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993" r:id="rId4"/>
    <p:sldMasterId id="2147484006" r:id="rId5"/>
    <p:sldMasterId id="2147484110" r:id="rId6"/>
  </p:sldMasterIdLst>
  <p:notesMasterIdLst>
    <p:notesMasterId r:id="rId34"/>
  </p:notesMasterIdLst>
  <p:sldIdLst>
    <p:sldId id="583" r:id="rId7"/>
    <p:sldId id="503" r:id="rId8"/>
    <p:sldId id="529" r:id="rId9"/>
    <p:sldId id="597" r:id="rId10"/>
    <p:sldId id="608" r:id="rId11"/>
    <p:sldId id="609" r:id="rId12"/>
    <p:sldId id="612" r:id="rId13"/>
    <p:sldId id="613" r:id="rId14"/>
    <p:sldId id="616" r:id="rId15"/>
    <p:sldId id="621" r:id="rId16"/>
    <p:sldId id="619" r:id="rId17"/>
    <p:sldId id="620" r:id="rId18"/>
    <p:sldId id="622" r:id="rId19"/>
    <p:sldId id="517" r:id="rId20"/>
    <p:sldId id="599" r:id="rId21"/>
    <p:sldId id="530" r:id="rId22"/>
    <p:sldId id="628" r:id="rId23"/>
    <p:sldId id="632" r:id="rId24"/>
    <p:sldId id="633" r:id="rId25"/>
    <p:sldId id="486" r:id="rId26"/>
    <p:sldId id="634" r:id="rId27"/>
    <p:sldId id="593" r:id="rId28"/>
    <p:sldId id="594" r:id="rId29"/>
    <p:sldId id="601" r:id="rId30"/>
    <p:sldId id="605" r:id="rId31"/>
    <p:sldId id="598" r:id="rId32"/>
    <p:sldId id="60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43B"/>
    <a:srgbClr val="FF3300"/>
    <a:srgbClr val="0000FF"/>
    <a:srgbClr val="FF99FF"/>
    <a:srgbClr val="9933FF"/>
    <a:srgbClr val="CC0099"/>
    <a:srgbClr val="009900"/>
    <a:srgbClr val="FCEEC8"/>
    <a:srgbClr val="00FF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98485" autoAdjust="0"/>
  </p:normalViewPr>
  <p:slideViewPr>
    <p:cSldViewPr>
      <p:cViewPr varScale="1">
        <p:scale>
          <a:sx n="77" d="100"/>
          <a:sy n="77" d="100"/>
        </p:scale>
        <p:origin x="-912" y="-90"/>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66" d="100"/>
        <a:sy n="66" d="100"/>
      </p:scale>
      <p:origin x="0" y="10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53FE7F-D143-4909-9A2D-606D854F3B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pPr>
              <a:buFont typeface="Times New Roman" pitchFamily="18" charset="0"/>
              <a:buNone/>
            </a:pPr>
            <a:fld id="{4A9E0A05-389D-4801-BF0F-8E93D643D818}" type="slidenum">
              <a:rPr lang="en-US" smtClean="0">
                <a:latin typeface="Arial" pitchFamily="34" charset="0"/>
                <a:cs typeface="Lucida Sans Unicode" pitchFamily="34" charset="0"/>
              </a:rPr>
              <a:pPr>
                <a:buFont typeface="Times New Roman" pitchFamily="18" charset="0"/>
                <a:buNone/>
              </a:pPr>
              <a:t>17</a:t>
            </a:fld>
            <a:endParaRPr lang="en-US" smtClean="0">
              <a:latin typeface="Arial" pitchFamily="34" charset="0"/>
              <a:cs typeface="Lucida Sans Unicode"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4E271E-5E70-49FE-BDF9-74508EB88B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D2058-58DB-476D-9DE4-C2E7EEF8F3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38C84A-3FDC-4BE5-B4A6-384E2BD8B7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E8B7E-B0DD-435B-8C34-D0006C05BB7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90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5331C-A8BD-46E5-8FB5-A4F0B42E0D5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98B43-21B9-427A-BC87-88E9DCAAB3B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BD313-1D45-4299-915C-9A2E7B72290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254998-F3A8-4399-B979-A52BB62FA33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27CD4B-1862-4E3C-95F1-24724DA59C6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F2DC3D-572B-46DC-9F4D-21F07F2C164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3143CD-9D5F-465F-A0D3-29217C79AA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B3720F-EEF7-40E0-9220-F1021BEE68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A53B43-CDBF-4F52-8775-2685AB6281A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AA334-E4A1-4F50-AFB8-CE0CC011A65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C92ED-1C5F-47A5-A8C6-0D55F1A6441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2B8525-0E09-4FDB-B115-CBD5B87DB8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B87BB6-B4B3-4991-870C-BCDABBC44D8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F035A-2290-4240-A6D1-30A25556D48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p:txBody>
          <a:bodyPr/>
          <a:lstStyle>
            <a:lvl1pPr>
              <a:defRPr>
                <a:latin typeface="Times" pitchFamily="18" charset="0"/>
                <a:ea typeface="ＭＳ Ｐゴシック" pitchFamily="1" charset="-128"/>
                <a:cs typeface="+mn-cs"/>
              </a:defRPr>
            </a:lvl1pPr>
          </a:lstStyle>
          <a:p>
            <a:pPr>
              <a:defRPr/>
            </a:pPr>
            <a:endParaRPr lang="en-US"/>
          </a:p>
        </p:txBody>
      </p:sp>
      <p:sp>
        <p:nvSpPr>
          <p:cNvPr id="7" name="Footer Placeholder 6"/>
          <p:cNvSpPr>
            <a:spLocks noGrp="1" noChangeArrowheads="1"/>
          </p:cNvSpPr>
          <p:nvPr>
            <p:ph type="ftr" sz="quarter" idx="11"/>
          </p:nvPr>
        </p:nvSpPr>
        <p:spPr/>
        <p:txBody>
          <a:bodyPr/>
          <a:lstStyle>
            <a:lvl1pPr>
              <a:defRPr>
                <a:latin typeface="Times" pitchFamily="18" charset="0"/>
                <a:ea typeface="ＭＳ Ｐゴシック" pitchFamily="1" charset="-128"/>
                <a:cs typeface="+mn-cs"/>
              </a:defRPr>
            </a:lvl1pPr>
          </a:lstStyle>
          <a:p>
            <a:pPr>
              <a:defRPr/>
            </a:pPr>
            <a:endParaRPr lang="en-US"/>
          </a:p>
        </p:txBody>
      </p:sp>
      <p:sp>
        <p:nvSpPr>
          <p:cNvPr id="8" name="Slide Number Placeholder 7"/>
          <p:cNvSpPr>
            <a:spLocks noGrp="1" noChangeArrowheads="1"/>
          </p:cNvSpPr>
          <p:nvPr>
            <p:ph type="sldNum" sz="quarter" idx="12"/>
          </p:nvPr>
        </p:nvSpPr>
        <p:spPr/>
        <p:txBody>
          <a:bodyPr/>
          <a:lstStyle>
            <a:lvl1pPr>
              <a:defRPr>
                <a:latin typeface="Times" pitchFamily="18" charset="0"/>
                <a:ea typeface="ＭＳ Ｐゴシック" pitchFamily="1" charset="-128"/>
                <a:cs typeface="+mn-cs"/>
              </a:defRPr>
            </a:lvl1pPr>
          </a:lstStyle>
          <a:p>
            <a:pPr>
              <a:defRPr/>
            </a:pPr>
            <a:fld id="{77A0B638-D7BF-4D99-AB10-37545084EDB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F6211-95C2-4ACB-9691-4297D09860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8EBE42-4069-4B6A-827D-E9DA0A80B0C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884A53-355B-4C2D-A5E4-6D466AE84E5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8/20/2011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055776-ECB2-47C5-86CE-A8777E27059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3225" y="1054100"/>
            <a:ext cx="4105275"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054100"/>
            <a:ext cx="4105275"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980238" y="6565900"/>
            <a:ext cx="1820862" cy="228600"/>
          </a:xfrm>
        </p:spPr>
        <p:txBody>
          <a:bodyPr/>
          <a:lstStyle>
            <a:lvl1pPr>
              <a:defRPr/>
            </a:lvl1pPr>
          </a:lstStyle>
          <a:p>
            <a:fld id="{CC98B2C4-9201-4319-83E3-20FB6120A804}" type="slidenum">
              <a:rPr lang="en-GB">
                <a:solidFill>
                  <a:prstClr val="black">
                    <a:tint val="75000"/>
                  </a:prstClr>
                </a:solidFill>
              </a:rPr>
              <a:pPr/>
              <a:t>‹#›</a:t>
            </a:fld>
            <a:r>
              <a:rPr lang="en-GB">
                <a:solidFill>
                  <a:prstClr val="black">
                    <a:tint val="75000"/>
                  </a:prstClr>
                </a:solidFill>
              </a:rPr>
              <a:t>/31</a:t>
            </a:r>
            <a:endParaRPr lang="en-GB" sz="1400">
              <a:solidFill>
                <a:prstClr val="black">
                  <a:tint val="75000"/>
                </a:prstClr>
              </a:solidFill>
              <a:latin typeface="Times New Roman" pitchFamily="18" charset="0"/>
            </a:endParaRPr>
          </a:p>
        </p:txBody>
      </p:sp>
      <p:sp>
        <p:nvSpPr>
          <p:cNvPr id="6" name="Footer Placeholder 5"/>
          <p:cNvSpPr>
            <a:spLocks noGrp="1"/>
          </p:cNvSpPr>
          <p:nvPr>
            <p:ph type="ftr" sz="quarter" idx="11"/>
          </p:nvPr>
        </p:nvSpPr>
        <p:spPr>
          <a:xfrm>
            <a:off x="2170113" y="6586538"/>
            <a:ext cx="4500562" cy="228600"/>
          </a:xfrm>
        </p:spPr>
        <p:txBody>
          <a:bodyPr/>
          <a:lstStyle>
            <a:lvl1pPr>
              <a:defRPr/>
            </a:lvl1pPr>
          </a:lstStyle>
          <a:p>
            <a:r>
              <a:rPr lang="en-GB">
                <a:solidFill>
                  <a:prstClr val="black">
                    <a:tint val="75000"/>
                  </a:prstClr>
                </a:solidFill>
              </a:rPr>
              <a:t>Robert Klanner -  Univ. of Hamburg  -  DIS 2011. March 15-th 2011</a:t>
            </a:r>
            <a:endParaRPr lang="en-GB" sz="140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8BAF1-DA4D-4644-AE89-63E542ABF4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37D7C0-ECB1-46D3-A36F-5BAA94D0B4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8A833F7-F4B5-4AB9-A610-D1F2D3A23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9219"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5FBFB32-77E9-44E1-9840-D0B60A60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2" r:id="rId13"/>
    <p:sldLayoutId id="214748410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12291"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1451CC6-3AB0-5040-811C-6B57CA1D8CB9}" type="datetimeFigureOut">
              <a:rPr lang="en-US" smtClean="0">
                <a:solidFill>
                  <a:prstClr val="black">
                    <a:tint val="75000"/>
                  </a:prstClr>
                </a:solidFill>
                <a:latin typeface="Comic Sans MS"/>
              </a:rPr>
              <a:pPr defTabSz="457200" fontAlgn="auto">
                <a:spcBef>
                  <a:spcPts val="0"/>
                </a:spcBef>
                <a:spcAft>
                  <a:spcPts val="0"/>
                </a:spcAft>
              </a:pPr>
              <a:t>8/20/2011</a:t>
            </a:fld>
            <a:endParaRPr lang="en-US">
              <a:solidFill>
                <a:prstClr val="black">
                  <a:tint val="75000"/>
                </a:prstClr>
              </a:solidFill>
              <a:latin typeface="Comic Sans M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omic Sans M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29CDF0D-D971-CB4C-ADC0-F49D4C5DDD50}" type="slidenum">
              <a:rPr lang="en-US" smtClean="0">
                <a:solidFill>
                  <a:prstClr val="black">
                    <a:tint val="75000"/>
                  </a:prstClr>
                </a:solidFill>
                <a:latin typeface="Comic Sans MS"/>
              </a:rPr>
              <a:pPr defTabSz="457200" fontAlgn="auto">
                <a:spcBef>
                  <a:spcPts val="0"/>
                </a:spcBef>
                <a:spcAft>
                  <a:spcPts val="0"/>
                </a:spcAft>
              </a:pPr>
              <a:t>‹#›</a:t>
            </a:fld>
            <a:endParaRPr lang="en-US">
              <a:solidFill>
                <a:prstClr val="black">
                  <a:tint val="75000"/>
                </a:prstClr>
              </a:solidFill>
              <a:latin typeface="Comic Sans MS"/>
            </a:endParaRP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jpeg"/><Relationship Id="rId1" Type="http://schemas.openxmlformats.org/officeDocument/2006/relationships/slideLayout" Target="../slideLayouts/slideLayout29.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744" y="990600"/>
            <a:ext cx="7975260" cy="2492990"/>
          </a:xfrm>
          <a:prstGeom prst="rect">
            <a:avLst/>
          </a:prstGeom>
          <a:noFill/>
        </p:spPr>
        <p:txBody>
          <a:bodyPr wrap="none" rtlCol="0">
            <a:spAutoFit/>
          </a:bodyPr>
          <a:lstStyle/>
          <a:p>
            <a:pPr algn="ctr"/>
            <a:r>
              <a:rPr lang="en-US" sz="3600" dirty="0" smtClean="0"/>
              <a:t>Imaging Studies at Future Facilities</a:t>
            </a:r>
          </a:p>
          <a:p>
            <a:pPr algn="ctr"/>
            <a:endParaRPr lang="en-US" sz="3600" dirty="0" smtClean="0"/>
          </a:p>
          <a:p>
            <a:pPr algn="ctr"/>
            <a:r>
              <a:rPr lang="en-US" sz="3600" dirty="0" smtClean="0"/>
              <a:t>Rolf </a:t>
            </a:r>
            <a:r>
              <a:rPr lang="en-US" sz="3600" dirty="0" err="1" smtClean="0"/>
              <a:t>Ent</a:t>
            </a:r>
            <a:r>
              <a:rPr lang="en-US" sz="3600" dirty="0" smtClean="0"/>
              <a:t> – Jefferson Lab</a:t>
            </a:r>
          </a:p>
          <a:p>
            <a:pPr algn="ctr"/>
            <a:endParaRPr lang="en-US" dirty="0" smtClean="0"/>
          </a:p>
          <a:p>
            <a:pPr algn="ctr"/>
            <a:r>
              <a:rPr lang="en-US" sz="2400" dirty="0" smtClean="0"/>
              <a:t> Hall C Summer Workshop, August 20</a:t>
            </a:r>
            <a:r>
              <a:rPr lang="en-US" sz="2400" baseline="30000" dirty="0" smtClean="0"/>
              <a:t>th</a:t>
            </a:r>
            <a:r>
              <a:rPr lang="en-US" sz="2400" dirty="0" smtClean="0"/>
              <a:t> 2011</a:t>
            </a:r>
            <a:endParaRPr lang="en-US" sz="2400" dirty="0"/>
          </a:p>
        </p:txBody>
      </p:sp>
      <p:pic>
        <p:nvPicPr>
          <p:cNvPr id="3" name="Picture 3" descr="EIClogo.png"/>
          <p:cNvPicPr>
            <a:picLocks noChangeAspect="1"/>
          </p:cNvPicPr>
          <p:nvPr/>
        </p:nvPicPr>
        <p:blipFill>
          <a:blip r:embed="rId2" cstate="print"/>
          <a:srcRect/>
          <a:stretch>
            <a:fillRect/>
          </a:stretch>
        </p:blipFill>
        <p:spPr bwMode="auto">
          <a:xfrm>
            <a:off x="6781800" y="4191000"/>
            <a:ext cx="1752600" cy="1711288"/>
          </a:xfrm>
          <a:prstGeom prst="rect">
            <a:avLst/>
          </a:prstGeom>
          <a:noFill/>
          <a:ln w="9525">
            <a:noFill/>
            <a:miter lim="800000"/>
            <a:headEnd/>
            <a:tailEnd/>
          </a:ln>
        </p:spPr>
      </p:pic>
      <p:pic>
        <p:nvPicPr>
          <p:cNvPr id="4" name="Picture 6" descr="compass-0"/>
          <p:cNvPicPr>
            <a:picLocks noChangeAspect="1" noChangeArrowheads="1"/>
          </p:cNvPicPr>
          <p:nvPr/>
        </p:nvPicPr>
        <p:blipFill>
          <a:blip r:embed="rId3" cstate="print"/>
          <a:srcRect/>
          <a:stretch>
            <a:fillRect/>
          </a:stretch>
        </p:blipFill>
        <p:spPr bwMode="auto">
          <a:xfrm>
            <a:off x="4724400" y="4419600"/>
            <a:ext cx="1600200" cy="16002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723900" y="4876800"/>
            <a:ext cx="3390900" cy="657225"/>
          </a:xfrm>
          <a:prstGeom prst="rect">
            <a:avLst/>
          </a:prstGeom>
          <a:noFill/>
          <a:ln w="9525">
            <a:noFill/>
            <a:miter lim="800000"/>
            <a:headEnd/>
            <a:tailEnd/>
          </a:ln>
        </p:spPr>
      </p:pic>
      <p:sp>
        <p:nvSpPr>
          <p:cNvPr id="6" name="TextBox 5"/>
          <p:cNvSpPr txBox="1"/>
          <p:nvPr/>
        </p:nvSpPr>
        <p:spPr>
          <a:xfrm>
            <a:off x="1689192" y="5968425"/>
            <a:ext cx="1435008" cy="584775"/>
          </a:xfrm>
          <a:prstGeom prst="rect">
            <a:avLst/>
          </a:prstGeom>
          <a:noFill/>
        </p:spPr>
        <p:txBody>
          <a:bodyPr wrap="none" rtlCol="0">
            <a:spAutoFit/>
          </a:bodyPr>
          <a:lstStyle/>
          <a:p>
            <a:r>
              <a:rPr lang="en-US" sz="3200" b="1" dirty="0" smtClean="0">
                <a:solidFill>
                  <a:srgbClr val="FF0000"/>
                </a:solidFill>
              </a:rPr>
              <a:t>2015+</a:t>
            </a:r>
            <a:endParaRPr lang="en-US" sz="3200" b="1" dirty="0">
              <a:solidFill>
                <a:srgbClr val="FF0000"/>
              </a:solidFill>
            </a:endParaRPr>
          </a:p>
        </p:txBody>
      </p:sp>
      <p:sp>
        <p:nvSpPr>
          <p:cNvPr id="7" name="TextBox 6"/>
          <p:cNvSpPr txBox="1"/>
          <p:nvPr/>
        </p:nvSpPr>
        <p:spPr>
          <a:xfrm>
            <a:off x="7010400" y="5968425"/>
            <a:ext cx="1667444" cy="584775"/>
          </a:xfrm>
          <a:prstGeom prst="rect">
            <a:avLst/>
          </a:prstGeom>
          <a:noFill/>
        </p:spPr>
        <p:txBody>
          <a:bodyPr wrap="none" rtlCol="0">
            <a:spAutoFit/>
          </a:bodyPr>
          <a:lstStyle/>
          <a:p>
            <a:r>
              <a:rPr lang="en-US" sz="3200" b="1" dirty="0" smtClean="0">
                <a:solidFill>
                  <a:srgbClr val="FF0000"/>
                </a:solidFill>
              </a:rPr>
              <a:t>2025+?</a:t>
            </a:r>
            <a:endParaRPr lang="en-US" sz="3200" b="1" dirty="0">
              <a:solidFill>
                <a:srgbClr val="FF0000"/>
              </a:solidFill>
            </a:endParaRPr>
          </a:p>
        </p:txBody>
      </p:sp>
      <p:sp>
        <p:nvSpPr>
          <p:cNvPr id="8" name="TextBox 7"/>
          <p:cNvSpPr txBox="1"/>
          <p:nvPr/>
        </p:nvSpPr>
        <p:spPr>
          <a:xfrm>
            <a:off x="4465655" y="5968425"/>
            <a:ext cx="1935145" cy="584775"/>
          </a:xfrm>
          <a:prstGeom prst="rect">
            <a:avLst/>
          </a:prstGeom>
          <a:noFill/>
        </p:spPr>
        <p:txBody>
          <a:bodyPr wrap="none" rtlCol="0">
            <a:spAutoFit/>
          </a:bodyPr>
          <a:lstStyle/>
          <a:p>
            <a:r>
              <a:rPr lang="en-US" sz="3200" b="1" dirty="0" smtClean="0">
                <a:solidFill>
                  <a:srgbClr val="FF0000"/>
                </a:solidFill>
              </a:rPr>
              <a:t>2013-16</a:t>
            </a:r>
            <a:endParaRPr lang="en-US" sz="3200" b="1" dirty="0">
              <a:solidFill>
                <a:srgbClr val="FF0000"/>
              </a:solidFill>
            </a:endParaRPr>
          </a:p>
        </p:txBody>
      </p:sp>
      <p:sp>
        <p:nvSpPr>
          <p:cNvPr id="10" name="TextBox 9"/>
          <p:cNvSpPr txBox="1"/>
          <p:nvPr/>
        </p:nvSpPr>
        <p:spPr>
          <a:xfrm>
            <a:off x="2209800" y="3505200"/>
            <a:ext cx="6629400" cy="646331"/>
          </a:xfrm>
          <a:prstGeom prst="rect">
            <a:avLst/>
          </a:prstGeom>
          <a:noFill/>
        </p:spPr>
        <p:txBody>
          <a:bodyPr wrap="square" rtlCol="0">
            <a:spAutoFit/>
          </a:bodyPr>
          <a:lstStyle/>
          <a:p>
            <a:r>
              <a:rPr lang="en-US" dirty="0" smtClean="0"/>
              <a:t>(Thanks to Nicole </a:t>
            </a:r>
            <a:r>
              <a:rPr lang="en-US" dirty="0" err="1" smtClean="0"/>
              <a:t>d’Hose</a:t>
            </a:r>
            <a:r>
              <a:rPr lang="en-US" dirty="0" smtClean="0"/>
              <a:t> for COMPASS-II slides</a:t>
            </a:r>
            <a:r>
              <a:rPr lang="en-US" dirty="0" smtClean="0"/>
              <a:t>)</a:t>
            </a:r>
          </a:p>
          <a:p>
            <a:r>
              <a:rPr lang="en-US" dirty="0" smtClean="0"/>
              <a:t>(Thanks to Horn, </a:t>
            </a:r>
            <a:r>
              <a:rPr lang="en-US" dirty="0" err="1" smtClean="0"/>
              <a:t>Nadel-Turonski</a:t>
            </a:r>
            <a:r>
              <a:rPr lang="en-US" dirty="0" smtClean="0"/>
              <a:t>, </a:t>
            </a:r>
            <a:r>
              <a:rPr lang="en-US" dirty="0" err="1" smtClean="0"/>
              <a:t>Prokudin</a:t>
            </a:r>
            <a:r>
              <a:rPr lang="en-US" dirty="0" smtClean="0"/>
              <a:t>, Weiss for plots)</a:t>
            </a:r>
            <a:endParaRPr lang="en-US" dirty="0"/>
          </a:p>
        </p:txBody>
      </p:sp>
      <p:sp>
        <p:nvSpPr>
          <p:cNvPr id="11" name="TextBox 10"/>
          <p:cNvSpPr txBox="1"/>
          <p:nvPr/>
        </p:nvSpPr>
        <p:spPr>
          <a:xfrm>
            <a:off x="6172200" y="4690872"/>
            <a:ext cx="534121" cy="369332"/>
          </a:xfrm>
          <a:prstGeom prst="rect">
            <a:avLst/>
          </a:prstGeom>
          <a:noFill/>
        </p:spPr>
        <p:txBody>
          <a:bodyPr wrap="none" rtlCol="0">
            <a:spAutoFit/>
          </a:bodyPr>
          <a:lstStyle/>
          <a:p>
            <a:r>
              <a:rPr lang="en-US" dirty="0" smtClean="0"/>
              <a:t>-II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1373"/>
            <a:ext cx="9144000" cy="6869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1"/>
          <p:cNvSpPr>
            <a:spLocks noChangeArrowheads="1"/>
          </p:cNvSpPr>
          <p:nvPr/>
        </p:nvSpPr>
        <p:spPr bwMode="auto">
          <a:xfrm>
            <a:off x="0" y="0"/>
            <a:ext cx="9296400" cy="838200"/>
          </a:xfrm>
          <a:prstGeom prst="rect">
            <a:avLst/>
          </a:prstGeom>
          <a:solidFill>
            <a:srgbClr val="0070C0"/>
          </a:solidFill>
          <a:ln w="9525">
            <a:noFill/>
            <a:miter lim="800000"/>
            <a:headEnd/>
            <a:tailEnd/>
          </a:ln>
        </p:spPr>
        <p:txBody>
          <a:bodyPr wrap="none" anchor="ctr"/>
          <a:lstStyle/>
          <a:p>
            <a:endParaRPr lang="fr-FR"/>
          </a:p>
        </p:txBody>
      </p:sp>
      <p:sp>
        <p:nvSpPr>
          <p:cNvPr id="2" name="Rectangle 3"/>
          <p:cNvSpPr>
            <a:spLocks noChangeArrowheads="1"/>
          </p:cNvSpPr>
          <p:nvPr/>
        </p:nvSpPr>
        <p:spPr bwMode="auto">
          <a:xfrm>
            <a:off x="428596" y="152400"/>
            <a:ext cx="8143932" cy="1231106"/>
          </a:xfrm>
          <a:prstGeom prst="rect">
            <a:avLst/>
          </a:prstGeom>
          <a:noFill/>
          <a:ln w="9525">
            <a:noFill/>
            <a:miter lim="800000"/>
            <a:headEnd/>
            <a:tailEnd/>
          </a:ln>
          <a:effectLst/>
        </p:spPr>
        <p:txBody>
          <a:bodyPr wrap="square">
            <a:spAutoFit/>
          </a:bodyPr>
          <a:lstStyle/>
          <a:p>
            <a:pPr>
              <a:defRPr/>
            </a:pPr>
            <a:r>
              <a:rPr lang="en-GB" sz="2400" b="1" dirty="0" smtClean="0">
                <a:solidFill>
                  <a:schemeClr val="bg1"/>
                </a:solidFill>
                <a:effectLst>
                  <a:outerShdw blurRad="38100" dist="38100" dir="2700000" algn="tl">
                    <a:srgbClr val="000000">
                      <a:alpha val="43137"/>
                    </a:srgbClr>
                  </a:outerShdw>
                </a:effectLst>
                <a:latin typeface="Comic Sans MS" pitchFamily="66" charset="0"/>
              </a:rPr>
              <a:t>      Beam </a:t>
            </a:r>
            <a:r>
              <a:rPr lang="en-GB" sz="2400" b="1" dirty="0">
                <a:solidFill>
                  <a:schemeClr val="bg1"/>
                </a:solidFill>
                <a:effectLst>
                  <a:outerShdw blurRad="38100" dist="38100" dir="2700000" algn="tl">
                    <a:srgbClr val="000000">
                      <a:alpha val="43137"/>
                    </a:srgbClr>
                  </a:outerShdw>
                </a:effectLst>
                <a:latin typeface="Comic Sans MS" pitchFamily="66" charset="0"/>
              </a:rPr>
              <a:t>Charge and Spin </a:t>
            </a:r>
            <a:r>
              <a:rPr lang="en-GB" sz="2400" b="1" dirty="0" smtClean="0">
                <a:solidFill>
                  <a:schemeClr val="bg1"/>
                </a:solidFill>
                <a:effectLst>
                  <a:outerShdw blurRad="38100" dist="38100" dir="2700000" algn="tl">
                    <a:srgbClr val="000000">
                      <a:alpha val="43137"/>
                    </a:srgbClr>
                  </a:outerShdw>
                </a:effectLst>
                <a:latin typeface="Comic Sans MS" pitchFamily="66" charset="0"/>
              </a:rPr>
              <a:t>Difference </a:t>
            </a:r>
            <a:r>
              <a:rPr lang="fr-FR" sz="2400" dirty="0" smtClean="0">
                <a:solidFill>
                  <a:schemeClr val="bg1"/>
                </a:solidFill>
                <a:latin typeface="Comic Sans MS" pitchFamily="66" charset="0"/>
              </a:rPr>
              <a:t>(</a:t>
            </a:r>
            <a:r>
              <a:rPr lang="fr-FR" sz="2400" dirty="0" err="1" smtClean="0">
                <a:solidFill>
                  <a:schemeClr val="bg1"/>
                </a:solidFill>
                <a:latin typeface="Comic Sans MS" pitchFamily="66" charset="0"/>
              </a:rPr>
              <a:t>using</a:t>
            </a:r>
            <a:r>
              <a:rPr lang="fr-FR" sz="3200" dirty="0" smtClean="0">
                <a:solidFill>
                  <a:schemeClr val="bg1"/>
                </a:solidFill>
                <a:latin typeface="Monotype Corsiva" pitchFamily="66" charset="0"/>
              </a:rPr>
              <a:t> </a:t>
            </a:r>
            <a:r>
              <a:rPr lang="fr-FR" sz="3200" b="1" dirty="0" smtClean="0">
                <a:solidFill>
                  <a:srgbClr val="FF0000"/>
                </a:solidFill>
                <a:effectLst>
                  <a:outerShdw blurRad="38100" dist="38100" dir="2700000" algn="tl">
                    <a:srgbClr val="000000">
                      <a:alpha val="43137"/>
                    </a:srgbClr>
                  </a:outerShdw>
                </a:effectLst>
                <a:latin typeface="Monotype Corsiva" pitchFamily="66" charset="0"/>
              </a:rPr>
              <a:t>D</a:t>
            </a:r>
            <a:r>
              <a:rPr lang="fr-FR" sz="2400" b="1" i="1" baseline="-25000" dirty="0" smtClean="0">
                <a:solidFill>
                  <a:srgbClr val="FF0000"/>
                </a:solidFill>
                <a:effectLst>
                  <a:outerShdw blurRad="38100" dist="38100" dir="2700000" algn="tl">
                    <a:srgbClr val="000000">
                      <a:alpha val="43137"/>
                    </a:srgbClr>
                  </a:outerShdw>
                </a:effectLst>
              </a:rPr>
              <a:t>CS</a:t>
            </a:r>
            <a:r>
              <a:rPr lang="fr-FR" sz="2400" i="1" baseline="-25000" dirty="0" smtClean="0">
                <a:solidFill>
                  <a:srgbClr val="FF0000"/>
                </a:solidFill>
                <a:effectLst>
                  <a:outerShdw blurRad="38100" dist="38100" dir="2700000" algn="tl">
                    <a:srgbClr val="000000">
                      <a:alpha val="43137"/>
                    </a:srgbClr>
                  </a:outerShdw>
                </a:effectLst>
              </a:rPr>
              <a:t> ,</a:t>
            </a:r>
            <a:r>
              <a:rPr lang="fr-FR" sz="2400" b="1" i="1" baseline="-25000" dirty="0" smtClean="0">
                <a:solidFill>
                  <a:srgbClr val="FF0000"/>
                </a:solidFill>
                <a:effectLst>
                  <a:outerShdw blurRad="38100" dist="38100" dir="2700000" algn="tl">
                    <a:srgbClr val="000000">
                      <a:alpha val="43137"/>
                    </a:srgbClr>
                  </a:outerShdw>
                </a:effectLst>
              </a:rPr>
              <a:t>U</a:t>
            </a:r>
            <a:r>
              <a:rPr lang="fr-FR" sz="2400" dirty="0" smtClean="0">
                <a:solidFill>
                  <a:schemeClr val="bg1"/>
                </a:solidFill>
              </a:rPr>
              <a:t>) </a:t>
            </a:r>
            <a:endParaRPr lang="en-GB" sz="2400" b="1" dirty="0">
              <a:solidFill>
                <a:schemeClr val="bg1"/>
              </a:solidFill>
              <a:effectLst>
                <a:outerShdw blurRad="38100" dist="38100" dir="2700000" algn="tl">
                  <a:srgbClr val="000000">
                    <a:alpha val="43137"/>
                  </a:srgbClr>
                </a:outerShdw>
              </a:effectLst>
              <a:latin typeface="Comic Sans MS" pitchFamily="66" charset="0"/>
            </a:endParaRPr>
          </a:p>
          <a:p>
            <a:pPr>
              <a:defRPr/>
            </a:pPr>
            <a:endParaRPr lang="en-GB" sz="1000" b="1" dirty="0">
              <a:solidFill>
                <a:srgbClr val="FF0066"/>
              </a:solidFill>
              <a:latin typeface="Comic Sans MS" pitchFamily="66" charset="0"/>
            </a:endParaRPr>
          </a:p>
          <a:p>
            <a:pPr>
              <a:defRPr/>
            </a:pPr>
            <a:endParaRPr lang="en-GB" sz="800" b="1" dirty="0">
              <a:solidFill>
                <a:srgbClr val="FF0066"/>
              </a:solidFill>
              <a:latin typeface="Comic Sans MS" pitchFamily="66" charset="0"/>
            </a:endParaRPr>
          </a:p>
          <a:p>
            <a:pPr>
              <a:defRPr/>
            </a:pPr>
            <a:r>
              <a:rPr lang="en-GB" sz="2400" b="1" dirty="0">
                <a:solidFill>
                  <a:srgbClr val="0033CC"/>
                </a:solidFill>
                <a:effectLst>
                  <a:outerShdw blurRad="38100" dist="38100" dir="2700000" algn="tl">
                    <a:srgbClr val="C0C0C0"/>
                  </a:outerShdw>
                </a:effectLst>
                <a:latin typeface="Comic Sans MS" pitchFamily="66" charset="0"/>
              </a:rPr>
              <a:t>Comparison to different models</a:t>
            </a:r>
            <a:endParaRPr lang="fr-FR" sz="2400" b="1" dirty="0">
              <a:solidFill>
                <a:srgbClr val="0033CC"/>
              </a:solidFill>
              <a:effectLst>
                <a:outerShdw blurRad="38100" dist="38100" dir="2700000" algn="tl">
                  <a:srgbClr val="C0C0C0"/>
                </a:outerShdw>
              </a:effectLst>
              <a:latin typeface="Comic Sans MS" pitchFamily="66" charset="0"/>
            </a:endParaRPr>
          </a:p>
        </p:txBody>
      </p:sp>
      <p:sp>
        <p:nvSpPr>
          <p:cNvPr id="21513" name="Text Box 19"/>
          <p:cNvSpPr txBox="1">
            <a:spLocks noChangeArrowheads="1"/>
          </p:cNvSpPr>
          <p:nvPr/>
        </p:nvSpPr>
        <p:spPr bwMode="auto">
          <a:xfrm>
            <a:off x="6876256" y="2783830"/>
            <a:ext cx="1944763" cy="1077218"/>
          </a:xfrm>
          <a:prstGeom prst="rect">
            <a:avLst/>
          </a:prstGeom>
          <a:solidFill>
            <a:srgbClr val="FFFF99"/>
          </a:solidFill>
          <a:ln w="9525">
            <a:noFill/>
            <a:miter lim="800000"/>
            <a:headEnd/>
            <a:tailEnd/>
          </a:ln>
        </p:spPr>
        <p:txBody>
          <a:bodyPr wrap="none">
            <a:spAutoFit/>
          </a:bodyPr>
          <a:lstStyle/>
          <a:p>
            <a:r>
              <a:rPr lang="fr-FR" sz="1600" b="1" dirty="0" smtClean="0">
                <a:effectLst>
                  <a:outerShdw blurRad="38100" dist="38100" dir="2700000" algn="tl">
                    <a:srgbClr val="000000">
                      <a:alpha val="43137"/>
                    </a:srgbClr>
                  </a:outerShdw>
                </a:effectLst>
              </a:rPr>
              <a:t>2 </a:t>
            </a:r>
            <a:r>
              <a:rPr lang="fr-FR" sz="1600" b="1" dirty="0" err="1" smtClean="0">
                <a:effectLst>
                  <a:outerShdw blurRad="38100" dist="38100" dir="2700000" algn="tl">
                    <a:srgbClr val="000000">
                      <a:alpha val="43137"/>
                    </a:srgbClr>
                  </a:outerShdw>
                </a:effectLst>
              </a:rPr>
              <a:t>years</a:t>
            </a:r>
            <a:r>
              <a:rPr lang="fr-FR" sz="1600" b="1" dirty="0" smtClean="0">
                <a:effectLst>
                  <a:outerShdw blurRad="38100" dist="38100" dir="2700000" algn="tl">
                    <a:srgbClr val="000000">
                      <a:alpha val="43137"/>
                    </a:srgbClr>
                  </a:outerShdw>
                </a:effectLst>
              </a:rPr>
              <a:t> of data</a:t>
            </a:r>
          </a:p>
          <a:p>
            <a:r>
              <a:rPr lang="fr-FR" sz="1600" dirty="0" smtClean="0"/>
              <a:t>160 </a:t>
            </a:r>
            <a:r>
              <a:rPr lang="fr-FR" sz="1600" dirty="0" err="1"/>
              <a:t>GeV</a:t>
            </a:r>
            <a:r>
              <a:rPr lang="fr-FR" sz="1600" dirty="0"/>
              <a:t> muon </a:t>
            </a:r>
            <a:r>
              <a:rPr lang="fr-FR" sz="1600" dirty="0" err="1"/>
              <a:t>beam</a:t>
            </a:r>
            <a:endParaRPr lang="fr-FR" sz="1600" dirty="0"/>
          </a:p>
          <a:p>
            <a:r>
              <a:rPr lang="fr-FR" sz="1600" dirty="0"/>
              <a:t>2.5m LH</a:t>
            </a:r>
            <a:r>
              <a:rPr lang="fr-FR" sz="1600" baseline="-25000" dirty="0"/>
              <a:t>2</a:t>
            </a:r>
            <a:r>
              <a:rPr lang="fr-FR" sz="1600" dirty="0"/>
              <a:t> </a:t>
            </a:r>
            <a:r>
              <a:rPr lang="fr-FR" sz="1600" dirty="0" err="1"/>
              <a:t>target</a:t>
            </a:r>
            <a:endParaRPr lang="fr-FR" sz="1600" dirty="0"/>
          </a:p>
          <a:p>
            <a:r>
              <a:rPr lang="fr-FR" sz="1600" dirty="0"/>
              <a:t> </a:t>
            </a:r>
            <a:r>
              <a:rPr lang="fr-FR" sz="1600" dirty="0">
                <a:effectLst>
                  <a:outerShdw blurRad="38100" dist="38100" dir="2700000" algn="tl">
                    <a:srgbClr val="000000">
                      <a:alpha val="43137"/>
                    </a:srgbClr>
                  </a:outerShdw>
                </a:effectLst>
                <a:sym typeface="Symbol" pitchFamily="18" charset="2"/>
              </a:rPr>
              <a:t></a:t>
            </a:r>
            <a:r>
              <a:rPr lang="fr-FR" sz="1600" baseline="-25000" dirty="0">
                <a:effectLst>
                  <a:outerShdw blurRad="38100" dist="38100" dir="2700000" algn="tl">
                    <a:srgbClr val="000000">
                      <a:alpha val="43137"/>
                    </a:srgbClr>
                  </a:outerShdw>
                </a:effectLst>
                <a:sym typeface="Symbol" pitchFamily="18" charset="2"/>
              </a:rPr>
              <a:t>global </a:t>
            </a:r>
            <a:r>
              <a:rPr lang="fr-FR" sz="1600" dirty="0">
                <a:effectLst>
                  <a:outerShdw blurRad="38100" dist="38100" dir="2700000" algn="tl">
                    <a:srgbClr val="000000">
                      <a:alpha val="43137"/>
                    </a:srgbClr>
                  </a:outerShdw>
                </a:effectLst>
                <a:sym typeface="Symbol" pitchFamily="18" charset="2"/>
              </a:rPr>
              <a:t>= 10</a:t>
            </a:r>
            <a:r>
              <a:rPr lang="fr-FR" sz="1600" dirty="0" smtClean="0">
                <a:effectLst>
                  <a:outerShdw blurRad="38100" dist="38100" dir="2700000" algn="tl">
                    <a:srgbClr val="000000">
                      <a:alpha val="43137"/>
                    </a:srgbClr>
                  </a:outerShdw>
                </a:effectLst>
                <a:sym typeface="Symbol" pitchFamily="18" charset="2"/>
              </a:rPr>
              <a:t>%</a:t>
            </a:r>
          </a:p>
        </p:txBody>
      </p:sp>
      <p:sp>
        <p:nvSpPr>
          <p:cNvPr id="28" name="Text Box 11"/>
          <p:cNvSpPr txBox="1">
            <a:spLocks noChangeArrowheads="1"/>
          </p:cNvSpPr>
          <p:nvPr/>
        </p:nvSpPr>
        <p:spPr bwMode="auto">
          <a:xfrm>
            <a:off x="9539324" y="6419874"/>
            <a:ext cx="247650" cy="366712"/>
          </a:xfrm>
          <a:prstGeom prst="rect">
            <a:avLst/>
          </a:prstGeom>
          <a:noFill/>
          <a:ln w="9525">
            <a:noFill/>
            <a:miter lim="800000"/>
            <a:headEnd/>
            <a:tailEnd/>
          </a:ln>
        </p:spPr>
        <p:txBody>
          <a:bodyPr wrap="none">
            <a:spAutoFit/>
          </a:bodyPr>
          <a:lstStyle/>
          <a:p>
            <a:r>
              <a:rPr lang="fr-FR">
                <a:sym typeface="Wingdings" pitchFamily="2" charset="2"/>
              </a:rPr>
              <a:t> </a:t>
            </a:r>
            <a:endParaRPr lang="fr-FR"/>
          </a:p>
        </p:txBody>
      </p:sp>
      <p:sp>
        <p:nvSpPr>
          <p:cNvPr id="31" name="Rectangle 30"/>
          <p:cNvSpPr/>
          <p:nvPr/>
        </p:nvSpPr>
        <p:spPr>
          <a:xfrm>
            <a:off x="2285984" y="2214554"/>
            <a:ext cx="271464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p:cNvPicPr>
            <a:picLocks noChangeAspect="1" noChangeArrowheads="1"/>
          </p:cNvPicPr>
          <p:nvPr/>
        </p:nvPicPr>
        <p:blipFill>
          <a:blip r:embed="rId2" cstate="print"/>
          <a:srcRect/>
          <a:stretch>
            <a:fillRect/>
          </a:stretch>
        </p:blipFill>
        <p:spPr bwMode="auto">
          <a:xfrm>
            <a:off x="0" y="1328755"/>
            <a:ext cx="6514148" cy="4600575"/>
          </a:xfrm>
          <a:prstGeom prst="rect">
            <a:avLst/>
          </a:prstGeom>
          <a:noFill/>
          <a:ln w="9525">
            <a:noFill/>
            <a:miter lim="800000"/>
            <a:headEnd/>
            <a:tailEnd/>
          </a:ln>
        </p:spPr>
      </p:pic>
      <p:sp>
        <p:nvSpPr>
          <p:cNvPr id="30" name="ZoneTexte 29"/>
          <p:cNvSpPr txBox="1"/>
          <p:nvPr/>
        </p:nvSpPr>
        <p:spPr>
          <a:xfrm>
            <a:off x="214282" y="5786454"/>
            <a:ext cx="9215502" cy="769441"/>
          </a:xfrm>
          <a:prstGeom prst="rect">
            <a:avLst/>
          </a:prstGeom>
          <a:noFill/>
        </p:spPr>
        <p:txBody>
          <a:bodyPr wrap="square" rtlCol="0">
            <a:spAutoFit/>
          </a:bodyPr>
          <a:lstStyle/>
          <a:p>
            <a:endParaRPr lang="fr-FR" sz="800" dirty="0" smtClean="0">
              <a:solidFill>
                <a:srgbClr val="0070C0"/>
              </a:solidFill>
              <a:effectLst>
                <a:outerShdw blurRad="38100" dist="38100" dir="2700000" algn="tl">
                  <a:srgbClr val="000000">
                    <a:alpha val="43137"/>
                  </a:srgbClr>
                </a:outerShdw>
              </a:effectLst>
              <a:latin typeface="Comic Sans MS" pitchFamily="66" charset="0"/>
            </a:endParaRPr>
          </a:p>
          <a:p>
            <a:r>
              <a:rPr lang="fr-FR" b="1" dirty="0" err="1" smtClean="0">
                <a:solidFill>
                  <a:srgbClr val="0033CC"/>
                </a:solidFill>
                <a:effectLst>
                  <a:outerShdw blurRad="38100" dist="38100" dir="2700000" algn="tl">
                    <a:srgbClr val="000000">
                      <a:alpha val="43137"/>
                    </a:srgbClr>
                  </a:outerShdw>
                </a:effectLst>
                <a:latin typeface="Comic Sans MS" pitchFamily="66" charset="0"/>
              </a:rPr>
              <a:t>Systematic</a:t>
            </a:r>
            <a:r>
              <a:rPr lang="fr-FR" b="1" dirty="0" smtClean="0">
                <a:solidFill>
                  <a:srgbClr val="0033CC"/>
                </a:solidFill>
                <a:effectLst>
                  <a:outerShdw blurRad="38100" dist="38100" dir="2700000" algn="tl">
                    <a:srgbClr val="000000">
                      <a:alpha val="43137"/>
                    </a:srgbClr>
                  </a:outerShdw>
                </a:effectLst>
                <a:latin typeface="Comic Sans MS" pitchFamily="66" charset="0"/>
              </a:rPr>
              <a:t> </a:t>
            </a:r>
            <a:r>
              <a:rPr lang="fr-FR" b="1" dirty="0" err="1" smtClean="0">
                <a:solidFill>
                  <a:srgbClr val="0033CC"/>
                </a:solidFill>
                <a:effectLst>
                  <a:outerShdw blurRad="38100" dist="38100" dir="2700000" algn="tl">
                    <a:srgbClr val="000000">
                      <a:alpha val="43137"/>
                    </a:srgbClr>
                  </a:outerShdw>
                </a:effectLst>
                <a:latin typeface="Comic Sans MS" pitchFamily="66" charset="0"/>
              </a:rPr>
              <a:t>error</a:t>
            </a:r>
            <a:r>
              <a:rPr lang="fr-FR" b="1" dirty="0" smtClean="0">
                <a:solidFill>
                  <a:srgbClr val="0033CC"/>
                </a:solidFill>
                <a:effectLst>
                  <a:outerShdw blurRad="38100" dist="38100" dir="2700000" algn="tl">
                    <a:srgbClr val="000000">
                      <a:alpha val="43137"/>
                    </a:srgbClr>
                  </a:outerShdw>
                </a:effectLst>
                <a:latin typeface="Comic Sans MS" pitchFamily="66" charset="0"/>
              </a:rPr>
              <a:t> bands </a:t>
            </a:r>
            <a:r>
              <a:rPr lang="fr-FR" b="1" dirty="0" err="1" smtClean="0">
                <a:solidFill>
                  <a:srgbClr val="0033CC"/>
                </a:solidFill>
                <a:effectLst>
                  <a:outerShdw blurRad="38100" dist="38100" dir="2700000" algn="tl">
                    <a:srgbClr val="000000">
                      <a:alpha val="43137"/>
                    </a:srgbClr>
                  </a:outerShdw>
                </a:effectLst>
                <a:latin typeface="Comic Sans MS" pitchFamily="66" charset="0"/>
              </a:rPr>
              <a:t>assuming</a:t>
            </a:r>
            <a:r>
              <a:rPr lang="fr-FR" b="1" dirty="0" smtClean="0">
                <a:solidFill>
                  <a:srgbClr val="0033CC"/>
                </a:solidFill>
                <a:effectLst>
                  <a:outerShdw blurRad="38100" dist="38100" dir="2700000" algn="tl">
                    <a:srgbClr val="000000">
                      <a:alpha val="43137"/>
                    </a:srgbClr>
                  </a:outerShdw>
                </a:effectLst>
                <a:latin typeface="Comic Sans MS" pitchFamily="66" charset="0"/>
              </a:rPr>
              <a:t> a 3% charge-</a:t>
            </a:r>
            <a:r>
              <a:rPr lang="fr-FR" b="1" dirty="0" err="1" smtClean="0">
                <a:solidFill>
                  <a:srgbClr val="0033CC"/>
                </a:solidFill>
                <a:effectLst>
                  <a:outerShdw blurRad="38100" dist="38100" dir="2700000" algn="tl">
                    <a:srgbClr val="000000">
                      <a:alpha val="43137"/>
                    </a:srgbClr>
                  </a:outerShdw>
                </a:effectLst>
                <a:latin typeface="Comic Sans MS" pitchFamily="66" charset="0"/>
              </a:rPr>
              <a:t>dependent</a:t>
            </a:r>
            <a:r>
              <a:rPr lang="fr-FR" b="1" dirty="0" smtClean="0">
                <a:solidFill>
                  <a:srgbClr val="0033CC"/>
                </a:solidFill>
                <a:effectLst>
                  <a:outerShdw blurRad="38100" dist="38100" dir="2700000" algn="tl">
                    <a:srgbClr val="000000">
                      <a:alpha val="43137"/>
                    </a:srgbClr>
                  </a:outerShdw>
                </a:effectLst>
                <a:latin typeface="Comic Sans MS" pitchFamily="66" charset="0"/>
              </a:rPr>
              <a:t> </a:t>
            </a:r>
            <a:r>
              <a:rPr lang="fr-FR" b="1" dirty="0" err="1" smtClean="0">
                <a:solidFill>
                  <a:srgbClr val="0033CC"/>
                </a:solidFill>
                <a:effectLst>
                  <a:outerShdw blurRad="38100" dist="38100" dir="2700000" algn="tl">
                    <a:srgbClr val="000000">
                      <a:alpha val="43137"/>
                    </a:srgbClr>
                  </a:outerShdw>
                </a:effectLst>
                <a:latin typeface="Comic Sans MS" pitchFamily="66" charset="0"/>
              </a:rPr>
              <a:t>effect</a:t>
            </a:r>
            <a:r>
              <a:rPr lang="fr-FR" b="1" dirty="0" smtClean="0">
                <a:solidFill>
                  <a:srgbClr val="0033CC"/>
                </a:solidFill>
                <a:effectLst>
                  <a:outerShdw blurRad="38100" dist="38100" dir="2700000" algn="tl">
                    <a:srgbClr val="000000">
                      <a:alpha val="43137"/>
                    </a:srgbClr>
                  </a:outerShdw>
                </a:effectLst>
                <a:latin typeface="Comic Sans MS" pitchFamily="66" charset="0"/>
              </a:rPr>
              <a:t> </a:t>
            </a:r>
          </a:p>
          <a:p>
            <a:r>
              <a:rPr lang="fr-FR" b="1" dirty="0" err="1" smtClean="0">
                <a:solidFill>
                  <a:srgbClr val="0033CC"/>
                </a:solidFill>
                <a:effectLst>
                  <a:outerShdw blurRad="38100" dist="38100" dir="2700000" algn="tl">
                    <a:srgbClr val="000000">
                      <a:alpha val="43137"/>
                    </a:srgbClr>
                  </a:outerShdw>
                </a:effectLst>
                <a:latin typeface="Comic Sans MS" pitchFamily="66" charset="0"/>
              </a:rPr>
              <a:t>between</a:t>
            </a:r>
            <a:r>
              <a:rPr lang="fr-FR" b="1" dirty="0" smtClean="0">
                <a:solidFill>
                  <a:srgbClr val="0033CC"/>
                </a:solidFill>
                <a:effectLst>
                  <a:outerShdw blurRad="38100" dist="38100" dir="2700000" algn="tl">
                    <a:srgbClr val="000000">
                      <a:alpha val="43137"/>
                    </a:srgbClr>
                  </a:outerShdw>
                </a:effectLst>
                <a:latin typeface="Comic Sans MS" pitchFamily="66" charset="0"/>
              </a:rPr>
              <a:t> </a:t>
            </a:r>
            <a:r>
              <a:rPr lang="fr-FR" b="1" dirty="0" smtClean="0">
                <a:solidFill>
                  <a:srgbClr val="0033CC"/>
                </a:solidFill>
                <a:effectLst>
                  <a:outerShdw blurRad="38100" dist="38100" dir="2700000" algn="tl">
                    <a:srgbClr val="000000">
                      <a:alpha val="43137"/>
                    </a:srgbClr>
                  </a:outerShdw>
                </a:effectLst>
                <a:latin typeface="Comic Sans MS" pitchFamily="66" charset="0"/>
                <a:sym typeface="Symbol"/>
              </a:rPr>
              <a:t>+ and -   </a:t>
            </a:r>
            <a:r>
              <a:rPr lang="fr-FR" b="1" dirty="0" smtClean="0">
                <a:solidFill>
                  <a:srgbClr val="0033CC"/>
                </a:solidFill>
                <a:effectLst>
                  <a:outerShdw blurRad="38100" dist="38100" dir="2700000" algn="tl">
                    <a:srgbClr val="000000">
                      <a:alpha val="43137"/>
                    </a:srgbClr>
                  </a:outerShdw>
                </a:effectLst>
                <a:latin typeface="Comic Sans MS" pitchFamily="66" charset="0"/>
                <a:sym typeface="Wingdings" pitchFamily="2" charset="2"/>
              </a:rPr>
              <a:t>(control </a:t>
            </a:r>
            <a:r>
              <a:rPr lang="fr-FR" b="1" dirty="0" err="1" smtClean="0">
                <a:solidFill>
                  <a:srgbClr val="0033CC"/>
                </a:solidFill>
                <a:effectLst>
                  <a:outerShdw blurRad="38100" dist="38100" dir="2700000" algn="tl">
                    <a:srgbClr val="000000">
                      <a:alpha val="43137"/>
                    </a:srgbClr>
                  </a:outerShdw>
                </a:effectLst>
                <a:latin typeface="Comic Sans MS" pitchFamily="66" charset="0"/>
                <a:sym typeface="Wingdings" pitchFamily="2" charset="2"/>
              </a:rPr>
              <a:t>with</a:t>
            </a:r>
            <a:r>
              <a:rPr lang="fr-FR" b="1" dirty="0" smtClean="0">
                <a:solidFill>
                  <a:srgbClr val="0033CC"/>
                </a:solidFill>
                <a:effectLst>
                  <a:outerShdw blurRad="38100" dist="38100" dir="2700000" algn="tl">
                    <a:srgbClr val="000000">
                      <a:alpha val="43137"/>
                    </a:srgbClr>
                  </a:outerShdw>
                </a:effectLst>
                <a:latin typeface="Comic Sans MS" pitchFamily="66" charset="0"/>
                <a:sym typeface="Wingdings" pitchFamily="2" charset="2"/>
              </a:rPr>
              <a:t> inclusive </a:t>
            </a:r>
            <a:r>
              <a:rPr lang="fr-FR" b="1" dirty="0" err="1" smtClean="0">
                <a:solidFill>
                  <a:srgbClr val="0033CC"/>
                </a:solidFill>
                <a:effectLst>
                  <a:outerShdw blurRad="38100" dist="38100" dir="2700000" algn="tl">
                    <a:srgbClr val="000000">
                      <a:alpha val="43137"/>
                    </a:srgbClr>
                  </a:outerShdw>
                </a:effectLst>
                <a:latin typeface="Comic Sans MS" pitchFamily="66" charset="0"/>
                <a:sym typeface="Wingdings" pitchFamily="2" charset="2"/>
              </a:rPr>
              <a:t>evts</a:t>
            </a:r>
            <a:r>
              <a:rPr lang="fr-FR" b="1" dirty="0" smtClean="0">
                <a:solidFill>
                  <a:srgbClr val="0033CC"/>
                </a:solidFill>
                <a:effectLst>
                  <a:outerShdw blurRad="38100" dist="38100" dir="2700000" algn="tl">
                    <a:srgbClr val="000000">
                      <a:alpha val="43137"/>
                    </a:srgbClr>
                  </a:outerShdw>
                </a:effectLst>
                <a:latin typeface="Comic Sans MS" pitchFamily="66" charset="0"/>
                <a:sym typeface="Wingdings" pitchFamily="2" charset="2"/>
              </a:rPr>
              <a:t>, BH…)</a:t>
            </a:r>
            <a:endParaRPr lang="fr-FR" b="1" dirty="0">
              <a:solidFill>
                <a:srgbClr val="0033CC"/>
              </a:solidFill>
              <a:effectLst>
                <a:outerShdw blurRad="38100" dist="38100" dir="2700000" algn="tl">
                  <a:srgbClr val="000000">
                    <a:alpha val="43137"/>
                  </a:srgbClr>
                </a:outerShdw>
              </a:effectLst>
              <a:latin typeface="Comic Sans MS" pitchFamily="66" charset="0"/>
            </a:endParaRPr>
          </a:p>
        </p:txBody>
      </p:sp>
      <p:grpSp>
        <p:nvGrpSpPr>
          <p:cNvPr id="3" name="Group 1059"/>
          <p:cNvGrpSpPr>
            <a:grpSpLocks/>
          </p:cNvGrpSpPr>
          <p:nvPr/>
        </p:nvGrpSpPr>
        <p:grpSpPr bwMode="auto">
          <a:xfrm>
            <a:off x="6429388" y="928670"/>
            <a:ext cx="2533650" cy="1252538"/>
            <a:chOff x="158" y="1797"/>
            <a:chExt cx="1912" cy="858"/>
          </a:xfrm>
        </p:grpSpPr>
        <p:sp>
          <p:nvSpPr>
            <p:cNvPr id="20" name="Text Box 1069"/>
            <p:cNvSpPr txBox="1">
              <a:spLocks noChangeArrowheads="1"/>
            </p:cNvSpPr>
            <p:nvPr/>
          </p:nvSpPr>
          <p:spPr bwMode="auto">
            <a:xfrm>
              <a:off x="884" y="2342"/>
              <a:ext cx="280" cy="313"/>
            </a:xfrm>
            <a:prstGeom prst="rect">
              <a:avLst/>
            </a:prstGeom>
            <a:noFill/>
            <a:ln w="9525">
              <a:noFill/>
              <a:miter lim="800000"/>
              <a:headEnd/>
              <a:tailEnd/>
            </a:ln>
          </p:spPr>
          <p:txBody>
            <a:bodyPr wrap="none" lIns="26980" tIns="13490" rIns="26980" bIns="13490" anchor="ctr"/>
            <a:lstStyle/>
            <a:p>
              <a:pPr defTabSz="457200"/>
              <a:r>
                <a:rPr lang="el-GR" sz="2400" b="1">
                  <a:solidFill>
                    <a:srgbClr val="FF0000"/>
                  </a:solidFill>
                  <a:latin typeface="Times New Roman" pitchFamily="18" charset="0"/>
                  <a:sym typeface="Symbol" pitchFamily="18" charset="2"/>
                </a:rPr>
                <a:t></a:t>
              </a:r>
            </a:p>
          </p:txBody>
        </p:sp>
        <p:sp>
          <p:nvSpPr>
            <p:cNvPr id="11" name="AutoShape 1060"/>
            <p:cNvSpPr>
              <a:spLocks noChangeArrowheads="1"/>
            </p:cNvSpPr>
            <p:nvPr/>
          </p:nvSpPr>
          <p:spPr bwMode="auto">
            <a:xfrm>
              <a:off x="158" y="1979"/>
              <a:ext cx="1333" cy="366"/>
            </a:xfrm>
            <a:prstGeom prst="parallelogram">
              <a:avLst>
                <a:gd name="adj" fmla="val 91052"/>
              </a:avLst>
            </a:prstGeom>
            <a:solidFill>
              <a:srgbClr val="FFFFCC"/>
            </a:solidFill>
            <a:ln w="9525">
              <a:solidFill>
                <a:schemeClr val="tx1"/>
              </a:solidFill>
              <a:miter lim="800000"/>
              <a:headEnd/>
              <a:tailEnd/>
            </a:ln>
          </p:spPr>
          <p:txBody>
            <a:bodyPr wrap="none" lIns="26980" tIns="13490" rIns="26980" bIns="13490" anchor="ctr"/>
            <a:lstStyle/>
            <a:p>
              <a:pPr algn="ctr" defTabSz="457200"/>
              <a:endParaRPr lang="fr-FR" b="1">
                <a:solidFill>
                  <a:schemeClr val="accent2"/>
                </a:solidFill>
              </a:endParaRPr>
            </a:p>
          </p:txBody>
        </p:sp>
        <p:sp>
          <p:nvSpPr>
            <p:cNvPr id="12" name="AutoShape 1061"/>
            <p:cNvSpPr>
              <a:spLocks noChangeArrowheads="1"/>
            </p:cNvSpPr>
            <p:nvPr/>
          </p:nvSpPr>
          <p:spPr bwMode="auto">
            <a:xfrm>
              <a:off x="1229" y="1797"/>
              <a:ext cx="743" cy="756"/>
            </a:xfrm>
            <a:prstGeom prst="parallelogram">
              <a:avLst>
                <a:gd name="adj" fmla="val 25000"/>
              </a:avLst>
            </a:prstGeom>
            <a:solidFill>
              <a:srgbClr val="CCCCFF"/>
            </a:solidFill>
            <a:ln w="9525">
              <a:solidFill>
                <a:schemeClr val="tx1"/>
              </a:solidFill>
              <a:miter lim="800000"/>
              <a:headEnd/>
              <a:tailEnd/>
            </a:ln>
          </p:spPr>
          <p:txBody>
            <a:bodyPr wrap="none" lIns="26980" tIns="13490" rIns="26980" bIns="13490" anchor="ctr"/>
            <a:lstStyle/>
            <a:p>
              <a:pPr defTabSz="457200"/>
              <a:endParaRPr lang="en-US">
                <a:latin typeface="Calibri" pitchFamily="34" charset="0"/>
              </a:endParaRPr>
            </a:p>
          </p:txBody>
        </p:sp>
        <p:sp>
          <p:nvSpPr>
            <p:cNvPr id="13" name="Line 1062"/>
            <p:cNvSpPr>
              <a:spLocks noChangeShapeType="1"/>
            </p:cNvSpPr>
            <p:nvPr/>
          </p:nvSpPr>
          <p:spPr bwMode="auto">
            <a:xfrm flipV="1">
              <a:off x="201" y="2187"/>
              <a:ext cx="547" cy="146"/>
            </a:xfrm>
            <a:prstGeom prst="line">
              <a:avLst/>
            </a:prstGeom>
            <a:noFill/>
            <a:ln w="25400">
              <a:solidFill>
                <a:srgbClr val="6600CC"/>
              </a:solidFill>
              <a:round/>
              <a:headEnd/>
              <a:tailEnd type="triangle" w="lg" len="lg"/>
            </a:ln>
          </p:spPr>
          <p:txBody>
            <a:bodyPr wrap="none" lIns="26980" tIns="13490" rIns="26980" bIns="13490" anchor="ctr"/>
            <a:lstStyle/>
            <a:p>
              <a:endParaRPr lang="fr-FR"/>
            </a:p>
          </p:txBody>
        </p:sp>
        <p:sp>
          <p:nvSpPr>
            <p:cNvPr id="14" name="Line 1063"/>
            <p:cNvSpPr>
              <a:spLocks noChangeShapeType="1"/>
            </p:cNvSpPr>
            <p:nvPr/>
          </p:nvSpPr>
          <p:spPr bwMode="auto">
            <a:xfrm>
              <a:off x="748" y="2187"/>
              <a:ext cx="677" cy="0"/>
            </a:xfrm>
            <a:prstGeom prst="line">
              <a:avLst/>
            </a:prstGeom>
            <a:noFill/>
            <a:ln w="25400">
              <a:solidFill>
                <a:srgbClr val="6600CC"/>
              </a:solidFill>
              <a:round/>
              <a:headEnd/>
              <a:tailEnd type="triangle" w="lg" len="lg"/>
            </a:ln>
          </p:spPr>
          <p:txBody>
            <a:bodyPr wrap="none" lIns="26980" tIns="13490" rIns="26980" bIns="13490" anchor="ctr"/>
            <a:lstStyle/>
            <a:p>
              <a:endParaRPr lang="fr-FR"/>
            </a:p>
          </p:txBody>
        </p:sp>
        <p:sp>
          <p:nvSpPr>
            <p:cNvPr id="15" name="Line 1064"/>
            <p:cNvSpPr>
              <a:spLocks noChangeShapeType="1"/>
            </p:cNvSpPr>
            <p:nvPr/>
          </p:nvSpPr>
          <p:spPr bwMode="auto">
            <a:xfrm>
              <a:off x="1425" y="2187"/>
              <a:ext cx="416" cy="0"/>
            </a:xfrm>
            <a:prstGeom prst="line">
              <a:avLst/>
            </a:prstGeom>
            <a:noFill/>
            <a:ln w="9525">
              <a:solidFill>
                <a:schemeClr val="tx1"/>
              </a:solidFill>
              <a:prstDash val="sysDot"/>
              <a:round/>
              <a:headEnd/>
              <a:tailEnd/>
            </a:ln>
          </p:spPr>
          <p:txBody>
            <a:bodyPr wrap="none" lIns="26980" tIns="13490" rIns="26980" bIns="13490" anchor="ctr"/>
            <a:lstStyle/>
            <a:p>
              <a:endParaRPr lang="fr-FR"/>
            </a:p>
          </p:txBody>
        </p:sp>
        <p:sp>
          <p:nvSpPr>
            <p:cNvPr id="16" name="Line 1065"/>
            <p:cNvSpPr>
              <a:spLocks noChangeShapeType="1"/>
            </p:cNvSpPr>
            <p:nvPr/>
          </p:nvSpPr>
          <p:spPr bwMode="auto">
            <a:xfrm flipV="1">
              <a:off x="1425" y="2065"/>
              <a:ext cx="372" cy="122"/>
            </a:xfrm>
            <a:prstGeom prst="line">
              <a:avLst/>
            </a:prstGeom>
            <a:noFill/>
            <a:ln w="25400">
              <a:solidFill>
                <a:srgbClr val="6600CC"/>
              </a:solidFill>
              <a:round/>
              <a:headEnd/>
              <a:tailEnd type="triangle" w="lg" len="lg"/>
            </a:ln>
          </p:spPr>
          <p:txBody>
            <a:bodyPr wrap="none" lIns="26980" tIns="13490" rIns="26980" bIns="13490" anchor="ctr"/>
            <a:lstStyle/>
            <a:p>
              <a:endParaRPr lang="fr-FR"/>
            </a:p>
          </p:txBody>
        </p:sp>
        <p:sp>
          <p:nvSpPr>
            <p:cNvPr id="17" name="Line 1066"/>
            <p:cNvSpPr>
              <a:spLocks noChangeShapeType="1"/>
            </p:cNvSpPr>
            <p:nvPr/>
          </p:nvSpPr>
          <p:spPr bwMode="auto">
            <a:xfrm>
              <a:off x="1425" y="2187"/>
              <a:ext cx="110" cy="219"/>
            </a:xfrm>
            <a:prstGeom prst="line">
              <a:avLst/>
            </a:prstGeom>
            <a:noFill/>
            <a:ln w="25400">
              <a:solidFill>
                <a:srgbClr val="6600CC"/>
              </a:solidFill>
              <a:round/>
              <a:headEnd/>
              <a:tailEnd type="triangle" w="lg" len="lg"/>
            </a:ln>
          </p:spPr>
          <p:txBody>
            <a:bodyPr wrap="none" lIns="26980" tIns="13490" rIns="26980" bIns="13490" anchor="ctr"/>
            <a:lstStyle/>
            <a:p>
              <a:endParaRPr lang="fr-FR"/>
            </a:p>
          </p:txBody>
        </p:sp>
        <p:sp>
          <p:nvSpPr>
            <p:cNvPr id="18" name="Line 1067"/>
            <p:cNvSpPr>
              <a:spLocks noChangeShapeType="1"/>
            </p:cNvSpPr>
            <p:nvPr/>
          </p:nvSpPr>
          <p:spPr bwMode="auto">
            <a:xfrm flipV="1">
              <a:off x="748" y="2016"/>
              <a:ext cx="109" cy="171"/>
            </a:xfrm>
            <a:prstGeom prst="line">
              <a:avLst/>
            </a:prstGeom>
            <a:noFill/>
            <a:ln w="25400">
              <a:solidFill>
                <a:srgbClr val="6600CC"/>
              </a:solidFill>
              <a:round/>
              <a:headEnd/>
              <a:tailEnd type="triangle" w="lg" len="lg"/>
            </a:ln>
          </p:spPr>
          <p:txBody>
            <a:bodyPr wrap="none" lIns="26980" tIns="13490" rIns="26980" bIns="13490" anchor="ctr"/>
            <a:lstStyle/>
            <a:p>
              <a:endParaRPr lang="fr-FR"/>
            </a:p>
          </p:txBody>
        </p:sp>
        <p:sp>
          <p:nvSpPr>
            <p:cNvPr id="19" name="Arc 1068"/>
            <p:cNvSpPr>
              <a:spLocks/>
            </p:cNvSpPr>
            <p:nvPr/>
          </p:nvSpPr>
          <p:spPr bwMode="auto">
            <a:xfrm rot="-8628797">
              <a:off x="1163" y="2138"/>
              <a:ext cx="185" cy="412"/>
            </a:xfrm>
            <a:custGeom>
              <a:avLst/>
              <a:gdLst>
                <a:gd name="T0" fmla="*/ 0 w 14024"/>
                <a:gd name="T1" fmla="*/ 0 h 21433"/>
                <a:gd name="T2" fmla="*/ 0 w 14024"/>
                <a:gd name="T3" fmla="*/ 0 h 21433"/>
                <a:gd name="T4" fmla="*/ 0 w 14024"/>
                <a:gd name="T5" fmla="*/ 0 h 21433"/>
                <a:gd name="T6" fmla="*/ 0 60000 65536"/>
                <a:gd name="T7" fmla="*/ 0 60000 65536"/>
                <a:gd name="T8" fmla="*/ 0 60000 65536"/>
                <a:gd name="T9" fmla="*/ 0 w 14024"/>
                <a:gd name="T10" fmla="*/ 0 h 21433"/>
                <a:gd name="T11" fmla="*/ 14024 w 14024"/>
                <a:gd name="T12" fmla="*/ 21433 h 21433"/>
              </a:gdLst>
              <a:ahLst/>
              <a:cxnLst>
                <a:cxn ang="T6">
                  <a:pos x="T0" y="T1"/>
                </a:cxn>
                <a:cxn ang="T7">
                  <a:pos x="T2" y="T3"/>
                </a:cxn>
                <a:cxn ang="T8">
                  <a:pos x="T4" y="T5"/>
                </a:cxn>
              </a:cxnLst>
              <a:rect l="T9" t="T10" r="T11" b="T12"/>
              <a:pathLst>
                <a:path w="14024" h="21433" fill="none" extrusionOk="0">
                  <a:moveTo>
                    <a:pt x="2678" y="-1"/>
                  </a:moveTo>
                  <a:cubicBezTo>
                    <a:pt x="6867" y="523"/>
                    <a:pt x="10812" y="2263"/>
                    <a:pt x="14023" y="5004"/>
                  </a:cubicBezTo>
                </a:path>
                <a:path w="14024" h="21433" stroke="0" extrusionOk="0">
                  <a:moveTo>
                    <a:pt x="2678" y="-1"/>
                  </a:moveTo>
                  <a:cubicBezTo>
                    <a:pt x="6867" y="523"/>
                    <a:pt x="10812" y="2263"/>
                    <a:pt x="14023" y="5004"/>
                  </a:cubicBezTo>
                  <a:lnTo>
                    <a:pt x="0" y="21433"/>
                  </a:lnTo>
                  <a:close/>
                </a:path>
              </a:pathLst>
            </a:custGeom>
            <a:noFill/>
            <a:ln w="9525">
              <a:solidFill>
                <a:schemeClr val="tx1"/>
              </a:solidFill>
              <a:round/>
              <a:headEnd type="triangle" w="med" len="med"/>
              <a:tailEnd type="none" w="med" len="med"/>
            </a:ln>
          </p:spPr>
          <p:txBody>
            <a:bodyPr rot="10800000" wrap="none" lIns="26980" tIns="13490" rIns="26980" bIns="13490" anchor="ctr"/>
            <a:lstStyle/>
            <a:p>
              <a:endParaRPr lang="fr-FR"/>
            </a:p>
          </p:txBody>
        </p:sp>
        <p:sp>
          <p:nvSpPr>
            <p:cNvPr id="21" name="Line 1070"/>
            <p:cNvSpPr>
              <a:spLocks noChangeShapeType="1"/>
            </p:cNvSpPr>
            <p:nvPr/>
          </p:nvSpPr>
          <p:spPr bwMode="auto">
            <a:xfrm>
              <a:off x="1425" y="2187"/>
              <a:ext cx="416" cy="0"/>
            </a:xfrm>
            <a:prstGeom prst="line">
              <a:avLst/>
            </a:prstGeom>
            <a:noFill/>
            <a:ln w="9525">
              <a:solidFill>
                <a:schemeClr val="tx1"/>
              </a:solidFill>
              <a:prstDash val="dash"/>
              <a:round/>
              <a:headEnd/>
              <a:tailEnd/>
            </a:ln>
          </p:spPr>
          <p:txBody>
            <a:bodyPr wrap="none" lIns="26980" tIns="13490" rIns="26980" bIns="13490" anchor="ctr"/>
            <a:lstStyle/>
            <a:p>
              <a:endParaRPr lang="fr-FR"/>
            </a:p>
          </p:txBody>
        </p:sp>
        <p:sp>
          <p:nvSpPr>
            <p:cNvPr id="22" name="Text Box 1071"/>
            <p:cNvSpPr txBox="1">
              <a:spLocks noChangeArrowheads="1"/>
            </p:cNvSpPr>
            <p:nvPr/>
          </p:nvSpPr>
          <p:spPr bwMode="auto">
            <a:xfrm>
              <a:off x="1791" y="1933"/>
              <a:ext cx="279" cy="313"/>
            </a:xfrm>
            <a:prstGeom prst="rect">
              <a:avLst/>
            </a:prstGeom>
            <a:noFill/>
            <a:ln w="9525">
              <a:noFill/>
              <a:miter lim="800000"/>
              <a:headEnd/>
              <a:tailEnd/>
            </a:ln>
          </p:spPr>
          <p:txBody>
            <a:bodyPr wrap="none" lIns="26980" tIns="13490" rIns="26980" bIns="13490" anchor="ctr"/>
            <a:lstStyle/>
            <a:p>
              <a:pPr defTabSz="457200"/>
              <a:r>
                <a:rPr lang="el-GR" sz="2400" dirty="0">
                  <a:latin typeface="Lucida Grande"/>
                </a:rPr>
                <a:t>θ</a:t>
              </a:r>
              <a:endParaRPr lang="fr-FR" sz="2400" dirty="0">
                <a:latin typeface="Calibri" pitchFamily="34" charset="0"/>
              </a:endParaRPr>
            </a:p>
          </p:txBody>
        </p:sp>
        <p:sp>
          <p:nvSpPr>
            <p:cNvPr id="23" name="Text Box 1072"/>
            <p:cNvSpPr txBox="1">
              <a:spLocks noChangeArrowheads="1"/>
            </p:cNvSpPr>
            <p:nvPr/>
          </p:nvSpPr>
          <p:spPr bwMode="auto">
            <a:xfrm>
              <a:off x="567" y="1888"/>
              <a:ext cx="321" cy="313"/>
            </a:xfrm>
            <a:prstGeom prst="rect">
              <a:avLst/>
            </a:prstGeom>
            <a:noFill/>
            <a:ln w="9525">
              <a:noFill/>
              <a:miter lim="800000"/>
              <a:headEnd/>
              <a:tailEnd/>
            </a:ln>
          </p:spPr>
          <p:txBody>
            <a:bodyPr wrap="none" lIns="26980" tIns="13490" rIns="26980" bIns="13490" anchor="ctr"/>
            <a:lstStyle/>
            <a:p>
              <a:pPr defTabSz="457200"/>
              <a:r>
                <a:rPr lang="el-GR" sz="2400" b="1">
                  <a:solidFill>
                    <a:srgbClr val="6600CC"/>
                  </a:solidFill>
                  <a:latin typeface="Times New Roman" pitchFamily="18" charset="0"/>
                </a:rPr>
                <a:t>μ</a:t>
              </a:r>
              <a:r>
                <a:rPr lang="fr-FR" sz="2400" b="1">
                  <a:solidFill>
                    <a:srgbClr val="6600CC"/>
                  </a:solidFill>
                  <a:latin typeface="Calibri" pitchFamily="34" charset="0"/>
                </a:rPr>
                <a:t>’</a:t>
              </a:r>
            </a:p>
          </p:txBody>
        </p:sp>
        <p:sp>
          <p:nvSpPr>
            <p:cNvPr id="24" name="Text Box 1073"/>
            <p:cNvSpPr txBox="1">
              <a:spLocks noChangeArrowheads="1"/>
            </p:cNvSpPr>
            <p:nvPr/>
          </p:nvSpPr>
          <p:spPr bwMode="auto">
            <a:xfrm>
              <a:off x="339" y="2024"/>
              <a:ext cx="269" cy="313"/>
            </a:xfrm>
            <a:prstGeom prst="rect">
              <a:avLst/>
            </a:prstGeom>
            <a:noFill/>
            <a:ln w="9525">
              <a:noFill/>
              <a:miter lim="800000"/>
              <a:headEnd/>
              <a:tailEnd/>
            </a:ln>
          </p:spPr>
          <p:txBody>
            <a:bodyPr wrap="none" lIns="26980" tIns="13490" rIns="26980" bIns="13490" anchor="ctr"/>
            <a:lstStyle/>
            <a:p>
              <a:pPr defTabSz="457200"/>
              <a:r>
                <a:rPr lang="el-GR" sz="2400" b="1">
                  <a:solidFill>
                    <a:srgbClr val="6600CC"/>
                  </a:solidFill>
                  <a:latin typeface="Times New Roman" pitchFamily="18" charset="0"/>
                </a:rPr>
                <a:t>μ</a:t>
              </a:r>
            </a:p>
          </p:txBody>
        </p:sp>
        <p:sp>
          <p:nvSpPr>
            <p:cNvPr id="25" name="Text Box 1074"/>
            <p:cNvSpPr txBox="1">
              <a:spLocks noChangeArrowheads="1"/>
            </p:cNvSpPr>
            <p:nvPr/>
          </p:nvSpPr>
          <p:spPr bwMode="auto">
            <a:xfrm>
              <a:off x="974" y="1888"/>
              <a:ext cx="349" cy="313"/>
            </a:xfrm>
            <a:prstGeom prst="rect">
              <a:avLst/>
            </a:prstGeom>
            <a:noFill/>
            <a:ln w="9525">
              <a:noFill/>
              <a:miter lim="800000"/>
              <a:headEnd/>
              <a:tailEnd/>
            </a:ln>
          </p:spPr>
          <p:txBody>
            <a:bodyPr wrap="none" lIns="26980" tIns="13490" rIns="26980" bIns="13490" anchor="ctr"/>
            <a:lstStyle/>
            <a:p>
              <a:pPr defTabSz="457200"/>
              <a:r>
                <a:rPr lang="fr-FR" sz="2400" b="1">
                  <a:solidFill>
                    <a:srgbClr val="6600CC"/>
                  </a:solidFill>
                  <a:latin typeface="Times New Roman" pitchFamily="18" charset="0"/>
                  <a:sym typeface="Symbol" pitchFamily="18" charset="2"/>
                </a:rPr>
                <a:t>*</a:t>
              </a:r>
            </a:p>
          </p:txBody>
        </p:sp>
        <p:sp>
          <p:nvSpPr>
            <p:cNvPr id="26" name="Text Box 1075"/>
            <p:cNvSpPr txBox="1">
              <a:spLocks noChangeArrowheads="1"/>
            </p:cNvSpPr>
            <p:nvPr/>
          </p:nvSpPr>
          <p:spPr bwMode="auto">
            <a:xfrm>
              <a:off x="1519" y="1797"/>
              <a:ext cx="234" cy="313"/>
            </a:xfrm>
            <a:prstGeom prst="rect">
              <a:avLst/>
            </a:prstGeom>
            <a:noFill/>
            <a:ln w="9525">
              <a:noFill/>
              <a:miter lim="800000"/>
              <a:headEnd/>
              <a:tailEnd/>
            </a:ln>
          </p:spPr>
          <p:txBody>
            <a:bodyPr wrap="none" lIns="26980" tIns="13490" rIns="26980" bIns="13490" anchor="ctr"/>
            <a:lstStyle/>
            <a:p>
              <a:pPr defTabSz="457200"/>
              <a:r>
                <a:rPr lang="fr-FR" sz="2400" b="1" dirty="0">
                  <a:solidFill>
                    <a:srgbClr val="6600CC"/>
                  </a:solidFill>
                  <a:latin typeface="Times New Roman" pitchFamily="18" charset="0"/>
                  <a:sym typeface="Symbol" pitchFamily="18" charset="2"/>
                </a:rPr>
                <a:t></a:t>
              </a:r>
            </a:p>
          </p:txBody>
        </p:sp>
        <p:sp>
          <p:nvSpPr>
            <p:cNvPr id="27" name="Text Box 1076"/>
            <p:cNvSpPr txBox="1">
              <a:spLocks noChangeArrowheads="1"/>
            </p:cNvSpPr>
            <p:nvPr/>
          </p:nvSpPr>
          <p:spPr bwMode="auto">
            <a:xfrm>
              <a:off x="1376" y="2309"/>
              <a:ext cx="263" cy="313"/>
            </a:xfrm>
            <a:prstGeom prst="rect">
              <a:avLst/>
            </a:prstGeom>
            <a:noFill/>
            <a:ln w="9525">
              <a:noFill/>
              <a:miter lim="800000"/>
              <a:headEnd/>
              <a:tailEnd/>
            </a:ln>
          </p:spPr>
          <p:txBody>
            <a:bodyPr wrap="none" lIns="26980" tIns="13490" rIns="26980" bIns="13490" anchor="ctr"/>
            <a:lstStyle/>
            <a:p>
              <a:pPr defTabSz="457200"/>
              <a:r>
                <a:rPr lang="fr-FR" sz="2400" b="1" dirty="0">
                  <a:solidFill>
                    <a:srgbClr val="6600CC"/>
                  </a:solidFill>
                  <a:latin typeface="Calibri" pitchFamily="34" charset="0"/>
                </a:rPr>
                <a:t>p</a:t>
              </a:r>
            </a:p>
          </p:txBody>
        </p:sp>
      </p:grpSp>
      <p:sp>
        <p:nvSpPr>
          <p:cNvPr id="33" name="ZoneTexte 32"/>
          <p:cNvSpPr txBox="1"/>
          <p:nvPr/>
        </p:nvSpPr>
        <p:spPr>
          <a:xfrm>
            <a:off x="5244525" y="2285992"/>
            <a:ext cx="795411" cy="369332"/>
          </a:xfrm>
          <a:prstGeom prst="rect">
            <a:avLst/>
          </a:prstGeom>
          <a:noFill/>
        </p:spPr>
        <p:txBody>
          <a:bodyPr wrap="none" rtlCol="0">
            <a:spAutoFit/>
          </a:bodyPr>
          <a:lstStyle/>
          <a:p>
            <a:r>
              <a:rPr lang="fr-FR" dirty="0" smtClean="0">
                <a:sym typeface="Symbol"/>
              </a:rPr>
              <a:t>’=0.8</a:t>
            </a:r>
            <a:endParaRPr lang="fr-FR" dirty="0"/>
          </a:p>
        </p:txBody>
      </p:sp>
      <p:sp>
        <p:nvSpPr>
          <p:cNvPr id="34" name="ZoneTexte 33"/>
          <p:cNvSpPr txBox="1"/>
          <p:nvPr/>
        </p:nvSpPr>
        <p:spPr>
          <a:xfrm>
            <a:off x="5214942" y="2631040"/>
            <a:ext cx="912429" cy="369332"/>
          </a:xfrm>
          <a:prstGeom prst="rect">
            <a:avLst/>
          </a:prstGeom>
          <a:noFill/>
        </p:spPr>
        <p:txBody>
          <a:bodyPr wrap="none" rtlCol="0">
            <a:spAutoFit/>
          </a:bodyPr>
          <a:lstStyle/>
          <a:p>
            <a:r>
              <a:rPr lang="fr-FR" dirty="0" smtClean="0">
                <a:sym typeface="Symbol"/>
              </a:rPr>
              <a:t>’=0.05</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2984"/>
            <a:ext cx="9144000" cy="300039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2" y="1268760"/>
            <a:ext cx="9286940" cy="3539430"/>
          </a:xfrm>
          <a:prstGeom prst="rect">
            <a:avLst/>
          </a:prstGeom>
          <a:noFill/>
        </p:spPr>
        <p:txBody>
          <a:bodyPr wrap="square" rtlCol="0">
            <a:spAutoFit/>
          </a:bodyPr>
          <a:lstStyle/>
          <a:p>
            <a:r>
              <a:rPr lang="fr-FR" b="1" dirty="0" err="1" smtClean="0">
                <a:effectLst>
                  <a:outerShdw blurRad="38100" dist="38100" dir="2700000" algn="tl">
                    <a:srgbClr val="000000">
                      <a:alpha val="43137"/>
                    </a:srgbClr>
                  </a:outerShdw>
                </a:effectLst>
                <a:latin typeface="Comic Sans MS" pitchFamily="66" charset="0"/>
              </a:rPr>
              <a:t>GPDs</a:t>
            </a:r>
            <a:r>
              <a:rPr lang="fr-FR" b="1" dirty="0" smtClean="0">
                <a:effectLst>
                  <a:outerShdw blurRad="38100" dist="38100" dir="2700000" algn="tl">
                    <a:srgbClr val="000000">
                      <a:alpha val="43137"/>
                    </a:srgbClr>
                  </a:outerShdw>
                </a:effectLst>
                <a:latin typeface="Comic Sans MS" pitchFamily="66" charset="0"/>
              </a:rPr>
              <a:t> </a:t>
            </a:r>
            <a:r>
              <a:rPr lang="fr-FR" b="1" dirty="0" err="1" smtClean="0">
                <a:effectLst>
                  <a:outerShdw blurRad="38100" dist="38100" dir="2700000" algn="tl">
                    <a:srgbClr val="000000">
                      <a:alpha val="43137"/>
                    </a:srgbClr>
                  </a:outerShdw>
                </a:effectLst>
                <a:latin typeface="Comic Sans MS" pitchFamily="66" charset="0"/>
              </a:rPr>
              <a:t>investigated</a:t>
            </a:r>
            <a:r>
              <a:rPr lang="fr-FR" b="1" dirty="0" smtClean="0">
                <a:effectLst>
                  <a:outerShdw blurRad="38100" dist="38100" dir="2700000" algn="tl">
                    <a:srgbClr val="000000">
                      <a:alpha val="43137"/>
                    </a:srgbClr>
                  </a:outerShdw>
                </a:effectLst>
                <a:latin typeface="Comic Sans MS" pitchFamily="66" charset="0"/>
              </a:rPr>
              <a:t> </a:t>
            </a:r>
            <a:r>
              <a:rPr lang="fr-FR" b="1" dirty="0" err="1" smtClean="0">
                <a:effectLst>
                  <a:outerShdw blurRad="38100" dist="38100" dir="2700000" algn="tl">
                    <a:srgbClr val="000000">
                      <a:alpha val="43137"/>
                    </a:srgbClr>
                  </a:outerShdw>
                </a:effectLst>
                <a:latin typeface="Comic Sans MS" pitchFamily="66" charset="0"/>
              </a:rPr>
              <a:t>with</a:t>
            </a:r>
            <a:r>
              <a:rPr lang="fr-FR" b="1" dirty="0" smtClean="0">
                <a:effectLst>
                  <a:outerShdw blurRad="38100" dist="38100" dir="2700000" algn="tl">
                    <a:srgbClr val="000000">
                      <a:alpha val="43137"/>
                    </a:srgbClr>
                  </a:outerShdw>
                </a:effectLst>
                <a:latin typeface="Comic Sans MS" pitchFamily="66" charset="0"/>
              </a:rPr>
              <a:t> Hard Exclusive Photon and </a:t>
            </a:r>
            <a:r>
              <a:rPr lang="fr-FR" b="1" dirty="0" err="1" smtClean="0">
                <a:effectLst>
                  <a:outerShdw blurRad="38100" dist="38100" dir="2700000" algn="tl">
                    <a:srgbClr val="000000">
                      <a:alpha val="43137"/>
                    </a:srgbClr>
                  </a:outerShdw>
                </a:effectLst>
                <a:latin typeface="Comic Sans MS" pitchFamily="66" charset="0"/>
              </a:rPr>
              <a:t>Meson</a:t>
            </a:r>
            <a:r>
              <a:rPr lang="fr-FR" b="1" dirty="0" smtClean="0">
                <a:effectLst>
                  <a:outerShdw blurRad="38100" dist="38100" dir="2700000" algn="tl">
                    <a:srgbClr val="000000">
                      <a:alpha val="43137"/>
                    </a:srgbClr>
                  </a:outerShdw>
                </a:effectLst>
                <a:latin typeface="Comic Sans MS" pitchFamily="66" charset="0"/>
              </a:rPr>
              <a:t> Production</a:t>
            </a:r>
          </a:p>
          <a:p>
            <a:endParaRPr lang="fr-FR" b="1" dirty="0" smtClean="0">
              <a:latin typeface="Comic Sans MS" pitchFamily="66" charset="0"/>
            </a:endParaRPr>
          </a:p>
          <a:p>
            <a:r>
              <a:rPr lang="fr-FR" sz="800" b="1" dirty="0" smtClean="0">
                <a:latin typeface="Comic Sans MS" pitchFamily="66" charset="0"/>
              </a:rPr>
              <a:t> </a:t>
            </a:r>
          </a:p>
          <a:p>
            <a:pPr lvl="1">
              <a:buFont typeface="Wingdings" pitchFamily="2" charset="2"/>
              <a:buChar char="§"/>
            </a:pPr>
            <a:r>
              <a:rPr lang="fr-FR" b="1" dirty="0" smtClean="0">
                <a:latin typeface="Comic Sans MS" pitchFamily="66" charset="0"/>
              </a:rPr>
              <a:t> the t-</a:t>
            </a:r>
            <a:r>
              <a:rPr lang="fr-FR" b="1" dirty="0" err="1" smtClean="0">
                <a:latin typeface="Comic Sans MS" pitchFamily="66" charset="0"/>
              </a:rPr>
              <a:t>slope</a:t>
            </a:r>
            <a:r>
              <a:rPr lang="fr-FR" b="1" dirty="0" smtClean="0">
                <a:latin typeface="Comic Sans MS" pitchFamily="66" charset="0"/>
              </a:rPr>
              <a:t> of the DVCS cross section ……………… </a:t>
            </a:r>
            <a:r>
              <a:rPr lang="fr-FR" sz="1600" b="1" dirty="0" smtClean="0">
                <a:solidFill>
                  <a:srgbClr val="0033CC"/>
                </a:solidFill>
                <a:latin typeface="Comic Sans MS" pitchFamily="66" charset="0"/>
              </a:rPr>
              <a:t>LH</a:t>
            </a:r>
            <a:r>
              <a:rPr lang="fr-FR" sz="1600" b="1" baseline="-25000" dirty="0" smtClean="0">
                <a:solidFill>
                  <a:srgbClr val="0033CC"/>
                </a:solidFill>
                <a:latin typeface="Comic Sans MS" pitchFamily="66" charset="0"/>
              </a:rPr>
              <a:t>2</a:t>
            </a:r>
            <a:r>
              <a:rPr lang="fr-FR" sz="1600" b="1" dirty="0" smtClean="0">
                <a:solidFill>
                  <a:srgbClr val="0033CC"/>
                </a:solidFill>
                <a:latin typeface="Comic Sans MS" pitchFamily="66" charset="0"/>
              </a:rPr>
              <a:t> </a:t>
            </a:r>
            <a:r>
              <a:rPr lang="fr-FR" sz="1600" b="1" dirty="0" err="1" smtClean="0">
                <a:solidFill>
                  <a:srgbClr val="0033CC"/>
                </a:solidFill>
                <a:latin typeface="Comic Sans MS" pitchFamily="66" charset="0"/>
              </a:rPr>
              <a:t>target</a:t>
            </a:r>
            <a:r>
              <a:rPr lang="fr-FR" sz="1600" b="1" dirty="0" smtClean="0">
                <a:solidFill>
                  <a:srgbClr val="0033CC"/>
                </a:solidFill>
                <a:latin typeface="Comic Sans MS" pitchFamily="66" charset="0"/>
              </a:rPr>
              <a:t> + RPD</a:t>
            </a:r>
            <a:r>
              <a:rPr lang="fr-FR" b="1" dirty="0" smtClean="0">
                <a:solidFill>
                  <a:srgbClr val="0033CC"/>
                </a:solidFill>
                <a:latin typeface="Comic Sans MS" pitchFamily="66" charset="0"/>
              </a:rPr>
              <a:t>……phase 1</a:t>
            </a:r>
          </a:p>
          <a:p>
            <a:pPr lvl="1"/>
            <a:r>
              <a:rPr lang="fr-FR" b="1" dirty="0" smtClean="0">
                <a:solidFill>
                  <a:srgbClr val="FF0000"/>
                </a:solidFill>
                <a:latin typeface="Comic Sans MS" pitchFamily="66" charset="0"/>
              </a:rPr>
              <a:t>       </a:t>
            </a:r>
            <a:r>
              <a:rPr lang="fr-FR" b="1" dirty="0" smtClean="0">
                <a:solidFill>
                  <a:srgbClr val="FF0000"/>
                </a:solidFill>
                <a:latin typeface="Comic Sans MS" pitchFamily="66" charset="0"/>
                <a:sym typeface="Wingdings" pitchFamily="2" charset="2"/>
              </a:rPr>
              <a:t> </a:t>
            </a:r>
            <a:r>
              <a:rPr lang="fr-FR" b="1" dirty="0" smtClean="0">
                <a:solidFill>
                  <a:srgbClr val="FF0000"/>
                </a:solidFill>
                <a:latin typeface="Comic Sans MS" pitchFamily="66" charset="0"/>
              </a:rPr>
              <a:t>transverse distribution of partons</a:t>
            </a:r>
          </a:p>
          <a:p>
            <a:pPr lvl="1">
              <a:buFont typeface="Wingdings" pitchFamily="2" charset="2"/>
              <a:buChar char="§"/>
            </a:pPr>
            <a:r>
              <a:rPr lang="fr-FR" b="1" dirty="0" smtClean="0">
                <a:latin typeface="Comic Sans MS" pitchFamily="66" charset="0"/>
              </a:rPr>
              <a:t> the </a:t>
            </a:r>
            <a:r>
              <a:rPr lang="fr-FR" b="1" dirty="0" err="1" smtClean="0">
                <a:latin typeface="Comic Sans MS" pitchFamily="66" charset="0"/>
              </a:rPr>
              <a:t>Beam</a:t>
            </a:r>
            <a:r>
              <a:rPr lang="fr-FR" b="1" dirty="0" smtClean="0">
                <a:latin typeface="Comic Sans MS" pitchFamily="66" charset="0"/>
              </a:rPr>
              <a:t> Charge and Spin </a:t>
            </a:r>
            <a:r>
              <a:rPr lang="fr-FR" b="1" dirty="0" err="1" smtClean="0">
                <a:latin typeface="Comic Sans MS" pitchFamily="66" charset="0"/>
              </a:rPr>
              <a:t>Sum</a:t>
            </a:r>
            <a:r>
              <a:rPr lang="fr-FR" b="1" dirty="0" smtClean="0">
                <a:latin typeface="Comic Sans MS" pitchFamily="66" charset="0"/>
              </a:rPr>
              <a:t> and </a:t>
            </a:r>
            <a:r>
              <a:rPr lang="fr-FR" b="1" dirty="0" err="1" smtClean="0">
                <a:latin typeface="Comic Sans MS" pitchFamily="66" charset="0"/>
              </a:rPr>
              <a:t>Difference</a:t>
            </a:r>
            <a:r>
              <a:rPr lang="fr-FR" b="1" dirty="0" smtClean="0">
                <a:latin typeface="Comic Sans MS" pitchFamily="66" charset="0"/>
              </a:rPr>
              <a:t> and </a:t>
            </a:r>
            <a:r>
              <a:rPr lang="fr-FR" b="1" dirty="0" err="1" smtClean="0">
                <a:latin typeface="Comic Sans MS" pitchFamily="66" charset="0"/>
              </a:rPr>
              <a:t>Asymm</a:t>
            </a:r>
            <a:r>
              <a:rPr lang="fr-FR" b="1" dirty="0" smtClean="0">
                <a:latin typeface="Comic Sans MS" pitchFamily="66" charset="0"/>
              </a:rPr>
              <a:t>…………….</a:t>
            </a:r>
            <a:r>
              <a:rPr lang="fr-FR" b="1" dirty="0" smtClean="0">
                <a:solidFill>
                  <a:srgbClr val="0033CC"/>
                </a:solidFill>
                <a:latin typeface="Comic Sans MS" pitchFamily="66" charset="0"/>
              </a:rPr>
              <a:t>phase 1</a:t>
            </a:r>
          </a:p>
          <a:p>
            <a:pPr lvl="1"/>
            <a:r>
              <a:rPr lang="fr-FR" b="1" dirty="0" smtClean="0">
                <a:solidFill>
                  <a:srgbClr val="FF0000"/>
                </a:solidFill>
                <a:latin typeface="Comic Sans MS" pitchFamily="66" charset="0"/>
              </a:rPr>
              <a:t>       </a:t>
            </a:r>
            <a:r>
              <a:rPr lang="fr-FR" b="1" dirty="0" smtClean="0">
                <a:solidFill>
                  <a:srgbClr val="FF0000"/>
                </a:solidFill>
                <a:latin typeface="Comic Sans MS" pitchFamily="66" charset="0"/>
                <a:sym typeface="Wingdings" pitchFamily="2" charset="2"/>
              </a:rPr>
              <a:t> </a:t>
            </a:r>
            <a:r>
              <a:rPr lang="fr-FR" b="1" dirty="0" err="1" smtClean="0">
                <a:solidFill>
                  <a:srgbClr val="FF0000"/>
                </a:solidFill>
                <a:latin typeface="Comic Sans MS" pitchFamily="66" charset="0"/>
                <a:sym typeface="Wingdings" pitchFamily="2" charset="2"/>
              </a:rPr>
              <a:t>Re</a:t>
            </a:r>
            <a:r>
              <a:rPr lang="fr-FR" b="1" dirty="0" smtClean="0">
                <a:solidFill>
                  <a:srgbClr val="FF0000"/>
                </a:solidFill>
                <a:latin typeface="Comic Sans MS" pitchFamily="66" charset="0"/>
                <a:sym typeface="Wingdings" pitchFamily="2" charset="2"/>
              </a:rPr>
              <a:t> T</a:t>
            </a:r>
            <a:r>
              <a:rPr lang="fr-FR" b="1" baseline="30000" dirty="0" smtClean="0">
                <a:solidFill>
                  <a:srgbClr val="FF0000"/>
                </a:solidFill>
                <a:latin typeface="Comic Sans MS" pitchFamily="66" charset="0"/>
                <a:sym typeface="Wingdings" pitchFamily="2" charset="2"/>
              </a:rPr>
              <a:t>DVCS</a:t>
            </a:r>
            <a:r>
              <a:rPr lang="fr-FR" b="1" dirty="0" smtClean="0">
                <a:solidFill>
                  <a:srgbClr val="FF0000"/>
                </a:solidFill>
                <a:latin typeface="Comic Sans MS" pitchFamily="66" charset="0"/>
                <a:sym typeface="Wingdings" pitchFamily="2" charset="2"/>
              </a:rPr>
              <a:t> and Im T</a:t>
            </a:r>
            <a:r>
              <a:rPr lang="fr-FR" b="1" baseline="30000" dirty="0" smtClean="0">
                <a:solidFill>
                  <a:srgbClr val="FF0000"/>
                </a:solidFill>
                <a:latin typeface="Comic Sans MS" pitchFamily="66" charset="0"/>
                <a:sym typeface="Wingdings" pitchFamily="2" charset="2"/>
              </a:rPr>
              <a:t>DVCS </a:t>
            </a:r>
            <a:r>
              <a:rPr lang="fr-FR" b="1" dirty="0" smtClean="0">
                <a:solidFill>
                  <a:srgbClr val="FF0000"/>
                </a:solidFill>
                <a:latin typeface="Comic Sans MS" pitchFamily="66" charset="0"/>
                <a:sym typeface="Wingdings" pitchFamily="2" charset="2"/>
              </a:rPr>
              <a:t>for GPD H </a:t>
            </a:r>
            <a:r>
              <a:rPr lang="fr-FR" b="1" dirty="0" err="1" smtClean="0">
                <a:solidFill>
                  <a:srgbClr val="FF0000"/>
                </a:solidFill>
                <a:latin typeface="Comic Sans MS" pitchFamily="66" charset="0"/>
                <a:sym typeface="Wingdings" pitchFamily="2" charset="2"/>
              </a:rPr>
              <a:t>determination</a:t>
            </a:r>
            <a:endParaRPr lang="fr-FR" b="1" dirty="0" smtClean="0">
              <a:solidFill>
                <a:srgbClr val="FF0000"/>
              </a:solidFill>
              <a:latin typeface="Comic Sans MS" pitchFamily="66" charset="0"/>
              <a:sym typeface="Wingdings" pitchFamily="2" charset="2"/>
            </a:endParaRPr>
          </a:p>
          <a:p>
            <a:pPr lvl="1"/>
            <a:endParaRPr lang="fr-FR" b="1" dirty="0" smtClean="0">
              <a:solidFill>
                <a:srgbClr val="FF0000"/>
              </a:solidFill>
              <a:latin typeface="Comic Sans MS" pitchFamily="66" charset="0"/>
            </a:endParaRPr>
          </a:p>
          <a:p>
            <a:pPr lvl="1">
              <a:buFont typeface="Wingdings" pitchFamily="2" charset="2"/>
              <a:buChar char="§"/>
            </a:pPr>
            <a:r>
              <a:rPr lang="fr-FR" b="1" dirty="0" smtClean="0">
                <a:latin typeface="Comic Sans MS" pitchFamily="66" charset="0"/>
              </a:rPr>
              <a:t> the Transverse Target Spin </a:t>
            </a:r>
            <a:r>
              <a:rPr lang="fr-FR" b="1" dirty="0" err="1" smtClean="0">
                <a:latin typeface="Comic Sans MS" pitchFamily="66" charset="0"/>
              </a:rPr>
              <a:t>Asymm</a:t>
            </a:r>
            <a:r>
              <a:rPr lang="fr-FR" b="1" dirty="0" smtClean="0">
                <a:latin typeface="Comic Sans MS" pitchFamily="66" charset="0"/>
              </a:rPr>
              <a:t>………</a:t>
            </a:r>
            <a:r>
              <a:rPr lang="fr-FR" sz="1600" b="1" dirty="0" err="1" smtClean="0">
                <a:solidFill>
                  <a:srgbClr val="0033CC"/>
                </a:solidFill>
                <a:latin typeface="Comic Sans MS" pitchFamily="66" charset="0"/>
              </a:rPr>
              <a:t>polarised</a:t>
            </a:r>
            <a:r>
              <a:rPr lang="fr-FR" sz="1600" b="1" dirty="0" smtClean="0">
                <a:solidFill>
                  <a:srgbClr val="0033CC"/>
                </a:solidFill>
                <a:latin typeface="Comic Sans MS" pitchFamily="66" charset="0"/>
              </a:rPr>
              <a:t> NH</a:t>
            </a:r>
            <a:r>
              <a:rPr lang="fr-FR" sz="1600" b="1" baseline="-25000" dirty="0" smtClean="0">
                <a:solidFill>
                  <a:srgbClr val="0033CC"/>
                </a:solidFill>
                <a:latin typeface="Comic Sans MS" pitchFamily="66" charset="0"/>
              </a:rPr>
              <a:t>3</a:t>
            </a:r>
            <a:r>
              <a:rPr lang="fr-FR" sz="1600" b="1" dirty="0" smtClean="0">
                <a:solidFill>
                  <a:srgbClr val="0033CC"/>
                </a:solidFill>
                <a:latin typeface="Comic Sans MS" pitchFamily="66" charset="0"/>
              </a:rPr>
              <a:t> </a:t>
            </a:r>
            <a:r>
              <a:rPr lang="fr-FR" sz="1600" b="1" dirty="0" err="1" smtClean="0">
                <a:solidFill>
                  <a:srgbClr val="0033CC"/>
                </a:solidFill>
                <a:latin typeface="Comic Sans MS" pitchFamily="66" charset="0"/>
              </a:rPr>
              <a:t>target</a:t>
            </a:r>
            <a:r>
              <a:rPr lang="fr-FR" sz="1600" b="1" dirty="0" smtClean="0">
                <a:solidFill>
                  <a:srgbClr val="0033CC"/>
                </a:solidFill>
                <a:latin typeface="Comic Sans MS" pitchFamily="66" charset="0"/>
              </a:rPr>
              <a:t> + RPD</a:t>
            </a:r>
            <a:r>
              <a:rPr lang="fr-FR" b="1" dirty="0" smtClean="0">
                <a:solidFill>
                  <a:srgbClr val="0033CC"/>
                </a:solidFill>
                <a:latin typeface="Comic Sans MS" pitchFamily="66" charset="0"/>
              </a:rPr>
              <a:t>……phase 2</a:t>
            </a:r>
          </a:p>
          <a:p>
            <a:pPr lvl="1"/>
            <a:r>
              <a:rPr lang="fr-FR" b="1" dirty="0" smtClean="0">
                <a:solidFill>
                  <a:srgbClr val="FF0000"/>
                </a:solidFill>
                <a:latin typeface="Comic Sans MS" pitchFamily="66" charset="0"/>
              </a:rPr>
              <a:t>       </a:t>
            </a:r>
            <a:r>
              <a:rPr lang="fr-FR" b="1" dirty="0" smtClean="0">
                <a:solidFill>
                  <a:srgbClr val="FF0000"/>
                </a:solidFill>
                <a:latin typeface="Comic Sans MS" pitchFamily="66" charset="0"/>
                <a:sym typeface="Wingdings" pitchFamily="2" charset="2"/>
              </a:rPr>
              <a:t> GPD E and </a:t>
            </a:r>
            <a:r>
              <a:rPr lang="fr-FR" b="1" dirty="0" err="1" smtClean="0">
                <a:solidFill>
                  <a:srgbClr val="FF0000"/>
                </a:solidFill>
                <a:latin typeface="Comic Sans MS" pitchFamily="66" charset="0"/>
                <a:sym typeface="Wingdings" pitchFamily="2" charset="2"/>
              </a:rPr>
              <a:t>angular</a:t>
            </a:r>
            <a:r>
              <a:rPr lang="fr-FR" b="1" dirty="0" smtClean="0">
                <a:solidFill>
                  <a:srgbClr val="FF0000"/>
                </a:solidFill>
                <a:latin typeface="Comic Sans MS" pitchFamily="66" charset="0"/>
                <a:sym typeface="Wingdings" pitchFamily="2" charset="2"/>
              </a:rPr>
              <a:t> </a:t>
            </a:r>
            <a:r>
              <a:rPr lang="fr-FR" b="1" dirty="0" err="1" smtClean="0">
                <a:solidFill>
                  <a:srgbClr val="FF0000"/>
                </a:solidFill>
                <a:latin typeface="Comic Sans MS" pitchFamily="66" charset="0"/>
                <a:sym typeface="Wingdings" pitchFamily="2" charset="2"/>
              </a:rPr>
              <a:t>momentum</a:t>
            </a:r>
            <a:r>
              <a:rPr lang="fr-FR" b="1" dirty="0" smtClean="0">
                <a:solidFill>
                  <a:srgbClr val="FF0000"/>
                </a:solidFill>
                <a:latin typeface="Comic Sans MS" pitchFamily="66" charset="0"/>
                <a:sym typeface="Wingdings" pitchFamily="2" charset="2"/>
              </a:rPr>
              <a:t> of partons          </a:t>
            </a:r>
            <a:r>
              <a:rPr lang="fr-FR" b="1" dirty="0" smtClean="0">
                <a:solidFill>
                  <a:srgbClr val="0033CC"/>
                </a:solidFill>
                <a:latin typeface="Comic Sans MS" pitchFamily="66" charset="0"/>
                <a:sym typeface="Wingdings" pitchFamily="2" charset="2"/>
              </a:rPr>
              <a:t>(future addendum)</a:t>
            </a:r>
            <a:endParaRPr lang="fr-FR" b="1" dirty="0" smtClean="0">
              <a:solidFill>
                <a:srgbClr val="0033CC"/>
              </a:solidFill>
              <a:latin typeface="Comic Sans MS" pitchFamily="66" charset="0"/>
            </a:endParaRPr>
          </a:p>
          <a:p>
            <a:endParaRPr lang="fr-FR" b="1" dirty="0" smtClean="0">
              <a:latin typeface="Comic Sans MS" pitchFamily="66" charset="0"/>
            </a:endParaRPr>
          </a:p>
          <a:p>
            <a:endParaRPr lang="fr-FR" b="1" dirty="0" smtClean="0">
              <a:latin typeface="Comic Sans MS" pitchFamily="66" charset="0"/>
            </a:endParaRPr>
          </a:p>
          <a:p>
            <a:endParaRPr lang="fr-FR" b="1" dirty="0" smtClean="0">
              <a:effectLst>
                <a:outerShdw blurRad="38100" dist="38100" dir="2700000" algn="tl">
                  <a:srgbClr val="000000">
                    <a:alpha val="43137"/>
                  </a:srgbClr>
                </a:outerShdw>
              </a:effectLst>
              <a:latin typeface="Comic Sans MS" pitchFamily="66" charset="0"/>
            </a:endParaRPr>
          </a:p>
        </p:txBody>
      </p:sp>
      <p:sp>
        <p:nvSpPr>
          <p:cNvPr id="4" name="Rectangle 76"/>
          <p:cNvSpPr>
            <a:spLocks noChangeArrowheads="1"/>
          </p:cNvSpPr>
          <p:nvPr/>
        </p:nvSpPr>
        <p:spPr bwMode="auto">
          <a:xfrm>
            <a:off x="0" y="0"/>
            <a:ext cx="9144000" cy="838200"/>
          </a:xfrm>
          <a:prstGeom prst="rect">
            <a:avLst/>
          </a:prstGeom>
          <a:solidFill>
            <a:srgbClr val="0070C0"/>
          </a:solidFill>
          <a:ln w="9525">
            <a:noFill/>
            <a:miter lim="800000"/>
            <a:headEnd/>
            <a:tailEnd/>
          </a:ln>
        </p:spPr>
        <p:txBody>
          <a:bodyPr wrap="none" anchor="ctr"/>
          <a:lstStyle/>
          <a:p>
            <a:endParaRPr lang="fr-FR"/>
          </a:p>
        </p:txBody>
      </p:sp>
      <p:sp>
        <p:nvSpPr>
          <p:cNvPr id="3" name="ZoneTexte 2"/>
          <p:cNvSpPr txBox="1"/>
          <p:nvPr/>
        </p:nvSpPr>
        <p:spPr>
          <a:xfrm>
            <a:off x="1155022" y="142852"/>
            <a:ext cx="6513322" cy="584775"/>
          </a:xfrm>
          <a:prstGeom prst="rect">
            <a:avLst/>
          </a:prstGeom>
          <a:noFill/>
        </p:spPr>
        <p:txBody>
          <a:bodyPr wrap="none" rtlCol="0">
            <a:spAutoFit/>
          </a:bodyPr>
          <a:lstStyle/>
          <a:p>
            <a:r>
              <a:rPr lang="fr-FR" sz="3200" b="1" dirty="0" err="1" smtClean="0">
                <a:solidFill>
                  <a:schemeClr val="bg1"/>
                </a:solidFill>
                <a:effectLst>
                  <a:outerShdw blurRad="38100" dist="38100" dir="2700000" algn="tl">
                    <a:srgbClr val="000000">
                      <a:alpha val="43137"/>
                    </a:srgbClr>
                  </a:outerShdw>
                </a:effectLst>
                <a:latin typeface="Comic Sans MS" pitchFamily="66" charset="0"/>
              </a:rPr>
              <a:t>Summary</a:t>
            </a:r>
            <a:r>
              <a:rPr lang="fr-FR" sz="3200" b="1" dirty="0" smtClean="0">
                <a:solidFill>
                  <a:schemeClr val="bg1"/>
                </a:solidFill>
                <a:effectLst>
                  <a:outerShdw blurRad="38100" dist="38100" dir="2700000" algn="tl">
                    <a:srgbClr val="000000">
                      <a:alpha val="43137"/>
                    </a:srgbClr>
                  </a:outerShdw>
                </a:effectLst>
                <a:latin typeface="Comic Sans MS" pitchFamily="66" charset="0"/>
              </a:rPr>
              <a:t> for GPD @ COMPASS</a:t>
            </a:r>
            <a:endParaRPr lang="fr-FR" sz="3200" b="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466"/>
            <a:ext cx="9144000" cy="1143000"/>
          </a:xfrm>
        </p:spPr>
        <p:txBody>
          <a:bodyPr>
            <a:normAutofit/>
          </a:bodyPr>
          <a:lstStyle/>
          <a:p>
            <a:r>
              <a:rPr lang="en-US" sz="3200" b="1" dirty="0" smtClean="0">
                <a:solidFill>
                  <a:srgbClr val="FF0000"/>
                </a:solidFill>
              </a:rPr>
              <a:t>Electron Ion Colliders on the World Map</a:t>
            </a:r>
            <a:endParaRPr lang="en-US" sz="3200" b="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0" y="1676400"/>
            <a:ext cx="6650965" cy="391668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838200"/>
            <a:ext cx="2209800" cy="1858036"/>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7000875" y="762000"/>
            <a:ext cx="2143125" cy="2143125"/>
          </a:xfrm>
          <a:prstGeom prst="rect">
            <a:avLst/>
          </a:prstGeom>
          <a:noFill/>
          <a:ln w="9525">
            <a:noFill/>
            <a:miter lim="800000"/>
            <a:headEnd/>
            <a:tailEnd/>
          </a:ln>
        </p:spPr>
      </p:pic>
      <p:cxnSp>
        <p:nvCxnSpPr>
          <p:cNvPr id="9" name="Straight Arrow Connector 8"/>
          <p:cNvCxnSpPr/>
          <p:nvPr/>
        </p:nvCxnSpPr>
        <p:spPr bwMode="auto">
          <a:xfrm>
            <a:off x="2209800" y="2133600"/>
            <a:ext cx="990600" cy="6858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cxnSp>
        <p:nvCxnSpPr>
          <p:cNvPr id="11" name="Straight Arrow Connector 10"/>
          <p:cNvCxnSpPr/>
          <p:nvPr/>
        </p:nvCxnSpPr>
        <p:spPr bwMode="auto">
          <a:xfrm rot="10800000" flipV="1">
            <a:off x="5105400" y="1828800"/>
            <a:ext cx="1905000" cy="6858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pic>
        <p:nvPicPr>
          <p:cNvPr id="1030" name="Picture 6"/>
          <p:cNvPicPr>
            <a:picLocks noChangeAspect="1" noChangeArrowheads="1"/>
          </p:cNvPicPr>
          <p:nvPr/>
        </p:nvPicPr>
        <p:blipFill>
          <a:blip r:embed="rId5" cstate="print"/>
          <a:srcRect/>
          <a:stretch>
            <a:fillRect/>
          </a:stretch>
        </p:blipFill>
        <p:spPr bwMode="auto">
          <a:xfrm>
            <a:off x="6515100" y="4572000"/>
            <a:ext cx="2628900" cy="1743075"/>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6200" y="3886200"/>
            <a:ext cx="2133600" cy="2667000"/>
          </a:xfrm>
          <a:prstGeom prst="rect">
            <a:avLst/>
          </a:prstGeom>
          <a:noFill/>
          <a:ln w="76200">
            <a:solidFill>
              <a:srgbClr val="FF3300"/>
            </a:solidFill>
            <a:miter lim="800000"/>
            <a:headEnd/>
            <a:tailEnd/>
          </a:ln>
        </p:spPr>
      </p:pic>
      <p:cxnSp>
        <p:nvCxnSpPr>
          <p:cNvPr id="15" name="Straight Arrow Connector 14"/>
          <p:cNvCxnSpPr/>
          <p:nvPr/>
        </p:nvCxnSpPr>
        <p:spPr bwMode="auto">
          <a:xfrm rot="5400000" flipH="1" flipV="1">
            <a:off x="1714500" y="3238500"/>
            <a:ext cx="1752600" cy="10668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rot="16200000" flipV="1">
            <a:off x="4914900" y="2781300"/>
            <a:ext cx="1981200" cy="16002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pic>
        <p:nvPicPr>
          <p:cNvPr id="1032" name="Picture 8"/>
          <p:cNvPicPr>
            <a:picLocks noChangeAspect="1" noChangeArrowheads="1"/>
          </p:cNvPicPr>
          <p:nvPr/>
        </p:nvPicPr>
        <p:blipFill>
          <a:blip r:embed="rId7" cstate="print"/>
          <a:srcRect/>
          <a:stretch>
            <a:fillRect/>
          </a:stretch>
        </p:blipFill>
        <p:spPr bwMode="auto">
          <a:xfrm>
            <a:off x="3200400" y="4419600"/>
            <a:ext cx="2514600" cy="1819275"/>
          </a:xfrm>
          <a:prstGeom prst="rect">
            <a:avLst/>
          </a:prstGeom>
          <a:noFill/>
          <a:ln w="9525">
            <a:noFill/>
            <a:miter lim="800000"/>
            <a:headEnd/>
            <a:tailEnd/>
          </a:ln>
        </p:spPr>
      </p:pic>
      <p:cxnSp>
        <p:nvCxnSpPr>
          <p:cNvPr id="21" name="Straight Arrow Connector 20"/>
          <p:cNvCxnSpPr>
            <a:stCxn id="1032" idx="0"/>
          </p:cNvCxnSpPr>
          <p:nvPr/>
        </p:nvCxnSpPr>
        <p:spPr bwMode="auto">
          <a:xfrm rot="5400000" flipH="1" flipV="1">
            <a:off x="3829050" y="3219450"/>
            <a:ext cx="1828800" cy="5715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sp>
        <p:nvSpPr>
          <p:cNvPr id="23" name="TextBox 22"/>
          <p:cNvSpPr txBox="1"/>
          <p:nvPr/>
        </p:nvSpPr>
        <p:spPr>
          <a:xfrm>
            <a:off x="-76200" y="2205335"/>
            <a:ext cx="23622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RHIC </a:t>
            </a:r>
            <a:r>
              <a:rPr lang="en-US" b="1" dirty="0" smtClean="0">
                <a:solidFill>
                  <a:srgbClr val="FFFF00"/>
                </a:solidFill>
                <a:latin typeface="Comic Sans MS"/>
                <a:cs typeface="Arial" pitchFamily="34" charset="0"/>
                <a:sym typeface="Wingdings" pitchFamily="2" charset="2"/>
              </a:rPr>
              <a:t> </a:t>
            </a:r>
            <a:r>
              <a:rPr lang="en-US" b="1" dirty="0" err="1" smtClean="0">
                <a:solidFill>
                  <a:srgbClr val="FFFF00"/>
                </a:solidFill>
                <a:latin typeface="Comic Sans MS"/>
                <a:cs typeface="Arial" pitchFamily="34" charset="0"/>
                <a:sym typeface="Wingdings" pitchFamily="2" charset="2"/>
              </a:rPr>
              <a:t>eRHIC</a:t>
            </a:r>
            <a:endParaRPr lang="en-US" b="1" dirty="0">
              <a:solidFill>
                <a:srgbClr val="FFFF00"/>
              </a:solidFill>
              <a:latin typeface="Comic Sans MS"/>
              <a:cs typeface="Arial" pitchFamily="34" charset="0"/>
            </a:endParaRPr>
          </a:p>
        </p:txBody>
      </p:sp>
      <p:sp>
        <p:nvSpPr>
          <p:cNvPr id="24" name="TextBox 23"/>
          <p:cNvSpPr txBox="1"/>
          <p:nvPr/>
        </p:nvSpPr>
        <p:spPr>
          <a:xfrm>
            <a:off x="7010400" y="838200"/>
            <a:ext cx="21336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LHC </a:t>
            </a:r>
            <a:r>
              <a:rPr lang="en-US" b="1" dirty="0" smtClean="0">
                <a:solidFill>
                  <a:srgbClr val="FFFF00"/>
                </a:solidFill>
                <a:latin typeface="Comic Sans MS"/>
                <a:cs typeface="Arial" pitchFamily="34" charset="0"/>
                <a:sym typeface="Wingdings" pitchFamily="2" charset="2"/>
              </a:rPr>
              <a:t> </a:t>
            </a:r>
            <a:r>
              <a:rPr lang="en-US" b="1" dirty="0" err="1" smtClean="0">
                <a:solidFill>
                  <a:srgbClr val="FFFF00"/>
                </a:solidFill>
                <a:latin typeface="Comic Sans MS"/>
                <a:cs typeface="Arial" pitchFamily="34" charset="0"/>
                <a:sym typeface="Wingdings" pitchFamily="2" charset="2"/>
              </a:rPr>
              <a:t>LHeC</a:t>
            </a:r>
            <a:endParaRPr lang="en-US" b="1" dirty="0">
              <a:solidFill>
                <a:srgbClr val="FFFF00"/>
              </a:solidFill>
              <a:latin typeface="Comic Sans MS"/>
              <a:cs typeface="Arial" pitchFamily="34" charset="0"/>
            </a:endParaRPr>
          </a:p>
        </p:txBody>
      </p:sp>
      <p:sp>
        <p:nvSpPr>
          <p:cNvPr id="25" name="TextBox 24"/>
          <p:cNvSpPr txBox="1"/>
          <p:nvPr/>
        </p:nvSpPr>
        <p:spPr>
          <a:xfrm>
            <a:off x="-152400" y="3962400"/>
            <a:ext cx="25146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CEBAF </a:t>
            </a:r>
            <a:r>
              <a:rPr lang="en-US" b="1" dirty="0" smtClean="0">
                <a:solidFill>
                  <a:srgbClr val="FFFF00"/>
                </a:solidFill>
                <a:latin typeface="Comic Sans MS"/>
                <a:cs typeface="Arial" pitchFamily="34" charset="0"/>
                <a:sym typeface="Wingdings" pitchFamily="2" charset="2"/>
              </a:rPr>
              <a:t> MEIC</a:t>
            </a:r>
            <a:endParaRPr lang="en-US" b="1" dirty="0">
              <a:solidFill>
                <a:srgbClr val="FFFF00"/>
              </a:solidFill>
              <a:latin typeface="Comic Sans MS"/>
              <a:cs typeface="Arial" pitchFamily="34" charset="0"/>
            </a:endParaRPr>
          </a:p>
        </p:txBody>
      </p:sp>
      <p:sp>
        <p:nvSpPr>
          <p:cNvPr id="26" name="TextBox 25"/>
          <p:cNvSpPr txBox="1"/>
          <p:nvPr/>
        </p:nvSpPr>
        <p:spPr>
          <a:xfrm>
            <a:off x="6477000" y="5939135"/>
            <a:ext cx="23622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FAIR </a:t>
            </a:r>
            <a:r>
              <a:rPr lang="en-US" b="1" dirty="0" smtClean="0">
                <a:solidFill>
                  <a:srgbClr val="FFFF00"/>
                </a:solidFill>
                <a:latin typeface="Comic Sans MS"/>
                <a:cs typeface="Arial" pitchFamily="34" charset="0"/>
                <a:sym typeface="Wingdings" pitchFamily="2" charset="2"/>
              </a:rPr>
              <a:t> ENC</a:t>
            </a:r>
            <a:endParaRPr lang="en-US" b="1" dirty="0">
              <a:solidFill>
                <a:srgbClr val="FFFF00"/>
              </a:solidFill>
              <a:latin typeface="Comic Sans MS"/>
              <a:cs typeface="Arial" pitchFamily="34" charset="0"/>
            </a:endParaRPr>
          </a:p>
        </p:txBody>
      </p:sp>
      <p:sp>
        <p:nvSpPr>
          <p:cNvPr id="27" name="TextBox 26"/>
          <p:cNvSpPr txBox="1"/>
          <p:nvPr/>
        </p:nvSpPr>
        <p:spPr>
          <a:xfrm>
            <a:off x="3886200" y="4419600"/>
            <a:ext cx="12954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0000"/>
                </a:solidFill>
                <a:latin typeface="Comic Sans MS"/>
                <a:cs typeface="Arial" pitchFamily="34" charset="0"/>
              </a:rPr>
              <a:t>HERA</a:t>
            </a:r>
            <a:endParaRPr lang="en-US" b="1" dirty="0">
              <a:solidFill>
                <a:srgbClr val="FF0000"/>
              </a:solidFill>
              <a:latin typeface="Comic Sans MS"/>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ea typeface="ＭＳ Ｐゴシック" pitchFamily="-107" charset="-128"/>
                <a:cs typeface="Arial" charset="0"/>
              </a:rPr>
              <a:t>The Science of an </a:t>
            </a:r>
            <a:r>
              <a:rPr lang="en-US" sz="4400" b="1" dirty="0" smtClean="0">
                <a:solidFill>
                  <a:srgbClr val="FF0000"/>
                </a:solidFill>
                <a:ea typeface="ＭＳ Ｐゴシック" pitchFamily="-107" charset="-128"/>
                <a:cs typeface="Arial" charset="0"/>
              </a:rPr>
              <a:t>MEIC</a:t>
            </a:r>
            <a:endParaRPr lang="en-US" sz="4400" b="1" dirty="0">
              <a:solidFill>
                <a:srgbClr val="FF0000"/>
              </a:solidFill>
              <a:ea typeface="ＭＳ Ｐゴシック" pitchFamily="-107" charset="-128"/>
              <a:cs typeface="Arial" charset="0"/>
            </a:endParaRPr>
          </a:p>
        </p:txBody>
      </p:sp>
      <p:sp>
        <p:nvSpPr>
          <p:cNvPr id="9219" name="TextBox 2"/>
          <p:cNvSpPr txBox="1">
            <a:spLocks noChangeArrowheads="1"/>
          </p:cNvSpPr>
          <p:nvPr/>
        </p:nvSpPr>
        <p:spPr bwMode="auto">
          <a:xfrm>
            <a:off x="296863" y="785813"/>
            <a:ext cx="8605837" cy="2123658"/>
          </a:xfrm>
          <a:prstGeom prst="rect">
            <a:avLst/>
          </a:prstGeom>
          <a:noFill/>
          <a:ln w="9525">
            <a:noFill/>
            <a:miter lim="800000"/>
            <a:headEnd/>
            <a:tailEnd/>
          </a:ln>
        </p:spPr>
        <p:txBody>
          <a:bodyPr>
            <a:spAutoFit/>
          </a:bodyPr>
          <a:lstStyle/>
          <a:p>
            <a:pPr>
              <a:defRPr/>
            </a:pPr>
            <a:r>
              <a:rPr lang="en-US" sz="2400" b="1" i="1" dirty="0">
                <a:ea typeface="ＭＳ Ｐゴシック" pitchFamily="-107" charset="-128"/>
                <a:cs typeface="Arial" charset="0"/>
              </a:rPr>
              <a:t>Nuclear Science Goal: How do we understand the visible matter in our universe in terms of the fundamental quarks and gluons of QCD?</a:t>
            </a:r>
          </a:p>
          <a:p>
            <a:pPr>
              <a:defRPr/>
            </a:pPr>
            <a:endParaRPr lang="en-US" sz="800" b="1" i="1" dirty="0">
              <a:ea typeface="ＭＳ Ｐゴシック" pitchFamily="-107" charset="-128"/>
              <a:cs typeface="Arial" charset="0"/>
            </a:endParaRPr>
          </a:p>
          <a:p>
            <a:pPr>
              <a:defRPr/>
            </a:pPr>
            <a:r>
              <a:rPr lang="en-US" sz="2400" b="1" i="1" dirty="0">
                <a:ea typeface="ＭＳ Ｐゴシック" pitchFamily="-107" charset="-128"/>
                <a:cs typeface="Arial" charset="0"/>
              </a:rPr>
              <a:t>Overarching EIC Goal: Explore and Understand QCD</a:t>
            </a:r>
            <a:endParaRPr lang="en-US" sz="2400" dirty="0">
              <a:ea typeface="ＭＳ Ｐゴシック" pitchFamily="-107" charset="-128"/>
              <a:cs typeface="Arial" charset="0"/>
            </a:endParaRPr>
          </a:p>
          <a:p>
            <a:pPr>
              <a:defRPr/>
            </a:pPr>
            <a:r>
              <a:rPr lang="en-US" sz="2400" dirty="0">
                <a:ea typeface="ＭＳ Ｐゴシック" pitchFamily="-107" charset="-128"/>
                <a:cs typeface="Arial" charset="0"/>
              </a:rPr>
              <a:t>	</a:t>
            </a:r>
          </a:p>
        </p:txBody>
      </p:sp>
      <p:sp>
        <p:nvSpPr>
          <p:cNvPr id="4" name="TextBox 3"/>
          <p:cNvSpPr txBox="1"/>
          <p:nvPr/>
        </p:nvSpPr>
        <p:spPr>
          <a:xfrm>
            <a:off x="236538" y="2360474"/>
            <a:ext cx="8831262" cy="1754326"/>
          </a:xfrm>
          <a:prstGeom prst="rect">
            <a:avLst/>
          </a:prstGeom>
          <a:noFill/>
        </p:spPr>
        <p:txBody>
          <a:bodyPr wrap="square">
            <a:spAutoFit/>
          </a:bodyPr>
          <a:lstStyle/>
          <a:p>
            <a:pPr fontAlgn="auto">
              <a:spcBef>
                <a:spcPts val="0"/>
              </a:spcBef>
              <a:spcAft>
                <a:spcPts val="0"/>
              </a:spcAft>
              <a:defRPr/>
            </a:pPr>
            <a:endParaRPr lang="en-US" sz="1800" dirty="0">
              <a:ea typeface="ＭＳ Ｐゴシック" pitchFamily="-107" charset="-128"/>
              <a:cs typeface="Arial" charset="0"/>
            </a:endParaRPr>
          </a:p>
          <a:p>
            <a:pPr fontAlgn="auto">
              <a:spcBef>
                <a:spcPts val="0"/>
              </a:spcBef>
              <a:spcAft>
                <a:spcPts val="0"/>
              </a:spcAft>
              <a:defRPr/>
            </a:pPr>
            <a:r>
              <a:rPr lang="en-US" sz="1800" dirty="0">
                <a:ea typeface="ＭＳ Ｐゴシック" pitchFamily="-107" charset="-128"/>
                <a:cs typeface="Arial" charset="0"/>
              </a:rPr>
              <a:t>Three Major Science Questions for an EIC (from NSAC LRP07):</a:t>
            </a:r>
          </a:p>
          <a:p>
            <a:pPr marL="457200" indent="-457200" fontAlgn="auto">
              <a:spcBef>
                <a:spcPts val="0"/>
              </a:spcBef>
              <a:spcAft>
                <a:spcPts val="0"/>
              </a:spcAft>
              <a:buFontTx/>
              <a:buAutoNum type="arabicParenR"/>
              <a:defRPr/>
            </a:pPr>
            <a:r>
              <a:rPr lang="en-US" sz="1800" dirty="0">
                <a:solidFill>
                  <a:srgbClr val="FF0000"/>
                </a:solidFill>
                <a:ea typeface="ＭＳ Ｐゴシック" pitchFamily="-107" charset="-128"/>
                <a:cs typeface="Arial" charset="0"/>
              </a:rPr>
              <a:t>What is the internal landscape of the nucleons?</a:t>
            </a:r>
          </a:p>
          <a:p>
            <a:pPr marL="457200" indent="-457200" fontAlgn="auto">
              <a:spcBef>
                <a:spcPts val="0"/>
              </a:spcBef>
              <a:spcAft>
                <a:spcPts val="0"/>
              </a:spcAft>
              <a:buFontTx/>
              <a:buAutoNum type="arabicParenR"/>
              <a:defRPr/>
            </a:pPr>
            <a:r>
              <a:rPr lang="en-US" sz="1800" dirty="0">
                <a:solidFill>
                  <a:srgbClr val="3333FF"/>
                </a:solidFill>
                <a:ea typeface="ＭＳ Ｐゴシック" pitchFamily="-107" charset="-128"/>
                <a:cs typeface="Arial" charset="0"/>
              </a:rPr>
              <a:t>What is the role of gluons and gluon self-interactions in nucleons and nuclei? </a:t>
            </a:r>
          </a:p>
          <a:p>
            <a:pPr marL="457200" indent="-457200" fontAlgn="auto">
              <a:spcBef>
                <a:spcPts val="0"/>
              </a:spcBef>
              <a:spcAft>
                <a:spcPts val="0"/>
              </a:spcAft>
              <a:buFontTx/>
              <a:buAutoNum type="arabicParenR"/>
              <a:defRPr/>
            </a:pPr>
            <a:r>
              <a:rPr lang="en-US" sz="1800" dirty="0">
                <a:solidFill>
                  <a:srgbClr val="CC0099"/>
                </a:solidFill>
                <a:ea typeface="ＭＳ Ｐゴシック" pitchFamily="-107" charset="-128"/>
                <a:cs typeface="Arial" charset="0"/>
              </a:rPr>
              <a:t>What governs the transition of quarks and gluons into </a:t>
            </a:r>
            <a:r>
              <a:rPr lang="en-US" sz="1800" dirty="0" err="1">
                <a:solidFill>
                  <a:srgbClr val="CC0099"/>
                </a:solidFill>
                <a:ea typeface="ＭＳ Ｐゴシック" pitchFamily="-107" charset="-128"/>
                <a:cs typeface="Arial" charset="0"/>
              </a:rPr>
              <a:t>pions</a:t>
            </a:r>
            <a:r>
              <a:rPr lang="en-US" sz="1800" dirty="0">
                <a:solidFill>
                  <a:srgbClr val="CC0099"/>
                </a:solidFill>
                <a:ea typeface="ＭＳ Ｐゴシック" pitchFamily="-107" charset="-128"/>
                <a:cs typeface="Arial" charset="0"/>
              </a:rPr>
              <a:t> and nucleons?</a:t>
            </a:r>
            <a:r>
              <a:rPr lang="en-US" sz="1800" dirty="0">
                <a:ea typeface="ＭＳ Ｐゴシック" pitchFamily="-107" charset="-128"/>
                <a:cs typeface="Arial" charset="0"/>
              </a:rPr>
              <a:t>	</a:t>
            </a:r>
          </a:p>
        </p:txBody>
      </p:sp>
      <p:sp>
        <p:nvSpPr>
          <p:cNvPr id="20485" name="TextBox 2"/>
          <p:cNvSpPr txBox="1">
            <a:spLocks noChangeArrowheads="1"/>
          </p:cNvSpPr>
          <p:nvPr/>
        </p:nvSpPr>
        <p:spPr bwMode="auto">
          <a:xfrm>
            <a:off x="228600" y="4038600"/>
            <a:ext cx="8686800" cy="2554545"/>
          </a:xfrm>
          <a:prstGeom prst="rect">
            <a:avLst/>
          </a:prstGeom>
          <a:noFill/>
          <a:ln w="9525">
            <a:solidFill>
              <a:schemeClr val="tx1"/>
            </a:solidFill>
            <a:miter lim="800000"/>
            <a:headEnd/>
            <a:tailEnd/>
          </a:ln>
        </p:spPr>
        <p:txBody>
          <a:bodyPr wrap="square">
            <a:spAutoFit/>
          </a:bodyPr>
          <a:lstStyle/>
          <a:p>
            <a:pPr>
              <a:defRPr/>
            </a:pPr>
            <a:r>
              <a:rPr lang="en-US" sz="2000" dirty="0">
                <a:ea typeface="ＭＳ Ｐゴシック" pitchFamily="-107" charset="-128"/>
                <a:cs typeface="Arial" charset="0"/>
              </a:rPr>
              <a:t>Or, Elevator-Talk EIC science goals:</a:t>
            </a:r>
          </a:p>
          <a:p>
            <a:pPr>
              <a:defRPr/>
            </a:pPr>
            <a:r>
              <a:rPr lang="en-US" sz="2000" dirty="0">
                <a:ea typeface="ＭＳ Ｐゴシック" pitchFamily="-107" charset="-128"/>
                <a:cs typeface="Arial" charset="0"/>
              </a:rPr>
              <a:t>	</a:t>
            </a:r>
            <a:r>
              <a:rPr lang="en-US" dirty="0">
                <a:solidFill>
                  <a:srgbClr val="FF0000"/>
                </a:solidFill>
                <a:ea typeface="ＭＳ Ｐゴシック" pitchFamily="-107" charset="-128"/>
                <a:cs typeface="Arial" charset="0"/>
              </a:rPr>
              <a:t>Map the spin and </a:t>
            </a:r>
            <a:r>
              <a:rPr lang="en-US" dirty="0" smtClean="0">
                <a:solidFill>
                  <a:srgbClr val="FF0000"/>
                </a:solidFill>
                <a:ea typeface="ＭＳ Ｐゴシック" pitchFamily="-107" charset="-128"/>
                <a:cs typeface="Arial" charset="0"/>
              </a:rPr>
              <a:t>spatial structure </a:t>
            </a:r>
            <a:r>
              <a:rPr lang="en-US" dirty="0">
                <a:solidFill>
                  <a:srgbClr val="FF0000"/>
                </a:solidFill>
                <a:ea typeface="ＭＳ Ｐゴシック" pitchFamily="-107" charset="-128"/>
                <a:cs typeface="Arial" charset="0"/>
              </a:rPr>
              <a:t>of </a:t>
            </a:r>
            <a:r>
              <a:rPr lang="en-US" dirty="0" smtClean="0">
                <a:solidFill>
                  <a:srgbClr val="FF0000"/>
                </a:solidFill>
                <a:ea typeface="ＭＳ Ｐゴシック" pitchFamily="-107" charset="-128"/>
                <a:cs typeface="Arial" charset="0"/>
              </a:rPr>
              <a:t>quarks and gluons in nucleons</a:t>
            </a:r>
            <a:endParaRPr lang="en-US" dirty="0">
              <a:solidFill>
                <a:srgbClr val="FF0000"/>
              </a:solidFill>
              <a:ea typeface="ＭＳ Ｐゴシック" pitchFamily="-107" charset="-128"/>
              <a:cs typeface="Arial" charset="0"/>
            </a:endParaRPr>
          </a:p>
          <a:p>
            <a:pPr>
              <a:defRPr/>
            </a:pPr>
            <a:r>
              <a:rPr lang="en-US" sz="2000" dirty="0">
                <a:solidFill>
                  <a:srgbClr val="FF0000"/>
                </a:solidFill>
                <a:ea typeface="ＭＳ Ｐゴシック" pitchFamily="-107" charset="-128"/>
                <a:cs typeface="Arial" charset="0"/>
              </a:rPr>
              <a:t>	     </a:t>
            </a:r>
            <a:r>
              <a:rPr lang="en-US" sz="1600" dirty="0">
                <a:solidFill>
                  <a:srgbClr val="FF0000"/>
                </a:solidFill>
                <a:ea typeface="ＭＳ Ｐゴシック" pitchFamily="-107" charset="-128"/>
                <a:cs typeface="Arial" charset="0"/>
              </a:rPr>
              <a:t>(show the nucleon structure picture of the day…)</a:t>
            </a:r>
          </a:p>
          <a:p>
            <a:pPr>
              <a:defRPr/>
            </a:pPr>
            <a:r>
              <a:rPr lang="en-US" sz="2000" dirty="0">
                <a:ea typeface="ＭＳ Ｐゴシック" pitchFamily="-107" charset="-128"/>
                <a:cs typeface="Arial" charset="0"/>
              </a:rPr>
              <a:t>	</a:t>
            </a:r>
            <a:r>
              <a:rPr lang="en-US" sz="2000" dirty="0">
                <a:solidFill>
                  <a:srgbClr val="3333FF"/>
                </a:solidFill>
                <a:ea typeface="ＭＳ Ｐゴシック" pitchFamily="-107" charset="-128"/>
                <a:cs typeface="Arial" charset="0"/>
              </a:rPr>
              <a:t>Discover the </a:t>
            </a:r>
            <a:r>
              <a:rPr lang="en-US" sz="2000" dirty="0" smtClean="0">
                <a:solidFill>
                  <a:srgbClr val="3333FF"/>
                </a:solidFill>
                <a:ea typeface="ＭＳ Ｐゴシック" pitchFamily="-107" charset="-128"/>
                <a:cs typeface="Arial" charset="0"/>
              </a:rPr>
              <a:t>collective effects of </a:t>
            </a:r>
            <a:r>
              <a:rPr lang="en-US" sz="2000" dirty="0">
                <a:solidFill>
                  <a:srgbClr val="3333FF"/>
                </a:solidFill>
                <a:ea typeface="ＭＳ Ｐゴシック" pitchFamily="-107" charset="-128"/>
                <a:cs typeface="Arial" charset="0"/>
              </a:rPr>
              <a:t>gluons in atomic nuclei</a:t>
            </a:r>
          </a:p>
          <a:p>
            <a:pPr>
              <a:defRPr/>
            </a:pPr>
            <a:r>
              <a:rPr lang="en-US" sz="2000" dirty="0">
                <a:solidFill>
                  <a:srgbClr val="3333FF"/>
                </a:solidFill>
                <a:ea typeface="ＭＳ Ｐゴシック" pitchFamily="-107" charset="-128"/>
                <a:cs typeface="Arial" charset="0"/>
              </a:rPr>
              <a:t>	     </a:t>
            </a:r>
            <a:r>
              <a:rPr lang="en-US" sz="1600" dirty="0">
                <a:solidFill>
                  <a:srgbClr val="3333FF"/>
                </a:solidFill>
                <a:ea typeface="ＭＳ Ｐゴシック" pitchFamily="-107" charset="-128"/>
                <a:cs typeface="Arial" charset="0"/>
              </a:rPr>
              <a:t>(without gluons there are no protons, no neutrons, no atomic nuclei)</a:t>
            </a:r>
          </a:p>
          <a:p>
            <a:pPr>
              <a:defRPr/>
            </a:pPr>
            <a:r>
              <a:rPr lang="en-US" sz="2000" dirty="0">
                <a:ea typeface="ＭＳ Ｐゴシック" pitchFamily="-107" charset="-128"/>
                <a:cs typeface="Arial" charset="0"/>
              </a:rPr>
              <a:t>	</a:t>
            </a:r>
            <a:r>
              <a:rPr lang="en-US" dirty="0">
                <a:solidFill>
                  <a:srgbClr val="CC0099"/>
                </a:solidFill>
                <a:ea typeface="ＭＳ Ｐゴシック" pitchFamily="-107" charset="-128"/>
                <a:cs typeface="Arial" charset="0"/>
              </a:rPr>
              <a:t>Understand the </a:t>
            </a:r>
            <a:r>
              <a:rPr lang="en-US" dirty="0" smtClean="0">
                <a:solidFill>
                  <a:srgbClr val="CC0099"/>
                </a:solidFill>
                <a:ea typeface="ＭＳ Ｐゴシック" pitchFamily="-107" charset="-128"/>
                <a:cs typeface="Arial" charset="0"/>
              </a:rPr>
              <a:t>emergence of </a:t>
            </a:r>
            <a:r>
              <a:rPr lang="en-US" dirty="0" err="1" smtClean="0">
                <a:solidFill>
                  <a:srgbClr val="CC0099"/>
                </a:solidFill>
                <a:ea typeface="ＭＳ Ｐゴシック" pitchFamily="-107" charset="-128"/>
                <a:cs typeface="Arial" charset="0"/>
              </a:rPr>
              <a:t>hadronic</a:t>
            </a:r>
            <a:r>
              <a:rPr lang="en-US" dirty="0" smtClean="0">
                <a:solidFill>
                  <a:srgbClr val="CC0099"/>
                </a:solidFill>
                <a:ea typeface="ＭＳ Ｐゴシック" pitchFamily="-107" charset="-128"/>
                <a:cs typeface="Arial" charset="0"/>
              </a:rPr>
              <a:t> matter from quarks and gluons</a:t>
            </a:r>
            <a:endParaRPr lang="en-US" dirty="0">
              <a:solidFill>
                <a:srgbClr val="CC0099"/>
              </a:solidFill>
              <a:ea typeface="ＭＳ Ｐゴシック" pitchFamily="-107" charset="-128"/>
              <a:cs typeface="Arial" charset="0"/>
            </a:endParaRPr>
          </a:p>
          <a:p>
            <a:pPr>
              <a:defRPr/>
            </a:pPr>
            <a:r>
              <a:rPr lang="en-US" sz="2000" dirty="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(how </a:t>
            </a:r>
            <a:r>
              <a:rPr lang="en-US" sz="1600" i="1" dirty="0">
                <a:solidFill>
                  <a:srgbClr val="CC0099"/>
                </a:solidFill>
                <a:ea typeface="ＭＳ Ｐゴシック" pitchFamily="-107" charset="-128"/>
                <a:cs typeface="Arial" charset="0"/>
              </a:rPr>
              <a:t>does</a:t>
            </a:r>
            <a:r>
              <a:rPr lang="en-US" sz="1600" dirty="0">
                <a:solidFill>
                  <a:srgbClr val="CC0099"/>
                </a:solidFill>
                <a:ea typeface="ＭＳ Ｐゴシック" pitchFamily="-107" charset="-128"/>
                <a:cs typeface="Arial" charset="0"/>
              </a:rPr>
              <a:t> </a:t>
            </a:r>
            <a:r>
              <a:rPr lang="en-US" sz="1600" dirty="0" smtClean="0">
                <a:solidFill>
                  <a:srgbClr val="CC0099"/>
                </a:solidFill>
                <a:ea typeface="ＭＳ Ｐゴシック" pitchFamily="-107" charset="-128"/>
                <a:cs typeface="Arial" charset="0"/>
              </a:rPr>
              <a:t>M </a:t>
            </a:r>
            <a:r>
              <a:rPr lang="en-US" sz="1600" dirty="0">
                <a:solidFill>
                  <a:srgbClr val="CC0099"/>
                </a:solidFill>
                <a:ea typeface="ＭＳ Ｐゴシック" pitchFamily="-107" charset="-128"/>
                <a:cs typeface="Arial" charset="0"/>
              </a:rPr>
              <a:t>= </a:t>
            </a:r>
            <a:r>
              <a:rPr lang="en-US" sz="1600" dirty="0" smtClean="0">
                <a:solidFill>
                  <a:srgbClr val="CC0099"/>
                </a:solidFill>
                <a:ea typeface="ＭＳ Ｐゴシック" pitchFamily="-107" charset="-128"/>
                <a:cs typeface="Arial" charset="0"/>
              </a:rPr>
              <a:t>E/c</a:t>
            </a:r>
            <a:r>
              <a:rPr lang="en-US" sz="1600" baseline="30000" dirty="0" smtClean="0">
                <a:solidFill>
                  <a:srgbClr val="CC0099"/>
                </a:solidFill>
                <a:ea typeface="ＭＳ Ｐゴシック" pitchFamily="-107" charset="-128"/>
                <a:cs typeface="Arial" charset="0"/>
              </a:rPr>
              <a:t>2</a:t>
            </a:r>
            <a:r>
              <a:rPr lang="en-US" sz="1600" dirty="0" smtClean="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work to create pions and nucleons?)</a:t>
            </a:r>
            <a:r>
              <a:rPr lang="en-US" sz="2000" dirty="0">
                <a:ea typeface="ＭＳ Ｐゴシック" pitchFamily="-107" charset="-128"/>
                <a:cs typeface="Arial" charset="0"/>
              </a:rPr>
              <a:t>	</a:t>
            </a:r>
            <a:endParaRPr lang="en-US" sz="2000" dirty="0" smtClean="0">
              <a:ea typeface="ＭＳ Ｐゴシック" pitchFamily="-107" charset="-128"/>
              <a:cs typeface="Arial" charset="0"/>
            </a:endParaRPr>
          </a:p>
          <a:p>
            <a:pPr>
              <a:defRPr/>
            </a:pPr>
            <a:r>
              <a:rPr lang="en-US" sz="2000" dirty="0" smtClean="0">
                <a:ea typeface="ＭＳ Ｐゴシック" pitchFamily="-107" charset="-128"/>
                <a:cs typeface="Arial" charset="0"/>
              </a:rPr>
              <a:t>	+ Hunting for the unseen forces of the universe?</a:t>
            </a:r>
            <a:endParaRPr lang="en-US" sz="2000" dirty="0">
              <a:ea typeface="ＭＳ Ｐゴシック" pitchFamily="-107" charset="-128"/>
              <a:cs typeface="Arial" charset="0"/>
            </a:endParaRPr>
          </a:p>
        </p:txBody>
      </p:sp>
      <p:sp>
        <p:nvSpPr>
          <p:cNvPr id="6" name="5-Point Star 5"/>
          <p:cNvSpPr/>
          <p:nvPr/>
        </p:nvSpPr>
        <p:spPr>
          <a:xfrm>
            <a:off x="533400" y="4495800"/>
            <a:ext cx="457200" cy="457200"/>
          </a:xfrm>
          <a:prstGeom prst="star5">
            <a:avLst/>
          </a:prstGeom>
          <a:solidFill>
            <a:srgbClr val="F5C43B"/>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33400" y="5105400"/>
            <a:ext cx="457200" cy="457200"/>
          </a:xfrm>
          <a:prstGeom prst="star5">
            <a:avLst/>
          </a:prstGeom>
          <a:solidFill>
            <a:srgbClr val="F5C43B"/>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33400" y="5715000"/>
            <a:ext cx="457200" cy="457200"/>
          </a:xfrm>
          <a:prstGeom prst="star5">
            <a:avLst/>
          </a:prstGeom>
          <a:solidFill>
            <a:srgbClr val="FCEEC8"/>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r>
              <a:rPr lang="en-US" sz="4400" b="1" dirty="0" smtClean="0">
                <a:solidFill>
                  <a:srgbClr val="FF0000"/>
                </a:solidFill>
                <a:latin typeface="+mn-lt"/>
              </a:rPr>
              <a:t>MEIC assumptions</a:t>
            </a:r>
            <a:endParaRPr lang="en-US" sz="4400" b="1" dirty="0">
              <a:solidFill>
                <a:srgbClr val="FF0000"/>
              </a:solidFill>
              <a:latin typeface="+mn-lt"/>
            </a:endParaRPr>
          </a:p>
        </p:txBody>
      </p:sp>
      <p:sp>
        <p:nvSpPr>
          <p:cNvPr id="28675" name="TextBox 2"/>
          <p:cNvSpPr txBox="1">
            <a:spLocks noChangeArrowheads="1"/>
          </p:cNvSpPr>
          <p:nvPr/>
        </p:nvSpPr>
        <p:spPr bwMode="auto">
          <a:xfrm>
            <a:off x="4623275" y="1427158"/>
            <a:ext cx="4084890" cy="1569660"/>
          </a:xfrm>
          <a:prstGeom prst="rect">
            <a:avLst/>
          </a:prstGeom>
          <a:noFill/>
          <a:ln w="38100">
            <a:solidFill>
              <a:srgbClr val="FF0000"/>
            </a:solidFill>
            <a:miter lim="800000"/>
            <a:headEnd/>
            <a:tailEnd/>
          </a:ln>
        </p:spPr>
        <p:txBody>
          <a:bodyPr wrap="square">
            <a:spAutoFit/>
          </a:bodyPr>
          <a:lstStyle/>
          <a:p>
            <a:r>
              <a:rPr lang="en-US" sz="2400" dirty="0">
                <a:latin typeface="+mn-lt"/>
              </a:rPr>
              <a:t>(x,Q</a:t>
            </a:r>
            <a:r>
              <a:rPr lang="en-US" sz="2400" baseline="30000" dirty="0">
                <a:latin typeface="+mn-lt"/>
              </a:rPr>
              <a:t>2</a:t>
            </a:r>
            <a:r>
              <a:rPr lang="en-US" sz="2400" dirty="0">
                <a:latin typeface="+mn-lt"/>
              </a:rPr>
              <a:t>) phase space directly correlated with s (=4E</a:t>
            </a:r>
            <a:r>
              <a:rPr lang="en-US" sz="2400" baseline="-25000" dirty="0">
                <a:latin typeface="+mn-lt"/>
              </a:rPr>
              <a:t>e</a:t>
            </a:r>
            <a:r>
              <a:rPr lang="en-US" sz="2400" dirty="0">
                <a:latin typeface="+mn-lt"/>
              </a:rPr>
              <a:t>E</a:t>
            </a:r>
            <a:r>
              <a:rPr lang="en-US" sz="2400" baseline="-25000" dirty="0">
                <a:latin typeface="+mn-lt"/>
              </a:rPr>
              <a:t>p</a:t>
            </a:r>
            <a:r>
              <a:rPr lang="en-US" sz="2400" dirty="0">
                <a:latin typeface="+mn-lt"/>
              </a:rPr>
              <a:t>) :</a:t>
            </a:r>
          </a:p>
          <a:p>
            <a:r>
              <a:rPr lang="en-US" sz="2400" dirty="0" smtClean="0">
                <a:latin typeface="+mn-lt"/>
              </a:rPr>
              <a:t>     </a:t>
            </a:r>
            <a:r>
              <a:rPr lang="en-US" sz="1600" dirty="0" smtClean="0">
                <a:latin typeface="+mn-lt"/>
              </a:rPr>
              <a:t>@ </a:t>
            </a:r>
            <a:r>
              <a:rPr lang="en-US" sz="1600" dirty="0">
                <a:latin typeface="+mn-lt"/>
              </a:rPr>
              <a:t>Q</a:t>
            </a:r>
            <a:r>
              <a:rPr lang="en-US" sz="1600" baseline="30000" dirty="0">
                <a:latin typeface="+mn-lt"/>
              </a:rPr>
              <a:t>2</a:t>
            </a:r>
            <a:r>
              <a:rPr lang="en-US" sz="1600" dirty="0">
                <a:latin typeface="+mn-lt"/>
              </a:rPr>
              <a:t> = 1   lowest x scales like s</a:t>
            </a:r>
            <a:r>
              <a:rPr lang="en-US" sz="1600" baseline="30000" dirty="0">
                <a:latin typeface="+mn-lt"/>
              </a:rPr>
              <a:t>-1</a:t>
            </a:r>
          </a:p>
          <a:p>
            <a:r>
              <a:rPr lang="en-US" sz="2400" dirty="0">
                <a:latin typeface="+mn-lt"/>
              </a:rPr>
              <a:t> </a:t>
            </a:r>
            <a:r>
              <a:rPr lang="en-US" sz="2400" dirty="0" smtClean="0">
                <a:latin typeface="+mn-lt"/>
              </a:rPr>
              <a:t>    </a:t>
            </a:r>
            <a:r>
              <a:rPr lang="en-US" sz="1600" dirty="0" smtClean="0">
                <a:latin typeface="+mn-lt"/>
              </a:rPr>
              <a:t>@ </a:t>
            </a:r>
            <a:r>
              <a:rPr lang="en-US" sz="1600" dirty="0">
                <a:latin typeface="+mn-lt"/>
              </a:rPr>
              <a:t>Q</a:t>
            </a:r>
            <a:r>
              <a:rPr lang="en-US" sz="1600" baseline="30000" dirty="0">
                <a:latin typeface="+mn-lt"/>
              </a:rPr>
              <a:t>2</a:t>
            </a:r>
            <a:r>
              <a:rPr lang="en-US" sz="1600" dirty="0">
                <a:latin typeface="+mn-lt"/>
              </a:rPr>
              <a:t> = 10 lowest x scales as 10s</a:t>
            </a:r>
            <a:r>
              <a:rPr lang="en-US" sz="1600" baseline="30000" dirty="0">
                <a:latin typeface="+mn-lt"/>
              </a:rPr>
              <a:t>-1</a:t>
            </a:r>
          </a:p>
        </p:txBody>
      </p:sp>
      <p:sp>
        <p:nvSpPr>
          <p:cNvPr id="28676" name="TextBox 3"/>
          <p:cNvSpPr txBox="1">
            <a:spLocks noChangeArrowheads="1"/>
          </p:cNvSpPr>
          <p:nvPr/>
        </p:nvSpPr>
        <p:spPr bwMode="auto">
          <a:xfrm>
            <a:off x="228600" y="3782178"/>
            <a:ext cx="8839200" cy="3046988"/>
          </a:xfrm>
          <a:prstGeom prst="rect">
            <a:avLst/>
          </a:prstGeom>
          <a:noFill/>
          <a:ln w="9525">
            <a:noFill/>
            <a:miter lim="800000"/>
            <a:headEnd/>
            <a:tailEnd/>
          </a:ln>
        </p:spPr>
        <p:txBody>
          <a:bodyPr>
            <a:spAutoFit/>
          </a:bodyPr>
          <a:lstStyle/>
          <a:p>
            <a:r>
              <a:rPr lang="en-US" sz="2000" dirty="0" smtClean="0">
                <a:latin typeface="+mn-lt"/>
              </a:rPr>
              <a:t>(“</a:t>
            </a:r>
            <a:r>
              <a:rPr lang="en-US" sz="2000" dirty="0">
                <a:latin typeface="+mn-lt"/>
              </a:rPr>
              <a:t>Medium-Energy”) </a:t>
            </a:r>
            <a:r>
              <a:rPr lang="en-US" sz="2000" dirty="0" err="1">
                <a:latin typeface="+mn-lt"/>
              </a:rPr>
              <a:t>EIC@JLab</a:t>
            </a:r>
            <a:r>
              <a:rPr lang="en-US" sz="2000" dirty="0">
                <a:latin typeface="+mn-lt"/>
              </a:rPr>
              <a:t> option driven by:</a:t>
            </a:r>
          </a:p>
          <a:p>
            <a:r>
              <a:rPr lang="en-US" sz="2000" dirty="0">
                <a:solidFill>
                  <a:srgbClr val="262FE6"/>
                </a:solidFill>
                <a:latin typeface="+mn-lt"/>
              </a:rPr>
              <a:t>		</a:t>
            </a:r>
            <a:r>
              <a:rPr lang="en-US" dirty="0">
                <a:solidFill>
                  <a:srgbClr val="262FE6"/>
                </a:solidFill>
                <a:latin typeface="+mn-lt"/>
              </a:rPr>
              <a:t>access to sea quarks (x &gt; </a:t>
            </a:r>
            <a:r>
              <a:rPr lang="en-US" dirty="0" smtClean="0">
                <a:solidFill>
                  <a:srgbClr val="262FE6"/>
                </a:solidFill>
                <a:latin typeface="+mn-lt"/>
              </a:rPr>
              <a:t>0.01</a:t>
            </a:r>
            <a:r>
              <a:rPr lang="en-US" dirty="0" smtClean="0">
                <a:solidFill>
                  <a:srgbClr val="FF0000"/>
                </a:solidFill>
                <a:latin typeface="+mn-lt"/>
              </a:rPr>
              <a:t> (0.001?)</a:t>
            </a:r>
            <a:r>
              <a:rPr lang="en-US" dirty="0" smtClean="0">
                <a:solidFill>
                  <a:srgbClr val="262FE6"/>
                </a:solidFill>
                <a:latin typeface="+mn-lt"/>
              </a:rPr>
              <a:t> </a:t>
            </a:r>
            <a:r>
              <a:rPr lang="en-US" dirty="0">
                <a:solidFill>
                  <a:srgbClr val="262FE6"/>
                </a:solidFill>
                <a:latin typeface="+mn-lt"/>
              </a:rPr>
              <a:t>or so)</a:t>
            </a:r>
          </a:p>
          <a:p>
            <a:r>
              <a:rPr lang="en-US" dirty="0">
                <a:solidFill>
                  <a:srgbClr val="262FE6"/>
                </a:solidFill>
                <a:latin typeface="+mn-lt"/>
              </a:rPr>
              <a:t>		deep exclusive scattering at Q</a:t>
            </a:r>
            <a:r>
              <a:rPr lang="en-US" baseline="30000" dirty="0">
                <a:solidFill>
                  <a:srgbClr val="262FE6"/>
                </a:solidFill>
                <a:latin typeface="+mn-lt"/>
              </a:rPr>
              <a:t>2</a:t>
            </a:r>
            <a:r>
              <a:rPr lang="en-US" dirty="0">
                <a:solidFill>
                  <a:srgbClr val="262FE6"/>
                </a:solidFill>
                <a:latin typeface="+mn-lt"/>
              </a:rPr>
              <a:t> &gt; 10 </a:t>
            </a:r>
            <a:r>
              <a:rPr lang="en-US" dirty="0">
                <a:solidFill>
                  <a:srgbClr val="FF0000"/>
                </a:solidFill>
                <a:latin typeface="+mn-lt"/>
              </a:rPr>
              <a:t>(?)</a:t>
            </a:r>
          </a:p>
          <a:p>
            <a:r>
              <a:rPr lang="en-US" dirty="0">
                <a:solidFill>
                  <a:srgbClr val="262FE6"/>
                </a:solidFill>
                <a:latin typeface="+mn-lt"/>
              </a:rPr>
              <a:t>		any QCD machine needs </a:t>
            </a:r>
            <a:r>
              <a:rPr lang="en-US" dirty="0">
                <a:solidFill>
                  <a:srgbClr val="FF0000"/>
                </a:solidFill>
                <a:latin typeface="+mn-lt"/>
              </a:rPr>
              <a:t>range in Q</a:t>
            </a:r>
            <a:r>
              <a:rPr lang="en-US" baseline="30000" dirty="0">
                <a:solidFill>
                  <a:srgbClr val="FF0000"/>
                </a:solidFill>
                <a:latin typeface="+mn-lt"/>
              </a:rPr>
              <a:t>2</a:t>
            </a:r>
          </a:p>
          <a:p>
            <a:endParaRPr lang="en-US" sz="800" dirty="0">
              <a:latin typeface="+mn-lt"/>
            </a:endParaRPr>
          </a:p>
          <a:p>
            <a:r>
              <a:rPr lang="en-US" sz="2000" dirty="0">
                <a:latin typeface="+mn-lt"/>
              </a:rPr>
              <a:t>	</a:t>
            </a:r>
            <a:r>
              <a:rPr lang="en-US" sz="2000" dirty="0">
                <a:latin typeface="+mn-lt"/>
                <a:sym typeface="Wingdings" pitchFamily="2" charset="2"/>
              </a:rPr>
              <a:t> s = few 100 - 1000 seems right ballpark</a:t>
            </a:r>
          </a:p>
          <a:p>
            <a:r>
              <a:rPr lang="en-US" sz="2000" dirty="0">
                <a:latin typeface="+mn-lt"/>
                <a:sym typeface="Wingdings" pitchFamily="2" charset="2"/>
              </a:rPr>
              <a:t>	 s = few 1000 allows access to gluons, shadowing</a:t>
            </a:r>
            <a:endParaRPr lang="en-US" sz="2000" dirty="0">
              <a:latin typeface="+mn-lt"/>
            </a:endParaRPr>
          </a:p>
          <a:p>
            <a:endParaRPr lang="en-US" sz="800" dirty="0">
              <a:latin typeface="+mn-lt"/>
            </a:endParaRPr>
          </a:p>
          <a:p>
            <a:r>
              <a:rPr lang="en-US" sz="2000" dirty="0">
                <a:latin typeface="+mn-lt"/>
              </a:rPr>
              <a:t>Requirements for deep exclusive and high-Q</a:t>
            </a:r>
            <a:r>
              <a:rPr lang="en-US" sz="2000" baseline="30000" dirty="0">
                <a:latin typeface="+mn-lt"/>
              </a:rPr>
              <a:t>2</a:t>
            </a:r>
            <a:r>
              <a:rPr lang="en-US" sz="2000" dirty="0">
                <a:latin typeface="+mn-lt"/>
              </a:rPr>
              <a:t> semi-inclusive reactions also drives request for (lower &amp;) more </a:t>
            </a:r>
            <a:r>
              <a:rPr lang="en-US" sz="2000" dirty="0">
                <a:solidFill>
                  <a:srgbClr val="262FE6"/>
                </a:solidFill>
                <a:latin typeface="+mn-lt"/>
              </a:rPr>
              <a:t>symmetric beam energies.</a:t>
            </a:r>
          </a:p>
          <a:p>
            <a:r>
              <a:rPr lang="en-US" sz="2000" dirty="0">
                <a:latin typeface="+mn-lt"/>
              </a:rPr>
              <a:t>Requirements for very-forward angle detection </a:t>
            </a:r>
            <a:r>
              <a:rPr lang="en-US" sz="2000" dirty="0">
                <a:solidFill>
                  <a:srgbClr val="262FE6"/>
                </a:solidFill>
                <a:latin typeface="+mn-lt"/>
              </a:rPr>
              <a:t>folded in IR design</a:t>
            </a:r>
          </a:p>
        </p:txBody>
      </p:sp>
      <p:sp>
        <p:nvSpPr>
          <p:cNvPr id="28677" name="TextBox 4"/>
          <p:cNvSpPr txBox="1">
            <a:spLocks noChangeArrowheads="1"/>
          </p:cNvSpPr>
          <p:nvPr/>
        </p:nvSpPr>
        <p:spPr bwMode="auto">
          <a:xfrm>
            <a:off x="6644335" y="769441"/>
            <a:ext cx="2093719" cy="584775"/>
          </a:xfrm>
          <a:prstGeom prst="rect">
            <a:avLst/>
          </a:prstGeom>
          <a:solidFill>
            <a:srgbClr val="FFFF00"/>
          </a:solidFill>
          <a:ln w="9525">
            <a:noFill/>
            <a:miter lim="800000"/>
            <a:headEnd/>
            <a:tailEnd/>
          </a:ln>
        </p:spPr>
        <p:txBody>
          <a:bodyPr wrap="square">
            <a:spAutoFit/>
          </a:bodyPr>
          <a:lstStyle/>
          <a:p>
            <a:r>
              <a:rPr lang="en-US" sz="3200" dirty="0">
                <a:latin typeface="+mn-lt"/>
              </a:rPr>
              <a:t>x = Q</a:t>
            </a:r>
            <a:r>
              <a:rPr lang="en-US" sz="3200" baseline="30000" dirty="0">
                <a:latin typeface="+mn-lt"/>
              </a:rPr>
              <a:t>2</a:t>
            </a:r>
            <a:r>
              <a:rPr lang="en-US" sz="3200" dirty="0">
                <a:latin typeface="+mn-lt"/>
              </a:rPr>
              <a:t>/</a:t>
            </a:r>
            <a:r>
              <a:rPr lang="en-US" sz="3200" dirty="0" err="1">
                <a:latin typeface="+mn-lt"/>
              </a:rPr>
              <a:t>ys</a:t>
            </a:r>
            <a:endParaRPr lang="en-US" sz="3200" dirty="0">
              <a:latin typeface="+mn-lt"/>
            </a:endParaRPr>
          </a:p>
        </p:txBody>
      </p:sp>
      <p:grpSp>
        <p:nvGrpSpPr>
          <p:cNvPr id="2" name="Group 5"/>
          <p:cNvGrpSpPr/>
          <p:nvPr/>
        </p:nvGrpSpPr>
        <p:grpSpPr>
          <a:xfrm>
            <a:off x="76200" y="718186"/>
            <a:ext cx="4267200" cy="2989262"/>
            <a:chOff x="76200" y="820738"/>
            <a:chExt cx="4267200" cy="2989262"/>
          </a:xfrm>
        </p:grpSpPr>
        <p:sp>
          <p:nvSpPr>
            <p:cNvPr id="7" name="Text Box 2"/>
            <p:cNvSpPr txBox="1">
              <a:spLocks noChangeArrowheads="1"/>
            </p:cNvSpPr>
            <p:nvPr/>
          </p:nvSpPr>
          <p:spPr bwMode="auto">
            <a:xfrm>
              <a:off x="746125" y="3290888"/>
              <a:ext cx="1108075" cy="285750"/>
            </a:xfrm>
            <a:prstGeom prst="rect">
              <a:avLst/>
            </a:prstGeom>
            <a:noFill/>
            <a:ln w="9525">
              <a:noFill/>
              <a:round/>
              <a:headEnd/>
              <a:tailEnd/>
            </a:ln>
          </p:spPr>
          <p:txBody>
            <a:bodyPr lIns="81639" tIns="42452" rIns="81639" bIns="42452">
              <a:spAutoFit/>
            </a:bodyPr>
            <a:lstStyle/>
            <a:p>
              <a:pPr eaLnBrk="0">
                <a:spcBef>
                  <a:spcPts val="675"/>
                </a:spcBef>
                <a:buClr>
                  <a:srgbClr val="000000"/>
                </a:buClr>
                <a:buSzPct val="100000"/>
                <a:buFont typeface="Times New Roman" pitchFamily="18" charset="0"/>
                <a:buNone/>
                <a:tabLst>
                  <a:tab pos="655638" algn="l"/>
                </a:tabLst>
              </a:pPr>
              <a:r>
                <a:rPr lang="en-US" sz="1300">
                  <a:solidFill>
                    <a:srgbClr val="147806"/>
                  </a:solidFill>
                  <a:latin typeface="Calibri" pitchFamily="34" charset="0"/>
                </a:rPr>
                <a:t>C. Weiss</a:t>
              </a:r>
            </a:p>
          </p:txBody>
        </p:sp>
        <p:sp>
          <p:nvSpPr>
            <p:cNvPr id="8" name="Line 3"/>
            <p:cNvSpPr>
              <a:spLocks noChangeShapeType="1"/>
            </p:cNvSpPr>
            <p:nvPr/>
          </p:nvSpPr>
          <p:spPr bwMode="auto">
            <a:xfrm flipH="1" flipV="1">
              <a:off x="1852613" y="1112838"/>
              <a:ext cx="2100262" cy="1562100"/>
            </a:xfrm>
            <a:prstGeom prst="line">
              <a:avLst/>
            </a:prstGeom>
            <a:noFill/>
            <a:ln w="9360">
              <a:solidFill>
                <a:srgbClr val="000000"/>
              </a:solidFill>
              <a:round/>
              <a:headEnd/>
              <a:tailEnd type="triangle" w="med" len="med"/>
            </a:ln>
          </p:spPr>
          <p:txBody>
            <a:bodyPr lIns="82945" tIns="41473" rIns="82945" bIns="41473"/>
            <a:lstStyle/>
            <a:p>
              <a:endParaRPr lang="en-US"/>
            </a:p>
          </p:txBody>
        </p:sp>
        <p:sp>
          <p:nvSpPr>
            <p:cNvPr id="9" name="Text Box 4"/>
            <p:cNvSpPr txBox="1">
              <a:spLocks noChangeArrowheads="1"/>
            </p:cNvSpPr>
            <p:nvPr/>
          </p:nvSpPr>
          <p:spPr bwMode="auto">
            <a:xfrm>
              <a:off x="1638300" y="966788"/>
              <a:ext cx="311150" cy="285750"/>
            </a:xfrm>
            <a:prstGeom prst="rect">
              <a:avLst/>
            </a:prstGeom>
            <a:noFill/>
            <a:ln w="9525">
              <a:noFill/>
              <a:round/>
              <a:headEnd/>
              <a:tailEnd/>
            </a:ln>
          </p:spPr>
          <p:txBody>
            <a:bodyPr lIns="81639" tIns="42452" rIns="81639" bIns="42452">
              <a:spAutoFit/>
            </a:bodyPr>
            <a:lstStyle/>
            <a:p>
              <a:pPr eaLnBrk="0">
                <a:spcBef>
                  <a:spcPts val="675"/>
                </a:spcBef>
                <a:buClr>
                  <a:srgbClr val="000000"/>
                </a:buClr>
                <a:buSzPct val="100000"/>
                <a:buFont typeface="Times New Roman" pitchFamily="18" charset="0"/>
                <a:buNone/>
              </a:pPr>
              <a:r>
                <a:rPr lang="en-US" sz="1300" i="1">
                  <a:solidFill>
                    <a:srgbClr val="000000"/>
                  </a:solidFill>
                  <a:latin typeface="Calibri" pitchFamily="34" charset="0"/>
                </a:rPr>
                <a:t>s</a:t>
              </a:r>
            </a:p>
          </p:txBody>
        </p:sp>
        <p:sp>
          <p:nvSpPr>
            <p:cNvPr id="10" name="Text Box 48"/>
            <p:cNvSpPr txBox="1">
              <a:spLocks noChangeArrowheads="1"/>
            </p:cNvSpPr>
            <p:nvPr/>
          </p:nvSpPr>
          <p:spPr bwMode="auto">
            <a:xfrm>
              <a:off x="642938" y="3497263"/>
              <a:ext cx="1222375" cy="306387"/>
            </a:xfrm>
            <a:prstGeom prst="rect">
              <a:avLst/>
            </a:prstGeom>
            <a:noFill/>
            <a:ln w="9525">
              <a:noFill/>
              <a:round/>
              <a:headEnd/>
              <a:tailEnd/>
            </a:ln>
          </p:spPr>
          <p:txBody>
            <a:bodyPr lIns="90000" tIns="46800" rIns="90000" bIns="46800">
              <a:spAutoFit/>
            </a:bodyPr>
            <a:lstStyle/>
            <a:p>
              <a:pPr eaLnBrk="0" hangingPunct="0">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147806"/>
                  </a:solidFill>
                </a:rPr>
                <a:t>C. Weiss</a:t>
              </a:r>
            </a:p>
          </p:txBody>
        </p:sp>
        <p:sp>
          <p:nvSpPr>
            <p:cNvPr id="11" name="Rectangle 50"/>
            <p:cNvSpPr>
              <a:spLocks noChangeArrowheads="1"/>
            </p:cNvSpPr>
            <p:nvPr/>
          </p:nvSpPr>
          <p:spPr bwMode="auto">
            <a:xfrm>
              <a:off x="2438400" y="1846263"/>
              <a:ext cx="609600" cy="304800"/>
            </a:xfrm>
            <a:prstGeom prst="rect">
              <a:avLst/>
            </a:prstGeom>
            <a:solidFill>
              <a:schemeClr val="bg1"/>
            </a:solidFill>
            <a:ln w="9525" algn="ctr">
              <a:noFill/>
              <a:round/>
              <a:headEnd/>
              <a:tailEnd/>
            </a:ln>
          </p:spPr>
          <p:txBody>
            <a:bodyPr/>
            <a:lstStyle/>
            <a:p>
              <a:pPr eaLnBrk="0" hangingPunct="0">
                <a:spcBef>
                  <a:spcPts val="750"/>
                </a:spcBef>
                <a:buClr>
                  <a:srgbClr val="000000"/>
                </a:buClr>
                <a:buSzPct val="100000"/>
                <a:buFont typeface="Times New Roman" pitchFamily="18" charset="0"/>
                <a:buNone/>
              </a:pPr>
              <a:endParaRPr lang="en-US"/>
            </a:p>
          </p:txBody>
        </p:sp>
        <p:sp>
          <p:nvSpPr>
            <p:cNvPr id="12" name="Rectangle 51"/>
            <p:cNvSpPr>
              <a:spLocks noChangeArrowheads="1"/>
            </p:cNvSpPr>
            <p:nvPr/>
          </p:nvSpPr>
          <p:spPr bwMode="auto">
            <a:xfrm>
              <a:off x="3200400" y="2532063"/>
              <a:ext cx="1066800" cy="304800"/>
            </a:xfrm>
            <a:prstGeom prst="rect">
              <a:avLst/>
            </a:prstGeom>
            <a:solidFill>
              <a:schemeClr val="bg1"/>
            </a:solidFill>
            <a:ln w="9525" algn="ctr">
              <a:noFill/>
              <a:round/>
              <a:headEnd/>
              <a:tailEnd/>
            </a:ln>
          </p:spPr>
          <p:txBody>
            <a:bodyPr/>
            <a:lstStyle/>
            <a:p>
              <a:pPr eaLnBrk="0" hangingPunct="0">
                <a:spcBef>
                  <a:spcPts val="750"/>
                </a:spcBef>
                <a:buClr>
                  <a:srgbClr val="000000"/>
                </a:buClr>
                <a:buSzPct val="100000"/>
                <a:buFont typeface="Times New Roman" pitchFamily="18" charset="0"/>
                <a:buNone/>
              </a:pPr>
              <a:endParaRPr lang="en-US"/>
            </a:p>
          </p:txBody>
        </p:sp>
        <p:pic>
          <p:nvPicPr>
            <p:cNvPr id="13" name="Picture 15"/>
            <p:cNvPicPr>
              <a:picLocks noChangeAspect="1" noChangeArrowheads="1"/>
            </p:cNvPicPr>
            <p:nvPr/>
          </p:nvPicPr>
          <p:blipFill>
            <a:blip r:embed="rId2" cstate="print"/>
            <a:srcRect/>
            <a:stretch>
              <a:fillRect/>
            </a:stretch>
          </p:blipFill>
          <p:spPr bwMode="auto">
            <a:xfrm>
              <a:off x="76200" y="820738"/>
              <a:ext cx="4267200" cy="2989262"/>
            </a:xfrm>
            <a:prstGeom prst="rect">
              <a:avLst/>
            </a:prstGeom>
            <a:noFill/>
            <a:ln w="9525">
              <a:noFill/>
              <a:miter lim="800000"/>
              <a:headEnd/>
              <a:tailEnd/>
            </a:ln>
          </p:spPr>
        </p:pic>
        <p:sp>
          <p:nvSpPr>
            <p:cNvPr id="14" name="Line 49"/>
            <p:cNvSpPr>
              <a:spLocks noChangeShapeType="1"/>
            </p:cNvSpPr>
            <p:nvPr/>
          </p:nvSpPr>
          <p:spPr bwMode="auto">
            <a:xfrm flipH="1" flipV="1">
              <a:off x="1824038" y="1058863"/>
              <a:ext cx="2198687" cy="1689100"/>
            </a:xfrm>
            <a:prstGeom prst="line">
              <a:avLst/>
            </a:prstGeom>
            <a:noFill/>
            <a:ln w="19050">
              <a:solidFill>
                <a:srgbClr val="2626D8"/>
              </a:solidFill>
              <a:round/>
              <a:headEnd/>
              <a:tailEnd type="triangle" w="med" len="med"/>
            </a:ln>
          </p:spPr>
          <p:txBody>
            <a:bodyPr/>
            <a:lstStyle/>
            <a:p>
              <a:endParaRPr lang="en-US"/>
            </a:p>
          </p:txBody>
        </p:sp>
        <p:sp>
          <p:nvSpPr>
            <p:cNvPr id="15" name="Text Box 50"/>
            <p:cNvSpPr txBox="1">
              <a:spLocks noChangeArrowheads="1"/>
            </p:cNvSpPr>
            <p:nvPr/>
          </p:nvSpPr>
          <p:spPr bwMode="auto">
            <a:xfrm>
              <a:off x="1627188" y="935038"/>
              <a:ext cx="342900" cy="309562"/>
            </a:xfrm>
            <a:prstGeom prst="rect">
              <a:avLst/>
            </a:prstGeom>
            <a:noFill/>
            <a:ln w="9525">
              <a:noFill/>
              <a:round/>
              <a:headEnd/>
              <a:tailEnd/>
            </a:ln>
          </p:spPr>
          <p:txBody>
            <a:bodyPr lIns="90000" tIns="46800" rIns="90000" bIns="46800">
              <a:spAutoFit/>
            </a:bodyPr>
            <a:lstStyle/>
            <a:p>
              <a:pPr eaLnBrk="0" hangingPunct="0">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i="1">
                  <a:solidFill>
                    <a:srgbClr val="2626D8"/>
                  </a:solidFill>
                </a:rPr>
                <a:t>s</a:t>
              </a:r>
            </a:p>
          </p:txBody>
        </p:sp>
      </p:grpSp>
      <p:sp>
        <p:nvSpPr>
          <p:cNvPr id="16" name="Text Box 11"/>
          <p:cNvSpPr txBox="1">
            <a:spLocks noChangeArrowheads="1"/>
          </p:cNvSpPr>
          <p:nvPr/>
        </p:nvSpPr>
        <p:spPr bwMode="auto">
          <a:xfrm>
            <a:off x="4343400" y="3075751"/>
            <a:ext cx="4724400" cy="449262"/>
          </a:xfrm>
          <a:prstGeom prst="rect">
            <a:avLst/>
          </a:prstGeom>
          <a:noFill/>
          <a:ln>
            <a:noFill/>
          </a:ln>
          <a:extLst/>
        </p:spPr>
        <p:txBody>
          <a:bodyPr lIns="82945" tIns="73149" rIns="82945" bIns="41473"/>
          <a:lstStyle>
            <a:lvl1pPr marL="268288" indent="-268288">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1pPr>
            <a:lvl2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2pPr>
            <a:lvl3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3pPr>
            <a:lvl4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4pPr>
            <a:lvl5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9pPr>
          </a:lstStyle>
          <a:p>
            <a:pPr eaLnBrk="0">
              <a:lnSpc>
                <a:spcPct val="90000"/>
              </a:lnSpc>
              <a:spcBef>
                <a:spcPts val="725"/>
              </a:spcBef>
              <a:buClr>
                <a:srgbClr val="000000"/>
              </a:buClr>
              <a:buSzPct val="100000"/>
              <a:buFont typeface="Arial" charset="0"/>
              <a:buChar char="•"/>
              <a:defRPr/>
            </a:pPr>
            <a:r>
              <a:rPr lang="en-US" sz="1600" dirty="0" smtClean="0">
                <a:solidFill>
                  <a:srgbClr val="000000"/>
                </a:solidFill>
                <a:latin typeface="+mn-lt"/>
              </a:rPr>
              <a:t>Detecting only the electron</a:t>
            </a:r>
            <a:r>
              <a:rPr lang="en-US" sz="1600" dirty="0" smtClean="0">
                <a:solidFill>
                  <a:srgbClr val="000000"/>
                </a:solidFill>
                <a:latin typeface="Times New Roman" pitchFamily="18" charset="0"/>
              </a:rPr>
              <a:t>  </a:t>
            </a:r>
            <a:r>
              <a:rPr lang="en-US" sz="1600" dirty="0" err="1" smtClean="0">
                <a:solidFill>
                  <a:srgbClr val="000000"/>
                </a:solidFill>
                <a:latin typeface="+mn-lt"/>
              </a:rPr>
              <a:t>y</a:t>
            </a:r>
            <a:r>
              <a:rPr lang="en-US" sz="1600" baseline="-33000" dirty="0" err="1" smtClean="0">
                <a:solidFill>
                  <a:srgbClr val="000000"/>
                </a:solidFill>
                <a:latin typeface="+mn-lt"/>
              </a:rPr>
              <a:t>max</a:t>
            </a:r>
            <a:r>
              <a:rPr lang="en-US" sz="1600" dirty="0" smtClean="0">
                <a:solidFill>
                  <a:srgbClr val="000000"/>
                </a:solidFill>
                <a:latin typeface="+mn-lt"/>
              </a:rPr>
              <a:t> / </a:t>
            </a:r>
            <a:r>
              <a:rPr lang="en-US" sz="1600" dirty="0" err="1" smtClean="0">
                <a:solidFill>
                  <a:srgbClr val="000000"/>
                </a:solidFill>
                <a:latin typeface="+mn-lt"/>
              </a:rPr>
              <a:t>y</a:t>
            </a:r>
            <a:r>
              <a:rPr lang="en-US" sz="1600" baseline="-33000" dirty="0" err="1" smtClean="0">
                <a:solidFill>
                  <a:srgbClr val="000000"/>
                </a:solidFill>
                <a:latin typeface="+mn-lt"/>
              </a:rPr>
              <a:t>min</a:t>
            </a:r>
            <a:r>
              <a:rPr lang="en-US" sz="1600" dirty="0" smtClean="0">
                <a:solidFill>
                  <a:srgbClr val="000000"/>
                </a:solidFill>
                <a:latin typeface="+mn-lt"/>
              </a:rPr>
              <a:t> ~ 10</a:t>
            </a:r>
          </a:p>
          <a:p>
            <a:pPr eaLnBrk="0">
              <a:lnSpc>
                <a:spcPct val="90000"/>
              </a:lnSpc>
              <a:spcBef>
                <a:spcPts val="725"/>
              </a:spcBef>
              <a:buClr>
                <a:srgbClr val="000000"/>
              </a:buClr>
              <a:buSzPct val="100000"/>
              <a:buFont typeface="Arial" charset="0"/>
              <a:buChar char="•"/>
              <a:defRPr/>
            </a:pPr>
            <a:r>
              <a:rPr lang="en-US" sz="1600" dirty="0" smtClean="0">
                <a:solidFill>
                  <a:srgbClr val="000000"/>
                </a:solidFill>
                <a:latin typeface="+mn-lt"/>
              </a:rPr>
              <a:t>Also detecting all hadrons    </a:t>
            </a:r>
            <a:r>
              <a:rPr lang="en-US" sz="1600" dirty="0" err="1" smtClean="0">
                <a:solidFill>
                  <a:srgbClr val="000000"/>
                </a:solidFill>
                <a:latin typeface="+mn-lt"/>
              </a:rPr>
              <a:t>y</a:t>
            </a:r>
            <a:r>
              <a:rPr lang="en-US" sz="1600" baseline="-33000" dirty="0" err="1" smtClean="0">
                <a:solidFill>
                  <a:srgbClr val="000000"/>
                </a:solidFill>
                <a:latin typeface="+mn-lt"/>
              </a:rPr>
              <a:t>max</a:t>
            </a:r>
            <a:r>
              <a:rPr lang="en-US" sz="1600" dirty="0" smtClean="0">
                <a:solidFill>
                  <a:srgbClr val="000000"/>
                </a:solidFill>
                <a:latin typeface="+mn-lt"/>
              </a:rPr>
              <a:t> / </a:t>
            </a:r>
            <a:r>
              <a:rPr lang="en-US" sz="1600" dirty="0" err="1" smtClean="0">
                <a:solidFill>
                  <a:srgbClr val="000000"/>
                </a:solidFill>
                <a:latin typeface="+mn-lt"/>
              </a:rPr>
              <a:t>y</a:t>
            </a:r>
            <a:r>
              <a:rPr lang="en-US" sz="1600" baseline="-33000" dirty="0" err="1" smtClean="0">
                <a:solidFill>
                  <a:srgbClr val="000000"/>
                </a:solidFill>
                <a:latin typeface="+mn-lt"/>
              </a:rPr>
              <a:t>min</a:t>
            </a:r>
            <a:r>
              <a:rPr lang="en-US" sz="1600" dirty="0" smtClean="0">
                <a:solidFill>
                  <a:srgbClr val="000000"/>
                </a:solidFill>
                <a:latin typeface="+mn-lt"/>
              </a:rPr>
              <a:t> ~ 100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184150" y="25400"/>
            <a:ext cx="8884163" cy="707886"/>
          </a:xfrm>
          <a:prstGeom prst="rect">
            <a:avLst/>
          </a:prstGeom>
          <a:noFill/>
          <a:ln w="9525">
            <a:noFill/>
            <a:miter lim="800000"/>
            <a:headEnd/>
            <a:tailEnd/>
          </a:ln>
        </p:spPr>
        <p:txBody>
          <a:bodyPr wrap="none">
            <a:spAutoFit/>
          </a:bodyPr>
          <a:lstStyle/>
          <a:p>
            <a:pPr>
              <a:defRPr/>
            </a:pPr>
            <a:r>
              <a:rPr lang="en-US" sz="4000" b="1" dirty="0">
                <a:solidFill>
                  <a:srgbClr val="FF0000"/>
                </a:solidFill>
                <a:latin typeface="+mn-lt"/>
                <a:ea typeface="ＭＳ Ｐゴシック" pitchFamily="1" charset="-128"/>
              </a:rPr>
              <a:t>Transverse Quark &amp; Gluon Imaging</a:t>
            </a:r>
          </a:p>
        </p:txBody>
      </p:sp>
      <p:sp>
        <p:nvSpPr>
          <p:cNvPr id="34819" name="TextBox 3"/>
          <p:cNvSpPr txBox="1">
            <a:spLocks noChangeArrowheads="1"/>
          </p:cNvSpPr>
          <p:nvPr/>
        </p:nvSpPr>
        <p:spPr bwMode="auto">
          <a:xfrm>
            <a:off x="152400" y="849313"/>
            <a:ext cx="8813800" cy="1016000"/>
          </a:xfrm>
          <a:prstGeom prst="rect">
            <a:avLst/>
          </a:prstGeom>
          <a:noFill/>
          <a:ln w="9525">
            <a:noFill/>
            <a:miter lim="800000"/>
            <a:headEnd/>
            <a:tailEnd/>
          </a:ln>
        </p:spPr>
        <p:txBody>
          <a:bodyPr wrap="none">
            <a:spAutoFit/>
          </a:bodyPr>
          <a:lstStyle/>
          <a:p>
            <a:pPr>
              <a:defRPr/>
            </a:pPr>
            <a:r>
              <a:rPr lang="en-US" sz="2000" dirty="0">
                <a:latin typeface="+mn-lt"/>
                <a:ea typeface="ＭＳ Ｐゴシック" pitchFamily="1" charset="-128"/>
              </a:rPr>
              <a:t>Deep exclusive measurements in </a:t>
            </a:r>
            <a:r>
              <a:rPr lang="en-US" sz="2000" dirty="0" err="1">
                <a:latin typeface="+mn-lt"/>
                <a:ea typeface="ＭＳ Ｐゴシック" pitchFamily="1" charset="-128"/>
              </a:rPr>
              <a:t>ep</a:t>
            </a:r>
            <a:r>
              <a:rPr lang="en-US" sz="2000" dirty="0">
                <a:latin typeface="+mn-lt"/>
                <a:ea typeface="ＭＳ Ｐゴシック" pitchFamily="1" charset="-128"/>
              </a:rPr>
              <a:t>/</a:t>
            </a:r>
            <a:r>
              <a:rPr lang="en-US" sz="2000" dirty="0" err="1">
                <a:latin typeface="+mn-lt"/>
                <a:ea typeface="ＭＳ Ｐゴシック" pitchFamily="1" charset="-128"/>
              </a:rPr>
              <a:t>eA</a:t>
            </a:r>
            <a:r>
              <a:rPr lang="en-US" sz="2000" dirty="0">
                <a:latin typeface="+mn-lt"/>
                <a:ea typeface="ＭＳ Ｐゴシック" pitchFamily="1" charset="-128"/>
              </a:rPr>
              <a:t> with an EIC:</a:t>
            </a:r>
          </a:p>
          <a:p>
            <a:pPr>
              <a:defRPr/>
            </a:pPr>
            <a:r>
              <a:rPr lang="en-US" sz="2000" dirty="0">
                <a:latin typeface="+mn-lt"/>
                <a:ea typeface="ＭＳ Ｐゴシック" pitchFamily="1" charset="-128"/>
              </a:rPr>
              <a:t>	diffractive:	transverse gluon imaging	J/</a:t>
            </a:r>
            <a:r>
              <a:rPr lang="en-US" sz="2000" dirty="0">
                <a:latin typeface="Symbol" pitchFamily="18" charset="2"/>
                <a:ea typeface="ＭＳ Ｐゴシック" pitchFamily="1" charset="-128"/>
              </a:rPr>
              <a:t>y</a:t>
            </a:r>
            <a:r>
              <a:rPr lang="en-US" sz="2000" dirty="0">
                <a:latin typeface="+mn-lt"/>
                <a:ea typeface="ＭＳ Ｐゴシック" pitchFamily="1" charset="-128"/>
              </a:rPr>
              <a:t>, </a:t>
            </a:r>
            <a:r>
              <a:rPr lang="en-US" sz="2000" dirty="0">
                <a:latin typeface="Symbol" pitchFamily="18" charset="2"/>
                <a:ea typeface="ＭＳ Ｐゴシック" pitchFamily="1" charset="-128"/>
              </a:rPr>
              <a:t>f</a:t>
            </a:r>
            <a:r>
              <a:rPr lang="en-US" sz="2000" dirty="0">
                <a:latin typeface="+mn-lt"/>
                <a:ea typeface="ＭＳ Ｐゴシック" pitchFamily="1" charset="-128"/>
              </a:rPr>
              <a:t>, </a:t>
            </a:r>
            <a:r>
              <a:rPr lang="en-US" sz="2000" dirty="0" err="1">
                <a:latin typeface="Symbol" pitchFamily="18" charset="2"/>
                <a:ea typeface="ＭＳ Ｐゴシック" pitchFamily="1" charset="-128"/>
              </a:rPr>
              <a:t>r</a:t>
            </a:r>
            <a:r>
              <a:rPr lang="en-US" sz="2000" baseline="30000" dirty="0" err="1">
                <a:latin typeface="+mn-lt"/>
                <a:ea typeface="ＭＳ Ｐゴシック" pitchFamily="1" charset="-128"/>
              </a:rPr>
              <a:t>o</a:t>
            </a:r>
            <a:r>
              <a:rPr lang="en-US" sz="2000" dirty="0">
                <a:latin typeface="+mn-lt"/>
                <a:ea typeface="ＭＳ Ｐゴシック" pitchFamily="1" charset="-128"/>
              </a:rPr>
              <a:t>, </a:t>
            </a:r>
            <a:r>
              <a:rPr lang="en-US" sz="2000" dirty="0">
                <a:latin typeface="Symbol" pitchFamily="18" charset="2"/>
                <a:ea typeface="ＭＳ Ｐゴシック" pitchFamily="1" charset="-128"/>
              </a:rPr>
              <a:t>g</a:t>
            </a:r>
            <a:r>
              <a:rPr lang="en-US" sz="2000" dirty="0">
                <a:latin typeface="+mn-lt"/>
                <a:ea typeface="ＭＳ Ｐゴシック" pitchFamily="1" charset="-128"/>
              </a:rPr>
              <a:t> (DVCS)</a:t>
            </a:r>
          </a:p>
          <a:p>
            <a:pPr>
              <a:defRPr/>
            </a:pPr>
            <a:r>
              <a:rPr lang="en-US" sz="2000" dirty="0">
                <a:latin typeface="+mn-lt"/>
                <a:ea typeface="ＭＳ Ｐゴシック" pitchFamily="1" charset="-128"/>
              </a:rPr>
              <a:t>      non-diffractive:	quark spin/flavor structure	</a:t>
            </a:r>
            <a:r>
              <a:rPr lang="en-US" sz="2000" dirty="0">
                <a:latin typeface="Symbol" pitchFamily="18" charset="2"/>
                <a:ea typeface="ＭＳ Ｐゴシック" pitchFamily="1" charset="-128"/>
              </a:rPr>
              <a:t>p</a:t>
            </a:r>
            <a:r>
              <a:rPr lang="en-US" sz="2000" dirty="0">
                <a:latin typeface="+mn-lt"/>
                <a:ea typeface="ＭＳ Ｐゴシック" pitchFamily="1" charset="-128"/>
              </a:rPr>
              <a:t>, K, </a:t>
            </a:r>
            <a:r>
              <a:rPr lang="en-US" sz="2000" dirty="0">
                <a:latin typeface="Symbol" pitchFamily="18" charset="2"/>
                <a:ea typeface="ＭＳ Ｐゴシック" pitchFamily="1" charset="-128"/>
              </a:rPr>
              <a:t>r</a:t>
            </a:r>
            <a:r>
              <a:rPr lang="en-US" sz="2000" baseline="30000" dirty="0">
                <a:latin typeface="+mn-lt"/>
                <a:ea typeface="ＭＳ Ｐゴシック" pitchFamily="1" charset="-128"/>
              </a:rPr>
              <a:t>+</a:t>
            </a:r>
            <a:r>
              <a:rPr lang="en-US" sz="2000" dirty="0">
                <a:latin typeface="+mn-lt"/>
                <a:ea typeface="ＭＳ Ｐゴシック" pitchFamily="1" charset="-128"/>
              </a:rPr>
              <a:t>, …</a:t>
            </a:r>
          </a:p>
        </p:txBody>
      </p:sp>
      <p:grpSp>
        <p:nvGrpSpPr>
          <p:cNvPr id="2" name="Group 29"/>
          <p:cNvGrpSpPr>
            <a:grpSpLocks/>
          </p:cNvGrpSpPr>
          <p:nvPr/>
        </p:nvGrpSpPr>
        <p:grpSpPr bwMode="auto">
          <a:xfrm>
            <a:off x="1447800" y="1905000"/>
            <a:ext cx="7467600" cy="4572000"/>
            <a:chOff x="1447800" y="1943100"/>
            <a:chExt cx="7467600" cy="4572000"/>
          </a:xfrm>
        </p:grpSpPr>
        <p:sp>
          <p:nvSpPr>
            <p:cNvPr id="16" name="Rectangle 15"/>
            <p:cNvSpPr/>
            <p:nvPr/>
          </p:nvSpPr>
          <p:spPr>
            <a:xfrm>
              <a:off x="7543800" y="1981200"/>
              <a:ext cx="1371600" cy="4370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7" name="Picture 3"/>
            <p:cNvPicPr>
              <a:picLocks noChangeAspect="1" noChangeArrowheads="1"/>
            </p:cNvPicPr>
            <p:nvPr/>
          </p:nvPicPr>
          <p:blipFill>
            <a:blip r:embed="rId2" cstate="print"/>
            <a:srcRect/>
            <a:stretch>
              <a:fillRect/>
            </a:stretch>
          </p:blipFill>
          <p:spPr bwMode="auto">
            <a:xfrm>
              <a:off x="3067050" y="1943100"/>
              <a:ext cx="2952750" cy="3009900"/>
            </a:xfrm>
            <a:prstGeom prst="rect">
              <a:avLst/>
            </a:prstGeom>
            <a:solidFill>
              <a:schemeClr val="bg1"/>
            </a:solidFill>
            <a:ln w="9525">
              <a:noFill/>
              <a:miter lim="800000"/>
              <a:headEnd/>
              <a:tailEnd/>
            </a:ln>
          </p:spPr>
        </p:pic>
        <p:sp>
          <p:nvSpPr>
            <p:cNvPr id="18" name="TextBox 6"/>
            <p:cNvSpPr txBox="1">
              <a:spLocks noChangeArrowheads="1"/>
            </p:cNvSpPr>
            <p:nvPr/>
          </p:nvSpPr>
          <p:spPr bwMode="auto">
            <a:xfrm>
              <a:off x="1752600" y="5067300"/>
              <a:ext cx="5715000" cy="1447800"/>
            </a:xfrm>
            <a:prstGeom prst="rect">
              <a:avLst/>
            </a:prstGeom>
            <a:solidFill>
              <a:schemeClr val="bg1"/>
            </a:solidFill>
            <a:ln w="38100">
              <a:solidFill>
                <a:srgbClr val="00B050"/>
              </a:solidFill>
              <a:miter lim="800000"/>
              <a:headEnd/>
              <a:tailEnd/>
            </a:ln>
          </p:spPr>
          <p:txBody>
            <a:bodyPr>
              <a:spAutoFit/>
            </a:bodyPr>
            <a:lstStyle/>
            <a:p>
              <a:pPr algn="ctr">
                <a:defRPr/>
              </a:pPr>
              <a:r>
                <a:rPr lang="en-US" sz="2000" dirty="0">
                  <a:latin typeface="+mn-lt"/>
                  <a:ea typeface="ＭＳ Ｐゴシック" pitchFamily="1" charset="-128"/>
                </a:rPr>
                <a:t>Describe correlation of longitudinal momentum and transverse position of quarks/gluons </a:t>
              </a:r>
              <a:r>
                <a:rPr lang="en-US" sz="2000" dirty="0">
                  <a:latin typeface="+mn-lt"/>
                  <a:ea typeface="ＭＳ Ｐゴシック" pitchFamily="1" charset="-128"/>
                  <a:sym typeface="Wingdings" pitchFamily="2" charset="2"/>
                </a:rPr>
                <a:t> </a:t>
              </a:r>
            </a:p>
            <a:p>
              <a:pPr algn="ctr">
                <a:defRPr/>
              </a:pPr>
              <a:endParaRPr lang="en-US" sz="800" dirty="0">
                <a:latin typeface="+mn-lt"/>
                <a:ea typeface="ＭＳ Ｐゴシック" pitchFamily="1" charset="-128"/>
                <a:sym typeface="Wingdings" pitchFamily="2" charset="2"/>
              </a:endParaRPr>
            </a:p>
            <a:p>
              <a:pPr algn="ctr">
                <a:defRPr/>
              </a:pPr>
              <a:r>
                <a:rPr lang="en-US" sz="2000" dirty="0">
                  <a:latin typeface="+mn-lt"/>
                  <a:ea typeface="ＭＳ Ｐゴシック" pitchFamily="1" charset="-128"/>
                  <a:sym typeface="Wingdings" pitchFamily="2" charset="2"/>
                </a:rPr>
                <a:t>Transverse quark/</a:t>
              </a:r>
              <a:r>
                <a:rPr lang="en-US" sz="2000" b="1" dirty="0">
                  <a:solidFill>
                    <a:srgbClr val="0000FF"/>
                  </a:solidFill>
                  <a:latin typeface="+mn-lt"/>
                  <a:ea typeface="ＭＳ Ｐゴシック" pitchFamily="1" charset="-128"/>
                  <a:sym typeface="Wingdings" pitchFamily="2" charset="2"/>
                </a:rPr>
                <a:t>gluon</a:t>
              </a:r>
              <a:r>
                <a:rPr lang="en-US" sz="2000" dirty="0">
                  <a:latin typeface="+mn-lt"/>
                  <a:ea typeface="ＭＳ Ｐゴシック" pitchFamily="1" charset="-128"/>
                  <a:sym typeface="Wingdings" pitchFamily="2" charset="2"/>
                </a:rPr>
                <a:t> imaging of nucleon</a:t>
              </a:r>
            </a:p>
            <a:p>
              <a:pPr algn="ctr">
                <a:defRPr/>
              </a:pPr>
              <a:r>
                <a:rPr lang="en-US" sz="2000" dirty="0">
                  <a:latin typeface="+mn-lt"/>
                  <a:ea typeface="ＭＳ Ｐゴシック" pitchFamily="1" charset="-128"/>
                  <a:sym typeface="Wingdings" pitchFamily="2" charset="2"/>
                </a:rPr>
                <a:t>(“tomography”)</a:t>
              </a:r>
              <a:endParaRPr lang="en-US" sz="2000" dirty="0">
                <a:latin typeface="+mn-lt"/>
                <a:ea typeface="ＭＳ Ｐゴシック" pitchFamily="1" charset="-128"/>
              </a:endParaRPr>
            </a:p>
          </p:txBody>
        </p:sp>
        <p:sp>
          <p:nvSpPr>
            <p:cNvPr id="19" name="Rectangle 18"/>
            <p:cNvSpPr/>
            <p:nvPr/>
          </p:nvSpPr>
          <p:spPr>
            <a:xfrm>
              <a:off x="5867400" y="1981200"/>
              <a:ext cx="1676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1447800" y="1981200"/>
              <a:ext cx="1676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TextBox 20"/>
          <p:cNvSpPr txBox="1">
            <a:spLocks noChangeArrowheads="1"/>
          </p:cNvSpPr>
          <p:nvPr/>
        </p:nvSpPr>
        <p:spPr bwMode="auto">
          <a:xfrm>
            <a:off x="6172200" y="2278063"/>
            <a:ext cx="2895600" cy="2431435"/>
          </a:xfrm>
          <a:prstGeom prst="rect">
            <a:avLst/>
          </a:prstGeom>
          <a:noFill/>
          <a:ln w="9525">
            <a:noFill/>
            <a:miter lim="800000"/>
            <a:headEnd/>
            <a:tailEnd/>
          </a:ln>
        </p:spPr>
        <p:txBody>
          <a:bodyPr>
            <a:spAutoFit/>
          </a:bodyPr>
          <a:lstStyle/>
          <a:p>
            <a:pPr>
              <a:defRPr/>
            </a:pPr>
            <a:r>
              <a:rPr lang="en-US" sz="2000" b="1" dirty="0">
                <a:solidFill>
                  <a:srgbClr val="FF0000"/>
                </a:solidFill>
                <a:latin typeface="+mn-lt"/>
                <a:ea typeface="ＭＳ Ｐゴシック" pitchFamily="1" charset="-128"/>
              </a:rPr>
              <a:t>Are gluons uniformly distributed in nuclear matter or are there small clumps of glue?</a:t>
            </a:r>
          </a:p>
          <a:p>
            <a:pPr>
              <a:defRPr/>
            </a:pPr>
            <a:r>
              <a:rPr lang="en-US" sz="2000" b="1" dirty="0">
                <a:solidFill>
                  <a:srgbClr val="FF0000"/>
                </a:solidFill>
                <a:latin typeface="+mn-lt"/>
                <a:ea typeface="ＭＳ Ｐゴシック" pitchFamily="1" charset="-128"/>
              </a:rPr>
              <a:t>Are gluons &amp; various quark flavors similarly distributed?</a:t>
            </a:r>
            <a:endParaRPr lang="en-US" sz="1200" b="1" dirty="0">
              <a:solidFill>
                <a:srgbClr val="FF0000"/>
              </a:solidFill>
              <a:latin typeface="+mn-lt"/>
              <a:ea typeface="ＭＳ Ｐゴシック" pitchFamily="1" charset="-128"/>
            </a:endParaRPr>
          </a:p>
          <a:p>
            <a:pPr>
              <a:defRPr/>
            </a:pPr>
            <a:r>
              <a:rPr lang="en-US" sz="1200" b="1" i="1" dirty="0">
                <a:solidFill>
                  <a:srgbClr val="FF0000"/>
                </a:solidFill>
                <a:latin typeface="+mn-lt"/>
                <a:ea typeface="ＭＳ Ｐゴシック" pitchFamily="1" charset="-128"/>
              </a:rPr>
              <a:t>        </a:t>
            </a:r>
            <a:r>
              <a:rPr lang="en-US" sz="1200" b="1" i="1" dirty="0" smtClean="0">
                <a:solidFill>
                  <a:srgbClr val="FF0000"/>
                </a:solidFill>
                <a:latin typeface="+mn-lt"/>
                <a:ea typeface="ＭＳ Ｐゴシック" pitchFamily="1" charset="-128"/>
              </a:rPr>
              <a:t> </a:t>
            </a:r>
            <a:r>
              <a:rPr lang="en-US" sz="1200" b="1" i="1" dirty="0">
                <a:solidFill>
                  <a:schemeClr val="bg2"/>
                </a:solidFill>
                <a:latin typeface="+mn-lt"/>
                <a:ea typeface="ＭＳ Ｐゴシック" pitchFamily="1" charset="-128"/>
              </a:rPr>
              <a:t>(some hints to the contrary)</a:t>
            </a:r>
            <a:endParaRPr lang="en-US" sz="2000" b="1" i="1" dirty="0">
              <a:solidFill>
                <a:schemeClr val="bg2"/>
              </a:solidFill>
              <a:latin typeface="+mn-lt"/>
              <a:ea typeface="ＭＳ Ｐゴシック" pitchFamily="1"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6875" y="76200"/>
            <a:ext cx="8289925" cy="746125"/>
          </a:xfrm>
        </p:spPr>
        <p:txBody>
          <a:bodyPr/>
          <a:lstStyle/>
          <a:p>
            <a:r>
              <a:rPr lang="en-US" sz="3200" b="1" dirty="0" smtClean="0">
                <a:solidFill>
                  <a:srgbClr val="FF0000"/>
                </a:solidFill>
                <a:latin typeface="Comic Sans MS" pitchFamily="66" charset="0"/>
              </a:rPr>
              <a:t>Gluon Imaging with J/</a:t>
            </a:r>
            <a:r>
              <a:rPr lang="el-GR" sz="3200" b="1" dirty="0" smtClean="0">
                <a:solidFill>
                  <a:srgbClr val="FF0000"/>
                </a:solidFill>
                <a:latin typeface="Comic Sans MS" pitchFamily="66" charset="0"/>
              </a:rPr>
              <a:t>Ψ</a:t>
            </a:r>
            <a:r>
              <a:rPr lang="en-US" sz="3200" b="1" dirty="0" smtClean="0">
                <a:solidFill>
                  <a:srgbClr val="FF0000"/>
                </a:solidFill>
                <a:latin typeface="Comic Sans MS" pitchFamily="66" charset="0"/>
              </a:rPr>
              <a:t> (or </a:t>
            </a:r>
            <a:r>
              <a:rPr lang="en-US" sz="3200" b="1" dirty="0" smtClean="0">
                <a:solidFill>
                  <a:srgbClr val="FF0000"/>
                </a:solidFill>
                <a:latin typeface="Symbol" pitchFamily="18" charset="2"/>
              </a:rPr>
              <a:t>f</a:t>
            </a:r>
            <a:r>
              <a:rPr lang="en-US" sz="3200" b="1" dirty="0" smtClean="0">
                <a:solidFill>
                  <a:srgbClr val="FF0000"/>
                </a:solidFill>
                <a:latin typeface="Comic Sans MS" pitchFamily="66" charset="0"/>
              </a:rPr>
              <a:t>)</a:t>
            </a:r>
            <a:endParaRPr lang="en-US" sz="3200" b="1" dirty="0" smtClean="0">
              <a:solidFill>
                <a:srgbClr val="FF0000"/>
              </a:solidFill>
              <a:latin typeface="Comic Sans MS" pitchFamily="66" charset="0"/>
            </a:endParaRPr>
          </a:p>
        </p:txBody>
      </p:sp>
      <p:sp>
        <p:nvSpPr>
          <p:cNvPr id="16387" name="Rectangle 3"/>
          <p:cNvSpPr>
            <a:spLocks noChangeArrowheads="1"/>
          </p:cNvSpPr>
          <p:nvPr/>
        </p:nvSpPr>
        <p:spPr bwMode="auto">
          <a:xfrm>
            <a:off x="4800600" y="3200400"/>
            <a:ext cx="4191000" cy="1524000"/>
          </a:xfrm>
          <a:prstGeom prst="rect">
            <a:avLst/>
          </a:prstGeom>
          <a:noFill/>
          <a:ln w="28575">
            <a:noFill/>
            <a:miter lim="800000"/>
            <a:headEnd/>
            <a:tailEnd/>
          </a:ln>
        </p:spPr>
        <p:txBody>
          <a:bodyPr/>
          <a:lstStyle/>
          <a:p>
            <a:pPr marL="285750" indent="-285750">
              <a:spcBef>
                <a:spcPct val="20000"/>
              </a:spcBef>
              <a:buFont typeface="Arial" pitchFamily="34" charset="0"/>
              <a:buChar char="•"/>
            </a:pPr>
            <a:r>
              <a:rPr lang="en-US" sz="1800" dirty="0">
                <a:solidFill>
                  <a:schemeClr val="tx1"/>
                </a:solidFill>
              </a:rPr>
              <a:t>Physics interest</a:t>
            </a:r>
          </a:p>
          <a:p>
            <a:pPr lvl="1">
              <a:spcBef>
                <a:spcPct val="20000"/>
              </a:spcBef>
              <a:buFont typeface="Arial" pitchFamily="34" charset="0"/>
              <a:buChar char="–"/>
            </a:pPr>
            <a:r>
              <a:rPr lang="en-US" sz="1600" dirty="0">
                <a:solidFill>
                  <a:schemeClr val="tx1"/>
                </a:solidFill>
                <a:cs typeface="Times New Roman" pitchFamily="18" charset="0"/>
              </a:rPr>
              <a:t>Valence gluons, dynamical origin</a:t>
            </a:r>
          </a:p>
          <a:p>
            <a:pPr lvl="1">
              <a:spcBef>
                <a:spcPct val="20000"/>
              </a:spcBef>
              <a:buFont typeface="Arial" pitchFamily="34" charset="0"/>
              <a:buChar char="–"/>
            </a:pPr>
            <a:r>
              <a:rPr lang="en-US" sz="1600" dirty="0" err="1">
                <a:solidFill>
                  <a:schemeClr val="tx1"/>
                </a:solidFill>
                <a:cs typeface="Times New Roman" pitchFamily="18" charset="0"/>
              </a:rPr>
              <a:t>Chiral</a:t>
            </a:r>
            <a:r>
              <a:rPr lang="en-US" sz="1600" dirty="0">
                <a:solidFill>
                  <a:schemeClr val="tx1"/>
                </a:solidFill>
                <a:cs typeface="Times New Roman" pitchFamily="18" charset="0"/>
              </a:rPr>
              <a:t> dynamics at </a:t>
            </a:r>
            <a:r>
              <a:rPr lang="en-US" sz="1600" i="1" dirty="0">
                <a:solidFill>
                  <a:schemeClr val="tx1"/>
                </a:solidFill>
                <a:cs typeface="Times New Roman" pitchFamily="18" charset="0"/>
              </a:rPr>
              <a:t>b~1/M</a:t>
            </a:r>
            <a:r>
              <a:rPr lang="el-GR" sz="1600" i="1" baseline="-25000" dirty="0">
                <a:solidFill>
                  <a:schemeClr val="tx1"/>
                </a:solidFill>
                <a:latin typeface="Times New Roman" pitchFamily="18" charset="0"/>
                <a:cs typeface="Times New Roman" pitchFamily="18" charset="0"/>
              </a:rPr>
              <a:t>π</a:t>
            </a:r>
            <a:r>
              <a:rPr lang="en-US" sz="1600" i="1" baseline="-25000" dirty="0">
                <a:solidFill>
                  <a:schemeClr val="tx1"/>
                </a:solidFill>
                <a:latin typeface="Times New Roman" pitchFamily="18" charset="0"/>
                <a:cs typeface="Times New Roman" pitchFamily="18" charset="0"/>
              </a:rPr>
              <a:t>  </a:t>
            </a:r>
          </a:p>
          <a:p>
            <a:pPr lvl="1">
              <a:spcBef>
                <a:spcPct val="20000"/>
              </a:spcBef>
            </a:pPr>
            <a:r>
              <a:rPr lang="en-US" sz="1600" i="1" baseline="-25000" dirty="0">
                <a:solidFill>
                  <a:schemeClr val="tx1"/>
                </a:solidFill>
                <a:latin typeface="Times New Roman" pitchFamily="18" charset="0"/>
                <a:cs typeface="Times New Roman" pitchFamily="18" charset="0"/>
              </a:rPr>
              <a:t>                 </a:t>
            </a:r>
            <a:r>
              <a:rPr lang="en-US" sz="1200" i="1" dirty="0">
                <a:solidFill>
                  <a:srgbClr val="147806"/>
                </a:solidFill>
                <a:latin typeface="Times New Roman" pitchFamily="18" charset="0"/>
                <a:cs typeface="Times New Roman" pitchFamily="18" charset="0"/>
              </a:rPr>
              <a:t>[</a:t>
            </a:r>
            <a:r>
              <a:rPr lang="en-US" sz="1200" i="1" dirty="0" err="1">
                <a:solidFill>
                  <a:srgbClr val="147806"/>
                </a:solidFill>
                <a:cs typeface="Times New Roman" pitchFamily="18" charset="0"/>
              </a:rPr>
              <a:t>Strikman</a:t>
            </a:r>
            <a:r>
              <a:rPr lang="en-US" sz="1200" i="1" dirty="0">
                <a:solidFill>
                  <a:srgbClr val="147806"/>
                </a:solidFill>
                <a:cs typeface="Times New Roman" pitchFamily="18" charset="0"/>
              </a:rPr>
              <a:t>, Weiss 03/09, Miller 07</a:t>
            </a:r>
            <a:r>
              <a:rPr lang="en-US" sz="1200" i="1" dirty="0">
                <a:solidFill>
                  <a:srgbClr val="147806"/>
                </a:solidFill>
                <a:latin typeface="Times New Roman" pitchFamily="18" charset="0"/>
                <a:cs typeface="Times New Roman" pitchFamily="18" charset="0"/>
              </a:rPr>
              <a:t>]</a:t>
            </a:r>
            <a:endParaRPr lang="en-US" sz="1200" i="1" dirty="0">
              <a:solidFill>
                <a:srgbClr val="147806"/>
              </a:solidFill>
              <a:cs typeface="Times New Roman" pitchFamily="18" charset="0"/>
            </a:endParaRPr>
          </a:p>
          <a:p>
            <a:pPr lvl="1">
              <a:spcBef>
                <a:spcPct val="20000"/>
              </a:spcBef>
              <a:buFont typeface="Arial" pitchFamily="34" charset="0"/>
              <a:buChar char="–"/>
            </a:pPr>
            <a:r>
              <a:rPr lang="en-US" sz="1600" dirty="0">
                <a:solidFill>
                  <a:schemeClr val="tx1"/>
                </a:solidFill>
                <a:cs typeface="Times New Roman" pitchFamily="18" charset="0"/>
              </a:rPr>
              <a:t>Diffusion in QCD radiation</a:t>
            </a:r>
            <a:endParaRPr lang="en-US" sz="1600" dirty="0">
              <a:solidFill>
                <a:schemeClr val="tx1"/>
              </a:solidFill>
            </a:endParaRPr>
          </a:p>
        </p:txBody>
      </p:sp>
      <p:pic>
        <p:nvPicPr>
          <p:cNvPr id="16389" name="Picture 11"/>
          <p:cNvPicPr>
            <a:picLocks noChangeAspect="1" noChangeArrowheads="1"/>
          </p:cNvPicPr>
          <p:nvPr/>
        </p:nvPicPr>
        <p:blipFill>
          <a:blip r:embed="rId3" cstate="print"/>
          <a:srcRect/>
          <a:stretch>
            <a:fillRect/>
          </a:stretch>
        </p:blipFill>
        <p:spPr bwMode="auto">
          <a:xfrm>
            <a:off x="533400" y="1143000"/>
            <a:ext cx="3657600" cy="1395413"/>
          </a:xfrm>
          <a:prstGeom prst="rect">
            <a:avLst/>
          </a:prstGeom>
          <a:noFill/>
          <a:ln w="9525">
            <a:noFill/>
            <a:miter lim="800000"/>
            <a:headEnd/>
            <a:tailEnd/>
          </a:ln>
        </p:spPr>
      </p:pic>
      <p:sp>
        <p:nvSpPr>
          <p:cNvPr id="16390" name="Rectangle 3"/>
          <p:cNvSpPr>
            <a:spLocks noChangeArrowheads="1"/>
          </p:cNvSpPr>
          <p:nvPr/>
        </p:nvSpPr>
        <p:spPr bwMode="auto">
          <a:xfrm>
            <a:off x="4784725" y="1143000"/>
            <a:ext cx="4283075" cy="1828800"/>
          </a:xfrm>
          <a:prstGeom prst="rect">
            <a:avLst/>
          </a:prstGeom>
          <a:noFill/>
          <a:ln w="28575">
            <a:noFill/>
            <a:miter lim="800000"/>
            <a:headEnd/>
            <a:tailEnd/>
          </a:ln>
        </p:spPr>
        <p:txBody>
          <a:bodyPr/>
          <a:lstStyle/>
          <a:p>
            <a:pPr marL="285750" indent="-285750">
              <a:spcBef>
                <a:spcPct val="20000"/>
              </a:spcBef>
              <a:buFont typeface="Arial" pitchFamily="34" charset="0"/>
              <a:buChar char="•"/>
            </a:pPr>
            <a:r>
              <a:rPr lang="en-US" sz="1800" dirty="0">
                <a:solidFill>
                  <a:schemeClr val="tx1"/>
                </a:solidFill>
              </a:rPr>
              <a:t>Transverse spatial distributions from exclusive J/</a:t>
            </a:r>
            <a:r>
              <a:rPr lang="el-GR" sz="1800" dirty="0">
                <a:solidFill>
                  <a:schemeClr val="tx1"/>
                </a:solidFill>
                <a:latin typeface="Times New Roman" pitchFamily="18" charset="0"/>
                <a:cs typeface="Times New Roman" pitchFamily="18" charset="0"/>
              </a:rPr>
              <a:t>ψ</a:t>
            </a:r>
            <a:r>
              <a:rPr lang="en-US" sz="1800" dirty="0">
                <a:solidFill>
                  <a:schemeClr val="tx1"/>
                </a:solidFill>
                <a:latin typeface="Times New Roman" pitchFamily="18" charset="0"/>
                <a:cs typeface="Times New Roman" pitchFamily="18" charset="0"/>
              </a:rPr>
              <a:t>, </a:t>
            </a:r>
            <a:r>
              <a:rPr lang="en-US" sz="1800" dirty="0">
                <a:solidFill>
                  <a:schemeClr val="tx1"/>
                </a:solidFill>
              </a:rPr>
              <a:t>and </a:t>
            </a:r>
            <a:r>
              <a:rPr lang="en-US" sz="1800" dirty="0" smtClean="0">
                <a:solidFill>
                  <a:schemeClr val="tx1"/>
                </a:solidFill>
                <a:latin typeface="Symbol" pitchFamily="18" charset="2"/>
                <a:cs typeface="Times New Roman" pitchFamily="18" charset="0"/>
              </a:rPr>
              <a:t>f</a:t>
            </a:r>
            <a:r>
              <a:rPr lang="en-US" sz="1800" dirty="0" smtClean="0">
                <a:solidFill>
                  <a:schemeClr val="tx1"/>
                </a:solidFill>
                <a:latin typeface="Times New Roman" pitchFamily="18" charset="0"/>
                <a:cs typeface="Times New Roman" pitchFamily="18" charset="0"/>
              </a:rPr>
              <a:t> </a:t>
            </a:r>
            <a:r>
              <a:rPr lang="en-US" sz="1800" dirty="0">
                <a:solidFill>
                  <a:schemeClr val="tx1"/>
                </a:solidFill>
              </a:rPr>
              <a:t>at Q</a:t>
            </a:r>
            <a:r>
              <a:rPr lang="en-US" sz="1800" baseline="30000" dirty="0">
                <a:solidFill>
                  <a:schemeClr val="tx1"/>
                </a:solidFill>
              </a:rPr>
              <a:t>2</a:t>
            </a:r>
            <a:r>
              <a:rPr lang="en-US" sz="1800" dirty="0">
                <a:solidFill>
                  <a:schemeClr val="tx1"/>
                </a:solidFill>
              </a:rPr>
              <a:t>&gt;10 GeV</a:t>
            </a:r>
            <a:r>
              <a:rPr lang="en-US" sz="1800" baseline="30000" dirty="0">
                <a:solidFill>
                  <a:schemeClr val="tx1"/>
                </a:solidFill>
              </a:rPr>
              <a:t>2</a:t>
            </a:r>
            <a:endParaRPr lang="en-US" sz="1800" dirty="0">
              <a:solidFill>
                <a:schemeClr val="tx1"/>
              </a:solidFill>
            </a:endParaRPr>
          </a:p>
          <a:p>
            <a:pPr lvl="1">
              <a:spcBef>
                <a:spcPct val="20000"/>
              </a:spcBef>
              <a:buFont typeface="Arial" pitchFamily="34" charset="0"/>
              <a:buChar char="–"/>
            </a:pPr>
            <a:r>
              <a:rPr lang="en-US" sz="1600" dirty="0">
                <a:solidFill>
                  <a:schemeClr val="tx1"/>
                </a:solidFill>
                <a:cs typeface="Times New Roman" pitchFamily="18" charset="0"/>
              </a:rPr>
              <a:t>Transverse distribution </a:t>
            </a:r>
            <a:r>
              <a:rPr lang="en-US" sz="1600" i="1" dirty="0">
                <a:solidFill>
                  <a:schemeClr val="tx1"/>
                </a:solidFill>
                <a:cs typeface="Times New Roman" pitchFamily="18" charset="0"/>
              </a:rPr>
              <a:t>directly </a:t>
            </a:r>
            <a:r>
              <a:rPr lang="en-US" sz="1600" dirty="0">
                <a:solidFill>
                  <a:schemeClr val="tx1"/>
                </a:solidFill>
                <a:cs typeface="Times New Roman" pitchFamily="18" charset="0"/>
              </a:rPr>
              <a:t>from </a:t>
            </a:r>
            <a:r>
              <a:rPr lang="el-GR" sz="1600" dirty="0">
                <a:solidFill>
                  <a:schemeClr val="tx1"/>
                </a:solidFill>
                <a:cs typeface="Times New Roman" pitchFamily="18" charset="0"/>
              </a:rPr>
              <a:t>Δ</a:t>
            </a:r>
            <a:r>
              <a:rPr lang="en-US" sz="1600" baseline="-25000" dirty="0">
                <a:solidFill>
                  <a:schemeClr val="tx1"/>
                </a:solidFill>
                <a:cs typeface="Times New Roman" pitchFamily="18" charset="0"/>
              </a:rPr>
              <a:t>T</a:t>
            </a:r>
            <a:r>
              <a:rPr lang="en-US" sz="1600" dirty="0">
                <a:solidFill>
                  <a:schemeClr val="tx1"/>
                </a:solidFill>
                <a:cs typeface="Times New Roman" pitchFamily="18" charset="0"/>
              </a:rPr>
              <a:t> dependence</a:t>
            </a:r>
          </a:p>
          <a:p>
            <a:pPr lvl="1">
              <a:spcBef>
                <a:spcPct val="20000"/>
              </a:spcBef>
              <a:buFont typeface="Arial" pitchFamily="34" charset="0"/>
              <a:buChar char="–"/>
            </a:pPr>
            <a:r>
              <a:rPr lang="en-US" sz="1600" dirty="0">
                <a:solidFill>
                  <a:schemeClr val="tx1"/>
                </a:solidFill>
                <a:cs typeface="Times New Roman" pitchFamily="18" charset="0"/>
              </a:rPr>
              <a:t>Reaction mechanism, QCD description studied at HERA </a:t>
            </a:r>
            <a:r>
              <a:rPr lang="en-US" sz="1200" dirty="0">
                <a:solidFill>
                  <a:srgbClr val="147806"/>
                </a:solidFill>
                <a:cs typeface="Times New Roman" pitchFamily="18" charset="0"/>
              </a:rPr>
              <a:t>[H1, ZEUS]</a:t>
            </a:r>
          </a:p>
        </p:txBody>
      </p:sp>
      <p:sp>
        <p:nvSpPr>
          <p:cNvPr id="12" name="Rectangle 3"/>
          <p:cNvSpPr>
            <a:spLocks noChangeArrowheads="1"/>
          </p:cNvSpPr>
          <p:nvPr/>
        </p:nvSpPr>
        <p:spPr bwMode="auto">
          <a:xfrm>
            <a:off x="4800600" y="5029200"/>
            <a:ext cx="4191000" cy="990600"/>
          </a:xfrm>
          <a:prstGeom prst="rect">
            <a:avLst/>
          </a:prstGeom>
          <a:noFill/>
          <a:ln w="28575">
            <a:noFill/>
            <a:miter lim="800000"/>
            <a:headEnd/>
            <a:tailEnd/>
          </a:ln>
        </p:spPr>
        <p:txBody>
          <a:bodyPr/>
          <a:lstStyle/>
          <a:p>
            <a:pPr marL="285750" indent="-285750">
              <a:spcBef>
                <a:spcPct val="20000"/>
              </a:spcBef>
              <a:buFont typeface="Arial" pitchFamily="34" charset="0"/>
              <a:buChar char="•"/>
              <a:defRPr/>
            </a:pPr>
            <a:r>
              <a:rPr lang="en-US" sz="1800" dirty="0">
                <a:solidFill>
                  <a:schemeClr val="tx1"/>
                </a:solidFill>
              </a:rPr>
              <a:t>Existing data</a:t>
            </a:r>
          </a:p>
          <a:p>
            <a:pPr lvl="1">
              <a:spcBef>
                <a:spcPct val="20000"/>
              </a:spcBef>
              <a:buFont typeface="Arial" pitchFamily="34" charset="0"/>
              <a:buChar char="–"/>
              <a:defRPr/>
            </a:pPr>
            <a:r>
              <a:rPr lang="en-US" sz="1600" dirty="0">
                <a:solidFill>
                  <a:schemeClr val="tx1"/>
                </a:solidFill>
                <a:latin typeface="+mn-lt"/>
                <a:cs typeface="Times New Roman"/>
              </a:rPr>
              <a:t>Transverse area </a:t>
            </a:r>
            <a:r>
              <a:rPr lang="en-US" sz="1600" dirty="0" smtClean="0">
                <a:solidFill>
                  <a:schemeClr val="tx1"/>
                </a:solidFill>
                <a:latin typeface="+mn-lt"/>
                <a:cs typeface="Times New Roman"/>
              </a:rPr>
              <a:t>x &lt; 0.01 </a:t>
            </a:r>
            <a:r>
              <a:rPr lang="en-US" sz="1200" i="1" dirty="0">
                <a:solidFill>
                  <a:srgbClr val="147806"/>
                </a:solidFill>
                <a:latin typeface="+mn-lt"/>
                <a:cs typeface="Times New Roman"/>
              </a:rPr>
              <a:t>[HERA]</a:t>
            </a:r>
            <a:endParaRPr lang="en-US" sz="1200" i="1" dirty="0">
              <a:solidFill>
                <a:srgbClr val="147806"/>
              </a:solidFill>
              <a:latin typeface="+mn-lt"/>
              <a:cs typeface="Times New Roman" pitchFamily="18" charset="0"/>
            </a:endParaRPr>
          </a:p>
          <a:p>
            <a:pPr lvl="1">
              <a:spcBef>
                <a:spcPct val="20000"/>
              </a:spcBef>
              <a:buFont typeface="Arial" pitchFamily="34" charset="0"/>
              <a:buChar char="–"/>
              <a:defRPr/>
            </a:pPr>
            <a:r>
              <a:rPr lang="en-US" sz="1600" dirty="0">
                <a:solidFill>
                  <a:schemeClr val="tx1"/>
                </a:solidFill>
                <a:latin typeface="+mn-lt"/>
                <a:cs typeface="Times New Roman" pitchFamily="18" charset="0"/>
              </a:rPr>
              <a:t>Larger x poorly known </a:t>
            </a:r>
            <a:r>
              <a:rPr lang="en-US" sz="1200" i="1" dirty="0">
                <a:solidFill>
                  <a:srgbClr val="147806"/>
                </a:solidFill>
                <a:latin typeface="+mn-lt"/>
                <a:cs typeface="Times New Roman" pitchFamily="18" charset="0"/>
              </a:rPr>
              <a:t>[FNAL]</a:t>
            </a:r>
            <a:endParaRPr lang="en-US" sz="1200" i="1" baseline="-25000" dirty="0">
              <a:solidFill>
                <a:srgbClr val="147806"/>
              </a:solidFill>
              <a:latin typeface="+mn-lt"/>
              <a:cs typeface="Times New Roman" pitchFamily="18" charset="0"/>
            </a:endParaRPr>
          </a:p>
        </p:txBody>
      </p:sp>
      <p:sp>
        <p:nvSpPr>
          <p:cNvPr id="16392" name="Slide Number Placeholder 1"/>
          <p:cNvSpPr>
            <a:spLocks noGrp="1"/>
          </p:cNvSpPr>
          <p:nvPr>
            <p:ph type="sldNum" sz="quarter" idx="10"/>
          </p:nvPr>
        </p:nvSpPr>
        <p:spPr>
          <a:noFill/>
        </p:spPr>
        <p:txBody>
          <a:bodyPr/>
          <a:lstStyle/>
          <a:p>
            <a:pPr>
              <a:buFont typeface="Times New Roman" pitchFamily="18" charset="0"/>
              <a:buNone/>
            </a:pPr>
            <a:fld id="{CDF0FCB6-4D17-4861-AB6C-986D7E4E39B8}" type="slidenum">
              <a:rPr lang="en-US" smtClean="0">
                <a:latin typeface="Arial" pitchFamily="34" charset="0"/>
                <a:cs typeface="Lucida Sans Unicode" pitchFamily="34" charset="0"/>
              </a:rPr>
              <a:pPr>
                <a:buFont typeface="Times New Roman" pitchFamily="18" charset="0"/>
                <a:buNone/>
              </a:pPr>
              <a:t>17</a:t>
            </a:fld>
            <a:endParaRPr lang="en-US" smtClean="0">
              <a:latin typeface="Arial" pitchFamily="34" charset="0"/>
              <a:cs typeface="Lucida Sans Unicode" pitchFamily="34" charset="0"/>
            </a:endParaRPr>
          </a:p>
        </p:txBody>
      </p:sp>
      <p:pic>
        <p:nvPicPr>
          <p:cNvPr id="16393" name="Picture 2"/>
          <p:cNvPicPr>
            <a:picLocks noChangeAspect="1" noChangeArrowheads="1"/>
          </p:cNvPicPr>
          <p:nvPr/>
        </p:nvPicPr>
        <p:blipFill>
          <a:blip r:embed="rId4" cstate="print"/>
          <a:srcRect/>
          <a:stretch>
            <a:fillRect/>
          </a:stretch>
        </p:blipFill>
        <p:spPr bwMode="auto">
          <a:xfrm>
            <a:off x="228600" y="2819400"/>
            <a:ext cx="3886200" cy="3632200"/>
          </a:xfrm>
          <a:prstGeom prst="rect">
            <a:avLst/>
          </a:prstGeom>
          <a:noFill/>
          <a:ln w="9525">
            <a:noFill/>
            <a:miter lim="800000"/>
            <a:headEnd/>
            <a:tailEnd/>
          </a:ln>
        </p:spPr>
      </p:pic>
      <p:sp>
        <p:nvSpPr>
          <p:cNvPr id="16394" name="Rectangle 12"/>
          <p:cNvSpPr>
            <a:spLocks noChangeArrowheads="1"/>
          </p:cNvSpPr>
          <p:nvPr/>
        </p:nvSpPr>
        <p:spPr bwMode="auto">
          <a:xfrm>
            <a:off x="0" y="6019800"/>
            <a:ext cx="533400" cy="381000"/>
          </a:xfrm>
          <a:prstGeom prst="rect">
            <a:avLst/>
          </a:prstGeom>
          <a:solidFill>
            <a:schemeClr val="bg1"/>
          </a:solidFill>
          <a:ln w="9525" algn="ctr">
            <a:noFill/>
            <a:round/>
            <a:headEnd/>
            <a:tailEnd/>
          </a:ln>
        </p:spPr>
        <p:txBody>
          <a:bodyPr/>
          <a:lstStyle/>
          <a:p>
            <a:endParaRPr lang="en-US"/>
          </a:p>
        </p:txBody>
      </p:sp>
      <p:sp>
        <p:nvSpPr>
          <p:cNvPr id="16395" name="TextBox 8"/>
          <p:cNvSpPr txBox="1">
            <a:spLocks noChangeArrowheads="1"/>
          </p:cNvSpPr>
          <p:nvPr/>
        </p:nvSpPr>
        <p:spPr bwMode="auto">
          <a:xfrm>
            <a:off x="152400" y="6230938"/>
            <a:ext cx="1752600" cy="246062"/>
          </a:xfrm>
          <a:prstGeom prst="rect">
            <a:avLst/>
          </a:prstGeom>
          <a:noFill/>
          <a:ln w="9525">
            <a:noFill/>
            <a:miter lim="800000"/>
            <a:headEnd/>
            <a:tailEnd/>
          </a:ln>
        </p:spPr>
        <p:txBody>
          <a:bodyPr>
            <a:spAutoFit/>
          </a:bodyPr>
          <a:lstStyle/>
          <a:p>
            <a:r>
              <a:rPr lang="en-US" sz="1000" i="1">
                <a:solidFill>
                  <a:srgbClr val="147806"/>
                </a:solidFill>
              </a:rPr>
              <a:t>[Weiss INT10-3 report]</a:t>
            </a:r>
            <a:endParaRPr lang="en-US" sz="1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defRPr/>
            </a:pPr>
            <a:r>
              <a:rPr lang="en-US" sz="3600" b="1" dirty="0">
                <a:solidFill>
                  <a:srgbClr val="FF0000"/>
                </a:solidFill>
                <a:latin typeface="+mn-lt"/>
                <a:ea typeface="ＭＳ Ｐゴシック" pitchFamily="-107" charset="-128"/>
                <a:cs typeface="Arial" charset="0"/>
              </a:rPr>
              <a:t>Gluon </a:t>
            </a:r>
            <a:r>
              <a:rPr lang="en-US" sz="3600" b="1" dirty="0" smtClean="0">
                <a:solidFill>
                  <a:srgbClr val="FF0000"/>
                </a:solidFill>
                <a:latin typeface="+mn-lt"/>
                <a:ea typeface="ＭＳ Ｐゴシック" pitchFamily="-107" charset="-128"/>
                <a:cs typeface="Arial" charset="0"/>
              </a:rPr>
              <a:t>Imaging: Valence-like Gluons</a:t>
            </a:r>
            <a:endParaRPr lang="en-US" sz="3600" b="1" dirty="0">
              <a:solidFill>
                <a:srgbClr val="FF0000"/>
              </a:solidFill>
              <a:latin typeface="+mn-lt"/>
              <a:ea typeface="ＭＳ Ｐゴシック" pitchFamily="-107" charset="-128"/>
              <a:cs typeface="Arial" charset="0"/>
            </a:endParaRPr>
          </a:p>
        </p:txBody>
      </p:sp>
      <p:pic>
        <p:nvPicPr>
          <p:cNvPr id="20484" name="Picture 5" descr="jpsi.jpg"/>
          <p:cNvPicPr>
            <a:picLocks noChangeAspect="1"/>
          </p:cNvPicPr>
          <p:nvPr/>
        </p:nvPicPr>
        <p:blipFill>
          <a:blip r:embed="rId2" cstate="print"/>
          <a:srcRect/>
          <a:stretch>
            <a:fillRect/>
          </a:stretch>
        </p:blipFill>
        <p:spPr bwMode="auto">
          <a:xfrm>
            <a:off x="527050" y="1587500"/>
            <a:ext cx="3051175" cy="1182688"/>
          </a:xfrm>
          <a:prstGeom prst="rect">
            <a:avLst/>
          </a:prstGeom>
          <a:noFill/>
          <a:ln w="9525">
            <a:noFill/>
            <a:miter lim="800000"/>
            <a:headEnd/>
            <a:tailEnd/>
          </a:ln>
        </p:spPr>
      </p:pic>
      <p:sp>
        <p:nvSpPr>
          <p:cNvPr id="7" name="TextBox 6"/>
          <p:cNvSpPr txBox="1"/>
          <p:nvPr/>
        </p:nvSpPr>
        <p:spPr>
          <a:xfrm>
            <a:off x="298450" y="858838"/>
            <a:ext cx="4367213" cy="676275"/>
          </a:xfrm>
          <a:prstGeom prst="rect">
            <a:avLst/>
          </a:prstGeom>
          <a:noFill/>
        </p:spPr>
        <p:txBody>
          <a:bodyPr>
            <a:spAutoFit/>
          </a:bodyPr>
          <a:lstStyle/>
          <a:p>
            <a:pPr>
              <a:defRPr/>
            </a:pPr>
            <a:r>
              <a:rPr lang="en-US" sz="1800" b="1" dirty="0">
                <a:solidFill>
                  <a:srgbClr val="FF0000"/>
                </a:solidFill>
                <a:latin typeface="+mn-lt"/>
                <a:ea typeface="ＭＳ Ｐゴシック"/>
                <a:cs typeface="ＭＳ Ｐゴシック"/>
              </a:rPr>
              <a:t>EIC: Precise Gluon imaging through exclusive J/</a:t>
            </a:r>
            <a:r>
              <a:rPr lang="en-US" sz="1800" b="1" dirty="0">
                <a:solidFill>
                  <a:srgbClr val="FF0000"/>
                </a:solidFill>
                <a:latin typeface="Symbol" pitchFamily="18" charset="2"/>
                <a:ea typeface="ＭＳ Ｐゴシック"/>
                <a:cs typeface="ＭＳ Ｐゴシック"/>
              </a:rPr>
              <a:t>Y</a:t>
            </a:r>
            <a:r>
              <a:rPr lang="en-US" sz="1800" b="1" dirty="0">
                <a:solidFill>
                  <a:srgbClr val="FF0000"/>
                </a:solidFill>
                <a:latin typeface="+mn-lt"/>
                <a:ea typeface="ＭＳ Ｐゴシック"/>
                <a:cs typeface="ＭＳ Ｐゴシック"/>
              </a:rPr>
              <a:t> and </a:t>
            </a:r>
            <a:r>
              <a:rPr lang="en-US" sz="2000" b="1" dirty="0">
                <a:solidFill>
                  <a:srgbClr val="FF0000"/>
                </a:solidFill>
                <a:latin typeface="Symbol" pitchFamily="18" charset="2"/>
                <a:ea typeface="ＭＳ Ｐゴシック"/>
                <a:cs typeface="ＭＳ Ｐゴシック"/>
              </a:rPr>
              <a:t>f</a:t>
            </a:r>
            <a:r>
              <a:rPr lang="en-US" sz="1800" b="1" dirty="0">
                <a:solidFill>
                  <a:srgbClr val="FF0000"/>
                </a:solidFill>
                <a:latin typeface="+mn-lt"/>
                <a:ea typeface="ＭＳ Ｐゴシック"/>
                <a:cs typeface="ＭＳ Ｐゴシック"/>
              </a:rPr>
              <a:t> (Q</a:t>
            </a:r>
            <a:r>
              <a:rPr lang="en-US" sz="1800" b="1" baseline="30000" dirty="0">
                <a:solidFill>
                  <a:srgbClr val="FF0000"/>
                </a:solidFill>
                <a:latin typeface="+mn-lt"/>
                <a:ea typeface="ＭＳ Ｐゴシック"/>
                <a:cs typeface="ＭＳ Ｐゴシック"/>
              </a:rPr>
              <a:t>2</a:t>
            </a:r>
            <a:r>
              <a:rPr lang="en-US" sz="1800" b="1" dirty="0">
                <a:solidFill>
                  <a:srgbClr val="FF0000"/>
                </a:solidFill>
                <a:latin typeface="+mn-lt"/>
                <a:ea typeface="ＭＳ Ｐゴシック"/>
                <a:cs typeface="ＭＳ Ｐゴシック"/>
              </a:rPr>
              <a:t> &gt; 10 GeV</a:t>
            </a:r>
            <a:r>
              <a:rPr lang="en-US" sz="1800" b="1" baseline="30000" dirty="0">
                <a:solidFill>
                  <a:srgbClr val="FF0000"/>
                </a:solidFill>
                <a:latin typeface="+mn-lt"/>
                <a:ea typeface="ＭＳ Ｐゴシック"/>
                <a:cs typeface="ＭＳ Ｐゴシック"/>
              </a:rPr>
              <a:t>2</a:t>
            </a:r>
            <a:r>
              <a:rPr lang="en-US" sz="1800" b="1" dirty="0">
                <a:solidFill>
                  <a:srgbClr val="FF0000"/>
                </a:solidFill>
                <a:latin typeface="+mn-lt"/>
                <a:ea typeface="ＭＳ Ｐゴシック"/>
                <a:cs typeface="ＭＳ Ｐゴシック"/>
              </a:rPr>
              <a:t>)</a:t>
            </a:r>
          </a:p>
        </p:txBody>
      </p:sp>
      <p:sp>
        <p:nvSpPr>
          <p:cNvPr id="8" name="TextBox 7"/>
          <p:cNvSpPr txBox="1"/>
          <p:nvPr/>
        </p:nvSpPr>
        <p:spPr>
          <a:xfrm>
            <a:off x="431800" y="2914650"/>
            <a:ext cx="3683000" cy="646113"/>
          </a:xfrm>
          <a:prstGeom prst="rect">
            <a:avLst/>
          </a:prstGeom>
          <a:noFill/>
        </p:spPr>
        <p:txBody>
          <a:bodyPr wrap="square">
            <a:spAutoFit/>
          </a:bodyPr>
          <a:lstStyle/>
          <a:p>
            <a:pPr>
              <a:defRPr/>
            </a:pPr>
            <a:r>
              <a:rPr lang="en-US" sz="1800" dirty="0">
                <a:latin typeface="+mn-lt"/>
                <a:ea typeface="ＭＳ Ｐゴシック"/>
                <a:cs typeface="ＭＳ Ｐゴシック"/>
              </a:rPr>
              <a:t>Transverse distribution derived directly from </a:t>
            </a:r>
            <a:r>
              <a:rPr lang="en-US" sz="1800" dirty="0">
                <a:latin typeface="Symbol" pitchFamily="18" charset="2"/>
                <a:ea typeface="ＭＳ Ｐゴシック"/>
                <a:cs typeface="ＭＳ Ｐゴシック"/>
              </a:rPr>
              <a:t>D</a:t>
            </a:r>
            <a:r>
              <a:rPr lang="en-US" sz="1800" baseline="-25000" dirty="0">
                <a:latin typeface="+mn-lt"/>
                <a:ea typeface="ＭＳ Ｐゴシック"/>
                <a:cs typeface="ＭＳ Ｐゴシック"/>
              </a:rPr>
              <a:t>T</a:t>
            </a:r>
            <a:r>
              <a:rPr lang="en-US" sz="1800" dirty="0">
                <a:latin typeface="+mn-lt"/>
                <a:ea typeface="ＭＳ Ｐゴシック"/>
                <a:cs typeface="ＭＳ Ｐゴシック"/>
              </a:rPr>
              <a:t>-dependence</a:t>
            </a:r>
          </a:p>
        </p:txBody>
      </p:sp>
      <p:sp>
        <p:nvSpPr>
          <p:cNvPr id="12" name="TextBox 11"/>
          <p:cNvSpPr txBox="1"/>
          <p:nvPr/>
        </p:nvSpPr>
        <p:spPr>
          <a:xfrm>
            <a:off x="279400" y="3738563"/>
            <a:ext cx="4591050" cy="2586037"/>
          </a:xfrm>
          <a:prstGeom prst="rect">
            <a:avLst/>
          </a:prstGeom>
          <a:noFill/>
        </p:spPr>
        <p:txBody>
          <a:bodyPr>
            <a:spAutoFit/>
          </a:bodyPr>
          <a:lstStyle/>
          <a:p>
            <a:pPr>
              <a:buFont typeface="Arial" pitchFamily="34" charset="0"/>
              <a:buChar char="•"/>
              <a:defRPr/>
            </a:pPr>
            <a:r>
              <a:rPr lang="en-US" sz="1800" dirty="0">
                <a:latin typeface="+mn-lt"/>
                <a:ea typeface="ＭＳ Ｐゴシック"/>
                <a:cs typeface="ＭＳ Ｐゴシック"/>
              </a:rPr>
              <a:t> EIC: Map unknown region of non-</a:t>
            </a:r>
            <a:r>
              <a:rPr lang="en-US" sz="1800" dirty="0" err="1">
                <a:latin typeface="+mn-lt"/>
                <a:ea typeface="ＭＳ Ｐゴシック"/>
                <a:cs typeface="ＭＳ Ｐゴシック"/>
              </a:rPr>
              <a:t>perturbative</a:t>
            </a:r>
            <a:r>
              <a:rPr lang="en-US" sz="1800" dirty="0">
                <a:latin typeface="+mn-lt"/>
                <a:ea typeface="ＭＳ Ｐゴシック"/>
                <a:cs typeface="ＭＳ Ｐゴシック"/>
              </a:rPr>
              <a:t> gluons at x &gt; 0.01</a:t>
            </a:r>
          </a:p>
          <a:p>
            <a:pPr>
              <a:buFont typeface="Arial" pitchFamily="34" charset="0"/>
              <a:buChar char="•"/>
              <a:defRPr/>
            </a:pPr>
            <a:r>
              <a:rPr lang="en-US" sz="1800" dirty="0">
                <a:latin typeface="+mn-lt"/>
                <a:ea typeface="ＭＳ Ｐゴシック"/>
                <a:cs typeface="ＭＳ Ｐゴシック"/>
              </a:rPr>
              <a:t> Needed for imaging</a:t>
            </a:r>
          </a:p>
          <a:p>
            <a:pPr lvl="1">
              <a:buFontTx/>
              <a:buChar char="-"/>
              <a:defRPr/>
            </a:pPr>
            <a:r>
              <a:rPr lang="en-US" sz="1800" dirty="0">
                <a:latin typeface="+mn-lt"/>
                <a:ea typeface="ＭＳ Ｐゴシック"/>
                <a:cs typeface="ＭＳ Ｐゴシック"/>
              </a:rPr>
              <a:t>Full t-distribution to allow Fourier transform, and distinguish e.g. between exponential (solid) and power-like (dashed) fall-off</a:t>
            </a:r>
          </a:p>
          <a:p>
            <a:pPr lvl="1">
              <a:buFontTx/>
              <a:buChar char="-"/>
              <a:defRPr/>
            </a:pPr>
            <a:r>
              <a:rPr lang="en-US" sz="1800" dirty="0">
                <a:latin typeface="+mn-lt"/>
                <a:ea typeface="ＭＳ Ｐゴシック"/>
                <a:cs typeface="ＭＳ Ｐゴシック"/>
              </a:rPr>
              <a:t> Q</a:t>
            </a:r>
            <a:r>
              <a:rPr lang="en-US" sz="1800" baseline="30000" dirty="0">
                <a:latin typeface="+mn-lt"/>
                <a:ea typeface="ＭＳ Ｐゴシック"/>
                <a:cs typeface="ＭＳ Ｐゴシック"/>
              </a:rPr>
              <a:t>2</a:t>
            </a:r>
            <a:r>
              <a:rPr lang="en-US" sz="1800" dirty="0">
                <a:latin typeface="+mn-lt"/>
                <a:ea typeface="ＭＳ Ｐゴシック"/>
                <a:cs typeface="ＭＳ Ｐゴシック"/>
              </a:rPr>
              <a:t> &gt; 10 GeV</a:t>
            </a:r>
            <a:r>
              <a:rPr lang="en-US" sz="1800" baseline="30000" dirty="0">
                <a:latin typeface="+mn-lt"/>
                <a:ea typeface="ＭＳ Ｐゴシック"/>
                <a:cs typeface="ＭＳ Ｐゴシック"/>
              </a:rPr>
              <a:t>2</a:t>
            </a:r>
            <a:r>
              <a:rPr lang="en-US" sz="1800" dirty="0">
                <a:latin typeface="+mn-lt"/>
                <a:ea typeface="ＭＳ Ｐゴシック"/>
                <a:cs typeface="ＭＳ Ｐゴシック"/>
              </a:rPr>
              <a:t>, various channels</a:t>
            </a:r>
          </a:p>
          <a:p>
            <a:pPr>
              <a:defRPr/>
            </a:pPr>
            <a:r>
              <a:rPr lang="en-US" sz="1800" b="1" dirty="0">
                <a:solidFill>
                  <a:srgbClr val="FF0000"/>
                </a:solidFill>
                <a:latin typeface="+mn-lt"/>
                <a:ea typeface="ＭＳ Ｐゴシック"/>
                <a:cs typeface="ＭＳ Ｐゴシック"/>
              </a:rPr>
              <a:t>1</a:t>
            </a:r>
            <a:r>
              <a:rPr lang="en-US" sz="1800" b="1" baseline="30000" dirty="0">
                <a:solidFill>
                  <a:srgbClr val="FF0000"/>
                </a:solidFill>
                <a:latin typeface="+mn-lt"/>
                <a:ea typeface="ＭＳ Ｐゴシック"/>
                <a:cs typeface="ＭＳ Ｐゴシック"/>
              </a:rPr>
              <a:t>st</a:t>
            </a:r>
            <a:r>
              <a:rPr lang="en-US" sz="1800" b="1" dirty="0">
                <a:solidFill>
                  <a:srgbClr val="FF0000"/>
                </a:solidFill>
                <a:latin typeface="+mn-lt"/>
                <a:ea typeface="ＭＳ Ｐゴシック"/>
                <a:cs typeface="ＭＳ Ｐゴシック"/>
              </a:rPr>
              <a:t> </a:t>
            </a:r>
            <a:r>
              <a:rPr lang="en-US" sz="1800" b="1" dirty="0" err="1">
                <a:solidFill>
                  <a:srgbClr val="FF0000"/>
                </a:solidFill>
                <a:latin typeface="+mn-lt"/>
                <a:ea typeface="ＭＳ Ｐゴシック"/>
                <a:cs typeface="ＭＳ Ｐゴシック"/>
              </a:rPr>
              <a:t>gluonic</a:t>
            </a:r>
            <a:r>
              <a:rPr lang="en-US" sz="1800" b="1" dirty="0">
                <a:solidFill>
                  <a:srgbClr val="FF0000"/>
                </a:solidFill>
                <a:latin typeface="+mn-lt"/>
                <a:ea typeface="ＭＳ Ｐゴシック"/>
                <a:cs typeface="ＭＳ Ｐゴシック"/>
              </a:rPr>
              <a:t> images of nucleon @ large x</a:t>
            </a:r>
          </a:p>
        </p:txBody>
      </p:sp>
      <p:pic>
        <p:nvPicPr>
          <p:cNvPr id="9" name="Picture 17"/>
          <p:cNvPicPr>
            <a:picLocks noChangeAspect="1" noChangeArrowheads="1"/>
          </p:cNvPicPr>
          <p:nvPr/>
        </p:nvPicPr>
        <p:blipFill>
          <a:blip r:embed="rId3" cstate="print"/>
          <a:srcRect/>
          <a:stretch>
            <a:fillRect/>
          </a:stretch>
        </p:blipFill>
        <p:spPr bwMode="auto">
          <a:xfrm>
            <a:off x="5334000" y="2960132"/>
            <a:ext cx="3429000" cy="3509963"/>
          </a:xfrm>
          <a:prstGeom prst="rect">
            <a:avLst/>
          </a:prstGeom>
          <a:noFill/>
          <a:ln w="9525">
            <a:noFill/>
            <a:miter lim="800000"/>
            <a:headEnd/>
            <a:tailEnd/>
          </a:ln>
        </p:spPr>
      </p:pic>
      <p:grpSp>
        <p:nvGrpSpPr>
          <p:cNvPr id="11" name="Group 10"/>
          <p:cNvGrpSpPr/>
          <p:nvPr/>
        </p:nvGrpSpPr>
        <p:grpSpPr>
          <a:xfrm>
            <a:off x="6019800" y="911225"/>
            <a:ext cx="2362200" cy="1603375"/>
            <a:chOff x="914400" y="914400"/>
            <a:chExt cx="2362200" cy="1603375"/>
          </a:xfrm>
        </p:grpSpPr>
        <p:pic>
          <p:nvPicPr>
            <p:cNvPr id="13" name="Picture 2"/>
            <p:cNvPicPr>
              <a:picLocks noChangeAspect="1" noChangeArrowheads="1"/>
            </p:cNvPicPr>
            <p:nvPr/>
          </p:nvPicPr>
          <p:blipFill>
            <a:blip r:embed="rId4" cstate="print"/>
            <a:srcRect/>
            <a:stretch>
              <a:fillRect/>
            </a:stretch>
          </p:blipFill>
          <p:spPr bwMode="auto">
            <a:xfrm>
              <a:off x="914400" y="914400"/>
              <a:ext cx="2149475" cy="1603375"/>
            </a:xfrm>
            <a:prstGeom prst="rect">
              <a:avLst/>
            </a:prstGeom>
            <a:noFill/>
            <a:ln w="9525">
              <a:noFill/>
              <a:miter lim="800000"/>
              <a:headEnd/>
              <a:tailEnd/>
            </a:ln>
          </p:spPr>
        </p:pic>
        <p:sp>
          <p:nvSpPr>
            <p:cNvPr id="14" name="Rectangle 13"/>
            <p:cNvSpPr>
              <a:spLocks noChangeArrowheads="1"/>
            </p:cNvSpPr>
            <p:nvPr/>
          </p:nvSpPr>
          <p:spPr bwMode="auto">
            <a:xfrm>
              <a:off x="2209800" y="990600"/>
              <a:ext cx="914400" cy="381000"/>
            </a:xfrm>
            <a:prstGeom prst="rect">
              <a:avLst/>
            </a:prstGeom>
            <a:solidFill>
              <a:schemeClr val="bg1"/>
            </a:solidFill>
            <a:ln w="9525" algn="ctr">
              <a:noFill/>
              <a:round/>
              <a:headEnd/>
              <a:tailEnd/>
            </a:ln>
          </p:spPr>
          <p:txBody>
            <a:bodyPr/>
            <a:lstStyle/>
            <a:p>
              <a:endParaRPr lang="en-US"/>
            </a:p>
          </p:txBody>
        </p:sp>
        <p:sp>
          <p:nvSpPr>
            <p:cNvPr id="15" name="TextBox 14"/>
            <p:cNvSpPr txBox="1">
              <a:spLocks noChangeArrowheads="1"/>
            </p:cNvSpPr>
            <p:nvPr/>
          </p:nvSpPr>
          <p:spPr bwMode="auto">
            <a:xfrm>
              <a:off x="2209800" y="1066800"/>
              <a:ext cx="1066800" cy="461963"/>
            </a:xfrm>
            <a:prstGeom prst="rect">
              <a:avLst/>
            </a:prstGeom>
            <a:noFill/>
            <a:ln w="9525">
              <a:noFill/>
              <a:miter lim="800000"/>
              <a:headEnd/>
              <a:tailEnd/>
            </a:ln>
          </p:spPr>
          <p:txBody>
            <a:bodyPr>
              <a:spAutoFit/>
            </a:bodyPr>
            <a:lstStyle/>
            <a:p>
              <a:r>
                <a:rPr lang="en-US">
                  <a:solidFill>
                    <a:schemeClr val="tx1"/>
                  </a:solidFill>
                </a:rPr>
                <a:t>valence-like gluons</a:t>
              </a:r>
            </a:p>
          </p:txBody>
        </p:sp>
      </p:grpSp>
      <p:sp>
        <p:nvSpPr>
          <p:cNvPr id="17" name="Rectangle 16"/>
          <p:cNvSpPr/>
          <p:nvPr/>
        </p:nvSpPr>
        <p:spPr>
          <a:xfrm>
            <a:off x="6019800" y="2960132"/>
            <a:ext cx="2514600" cy="228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24"/>
          <p:cNvSpPr txBox="1">
            <a:spLocks noChangeArrowheads="1"/>
          </p:cNvSpPr>
          <p:nvPr/>
        </p:nvSpPr>
        <p:spPr bwMode="auto">
          <a:xfrm>
            <a:off x="5334000" y="2743200"/>
            <a:ext cx="3581400" cy="369332"/>
          </a:xfrm>
          <a:prstGeom prst="rect">
            <a:avLst/>
          </a:prstGeom>
          <a:noFill/>
          <a:ln w="9525">
            <a:noFill/>
            <a:miter lim="800000"/>
            <a:headEnd/>
            <a:tailEnd/>
          </a:ln>
        </p:spPr>
        <p:txBody>
          <a:bodyPr wrap="square">
            <a:spAutoFit/>
          </a:bodyPr>
          <a:lstStyle/>
          <a:p>
            <a:r>
              <a:rPr lang="en-US" dirty="0">
                <a:solidFill>
                  <a:schemeClr val="tx1"/>
                </a:solidFill>
              </a:rPr>
              <a:t>~100 days, </a:t>
            </a:r>
            <a:r>
              <a:rPr lang="el-GR" dirty="0">
                <a:solidFill>
                  <a:schemeClr val="tx1"/>
                </a:solidFill>
                <a:latin typeface="Times New Roman" pitchFamily="18" charset="0"/>
                <a:cs typeface="Times New Roman" pitchFamily="18" charset="0"/>
              </a:rPr>
              <a:t>ε</a:t>
            </a:r>
            <a:r>
              <a:rPr lang="en-US" dirty="0">
                <a:solidFill>
                  <a:schemeClr val="tx1"/>
                </a:solidFill>
                <a:latin typeface="Times New Roman" pitchFamily="18" charset="0"/>
                <a:cs typeface="Times New Roman" pitchFamily="18" charset="0"/>
              </a:rPr>
              <a:t>=</a:t>
            </a:r>
            <a:r>
              <a:rPr lang="en-US" dirty="0">
                <a:solidFill>
                  <a:schemeClr val="tx1"/>
                </a:solidFill>
              </a:rPr>
              <a:t>1.0, </a:t>
            </a:r>
            <a:r>
              <a:rPr lang="en-US" dirty="0">
                <a:solidFill>
                  <a:schemeClr val="tx1"/>
                </a:solidFill>
                <a:latin typeface="Script MT Bold" pitchFamily="66" charset="0"/>
              </a:rPr>
              <a:t>L</a:t>
            </a:r>
            <a:r>
              <a:rPr lang="en-US" dirty="0">
                <a:solidFill>
                  <a:schemeClr val="tx1"/>
                </a:solidFill>
              </a:rPr>
              <a:t>=10</a:t>
            </a:r>
            <a:r>
              <a:rPr lang="en-US" baseline="30000" dirty="0">
                <a:solidFill>
                  <a:schemeClr val="tx1"/>
                </a:solidFill>
              </a:rPr>
              <a:t>34</a:t>
            </a:r>
            <a:r>
              <a:rPr lang="en-US" dirty="0">
                <a:solidFill>
                  <a:schemeClr val="tx1"/>
                </a:solidFill>
              </a:rPr>
              <a:t> s</a:t>
            </a:r>
            <a:r>
              <a:rPr lang="en-US" baseline="30000" dirty="0">
                <a:solidFill>
                  <a:schemeClr val="tx1"/>
                </a:solidFill>
              </a:rPr>
              <a:t>-1</a:t>
            </a:r>
            <a:r>
              <a:rPr lang="en-US" dirty="0">
                <a:solidFill>
                  <a:schemeClr val="tx1"/>
                </a:solidFill>
              </a:rPr>
              <a:t>cm</a:t>
            </a:r>
            <a:r>
              <a:rPr lang="en-US" baseline="30000" dirty="0">
                <a:solidFill>
                  <a:schemeClr val="tx1"/>
                </a:solidFill>
              </a:rPr>
              <a:t>-2</a:t>
            </a:r>
          </a:p>
        </p:txBody>
      </p:sp>
      <p:sp>
        <p:nvSpPr>
          <p:cNvPr id="18" name="TextBox 39"/>
          <p:cNvSpPr txBox="1">
            <a:spLocks noChangeArrowheads="1"/>
          </p:cNvSpPr>
          <p:nvPr/>
        </p:nvSpPr>
        <p:spPr bwMode="auto">
          <a:xfrm>
            <a:off x="6019800" y="5212378"/>
            <a:ext cx="1295400" cy="338554"/>
          </a:xfrm>
          <a:prstGeom prst="rect">
            <a:avLst/>
          </a:prstGeom>
          <a:solidFill>
            <a:schemeClr val="bg1"/>
          </a:solidFill>
          <a:ln w="9525">
            <a:noFill/>
            <a:miter lim="800000"/>
            <a:headEnd/>
            <a:tailEnd/>
          </a:ln>
        </p:spPr>
        <p:txBody>
          <a:bodyPr wrap="square">
            <a:spAutoFit/>
          </a:bodyPr>
          <a:lstStyle/>
          <a:p>
            <a:r>
              <a:rPr lang="en-US" sz="1600" dirty="0">
                <a:solidFill>
                  <a:schemeClr val="tx1"/>
                </a:solidFill>
                <a:latin typeface="Times New Roman" pitchFamily="18" charset="0"/>
                <a:cs typeface="Times New Roman" pitchFamily="18" charset="0"/>
              </a:rPr>
              <a:t>√</a:t>
            </a:r>
            <a:r>
              <a:rPr lang="en-US" sz="1600" dirty="0">
                <a:solidFill>
                  <a:schemeClr val="tx1"/>
                </a:solidFill>
              </a:rPr>
              <a:t>s~30 </a:t>
            </a:r>
            <a:r>
              <a:rPr lang="en-US" sz="1600" dirty="0" err="1">
                <a:solidFill>
                  <a:schemeClr val="tx1"/>
                </a:solidFill>
              </a:rPr>
              <a:t>GeV</a:t>
            </a:r>
            <a:endParaRPr lang="en-US" sz="1600" baseline="30000" dirty="0">
              <a:solidFill>
                <a:schemeClr val="tx1"/>
              </a:solidFill>
            </a:endParaRPr>
          </a:p>
        </p:txBody>
      </p:sp>
      <p:sp>
        <p:nvSpPr>
          <p:cNvPr id="19" name="TextBox 8"/>
          <p:cNvSpPr txBox="1">
            <a:spLocks noChangeArrowheads="1"/>
          </p:cNvSpPr>
          <p:nvPr/>
        </p:nvSpPr>
        <p:spPr bwMode="auto">
          <a:xfrm>
            <a:off x="5029200" y="6295469"/>
            <a:ext cx="1752600" cy="246063"/>
          </a:xfrm>
          <a:prstGeom prst="rect">
            <a:avLst/>
          </a:prstGeom>
          <a:noFill/>
          <a:ln w="9525">
            <a:noFill/>
            <a:miter lim="800000"/>
            <a:headEnd/>
            <a:tailEnd/>
          </a:ln>
        </p:spPr>
        <p:txBody>
          <a:bodyPr>
            <a:spAutoFit/>
          </a:bodyPr>
          <a:lstStyle/>
          <a:p>
            <a:r>
              <a:rPr lang="en-US" sz="1000" i="1" dirty="0">
                <a:solidFill>
                  <a:srgbClr val="147806"/>
                </a:solidFill>
              </a:rPr>
              <a:t>[Weiss INT10-3 report]</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09550" y="3598862"/>
            <a:ext cx="3275013" cy="1887538"/>
            <a:chOff x="210223" y="3485451"/>
            <a:chExt cx="3274541" cy="1888951"/>
          </a:xfrm>
        </p:grpSpPr>
        <p:pic>
          <p:nvPicPr>
            <p:cNvPr id="21521" name="Picture 19" descr="imaging.jpg"/>
            <p:cNvPicPr>
              <a:picLocks noChangeAspect="1"/>
            </p:cNvPicPr>
            <p:nvPr/>
          </p:nvPicPr>
          <p:blipFill>
            <a:blip r:embed="rId2" cstate="print"/>
            <a:srcRect b="61650"/>
            <a:stretch>
              <a:fillRect/>
            </a:stretch>
          </p:blipFill>
          <p:spPr bwMode="auto">
            <a:xfrm>
              <a:off x="210223" y="3485451"/>
              <a:ext cx="3274541" cy="1888951"/>
            </a:xfrm>
            <a:prstGeom prst="rect">
              <a:avLst/>
            </a:prstGeom>
            <a:noFill/>
            <a:ln w="9525">
              <a:noFill/>
              <a:miter lim="800000"/>
              <a:headEnd/>
              <a:tailEnd/>
            </a:ln>
          </p:spPr>
        </p:pic>
        <p:sp>
          <p:nvSpPr>
            <p:cNvPr id="21" name="Rectangle 20"/>
            <p:cNvSpPr/>
            <p:nvPr/>
          </p:nvSpPr>
          <p:spPr bwMode="auto">
            <a:xfrm>
              <a:off x="2445101" y="4367174"/>
              <a:ext cx="690463" cy="1668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a:cs typeface="ＭＳ Ｐゴシック"/>
              </a:endParaRPr>
            </a:p>
          </p:txBody>
        </p:sp>
      </p:grpSp>
      <p:sp>
        <p:nvSpPr>
          <p:cNvPr id="4" name="TextBox 1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defRPr/>
            </a:pPr>
            <a:r>
              <a:rPr lang="en-US" sz="3600" b="1" dirty="0">
                <a:solidFill>
                  <a:srgbClr val="FF0000"/>
                </a:solidFill>
                <a:latin typeface="+mn-lt"/>
                <a:ea typeface="ＭＳ Ｐゴシック" pitchFamily="-107" charset="-128"/>
                <a:cs typeface="Arial" charset="0"/>
              </a:rPr>
              <a:t>Gluon Imaging: Gluon </a:t>
            </a:r>
            <a:r>
              <a:rPr lang="en-US" sz="3600" b="1" dirty="0" err="1">
                <a:solidFill>
                  <a:srgbClr val="FF0000"/>
                </a:solidFill>
                <a:latin typeface="+mn-lt"/>
                <a:ea typeface="ＭＳ Ｐゴシック" pitchFamily="-107" charset="-128"/>
                <a:cs typeface="Arial" charset="0"/>
              </a:rPr>
              <a:t>vs</a:t>
            </a:r>
            <a:r>
              <a:rPr lang="en-US" sz="3600" b="1" dirty="0">
                <a:solidFill>
                  <a:srgbClr val="FF0000"/>
                </a:solidFill>
                <a:latin typeface="+mn-lt"/>
                <a:ea typeface="ＭＳ Ｐゴシック" pitchFamily="-107" charset="-128"/>
                <a:cs typeface="Arial" charset="0"/>
              </a:rPr>
              <a:t> Quark Size</a:t>
            </a:r>
          </a:p>
        </p:txBody>
      </p:sp>
      <p:sp>
        <p:nvSpPr>
          <p:cNvPr id="5" name="Text Box 22"/>
          <p:cNvSpPr txBox="1">
            <a:spLocks noChangeArrowheads="1"/>
          </p:cNvSpPr>
          <p:nvPr/>
        </p:nvSpPr>
        <p:spPr bwMode="auto">
          <a:xfrm>
            <a:off x="219075" y="795338"/>
            <a:ext cx="5154613" cy="830262"/>
          </a:xfrm>
          <a:prstGeom prst="rect">
            <a:avLst/>
          </a:prstGeom>
          <a:noFill/>
          <a:ln w="9525">
            <a:noFill/>
            <a:miter lim="800000"/>
            <a:headEnd/>
            <a:tailEnd/>
          </a:ln>
        </p:spPr>
        <p:txBody>
          <a:bodyPr>
            <a:spAutoFit/>
          </a:bodyPr>
          <a:lstStyle/>
          <a:p>
            <a:pPr>
              <a:buFont typeface="Arial" pitchFamily="34" charset="0"/>
              <a:buChar char="•"/>
              <a:defRPr/>
            </a:pPr>
            <a:r>
              <a:rPr lang="en-US" dirty="0">
                <a:latin typeface="+mn-lt"/>
                <a:ea typeface="ＭＳ Ｐゴシック" pitchFamily="-107" charset="-128"/>
              </a:rPr>
              <a:t> Do singlet quarks and gluons have the same transverse distribution?</a:t>
            </a:r>
          </a:p>
        </p:txBody>
      </p:sp>
      <p:pic>
        <p:nvPicPr>
          <p:cNvPr id="21509" name="Picture 5" descr="tomogr_sea_glu.jpg"/>
          <p:cNvPicPr>
            <a:picLocks noChangeAspect="1"/>
          </p:cNvPicPr>
          <p:nvPr/>
        </p:nvPicPr>
        <p:blipFill>
          <a:blip r:embed="rId3" cstate="print"/>
          <a:srcRect/>
          <a:stretch>
            <a:fillRect/>
          </a:stretch>
        </p:blipFill>
        <p:spPr bwMode="auto">
          <a:xfrm>
            <a:off x="5551488" y="857250"/>
            <a:ext cx="3340100" cy="2232025"/>
          </a:xfrm>
          <a:prstGeom prst="rect">
            <a:avLst/>
          </a:prstGeom>
          <a:noFill/>
          <a:ln w="9525">
            <a:noFill/>
            <a:miter lim="800000"/>
            <a:headEnd/>
            <a:tailEnd/>
          </a:ln>
        </p:spPr>
      </p:pic>
      <p:grpSp>
        <p:nvGrpSpPr>
          <p:cNvPr id="3" name="Group 8"/>
          <p:cNvGrpSpPr>
            <a:grpSpLocks/>
          </p:cNvGrpSpPr>
          <p:nvPr/>
        </p:nvGrpSpPr>
        <p:grpSpPr bwMode="auto">
          <a:xfrm>
            <a:off x="222250" y="1619250"/>
            <a:ext cx="5111750" cy="1200150"/>
            <a:chOff x="222746" y="1619502"/>
            <a:chExt cx="5111875" cy="1200329"/>
          </a:xfrm>
        </p:grpSpPr>
        <p:sp>
          <p:nvSpPr>
            <p:cNvPr id="7" name="Text Box 22"/>
            <p:cNvSpPr txBox="1">
              <a:spLocks noChangeArrowheads="1"/>
            </p:cNvSpPr>
            <p:nvPr/>
          </p:nvSpPr>
          <p:spPr bwMode="auto">
            <a:xfrm>
              <a:off x="222746" y="1619502"/>
              <a:ext cx="5111875" cy="1200329"/>
            </a:xfrm>
            <a:prstGeom prst="rect">
              <a:avLst/>
            </a:prstGeom>
            <a:noFill/>
            <a:ln w="9525">
              <a:noFill/>
              <a:miter lim="800000"/>
              <a:headEnd/>
              <a:tailEnd/>
            </a:ln>
          </p:spPr>
          <p:txBody>
            <a:bodyPr wrap="square">
              <a:spAutoFit/>
            </a:bodyPr>
            <a:lstStyle/>
            <a:p>
              <a:pPr>
                <a:defRPr/>
              </a:pPr>
              <a:r>
                <a:rPr lang="en-US" sz="1800" dirty="0">
                  <a:latin typeface="+mn-lt"/>
                  <a:ea typeface="ＭＳ Ｐゴシック" pitchFamily="-107" charset="-128"/>
                </a:rPr>
                <a:t>Hints from HERA:</a:t>
              </a:r>
            </a:p>
            <a:p>
              <a:pPr>
                <a:defRPr/>
              </a:pPr>
              <a:r>
                <a:rPr lang="en-US" sz="1800" dirty="0">
                  <a:latin typeface="+mn-lt"/>
                  <a:ea typeface="ＭＳ Ｐゴシック" pitchFamily="-107" charset="-128"/>
                </a:rPr>
                <a:t>	Area (q + q) &gt; Area (g)</a:t>
              </a:r>
            </a:p>
            <a:p>
              <a:pPr>
                <a:defRPr/>
              </a:pPr>
              <a:r>
                <a:rPr lang="en-US" sz="1800" dirty="0">
                  <a:latin typeface="+mn-lt"/>
                  <a:ea typeface="ＭＳ Ｐゴシック" pitchFamily="-107" charset="-128"/>
                </a:rPr>
                <a:t>Dynamical models predict difference: </a:t>
              </a:r>
            </a:p>
            <a:p>
              <a:pPr>
                <a:defRPr/>
              </a:pPr>
              <a:r>
                <a:rPr lang="en-US" sz="1800" dirty="0">
                  <a:latin typeface="+mn-lt"/>
                  <a:ea typeface="ＭＳ Ｐゴシック" pitchFamily="-107" charset="-128"/>
                </a:rPr>
                <a:t>	</a:t>
              </a:r>
              <a:r>
                <a:rPr lang="en-US" sz="1800" dirty="0" err="1">
                  <a:latin typeface="+mn-lt"/>
                  <a:ea typeface="ＭＳ Ｐゴシック" pitchFamily="-107" charset="-128"/>
                </a:rPr>
                <a:t>pion</a:t>
              </a:r>
              <a:r>
                <a:rPr lang="en-US" sz="1800" dirty="0">
                  <a:latin typeface="+mn-lt"/>
                  <a:ea typeface="ＭＳ Ｐゴシック" pitchFamily="-107" charset="-128"/>
                </a:rPr>
                <a:t> cloud, constituent quark picture</a:t>
              </a:r>
            </a:p>
          </p:txBody>
        </p:sp>
        <p:sp>
          <p:nvSpPr>
            <p:cNvPr id="8" name="TextBox 7"/>
            <p:cNvSpPr txBox="1"/>
            <p:nvPr/>
          </p:nvSpPr>
          <p:spPr>
            <a:xfrm>
              <a:off x="2127793" y="1660783"/>
              <a:ext cx="320683" cy="584287"/>
            </a:xfrm>
            <a:prstGeom prst="rect">
              <a:avLst/>
            </a:prstGeom>
            <a:noFill/>
          </p:spPr>
          <p:txBody>
            <a:bodyPr wrap="none">
              <a:spAutoFit/>
            </a:bodyPr>
            <a:lstStyle/>
            <a:p>
              <a:pPr>
                <a:defRPr/>
              </a:pPr>
              <a:r>
                <a:rPr lang="en-US" sz="3200" dirty="0">
                  <a:latin typeface="+mn-lt"/>
                  <a:ea typeface="ＭＳ Ｐゴシック"/>
                  <a:cs typeface="ＭＳ Ｐゴシック"/>
                </a:rPr>
                <a:t>-</a:t>
              </a:r>
            </a:p>
          </p:txBody>
        </p:sp>
      </p:grpSp>
      <p:sp>
        <p:nvSpPr>
          <p:cNvPr id="17" name="Text Box 22"/>
          <p:cNvSpPr txBox="1">
            <a:spLocks noChangeArrowheads="1"/>
          </p:cNvSpPr>
          <p:nvPr/>
        </p:nvSpPr>
        <p:spPr bwMode="auto">
          <a:xfrm>
            <a:off x="223838" y="2819400"/>
            <a:ext cx="5643562" cy="923925"/>
          </a:xfrm>
          <a:prstGeom prst="rect">
            <a:avLst/>
          </a:prstGeom>
          <a:noFill/>
          <a:ln w="9525">
            <a:noFill/>
            <a:miter lim="800000"/>
            <a:headEnd/>
            <a:tailEnd/>
          </a:ln>
        </p:spPr>
        <p:txBody>
          <a:bodyPr wrap="square">
            <a:spAutoFit/>
          </a:bodyPr>
          <a:lstStyle/>
          <a:p>
            <a:pPr>
              <a:defRPr/>
            </a:pPr>
            <a:r>
              <a:rPr lang="en-US" sz="1800" b="1" dirty="0">
                <a:solidFill>
                  <a:srgbClr val="FF0000"/>
                </a:solidFill>
                <a:latin typeface="+mn-lt"/>
                <a:ea typeface="ＭＳ Ｐゴシック" pitchFamily="-107" charset="-128"/>
              </a:rPr>
              <a:t>EIC: 	Gluon size from J/</a:t>
            </a:r>
            <a:r>
              <a:rPr lang="en-US" sz="1800" b="1" dirty="0">
                <a:solidFill>
                  <a:srgbClr val="FF0000"/>
                </a:solidFill>
                <a:latin typeface="Symbol" pitchFamily="18" charset="2"/>
                <a:ea typeface="ＭＳ Ｐゴシック" pitchFamily="-107" charset="-128"/>
              </a:rPr>
              <a:t>Y</a:t>
            </a:r>
            <a:r>
              <a:rPr lang="en-US" sz="1800" b="1" dirty="0">
                <a:solidFill>
                  <a:srgbClr val="FF0000"/>
                </a:solidFill>
                <a:latin typeface="+mn-lt"/>
                <a:ea typeface="ＭＳ Ｐゴシック" pitchFamily="-107" charset="-128"/>
              </a:rPr>
              <a:t> </a:t>
            </a:r>
            <a:r>
              <a:rPr lang="en-US" sz="1800" b="1" dirty="0" err="1">
                <a:solidFill>
                  <a:srgbClr val="FF0000"/>
                </a:solidFill>
                <a:latin typeface="+mn-lt"/>
                <a:ea typeface="ＭＳ Ｐゴシック" pitchFamily="-107" charset="-128"/>
              </a:rPr>
              <a:t>electroproduction</a:t>
            </a:r>
            <a:r>
              <a:rPr lang="en-US" sz="1800" b="1" dirty="0">
                <a:solidFill>
                  <a:srgbClr val="FF0000"/>
                </a:solidFill>
                <a:latin typeface="+mn-lt"/>
                <a:ea typeface="ＭＳ Ｐゴシック" pitchFamily="-107" charset="-128"/>
              </a:rPr>
              <a:t>,</a:t>
            </a:r>
          </a:p>
          <a:p>
            <a:pPr>
              <a:defRPr/>
            </a:pPr>
            <a:r>
              <a:rPr lang="en-US" sz="1800" b="1" dirty="0">
                <a:solidFill>
                  <a:srgbClr val="FF0000"/>
                </a:solidFill>
                <a:latin typeface="+mn-lt"/>
                <a:ea typeface="ＭＳ Ｐゴシック" pitchFamily="-107" charset="-128"/>
              </a:rPr>
              <a:t>	singlet quark size from deeply virtual</a:t>
            </a:r>
          </a:p>
          <a:p>
            <a:pPr>
              <a:defRPr/>
            </a:pPr>
            <a:r>
              <a:rPr lang="en-US" sz="1800" b="1" dirty="0">
                <a:solidFill>
                  <a:srgbClr val="FF0000"/>
                </a:solidFill>
                <a:latin typeface="+mn-lt"/>
                <a:ea typeface="ＭＳ Ｐゴシック" pitchFamily="-107" charset="-128"/>
              </a:rPr>
              <a:t>			</a:t>
            </a:r>
            <a:r>
              <a:rPr lang="en-US" sz="1800" b="1" dirty="0" err="1">
                <a:solidFill>
                  <a:srgbClr val="FF0000"/>
                </a:solidFill>
                <a:latin typeface="+mn-lt"/>
                <a:ea typeface="ＭＳ Ｐゴシック" pitchFamily="-107" charset="-128"/>
              </a:rPr>
              <a:t>compton</a:t>
            </a:r>
            <a:r>
              <a:rPr lang="en-US" sz="1800" b="1" dirty="0">
                <a:solidFill>
                  <a:srgbClr val="FF0000"/>
                </a:solidFill>
                <a:latin typeface="+mn-lt"/>
                <a:ea typeface="ＭＳ Ｐゴシック" pitchFamily="-107" charset="-128"/>
              </a:rPr>
              <a:t> scattering</a:t>
            </a:r>
          </a:p>
        </p:txBody>
      </p:sp>
      <p:sp>
        <p:nvSpPr>
          <p:cNvPr id="18" name="Text Box 22"/>
          <p:cNvSpPr txBox="1">
            <a:spLocks noChangeArrowheads="1"/>
          </p:cNvSpPr>
          <p:nvPr/>
        </p:nvSpPr>
        <p:spPr bwMode="auto">
          <a:xfrm>
            <a:off x="381000" y="5638800"/>
            <a:ext cx="4732338" cy="830997"/>
          </a:xfrm>
          <a:prstGeom prst="rect">
            <a:avLst/>
          </a:prstGeom>
          <a:noFill/>
          <a:ln w="9525">
            <a:solidFill>
              <a:schemeClr val="tx1"/>
            </a:solidFill>
            <a:miter lim="800000"/>
            <a:headEnd/>
            <a:tailEnd/>
          </a:ln>
        </p:spPr>
        <p:txBody>
          <a:bodyPr wrap="square">
            <a:spAutoFit/>
          </a:bodyPr>
          <a:lstStyle/>
          <a:p>
            <a:pPr>
              <a:defRPr/>
            </a:pPr>
            <a:r>
              <a:rPr lang="en-US" sz="2400" b="1" dirty="0">
                <a:solidFill>
                  <a:srgbClr val="FF0000"/>
                </a:solidFill>
                <a:latin typeface="+mn-lt"/>
                <a:ea typeface="ＭＳ Ｐゴシック" pitchFamily="-107" charset="-128"/>
              </a:rPr>
              <a:t>Detailed differential images of nucleon’s </a:t>
            </a:r>
            <a:r>
              <a:rPr lang="en-US" sz="2400" b="1" dirty="0" err="1">
                <a:solidFill>
                  <a:srgbClr val="FF0000"/>
                </a:solidFill>
                <a:latin typeface="+mn-lt"/>
                <a:ea typeface="ＭＳ Ｐゴシック" pitchFamily="-107" charset="-128"/>
              </a:rPr>
              <a:t>partonic</a:t>
            </a:r>
            <a:r>
              <a:rPr lang="en-US" sz="2400" b="1" dirty="0">
                <a:solidFill>
                  <a:srgbClr val="FF0000"/>
                </a:solidFill>
                <a:latin typeface="+mn-lt"/>
                <a:ea typeface="ＭＳ Ｐゴシック" pitchFamily="-107" charset="-128"/>
              </a:rPr>
              <a:t> structure</a:t>
            </a:r>
          </a:p>
        </p:txBody>
      </p:sp>
      <p:sp>
        <p:nvSpPr>
          <p:cNvPr id="19" name="Rectangle 21"/>
          <p:cNvSpPr>
            <a:spLocks noChangeArrowheads="1"/>
          </p:cNvSpPr>
          <p:nvPr/>
        </p:nvSpPr>
        <p:spPr bwMode="auto">
          <a:xfrm>
            <a:off x="4953000" y="5316379"/>
            <a:ext cx="533400" cy="381000"/>
          </a:xfrm>
          <a:prstGeom prst="rect">
            <a:avLst/>
          </a:prstGeom>
          <a:solidFill>
            <a:schemeClr val="bg1"/>
          </a:solidFill>
          <a:ln w="9525" algn="ctr">
            <a:noFill/>
            <a:round/>
            <a:headEnd/>
            <a:tailEnd/>
          </a:ln>
        </p:spPr>
        <p:txBody>
          <a:bodyPr/>
          <a:lstStyle/>
          <a:p>
            <a:endParaRPr lang="en-US"/>
          </a:p>
        </p:txBody>
      </p:sp>
      <p:sp>
        <p:nvSpPr>
          <p:cNvPr id="20" name="Rectangle 19"/>
          <p:cNvSpPr>
            <a:spLocks noChangeArrowheads="1"/>
          </p:cNvSpPr>
          <p:nvPr/>
        </p:nvSpPr>
        <p:spPr bwMode="auto">
          <a:xfrm>
            <a:off x="5029200" y="5544979"/>
            <a:ext cx="914400" cy="457200"/>
          </a:xfrm>
          <a:prstGeom prst="rect">
            <a:avLst/>
          </a:prstGeom>
          <a:solidFill>
            <a:schemeClr val="bg1"/>
          </a:solidFill>
          <a:ln w="9525" algn="ctr">
            <a:noFill/>
            <a:round/>
            <a:headEnd/>
            <a:tailEnd/>
          </a:ln>
        </p:spPr>
        <p:txBody>
          <a:bodyPr/>
          <a:lstStyle/>
          <a:p>
            <a:endParaRPr lang="en-US"/>
          </a:p>
        </p:txBody>
      </p:sp>
      <p:pic>
        <p:nvPicPr>
          <p:cNvPr id="22" name="Picture 18"/>
          <p:cNvPicPr>
            <a:picLocks noChangeAspect="1" noChangeArrowheads="1"/>
          </p:cNvPicPr>
          <p:nvPr/>
        </p:nvPicPr>
        <p:blipFill>
          <a:blip r:embed="rId4" cstate="print"/>
          <a:srcRect/>
          <a:stretch>
            <a:fillRect/>
          </a:stretch>
        </p:blipFill>
        <p:spPr bwMode="auto">
          <a:xfrm>
            <a:off x="5257800" y="3411379"/>
            <a:ext cx="3748088" cy="3281363"/>
          </a:xfrm>
          <a:prstGeom prst="rect">
            <a:avLst/>
          </a:prstGeom>
          <a:noFill/>
          <a:ln w="9525">
            <a:noFill/>
            <a:miter lim="800000"/>
            <a:headEnd/>
            <a:tailEnd/>
          </a:ln>
        </p:spPr>
      </p:pic>
      <p:sp>
        <p:nvSpPr>
          <p:cNvPr id="23" name="TextBox 39"/>
          <p:cNvSpPr txBox="1">
            <a:spLocks noChangeArrowheads="1"/>
          </p:cNvSpPr>
          <p:nvPr/>
        </p:nvSpPr>
        <p:spPr bwMode="auto">
          <a:xfrm>
            <a:off x="6019800" y="5544979"/>
            <a:ext cx="1981200" cy="400050"/>
          </a:xfrm>
          <a:prstGeom prst="rect">
            <a:avLst/>
          </a:prstGeom>
          <a:noFill/>
          <a:ln w="9525">
            <a:noFill/>
            <a:miter lim="800000"/>
            <a:headEnd/>
            <a:tailEnd/>
          </a:ln>
        </p:spPr>
        <p:txBody>
          <a:bodyPr>
            <a:spAutoFit/>
          </a:bodyPr>
          <a:lstStyle/>
          <a:p>
            <a:r>
              <a:rPr lang="en-US" sz="2000">
                <a:solidFill>
                  <a:schemeClr val="tx1"/>
                </a:solidFill>
                <a:latin typeface="Times New Roman" pitchFamily="18" charset="0"/>
                <a:cs typeface="Times New Roman" pitchFamily="18" charset="0"/>
              </a:rPr>
              <a:t>√</a:t>
            </a:r>
            <a:r>
              <a:rPr lang="en-US" sz="2000">
                <a:solidFill>
                  <a:schemeClr val="tx1"/>
                </a:solidFill>
              </a:rPr>
              <a:t>s=100 GeV</a:t>
            </a:r>
            <a:endParaRPr lang="en-US" sz="2000" baseline="30000">
              <a:solidFill>
                <a:schemeClr val="tx1"/>
              </a:solidFill>
            </a:endParaRPr>
          </a:p>
        </p:txBody>
      </p:sp>
      <p:sp>
        <p:nvSpPr>
          <p:cNvPr id="24" name="Rectangle 18"/>
          <p:cNvSpPr>
            <a:spLocks noChangeArrowheads="1"/>
          </p:cNvSpPr>
          <p:nvPr/>
        </p:nvSpPr>
        <p:spPr bwMode="auto">
          <a:xfrm>
            <a:off x="6248400" y="3411379"/>
            <a:ext cx="2286000" cy="152400"/>
          </a:xfrm>
          <a:prstGeom prst="rect">
            <a:avLst/>
          </a:prstGeom>
          <a:solidFill>
            <a:schemeClr val="bg1"/>
          </a:solidFill>
          <a:ln w="9525" algn="ctr">
            <a:noFill/>
            <a:round/>
            <a:headEnd/>
            <a:tailEnd/>
          </a:ln>
        </p:spPr>
        <p:txBody>
          <a:bodyPr/>
          <a:lstStyle/>
          <a:p>
            <a:endParaRPr lang="en-US"/>
          </a:p>
        </p:txBody>
      </p:sp>
      <p:sp>
        <p:nvSpPr>
          <p:cNvPr id="25" name="TextBox 17"/>
          <p:cNvSpPr txBox="1">
            <a:spLocks noChangeArrowheads="1"/>
          </p:cNvSpPr>
          <p:nvPr/>
        </p:nvSpPr>
        <p:spPr bwMode="auto">
          <a:xfrm>
            <a:off x="5562600" y="3258979"/>
            <a:ext cx="3657600" cy="369332"/>
          </a:xfrm>
          <a:prstGeom prst="rect">
            <a:avLst/>
          </a:prstGeom>
          <a:noFill/>
          <a:ln w="9525">
            <a:noFill/>
            <a:miter lim="800000"/>
            <a:headEnd/>
            <a:tailEnd/>
          </a:ln>
        </p:spPr>
        <p:txBody>
          <a:bodyPr wrap="square">
            <a:spAutoFit/>
          </a:bodyPr>
          <a:lstStyle/>
          <a:p>
            <a:r>
              <a:rPr lang="en-US" dirty="0">
                <a:solidFill>
                  <a:schemeClr val="tx1"/>
                </a:solidFill>
              </a:rPr>
              <a:t>~30 days, </a:t>
            </a:r>
            <a:r>
              <a:rPr lang="el-GR" dirty="0">
                <a:solidFill>
                  <a:schemeClr val="tx1"/>
                </a:solidFill>
                <a:latin typeface="Times New Roman" pitchFamily="18" charset="0"/>
                <a:cs typeface="Times New Roman" pitchFamily="18" charset="0"/>
              </a:rPr>
              <a:t>ε</a:t>
            </a:r>
            <a:r>
              <a:rPr lang="en-US" dirty="0">
                <a:solidFill>
                  <a:schemeClr val="tx1"/>
                </a:solidFill>
                <a:latin typeface="Times New Roman" pitchFamily="18" charset="0"/>
                <a:cs typeface="Times New Roman" pitchFamily="18" charset="0"/>
              </a:rPr>
              <a:t>=</a:t>
            </a:r>
            <a:r>
              <a:rPr lang="en-US" dirty="0">
                <a:solidFill>
                  <a:schemeClr val="tx1"/>
                </a:solidFill>
              </a:rPr>
              <a:t>1.0, </a:t>
            </a:r>
            <a:r>
              <a:rPr lang="en-US" dirty="0" smtClean="0">
                <a:solidFill>
                  <a:schemeClr val="tx1"/>
                </a:solidFill>
                <a:latin typeface="Script MT Bold" pitchFamily="66" charset="0"/>
              </a:rPr>
              <a:t>L </a:t>
            </a:r>
            <a:r>
              <a:rPr lang="en-US" dirty="0" smtClean="0">
                <a:solidFill>
                  <a:schemeClr val="tx1"/>
                </a:solidFill>
              </a:rPr>
              <a:t>=</a:t>
            </a:r>
            <a:r>
              <a:rPr lang="en-US" dirty="0">
                <a:solidFill>
                  <a:schemeClr val="tx1"/>
                </a:solidFill>
              </a:rPr>
              <a:t>10</a:t>
            </a:r>
            <a:r>
              <a:rPr lang="en-US" baseline="30000" dirty="0">
                <a:solidFill>
                  <a:schemeClr val="tx1"/>
                </a:solidFill>
              </a:rPr>
              <a:t>34</a:t>
            </a:r>
            <a:r>
              <a:rPr lang="en-US" dirty="0">
                <a:solidFill>
                  <a:schemeClr val="tx1"/>
                </a:solidFill>
              </a:rPr>
              <a:t> s</a:t>
            </a:r>
            <a:r>
              <a:rPr lang="en-US" baseline="30000" dirty="0">
                <a:solidFill>
                  <a:schemeClr val="tx1"/>
                </a:solidFill>
              </a:rPr>
              <a:t>-1</a:t>
            </a:r>
            <a:r>
              <a:rPr lang="en-US" dirty="0">
                <a:solidFill>
                  <a:schemeClr val="tx1"/>
                </a:solidFill>
              </a:rPr>
              <a:t>cm</a:t>
            </a:r>
            <a:r>
              <a:rPr lang="en-US" baseline="30000" dirty="0">
                <a:solidFill>
                  <a:schemeClr val="tx1"/>
                </a:solidFill>
              </a:rPr>
              <a:t>-2</a:t>
            </a:r>
          </a:p>
        </p:txBody>
      </p:sp>
      <p:sp>
        <p:nvSpPr>
          <p:cNvPr id="26" name="Rectangle 20"/>
          <p:cNvSpPr>
            <a:spLocks noChangeArrowheads="1"/>
          </p:cNvSpPr>
          <p:nvPr/>
        </p:nvSpPr>
        <p:spPr bwMode="auto">
          <a:xfrm>
            <a:off x="5257800" y="6535579"/>
            <a:ext cx="1143000" cy="152400"/>
          </a:xfrm>
          <a:prstGeom prst="rect">
            <a:avLst/>
          </a:prstGeom>
          <a:solidFill>
            <a:schemeClr val="bg1"/>
          </a:solidFill>
          <a:ln w="9525" algn="ctr">
            <a:noFill/>
            <a:round/>
            <a:headEnd/>
            <a:tailEnd/>
          </a:ln>
        </p:spPr>
        <p:txBody>
          <a:bodyPr/>
          <a:lstStyle/>
          <a:p>
            <a:endParaRPr lang="en-US"/>
          </a:p>
        </p:txBody>
      </p:sp>
      <p:sp>
        <p:nvSpPr>
          <p:cNvPr id="27" name="TextBox 8"/>
          <p:cNvSpPr txBox="1">
            <a:spLocks noChangeArrowheads="1"/>
          </p:cNvSpPr>
          <p:nvPr/>
        </p:nvSpPr>
        <p:spPr bwMode="auto">
          <a:xfrm>
            <a:off x="5257800" y="6535579"/>
            <a:ext cx="1981200" cy="246221"/>
          </a:xfrm>
          <a:prstGeom prst="rect">
            <a:avLst/>
          </a:prstGeom>
          <a:noFill/>
          <a:ln w="9525">
            <a:noFill/>
            <a:miter lim="800000"/>
            <a:headEnd/>
            <a:tailEnd/>
          </a:ln>
        </p:spPr>
        <p:txBody>
          <a:bodyPr wrap="square">
            <a:spAutoFit/>
          </a:bodyPr>
          <a:lstStyle/>
          <a:p>
            <a:r>
              <a:rPr lang="en-US" sz="1000" i="1" dirty="0">
                <a:solidFill>
                  <a:srgbClr val="147806"/>
                </a:solidFill>
              </a:rPr>
              <a:t>[</a:t>
            </a:r>
            <a:r>
              <a:rPr lang="en-US" sz="1000" i="1" dirty="0" err="1">
                <a:solidFill>
                  <a:srgbClr val="147806"/>
                </a:solidFill>
              </a:rPr>
              <a:t>Sandacz</a:t>
            </a:r>
            <a:r>
              <a:rPr lang="en-US" sz="1000" i="1" dirty="0">
                <a:solidFill>
                  <a:srgbClr val="147806"/>
                </a:solidFill>
              </a:rPr>
              <a:t>, Hyde, Weiss 08+]</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19200" y="6019800"/>
            <a:ext cx="6781800" cy="7620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3" name="Rectangle 2"/>
          <p:cNvSpPr>
            <a:spLocks noChangeArrowheads="1"/>
          </p:cNvSpPr>
          <p:nvPr/>
        </p:nvSpPr>
        <p:spPr bwMode="auto">
          <a:xfrm>
            <a:off x="1143000" y="52388"/>
            <a:ext cx="6907213" cy="581025"/>
          </a:xfrm>
          <a:prstGeom prst="rect">
            <a:avLst/>
          </a:prstGeom>
          <a:noFill/>
          <a:ln w="9525">
            <a:noFill/>
            <a:miter lim="800000"/>
            <a:headEnd/>
            <a:tailEnd/>
          </a:ln>
        </p:spPr>
        <p:txBody>
          <a:bodyPr/>
          <a:lstStyle/>
          <a:p>
            <a:endParaRPr lang="en-US"/>
          </a:p>
        </p:txBody>
      </p:sp>
      <p:sp>
        <p:nvSpPr>
          <p:cNvPr id="76804" name="Text Box 3"/>
          <p:cNvSpPr txBox="1">
            <a:spLocks noChangeArrowheads="1"/>
          </p:cNvSpPr>
          <p:nvPr/>
        </p:nvSpPr>
        <p:spPr bwMode="auto">
          <a:xfrm>
            <a:off x="381000" y="76200"/>
            <a:ext cx="8545929" cy="954107"/>
          </a:xfrm>
          <a:prstGeom prst="rect">
            <a:avLst/>
          </a:prstGeom>
          <a:noFill/>
          <a:ln w="9525">
            <a:noFill/>
            <a:miter lim="800000"/>
            <a:headEnd/>
            <a:tailEnd/>
          </a:ln>
        </p:spPr>
        <p:txBody>
          <a:bodyPr wrap="none">
            <a:spAutoFit/>
          </a:bodyPr>
          <a:lstStyle/>
          <a:p>
            <a:r>
              <a:rPr lang="en-US" sz="2800" b="1" dirty="0">
                <a:solidFill>
                  <a:srgbClr val="FF0000"/>
                </a:solidFill>
              </a:rPr>
              <a:t> Beyond form factors and quark distributions –</a:t>
            </a:r>
          </a:p>
          <a:p>
            <a:r>
              <a:rPr lang="en-US" sz="2800" b="1" dirty="0">
                <a:solidFill>
                  <a:srgbClr val="FF0000"/>
                </a:solidFill>
              </a:rPr>
              <a:t>      </a:t>
            </a:r>
            <a:r>
              <a:rPr lang="en-US" sz="2000" b="1" dirty="0" smtClean="0">
                <a:solidFill>
                  <a:srgbClr val="FF0000"/>
                </a:solidFill>
              </a:rPr>
              <a:t>Generalized Parton and Transverse Momentum Distributions</a:t>
            </a:r>
            <a:endParaRPr lang="en-US" sz="2000" b="1" dirty="0">
              <a:solidFill>
                <a:srgbClr val="FF0000"/>
              </a:solidFill>
            </a:endParaRPr>
          </a:p>
        </p:txBody>
      </p:sp>
      <p:grpSp>
        <p:nvGrpSpPr>
          <p:cNvPr id="76805" name="Group 4"/>
          <p:cNvGrpSpPr>
            <a:grpSpLocks/>
          </p:cNvGrpSpPr>
          <p:nvPr/>
        </p:nvGrpSpPr>
        <p:grpSpPr bwMode="auto">
          <a:xfrm>
            <a:off x="152400" y="1019175"/>
            <a:ext cx="2362200" cy="4772025"/>
            <a:chOff x="288" y="720"/>
            <a:chExt cx="1488" cy="3006"/>
          </a:xfrm>
        </p:grpSpPr>
        <p:sp>
          <p:nvSpPr>
            <p:cNvPr id="76821" name="Rectangle 5"/>
            <p:cNvSpPr>
              <a:spLocks noChangeArrowheads="1"/>
            </p:cNvSpPr>
            <p:nvPr/>
          </p:nvSpPr>
          <p:spPr bwMode="auto">
            <a:xfrm>
              <a:off x="432" y="720"/>
              <a:ext cx="1200" cy="196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6822" name="Text Box 6"/>
            <p:cNvSpPr txBox="1">
              <a:spLocks noChangeArrowheads="1"/>
            </p:cNvSpPr>
            <p:nvPr/>
          </p:nvSpPr>
          <p:spPr bwMode="auto">
            <a:xfrm>
              <a:off x="288" y="2976"/>
              <a:ext cx="1488" cy="750"/>
            </a:xfrm>
            <a:prstGeom prst="rect">
              <a:avLst/>
            </a:prstGeom>
            <a:noFill/>
            <a:ln w="9525">
              <a:noFill/>
              <a:miter lim="800000"/>
              <a:headEnd/>
              <a:tailEnd/>
            </a:ln>
          </p:spPr>
          <p:txBody>
            <a:bodyPr>
              <a:spAutoFit/>
            </a:bodyPr>
            <a:lstStyle/>
            <a:p>
              <a:r>
                <a:rPr lang="en-US"/>
                <a:t>Proton form factors, </a:t>
              </a:r>
              <a:r>
                <a:rPr lang="en-US">
                  <a:solidFill>
                    <a:srgbClr val="0033CC"/>
                  </a:solidFill>
                </a:rPr>
                <a:t>transverse</a:t>
              </a:r>
              <a:r>
                <a:rPr lang="en-US">
                  <a:solidFill>
                    <a:srgbClr val="FF0000"/>
                  </a:solidFill>
                </a:rPr>
                <a:t> </a:t>
              </a:r>
              <a:r>
                <a:rPr lang="en-US"/>
                <a:t>charge &amp; current densities</a:t>
              </a:r>
            </a:p>
          </p:txBody>
        </p:sp>
        <p:pic>
          <p:nvPicPr>
            <p:cNvPr id="76823" name="Picture 7" descr="fig02-1"/>
            <p:cNvPicPr>
              <a:picLocks noChangeAspect="1" noChangeArrowheads="1"/>
            </p:cNvPicPr>
            <p:nvPr/>
          </p:nvPicPr>
          <p:blipFill>
            <a:blip r:embed="rId3" cstate="print"/>
            <a:srcRect/>
            <a:stretch>
              <a:fillRect/>
            </a:stretch>
          </p:blipFill>
          <p:spPr bwMode="auto">
            <a:xfrm>
              <a:off x="519" y="816"/>
              <a:ext cx="1065" cy="1802"/>
            </a:xfrm>
            <a:prstGeom prst="rect">
              <a:avLst/>
            </a:prstGeom>
            <a:noFill/>
            <a:ln w="9525">
              <a:noFill/>
              <a:miter lim="800000"/>
              <a:headEnd/>
              <a:tailEnd/>
            </a:ln>
          </p:spPr>
        </p:pic>
      </p:grpSp>
      <p:grpSp>
        <p:nvGrpSpPr>
          <p:cNvPr id="76806" name="Group 8"/>
          <p:cNvGrpSpPr>
            <a:grpSpLocks/>
          </p:cNvGrpSpPr>
          <p:nvPr/>
        </p:nvGrpSpPr>
        <p:grpSpPr bwMode="auto">
          <a:xfrm>
            <a:off x="6629400" y="1020763"/>
            <a:ext cx="2454275" cy="4818062"/>
            <a:chOff x="4080" y="720"/>
            <a:chExt cx="1546" cy="3035"/>
          </a:xfrm>
        </p:grpSpPr>
        <p:sp>
          <p:nvSpPr>
            <p:cNvPr id="76818" name="Rectangle 9"/>
            <p:cNvSpPr>
              <a:spLocks noChangeArrowheads="1"/>
            </p:cNvSpPr>
            <p:nvPr/>
          </p:nvSpPr>
          <p:spPr bwMode="auto">
            <a:xfrm>
              <a:off x="4272" y="720"/>
              <a:ext cx="1248" cy="2160"/>
            </a:xfrm>
            <a:prstGeom prst="rect">
              <a:avLst/>
            </a:prstGeom>
            <a:solidFill>
              <a:schemeClr val="accent1"/>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6819" name="Text Box 10"/>
            <p:cNvSpPr txBox="1">
              <a:spLocks noChangeArrowheads="1"/>
            </p:cNvSpPr>
            <p:nvPr/>
          </p:nvSpPr>
          <p:spPr bwMode="auto">
            <a:xfrm>
              <a:off x="4080" y="3005"/>
              <a:ext cx="1546" cy="750"/>
            </a:xfrm>
            <a:prstGeom prst="rect">
              <a:avLst/>
            </a:prstGeom>
            <a:noFill/>
            <a:ln w="9525">
              <a:noFill/>
              <a:miter lim="800000"/>
              <a:headEnd/>
              <a:tailEnd/>
            </a:ln>
          </p:spPr>
          <p:txBody>
            <a:bodyPr wrap="none">
              <a:spAutoFit/>
            </a:bodyPr>
            <a:lstStyle/>
            <a:p>
              <a:r>
                <a:rPr lang="en-US"/>
                <a:t>Structure functions,</a:t>
              </a:r>
            </a:p>
            <a:p>
              <a:r>
                <a:rPr lang="en-US"/>
                <a:t>quark </a:t>
              </a:r>
              <a:r>
                <a:rPr lang="en-US">
                  <a:solidFill>
                    <a:srgbClr val="0033CC"/>
                  </a:solidFill>
                </a:rPr>
                <a:t>longitudinal</a:t>
              </a:r>
            </a:p>
            <a:p>
              <a:r>
                <a:rPr lang="en-US"/>
                <a:t>momentum &amp; helicity </a:t>
              </a:r>
            </a:p>
            <a:p>
              <a:r>
                <a:rPr lang="en-US"/>
                <a:t>distributions</a:t>
              </a:r>
            </a:p>
          </p:txBody>
        </p:sp>
        <p:pic>
          <p:nvPicPr>
            <p:cNvPr id="76820" name="Picture 11" descr="fig02-2"/>
            <p:cNvPicPr>
              <a:picLocks noChangeAspect="1" noChangeArrowheads="1"/>
            </p:cNvPicPr>
            <p:nvPr/>
          </p:nvPicPr>
          <p:blipFill>
            <a:blip r:embed="rId4" cstate="print"/>
            <a:srcRect/>
            <a:stretch>
              <a:fillRect/>
            </a:stretch>
          </p:blipFill>
          <p:spPr bwMode="auto">
            <a:xfrm>
              <a:off x="4350" y="816"/>
              <a:ext cx="1074" cy="1975"/>
            </a:xfrm>
            <a:prstGeom prst="rect">
              <a:avLst/>
            </a:prstGeom>
            <a:noFill/>
            <a:ln w="9525">
              <a:noFill/>
              <a:miter lim="800000"/>
              <a:headEnd/>
              <a:tailEnd/>
            </a:ln>
          </p:spPr>
        </p:pic>
      </p:grpSp>
      <p:grpSp>
        <p:nvGrpSpPr>
          <p:cNvPr id="76807" name="Group 12"/>
          <p:cNvGrpSpPr>
            <a:grpSpLocks/>
          </p:cNvGrpSpPr>
          <p:nvPr/>
        </p:nvGrpSpPr>
        <p:grpSpPr bwMode="auto">
          <a:xfrm>
            <a:off x="2273300" y="1371600"/>
            <a:ext cx="4737100" cy="3703638"/>
            <a:chOff x="1344" y="960"/>
            <a:chExt cx="2984" cy="2333"/>
          </a:xfrm>
        </p:grpSpPr>
        <p:sp>
          <p:nvSpPr>
            <p:cNvPr id="76814" name="AutoShape 13"/>
            <p:cNvSpPr>
              <a:spLocks noChangeArrowheads="1"/>
            </p:cNvSpPr>
            <p:nvPr/>
          </p:nvSpPr>
          <p:spPr bwMode="auto">
            <a:xfrm rot="1611983">
              <a:off x="1344" y="1743"/>
              <a:ext cx="688" cy="321"/>
            </a:xfrm>
            <a:prstGeom prst="rightArrow">
              <a:avLst>
                <a:gd name="adj1" fmla="val 50000"/>
                <a:gd name="adj2" fmla="val 53583"/>
              </a:avLst>
            </a:prstGeom>
            <a:solidFill>
              <a:srgbClr val="F4FC4A"/>
            </a:solidFill>
            <a:ln w="9525">
              <a:solidFill>
                <a:schemeClr val="tx1"/>
              </a:solidFill>
              <a:miter lim="800000"/>
              <a:headEnd/>
              <a:tailEnd/>
            </a:ln>
          </p:spPr>
          <p:txBody>
            <a:bodyPr wrap="none" anchor="ctr"/>
            <a:lstStyle/>
            <a:p>
              <a:endParaRPr lang="en-US"/>
            </a:p>
          </p:txBody>
        </p:sp>
        <p:sp>
          <p:nvSpPr>
            <p:cNvPr id="76815" name="Rectangle 14"/>
            <p:cNvSpPr>
              <a:spLocks noChangeArrowheads="1"/>
            </p:cNvSpPr>
            <p:nvPr/>
          </p:nvSpPr>
          <p:spPr bwMode="auto">
            <a:xfrm>
              <a:off x="2024" y="960"/>
              <a:ext cx="1584" cy="2333"/>
            </a:xfrm>
            <a:prstGeom prst="rect">
              <a:avLst/>
            </a:prstGeom>
            <a:solidFill>
              <a:srgbClr val="F2FC24"/>
            </a:solidFill>
            <a:ln w="9525">
              <a:solidFill>
                <a:schemeClr val="tx1"/>
              </a:solidFill>
              <a:miter lim="800000"/>
              <a:headEnd/>
              <a:tailEnd/>
            </a:ln>
          </p:spPr>
          <p:txBody>
            <a:bodyPr wrap="none" anchor="ctr"/>
            <a:lstStyle/>
            <a:p>
              <a:endParaRPr lang="en-US"/>
            </a:p>
          </p:txBody>
        </p:sp>
        <p:pic>
          <p:nvPicPr>
            <p:cNvPr id="76816" name="Picture 15" descr="fig02-3"/>
            <p:cNvPicPr>
              <a:picLocks noChangeAspect="1" noChangeArrowheads="1"/>
            </p:cNvPicPr>
            <p:nvPr/>
          </p:nvPicPr>
          <p:blipFill>
            <a:blip r:embed="rId5" cstate="print"/>
            <a:srcRect/>
            <a:stretch>
              <a:fillRect/>
            </a:stretch>
          </p:blipFill>
          <p:spPr bwMode="auto">
            <a:xfrm>
              <a:off x="2120" y="1098"/>
              <a:ext cx="1419" cy="2058"/>
            </a:xfrm>
            <a:prstGeom prst="rect">
              <a:avLst/>
            </a:prstGeom>
            <a:noFill/>
            <a:ln w="9525">
              <a:noFill/>
              <a:miter lim="800000"/>
              <a:headEnd/>
              <a:tailEnd/>
            </a:ln>
          </p:spPr>
        </p:pic>
        <p:sp>
          <p:nvSpPr>
            <p:cNvPr id="76817" name="AutoShape 16"/>
            <p:cNvSpPr>
              <a:spLocks noChangeArrowheads="1"/>
            </p:cNvSpPr>
            <p:nvPr/>
          </p:nvSpPr>
          <p:spPr bwMode="auto">
            <a:xfrm rot="-1783923">
              <a:off x="3643" y="1840"/>
              <a:ext cx="685" cy="320"/>
            </a:xfrm>
            <a:prstGeom prst="leftArrow">
              <a:avLst>
                <a:gd name="adj1" fmla="val 50000"/>
                <a:gd name="adj2" fmla="val 53516"/>
              </a:avLst>
            </a:prstGeom>
            <a:solidFill>
              <a:srgbClr val="F4FC4A"/>
            </a:solidFill>
            <a:ln w="9525">
              <a:solidFill>
                <a:schemeClr val="tx1"/>
              </a:solidFill>
              <a:miter lim="800000"/>
              <a:headEnd/>
              <a:tailEnd/>
            </a:ln>
          </p:spPr>
          <p:txBody>
            <a:bodyPr wrap="none" anchor="ctr"/>
            <a:lstStyle/>
            <a:p>
              <a:endParaRPr lang="en-US"/>
            </a:p>
          </p:txBody>
        </p:sp>
      </p:grpSp>
      <p:grpSp>
        <p:nvGrpSpPr>
          <p:cNvPr id="76808" name="Group 17"/>
          <p:cNvGrpSpPr>
            <a:grpSpLocks/>
          </p:cNvGrpSpPr>
          <p:nvPr/>
        </p:nvGrpSpPr>
        <p:grpSpPr bwMode="auto">
          <a:xfrm>
            <a:off x="2362200" y="708025"/>
            <a:ext cx="4435475" cy="587375"/>
            <a:chOff x="1536" y="209"/>
            <a:chExt cx="2794" cy="358"/>
          </a:xfrm>
        </p:grpSpPr>
        <p:sp>
          <p:nvSpPr>
            <p:cNvPr id="76812" name="Text Box 18"/>
            <p:cNvSpPr txBox="1">
              <a:spLocks noChangeArrowheads="1"/>
            </p:cNvSpPr>
            <p:nvPr/>
          </p:nvSpPr>
          <p:spPr bwMode="auto">
            <a:xfrm>
              <a:off x="1536" y="362"/>
              <a:ext cx="2794" cy="205"/>
            </a:xfrm>
            <a:prstGeom prst="rect">
              <a:avLst/>
            </a:prstGeom>
            <a:noFill/>
            <a:ln w="9525">
              <a:noFill/>
              <a:miter lim="800000"/>
              <a:headEnd/>
              <a:tailEnd/>
            </a:ln>
          </p:spPr>
          <p:txBody>
            <a:bodyPr wrap="none">
              <a:spAutoFit/>
            </a:bodyPr>
            <a:lstStyle/>
            <a:p>
              <a:r>
                <a:rPr lang="en-US" sz="1600"/>
                <a:t>X. Ji,  D. Mueller, A. Radyushkin (1994-1997)</a:t>
              </a:r>
              <a:endParaRPr lang="en-US" sz="1600" b="1"/>
            </a:p>
          </p:txBody>
        </p:sp>
        <p:sp>
          <p:nvSpPr>
            <p:cNvPr id="76813" name="Text Box 19"/>
            <p:cNvSpPr txBox="1">
              <a:spLocks noChangeArrowheads="1"/>
            </p:cNvSpPr>
            <p:nvPr/>
          </p:nvSpPr>
          <p:spPr bwMode="auto">
            <a:xfrm>
              <a:off x="2220" y="209"/>
              <a:ext cx="116" cy="279"/>
            </a:xfrm>
            <a:prstGeom prst="rect">
              <a:avLst/>
            </a:prstGeom>
            <a:noFill/>
            <a:ln w="9525">
              <a:noFill/>
              <a:miter lim="800000"/>
              <a:headEnd/>
              <a:tailEnd/>
            </a:ln>
          </p:spPr>
          <p:txBody>
            <a:bodyPr wrap="none">
              <a:spAutoFit/>
            </a:bodyPr>
            <a:lstStyle/>
            <a:p>
              <a:endParaRPr lang="en-US" b="1"/>
            </a:p>
          </p:txBody>
        </p:sp>
      </p:grpSp>
      <p:sp>
        <p:nvSpPr>
          <p:cNvPr id="76809" name="Text Box 20"/>
          <p:cNvSpPr txBox="1">
            <a:spLocks noChangeArrowheads="1"/>
          </p:cNvSpPr>
          <p:nvPr/>
        </p:nvSpPr>
        <p:spPr bwMode="auto">
          <a:xfrm>
            <a:off x="3048000" y="5103813"/>
            <a:ext cx="3254375" cy="915987"/>
          </a:xfrm>
          <a:prstGeom prst="rect">
            <a:avLst/>
          </a:prstGeom>
          <a:noFill/>
          <a:ln w="9525">
            <a:noFill/>
            <a:miter lim="800000"/>
            <a:headEnd/>
            <a:tailEnd/>
          </a:ln>
        </p:spPr>
        <p:txBody>
          <a:bodyPr wrap="none">
            <a:spAutoFit/>
          </a:bodyPr>
          <a:lstStyle/>
          <a:p>
            <a:r>
              <a:rPr lang="en-US">
                <a:solidFill>
                  <a:srgbClr val="FF0000"/>
                </a:solidFill>
              </a:rPr>
              <a:t>Correlated </a:t>
            </a:r>
            <a:r>
              <a:rPr lang="en-US"/>
              <a:t>quark momentum </a:t>
            </a:r>
          </a:p>
          <a:p>
            <a:r>
              <a:rPr lang="en-US"/>
              <a:t>and helicity distributions in </a:t>
            </a:r>
          </a:p>
          <a:p>
            <a:r>
              <a:rPr lang="en-US">
                <a:solidFill>
                  <a:srgbClr val="CC0099"/>
                </a:solidFill>
              </a:rPr>
              <a:t>transverse space</a:t>
            </a:r>
            <a:r>
              <a:rPr lang="en-US"/>
              <a:t> - </a:t>
            </a:r>
            <a:r>
              <a:rPr lang="en-US">
                <a:solidFill>
                  <a:srgbClr val="FF0000"/>
                </a:solidFill>
              </a:rPr>
              <a:t>GPDs</a:t>
            </a:r>
          </a:p>
        </p:txBody>
      </p:sp>
      <p:sp>
        <p:nvSpPr>
          <p:cNvPr id="18442" name="Text Box 20"/>
          <p:cNvSpPr txBox="1">
            <a:spLocks noChangeArrowheads="1"/>
          </p:cNvSpPr>
          <p:nvPr/>
        </p:nvSpPr>
        <p:spPr bwMode="auto">
          <a:xfrm>
            <a:off x="1295400" y="6096000"/>
            <a:ext cx="6629400" cy="646113"/>
          </a:xfrm>
          <a:prstGeom prst="rect">
            <a:avLst/>
          </a:prstGeom>
          <a:solidFill>
            <a:schemeClr val="bg1"/>
          </a:solidFill>
          <a:ln w="9525">
            <a:noFill/>
            <a:miter lim="800000"/>
            <a:headEnd/>
            <a:tailEnd/>
          </a:ln>
        </p:spPr>
        <p:txBody>
          <a:bodyPr>
            <a:spAutoFit/>
          </a:bodyPr>
          <a:lstStyle/>
          <a:p>
            <a:pPr algn="ctr"/>
            <a:r>
              <a:rPr lang="en-US"/>
              <a:t>Extend</a:t>
            </a:r>
            <a:r>
              <a:rPr lang="en-US">
                <a:solidFill>
                  <a:srgbClr val="FF0000"/>
                </a:solidFill>
              </a:rPr>
              <a:t> longitudinal </a:t>
            </a:r>
            <a:r>
              <a:rPr lang="en-US"/>
              <a:t>quark momentum &amp; helicity distributions to </a:t>
            </a:r>
            <a:r>
              <a:rPr lang="en-US">
                <a:solidFill>
                  <a:srgbClr val="CC0099"/>
                </a:solidFill>
              </a:rPr>
              <a:t>transverse momentum</a:t>
            </a:r>
            <a:r>
              <a:rPr lang="en-US"/>
              <a:t> distributions - </a:t>
            </a:r>
            <a:r>
              <a:rPr lang="en-US">
                <a:solidFill>
                  <a:srgbClr val="FF0000"/>
                </a:solidFill>
              </a:rPr>
              <a:t>TMDs</a:t>
            </a:r>
          </a:p>
        </p:txBody>
      </p:sp>
      <p:sp>
        <p:nvSpPr>
          <p:cNvPr id="23" name="TextBox 22"/>
          <p:cNvSpPr txBox="1">
            <a:spLocks noChangeArrowheads="1"/>
          </p:cNvSpPr>
          <p:nvPr/>
        </p:nvSpPr>
        <p:spPr bwMode="auto">
          <a:xfrm>
            <a:off x="239713" y="6259513"/>
            <a:ext cx="903287" cy="369887"/>
          </a:xfrm>
          <a:prstGeom prst="rect">
            <a:avLst/>
          </a:prstGeom>
          <a:noFill/>
          <a:ln w="9525">
            <a:noFill/>
            <a:miter lim="800000"/>
            <a:headEnd/>
            <a:tailEnd/>
          </a:ln>
        </p:spPr>
        <p:txBody>
          <a:bodyPr wrap="none">
            <a:spAutoFit/>
          </a:bodyPr>
          <a:lstStyle/>
          <a:p>
            <a:r>
              <a:rPr lang="en-US"/>
              <a:t>2000’s</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5867400" y="898525"/>
            <a:ext cx="3011488" cy="369888"/>
          </a:xfrm>
          <a:prstGeom prst="rect">
            <a:avLst/>
          </a:prstGeom>
          <a:solidFill>
            <a:schemeClr val="bg1"/>
          </a:solidFill>
        </p:spPr>
        <p:txBody>
          <a:bodyPr>
            <a:spAutoFit/>
          </a:bodyPr>
          <a:lstStyle/>
          <a:p>
            <a:pPr>
              <a:defRPr/>
            </a:pPr>
            <a:r>
              <a:rPr lang="en-US" dirty="0">
                <a:latin typeface="+mn-lt"/>
                <a:ea typeface="ＭＳ Ｐゴシック"/>
                <a:cs typeface="ＭＳ Ｐゴシック"/>
              </a:rPr>
              <a:t>100 days, L =10</a:t>
            </a:r>
            <a:r>
              <a:rPr lang="en-US" baseline="30000" dirty="0">
                <a:latin typeface="+mn-lt"/>
                <a:ea typeface="ＭＳ Ｐゴシック"/>
                <a:cs typeface="ＭＳ Ｐゴシック"/>
              </a:rPr>
              <a:t>33</a:t>
            </a:r>
            <a:r>
              <a:rPr lang="en-US" dirty="0">
                <a:latin typeface="+mn-lt"/>
                <a:ea typeface="ＭＳ Ｐゴシック"/>
                <a:cs typeface="ＭＳ Ｐゴシック"/>
              </a:rPr>
              <a:t>, s = 1000</a:t>
            </a:r>
          </a:p>
        </p:txBody>
      </p:sp>
      <p:pic>
        <p:nvPicPr>
          <p:cNvPr id="65" name="Picture 13" descr="Page11Kinney-EIC-SIDIS-08"/>
          <p:cNvPicPr>
            <a:picLocks noChangeAspect="1" noChangeArrowheads="1"/>
          </p:cNvPicPr>
          <p:nvPr/>
        </p:nvPicPr>
        <p:blipFill>
          <a:blip r:embed="rId2" cstate="print"/>
          <a:srcRect l="53693" t="14088" r="7547" b="34923"/>
          <a:stretch>
            <a:fillRect/>
          </a:stretch>
        </p:blipFill>
        <p:spPr bwMode="auto">
          <a:xfrm>
            <a:off x="5486400" y="1217613"/>
            <a:ext cx="3554413" cy="3506787"/>
          </a:xfrm>
          <a:prstGeom prst="rect">
            <a:avLst/>
          </a:prstGeom>
          <a:noFill/>
          <a:ln w="9525">
            <a:noFill/>
            <a:miter lim="800000"/>
            <a:headEnd/>
            <a:tailEnd/>
          </a:ln>
        </p:spPr>
      </p:pic>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Sea Quark Polarization</a:t>
            </a:r>
          </a:p>
        </p:txBody>
      </p:sp>
      <p:sp>
        <p:nvSpPr>
          <p:cNvPr id="4" name="Text Box 22"/>
          <p:cNvSpPr txBox="1">
            <a:spLocks noChangeArrowheads="1"/>
          </p:cNvSpPr>
          <p:nvPr/>
        </p:nvSpPr>
        <p:spPr bwMode="auto">
          <a:xfrm>
            <a:off x="-9525" y="765175"/>
            <a:ext cx="5876925" cy="369888"/>
          </a:xfrm>
          <a:prstGeom prst="rect">
            <a:avLst/>
          </a:prstGeom>
          <a:noFill/>
          <a:ln w="9525">
            <a:noFill/>
            <a:miter lim="800000"/>
            <a:headEnd/>
            <a:tailEnd/>
          </a:ln>
        </p:spPr>
        <p:txBody>
          <a:bodyPr>
            <a:spAutoFit/>
          </a:bodyPr>
          <a:lstStyle/>
          <a:p>
            <a:pPr algn="ctr">
              <a:buFont typeface="Arial" pitchFamily="34" charset="0"/>
              <a:buChar char="•"/>
              <a:defRPr/>
            </a:pPr>
            <a:r>
              <a:rPr lang="en-US" dirty="0">
                <a:latin typeface="+mn-lt"/>
                <a:ea typeface="ＭＳ Ｐゴシック" pitchFamily="-107" charset="-128"/>
              </a:rPr>
              <a:t> Spin-Flavor Decomposition of the Light Quark Sea</a:t>
            </a:r>
          </a:p>
        </p:txBody>
      </p:sp>
      <p:pic>
        <p:nvPicPr>
          <p:cNvPr id="55302" name="Picture 13" descr="sea.jpg"/>
          <p:cNvPicPr>
            <a:picLocks noChangeAspect="1"/>
          </p:cNvPicPr>
          <p:nvPr/>
        </p:nvPicPr>
        <p:blipFill>
          <a:blip r:embed="rId3" cstate="print"/>
          <a:srcRect/>
          <a:stretch>
            <a:fillRect/>
          </a:stretch>
        </p:blipFill>
        <p:spPr bwMode="auto">
          <a:xfrm>
            <a:off x="500063" y="1754188"/>
            <a:ext cx="4352925" cy="2803525"/>
          </a:xfrm>
          <a:prstGeom prst="rect">
            <a:avLst/>
          </a:prstGeom>
          <a:noFill/>
          <a:ln w="9525">
            <a:noFill/>
            <a:miter lim="800000"/>
            <a:headEnd/>
            <a:tailEnd/>
          </a:ln>
        </p:spPr>
      </p:pic>
      <p:sp>
        <p:nvSpPr>
          <p:cNvPr id="15" name="Oval 14"/>
          <p:cNvSpPr/>
          <p:nvPr/>
        </p:nvSpPr>
        <p:spPr>
          <a:xfrm>
            <a:off x="5603875" y="4841875"/>
            <a:ext cx="762000" cy="12954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698875" y="4841875"/>
            <a:ext cx="762000" cy="1295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0" name="TextBox 9"/>
          <p:cNvSpPr txBox="1">
            <a:spLocks noChangeArrowheads="1"/>
          </p:cNvSpPr>
          <p:nvPr/>
        </p:nvSpPr>
        <p:spPr bwMode="auto">
          <a:xfrm>
            <a:off x="117475" y="5299075"/>
            <a:ext cx="7159625" cy="461963"/>
          </a:xfrm>
          <a:prstGeom prst="rect">
            <a:avLst/>
          </a:prstGeom>
          <a:noFill/>
          <a:ln w="9525">
            <a:noFill/>
            <a:miter lim="800000"/>
            <a:headEnd/>
            <a:tailEnd/>
          </a:ln>
        </p:spPr>
        <p:txBody>
          <a:bodyPr wrap="none">
            <a:spAutoFit/>
          </a:bodyPr>
          <a:lstStyle/>
          <a:p>
            <a:pPr>
              <a:defRPr/>
            </a:pPr>
            <a:r>
              <a:rPr lang="en-US" sz="2400" b="1" dirty="0">
                <a:latin typeface="+mn-lt"/>
                <a:ea typeface="ＭＳ Ｐゴシック" pitchFamily="1" charset="-128"/>
              </a:rPr>
              <a:t>| p    =         +              +             + …</a:t>
            </a:r>
          </a:p>
        </p:txBody>
      </p:sp>
      <p:sp>
        <p:nvSpPr>
          <p:cNvPr id="55306" name="TextBox 10"/>
          <p:cNvSpPr txBox="1">
            <a:spLocks noChangeArrowheads="1"/>
          </p:cNvSpPr>
          <p:nvPr/>
        </p:nvSpPr>
        <p:spPr bwMode="auto">
          <a:xfrm>
            <a:off x="582613" y="5070475"/>
            <a:ext cx="449262" cy="922338"/>
          </a:xfrm>
          <a:prstGeom prst="rect">
            <a:avLst/>
          </a:prstGeom>
          <a:noFill/>
          <a:ln w="9525">
            <a:noFill/>
            <a:miter lim="800000"/>
            <a:headEnd/>
            <a:tailEnd/>
          </a:ln>
        </p:spPr>
        <p:txBody>
          <a:bodyPr wrap="none">
            <a:spAutoFit/>
          </a:bodyPr>
          <a:lstStyle/>
          <a:p>
            <a:r>
              <a:rPr lang="en-US" sz="5400"/>
              <a:t>&gt;</a:t>
            </a:r>
          </a:p>
        </p:txBody>
      </p:sp>
      <p:cxnSp>
        <p:nvCxnSpPr>
          <p:cNvPr id="19" name="Straight Arrow Connector 18"/>
          <p:cNvCxnSpPr/>
          <p:nvPr/>
        </p:nvCxnSpPr>
        <p:spPr>
          <a:xfrm>
            <a:off x="311150" y="5297488"/>
            <a:ext cx="3048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625600"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625600"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625600"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a:stCxn id="20" idx="6"/>
          </p:cNvCxnSpPr>
          <p:nvPr/>
        </p:nvCxnSpPr>
        <p:spPr>
          <a:xfrm>
            <a:off x="1930400"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1930400"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rot="10800000">
            <a:off x="1930400"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14" name="TextBox 21"/>
          <p:cNvSpPr txBox="1">
            <a:spLocks noChangeArrowheads="1"/>
          </p:cNvSpPr>
          <p:nvPr/>
        </p:nvSpPr>
        <p:spPr bwMode="auto">
          <a:xfrm>
            <a:off x="1625600" y="4918075"/>
            <a:ext cx="292100" cy="338138"/>
          </a:xfrm>
          <a:prstGeom prst="rect">
            <a:avLst/>
          </a:prstGeom>
          <a:noFill/>
          <a:ln w="9525">
            <a:noFill/>
            <a:miter lim="800000"/>
            <a:headEnd/>
            <a:tailEnd/>
          </a:ln>
        </p:spPr>
        <p:txBody>
          <a:bodyPr wrap="none">
            <a:spAutoFit/>
          </a:bodyPr>
          <a:lstStyle/>
          <a:p>
            <a:r>
              <a:rPr lang="en-US" sz="1600"/>
              <a:t>u</a:t>
            </a:r>
          </a:p>
        </p:txBody>
      </p:sp>
      <p:sp>
        <p:nvSpPr>
          <p:cNvPr id="55315" name="TextBox 22"/>
          <p:cNvSpPr txBox="1">
            <a:spLocks noChangeArrowheads="1"/>
          </p:cNvSpPr>
          <p:nvPr/>
        </p:nvSpPr>
        <p:spPr bwMode="auto">
          <a:xfrm>
            <a:off x="1625600" y="5375275"/>
            <a:ext cx="292100" cy="338138"/>
          </a:xfrm>
          <a:prstGeom prst="rect">
            <a:avLst/>
          </a:prstGeom>
          <a:noFill/>
          <a:ln w="9525">
            <a:noFill/>
            <a:miter lim="800000"/>
            <a:headEnd/>
            <a:tailEnd/>
          </a:ln>
        </p:spPr>
        <p:txBody>
          <a:bodyPr wrap="none">
            <a:spAutoFit/>
          </a:bodyPr>
          <a:lstStyle/>
          <a:p>
            <a:r>
              <a:rPr lang="en-US" sz="1600"/>
              <a:t>u</a:t>
            </a:r>
          </a:p>
        </p:txBody>
      </p:sp>
      <p:sp>
        <p:nvSpPr>
          <p:cNvPr id="55316" name="TextBox 23"/>
          <p:cNvSpPr txBox="1">
            <a:spLocks noChangeArrowheads="1"/>
          </p:cNvSpPr>
          <p:nvPr/>
        </p:nvSpPr>
        <p:spPr bwMode="auto">
          <a:xfrm>
            <a:off x="1641475" y="5832475"/>
            <a:ext cx="304800" cy="338138"/>
          </a:xfrm>
          <a:prstGeom prst="rect">
            <a:avLst/>
          </a:prstGeom>
          <a:noFill/>
          <a:ln w="9525">
            <a:noFill/>
            <a:miter lim="800000"/>
            <a:headEnd/>
            <a:tailEnd/>
          </a:ln>
        </p:spPr>
        <p:txBody>
          <a:bodyPr wrap="none">
            <a:spAutoFit/>
          </a:bodyPr>
          <a:lstStyle/>
          <a:p>
            <a:r>
              <a:rPr lang="en-US" sz="1600"/>
              <a:t>d</a:t>
            </a:r>
          </a:p>
        </p:txBody>
      </p:sp>
      <p:sp>
        <p:nvSpPr>
          <p:cNvPr id="55317" name="TextBox 24"/>
          <p:cNvSpPr txBox="1">
            <a:spLocks noChangeArrowheads="1"/>
          </p:cNvSpPr>
          <p:nvPr/>
        </p:nvSpPr>
        <p:spPr bwMode="auto">
          <a:xfrm>
            <a:off x="3775075" y="5146675"/>
            <a:ext cx="292100" cy="338138"/>
          </a:xfrm>
          <a:prstGeom prst="rect">
            <a:avLst/>
          </a:prstGeom>
          <a:noFill/>
          <a:ln w="9525">
            <a:noFill/>
            <a:miter lim="800000"/>
            <a:headEnd/>
            <a:tailEnd/>
          </a:ln>
        </p:spPr>
        <p:txBody>
          <a:bodyPr wrap="none">
            <a:spAutoFit/>
          </a:bodyPr>
          <a:lstStyle/>
          <a:p>
            <a:r>
              <a:rPr lang="en-US" sz="1600"/>
              <a:t>u</a:t>
            </a:r>
          </a:p>
        </p:txBody>
      </p:sp>
      <p:sp>
        <p:nvSpPr>
          <p:cNvPr id="55318" name="TextBox 25"/>
          <p:cNvSpPr txBox="1">
            <a:spLocks noChangeArrowheads="1"/>
          </p:cNvSpPr>
          <p:nvPr/>
        </p:nvSpPr>
        <p:spPr bwMode="auto">
          <a:xfrm>
            <a:off x="3775075" y="5603875"/>
            <a:ext cx="292100" cy="338138"/>
          </a:xfrm>
          <a:prstGeom prst="rect">
            <a:avLst/>
          </a:prstGeom>
          <a:noFill/>
          <a:ln w="9525">
            <a:noFill/>
            <a:miter lim="800000"/>
            <a:headEnd/>
            <a:tailEnd/>
          </a:ln>
        </p:spPr>
        <p:txBody>
          <a:bodyPr wrap="none">
            <a:spAutoFit/>
          </a:bodyPr>
          <a:lstStyle/>
          <a:p>
            <a:r>
              <a:rPr lang="en-US" sz="1600"/>
              <a:t>u</a:t>
            </a:r>
          </a:p>
        </p:txBody>
      </p:sp>
      <p:sp>
        <p:nvSpPr>
          <p:cNvPr id="31" name="Oval 30"/>
          <p:cNvSpPr/>
          <p:nvPr/>
        </p:nvSpPr>
        <p:spPr>
          <a:xfrm>
            <a:off x="2921000"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2921000"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2921000"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Arrow Connector 33"/>
          <p:cNvCxnSpPr>
            <a:stCxn id="31" idx="6"/>
          </p:cNvCxnSpPr>
          <p:nvPr/>
        </p:nvCxnSpPr>
        <p:spPr>
          <a:xfrm>
            <a:off x="3225800"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p:nvPr/>
        </p:nvCxnSpPr>
        <p:spPr>
          <a:xfrm>
            <a:off x="3225800"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6" name="Straight Arrow Connector 35"/>
          <p:cNvCxnSpPr/>
          <p:nvPr/>
        </p:nvCxnSpPr>
        <p:spPr>
          <a:xfrm rot="10800000">
            <a:off x="3225800"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25" name="TextBox 36"/>
          <p:cNvSpPr txBox="1">
            <a:spLocks noChangeArrowheads="1"/>
          </p:cNvSpPr>
          <p:nvPr/>
        </p:nvSpPr>
        <p:spPr bwMode="auto">
          <a:xfrm>
            <a:off x="2921000" y="4918075"/>
            <a:ext cx="292100" cy="338138"/>
          </a:xfrm>
          <a:prstGeom prst="rect">
            <a:avLst/>
          </a:prstGeom>
          <a:noFill/>
          <a:ln w="9525">
            <a:noFill/>
            <a:miter lim="800000"/>
            <a:headEnd/>
            <a:tailEnd/>
          </a:ln>
        </p:spPr>
        <p:txBody>
          <a:bodyPr wrap="none">
            <a:spAutoFit/>
          </a:bodyPr>
          <a:lstStyle/>
          <a:p>
            <a:r>
              <a:rPr lang="en-US" sz="1600"/>
              <a:t>u</a:t>
            </a:r>
          </a:p>
        </p:txBody>
      </p:sp>
      <p:sp>
        <p:nvSpPr>
          <p:cNvPr id="55326" name="TextBox 37"/>
          <p:cNvSpPr txBox="1">
            <a:spLocks noChangeArrowheads="1"/>
          </p:cNvSpPr>
          <p:nvPr/>
        </p:nvSpPr>
        <p:spPr bwMode="auto">
          <a:xfrm>
            <a:off x="2921000" y="5375275"/>
            <a:ext cx="292100" cy="338138"/>
          </a:xfrm>
          <a:prstGeom prst="rect">
            <a:avLst/>
          </a:prstGeom>
          <a:noFill/>
          <a:ln w="9525">
            <a:noFill/>
            <a:miter lim="800000"/>
            <a:headEnd/>
            <a:tailEnd/>
          </a:ln>
        </p:spPr>
        <p:txBody>
          <a:bodyPr wrap="none">
            <a:spAutoFit/>
          </a:bodyPr>
          <a:lstStyle/>
          <a:p>
            <a:r>
              <a:rPr lang="en-US" sz="1600"/>
              <a:t>u</a:t>
            </a:r>
          </a:p>
        </p:txBody>
      </p:sp>
      <p:sp>
        <p:nvSpPr>
          <p:cNvPr id="55327" name="TextBox 38"/>
          <p:cNvSpPr txBox="1">
            <a:spLocks noChangeArrowheads="1"/>
          </p:cNvSpPr>
          <p:nvPr/>
        </p:nvSpPr>
        <p:spPr bwMode="auto">
          <a:xfrm>
            <a:off x="2936875" y="5832475"/>
            <a:ext cx="304800" cy="338138"/>
          </a:xfrm>
          <a:prstGeom prst="rect">
            <a:avLst/>
          </a:prstGeom>
          <a:noFill/>
          <a:ln w="9525">
            <a:noFill/>
            <a:miter lim="800000"/>
            <a:headEnd/>
            <a:tailEnd/>
          </a:ln>
        </p:spPr>
        <p:txBody>
          <a:bodyPr wrap="none">
            <a:spAutoFit/>
          </a:bodyPr>
          <a:lstStyle/>
          <a:p>
            <a:r>
              <a:rPr lang="en-US" sz="1600"/>
              <a:t>d</a:t>
            </a:r>
          </a:p>
        </p:txBody>
      </p:sp>
      <p:sp>
        <p:nvSpPr>
          <p:cNvPr id="40" name="Oval 39"/>
          <p:cNvSpPr/>
          <p:nvPr/>
        </p:nvSpPr>
        <p:spPr>
          <a:xfrm>
            <a:off x="4841875"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841875"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841875"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a:stCxn id="40" idx="6"/>
          </p:cNvCxnSpPr>
          <p:nvPr/>
        </p:nvCxnSpPr>
        <p:spPr>
          <a:xfrm>
            <a:off x="5146675"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a:xfrm>
            <a:off x="5146675"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p:nvPr/>
        </p:nvCxnSpPr>
        <p:spPr>
          <a:xfrm rot="10800000">
            <a:off x="5146675"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34" name="TextBox 46"/>
          <p:cNvSpPr txBox="1">
            <a:spLocks noChangeArrowheads="1"/>
          </p:cNvSpPr>
          <p:nvPr/>
        </p:nvSpPr>
        <p:spPr bwMode="auto">
          <a:xfrm>
            <a:off x="4841875" y="4918075"/>
            <a:ext cx="292100" cy="338138"/>
          </a:xfrm>
          <a:prstGeom prst="rect">
            <a:avLst/>
          </a:prstGeom>
          <a:noFill/>
          <a:ln w="9525">
            <a:noFill/>
            <a:miter lim="800000"/>
            <a:headEnd/>
            <a:tailEnd/>
          </a:ln>
        </p:spPr>
        <p:txBody>
          <a:bodyPr wrap="none">
            <a:spAutoFit/>
          </a:bodyPr>
          <a:lstStyle/>
          <a:p>
            <a:r>
              <a:rPr lang="en-US" sz="1600"/>
              <a:t>u</a:t>
            </a:r>
          </a:p>
        </p:txBody>
      </p:sp>
      <p:sp>
        <p:nvSpPr>
          <p:cNvPr id="55335" name="TextBox 47"/>
          <p:cNvSpPr txBox="1">
            <a:spLocks noChangeArrowheads="1"/>
          </p:cNvSpPr>
          <p:nvPr/>
        </p:nvSpPr>
        <p:spPr bwMode="auto">
          <a:xfrm>
            <a:off x="4841875" y="5375275"/>
            <a:ext cx="292100" cy="338138"/>
          </a:xfrm>
          <a:prstGeom prst="rect">
            <a:avLst/>
          </a:prstGeom>
          <a:noFill/>
          <a:ln w="9525">
            <a:noFill/>
            <a:miter lim="800000"/>
            <a:headEnd/>
            <a:tailEnd/>
          </a:ln>
        </p:spPr>
        <p:txBody>
          <a:bodyPr wrap="none">
            <a:spAutoFit/>
          </a:bodyPr>
          <a:lstStyle/>
          <a:p>
            <a:r>
              <a:rPr lang="en-US" sz="1600"/>
              <a:t>u</a:t>
            </a:r>
          </a:p>
        </p:txBody>
      </p:sp>
      <p:sp>
        <p:nvSpPr>
          <p:cNvPr id="55336" name="TextBox 48"/>
          <p:cNvSpPr txBox="1">
            <a:spLocks noChangeArrowheads="1"/>
          </p:cNvSpPr>
          <p:nvPr/>
        </p:nvSpPr>
        <p:spPr bwMode="auto">
          <a:xfrm>
            <a:off x="4841875" y="5832475"/>
            <a:ext cx="304800" cy="338138"/>
          </a:xfrm>
          <a:prstGeom prst="rect">
            <a:avLst/>
          </a:prstGeom>
          <a:noFill/>
          <a:ln w="9525">
            <a:noFill/>
            <a:miter lim="800000"/>
            <a:headEnd/>
            <a:tailEnd/>
          </a:ln>
        </p:spPr>
        <p:txBody>
          <a:bodyPr wrap="none">
            <a:spAutoFit/>
          </a:bodyPr>
          <a:lstStyle/>
          <a:p>
            <a:r>
              <a:rPr lang="en-US" sz="1600"/>
              <a:t>d</a:t>
            </a:r>
          </a:p>
        </p:txBody>
      </p:sp>
      <p:cxnSp>
        <p:nvCxnSpPr>
          <p:cNvPr id="49" name="Straight Arrow Connector 48"/>
          <p:cNvCxnSpPr/>
          <p:nvPr/>
        </p:nvCxnSpPr>
        <p:spPr>
          <a:xfrm>
            <a:off x="4079875" y="52990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p:nvPr/>
        </p:nvCxnSpPr>
        <p:spPr>
          <a:xfrm rot="10800000">
            <a:off x="4079875" y="575468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1" name="Oval 50"/>
          <p:cNvSpPr/>
          <p:nvPr/>
        </p:nvSpPr>
        <p:spPr>
          <a:xfrm>
            <a:off x="3775075" y="51466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3775075" y="56038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5680075" y="56038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5680075" y="51466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5984875" y="52990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56" name="Straight Arrow Connector 55"/>
          <p:cNvCxnSpPr/>
          <p:nvPr/>
        </p:nvCxnSpPr>
        <p:spPr>
          <a:xfrm rot="10800000">
            <a:off x="5984875" y="57562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45" name="TextBox 59"/>
          <p:cNvSpPr txBox="1">
            <a:spLocks noChangeArrowheads="1"/>
          </p:cNvSpPr>
          <p:nvPr/>
        </p:nvSpPr>
        <p:spPr bwMode="auto">
          <a:xfrm>
            <a:off x="5680075" y="5603875"/>
            <a:ext cx="304800" cy="338138"/>
          </a:xfrm>
          <a:prstGeom prst="rect">
            <a:avLst/>
          </a:prstGeom>
          <a:noFill/>
          <a:ln w="9525">
            <a:noFill/>
            <a:miter lim="800000"/>
            <a:headEnd/>
            <a:tailEnd/>
          </a:ln>
        </p:spPr>
        <p:txBody>
          <a:bodyPr wrap="none">
            <a:spAutoFit/>
          </a:bodyPr>
          <a:lstStyle/>
          <a:p>
            <a:r>
              <a:rPr lang="en-US" sz="1600"/>
              <a:t>d</a:t>
            </a:r>
          </a:p>
        </p:txBody>
      </p:sp>
      <p:sp>
        <p:nvSpPr>
          <p:cNvPr id="55346" name="TextBox 60"/>
          <p:cNvSpPr txBox="1">
            <a:spLocks noChangeArrowheads="1"/>
          </p:cNvSpPr>
          <p:nvPr/>
        </p:nvSpPr>
        <p:spPr bwMode="auto">
          <a:xfrm>
            <a:off x="5680075" y="5146675"/>
            <a:ext cx="304800" cy="338138"/>
          </a:xfrm>
          <a:prstGeom prst="rect">
            <a:avLst/>
          </a:prstGeom>
          <a:noFill/>
          <a:ln w="9525">
            <a:noFill/>
            <a:miter lim="800000"/>
            <a:headEnd/>
            <a:tailEnd/>
          </a:ln>
        </p:spPr>
        <p:txBody>
          <a:bodyPr wrap="none">
            <a:spAutoFit/>
          </a:bodyPr>
          <a:lstStyle/>
          <a:p>
            <a:r>
              <a:rPr lang="en-US" sz="1600"/>
              <a:t>d</a:t>
            </a:r>
          </a:p>
        </p:txBody>
      </p:sp>
      <p:cxnSp>
        <p:nvCxnSpPr>
          <p:cNvPr id="59" name="Straight Connector 58"/>
          <p:cNvCxnSpPr/>
          <p:nvPr/>
        </p:nvCxnSpPr>
        <p:spPr>
          <a:xfrm>
            <a:off x="3851275" y="56784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56275" y="5680075"/>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71"/>
          <p:cNvSpPr txBox="1">
            <a:spLocks noChangeArrowheads="1"/>
          </p:cNvSpPr>
          <p:nvPr/>
        </p:nvSpPr>
        <p:spPr bwMode="auto">
          <a:xfrm>
            <a:off x="7145338" y="5032375"/>
            <a:ext cx="1828800" cy="1138238"/>
          </a:xfrm>
          <a:prstGeom prst="rect">
            <a:avLst/>
          </a:prstGeom>
          <a:noFill/>
          <a:ln w="9525">
            <a:noFill/>
            <a:miter lim="800000"/>
            <a:headEnd/>
            <a:tailEnd/>
          </a:ln>
        </p:spPr>
        <p:txBody>
          <a:bodyPr>
            <a:spAutoFit/>
          </a:bodyPr>
          <a:lstStyle/>
          <a:p>
            <a:pPr algn="ctr">
              <a:defRPr/>
            </a:pPr>
            <a:r>
              <a:rPr lang="en-US" sz="2000" dirty="0">
                <a:latin typeface="+mn-lt"/>
                <a:ea typeface="ＭＳ Ｐゴシック"/>
                <a:cs typeface="ＭＳ Ｐゴシック"/>
              </a:rPr>
              <a:t>Many models predict</a:t>
            </a:r>
          </a:p>
          <a:p>
            <a:pPr algn="ctr">
              <a:defRPr/>
            </a:pPr>
            <a:endParaRPr lang="en-US" sz="800" dirty="0">
              <a:latin typeface="+mn-lt"/>
              <a:ea typeface="ＭＳ Ｐゴシック"/>
              <a:cs typeface="ＭＳ Ｐゴシック"/>
            </a:endParaRPr>
          </a:p>
          <a:p>
            <a:pPr algn="ctr">
              <a:defRPr/>
            </a:pPr>
            <a:r>
              <a:rPr lang="en-US" sz="2000" dirty="0">
                <a:latin typeface="Symbol" pitchFamily="18" charset="2"/>
                <a:ea typeface="ＭＳ Ｐゴシック"/>
                <a:cs typeface="ＭＳ Ｐゴシック"/>
              </a:rPr>
              <a:t>D</a:t>
            </a:r>
            <a:r>
              <a:rPr lang="en-US" sz="2000" dirty="0">
                <a:latin typeface="+mn-lt"/>
                <a:ea typeface="ＭＳ Ｐゴシック"/>
                <a:cs typeface="ＭＳ Ｐゴシック"/>
              </a:rPr>
              <a:t>u &gt; 0, </a:t>
            </a:r>
            <a:r>
              <a:rPr lang="en-US" sz="2000" dirty="0" err="1">
                <a:latin typeface="Symbol" pitchFamily="18" charset="2"/>
                <a:ea typeface="ＭＳ Ｐゴシック"/>
                <a:cs typeface="ＭＳ Ｐゴシック"/>
              </a:rPr>
              <a:t>D</a:t>
            </a:r>
            <a:r>
              <a:rPr lang="en-US" sz="2000" dirty="0" err="1">
                <a:latin typeface="+mn-lt"/>
                <a:ea typeface="ＭＳ Ｐゴシック"/>
                <a:cs typeface="ＭＳ Ｐゴシック"/>
              </a:rPr>
              <a:t>d</a:t>
            </a:r>
            <a:r>
              <a:rPr lang="en-US" sz="2000" dirty="0">
                <a:latin typeface="+mn-lt"/>
                <a:ea typeface="ＭＳ Ｐゴシック"/>
                <a:cs typeface="ＭＳ Ｐゴシック"/>
              </a:rPr>
              <a:t> &lt; 0</a:t>
            </a:r>
          </a:p>
        </p:txBody>
      </p:sp>
      <p:cxnSp>
        <p:nvCxnSpPr>
          <p:cNvPr id="62" name="Straight Connector 61"/>
          <p:cNvCxnSpPr/>
          <p:nvPr/>
        </p:nvCxnSpPr>
        <p:spPr>
          <a:xfrm>
            <a:off x="7431088" y="57927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269288" y="57927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3838" y="1119188"/>
            <a:ext cx="5491162" cy="369887"/>
          </a:xfrm>
          <a:prstGeom prst="rect">
            <a:avLst/>
          </a:prstGeom>
          <a:noFill/>
        </p:spPr>
        <p:txBody>
          <a:bodyPr>
            <a:spAutoFit/>
          </a:bodyPr>
          <a:lstStyle/>
          <a:p>
            <a:pPr>
              <a:defRPr/>
            </a:pPr>
            <a:r>
              <a:rPr lang="en-US" b="1" dirty="0">
                <a:solidFill>
                  <a:srgbClr val="FF0000"/>
                </a:solidFill>
                <a:latin typeface="+mn-lt"/>
                <a:ea typeface="ＭＳ Ｐゴシック"/>
                <a:cs typeface="ＭＳ Ｐゴシック"/>
              </a:rPr>
              <a:t>Access requires s ~ 1000 (and good luminosity)</a:t>
            </a:r>
          </a:p>
        </p:txBody>
      </p:sp>
      <p:sp>
        <p:nvSpPr>
          <p:cNvPr id="70" name="TextBox 69"/>
          <p:cNvSpPr txBox="1"/>
          <p:nvPr/>
        </p:nvSpPr>
        <p:spPr>
          <a:xfrm rot="16200000">
            <a:off x="2406650" y="877888"/>
            <a:ext cx="596900" cy="1568450"/>
          </a:xfrm>
          <a:prstGeom prst="rect">
            <a:avLst/>
          </a:prstGeom>
          <a:noFill/>
        </p:spPr>
        <p:txBody>
          <a:bodyPr>
            <a:spAutoFit/>
          </a:bodyPr>
          <a:lstStyle/>
          <a:p>
            <a:pPr>
              <a:defRPr/>
            </a:pPr>
            <a:r>
              <a:rPr lang="en-US" sz="9600" dirty="0">
                <a:solidFill>
                  <a:srgbClr val="FFC000"/>
                </a:solidFill>
                <a:latin typeface="+mn-lt"/>
                <a:ea typeface="ＭＳ Ｐゴシック"/>
                <a:cs typeface="ＭＳ Ｐゴシック"/>
              </a:rPr>
              <a:t>}</a:t>
            </a:r>
          </a:p>
        </p:txBody>
      </p:sp>
      <p:sp>
        <p:nvSpPr>
          <p:cNvPr id="66" name="Oval 68"/>
          <p:cNvSpPr>
            <a:spLocks noChangeArrowheads="1"/>
          </p:cNvSpPr>
          <p:nvPr/>
        </p:nvSpPr>
        <p:spPr bwMode="auto">
          <a:xfrm>
            <a:off x="7912100" y="2555875"/>
            <a:ext cx="746125" cy="803275"/>
          </a:xfrm>
          <a:prstGeom prst="ellipse">
            <a:avLst/>
          </a:prstGeom>
          <a:noFill/>
          <a:ln w="38100" algn="ctr">
            <a:solidFill>
              <a:srgbClr val="FFC000"/>
            </a:solidFill>
            <a:round/>
            <a:headEnd/>
            <a:tailEnd/>
          </a:ln>
        </p:spPr>
        <p:txBody>
          <a:bodyPr/>
          <a:lstStyle/>
          <a:p>
            <a:pPr eaLnBrk="0" hangingPunct="0"/>
            <a:endParaRPr lang="en-US"/>
          </a:p>
        </p:txBody>
      </p:sp>
      <p:cxnSp>
        <p:nvCxnSpPr>
          <p:cNvPr id="72" name="Straight Connector 71"/>
          <p:cNvCxnSpPr>
            <a:cxnSpLocks noChangeShapeType="1"/>
          </p:cNvCxnSpPr>
          <p:nvPr/>
        </p:nvCxnSpPr>
        <p:spPr bwMode="auto">
          <a:xfrm>
            <a:off x="6575425" y="4095750"/>
            <a:ext cx="2043113" cy="25400"/>
          </a:xfrm>
          <a:prstGeom prst="line">
            <a:avLst/>
          </a:prstGeom>
          <a:noFill/>
          <a:ln w="38100" algn="ctr">
            <a:solidFill>
              <a:srgbClr val="FFC000"/>
            </a:solidFill>
            <a:round/>
            <a:headEnd type="triangle" w="med" len="med"/>
            <a:tailEnd type="triangle" w="med" len="med"/>
          </a:ln>
        </p:spPr>
      </p:cxnSp>
      <p:sp>
        <p:nvSpPr>
          <p:cNvPr id="64" name="TextBox 63"/>
          <p:cNvSpPr txBox="1"/>
          <p:nvPr/>
        </p:nvSpPr>
        <p:spPr>
          <a:xfrm>
            <a:off x="7773741" y="1371600"/>
            <a:ext cx="1141659" cy="276999"/>
          </a:xfrm>
          <a:prstGeom prst="rect">
            <a:avLst/>
          </a:prstGeom>
          <a:noFill/>
        </p:spPr>
        <p:txBody>
          <a:bodyPr wrap="none" rtlCol="0">
            <a:spAutoFit/>
          </a:bodyPr>
          <a:lstStyle/>
          <a:p>
            <a:r>
              <a:rPr lang="en-US" sz="1200" dirty="0" smtClean="0"/>
              <a:t>Kinney, </a:t>
            </a:r>
            <a:r>
              <a:rPr lang="en-US" sz="1200" dirty="0" err="1" smtClean="0"/>
              <a:t>Seele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70" grpId="0"/>
      <p:bldP spid="66" grpId="0" animBg="1"/>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Sea Quark Imaging</a:t>
            </a:r>
          </a:p>
        </p:txBody>
      </p:sp>
      <p:sp>
        <p:nvSpPr>
          <p:cNvPr id="9" name="Text Box 22"/>
          <p:cNvSpPr txBox="1">
            <a:spLocks noChangeArrowheads="1"/>
          </p:cNvSpPr>
          <p:nvPr/>
        </p:nvSpPr>
        <p:spPr bwMode="auto">
          <a:xfrm>
            <a:off x="219075" y="795338"/>
            <a:ext cx="5976938" cy="830262"/>
          </a:xfrm>
          <a:prstGeom prst="rect">
            <a:avLst/>
          </a:prstGeom>
          <a:noFill/>
          <a:ln w="9525">
            <a:noFill/>
            <a:miter lim="800000"/>
            <a:headEnd/>
            <a:tailEnd/>
          </a:ln>
        </p:spPr>
        <p:txBody>
          <a:bodyPr>
            <a:spAutoFit/>
          </a:bodyPr>
          <a:lstStyle/>
          <a:p>
            <a:pPr>
              <a:buFont typeface="Arial" pitchFamily="34" charset="0"/>
              <a:buChar char="•"/>
              <a:defRPr/>
            </a:pPr>
            <a:r>
              <a:rPr lang="en-US" dirty="0">
                <a:latin typeface="+mn-lt"/>
                <a:ea typeface="ＭＳ Ｐゴシック" pitchFamily="-107" charset="-128"/>
              </a:rPr>
              <a:t> Do strange and non-strange sea quarks have the same spatial distribution?</a:t>
            </a:r>
          </a:p>
        </p:txBody>
      </p:sp>
      <p:pic>
        <p:nvPicPr>
          <p:cNvPr id="23556" name="Picture 9" descr="tomogr_sea.jpg"/>
          <p:cNvPicPr>
            <a:picLocks noChangeAspect="1"/>
          </p:cNvPicPr>
          <p:nvPr/>
        </p:nvPicPr>
        <p:blipFill>
          <a:blip r:embed="rId2" cstate="print"/>
          <a:srcRect/>
          <a:stretch>
            <a:fillRect/>
          </a:stretch>
        </p:blipFill>
        <p:spPr bwMode="auto">
          <a:xfrm>
            <a:off x="6615113" y="901700"/>
            <a:ext cx="2063750" cy="2230438"/>
          </a:xfrm>
          <a:prstGeom prst="rect">
            <a:avLst/>
          </a:prstGeom>
          <a:noFill/>
          <a:ln w="9525">
            <a:noFill/>
            <a:miter lim="800000"/>
            <a:headEnd/>
            <a:tailEnd/>
          </a:ln>
        </p:spPr>
      </p:pic>
      <p:sp>
        <p:nvSpPr>
          <p:cNvPr id="11" name="TextBox 10"/>
          <p:cNvSpPr txBox="1"/>
          <p:nvPr/>
        </p:nvSpPr>
        <p:spPr>
          <a:xfrm>
            <a:off x="304800" y="3581400"/>
            <a:ext cx="2209800" cy="2308324"/>
          </a:xfrm>
          <a:prstGeom prst="rect">
            <a:avLst/>
          </a:prstGeom>
          <a:noFill/>
        </p:spPr>
        <p:txBody>
          <a:bodyPr wrap="square">
            <a:spAutoFit/>
          </a:bodyPr>
          <a:lstStyle/>
          <a:p>
            <a:pPr>
              <a:buFont typeface="Arial" pitchFamily="34" charset="0"/>
              <a:buChar char="•"/>
              <a:defRPr/>
            </a:pPr>
            <a:r>
              <a:rPr lang="en-US" sz="1800" dirty="0">
                <a:latin typeface="+mn-lt"/>
                <a:ea typeface="ＭＳ Ｐゴシック" pitchFamily="-107" charset="-128"/>
              </a:rPr>
              <a:t> Accessible with exclusive </a:t>
            </a:r>
            <a:r>
              <a:rPr lang="en-US" sz="1800" dirty="0">
                <a:latin typeface="Symbol" pitchFamily="18" charset="2"/>
                <a:ea typeface="ＭＳ Ｐゴシック" pitchFamily="-107" charset="-128"/>
              </a:rPr>
              <a:t>p</a:t>
            </a:r>
            <a:r>
              <a:rPr lang="en-US" sz="1800" dirty="0">
                <a:latin typeface="+mn-lt"/>
                <a:ea typeface="ＭＳ Ｐゴシック" pitchFamily="-107" charset="-128"/>
              </a:rPr>
              <a:t> and K production!</a:t>
            </a:r>
          </a:p>
          <a:p>
            <a:pPr>
              <a:buFont typeface="Arial" pitchFamily="34" charset="0"/>
              <a:buChar char="•"/>
              <a:defRPr/>
            </a:pPr>
            <a:r>
              <a:rPr lang="en-US" sz="1800" dirty="0">
                <a:latin typeface="+mn-lt"/>
                <a:ea typeface="ＭＳ Ｐゴシック" pitchFamily="-107" charset="-128"/>
              </a:rPr>
              <a:t> Q</a:t>
            </a:r>
            <a:r>
              <a:rPr lang="en-US" sz="1800" baseline="30000" dirty="0">
                <a:latin typeface="+mn-lt"/>
                <a:ea typeface="ＭＳ Ｐゴシック" pitchFamily="-107" charset="-128"/>
              </a:rPr>
              <a:t>2</a:t>
            </a:r>
            <a:r>
              <a:rPr lang="en-US" sz="1800" dirty="0">
                <a:latin typeface="+mn-lt"/>
                <a:ea typeface="ＭＳ Ｐゴシック" pitchFamily="-107" charset="-128"/>
              </a:rPr>
              <a:t> &gt; 10(?) GeV</a:t>
            </a:r>
            <a:r>
              <a:rPr lang="en-US" sz="1800" baseline="30000" dirty="0">
                <a:latin typeface="+mn-lt"/>
                <a:ea typeface="ＭＳ Ｐゴシック" pitchFamily="-107" charset="-128"/>
              </a:rPr>
              <a:t>2</a:t>
            </a:r>
            <a:r>
              <a:rPr lang="en-US" sz="1800" dirty="0">
                <a:latin typeface="+mn-lt"/>
                <a:ea typeface="ＭＳ Ｐゴシック" pitchFamily="-107" charset="-128"/>
              </a:rPr>
              <a:t> relevant for application of </a:t>
            </a:r>
            <a:r>
              <a:rPr lang="en-US" sz="1800" dirty="0" smtClean="0">
                <a:latin typeface="+mn-lt"/>
                <a:ea typeface="ＭＳ Ｐゴシック" pitchFamily="-107" charset="-128"/>
              </a:rPr>
              <a:t>factorization</a:t>
            </a:r>
          </a:p>
          <a:p>
            <a:pPr>
              <a:buFont typeface="Arial" pitchFamily="34" charset="0"/>
              <a:buChar char="•"/>
              <a:defRPr/>
            </a:pPr>
            <a:r>
              <a:rPr lang="en-US" dirty="0" smtClean="0">
                <a:latin typeface="+mn-lt"/>
                <a:ea typeface="ＭＳ Ｐゴシック" pitchFamily="-107" charset="-128"/>
              </a:rPr>
              <a:t> </a:t>
            </a:r>
            <a:r>
              <a:rPr lang="en-US" dirty="0" smtClean="0">
                <a:latin typeface="+mn-lt"/>
                <a:ea typeface="ＭＳ Ｐゴシック" pitchFamily="-107" charset="-128"/>
              </a:rPr>
              <a:t>Statistics hungry</a:t>
            </a:r>
            <a:endParaRPr lang="en-US" sz="1800" dirty="0">
              <a:latin typeface="+mn-lt"/>
              <a:ea typeface="ＭＳ Ｐゴシック" pitchFamily="-107" charset="-128"/>
            </a:endParaRPr>
          </a:p>
        </p:txBody>
      </p:sp>
      <p:pic>
        <p:nvPicPr>
          <p:cNvPr id="12" name="Picture 11" descr="pi_k.jpg"/>
          <p:cNvPicPr>
            <a:picLocks noChangeAspect="1"/>
          </p:cNvPicPr>
          <p:nvPr/>
        </p:nvPicPr>
        <p:blipFill>
          <a:blip r:embed="rId3" cstate="print"/>
          <a:srcRect b="50066"/>
          <a:stretch>
            <a:fillRect/>
          </a:stretch>
        </p:blipFill>
        <p:spPr bwMode="auto">
          <a:xfrm>
            <a:off x="2882900" y="3341688"/>
            <a:ext cx="2878138" cy="2935287"/>
          </a:xfrm>
          <a:prstGeom prst="rect">
            <a:avLst/>
          </a:prstGeom>
          <a:noFill/>
          <a:ln w="9525">
            <a:noFill/>
            <a:miter lim="800000"/>
            <a:headEnd/>
            <a:tailEnd/>
          </a:ln>
        </p:spPr>
      </p:pic>
      <p:pic>
        <p:nvPicPr>
          <p:cNvPr id="14" name="Picture 13" descr="meson.jpg"/>
          <p:cNvPicPr>
            <a:picLocks noChangeAspect="1"/>
          </p:cNvPicPr>
          <p:nvPr/>
        </p:nvPicPr>
        <p:blipFill>
          <a:blip r:embed="rId4" cstate="print"/>
          <a:srcRect/>
          <a:stretch>
            <a:fillRect/>
          </a:stretch>
        </p:blipFill>
        <p:spPr bwMode="auto">
          <a:xfrm>
            <a:off x="350838" y="1554163"/>
            <a:ext cx="2508250" cy="1584325"/>
          </a:xfrm>
          <a:prstGeom prst="rect">
            <a:avLst/>
          </a:prstGeom>
          <a:noFill/>
          <a:ln w="9525">
            <a:noFill/>
            <a:miter lim="800000"/>
            <a:headEnd/>
            <a:tailEnd/>
          </a:ln>
        </p:spPr>
      </p:pic>
      <p:grpSp>
        <p:nvGrpSpPr>
          <p:cNvPr id="2" name="Group 19"/>
          <p:cNvGrpSpPr>
            <a:grpSpLocks/>
          </p:cNvGrpSpPr>
          <p:nvPr/>
        </p:nvGrpSpPr>
        <p:grpSpPr bwMode="auto">
          <a:xfrm>
            <a:off x="6188075" y="3303588"/>
            <a:ext cx="2879725" cy="2986087"/>
            <a:chOff x="6188400" y="3303038"/>
            <a:chExt cx="2879002" cy="2987244"/>
          </a:xfrm>
        </p:grpSpPr>
        <p:pic>
          <p:nvPicPr>
            <p:cNvPr id="23562" name="Picture 12" descr="pi_k.jpg"/>
            <p:cNvPicPr>
              <a:picLocks noChangeAspect="1"/>
            </p:cNvPicPr>
            <p:nvPr/>
          </p:nvPicPr>
          <p:blipFill>
            <a:blip r:embed="rId3" cstate="print"/>
            <a:srcRect t="49193"/>
            <a:stretch>
              <a:fillRect/>
            </a:stretch>
          </p:blipFill>
          <p:spPr bwMode="auto">
            <a:xfrm>
              <a:off x="6188400" y="3303038"/>
              <a:ext cx="2879002" cy="2987244"/>
            </a:xfrm>
            <a:prstGeom prst="rect">
              <a:avLst/>
            </a:prstGeom>
            <a:noFill/>
            <a:ln w="9525">
              <a:noFill/>
              <a:miter lim="800000"/>
              <a:headEnd/>
              <a:tailEnd/>
            </a:ln>
          </p:spPr>
        </p:pic>
        <p:sp>
          <p:nvSpPr>
            <p:cNvPr id="23563" name="TextBox 15"/>
            <p:cNvSpPr txBox="1">
              <a:spLocks noChangeArrowheads="1"/>
            </p:cNvSpPr>
            <p:nvPr/>
          </p:nvSpPr>
          <p:spPr bwMode="auto">
            <a:xfrm>
              <a:off x="6419464" y="5411758"/>
              <a:ext cx="597159" cy="584775"/>
            </a:xfrm>
            <a:prstGeom prst="rect">
              <a:avLst/>
            </a:prstGeom>
            <a:noFill/>
            <a:ln w="9525">
              <a:noFill/>
              <a:miter lim="800000"/>
              <a:headEnd/>
              <a:tailEnd/>
            </a:ln>
          </p:spPr>
          <p:txBody>
            <a:bodyPr>
              <a:spAutoFit/>
            </a:bodyPr>
            <a:lstStyle/>
            <a:p>
              <a:r>
                <a:rPr lang="en-US" sz="1600">
                  <a:solidFill>
                    <a:srgbClr val="00FF00"/>
                  </a:solidFill>
                  <a:latin typeface="Times New Roman" pitchFamily="18" charset="0"/>
                  <a:cs typeface="Times New Roman" pitchFamily="18" charset="0"/>
                </a:rPr>
                <a:t>10</a:t>
              </a:r>
            </a:p>
            <a:p>
              <a:r>
                <a:rPr lang="en-US" sz="1600">
                  <a:solidFill>
                    <a:srgbClr val="00FF00"/>
                  </a:solidFill>
                  <a:latin typeface="Times New Roman" pitchFamily="18" charset="0"/>
                  <a:cs typeface="Times New Roman" pitchFamily="18" charset="0"/>
                </a:rPr>
                <a:t>-15</a:t>
              </a:r>
            </a:p>
          </p:txBody>
        </p:sp>
        <p:sp>
          <p:nvSpPr>
            <p:cNvPr id="23564" name="TextBox 16"/>
            <p:cNvSpPr txBox="1">
              <a:spLocks noChangeArrowheads="1"/>
            </p:cNvSpPr>
            <p:nvPr/>
          </p:nvSpPr>
          <p:spPr bwMode="auto">
            <a:xfrm>
              <a:off x="7075711" y="5265582"/>
              <a:ext cx="597159" cy="738664"/>
            </a:xfrm>
            <a:prstGeom prst="rect">
              <a:avLst/>
            </a:prstGeom>
            <a:noFill/>
            <a:ln w="9525">
              <a:noFill/>
              <a:miter lim="800000"/>
              <a:headEnd/>
              <a:tailEnd/>
            </a:ln>
          </p:spPr>
          <p:txBody>
            <a:bodyPr>
              <a:spAutoFit/>
            </a:bodyPr>
            <a:lstStyle/>
            <a:p>
              <a:r>
                <a:rPr lang="en-US" sz="1400" i="1">
                  <a:latin typeface="Times New Roman" pitchFamily="18" charset="0"/>
                  <a:cs typeface="Times New Roman" pitchFamily="18" charset="0"/>
                </a:rPr>
                <a:t>Q</a:t>
              </a:r>
              <a:r>
                <a:rPr lang="en-US" sz="1400" i="1" baseline="30000">
                  <a:latin typeface="Times New Roman" pitchFamily="18" charset="0"/>
                  <a:cs typeface="Times New Roman" pitchFamily="18" charset="0"/>
                </a:rPr>
                <a:t>2</a:t>
              </a:r>
            </a:p>
            <a:p>
              <a:r>
                <a:rPr lang="en-US" sz="1400">
                  <a:latin typeface="Times New Roman" pitchFamily="18" charset="0"/>
                  <a:cs typeface="Times New Roman" pitchFamily="18" charset="0"/>
                </a:rPr>
                <a:t>15</a:t>
              </a:r>
            </a:p>
            <a:p>
              <a:r>
                <a:rPr lang="en-US" sz="1400">
                  <a:latin typeface="Times New Roman" pitchFamily="18" charset="0"/>
                  <a:cs typeface="Times New Roman" pitchFamily="18" charset="0"/>
                </a:rPr>
                <a:t>-20</a:t>
              </a:r>
            </a:p>
          </p:txBody>
        </p:sp>
        <p:sp>
          <p:nvSpPr>
            <p:cNvPr id="23565" name="TextBox 17"/>
            <p:cNvSpPr txBox="1">
              <a:spLocks noChangeArrowheads="1"/>
            </p:cNvSpPr>
            <p:nvPr/>
          </p:nvSpPr>
          <p:spPr bwMode="auto">
            <a:xfrm>
              <a:off x="7710185" y="5396209"/>
              <a:ext cx="597159" cy="584775"/>
            </a:xfrm>
            <a:prstGeom prst="rect">
              <a:avLst/>
            </a:prstGeom>
            <a:noFill/>
            <a:ln w="9525">
              <a:noFill/>
              <a:miter lim="800000"/>
              <a:headEnd/>
              <a:tailEnd/>
            </a:ln>
          </p:spPr>
          <p:txBody>
            <a:bodyPr>
              <a:spAutoFit/>
            </a:bodyPr>
            <a:lstStyle/>
            <a:p>
              <a:r>
                <a:rPr lang="en-US" sz="1600">
                  <a:solidFill>
                    <a:srgbClr val="0033CC"/>
                  </a:solidFill>
                  <a:latin typeface="Times New Roman" pitchFamily="18" charset="0"/>
                  <a:cs typeface="Times New Roman" pitchFamily="18" charset="0"/>
                </a:rPr>
                <a:t>25</a:t>
              </a:r>
            </a:p>
            <a:p>
              <a:r>
                <a:rPr lang="en-US" sz="1600">
                  <a:solidFill>
                    <a:srgbClr val="0033CC"/>
                  </a:solidFill>
                  <a:latin typeface="Times New Roman" pitchFamily="18" charset="0"/>
                  <a:cs typeface="Times New Roman" pitchFamily="18" charset="0"/>
                </a:rPr>
                <a:t>-30</a:t>
              </a:r>
            </a:p>
          </p:txBody>
        </p:sp>
        <p:sp>
          <p:nvSpPr>
            <p:cNvPr id="23566" name="TextBox 18"/>
            <p:cNvSpPr txBox="1">
              <a:spLocks noChangeArrowheads="1"/>
            </p:cNvSpPr>
            <p:nvPr/>
          </p:nvSpPr>
          <p:spPr bwMode="auto">
            <a:xfrm>
              <a:off x="8385093" y="4167695"/>
              <a:ext cx="597159" cy="584775"/>
            </a:xfrm>
            <a:prstGeom prst="rect">
              <a:avLst/>
            </a:prstGeom>
            <a:noFill/>
            <a:ln w="9525">
              <a:noFill/>
              <a:miter lim="800000"/>
              <a:headEnd/>
              <a:tailEnd/>
            </a:ln>
          </p:spPr>
          <p:txBody>
            <a:bodyPr>
              <a:spAutoFit/>
            </a:bodyPr>
            <a:lstStyle/>
            <a:p>
              <a:r>
                <a:rPr lang="en-US" sz="1600">
                  <a:solidFill>
                    <a:srgbClr val="FF0000"/>
                  </a:solidFill>
                  <a:latin typeface="Times New Roman" pitchFamily="18" charset="0"/>
                  <a:cs typeface="Times New Roman" pitchFamily="18" charset="0"/>
                </a:rPr>
                <a:t>35</a:t>
              </a:r>
            </a:p>
            <a:p>
              <a:r>
                <a:rPr lang="en-US" sz="1600">
                  <a:solidFill>
                    <a:srgbClr val="FF0000"/>
                  </a:solidFill>
                  <a:latin typeface="Times New Roman" pitchFamily="18" charset="0"/>
                  <a:cs typeface="Times New Roman" pitchFamily="18" charset="0"/>
                </a:rPr>
                <a:t>-45</a:t>
              </a:r>
            </a:p>
          </p:txBody>
        </p:sp>
      </p:grpSp>
      <p:sp>
        <p:nvSpPr>
          <p:cNvPr id="16" name="TextBox 14"/>
          <p:cNvSpPr txBox="1">
            <a:spLocks noChangeArrowheads="1"/>
          </p:cNvSpPr>
          <p:nvPr/>
        </p:nvSpPr>
        <p:spPr bwMode="auto">
          <a:xfrm>
            <a:off x="6477000" y="6324600"/>
            <a:ext cx="2438400" cy="261610"/>
          </a:xfrm>
          <a:prstGeom prst="rect">
            <a:avLst/>
          </a:prstGeom>
          <a:solidFill>
            <a:schemeClr val="bg1"/>
          </a:solidFill>
          <a:ln w="9525">
            <a:noFill/>
            <a:miter lim="800000"/>
            <a:headEnd/>
            <a:tailEnd/>
          </a:ln>
        </p:spPr>
        <p:txBody>
          <a:bodyPr wrap="square">
            <a:spAutoFit/>
          </a:bodyPr>
          <a:lstStyle/>
          <a:p>
            <a:r>
              <a:rPr lang="en-US" sz="1100" dirty="0">
                <a:solidFill>
                  <a:srgbClr val="147806"/>
                </a:solidFill>
              </a:rPr>
              <a:t>[Horn et al. 08+, INT10-3 report]</a:t>
            </a:r>
          </a:p>
        </p:txBody>
      </p:sp>
      <p:sp>
        <p:nvSpPr>
          <p:cNvPr id="18" name="Rectangle 15"/>
          <p:cNvSpPr>
            <a:spLocks noChangeArrowheads="1"/>
          </p:cNvSpPr>
          <p:nvPr/>
        </p:nvSpPr>
        <p:spPr bwMode="auto">
          <a:xfrm>
            <a:off x="381000" y="6248400"/>
            <a:ext cx="3657600" cy="457200"/>
          </a:xfrm>
          <a:prstGeom prst="rect">
            <a:avLst/>
          </a:prstGeom>
          <a:solidFill>
            <a:srgbClr val="C7C7F1"/>
          </a:solidFill>
          <a:ln w="9525" algn="ctr">
            <a:solidFill>
              <a:schemeClr val="tx1"/>
            </a:solidFill>
            <a:round/>
            <a:headEnd/>
            <a:tailEnd/>
          </a:ln>
        </p:spPr>
        <p:txBody>
          <a:bodyPr/>
          <a:lstStyle/>
          <a:p>
            <a:endParaRPr lang="en-US"/>
          </a:p>
        </p:txBody>
      </p:sp>
      <p:sp>
        <p:nvSpPr>
          <p:cNvPr id="19" name="Rectangle 3"/>
          <p:cNvSpPr>
            <a:spLocks noChangeArrowheads="1"/>
          </p:cNvSpPr>
          <p:nvPr/>
        </p:nvSpPr>
        <p:spPr bwMode="auto">
          <a:xfrm>
            <a:off x="152400" y="6324600"/>
            <a:ext cx="3962400" cy="381000"/>
          </a:xfrm>
          <a:prstGeom prst="rect">
            <a:avLst/>
          </a:prstGeom>
          <a:noFill/>
          <a:ln w="6350">
            <a:noFill/>
            <a:miter lim="800000"/>
            <a:headEnd/>
            <a:tailEnd/>
          </a:ln>
        </p:spPr>
        <p:txBody>
          <a:bodyPr/>
          <a:lstStyle/>
          <a:p>
            <a:pPr marL="285750" indent="-285750">
              <a:spcBef>
                <a:spcPct val="20000"/>
              </a:spcBef>
            </a:pPr>
            <a:r>
              <a:rPr lang="en-US" sz="1800" dirty="0">
                <a:solidFill>
                  <a:schemeClr val="tx1"/>
                </a:solidFill>
              </a:rPr>
              <a:t>     Imaging of </a:t>
            </a:r>
            <a:r>
              <a:rPr lang="en-US" sz="1800" i="1" dirty="0">
                <a:solidFill>
                  <a:schemeClr val="tx1"/>
                </a:solidFill>
              </a:rPr>
              <a:t>strange</a:t>
            </a:r>
            <a:r>
              <a:rPr lang="en-US" sz="1800" dirty="0">
                <a:solidFill>
                  <a:schemeClr val="tx1"/>
                </a:solidFill>
              </a:rPr>
              <a:t> sea quarks!</a:t>
            </a:r>
          </a:p>
        </p:txBody>
      </p:sp>
      <p:sp>
        <p:nvSpPr>
          <p:cNvPr id="20" name="TextBox 39"/>
          <p:cNvSpPr txBox="1">
            <a:spLocks noChangeArrowheads="1"/>
          </p:cNvSpPr>
          <p:nvPr/>
        </p:nvSpPr>
        <p:spPr bwMode="auto">
          <a:xfrm>
            <a:off x="4495800" y="6305550"/>
            <a:ext cx="1600200" cy="400050"/>
          </a:xfrm>
          <a:prstGeom prst="rect">
            <a:avLst/>
          </a:prstGeom>
          <a:solidFill>
            <a:srgbClr val="C1EDFF"/>
          </a:solidFill>
          <a:ln w="9525">
            <a:solidFill>
              <a:srgbClr val="002060"/>
            </a:solidFill>
            <a:miter lim="800000"/>
            <a:headEnd/>
            <a:tailEnd/>
          </a:ln>
        </p:spPr>
        <p:txBody>
          <a:bodyPr wrap="square">
            <a:spAutoFit/>
          </a:bodyPr>
          <a:lstStyle/>
          <a:p>
            <a:r>
              <a:rPr lang="en-US" sz="2000">
                <a:solidFill>
                  <a:schemeClr val="tx1"/>
                </a:solidFill>
                <a:latin typeface="Times New Roman" pitchFamily="18" charset="0"/>
                <a:cs typeface="Times New Roman" pitchFamily="18" charset="0"/>
              </a:rPr>
              <a:t>√</a:t>
            </a:r>
            <a:r>
              <a:rPr lang="en-US" sz="2000">
                <a:solidFill>
                  <a:schemeClr val="tx1"/>
                </a:solidFill>
              </a:rPr>
              <a:t>s~30 GeV</a:t>
            </a:r>
            <a:endParaRPr lang="en-US" sz="2000" baseline="30000">
              <a:solidFill>
                <a:schemeClr val="tx1"/>
              </a:solidFill>
            </a:endParaRPr>
          </a:p>
        </p:txBody>
      </p:sp>
      <p:sp>
        <p:nvSpPr>
          <p:cNvPr id="21" name="TextBox 18"/>
          <p:cNvSpPr txBox="1">
            <a:spLocks noChangeArrowheads="1"/>
          </p:cNvSpPr>
          <p:nvPr/>
        </p:nvSpPr>
        <p:spPr bwMode="auto">
          <a:xfrm>
            <a:off x="2971800" y="2895600"/>
            <a:ext cx="3581400" cy="369332"/>
          </a:xfrm>
          <a:prstGeom prst="rect">
            <a:avLst/>
          </a:prstGeom>
          <a:solidFill>
            <a:srgbClr val="C1EDFF"/>
          </a:solidFill>
          <a:ln w="9525">
            <a:noFill/>
            <a:miter lim="800000"/>
            <a:headEnd/>
            <a:tailEnd/>
          </a:ln>
        </p:spPr>
        <p:txBody>
          <a:bodyPr wrap="square">
            <a:spAutoFit/>
          </a:bodyPr>
          <a:lstStyle/>
          <a:p>
            <a:r>
              <a:rPr lang="en-US" dirty="0">
                <a:solidFill>
                  <a:schemeClr val="tx1"/>
                </a:solidFill>
              </a:rPr>
              <a:t>~100 days, </a:t>
            </a:r>
            <a:r>
              <a:rPr lang="el-GR" dirty="0">
                <a:solidFill>
                  <a:schemeClr val="tx1"/>
                </a:solidFill>
                <a:latin typeface="Times New Roman" pitchFamily="18" charset="0"/>
                <a:cs typeface="Times New Roman" pitchFamily="18" charset="0"/>
              </a:rPr>
              <a:t>ε</a:t>
            </a:r>
            <a:r>
              <a:rPr lang="en-US" dirty="0">
                <a:solidFill>
                  <a:schemeClr val="tx1"/>
                </a:solidFill>
                <a:latin typeface="Times New Roman" pitchFamily="18" charset="0"/>
                <a:cs typeface="Times New Roman" pitchFamily="18" charset="0"/>
              </a:rPr>
              <a:t>=</a:t>
            </a:r>
            <a:r>
              <a:rPr lang="en-US" dirty="0">
                <a:solidFill>
                  <a:schemeClr val="tx1"/>
                </a:solidFill>
              </a:rPr>
              <a:t>1.0, </a:t>
            </a:r>
            <a:r>
              <a:rPr lang="en-US" dirty="0">
                <a:solidFill>
                  <a:schemeClr val="tx1"/>
                </a:solidFill>
                <a:latin typeface="Script MT Bold" pitchFamily="66" charset="0"/>
              </a:rPr>
              <a:t>L</a:t>
            </a:r>
            <a:r>
              <a:rPr lang="en-US" dirty="0">
                <a:solidFill>
                  <a:schemeClr val="tx1"/>
                </a:solidFill>
              </a:rPr>
              <a:t>=10</a:t>
            </a:r>
            <a:r>
              <a:rPr lang="en-US" baseline="30000" dirty="0">
                <a:solidFill>
                  <a:schemeClr val="tx1"/>
                </a:solidFill>
              </a:rPr>
              <a:t>34</a:t>
            </a:r>
            <a:r>
              <a:rPr lang="en-US" dirty="0">
                <a:solidFill>
                  <a:schemeClr val="tx1"/>
                </a:solidFill>
              </a:rPr>
              <a:t> s</a:t>
            </a:r>
            <a:r>
              <a:rPr lang="en-US" baseline="30000" dirty="0">
                <a:solidFill>
                  <a:schemeClr val="tx1"/>
                </a:solidFill>
              </a:rPr>
              <a:t>-1</a:t>
            </a:r>
            <a:r>
              <a:rPr lang="en-US" dirty="0">
                <a:solidFill>
                  <a:schemeClr val="tx1"/>
                </a:solidFill>
              </a:rPr>
              <a:t>cm</a:t>
            </a:r>
            <a:r>
              <a:rPr lang="en-US" baseline="30000" dirty="0">
                <a:solidFill>
                  <a:schemeClr val="tx1"/>
                </a:solidFill>
              </a:rPr>
              <a:t>-2</a:t>
            </a:r>
          </a:p>
        </p:txBody>
      </p:sp>
      <p:sp>
        <p:nvSpPr>
          <p:cNvPr id="22" name="Rectangle 3"/>
          <p:cNvSpPr>
            <a:spLocks noChangeArrowheads="1"/>
          </p:cNvSpPr>
          <p:nvPr/>
        </p:nvSpPr>
        <p:spPr bwMode="auto">
          <a:xfrm>
            <a:off x="2514600" y="1371600"/>
            <a:ext cx="3962400" cy="1524000"/>
          </a:xfrm>
          <a:prstGeom prst="rect">
            <a:avLst/>
          </a:prstGeom>
          <a:noFill/>
          <a:ln w="28575">
            <a:noFill/>
            <a:miter lim="800000"/>
            <a:headEnd/>
            <a:tailEnd/>
          </a:ln>
        </p:spPr>
        <p:txBody>
          <a:bodyPr/>
          <a:lstStyle/>
          <a:p>
            <a:pPr lvl="1">
              <a:spcBef>
                <a:spcPct val="20000"/>
              </a:spcBef>
              <a:buFont typeface="Arial" pitchFamily="34" charset="0"/>
              <a:buChar char="–"/>
            </a:pPr>
            <a:r>
              <a:rPr lang="el-GR" sz="1600" dirty="0" smtClean="0">
                <a:solidFill>
                  <a:schemeClr val="tx1"/>
                </a:solidFill>
                <a:latin typeface="Times New Roman" pitchFamily="18" charset="0"/>
                <a:cs typeface="Times New Roman" pitchFamily="18" charset="0"/>
              </a:rPr>
              <a:t>π</a:t>
            </a:r>
            <a:r>
              <a:rPr lang="en-US" sz="1600" i="1" dirty="0">
                <a:solidFill>
                  <a:schemeClr val="tx1"/>
                </a:solidFill>
                <a:cs typeface="Times New Roman" pitchFamily="18" charset="0"/>
              </a:rPr>
              <a:t>N</a:t>
            </a:r>
            <a:r>
              <a:rPr lang="en-US" sz="1600" dirty="0">
                <a:solidFill>
                  <a:schemeClr val="tx1"/>
                </a:solidFill>
                <a:cs typeface="Times New Roman" pitchFamily="18" charset="0"/>
              </a:rPr>
              <a:t> or </a:t>
            </a:r>
            <a:r>
              <a:rPr lang="en-US" sz="1600" i="1" dirty="0">
                <a:solidFill>
                  <a:schemeClr val="tx1"/>
                </a:solidFill>
                <a:cs typeface="Times New Roman" pitchFamily="18" charset="0"/>
              </a:rPr>
              <a:t>K</a:t>
            </a:r>
            <a:r>
              <a:rPr lang="el-GR" sz="1600" dirty="0">
                <a:solidFill>
                  <a:schemeClr val="tx1"/>
                </a:solidFill>
                <a:latin typeface="Times New Roman" pitchFamily="18" charset="0"/>
                <a:cs typeface="Times New Roman" pitchFamily="18" charset="0"/>
              </a:rPr>
              <a:t>Λ</a:t>
            </a:r>
            <a:r>
              <a:rPr lang="en-US" sz="1600" dirty="0">
                <a:solidFill>
                  <a:schemeClr val="tx1"/>
                </a:solidFill>
                <a:cs typeface="Times New Roman" pitchFamily="18" charset="0"/>
              </a:rPr>
              <a:t> components in nucleon</a:t>
            </a:r>
          </a:p>
          <a:p>
            <a:pPr lvl="1">
              <a:spcBef>
                <a:spcPct val="20000"/>
              </a:spcBef>
              <a:buFont typeface="Arial" pitchFamily="34" charset="0"/>
              <a:buChar char="–"/>
            </a:pPr>
            <a:r>
              <a:rPr lang="en-US" sz="1600" dirty="0">
                <a:solidFill>
                  <a:schemeClr val="tx1"/>
                </a:solidFill>
                <a:cs typeface="Times New Roman" pitchFamily="18" charset="0"/>
              </a:rPr>
              <a:t>QCD vacuum fluctuations</a:t>
            </a:r>
          </a:p>
          <a:p>
            <a:pPr lvl="1">
              <a:spcBef>
                <a:spcPct val="20000"/>
              </a:spcBef>
              <a:buFont typeface="Arial" pitchFamily="34" charset="0"/>
              <a:buChar char="–"/>
            </a:pPr>
            <a:r>
              <a:rPr lang="en-US" sz="1600" dirty="0">
                <a:solidFill>
                  <a:schemeClr val="tx1"/>
                </a:solidFill>
                <a:cs typeface="Times New Roman" pitchFamily="18" charset="0"/>
              </a:rPr>
              <a:t>Nucleon/meson structure</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animBg="1"/>
      <p:bldP spid="19" grpId="0"/>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61938"/>
            <a:ext cx="9144000" cy="576262"/>
          </a:xfrm>
        </p:spPr>
        <p:txBody>
          <a:bodyPr/>
          <a:lstStyle/>
          <a:p>
            <a:pPr eaLnBrk="1" hangingPunct="1">
              <a:defRPr/>
            </a:pPr>
            <a:r>
              <a:rPr lang="en-US" sz="3200" b="1" dirty="0" smtClean="0">
                <a:solidFill>
                  <a:srgbClr val="FF0000"/>
                </a:solidFill>
                <a:latin typeface="+mn-lt"/>
                <a:ea typeface="ＭＳ Ｐゴシック" pitchFamily="-107" charset="-128"/>
              </a:rPr>
              <a:t>Image the Transverse Momentum of the Quarks</a:t>
            </a:r>
          </a:p>
        </p:txBody>
      </p:sp>
      <p:sp>
        <p:nvSpPr>
          <p:cNvPr id="16" name="Rectangle 15"/>
          <p:cNvSpPr>
            <a:spLocks noChangeArrowheads="1"/>
          </p:cNvSpPr>
          <p:nvPr/>
        </p:nvSpPr>
        <p:spPr bwMode="auto">
          <a:xfrm>
            <a:off x="5618163" y="2855913"/>
            <a:ext cx="3125787" cy="115887"/>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9" name="TextBox 18"/>
          <p:cNvSpPr txBox="1"/>
          <p:nvPr/>
        </p:nvSpPr>
        <p:spPr>
          <a:xfrm>
            <a:off x="4416425" y="1981200"/>
            <a:ext cx="4422775" cy="1631216"/>
          </a:xfrm>
          <a:prstGeom prst="rect">
            <a:avLst/>
          </a:prstGeom>
          <a:noFill/>
        </p:spPr>
        <p:txBody>
          <a:bodyPr>
            <a:spAutoFit/>
          </a:bodyPr>
          <a:lstStyle/>
          <a:p>
            <a:pPr>
              <a:defRPr/>
            </a:pPr>
            <a:r>
              <a:rPr lang="en-US" sz="2000" dirty="0">
                <a:latin typeface="+mn-lt"/>
                <a:ea typeface="ＭＳ Ｐゴシック" pitchFamily="34" charset="-128"/>
              </a:rPr>
              <a:t>The difference between the </a:t>
            </a:r>
            <a:r>
              <a:rPr lang="en-US" sz="2000" dirty="0">
                <a:latin typeface="Symbol" pitchFamily="18" charset="2"/>
                <a:ea typeface="ＭＳ Ｐゴシック" pitchFamily="34" charset="-128"/>
              </a:rPr>
              <a:t>p</a:t>
            </a:r>
            <a:r>
              <a:rPr lang="en-US" sz="2000" baseline="30000" dirty="0">
                <a:latin typeface="+mn-lt"/>
                <a:ea typeface="ＭＳ Ｐゴシック" pitchFamily="34" charset="-128"/>
              </a:rPr>
              <a:t>+</a:t>
            </a:r>
            <a:r>
              <a:rPr lang="en-US" sz="2000" dirty="0">
                <a:latin typeface="+mn-lt"/>
                <a:ea typeface="ＭＳ Ｐゴシック" pitchFamily="34" charset="-128"/>
              </a:rPr>
              <a:t>, </a:t>
            </a:r>
            <a:r>
              <a:rPr lang="en-US" sz="2000" dirty="0">
                <a:latin typeface="Symbol" pitchFamily="18" charset="2"/>
                <a:ea typeface="ＭＳ Ｐゴシック" pitchFamily="34" charset="-128"/>
              </a:rPr>
              <a:t>p</a:t>
            </a:r>
            <a:r>
              <a:rPr lang="en-US" sz="2000" baseline="30000" dirty="0">
                <a:latin typeface="+mn-lt"/>
                <a:ea typeface="ＭＳ Ｐゴシック" pitchFamily="34" charset="-128"/>
              </a:rPr>
              <a:t>–</a:t>
            </a:r>
            <a:r>
              <a:rPr lang="en-US" sz="2000" dirty="0">
                <a:latin typeface="+mn-lt"/>
                <a:ea typeface="ＭＳ Ｐゴシック" pitchFamily="34" charset="-128"/>
              </a:rPr>
              <a:t>, and K</a:t>
            </a:r>
            <a:r>
              <a:rPr lang="en-US" sz="2000" baseline="30000" dirty="0">
                <a:latin typeface="+mn-lt"/>
                <a:ea typeface="ＭＳ Ｐゴシック" pitchFamily="34" charset="-128"/>
              </a:rPr>
              <a:t>+</a:t>
            </a:r>
            <a:r>
              <a:rPr lang="en-US" sz="2000" dirty="0">
                <a:latin typeface="+mn-lt"/>
                <a:ea typeface="ＭＳ Ｐゴシック" pitchFamily="34" charset="-128"/>
              </a:rPr>
              <a:t> asymmetries reveals that quarks and anti-quarks of different flavor are </a:t>
            </a:r>
            <a:r>
              <a:rPr lang="en-US" sz="2000" b="1" dirty="0">
                <a:solidFill>
                  <a:srgbClr val="FF0000"/>
                </a:solidFill>
                <a:latin typeface="+mn-lt"/>
                <a:ea typeface="ＭＳ Ｐゴシック" pitchFamily="34" charset="-128"/>
              </a:rPr>
              <a:t>orbiting in different ways</a:t>
            </a:r>
            <a:r>
              <a:rPr lang="en-US" sz="2000" dirty="0">
                <a:latin typeface="+mn-lt"/>
                <a:ea typeface="ＭＳ Ｐゴシック" pitchFamily="34" charset="-128"/>
              </a:rPr>
              <a:t> within the proton.</a:t>
            </a:r>
            <a:endParaRPr lang="en-US" sz="2000" dirty="0">
              <a:latin typeface="+mn-lt"/>
              <a:ea typeface="ＭＳ Ｐゴシック" pitchFamily="1" charset="-128"/>
            </a:endParaRPr>
          </a:p>
        </p:txBody>
      </p:sp>
      <p:pic>
        <p:nvPicPr>
          <p:cNvPr id="56328" name="Picture 4" descr="plot-text-Kplus-1"/>
          <p:cNvPicPr>
            <a:picLocks noChangeAspect="1" noChangeArrowheads="1"/>
          </p:cNvPicPr>
          <p:nvPr/>
        </p:nvPicPr>
        <p:blipFill>
          <a:blip r:embed="rId2" cstate="print"/>
          <a:srcRect/>
          <a:stretch>
            <a:fillRect/>
          </a:stretch>
        </p:blipFill>
        <p:spPr bwMode="auto">
          <a:xfrm>
            <a:off x="685800" y="1905000"/>
            <a:ext cx="3352800" cy="3293411"/>
          </a:xfrm>
          <a:prstGeom prst="rect">
            <a:avLst/>
          </a:prstGeom>
          <a:noFill/>
          <a:ln w="9525">
            <a:noFill/>
            <a:miter lim="800000"/>
            <a:headEnd/>
            <a:tailEnd/>
          </a:ln>
        </p:spPr>
      </p:pic>
      <p:sp>
        <p:nvSpPr>
          <p:cNvPr id="25" name="TextBox 24"/>
          <p:cNvSpPr txBox="1"/>
          <p:nvPr/>
        </p:nvSpPr>
        <p:spPr>
          <a:xfrm>
            <a:off x="228600" y="1066800"/>
            <a:ext cx="8534400" cy="830997"/>
          </a:xfrm>
          <a:prstGeom prst="rect">
            <a:avLst/>
          </a:prstGeom>
          <a:noFill/>
        </p:spPr>
        <p:txBody>
          <a:bodyPr wrap="square">
            <a:spAutoFit/>
          </a:bodyPr>
          <a:lstStyle/>
          <a:p>
            <a:pPr algn="ctr">
              <a:defRPr/>
            </a:pPr>
            <a:r>
              <a:rPr lang="en-US" sz="2400" i="1" dirty="0">
                <a:latin typeface="+mn-lt"/>
                <a:ea typeface="ＭＳ Ｐゴシック" pitchFamily="1" charset="-128"/>
              </a:rPr>
              <a:t>Swing to the left, swing to the right: </a:t>
            </a:r>
          </a:p>
          <a:p>
            <a:pPr algn="ctr">
              <a:defRPr/>
            </a:pPr>
            <a:r>
              <a:rPr lang="en-US" sz="2400" i="1" dirty="0">
                <a:latin typeface="+mn-lt"/>
                <a:ea typeface="ＭＳ Ｐゴシック" pitchFamily="1" charset="-128"/>
              </a:rPr>
              <a:t>A surprise of transverse-spin experiments</a:t>
            </a:r>
          </a:p>
        </p:txBody>
      </p:sp>
      <p:pic>
        <p:nvPicPr>
          <p:cNvPr id="9" name="Picture 6" descr="fsi_rev4_loop_medSize"/>
          <p:cNvPicPr>
            <a:picLocks noChangeAspect="1" noChangeArrowheads="1" noCrop="1"/>
          </p:cNvPicPr>
          <p:nvPr/>
        </p:nvPicPr>
        <p:blipFill>
          <a:blip r:embed="rId3" cstate="print"/>
          <a:srcRect/>
          <a:stretch>
            <a:fillRect/>
          </a:stretch>
        </p:blipFill>
        <p:spPr bwMode="auto">
          <a:xfrm>
            <a:off x="4572000" y="3886200"/>
            <a:ext cx="4038600" cy="2743200"/>
          </a:xfrm>
          <a:prstGeom prst="rect">
            <a:avLst/>
          </a:prstGeom>
          <a:noFill/>
          <a:ln w="9525">
            <a:noFill/>
            <a:miter lim="800000"/>
            <a:headEnd/>
            <a:tailEnd/>
          </a:ln>
        </p:spPr>
      </p:pic>
      <p:sp>
        <p:nvSpPr>
          <p:cNvPr id="10" name="Text Box 5"/>
          <p:cNvSpPr txBox="1">
            <a:spLocks noChangeArrowheads="1"/>
          </p:cNvSpPr>
          <p:nvPr/>
        </p:nvSpPr>
        <p:spPr bwMode="auto">
          <a:xfrm>
            <a:off x="533400" y="5257800"/>
            <a:ext cx="3641725" cy="457200"/>
          </a:xfrm>
          <a:prstGeom prst="rect">
            <a:avLst/>
          </a:prstGeom>
          <a:noFill/>
          <a:ln w="9525">
            <a:noFill/>
            <a:miter lim="800000"/>
            <a:headEnd/>
            <a:tailEnd/>
          </a:ln>
        </p:spPr>
        <p:txBody>
          <a:bodyPr wrap="none">
            <a:spAutoFit/>
          </a:bodyPr>
          <a:lstStyle/>
          <a:p>
            <a:r>
              <a:rPr lang="en-US" sz="2400" dirty="0" err="1"/>
              <a:t>d</a:t>
            </a:r>
            <a:r>
              <a:rPr lang="en-US" sz="2400" dirty="0" err="1">
                <a:latin typeface="Symbol" pitchFamily="18" charset="2"/>
              </a:rPr>
              <a:t>s</a:t>
            </a:r>
            <a:r>
              <a:rPr lang="en-US" sz="2400" baseline="30000" dirty="0" err="1"/>
              <a:t>h</a:t>
            </a:r>
            <a:r>
              <a:rPr lang="en-US" sz="2400" dirty="0"/>
              <a:t> ~ </a:t>
            </a:r>
            <a:r>
              <a:rPr lang="en-US" sz="2400" dirty="0">
                <a:latin typeface="Symbol" pitchFamily="18" charset="2"/>
              </a:rPr>
              <a:t>S</a:t>
            </a:r>
            <a:r>
              <a:rPr lang="en-US" sz="2400" dirty="0"/>
              <a:t>e</a:t>
            </a:r>
            <a:r>
              <a:rPr lang="en-US" sz="2400" baseline="-25000" dirty="0"/>
              <a:t>q</a:t>
            </a:r>
            <a:r>
              <a:rPr lang="en-US" sz="2400" baseline="30000" dirty="0"/>
              <a:t>2</a:t>
            </a:r>
            <a:r>
              <a:rPr lang="en-US" sz="2400" dirty="0"/>
              <a:t>q(x) </a:t>
            </a:r>
            <a:r>
              <a:rPr lang="en-US" sz="2400" dirty="0" err="1"/>
              <a:t>d</a:t>
            </a:r>
            <a:r>
              <a:rPr lang="en-US" sz="2400" dirty="0" err="1">
                <a:latin typeface="Symbol" pitchFamily="18" charset="2"/>
              </a:rPr>
              <a:t>s</a:t>
            </a:r>
            <a:r>
              <a:rPr lang="en-US" sz="2400" baseline="-25000" dirty="0" err="1"/>
              <a:t>f</a:t>
            </a:r>
            <a:r>
              <a:rPr lang="en-US" sz="2400" dirty="0"/>
              <a:t> </a:t>
            </a:r>
            <a:r>
              <a:rPr lang="en-US" sz="2400" dirty="0" err="1"/>
              <a:t>D</a:t>
            </a:r>
            <a:r>
              <a:rPr lang="en-US" sz="2400" baseline="-25000" dirty="0" err="1"/>
              <a:t>f</a:t>
            </a:r>
            <a:r>
              <a:rPr lang="en-US" sz="2400" baseline="30000" dirty="0" err="1"/>
              <a:t>h</a:t>
            </a:r>
            <a:r>
              <a:rPr lang="en-US" sz="2400" dirty="0"/>
              <a:t>(z)</a:t>
            </a:r>
          </a:p>
        </p:txBody>
      </p:sp>
      <p:sp>
        <p:nvSpPr>
          <p:cNvPr id="11" name="Line 9"/>
          <p:cNvSpPr>
            <a:spLocks noChangeShapeType="1"/>
          </p:cNvSpPr>
          <p:nvPr/>
        </p:nvSpPr>
        <p:spPr bwMode="auto">
          <a:xfrm flipV="1">
            <a:off x="2362200" y="5715000"/>
            <a:ext cx="0" cy="435273"/>
          </a:xfrm>
          <a:prstGeom prst="line">
            <a:avLst/>
          </a:prstGeom>
          <a:noFill/>
          <a:ln w="76200">
            <a:solidFill>
              <a:schemeClr val="accent2"/>
            </a:solidFill>
            <a:round/>
            <a:headEnd/>
            <a:tailEnd type="triangle" w="med" len="med"/>
          </a:ln>
        </p:spPr>
        <p:txBody>
          <a:bodyPr/>
          <a:lstStyle/>
          <a:p>
            <a:endParaRPr lang="en-US"/>
          </a:p>
        </p:txBody>
      </p:sp>
      <p:sp>
        <p:nvSpPr>
          <p:cNvPr id="12" name="Text Box 12"/>
          <p:cNvSpPr txBox="1">
            <a:spLocks noChangeArrowheads="1"/>
          </p:cNvSpPr>
          <p:nvPr/>
        </p:nvSpPr>
        <p:spPr bwMode="auto">
          <a:xfrm>
            <a:off x="914400" y="6167736"/>
            <a:ext cx="2882520" cy="461665"/>
          </a:xfrm>
          <a:prstGeom prst="rect">
            <a:avLst/>
          </a:prstGeom>
          <a:noFill/>
          <a:ln w="38100">
            <a:solidFill>
              <a:schemeClr val="accent2"/>
            </a:solidFill>
            <a:miter lim="800000"/>
            <a:headEnd/>
            <a:tailEnd/>
          </a:ln>
        </p:spPr>
        <p:txBody>
          <a:bodyPr wrap="none">
            <a:spAutoFit/>
          </a:bodyPr>
          <a:lstStyle/>
          <a:p>
            <a:r>
              <a:rPr lang="en-US" sz="2400" dirty="0" err="1"/>
              <a:t>Sivers</a:t>
            </a:r>
            <a:r>
              <a:rPr lang="en-US" sz="2400" dirty="0"/>
              <a:t> distribution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1"/>
          <p:cNvSpPr txBox="1">
            <a:spLocks noChangeArrowheads="1"/>
          </p:cNvSpPr>
          <p:nvPr/>
        </p:nvSpPr>
        <p:spPr bwMode="auto">
          <a:xfrm>
            <a:off x="4724400" y="5537537"/>
            <a:ext cx="4114800" cy="1015663"/>
          </a:xfrm>
          <a:prstGeom prst="rect">
            <a:avLst/>
          </a:prstGeom>
          <a:noFill/>
          <a:ln w="57150">
            <a:solidFill>
              <a:srgbClr val="FF99FF"/>
            </a:solidFill>
            <a:miter lim="800000"/>
            <a:headEnd/>
            <a:tailEnd/>
          </a:ln>
        </p:spPr>
        <p:txBody>
          <a:bodyPr wrap="square">
            <a:spAutoFit/>
          </a:bodyPr>
          <a:lstStyle/>
          <a:p>
            <a:pPr algn="ctr">
              <a:defRPr/>
            </a:pPr>
            <a:r>
              <a:rPr lang="en-US" sz="2000" dirty="0">
                <a:solidFill>
                  <a:schemeClr val="accent2"/>
                </a:solidFill>
                <a:latin typeface="+mn-lt"/>
                <a:ea typeface="ＭＳ Ｐゴシック" pitchFamily="1" charset="-128"/>
              </a:rPr>
              <a:t>An EIC with </a:t>
            </a:r>
            <a:r>
              <a:rPr lang="en-US" sz="2000" dirty="0" smtClean="0">
                <a:solidFill>
                  <a:schemeClr val="accent2"/>
                </a:solidFill>
                <a:latin typeface="+mn-lt"/>
                <a:ea typeface="ＭＳ Ｐゴシック" pitchFamily="1" charset="-128"/>
              </a:rPr>
              <a:t>good luminosity &amp; high </a:t>
            </a:r>
            <a:r>
              <a:rPr lang="en-US" sz="2000" dirty="0">
                <a:solidFill>
                  <a:schemeClr val="accent2"/>
                </a:solidFill>
                <a:latin typeface="+mn-lt"/>
                <a:ea typeface="ＭＳ Ｐゴシック" pitchFamily="1" charset="-128"/>
              </a:rPr>
              <a:t>transverse polarization is the optimal tool to to study this!</a:t>
            </a:r>
          </a:p>
        </p:txBody>
      </p:sp>
      <p:sp>
        <p:nvSpPr>
          <p:cNvPr id="16" name="Rectangle 15"/>
          <p:cNvSpPr>
            <a:spLocks noChangeArrowheads="1"/>
          </p:cNvSpPr>
          <p:nvPr/>
        </p:nvSpPr>
        <p:spPr bwMode="auto">
          <a:xfrm>
            <a:off x="5618163" y="2855913"/>
            <a:ext cx="3125787" cy="115887"/>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3" name="TextBox 12"/>
          <p:cNvSpPr txBox="1"/>
          <p:nvPr/>
        </p:nvSpPr>
        <p:spPr>
          <a:xfrm>
            <a:off x="4724400" y="1143000"/>
            <a:ext cx="4267200" cy="2123658"/>
          </a:xfrm>
          <a:prstGeom prst="rect">
            <a:avLst/>
          </a:prstGeom>
          <a:noFill/>
        </p:spPr>
        <p:txBody>
          <a:bodyPr wrap="square" rtlCol="0">
            <a:spAutoFit/>
          </a:bodyPr>
          <a:lstStyle/>
          <a:p>
            <a:pPr algn="ctr"/>
            <a:r>
              <a:rPr lang="en-US" sz="2000" dirty="0" smtClean="0"/>
              <a:t>Only a small subset of the (x,Q</a:t>
            </a:r>
            <a:r>
              <a:rPr lang="en-US" sz="2000" baseline="30000" dirty="0" smtClean="0"/>
              <a:t>2</a:t>
            </a:r>
            <a:r>
              <a:rPr lang="en-US" sz="2000" dirty="0" smtClean="0"/>
              <a:t>) landscape has been mapped here: </a:t>
            </a:r>
            <a:r>
              <a:rPr lang="en-US" sz="3200" b="1" dirty="0" smtClean="0">
                <a:solidFill>
                  <a:srgbClr val="FF0000"/>
                </a:solidFill>
              </a:rPr>
              <a:t>terra incognita</a:t>
            </a:r>
          </a:p>
          <a:p>
            <a:r>
              <a:rPr lang="en-US" sz="2000" dirty="0" smtClean="0"/>
              <a:t>Gray band: present “knowledge”</a:t>
            </a:r>
          </a:p>
          <a:p>
            <a:r>
              <a:rPr lang="en-US" sz="2000" dirty="0" smtClean="0"/>
              <a:t>Red band:  EIC (1</a:t>
            </a:r>
            <a:r>
              <a:rPr lang="en-US" sz="2000" dirty="0" smtClean="0">
                <a:latin typeface="Symbol" pitchFamily="18" charset="2"/>
              </a:rPr>
              <a:t>s</a:t>
            </a:r>
            <a:r>
              <a:rPr lang="en-US" sz="2000" dirty="0" smtClean="0"/>
              <a:t>) </a:t>
            </a:r>
          </a:p>
          <a:p>
            <a:r>
              <a:rPr lang="en-US" sz="2000" dirty="0" smtClean="0"/>
              <a:t>(dark gray band: EIC (2</a:t>
            </a:r>
            <a:r>
              <a:rPr lang="en-US" sz="2000" dirty="0" smtClean="0">
                <a:latin typeface="Symbol" pitchFamily="18" charset="2"/>
              </a:rPr>
              <a:t>s</a:t>
            </a:r>
            <a:r>
              <a:rPr lang="en-US" sz="2000" dirty="0" smtClean="0"/>
              <a:t>))</a:t>
            </a:r>
            <a:endParaRPr lang="en-US" sz="2000" dirty="0"/>
          </a:p>
        </p:txBody>
      </p:sp>
      <p:sp>
        <p:nvSpPr>
          <p:cNvPr id="10" name="Rectangle 2"/>
          <p:cNvSpPr>
            <a:spLocks noGrp="1" noChangeArrowheads="1"/>
          </p:cNvSpPr>
          <p:nvPr>
            <p:ph type="title"/>
          </p:nvPr>
        </p:nvSpPr>
        <p:spPr>
          <a:xfrm>
            <a:off x="0" y="261938"/>
            <a:ext cx="9144000" cy="576262"/>
          </a:xfrm>
        </p:spPr>
        <p:txBody>
          <a:bodyPr/>
          <a:lstStyle/>
          <a:p>
            <a:pPr eaLnBrk="1" hangingPunct="1">
              <a:defRPr/>
            </a:pPr>
            <a:r>
              <a:rPr lang="en-US" sz="3200" b="1" dirty="0" smtClean="0">
                <a:solidFill>
                  <a:srgbClr val="FF0000"/>
                </a:solidFill>
                <a:latin typeface="+mn-lt"/>
                <a:ea typeface="ＭＳ Ｐゴシック" pitchFamily="-107" charset="-128"/>
              </a:rPr>
              <a:t>Image the Transverse Momentum of the Quarks</a:t>
            </a:r>
          </a:p>
        </p:txBody>
      </p:sp>
      <p:pic>
        <p:nvPicPr>
          <p:cNvPr id="11" name="Picture 10" descr="sivers_function_11x60_pip_u.jpg"/>
          <p:cNvPicPr>
            <a:picLocks noChangeAspect="1"/>
          </p:cNvPicPr>
          <p:nvPr/>
        </p:nvPicPr>
        <p:blipFill>
          <a:blip r:embed="rId2" cstate="print"/>
          <a:srcRect l="16645" t="10898" r="9511" b="4541"/>
          <a:stretch>
            <a:fillRect/>
          </a:stretch>
        </p:blipFill>
        <p:spPr>
          <a:xfrm rot="5400000">
            <a:off x="1013485" y="281915"/>
            <a:ext cx="2839716" cy="4257086"/>
          </a:xfrm>
          <a:prstGeom prst="rect">
            <a:avLst/>
          </a:prstGeom>
        </p:spPr>
      </p:pic>
      <p:pic>
        <p:nvPicPr>
          <p:cNvPr id="12" name="Picture 11" descr="sivers_function_eic_u_kt.jpg"/>
          <p:cNvPicPr>
            <a:picLocks noChangeAspect="1"/>
          </p:cNvPicPr>
          <p:nvPr/>
        </p:nvPicPr>
        <p:blipFill>
          <a:blip r:embed="rId3" cstate="print"/>
          <a:stretch>
            <a:fillRect/>
          </a:stretch>
        </p:blipFill>
        <p:spPr>
          <a:xfrm rot="5400000">
            <a:off x="1105628" y="3237773"/>
            <a:ext cx="2674620" cy="3971475"/>
          </a:xfrm>
          <a:prstGeom prst="rect">
            <a:avLst/>
          </a:prstGeom>
        </p:spPr>
      </p:pic>
      <p:sp>
        <p:nvSpPr>
          <p:cNvPr id="14" name="TextBox 13"/>
          <p:cNvSpPr txBox="1"/>
          <p:nvPr/>
        </p:nvSpPr>
        <p:spPr>
          <a:xfrm>
            <a:off x="4800600" y="3825895"/>
            <a:ext cx="4038600" cy="1508105"/>
          </a:xfrm>
          <a:prstGeom prst="rect">
            <a:avLst/>
          </a:prstGeom>
          <a:noFill/>
        </p:spPr>
        <p:txBody>
          <a:bodyPr wrap="square" rtlCol="0">
            <a:spAutoFit/>
          </a:bodyPr>
          <a:lstStyle/>
          <a:p>
            <a:r>
              <a:rPr lang="en-US" sz="2000" dirty="0" smtClean="0"/>
              <a:t>Exact </a:t>
            </a:r>
            <a:r>
              <a:rPr lang="en-US" sz="2000" dirty="0" err="1" smtClean="0"/>
              <a:t>k</a:t>
            </a:r>
            <a:r>
              <a:rPr lang="en-US" sz="2000" baseline="-25000" dirty="0" err="1" smtClean="0"/>
              <a:t>T</a:t>
            </a:r>
            <a:r>
              <a:rPr lang="en-US" sz="2000" dirty="0" smtClean="0"/>
              <a:t> distribution </a:t>
            </a:r>
            <a:r>
              <a:rPr lang="en-US" sz="2000" dirty="0" smtClean="0"/>
              <a:t>presently</a:t>
            </a:r>
            <a:r>
              <a:rPr lang="en-US" sz="2000" dirty="0" smtClean="0"/>
              <a:t> unknown</a:t>
            </a:r>
            <a:r>
              <a:rPr lang="en-US" sz="2000" dirty="0" smtClean="0"/>
              <a:t>!</a:t>
            </a:r>
          </a:p>
          <a:p>
            <a:r>
              <a:rPr lang="en-US" sz="2000" dirty="0" smtClean="0"/>
              <a:t>“Knowledge” of </a:t>
            </a:r>
            <a:r>
              <a:rPr lang="en-US" sz="2000" dirty="0" err="1" smtClean="0"/>
              <a:t>k</a:t>
            </a:r>
            <a:r>
              <a:rPr lang="en-US" sz="2000" baseline="-25000" dirty="0" err="1" smtClean="0"/>
              <a:t>T</a:t>
            </a:r>
            <a:r>
              <a:rPr lang="en-US" sz="2000" dirty="0" smtClean="0"/>
              <a:t> distribution at large </a:t>
            </a:r>
            <a:r>
              <a:rPr lang="en-US" sz="2000" dirty="0" err="1" smtClean="0"/>
              <a:t>k</a:t>
            </a:r>
            <a:r>
              <a:rPr lang="en-US" sz="2000" baseline="-25000" dirty="0" err="1" smtClean="0"/>
              <a:t>T</a:t>
            </a:r>
            <a:r>
              <a:rPr lang="en-US" sz="2000" dirty="0" smtClean="0"/>
              <a:t> is artificial!</a:t>
            </a:r>
          </a:p>
          <a:p>
            <a:r>
              <a:rPr lang="en-US" sz="1200" b="1" dirty="0" smtClean="0">
                <a:solidFill>
                  <a:srgbClr val="FF0000"/>
                </a:solidFill>
              </a:rPr>
              <a:t>(but also perturbative calculable limit at large </a:t>
            </a:r>
            <a:r>
              <a:rPr lang="en-US" sz="1200" b="1" dirty="0" err="1" smtClean="0">
                <a:solidFill>
                  <a:srgbClr val="FF0000"/>
                </a:solidFill>
              </a:rPr>
              <a:t>k</a:t>
            </a:r>
            <a:r>
              <a:rPr lang="en-US" sz="1200" b="1" baseline="-25000" dirty="0" err="1" smtClean="0">
                <a:solidFill>
                  <a:srgbClr val="FF0000"/>
                </a:solidFill>
              </a:rPr>
              <a:t>T</a:t>
            </a:r>
            <a:r>
              <a:rPr lang="en-US" sz="1200" b="1" dirty="0" smtClean="0">
                <a:solidFill>
                  <a:srgbClr val="FF0000"/>
                </a:solidFill>
              </a:rPr>
              <a:t>)</a:t>
            </a:r>
            <a:endParaRPr lang="en-US" sz="1200" b="1" dirty="0">
              <a:solidFill>
                <a:srgbClr val="FF0000"/>
              </a:solidFill>
            </a:endParaRPr>
          </a:p>
        </p:txBody>
      </p:sp>
      <p:cxnSp>
        <p:nvCxnSpPr>
          <p:cNvPr id="17" name="Straight Arrow Connector 16"/>
          <p:cNvCxnSpPr/>
          <p:nvPr/>
        </p:nvCxnSpPr>
        <p:spPr>
          <a:xfrm rot="5400000">
            <a:off x="1485106" y="3161506"/>
            <a:ext cx="1752600" cy="1588"/>
          </a:xfrm>
          <a:prstGeom prst="straightConnector1">
            <a:avLst/>
          </a:prstGeom>
          <a:ln w="38100">
            <a:solidFill>
              <a:srgbClr val="FF99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19200" y="838200"/>
            <a:ext cx="1750800" cy="276999"/>
          </a:xfrm>
          <a:prstGeom prst="rect">
            <a:avLst/>
          </a:prstGeom>
          <a:noFill/>
        </p:spPr>
        <p:txBody>
          <a:bodyPr wrap="none" rtlCol="0">
            <a:spAutoFit/>
          </a:bodyPr>
          <a:lstStyle/>
          <a:p>
            <a:r>
              <a:rPr lang="en-US" sz="1200" dirty="0" err="1" smtClean="0"/>
              <a:t>Prokudin</a:t>
            </a:r>
            <a:r>
              <a:rPr lang="en-US" sz="1200" dirty="0" smtClean="0"/>
              <a:t>, </a:t>
            </a:r>
            <a:r>
              <a:rPr lang="en-US" sz="1200" dirty="0" err="1" smtClean="0"/>
              <a:t>Qian</a:t>
            </a:r>
            <a:r>
              <a:rPr lang="en-US" sz="1200" dirty="0" smtClean="0"/>
              <a:t>, Huang</a:t>
            </a:r>
            <a:endParaRPr lang="en-US" sz="1200" dirty="0"/>
          </a:p>
        </p:txBody>
      </p:sp>
      <p:sp>
        <p:nvSpPr>
          <p:cNvPr id="18" name="TextBox 17"/>
          <p:cNvSpPr txBox="1"/>
          <p:nvPr/>
        </p:nvSpPr>
        <p:spPr>
          <a:xfrm>
            <a:off x="1219200" y="3837801"/>
            <a:ext cx="795411" cy="276999"/>
          </a:xfrm>
          <a:prstGeom prst="rect">
            <a:avLst/>
          </a:prstGeom>
          <a:noFill/>
        </p:spPr>
        <p:txBody>
          <a:bodyPr wrap="none" rtlCol="0">
            <a:spAutoFit/>
          </a:bodyPr>
          <a:lstStyle/>
          <a:p>
            <a:r>
              <a:rPr lang="en-US" sz="1200" dirty="0" err="1" smtClean="0"/>
              <a:t>Prokudin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1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yzhang\Desktop\CMlumi_ep_Aug2010_JLABonly.png"/>
          <p:cNvPicPr>
            <a:picLocks noChangeAspect="1" noChangeArrowheads="1"/>
          </p:cNvPicPr>
          <p:nvPr/>
        </p:nvPicPr>
        <p:blipFill>
          <a:blip r:embed="rId2" cstate="print"/>
          <a:srcRect/>
          <a:stretch>
            <a:fillRect/>
          </a:stretch>
        </p:blipFill>
        <p:spPr bwMode="auto">
          <a:xfrm>
            <a:off x="4870450" y="4038600"/>
            <a:ext cx="4087813" cy="2474913"/>
          </a:xfrm>
          <a:prstGeom prst="rect">
            <a:avLst/>
          </a:prstGeom>
          <a:noFill/>
          <a:ln w="9525">
            <a:noFill/>
            <a:miter lim="800000"/>
            <a:headEnd/>
            <a:tailEnd/>
          </a:ln>
        </p:spPr>
      </p:pic>
      <p:pic>
        <p:nvPicPr>
          <p:cNvPr id="29699" name="Picture 2"/>
          <p:cNvPicPr>
            <a:picLocks noChangeAspect="1" noChangeArrowheads="1"/>
          </p:cNvPicPr>
          <p:nvPr/>
        </p:nvPicPr>
        <p:blipFill>
          <a:blip r:embed="rId3" cstate="print"/>
          <a:srcRect b="716"/>
          <a:stretch>
            <a:fillRect/>
          </a:stretch>
        </p:blipFill>
        <p:spPr bwMode="auto">
          <a:xfrm>
            <a:off x="309563" y="3614738"/>
            <a:ext cx="4559300" cy="3167062"/>
          </a:xfrm>
          <a:prstGeom prst="rect">
            <a:avLst/>
          </a:prstGeom>
          <a:noFill/>
          <a:ln w="9525">
            <a:noFill/>
            <a:miter lim="800000"/>
            <a:headEnd/>
            <a:tailEnd/>
          </a:ln>
        </p:spPr>
      </p:pic>
      <p:sp>
        <p:nvSpPr>
          <p:cNvPr id="29700" name="TextBox 6"/>
          <p:cNvSpPr txBox="1">
            <a:spLocks noChangeArrowheads="1"/>
          </p:cNvSpPr>
          <p:nvPr/>
        </p:nvSpPr>
        <p:spPr bwMode="auto">
          <a:xfrm>
            <a:off x="133350" y="886123"/>
            <a:ext cx="8839200" cy="2923877"/>
          </a:xfrm>
          <a:prstGeom prst="rect">
            <a:avLst/>
          </a:prstGeom>
          <a:noFill/>
          <a:ln w="9525">
            <a:noFill/>
            <a:miter lim="800000"/>
            <a:headEnd/>
            <a:tailEnd/>
          </a:ln>
        </p:spPr>
        <p:txBody>
          <a:bodyPr>
            <a:spAutoFit/>
          </a:bodyPr>
          <a:lstStyle/>
          <a:p>
            <a:pPr defTabSz="457200">
              <a:buFont typeface="Arial" charset="0"/>
              <a:buChar char="•"/>
            </a:pPr>
            <a:r>
              <a:rPr lang="en-US" sz="1600" dirty="0">
                <a:solidFill>
                  <a:srgbClr val="000000"/>
                </a:solidFill>
                <a:latin typeface="+mn-lt"/>
              </a:rPr>
              <a:t> The present </a:t>
            </a:r>
            <a:r>
              <a:rPr lang="en-US" sz="1600" dirty="0" err="1">
                <a:solidFill>
                  <a:srgbClr val="000000"/>
                </a:solidFill>
                <a:latin typeface="+mn-lt"/>
              </a:rPr>
              <a:t>JLab</a:t>
            </a:r>
            <a:r>
              <a:rPr lang="en-US" sz="1600" dirty="0">
                <a:solidFill>
                  <a:srgbClr val="000000"/>
                </a:solidFill>
                <a:latin typeface="+mn-lt"/>
              </a:rPr>
              <a:t> EIC design focuses on a medium </a:t>
            </a:r>
            <a:r>
              <a:rPr lang="en-US" sz="2000" dirty="0">
                <a:solidFill>
                  <a:srgbClr val="990099"/>
                </a:solidFill>
                <a:latin typeface="+mn-lt"/>
              </a:rPr>
              <a:t>CM energy range up to 65 </a:t>
            </a:r>
            <a:r>
              <a:rPr lang="en-US" sz="2000" dirty="0" err="1">
                <a:solidFill>
                  <a:srgbClr val="990099"/>
                </a:solidFill>
                <a:latin typeface="+mn-lt"/>
              </a:rPr>
              <a:t>GeV</a:t>
            </a:r>
            <a:r>
              <a:rPr lang="en-US" sz="1600" dirty="0">
                <a:solidFill>
                  <a:srgbClr val="000000"/>
                </a:solidFill>
                <a:latin typeface="+mn-lt"/>
              </a:rPr>
              <a:t>, however, retains an upgrade option to reach higher energy and </a:t>
            </a:r>
            <a:r>
              <a:rPr lang="en-US" sz="1600" dirty="0" smtClean="0">
                <a:solidFill>
                  <a:srgbClr val="000000"/>
                </a:solidFill>
                <a:latin typeface="+mn-lt"/>
              </a:rPr>
              <a:t>luminosity</a:t>
            </a:r>
          </a:p>
          <a:p>
            <a:pPr defTabSz="457200">
              <a:buFont typeface="Arial" charset="0"/>
              <a:buChar char="•"/>
            </a:pPr>
            <a:endParaRPr lang="en-US" sz="400" dirty="0">
              <a:solidFill>
                <a:srgbClr val="000000"/>
              </a:solidFill>
              <a:latin typeface="+mn-lt"/>
            </a:endParaRPr>
          </a:p>
          <a:p>
            <a:pPr defTabSz="457200">
              <a:buFont typeface="Arial" charset="0"/>
              <a:buChar char="•"/>
            </a:pPr>
            <a:r>
              <a:rPr lang="en-US" sz="1600" dirty="0">
                <a:solidFill>
                  <a:srgbClr val="000000"/>
                </a:solidFill>
                <a:latin typeface="+mn-lt"/>
              </a:rPr>
              <a:t> MEIC reaches 6x10</a:t>
            </a:r>
            <a:r>
              <a:rPr lang="en-US" sz="1600" baseline="30000" dirty="0">
                <a:solidFill>
                  <a:srgbClr val="000000"/>
                </a:solidFill>
                <a:latin typeface="+mn-lt"/>
              </a:rPr>
              <a:t>33</a:t>
            </a:r>
            <a:r>
              <a:rPr lang="en-US" sz="1600" dirty="0">
                <a:solidFill>
                  <a:srgbClr val="000000"/>
                </a:solidFill>
                <a:latin typeface="+mn-lt"/>
              </a:rPr>
              <a:t> cm</a:t>
            </a:r>
            <a:r>
              <a:rPr lang="en-US" sz="1600" baseline="30000" dirty="0">
                <a:solidFill>
                  <a:srgbClr val="000000"/>
                </a:solidFill>
                <a:latin typeface="+mn-lt"/>
              </a:rPr>
              <a:t>-2</a:t>
            </a:r>
            <a:r>
              <a:rPr lang="en-US" sz="1600" dirty="0">
                <a:solidFill>
                  <a:srgbClr val="000000"/>
                </a:solidFill>
                <a:latin typeface="+mn-lt"/>
              </a:rPr>
              <a:t>s</a:t>
            </a:r>
            <a:r>
              <a:rPr lang="en-US" sz="1600" baseline="30000" dirty="0">
                <a:solidFill>
                  <a:srgbClr val="000000"/>
                </a:solidFill>
                <a:latin typeface="+mn-lt"/>
              </a:rPr>
              <a:t>-1</a:t>
            </a:r>
            <a:r>
              <a:rPr lang="en-US" sz="1600" dirty="0">
                <a:solidFill>
                  <a:srgbClr val="000000"/>
                </a:solidFill>
                <a:latin typeface="+mn-lt"/>
              </a:rPr>
              <a:t> luminosity for a </a:t>
            </a:r>
            <a:r>
              <a:rPr lang="en-US" sz="2000" dirty="0">
                <a:solidFill>
                  <a:srgbClr val="990099"/>
                </a:solidFill>
                <a:latin typeface="+mn-lt"/>
              </a:rPr>
              <a:t>full</a:t>
            </a:r>
            <a:r>
              <a:rPr lang="en-US" sz="2000" dirty="0">
                <a:solidFill>
                  <a:srgbClr val="000000"/>
                </a:solidFill>
                <a:latin typeface="+mn-lt"/>
              </a:rPr>
              <a:t> </a:t>
            </a:r>
            <a:r>
              <a:rPr lang="en-US" sz="1600" dirty="0">
                <a:solidFill>
                  <a:srgbClr val="000000"/>
                </a:solidFill>
                <a:latin typeface="+mn-lt"/>
              </a:rPr>
              <a:t>acceptance detector at a 60x5 GeV</a:t>
            </a:r>
            <a:r>
              <a:rPr lang="en-US" sz="1600" baseline="30000" dirty="0">
                <a:solidFill>
                  <a:srgbClr val="000000"/>
                </a:solidFill>
                <a:latin typeface="+mn-lt"/>
              </a:rPr>
              <a:t>2</a:t>
            </a:r>
            <a:r>
              <a:rPr lang="en-US" sz="1600" dirty="0">
                <a:solidFill>
                  <a:srgbClr val="000000"/>
                </a:solidFill>
                <a:latin typeface="+mn-lt"/>
              </a:rPr>
              <a:t> design point, and double this luminosity for a 2</a:t>
            </a:r>
            <a:r>
              <a:rPr lang="en-US" sz="1600" baseline="30000" dirty="0">
                <a:solidFill>
                  <a:srgbClr val="000000"/>
                </a:solidFill>
                <a:latin typeface="+mn-lt"/>
              </a:rPr>
              <a:t>nd</a:t>
            </a:r>
            <a:r>
              <a:rPr lang="en-US" sz="1600" dirty="0">
                <a:solidFill>
                  <a:srgbClr val="000000"/>
                </a:solidFill>
                <a:latin typeface="+mn-lt"/>
              </a:rPr>
              <a:t> large acceptance detector. Proton energies up to 100 </a:t>
            </a:r>
            <a:r>
              <a:rPr lang="en-US" sz="1600" dirty="0" err="1">
                <a:solidFill>
                  <a:srgbClr val="000000"/>
                </a:solidFill>
                <a:latin typeface="+mn-lt"/>
              </a:rPr>
              <a:t>GeV</a:t>
            </a:r>
            <a:r>
              <a:rPr lang="en-US" sz="1600" dirty="0">
                <a:solidFill>
                  <a:srgbClr val="000000"/>
                </a:solidFill>
                <a:latin typeface="+mn-lt"/>
              </a:rPr>
              <a:t> are o.k. (with luminosity scaling with </a:t>
            </a:r>
            <a:r>
              <a:rPr lang="en-US" sz="1600" dirty="0">
                <a:solidFill>
                  <a:srgbClr val="000000"/>
                </a:solidFill>
                <a:latin typeface="Symbol" pitchFamily="18" charset="2"/>
              </a:rPr>
              <a:t>g</a:t>
            </a:r>
            <a:r>
              <a:rPr lang="en-US" sz="1600" dirty="0" smtClean="0">
                <a:solidFill>
                  <a:srgbClr val="000000"/>
                </a:solidFill>
                <a:latin typeface="+mn-lt"/>
              </a:rPr>
              <a:t>).</a:t>
            </a:r>
          </a:p>
          <a:p>
            <a:pPr defTabSz="457200"/>
            <a:endParaRPr lang="en-US" sz="400" dirty="0" smtClean="0">
              <a:solidFill>
                <a:srgbClr val="000000"/>
              </a:solidFill>
              <a:latin typeface="+mn-lt"/>
            </a:endParaRPr>
          </a:p>
          <a:p>
            <a:pPr defTabSz="457200">
              <a:buFont typeface="Arial" charset="0"/>
              <a:buChar char="•"/>
            </a:pPr>
            <a:r>
              <a:rPr lang="en-US" sz="1600" dirty="0" smtClean="0">
                <a:solidFill>
                  <a:srgbClr val="000000"/>
                </a:solidFill>
                <a:latin typeface="+mn-lt"/>
              </a:rPr>
              <a:t> </a:t>
            </a:r>
            <a:r>
              <a:rPr lang="en-US" sz="1600" dirty="0">
                <a:solidFill>
                  <a:srgbClr val="000000"/>
                </a:solidFill>
                <a:latin typeface="+mn-lt"/>
              </a:rPr>
              <a:t>The present MEIC design takes a conservative technical approach by limiting several key design parameters within state-of-the-art. It relies on regular electron cooling to obtain the ion beam properties</a:t>
            </a:r>
            <a:r>
              <a:rPr lang="en-US" sz="1600" dirty="0" smtClean="0">
                <a:solidFill>
                  <a:srgbClr val="000000"/>
                </a:solidFill>
                <a:latin typeface="+mn-lt"/>
              </a:rPr>
              <a:t>.</a:t>
            </a:r>
          </a:p>
          <a:p>
            <a:pPr defTabSz="457200"/>
            <a:endParaRPr lang="en-US" sz="400" dirty="0" smtClean="0">
              <a:solidFill>
                <a:srgbClr val="000000"/>
              </a:solidFill>
              <a:latin typeface="+mn-lt"/>
            </a:endParaRPr>
          </a:p>
          <a:p>
            <a:pPr defTabSz="457200">
              <a:buFont typeface="Arial" charset="0"/>
              <a:buChar char="•"/>
            </a:pPr>
            <a:r>
              <a:rPr lang="en-US" sz="1600" dirty="0" smtClean="0">
                <a:solidFill>
                  <a:srgbClr val="000000"/>
                </a:solidFill>
                <a:latin typeface="+mn-lt"/>
              </a:rPr>
              <a:t> </a:t>
            </a:r>
            <a:r>
              <a:rPr lang="en-US" sz="1600" dirty="0">
                <a:solidFill>
                  <a:srgbClr val="000000"/>
                </a:solidFill>
                <a:latin typeface="+mn-lt"/>
              </a:rPr>
              <a:t>CASA has established extensive collaborations with scientists worldwide on MEIC design and R&amp;D. It also works closely with the physics community.</a:t>
            </a:r>
          </a:p>
        </p:txBody>
      </p:sp>
      <p:sp>
        <p:nvSpPr>
          <p:cNvPr id="5" name="Title 1"/>
          <p:cNvSpPr txBox="1">
            <a:spLocks/>
          </p:cNvSpPr>
          <p:nvPr/>
        </p:nvSpPr>
        <p:spPr>
          <a:xfrm>
            <a:off x="0" y="136525"/>
            <a:ext cx="9144000" cy="625475"/>
          </a:xfrm>
          <a:prstGeom prst="rect">
            <a:avLst/>
          </a:prstGeom>
        </p:spPr>
        <p:txBody>
          <a:bodyPr>
            <a:normAutofit fontScale="97500"/>
          </a:bodyPr>
          <a:lstStyle/>
          <a:p>
            <a:pPr algn="ctr" defTabSz="457200" fontAlgn="auto">
              <a:spcAft>
                <a:spcPts val="0"/>
              </a:spcAft>
              <a:defRPr/>
            </a:pPr>
            <a:r>
              <a:rPr lang="en-US" sz="3600" b="1" dirty="0">
                <a:solidFill>
                  <a:srgbClr val="FF0000"/>
                </a:solidFill>
                <a:latin typeface="+mn-lt"/>
              </a:rPr>
              <a:t>Present MEIC Design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cstate="print"/>
          <a:srcRect/>
          <a:stretch>
            <a:fillRect/>
          </a:stretch>
        </p:blipFill>
        <p:spPr bwMode="auto">
          <a:xfrm>
            <a:off x="4538663" y="1066800"/>
            <a:ext cx="4529137" cy="5181600"/>
          </a:xfrm>
          <a:prstGeom prst="rect">
            <a:avLst/>
          </a:prstGeom>
          <a:noFill/>
          <a:ln w="9525">
            <a:noFill/>
            <a:miter lim="800000"/>
            <a:headEnd/>
            <a:tailEnd/>
          </a:ln>
        </p:spPr>
      </p:pic>
      <p:sp>
        <p:nvSpPr>
          <p:cNvPr id="29699" name="TextBox 3"/>
          <p:cNvSpPr txBox="1">
            <a:spLocks noChangeArrowheads="1"/>
          </p:cNvSpPr>
          <p:nvPr/>
        </p:nvSpPr>
        <p:spPr bwMode="auto">
          <a:xfrm>
            <a:off x="228600" y="953155"/>
            <a:ext cx="3962400" cy="5539978"/>
          </a:xfrm>
          <a:prstGeom prst="rect">
            <a:avLst/>
          </a:prstGeom>
          <a:noFill/>
          <a:ln w="9525">
            <a:noFill/>
            <a:miter lim="800000"/>
            <a:headEnd/>
            <a:tailEnd/>
          </a:ln>
        </p:spPr>
        <p:txBody>
          <a:bodyPr wrap="square">
            <a:spAutoFit/>
          </a:bodyPr>
          <a:lstStyle/>
          <a:p>
            <a:pPr defTabSz="457200">
              <a:buFont typeface="Arial" charset="0"/>
              <a:buChar char="•"/>
            </a:pPr>
            <a:r>
              <a:rPr lang="en-US" sz="1800" dirty="0" smtClean="0">
                <a:solidFill>
                  <a:srgbClr val="000000"/>
                </a:solidFill>
                <a:latin typeface="+mn-lt"/>
              </a:rPr>
              <a:t> 1 out of 5 User-Led </a:t>
            </a:r>
            <a:r>
              <a:rPr lang="en-US" sz="1800" dirty="0">
                <a:solidFill>
                  <a:srgbClr val="000000"/>
                </a:solidFill>
                <a:latin typeface="+mn-lt"/>
              </a:rPr>
              <a:t>Workshops Related to EIC Physics has been Published as </a:t>
            </a:r>
            <a:r>
              <a:rPr lang="en-US" sz="1800" dirty="0" smtClean="0">
                <a:solidFill>
                  <a:srgbClr val="000000"/>
                </a:solidFill>
                <a:latin typeface="+mn-lt"/>
              </a:rPr>
              <a:t>Refereed </a:t>
            </a:r>
            <a:r>
              <a:rPr lang="en-US" sz="1800" dirty="0">
                <a:solidFill>
                  <a:srgbClr val="000000"/>
                </a:solidFill>
                <a:latin typeface="+mn-lt"/>
              </a:rPr>
              <a:t>Publication.</a:t>
            </a:r>
          </a:p>
          <a:p>
            <a:pPr defTabSz="457200"/>
            <a:r>
              <a:rPr lang="en-US" sz="1800" dirty="0" smtClean="0">
                <a:solidFill>
                  <a:srgbClr val="262FE6"/>
                </a:solidFill>
                <a:latin typeface="+mn-lt"/>
              </a:rPr>
              <a:t>Plans remain to publish Imaging</a:t>
            </a:r>
            <a:r>
              <a:rPr lang="en-US" sz="1800" dirty="0">
                <a:solidFill>
                  <a:srgbClr val="262FE6"/>
                </a:solidFill>
                <a:latin typeface="+mn-lt"/>
              </a:rPr>
              <a:t>, </a:t>
            </a:r>
            <a:r>
              <a:rPr lang="en-US" sz="1800" dirty="0" smtClean="0">
                <a:solidFill>
                  <a:srgbClr val="262FE6"/>
                </a:solidFill>
                <a:latin typeface="+mn-lt"/>
              </a:rPr>
              <a:t>Nuclear QCD</a:t>
            </a:r>
            <a:r>
              <a:rPr lang="en-US" sz="1800" dirty="0">
                <a:solidFill>
                  <a:srgbClr val="262FE6"/>
                </a:solidFill>
                <a:latin typeface="+mn-lt"/>
              </a:rPr>
              <a:t>, </a:t>
            </a:r>
            <a:r>
              <a:rPr lang="en-US" sz="1800" dirty="0" smtClean="0">
                <a:solidFill>
                  <a:srgbClr val="262FE6"/>
                </a:solidFill>
                <a:latin typeface="+mn-lt"/>
              </a:rPr>
              <a:t>and detector/IR.</a:t>
            </a:r>
            <a:endParaRPr lang="en-US" sz="1800" dirty="0">
              <a:solidFill>
                <a:srgbClr val="262FE6"/>
              </a:solidFill>
              <a:latin typeface="+mn-lt"/>
            </a:endParaRPr>
          </a:p>
          <a:p>
            <a:pPr defTabSz="457200">
              <a:buFont typeface="Arial" charset="0"/>
              <a:buChar char="•"/>
            </a:pPr>
            <a:endParaRPr lang="en-US" sz="400" dirty="0">
              <a:solidFill>
                <a:srgbClr val="000000"/>
              </a:solidFill>
              <a:latin typeface="+mn-lt"/>
            </a:endParaRPr>
          </a:p>
          <a:p>
            <a:pPr defTabSz="457200">
              <a:buFont typeface="Arial" charset="0"/>
              <a:buChar char="•"/>
            </a:pPr>
            <a:r>
              <a:rPr lang="en-US" dirty="0">
                <a:solidFill>
                  <a:srgbClr val="000000"/>
                </a:solidFill>
                <a:latin typeface="+mn-lt"/>
              </a:rPr>
              <a:t> </a:t>
            </a:r>
            <a:r>
              <a:rPr lang="en-US" sz="1800" dirty="0" err="1">
                <a:solidFill>
                  <a:srgbClr val="000000"/>
                </a:solidFill>
                <a:latin typeface="+mn-lt"/>
              </a:rPr>
              <a:t>JLab</a:t>
            </a:r>
            <a:r>
              <a:rPr lang="en-US" sz="1800" dirty="0">
                <a:solidFill>
                  <a:srgbClr val="000000"/>
                </a:solidFill>
                <a:latin typeface="+mn-lt"/>
              </a:rPr>
              <a:t> Staff and Users </a:t>
            </a:r>
            <a:r>
              <a:rPr lang="en-US" sz="1800" dirty="0" smtClean="0">
                <a:solidFill>
                  <a:srgbClr val="000000"/>
                </a:solidFill>
                <a:latin typeface="+mn-lt"/>
              </a:rPr>
              <a:t>Submitted Three </a:t>
            </a:r>
            <a:r>
              <a:rPr lang="en-US" sz="1800" dirty="0">
                <a:solidFill>
                  <a:srgbClr val="000000"/>
                </a:solidFill>
                <a:latin typeface="+mn-lt"/>
              </a:rPr>
              <a:t>Proposals in Response to a Call for Proposals </a:t>
            </a:r>
            <a:r>
              <a:rPr lang="en-US" sz="1800" dirty="0" smtClean="0">
                <a:solidFill>
                  <a:srgbClr val="000000"/>
                </a:solidFill>
                <a:latin typeface="+mn-lt"/>
              </a:rPr>
              <a:t>within a </a:t>
            </a:r>
            <a:r>
              <a:rPr lang="en-US" sz="1800" dirty="0">
                <a:solidFill>
                  <a:srgbClr val="000000"/>
                </a:solidFill>
                <a:latin typeface="+mn-lt"/>
              </a:rPr>
              <a:t>Generic R&amp;D Program Funded by BNL</a:t>
            </a:r>
            <a:r>
              <a:rPr lang="en-US" sz="1800" dirty="0" smtClean="0">
                <a:solidFill>
                  <a:srgbClr val="000000"/>
                </a:solidFill>
                <a:latin typeface="+mn-lt"/>
              </a:rPr>
              <a:t>.</a:t>
            </a:r>
            <a:endParaRPr lang="en-US" sz="1800" dirty="0">
              <a:solidFill>
                <a:srgbClr val="000000"/>
              </a:solidFill>
              <a:latin typeface="+mn-lt"/>
            </a:endParaRPr>
          </a:p>
          <a:p>
            <a:pPr defTabSz="457200">
              <a:buFont typeface="Arial" charset="0"/>
              <a:buChar char="•"/>
            </a:pPr>
            <a:endParaRPr lang="en-US" sz="400" dirty="0">
              <a:solidFill>
                <a:srgbClr val="000000"/>
              </a:solidFill>
              <a:latin typeface="+mn-lt"/>
            </a:endParaRPr>
          </a:p>
          <a:p>
            <a:pPr defTabSz="457200">
              <a:buFont typeface="Arial" charset="0"/>
              <a:buChar char="•"/>
            </a:pPr>
            <a:r>
              <a:rPr lang="en-US" sz="1800" dirty="0">
                <a:solidFill>
                  <a:srgbClr val="000000"/>
                </a:solidFill>
                <a:latin typeface="+mn-lt"/>
              </a:rPr>
              <a:t> Work </a:t>
            </a:r>
            <a:r>
              <a:rPr lang="en-US" dirty="0" smtClean="0">
                <a:solidFill>
                  <a:srgbClr val="000000"/>
                </a:solidFill>
                <a:latin typeface="+mn-lt"/>
              </a:rPr>
              <a:t>“completed”</a:t>
            </a:r>
            <a:r>
              <a:rPr lang="en-US" sz="1800" dirty="0" smtClean="0">
                <a:solidFill>
                  <a:srgbClr val="000000"/>
                </a:solidFill>
                <a:latin typeface="+mn-lt"/>
              </a:rPr>
              <a:t> </a:t>
            </a:r>
            <a:r>
              <a:rPr lang="en-US" sz="1800" dirty="0">
                <a:solidFill>
                  <a:srgbClr val="000000"/>
                </a:solidFill>
                <a:latin typeface="+mn-lt"/>
              </a:rPr>
              <a:t>on </a:t>
            </a:r>
            <a:r>
              <a:rPr lang="en-US" sz="1800" dirty="0" smtClean="0">
                <a:solidFill>
                  <a:srgbClr val="000000"/>
                </a:solidFill>
                <a:latin typeface="+mn-lt"/>
              </a:rPr>
              <a:t>the Yellow Book / White </a:t>
            </a:r>
            <a:r>
              <a:rPr lang="en-US" sz="1800" dirty="0">
                <a:solidFill>
                  <a:srgbClr val="000000"/>
                </a:solidFill>
                <a:latin typeface="+mn-lt"/>
              </a:rPr>
              <a:t>Paper following the 10-week INT Program. </a:t>
            </a:r>
            <a:r>
              <a:rPr lang="en-US" sz="1800" dirty="0" err="1" smtClean="0">
                <a:solidFill>
                  <a:srgbClr val="000000"/>
                </a:solidFill>
                <a:latin typeface="+mn-lt"/>
              </a:rPr>
              <a:t>JLab</a:t>
            </a:r>
            <a:r>
              <a:rPr lang="en-US" sz="1800" dirty="0" smtClean="0">
                <a:solidFill>
                  <a:srgbClr val="000000"/>
                </a:solidFill>
                <a:latin typeface="+mn-lt"/>
              </a:rPr>
              <a:t> </a:t>
            </a:r>
            <a:r>
              <a:rPr lang="en-US" sz="1800" dirty="0">
                <a:solidFill>
                  <a:srgbClr val="000000"/>
                </a:solidFill>
                <a:latin typeface="+mn-lt"/>
              </a:rPr>
              <a:t>staff and Users </a:t>
            </a:r>
            <a:r>
              <a:rPr lang="en-US" sz="1800" dirty="0" smtClean="0">
                <a:solidFill>
                  <a:srgbClr val="000000"/>
                </a:solidFill>
                <a:latin typeface="+mn-lt"/>
              </a:rPr>
              <a:t>were </a:t>
            </a:r>
            <a:r>
              <a:rPr lang="en-US" sz="1800" dirty="0">
                <a:solidFill>
                  <a:srgbClr val="000000"/>
                </a:solidFill>
                <a:latin typeface="+mn-lt"/>
              </a:rPr>
              <a:t>editors of </a:t>
            </a:r>
            <a:r>
              <a:rPr lang="en-US" sz="1800" dirty="0" smtClean="0">
                <a:solidFill>
                  <a:srgbClr val="000000"/>
                </a:solidFill>
                <a:latin typeface="+mn-lt"/>
              </a:rPr>
              <a:t>science </a:t>
            </a:r>
            <a:r>
              <a:rPr lang="en-US" sz="1800" dirty="0">
                <a:solidFill>
                  <a:srgbClr val="000000"/>
                </a:solidFill>
                <a:latin typeface="+mn-lt"/>
              </a:rPr>
              <a:t>sections </a:t>
            </a:r>
            <a:r>
              <a:rPr lang="en-US" sz="1800" dirty="0" smtClean="0">
                <a:solidFill>
                  <a:srgbClr val="000000"/>
                </a:solidFill>
                <a:latin typeface="+mn-lt"/>
              </a:rPr>
              <a:t>&amp; the </a:t>
            </a:r>
            <a:r>
              <a:rPr lang="en-US" sz="1800" dirty="0">
                <a:solidFill>
                  <a:srgbClr val="000000"/>
                </a:solidFill>
                <a:latin typeface="+mn-lt"/>
              </a:rPr>
              <a:t>accompanying </a:t>
            </a:r>
            <a:r>
              <a:rPr lang="en-US" sz="1800" dirty="0" smtClean="0">
                <a:solidFill>
                  <a:srgbClr val="000000"/>
                </a:solidFill>
                <a:latin typeface="+mn-lt"/>
              </a:rPr>
              <a:t>detector </a:t>
            </a:r>
            <a:r>
              <a:rPr lang="en-US" sz="1800" dirty="0">
                <a:solidFill>
                  <a:srgbClr val="000000"/>
                </a:solidFill>
                <a:latin typeface="+mn-lt"/>
              </a:rPr>
              <a:t>section.</a:t>
            </a:r>
          </a:p>
          <a:p>
            <a:pPr defTabSz="457200">
              <a:buFont typeface="Arial" charset="0"/>
              <a:buChar char="•"/>
            </a:pPr>
            <a:endParaRPr lang="en-US" sz="400" dirty="0">
              <a:solidFill>
                <a:srgbClr val="000000"/>
              </a:solidFill>
              <a:latin typeface="+mn-lt"/>
            </a:endParaRPr>
          </a:p>
          <a:p>
            <a:pPr defTabSz="457200">
              <a:buFont typeface="Arial" charset="0"/>
              <a:buChar char="•"/>
            </a:pPr>
            <a:r>
              <a:rPr lang="en-US" dirty="0">
                <a:solidFill>
                  <a:srgbClr val="000000"/>
                </a:solidFill>
                <a:latin typeface="+mn-lt"/>
              </a:rPr>
              <a:t> </a:t>
            </a:r>
            <a:r>
              <a:rPr lang="en-US" sz="1800" dirty="0">
                <a:solidFill>
                  <a:srgbClr val="000000"/>
                </a:solidFill>
                <a:latin typeface="+mn-lt"/>
              </a:rPr>
              <a:t>Good representation of </a:t>
            </a:r>
            <a:r>
              <a:rPr lang="en-US" sz="1800" dirty="0" err="1">
                <a:solidFill>
                  <a:srgbClr val="000000"/>
                </a:solidFill>
                <a:latin typeface="+mn-lt"/>
              </a:rPr>
              <a:t>JLab</a:t>
            </a:r>
            <a:r>
              <a:rPr lang="en-US" sz="1800" dirty="0">
                <a:solidFill>
                  <a:srgbClr val="000000"/>
                </a:solidFill>
                <a:latin typeface="+mn-lt"/>
              </a:rPr>
              <a:t> </a:t>
            </a:r>
            <a:r>
              <a:rPr lang="en-US" sz="1800" b="1" dirty="0">
                <a:solidFill>
                  <a:srgbClr val="3333FF"/>
                </a:solidFill>
                <a:latin typeface="+mn-lt"/>
              </a:rPr>
              <a:t>users</a:t>
            </a:r>
            <a:r>
              <a:rPr lang="en-US" sz="1800" dirty="0">
                <a:solidFill>
                  <a:srgbClr val="000000"/>
                </a:solidFill>
                <a:latin typeface="+mn-lt"/>
              </a:rPr>
              <a:t> in </a:t>
            </a:r>
            <a:r>
              <a:rPr lang="en-US" sz="1800" dirty="0" smtClean="0">
                <a:solidFill>
                  <a:srgbClr val="000000"/>
                </a:solidFill>
                <a:latin typeface="+mn-lt"/>
              </a:rPr>
              <a:t>the Steering </a:t>
            </a:r>
            <a:r>
              <a:rPr lang="en-US" sz="1800" dirty="0">
                <a:solidFill>
                  <a:srgbClr val="000000"/>
                </a:solidFill>
                <a:latin typeface="+mn-lt"/>
              </a:rPr>
              <a:t>Committee to draft “executive summary style” EIC White Paper from INT.</a:t>
            </a:r>
          </a:p>
        </p:txBody>
      </p:sp>
      <p:sp>
        <p:nvSpPr>
          <p:cNvPr id="5" name="Title 1"/>
          <p:cNvSpPr txBox="1">
            <a:spLocks/>
          </p:cNvSpPr>
          <p:nvPr/>
        </p:nvSpPr>
        <p:spPr>
          <a:xfrm>
            <a:off x="0" y="146050"/>
            <a:ext cx="9144000" cy="608013"/>
          </a:xfrm>
          <a:prstGeom prst="rect">
            <a:avLst/>
          </a:prstGeom>
        </p:spPr>
        <p:txBody>
          <a:bodyPr>
            <a:normAutofit fontScale="90000" lnSpcReduction="20000"/>
          </a:bodyPr>
          <a:lstStyle/>
          <a:p>
            <a:pPr algn="ctr" eaLnBrk="0" hangingPunct="0">
              <a:defRPr/>
            </a:pPr>
            <a:r>
              <a:rPr lang="en-US" sz="4400" b="1" kern="0" dirty="0">
                <a:solidFill>
                  <a:srgbClr val="FF0000"/>
                </a:solidFill>
                <a:latin typeface="+mn-lt"/>
              </a:rPr>
              <a:t>EIC Community Efforts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
          <p:cNvSpPr txBox="1">
            <a:spLocks noChangeArrowheads="1"/>
          </p:cNvSpPr>
          <p:nvPr/>
        </p:nvSpPr>
        <p:spPr bwMode="auto">
          <a:xfrm>
            <a:off x="142875" y="68263"/>
            <a:ext cx="8848725" cy="584775"/>
          </a:xfrm>
          <a:prstGeom prst="rect">
            <a:avLst/>
          </a:prstGeom>
          <a:noFill/>
          <a:ln w="9525">
            <a:noFill/>
            <a:miter lim="800000"/>
            <a:headEnd/>
            <a:tailEnd/>
          </a:ln>
        </p:spPr>
        <p:txBody>
          <a:bodyPr>
            <a:spAutoFit/>
          </a:bodyPr>
          <a:lstStyle/>
          <a:p>
            <a:pPr algn="ctr">
              <a:defRPr/>
            </a:pPr>
            <a:r>
              <a:rPr lang="en-US" sz="3200" b="1" dirty="0" smtClean="0">
                <a:solidFill>
                  <a:srgbClr val="FF0000"/>
                </a:solidFill>
                <a:latin typeface="+mn-lt"/>
                <a:ea typeface="ＭＳ Ｐゴシック" pitchFamily="-107" charset="-128"/>
                <a:cs typeface="Arial" charset="0"/>
              </a:rPr>
              <a:t>EIC Luminosity – Beware what you get</a:t>
            </a:r>
            <a:endParaRPr lang="en-US" sz="3200" b="1" dirty="0">
              <a:solidFill>
                <a:srgbClr val="FF0000"/>
              </a:solidFill>
              <a:latin typeface="+mn-lt"/>
              <a:ea typeface="ＭＳ Ｐゴシック" pitchFamily="-107" charset="-128"/>
              <a:cs typeface="Arial" charset="0"/>
            </a:endParaRPr>
          </a:p>
        </p:txBody>
      </p:sp>
      <p:pic>
        <p:nvPicPr>
          <p:cNvPr id="12" name="Picture 11" descr="EIC_Luminosity_Stage-I.png"/>
          <p:cNvPicPr>
            <a:picLocks noChangeAspect="1"/>
          </p:cNvPicPr>
          <p:nvPr/>
        </p:nvPicPr>
        <p:blipFill>
          <a:blip r:embed="rId2" cstate="print"/>
          <a:stretch>
            <a:fillRect/>
          </a:stretch>
        </p:blipFill>
        <p:spPr>
          <a:xfrm>
            <a:off x="3219450" y="838200"/>
            <a:ext cx="5695950" cy="3486150"/>
          </a:xfrm>
          <a:prstGeom prst="rect">
            <a:avLst/>
          </a:prstGeom>
        </p:spPr>
      </p:pic>
      <p:sp>
        <p:nvSpPr>
          <p:cNvPr id="13" name="TextBox 2"/>
          <p:cNvSpPr txBox="1">
            <a:spLocks noChangeArrowheads="1"/>
          </p:cNvSpPr>
          <p:nvPr/>
        </p:nvSpPr>
        <p:spPr bwMode="auto">
          <a:xfrm>
            <a:off x="266700" y="4382631"/>
            <a:ext cx="8686800" cy="2246769"/>
          </a:xfrm>
          <a:prstGeom prst="rect">
            <a:avLst/>
          </a:prstGeom>
          <a:noFill/>
          <a:ln w="9525">
            <a:noFill/>
            <a:miter lim="800000"/>
            <a:headEnd/>
            <a:tailEnd/>
          </a:ln>
        </p:spPr>
        <p:txBody>
          <a:bodyPr>
            <a:spAutoFit/>
          </a:bodyPr>
          <a:lstStyle/>
          <a:p>
            <a:pPr>
              <a:buFont typeface="Arial" pitchFamily="34" charset="0"/>
              <a:buChar char="•"/>
            </a:pPr>
            <a:r>
              <a:rPr lang="en-US" sz="2000" dirty="0">
                <a:ea typeface="ＭＳ Ｐゴシック" pitchFamily="34" charset="-128"/>
              </a:rPr>
              <a:t> Base EIC </a:t>
            </a:r>
            <a:r>
              <a:rPr lang="en-US" sz="2000" dirty="0" smtClean="0">
                <a:ea typeface="ＭＳ Ｐゴシック" pitchFamily="34" charset="-128"/>
              </a:rPr>
              <a:t>Requirements </a:t>
            </a:r>
            <a:r>
              <a:rPr lang="en-US" sz="2000" i="1" dirty="0" smtClean="0">
                <a:solidFill>
                  <a:srgbClr val="FF0000"/>
                </a:solidFill>
                <a:ea typeface="ＭＳ Ｐゴシック" pitchFamily="34" charset="-128"/>
              </a:rPr>
              <a:t>per Executive Summary INT Report</a:t>
            </a:r>
            <a:r>
              <a:rPr lang="en-US" sz="2000" dirty="0" smtClean="0">
                <a:ea typeface="ＭＳ Ｐゴシック" pitchFamily="34" charset="-128"/>
              </a:rPr>
              <a:t>:</a:t>
            </a:r>
            <a:endParaRPr lang="en-US" sz="2000" dirty="0">
              <a:ea typeface="ＭＳ Ｐゴシック" pitchFamily="34" charset="-128"/>
            </a:endParaRPr>
          </a:p>
          <a:p>
            <a:pPr lvl="2">
              <a:buFont typeface="Arial" pitchFamily="34" charset="0"/>
              <a:buChar char="•"/>
            </a:pPr>
            <a:r>
              <a:rPr lang="en-US" sz="2000" dirty="0">
                <a:ea typeface="ＭＳ Ｐゴシック" pitchFamily="34" charset="-128"/>
              </a:rPr>
              <a:t> range in energies from </a:t>
            </a:r>
            <a:r>
              <a:rPr lang="en-US" sz="2000" b="1" dirty="0">
                <a:solidFill>
                  <a:srgbClr val="FF0000"/>
                </a:solidFill>
                <a:ea typeface="ＭＳ Ｐゴシック" pitchFamily="34" charset="-128"/>
              </a:rPr>
              <a:t>s </a:t>
            </a:r>
            <a:r>
              <a:rPr lang="en-US" sz="2000" b="1" dirty="0" smtClean="0">
                <a:solidFill>
                  <a:srgbClr val="FF0000"/>
                </a:solidFill>
                <a:ea typeface="ＭＳ Ｐゴシック" pitchFamily="34" charset="-128"/>
              </a:rPr>
              <a:t>~ 400 </a:t>
            </a:r>
            <a:r>
              <a:rPr lang="en-US" sz="2000" b="1" dirty="0">
                <a:solidFill>
                  <a:srgbClr val="FF0000"/>
                </a:solidFill>
                <a:ea typeface="ＭＳ Ｐゴシック" pitchFamily="34" charset="-128"/>
              </a:rPr>
              <a:t>to s </a:t>
            </a:r>
            <a:r>
              <a:rPr lang="en-US" sz="2000" b="1" dirty="0" smtClean="0">
                <a:solidFill>
                  <a:srgbClr val="FF0000"/>
                </a:solidFill>
                <a:ea typeface="ＭＳ Ｐゴシック" pitchFamily="34" charset="-128"/>
              </a:rPr>
              <a:t>~ 5000 </a:t>
            </a:r>
            <a:r>
              <a:rPr lang="en-US" sz="2000" b="1" dirty="0">
                <a:solidFill>
                  <a:srgbClr val="FF0000"/>
                </a:solidFill>
                <a:ea typeface="ＭＳ Ｐゴシック" pitchFamily="34" charset="-128"/>
              </a:rPr>
              <a:t>&amp; variable</a:t>
            </a:r>
          </a:p>
          <a:p>
            <a:pPr lvl="2">
              <a:buFont typeface="Arial" pitchFamily="34" charset="0"/>
              <a:buChar char="•"/>
            </a:pPr>
            <a:r>
              <a:rPr lang="en-US" sz="2000" dirty="0">
                <a:ea typeface="ＭＳ Ｐゴシック" pitchFamily="34" charset="-128"/>
              </a:rPr>
              <a:t> fully-polarized (&gt;70%), longitudinal and transverse</a:t>
            </a:r>
          </a:p>
          <a:p>
            <a:pPr lvl="2">
              <a:buFont typeface="Arial" pitchFamily="34" charset="0"/>
              <a:buChar char="•"/>
            </a:pPr>
            <a:r>
              <a:rPr lang="en-US" sz="2000" dirty="0">
                <a:ea typeface="ＭＳ Ｐゴシック" pitchFamily="34" charset="-128"/>
              </a:rPr>
              <a:t> ion species up to A = 200 or so</a:t>
            </a:r>
          </a:p>
          <a:p>
            <a:pPr lvl="2">
              <a:buFont typeface="Arial" pitchFamily="34" charset="0"/>
              <a:buChar char="•"/>
            </a:pPr>
            <a:r>
              <a:rPr lang="en-US" sz="2000" dirty="0">
                <a:ea typeface="ＭＳ Ｐゴシック" pitchFamily="34" charset="-128"/>
              </a:rPr>
              <a:t> high luminosity: </a:t>
            </a:r>
            <a:r>
              <a:rPr lang="en-US" sz="2000" b="1" dirty="0">
                <a:solidFill>
                  <a:srgbClr val="FF0000"/>
                </a:solidFill>
                <a:ea typeface="ＭＳ Ｐゴシック" pitchFamily="34" charset="-128"/>
              </a:rPr>
              <a:t>about 10</a:t>
            </a:r>
            <a:r>
              <a:rPr lang="en-US" sz="2000" b="1" baseline="30000" dirty="0">
                <a:solidFill>
                  <a:srgbClr val="FF0000"/>
                </a:solidFill>
                <a:ea typeface="ＭＳ Ｐゴシック" pitchFamily="34" charset="-128"/>
              </a:rPr>
              <a:t>34</a:t>
            </a:r>
            <a:r>
              <a:rPr lang="en-US" sz="2000" b="1" dirty="0">
                <a:solidFill>
                  <a:srgbClr val="FF0000"/>
                </a:solidFill>
                <a:ea typeface="ＭＳ Ｐゴシック" pitchFamily="34" charset="-128"/>
              </a:rPr>
              <a:t> </a:t>
            </a:r>
            <a:r>
              <a:rPr lang="en-US" sz="2000" dirty="0">
                <a:ea typeface="ＭＳ Ｐゴシック" pitchFamily="34" charset="-128"/>
              </a:rPr>
              <a:t>e-nucleons cm</a:t>
            </a:r>
            <a:r>
              <a:rPr lang="en-US" sz="2000" baseline="30000" dirty="0">
                <a:ea typeface="ＭＳ Ｐゴシック" pitchFamily="34" charset="-128"/>
              </a:rPr>
              <a:t>-2</a:t>
            </a:r>
            <a:r>
              <a:rPr lang="en-US" sz="2000" dirty="0">
                <a:ea typeface="ＭＳ Ｐゴシック" pitchFamily="34" charset="-128"/>
              </a:rPr>
              <a:t> s</a:t>
            </a:r>
            <a:r>
              <a:rPr lang="en-US" sz="2000" baseline="30000" dirty="0">
                <a:ea typeface="ＭＳ Ｐゴシック" pitchFamily="34" charset="-128"/>
              </a:rPr>
              <a:t>-1</a:t>
            </a:r>
            <a:endParaRPr lang="en-US" sz="2000" dirty="0">
              <a:ea typeface="ＭＳ Ｐゴシック" pitchFamily="34" charset="-128"/>
            </a:endParaRPr>
          </a:p>
          <a:p>
            <a:pPr lvl="2">
              <a:buFont typeface="Arial" pitchFamily="34" charset="0"/>
              <a:buChar char="•"/>
            </a:pPr>
            <a:r>
              <a:rPr lang="en-US" sz="2000" dirty="0">
                <a:ea typeface="ＭＳ Ｐゴシック" pitchFamily="34" charset="-128"/>
              </a:rPr>
              <a:t> </a:t>
            </a:r>
            <a:r>
              <a:rPr lang="en-US" sz="2000" dirty="0" smtClean="0">
                <a:ea typeface="ＭＳ Ｐゴシック" pitchFamily="34" charset="-128"/>
              </a:rPr>
              <a:t>multiple interaction regions</a:t>
            </a:r>
          </a:p>
          <a:p>
            <a:pPr lvl="2">
              <a:buFont typeface="Arial" pitchFamily="34" charset="0"/>
              <a:buChar char="•"/>
            </a:pPr>
            <a:r>
              <a:rPr lang="en-US" sz="2000" dirty="0" smtClean="0">
                <a:ea typeface="ＭＳ Ｐゴシック" pitchFamily="34" charset="-128"/>
              </a:rPr>
              <a:t> </a:t>
            </a:r>
            <a:r>
              <a:rPr lang="en-US" sz="2000" dirty="0" smtClean="0">
                <a:ea typeface="ＭＳ Ｐゴシック" pitchFamily="34" charset="-128"/>
              </a:rPr>
              <a:t>upgradable </a:t>
            </a:r>
            <a:r>
              <a:rPr lang="en-US" sz="2000" dirty="0">
                <a:ea typeface="ＭＳ Ｐゴシック" pitchFamily="34" charset="-128"/>
              </a:rPr>
              <a:t>to higher energies</a:t>
            </a:r>
          </a:p>
        </p:txBody>
      </p:sp>
      <p:sp>
        <p:nvSpPr>
          <p:cNvPr id="5" name="TextBox 4"/>
          <p:cNvSpPr txBox="1"/>
          <p:nvPr/>
        </p:nvSpPr>
        <p:spPr>
          <a:xfrm>
            <a:off x="228600" y="1143000"/>
            <a:ext cx="2895600" cy="1569660"/>
          </a:xfrm>
          <a:prstGeom prst="rect">
            <a:avLst/>
          </a:prstGeom>
          <a:noFill/>
          <a:ln w="38100">
            <a:solidFill>
              <a:srgbClr val="F5C43B"/>
            </a:solidFill>
          </a:ln>
        </p:spPr>
        <p:txBody>
          <a:bodyPr wrap="square" rtlCol="0">
            <a:spAutoFit/>
          </a:bodyPr>
          <a:lstStyle/>
          <a:p>
            <a:pPr>
              <a:buFont typeface="Arial" pitchFamily="34" charset="0"/>
              <a:buChar char="•"/>
            </a:pPr>
            <a:r>
              <a:rPr lang="en-US" sz="1200" dirty="0" smtClean="0"/>
              <a:t> High luminosity where you want it!</a:t>
            </a:r>
          </a:p>
          <a:p>
            <a:pPr>
              <a:buFont typeface="Arial" pitchFamily="34" charset="0"/>
              <a:buChar char="•"/>
            </a:pPr>
            <a:r>
              <a:rPr lang="en-US" sz="1200" dirty="0" smtClean="0"/>
              <a:t> </a:t>
            </a:r>
            <a:r>
              <a:rPr lang="en-US" sz="1200" dirty="0" smtClean="0"/>
              <a:t>t range of 0-2 does not correspond</a:t>
            </a:r>
          </a:p>
          <a:p>
            <a:r>
              <a:rPr lang="en-US" sz="1200" dirty="0" smtClean="0"/>
              <a:t>            to infinitesimally small angles</a:t>
            </a:r>
          </a:p>
          <a:p>
            <a:r>
              <a:rPr lang="en-US" sz="1200" dirty="0" smtClean="0">
                <a:sym typeface="Wingdings" pitchFamily="2" charset="2"/>
              </a:rPr>
              <a:t> Remove Roman Pots where possible!</a:t>
            </a:r>
            <a:endParaRPr lang="en-US" sz="1200" dirty="0" smtClean="0"/>
          </a:p>
          <a:p>
            <a:pPr>
              <a:buFont typeface="Arial" pitchFamily="34" charset="0"/>
              <a:buChar char="•"/>
            </a:pPr>
            <a:r>
              <a:rPr lang="en-US" sz="1200" dirty="0" smtClean="0"/>
              <a:t> </a:t>
            </a:r>
            <a:r>
              <a:rPr lang="en-US" sz="1200" dirty="0" smtClean="0"/>
              <a:t>full acceptance of detector (do not</a:t>
            </a:r>
          </a:p>
          <a:p>
            <a:r>
              <a:rPr lang="en-US" sz="1200" dirty="0" smtClean="0"/>
              <a:t> </a:t>
            </a:r>
            <a:r>
              <a:rPr lang="en-US" sz="1200" dirty="0" smtClean="0"/>
              <a:t>      hit peak fields in focusing quads)</a:t>
            </a:r>
          </a:p>
          <a:p>
            <a:pPr>
              <a:buFont typeface="Arial" pitchFamily="34" charset="0"/>
              <a:buChar char="•"/>
            </a:pPr>
            <a:r>
              <a:rPr lang="en-US" sz="1200" dirty="0" smtClean="0"/>
              <a:t> </a:t>
            </a:r>
            <a:r>
              <a:rPr lang="en-US" sz="1200" dirty="0" smtClean="0"/>
              <a:t>Ease of particle identification</a:t>
            </a:r>
          </a:p>
          <a:p>
            <a:pPr>
              <a:buFont typeface="Arial" pitchFamily="34" charset="0"/>
              <a:buChar char="•"/>
            </a:pPr>
            <a:r>
              <a:rPr lang="en-US" sz="1200" dirty="0" smtClean="0"/>
              <a:t> Ease of polarized beam</a:t>
            </a:r>
            <a:endParaRPr lang="en-US" sz="1200" dirty="0"/>
          </a:p>
        </p:txBody>
      </p:sp>
      <p:cxnSp>
        <p:nvCxnSpPr>
          <p:cNvPr id="9" name="Straight Arrow Connector 8"/>
          <p:cNvCxnSpPr>
            <a:stCxn id="5" idx="3"/>
          </p:cNvCxnSpPr>
          <p:nvPr/>
        </p:nvCxnSpPr>
        <p:spPr>
          <a:xfrm flipV="1">
            <a:off x="3124200" y="1905000"/>
            <a:ext cx="1905000" cy="22830"/>
          </a:xfrm>
          <a:prstGeom prst="straightConnector1">
            <a:avLst/>
          </a:prstGeom>
          <a:ln w="38100">
            <a:solidFill>
              <a:srgbClr val="F5C43B"/>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12700"/>
            <a:ext cx="9144000" cy="762000"/>
          </a:xfrm>
          <a:prstGeom prst="rect">
            <a:avLst/>
          </a:prstGeom>
          <a:noFill/>
          <a:ln w="9525">
            <a:noFill/>
            <a:miter lim="800000"/>
            <a:headEnd/>
            <a:tailEnd/>
          </a:ln>
        </p:spPr>
        <p:txBody>
          <a:bodyPr anchor="ctr"/>
          <a:lstStyle/>
          <a:p>
            <a:pPr algn="ctr"/>
            <a:r>
              <a:rPr lang="en-US" sz="3600" b="1" dirty="0" smtClean="0">
                <a:solidFill>
                  <a:srgbClr val="FF0000"/>
                </a:solidFill>
                <a:latin typeface="+mn-lt"/>
                <a:ea typeface="ＭＳ Ｐゴシック" pitchFamily="1" charset="-128"/>
              </a:rPr>
              <a:t>Summary for EIC</a:t>
            </a:r>
            <a:endParaRPr lang="en-US" sz="3600" b="1" dirty="0">
              <a:solidFill>
                <a:srgbClr val="FF0000"/>
              </a:solidFill>
              <a:latin typeface="+mn-lt"/>
              <a:ea typeface="ＭＳ Ｐゴシック" pitchFamily="1" charset="-128"/>
            </a:endParaRPr>
          </a:p>
        </p:txBody>
      </p:sp>
      <p:sp>
        <p:nvSpPr>
          <p:cNvPr id="3" name="Content Placeholder 2"/>
          <p:cNvSpPr>
            <a:spLocks noGrp="1"/>
          </p:cNvSpPr>
          <p:nvPr>
            <p:ph idx="1"/>
          </p:nvPr>
        </p:nvSpPr>
        <p:spPr>
          <a:xfrm>
            <a:off x="0" y="762000"/>
            <a:ext cx="9051792" cy="5694013"/>
          </a:xfrm>
        </p:spPr>
        <p:txBody>
          <a:bodyPr>
            <a:noAutofit/>
          </a:bodyPr>
          <a:lstStyle/>
          <a:p>
            <a:pPr marL="230188" indent="-230188"/>
            <a:r>
              <a:rPr lang="en-US" sz="1800" b="0" dirty="0" smtClean="0">
                <a:solidFill>
                  <a:schemeClr val="tx1"/>
                </a:solidFill>
              </a:rPr>
              <a:t>Close and frequent collaboration </a:t>
            </a:r>
            <a:r>
              <a:rPr lang="en-US" sz="1800" dirty="0" smtClean="0"/>
              <a:t>between accelerator and</a:t>
            </a:r>
            <a:r>
              <a:rPr lang="en-US" sz="1800" b="0" dirty="0" smtClean="0">
                <a:solidFill>
                  <a:schemeClr val="tx1"/>
                </a:solidFill>
              </a:rPr>
              <a:t> nuclear physicists regarding the machine, interaction region and detector requirements has taken place. </a:t>
            </a:r>
            <a:r>
              <a:rPr lang="en-US" sz="1800" dirty="0" smtClean="0">
                <a:solidFill>
                  <a:srgbClr val="000000"/>
                </a:solidFill>
                <a:ea typeface="MS PGothic" pitchFamily="34" charset="-128"/>
              </a:rPr>
              <a:t>The MEIC detector/IR design has concentrated on </a:t>
            </a:r>
            <a:r>
              <a:rPr lang="en-US" sz="1800" i="1" dirty="0" smtClean="0">
                <a:solidFill>
                  <a:srgbClr val="FF0000"/>
                </a:solidFill>
                <a:ea typeface="MS PGothic" pitchFamily="34" charset="-128"/>
              </a:rPr>
              <a:t>maximizing acceptance</a:t>
            </a:r>
            <a:r>
              <a:rPr lang="en-US" sz="1800" dirty="0" smtClean="0">
                <a:solidFill>
                  <a:srgbClr val="000000"/>
                </a:solidFill>
                <a:ea typeface="MS PGothic" pitchFamily="34" charset="-128"/>
              </a:rPr>
              <a:t> for deep exclusive processes and processes associated with very-forward going particles, over a </a:t>
            </a:r>
            <a:r>
              <a:rPr lang="en-US" sz="1800" dirty="0" smtClean="0">
                <a:solidFill>
                  <a:srgbClr val="FF3300"/>
                </a:solidFill>
                <a:ea typeface="MS PGothic" pitchFamily="34" charset="-128"/>
              </a:rPr>
              <a:t>wide range of proton energies </a:t>
            </a:r>
            <a:r>
              <a:rPr lang="en-US" sz="1800" dirty="0" smtClean="0">
                <a:solidFill>
                  <a:srgbClr val="000000"/>
                </a:solidFill>
                <a:ea typeface="MS PGothic" pitchFamily="34" charset="-128"/>
              </a:rPr>
              <a:t>(20-100 </a:t>
            </a:r>
            <a:r>
              <a:rPr lang="en-US" sz="1800" dirty="0" err="1" smtClean="0">
                <a:solidFill>
                  <a:srgbClr val="000000"/>
                </a:solidFill>
                <a:ea typeface="MS PGothic" pitchFamily="34" charset="-128"/>
              </a:rPr>
              <a:t>GeV</a:t>
            </a:r>
            <a:r>
              <a:rPr lang="en-US" sz="1800" dirty="0" smtClean="0">
                <a:solidFill>
                  <a:srgbClr val="000000"/>
                </a:solidFill>
                <a:ea typeface="MS PGothic" pitchFamily="34" charset="-128"/>
              </a:rPr>
              <a:t>).</a:t>
            </a:r>
            <a:endParaRPr lang="en-US" sz="1800" b="0" dirty="0" smtClean="0">
              <a:solidFill>
                <a:schemeClr val="tx1"/>
              </a:solidFill>
            </a:endParaRPr>
          </a:p>
          <a:p>
            <a:pPr marL="230188" indent="-230188">
              <a:buNone/>
            </a:pPr>
            <a:endParaRPr lang="en-US" sz="800" b="0" dirty="0" smtClean="0">
              <a:solidFill>
                <a:schemeClr val="tx1"/>
              </a:solidFill>
            </a:endParaRPr>
          </a:p>
          <a:p>
            <a:pPr marL="230188" indent="-230188"/>
            <a:r>
              <a:rPr lang="en-US" sz="1800" b="0" dirty="0" smtClean="0">
                <a:solidFill>
                  <a:schemeClr val="tx1"/>
                </a:solidFill>
              </a:rPr>
              <a:t>Potential ring layouts for MEIC, including  integrated interaction regions, have been made. Chromatic compensation for the baseline parameters has been achieved in the design. </a:t>
            </a:r>
            <a:r>
              <a:rPr lang="en-US" sz="1800" dirty="0" smtClean="0"/>
              <a:t>A</a:t>
            </a:r>
            <a:r>
              <a:rPr lang="en-US" sz="1800" b="0" dirty="0" smtClean="0">
                <a:solidFill>
                  <a:schemeClr val="tx1"/>
                </a:solidFill>
              </a:rPr>
              <a:t> remaining task is to quantify the dynamic aperture of the designs. Suitable electron and ion polarization schemes have been integrated into the design.</a:t>
            </a:r>
          </a:p>
          <a:p>
            <a:pPr marL="230188" indent="-230188">
              <a:buNone/>
            </a:pPr>
            <a:endParaRPr lang="en-US" sz="800" b="0" dirty="0" smtClean="0">
              <a:solidFill>
                <a:srgbClr val="000000"/>
              </a:solidFill>
              <a:ea typeface="MS PGothic" pitchFamily="34" charset="-128"/>
            </a:endParaRPr>
          </a:p>
          <a:p>
            <a:pPr marL="230188" indent="-230188"/>
            <a:r>
              <a:rPr lang="en-US" sz="1800" dirty="0" smtClean="0">
                <a:solidFill>
                  <a:srgbClr val="990099"/>
                </a:solidFill>
                <a:ea typeface="ＭＳ Ｐゴシック" pitchFamily="1" charset="-128"/>
              </a:rPr>
              <a:t>We have </a:t>
            </a:r>
            <a:r>
              <a:rPr lang="en-US" sz="1800" b="1" dirty="0" smtClean="0">
                <a:solidFill>
                  <a:srgbClr val="990099"/>
                </a:solidFill>
                <a:ea typeface="ＭＳ Ｐゴシック" pitchFamily="1" charset="-128"/>
              </a:rPr>
              <a:t>unique opportunities</a:t>
            </a:r>
            <a:r>
              <a:rPr lang="en-US" sz="1800" dirty="0" smtClean="0">
                <a:solidFill>
                  <a:srgbClr val="990099"/>
                </a:solidFill>
                <a:ea typeface="ＭＳ Ｐゴシック" pitchFamily="1" charset="-128"/>
              </a:rPr>
              <a:t> to make a (future textbook) breakthrough in nucleon structure and QCD dynamics, including:</a:t>
            </a:r>
          </a:p>
          <a:p>
            <a:pPr marL="630238" lvl="1" indent="-230188"/>
            <a:r>
              <a:rPr lang="en-US" sz="1600" dirty="0" smtClean="0">
                <a:ea typeface="ＭＳ Ｐゴシック" pitchFamily="1" charset="-128"/>
              </a:rPr>
              <a:t>the possibility to truly </a:t>
            </a:r>
            <a:r>
              <a:rPr lang="en-US" sz="2000" b="1" dirty="0" smtClean="0">
                <a:solidFill>
                  <a:srgbClr val="FF0000"/>
                </a:solidFill>
                <a:ea typeface="ＭＳ Ｐゴシック" pitchFamily="1" charset="-128"/>
              </a:rPr>
              <a:t>explore and image the nucleon</a:t>
            </a:r>
          </a:p>
          <a:p>
            <a:pPr marL="630238" lvl="1" indent="-230188"/>
            <a:r>
              <a:rPr lang="en-US" sz="1600" dirty="0" smtClean="0">
                <a:ea typeface="ＭＳ Ｐゴシック" pitchFamily="1" charset="-128"/>
              </a:rPr>
              <a:t>the possibility to study the role of </a:t>
            </a:r>
            <a:r>
              <a:rPr lang="en-US" sz="1600" b="1" dirty="0" smtClean="0">
                <a:solidFill>
                  <a:srgbClr val="FF3300"/>
                </a:solidFill>
                <a:ea typeface="ＭＳ Ｐゴシック" pitchFamily="1" charset="-128"/>
              </a:rPr>
              <a:t>gluons in structure and dynamics</a:t>
            </a:r>
          </a:p>
          <a:p>
            <a:pPr marL="230188" indent="-230188">
              <a:buNone/>
            </a:pPr>
            <a:endParaRPr lang="en-US" sz="800" b="1" dirty="0" smtClean="0">
              <a:solidFill>
                <a:srgbClr val="FF0000"/>
              </a:solidFill>
              <a:ea typeface="ＭＳ Ｐゴシック" pitchFamily="1" charset="-128"/>
            </a:endParaRPr>
          </a:p>
          <a:p>
            <a:pPr marL="230188" indent="-230188"/>
            <a:r>
              <a:rPr lang="en-US" sz="1800" dirty="0" smtClean="0">
                <a:ea typeface="ＭＳ Ｐゴシック" pitchFamily="1" charset="-128"/>
              </a:rPr>
              <a:t>BNL and </a:t>
            </a:r>
            <a:r>
              <a:rPr lang="en-US" sz="1800" dirty="0" err="1" smtClean="0">
                <a:ea typeface="ＭＳ Ｐゴシック" pitchFamily="1" charset="-128"/>
              </a:rPr>
              <a:t>JLab</a:t>
            </a:r>
            <a:r>
              <a:rPr lang="en-US" sz="1800" dirty="0" smtClean="0">
                <a:ea typeface="ＭＳ Ｐゴシック" pitchFamily="1" charset="-128"/>
              </a:rPr>
              <a:t> management, and the EIC community, closely collaborate, and some convergence has occurred on performance deliverables in terms of energy and luminosity, detector design, and the EIC realization timeline. Nonetheless, differences remain in design approach, interaction region integration, and benchmark processes.</a:t>
            </a:r>
          </a:p>
          <a:p>
            <a:pPr marL="630238" lvl="1" indent="-230188"/>
            <a:endParaRPr lang="en-US" sz="1400" dirty="0" smtClean="0"/>
          </a:p>
          <a:p>
            <a:pPr marL="230188" indent="-230188">
              <a:buNone/>
            </a:pPr>
            <a:endParaRPr lang="en-US" sz="1800" b="0" dirty="0">
              <a:solidFill>
                <a:schemeClr val="tx1"/>
              </a:solidFill>
            </a:endParaRPr>
          </a:p>
        </p:txBody>
      </p:sp>
      <p:cxnSp>
        <p:nvCxnSpPr>
          <p:cNvPr id="5" name="Straight Arrow Connector 4"/>
          <p:cNvCxnSpPr/>
          <p:nvPr/>
        </p:nvCxnSpPr>
        <p:spPr>
          <a:xfrm rot="10800000">
            <a:off x="6934200" y="4724400"/>
            <a:ext cx="1371600" cy="1588"/>
          </a:xfrm>
          <a:prstGeom prst="straightConnector1">
            <a:avLst/>
          </a:prstGeom>
          <a:ln w="38100">
            <a:solidFill>
              <a:srgbClr val="F5C43B"/>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2" cstate="print"/>
          <a:srcRect/>
          <a:stretch>
            <a:fillRect/>
          </a:stretch>
        </p:blipFill>
        <p:spPr bwMode="auto">
          <a:xfrm>
            <a:off x="76200" y="5455920"/>
            <a:ext cx="1638300" cy="1325880"/>
          </a:xfrm>
          <a:prstGeom prst="rect">
            <a:avLst/>
          </a:prstGeom>
          <a:noFill/>
          <a:ln w="9525">
            <a:noFill/>
            <a:miter lim="800000"/>
            <a:headEnd/>
            <a:tailEnd/>
          </a:ln>
        </p:spPr>
      </p:pic>
      <p:sp>
        <p:nvSpPr>
          <p:cNvPr id="70" name="TextBox 69"/>
          <p:cNvSpPr txBox="1"/>
          <p:nvPr/>
        </p:nvSpPr>
        <p:spPr>
          <a:xfrm>
            <a:off x="0" y="2535238"/>
            <a:ext cx="1455738" cy="1323975"/>
          </a:xfrm>
          <a:prstGeom prst="rect">
            <a:avLst/>
          </a:prstGeom>
          <a:noFill/>
        </p:spPr>
        <p:txBody>
          <a:bodyPr>
            <a:spAutoFit/>
          </a:bodyPr>
          <a:lstStyle/>
          <a:p>
            <a:pPr algn="ctr">
              <a:defRPr/>
            </a:pPr>
            <a:r>
              <a:rPr lang="en-US" sz="1600" dirty="0">
                <a:latin typeface="+mn-lt"/>
                <a:cs typeface="Arial" pitchFamily="34" charset="0"/>
              </a:rPr>
              <a:t>Transverse-Momentum Dependent Parton Distributions</a:t>
            </a:r>
          </a:p>
        </p:txBody>
      </p:sp>
      <p:sp>
        <p:nvSpPr>
          <p:cNvPr id="69" name="TextBox 68"/>
          <p:cNvSpPr txBox="1"/>
          <p:nvPr/>
        </p:nvSpPr>
        <p:spPr>
          <a:xfrm>
            <a:off x="7496175" y="2820988"/>
            <a:ext cx="1454150" cy="830262"/>
          </a:xfrm>
          <a:prstGeom prst="rect">
            <a:avLst/>
          </a:prstGeom>
          <a:noFill/>
        </p:spPr>
        <p:txBody>
          <a:bodyPr>
            <a:spAutoFit/>
          </a:bodyPr>
          <a:lstStyle/>
          <a:p>
            <a:pPr algn="ctr">
              <a:defRPr/>
            </a:pPr>
            <a:r>
              <a:rPr lang="en-US" sz="1600" dirty="0">
                <a:latin typeface="+mn-lt"/>
                <a:cs typeface="Arial" pitchFamily="34" charset="0"/>
              </a:rPr>
              <a:t>Generalized Parton  Distributions</a:t>
            </a:r>
          </a:p>
        </p:txBody>
      </p:sp>
      <p:sp>
        <p:nvSpPr>
          <p:cNvPr id="25604" name="Text Box 7"/>
          <p:cNvSpPr txBox="1">
            <a:spLocks noChangeArrowheads="1"/>
          </p:cNvSpPr>
          <p:nvPr/>
        </p:nvSpPr>
        <p:spPr bwMode="auto">
          <a:xfrm>
            <a:off x="3249613" y="4837113"/>
            <a:ext cx="1022350" cy="954087"/>
          </a:xfrm>
          <a:prstGeom prst="rect">
            <a:avLst/>
          </a:prstGeom>
          <a:noFill/>
          <a:ln w="9525">
            <a:solidFill>
              <a:schemeClr val="tx1"/>
            </a:solidFill>
            <a:miter lim="800000"/>
            <a:headEnd/>
            <a:tailEnd/>
          </a:ln>
        </p:spPr>
        <p:txBody>
          <a:bodyPr wrap="none">
            <a:spAutoFit/>
          </a:bodyPr>
          <a:lstStyle/>
          <a:p>
            <a:pPr algn="ctr"/>
            <a:r>
              <a:rPr lang="en-US" sz="3200">
                <a:solidFill>
                  <a:schemeClr val="accent2"/>
                </a:solidFill>
              </a:rPr>
              <a:t>u(x)</a:t>
            </a:r>
            <a:endParaRPr lang="en-US">
              <a:solidFill>
                <a:schemeClr val="accent2"/>
              </a:solidFill>
            </a:endParaRPr>
          </a:p>
          <a:p>
            <a:pPr algn="ctr"/>
            <a:r>
              <a:rPr lang="en-US">
                <a:solidFill>
                  <a:srgbClr val="009900"/>
                </a:solidFill>
                <a:latin typeface="Symbol" pitchFamily="18" charset="2"/>
              </a:rPr>
              <a:t>D</a:t>
            </a:r>
            <a:r>
              <a:rPr lang="en-US">
                <a:solidFill>
                  <a:srgbClr val="009900"/>
                </a:solidFill>
              </a:rPr>
              <a:t>u</a:t>
            </a:r>
            <a:r>
              <a:rPr lang="en-US"/>
              <a:t>, </a:t>
            </a:r>
            <a:r>
              <a:rPr lang="en-US">
                <a:solidFill>
                  <a:srgbClr val="E00000"/>
                </a:solidFill>
                <a:latin typeface="Symbol" pitchFamily="18" charset="2"/>
              </a:rPr>
              <a:t>d</a:t>
            </a:r>
            <a:r>
              <a:rPr lang="en-US">
                <a:solidFill>
                  <a:srgbClr val="E00000"/>
                </a:solidFill>
              </a:rPr>
              <a:t>u</a:t>
            </a:r>
          </a:p>
        </p:txBody>
      </p:sp>
      <p:sp>
        <p:nvSpPr>
          <p:cNvPr id="25605" name="Text Box 8"/>
          <p:cNvSpPr txBox="1">
            <a:spLocks noChangeArrowheads="1"/>
          </p:cNvSpPr>
          <p:nvPr/>
        </p:nvSpPr>
        <p:spPr bwMode="auto">
          <a:xfrm>
            <a:off x="5534025" y="4837113"/>
            <a:ext cx="1662113" cy="954087"/>
          </a:xfrm>
          <a:prstGeom prst="rect">
            <a:avLst/>
          </a:prstGeom>
          <a:noFill/>
          <a:ln w="9525">
            <a:solidFill>
              <a:schemeClr val="tx1"/>
            </a:solidFill>
            <a:miter lim="800000"/>
            <a:headEnd/>
            <a:tailEnd/>
          </a:ln>
        </p:spPr>
        <p:txBody>
          <a:bodyPr wrap="none">
            <a:spAutoFit/>
          </a:bodyPr>
          <a:lstStyle/>
          <a:p>
            <a:pPr algn="ctr"/>
            <a:r>
              <a:rPr lang="en-US" sz="3200"/>
              <a:t>F</a:t>
            </a:r>
            <a:r>
              <a:rPr lang="en-US" sz="3200" baseline="-25000"/>
              <a:t>1</a:t>
            </a:r>
            <a:r>
              <a:rPr lang="en-US" sz="3200" baseline="30000"/>
              <a:t>u</a:t>
            </a:r>
            <a:r>
              <a:rPr lang="en-US" sz="3200"/>
              <a:t>(t)</a:t>
            </a:r>
          </a:p>
          <a:p>
            <a:pPr algn="ctr"/>
            <a:r>
              <a:rPr lang="en-US"/>
              <a:t>F</a:t>
            </a:r>
            <a:r>
              <a:rPr lang="en-US" baseline="-25000"/>
              <a:t>2</a:t>
            </a:r>
            <a:r>
              <a:rPr lang="en-US" baseline="30000"/>
              <a:t>u</a:t>
            </a:r>
            <a:r>
              <a:rPr lang="en-US"/>
              <a:t>,G</a:t>
            </a:r>
            <a:r>
              <a:rPr lang="en-US" baseline="-25000"/>
              <a:t>A</a:t>
            </a:r>
            <a:r>
              <a:rPr lang="en-US" baseline="30000"/>
              <a:t>u</a:t>
            </a:r>
            <a:r>
              <a:rPr lang="en-US"/>
              <a:t>,G</a:t>
            </a:r>
            <a:r>
              <a:rPr lang="en-US" baseline="-25000"/>
              <a:t>P</a:t>
            </a:r>
            <a:r>
              <a:rPr lang="en-US" baseline="30000"/>
              <a:t>u</a:t>
            </a:r>
          </a:p>
        </p:txBody>
      </p:sp>
      <p:sp>
        <p:nvSpPr>
          <p:cNvPr id="25606" name="Text Box 12"/>
          <p:cNvSpPr txBox="1">
            <a:spLocks noChangeArrowheads="1"/>
          </p:cNvSpPr>
          <p:nvPr/>
        </p:nvSpPr>
        <p:spPr bwMode="auto">
          <a:xfrm>
            <a:off x="1689100" y="4846638"/>
            <a:ext cx="1058863" cy="954087"/>
          </a:xfrm>
          <a:prstGeom prst="rect">
            <a:avLst/>
          </a:prstGeom>
          <a:noFill/>
          <a:ln w="9525">
            <a:solidFill>
              <a:schemeClr val="tx1"/>
            </a:solidFill>
            <a:miter lim="800000"/>
            <a:headEnd/>
            <a:tailEnd/>
          </a:ln>
        </p:spPr>
        <p:txBody>
          <a:bodyPr wrap="none">
            <a:spAutoFit/>
          </a:bodyPr>
          <a:lstStyle/>
          <a:p>
            <a:pPr algn="ctr"/>
            <a:r>
              <a:rPr lang="en-US" sz="3200" dirty="0">
                <a:solidFill>
                  <a:schemeClr val="accent2"/>
                </a:solidFill>
              </a:rPr>
              <a:t>f</a:t>
            </a:r>
            <a:r>
              <a:rPr lang="en-US" sz="3200" baseline="-25000" dirty="0">
                <a:solidFill>
                  <a:schemeClr val="accent2"/>
                </a:solidFill>
              </a:rPr>
              <a:t>1</a:t>
            </a:r>
            <a:r>
              <a:rPr lang="en-US" sz="3200" dirty="0">
                <a:solidFill>
                  <a:schemeClr val="accent2"/>
                </a:solidFill>
              </a:rPr>
              <a:t>(x)</a:t>
            </a:r>
          </a:p>
          <a:p>
            <a:pPr algn="ctr"/>
            <a:r>
              <a:rPr lang="en-US" dirty="0">
                <a:solidFill>
                  <a:srgbClr val="009900"/>
                </a:solidFill>
              </a:rPr>
              <a:t>g</a:t>
            </a:r>
            <a:r>
              <a:rPr lang="en-US" baseline="-25000" dirty="0">
                <a:solidFill>
                  <a:srgbClr val="009900"/>
                </a:solidFill>
              </a:rPr>
              <a:t>1</a:t>
            </a:r>
            <a:r>
              <a:rPr lang="en-US" dirty="0"/>
              <a:t>, </a:t>
            </a:r>
            <a:r>
              <a:rPr lang="en-US" dirty="0">
                <a:solidFill>
                  <a:srgbClr val="E00000"/>
                </a:solidFill>
              </a:rPr>
              <a:t>h</a:t>
            </a:r>
            <a:r>
              <a:rPr lang="en-US" baseline="-25000" dirty="0">
                <a:solidFill>
                  <a:srgbClr val="E00000"/>
                </a:solidFill>
              </a:rPr>
              <a:t>1</a:t>
            </a:r>
          </a:p>
        </p:txBody>
      </p:sp>
      <p:sp>
        <p:nvSpPr>
          <p:cNvPr id="30757" name="Text Box 18"/>
          <p:cNvSpPr txBox="1">
            <a:spLocks noChangeArrowheads="1"/>
          </p:cNvSpPr>
          <p:nvPr/>
        </p:nvSpPr>
        <p:spPr bwMode="auto">
          <a:xfrm>
            <a:off x="2743200" y="5883275"/>
            <a:ext cx="2241550" cy="369888"/>
          </a:xfrm>
          <a:prstGeom prst="rect">
            <a:avLst/>
          </a:prstGeom>
          <a:noFill/>
          <a:ln w="9525">
            <a:noFill/>
            <a:miter lim="800000"/>
            <a:headEnd/>
            <a:tailEnd/>
          </a:ln>
        </p:spPr>
        <p:txBody>
          <a:bodyPr>
            <a:spAutoFit/>
          </a:bodyPr>
          <a:lstStyle/>
          <a:p>
            <a:pPr algn="ctr">
              <a:defRPr/>
            </a:pPr>
            <a:r>
              <a:rPr lang="en-US" sz="1800" dirty="0">
                <a:latin typeface="+mn-lt"/>
                <a:cs typeface="Arial" pitchFamily="34" charset="0"/>
              </a:rPr>
              <a:t>Parton Distributions</a:t>
            </a:r>
          </a:p>
        </p:txBody>
      </p:sp>
      <p:sp>
        <p:nvSpPr>
          <p:cNvPr id="30758" name="Text Box 19"/>
          <p:cNvSpPr txBox="1">
            <a:spLocks noChangeArrowheads="1"/>
          </p:cNvSpPr>
          <p:nvPr/>
        </p:nvSpPr>
        <p:spPr bwMode="auto">
          <a:xfrm>
            <a:off x="5181600" y="5883275"/>
            <a:ext cx="2225675" cy="369888"/>
          </a:xfrm>
          <a:prstGeom prst="rect">
            <a:avLst/>
          </a:prstGeom>
          <a:noFill/>
          <a:ln w="9525">
            <a:noFill/>
            <a:miter lim="800000"/>
            <a:headEnd/>
            <a:tailEnd/>
          </a:ln>
        </p:spPr>
        <p:txBody>
          <a:bodyPr>
            <a:spAutoFit/>
          </a:bodyPr>
          <a:lstStyle/>
          <a:p>
            <a:pPr algn="ctr">
              <a:defRPr/>
            </a:pPr>
            <a:r>
              <a:rPr lang="en-US" sz="1800" dirty="0">
                <a:latin typeface="+mn-lt"/>
                <a:cs typeface="Arial" pitchFamily="34" charset="0"/>
              </a:rPr>
              <a:t>Form Factors</a:t>
            </a:r>
          </a:p>
        </p:txBody>
      </p:sp>
      <p:sp>
        <p:nvSpPr>
          <p:cNvPr id="30759" name="Line 34"/>
          <p:cNvSpPr>
            <a:spLocks noChangeShapeType="1"/>
          </p:cNvSpPr>
          <p:nvPr/>
        </p:nvSpPr>
        <p:spPr bwMode="auto">
          <a:xfrm>
            <a:off x="2209800" y="3962400"/>
            <a:ext cx="0" cy="838200"/>
          </a:xfrm>
          <a:prstGeom prst="line">
            <a:avLst/>
          </a:prstGeom>
          <a:noFill/>
          <a:ln w="76200">
            <a:solidFill>
              <a:schemeClr val="tx1"/>
            </a:solidFill>
            <a:round/>
            <a:headEnd/>
            <a:tailEnd type="triangle" w="med" len="med"/>
          </a:ln>
        </p:spPr>
        <p:txBody>
          <a:bodyPr/>
          <a:lstStyle/>
          <a:p>
            <a:endParaRPr lang="en-US"/>
          </a:p>
        </p:txBody>
      </p:sp>
      <p:sp>
        <p:nvSpPr>
          <p:cNvPr id="25610" name="Line 35"/>
          <p:cNvSpPr>
            <a:spLocks noChangeShapeType="1"/>
          </p:cNvSpPr>
          <p:nvPr/>
        </p:nvSpPr>
        <p:spPr bwMode="auto">
          <a:xfrm>
            <a:off x="2743200" y="5334000"/>
            <a:ext cx="533400" cy="0"/>
          </a:xfrm>
          <a:prstGeom prst="line">
            <a:avLst/>
          </a:prstGeom>
          <a:noFill/>
          <a:ln w="76200">
            <a:solidFill>
              <a:schemeClr val="tx1"/>
            </a:solidFill>
            <a:round/>
            <a:headEnd/>
            <a:tailEnd type="triangle" w="med" len="med"/>
          </a:ln>
        </p:spPr>
        <p:txBody>
          <a:bodyPr/>
          <a:lstStyle/>
          <a:p>
            <a:endParaRPr lang="en-US"/>
          </a:p>
        </p:txBody>
      </p:sp>
      <p:sp>
        <p:nvSpPr>
          <p:cNvPr id="30761" name="Text Box 36"/>
          <p:cNvSpPr txBox="1">
            <a:spLocks noChangeArrowheads="1"/>
          </p:cNvSpPr>
          <p:nvPr/>
        </p:nvSpPr>
        <p:spPr bwMode="auto">
          <a:xfrm rot="5400000">
            <a:off x="2119312" y="4100513"/>
            <a:ext cx="790575" cy="457200"/>
          </a:xfrm>
          <a:prstGeom prst="rect">
            <a:avLst/>
          </a:prstGeom>
          <a:noFill/>
          <a:ln w="9525">
            <a:noFill/>
            <a:miter lim="800000"/>
            <a:headEnd/>
            <a:tailEnd/>
          </a:ln>
        </p:spPr>
        <p:txBody>
          <a:bodyPr wrap="none">
            <a:spAutoFit/>
          </a:bodyPr>
          <a:lstStyle/>
          <a:p>
            <a:r>
              <a:rPr lang="en-US"/>
              <a:t>d</a:t>
            </a:r>
            <a:r>
              <a:rPr lang="en-US" baseline="30000"/>
              <a:t>2</a:t>
            </a:r>
            <a:r>
              <a:rPr lang="en-US"/>
              <a:t>k</a:t>
            </a:r>
            <a:r>
              <a:rPr lang="en-US" baseline="-25000"/>
              <a:t>T</a:t>
            </a:r>
          </a:p>
        </p:txBody>
      </p:sp>
      <p:sp>
        <p:nvSpPr>
          <p:cNvPr id="25612" name="Line 38"/>
          <p:cNvSpPr>
            <a:spLocks noChangeShapeType="1"/>
          </p:cNvSpPr>
          <p:nvPr/>
        </p:nvSpPr>
        <p:spPr bwMode="auto">
          <a:xfrm>
            <a:off x="6400800" y="3810000"/>
            <a:ext cx="0" cy="990600"/>
          </a:xfrm>
          <a:prstGeom prst="line">
            <a:avLst/>
          </a:prstGeom>
          <a:noFill/>
          <a:ln w="76200">
            <a:solidFill>
              <a:schemeClr val="tx1"/>
            </a:solidFill>
            <a:round/>
            <a:headEnd/>
            <a:tailEnd type="triangle" w="med" len="med"/>
          </a:ln>
        </p:spPr>
        <p:txBody>
          <a:bodyPr/>
          <a:lstStyle/>
          <a:p>
            <a:endParaRPr lang="en-US"/>
          </a:p>
        </p:txBody>
      </p:sp>
      <p:sp>
        <p:nvSpPr>
          <p:cNvPr id="25613" name="Text Box 39"/>
          <p:cNvSpPr txBox="1">
            <a:spLocks noChangeArrowheads="1"/>
          </p:cNvSpPr>
          <p:nvPr/>
        </p:nvSpPr>
        <p:spPr bwMode="auto">
          <a:xfrm rot="5400000">
            <a:off x="6357937" y="4008438"/>
            <a:ext cx="542925" cy="457200"/>
          </a:xfrm>
          <a:prstGeom prst="rect">
            <a:avLst/>
          </a:prstGeom>
          <a:noFill/>
          <a:ln w="9525">
            <a:noFill/>
            <a:miter lim="800000"/>
            <a:headEnd/>
            <a:tailEnd/>
          </a:ln>
        </p:spPr>
        <p:txBody>
          <a:bodyPr wrap="none">
            <a:spAutoFit/>
          </a:bodyPr>
          <a:lstStyle/>
          <a:p>
            <a:r>
              <a:rPr lang="en-US"/>
              <a:t>dx</a:t>
            </a:r>
          </a:p>
        </p:txBody>
      </p:sp>
      <p:sp>
        <p:nvSpPr>
          <p:cNvPr id="25614" name="Line 40"/>
          <p:cNvSpPr>
            <a:spLocks noChangeShapeType="1"/>
          </p:cNvSpPr>
          <p:nvPr/>
        </p:nvSpPr>
        <p:spPr bwMode="auto">
          <a:xfrm flipH="1">
            <a:off x="2743200" y="3810000"/>
            <a:ext cx="2895600" cy="914400"/>
          </a:xfrm>
          <a:prstGeom prst="line">
            <a:avLst/>
          </a:prstGeom>
          <a:noFill/>
          <a:ln w="38100">
            <a:solidFill>
              <a:schemeClr val="tx1"/>
            </a:solidFill>
            <a:round/>
            <a:headEnd/>
            <a:tailEnd type="triangle" w="med" len="med"/>
          </a:ln>
        </p:spPr>
        <p:txBody>
          <a:bodyPr/>
          <a:lstStyle/>
          <a:p>
            <a:endParaRPr lang="en-US"/>
          </a:p>
        </p:txBody>
      </p:sp>
      <p:sp>
        <p:nvSpPr>
          <p:cNvPr id="25615" name="Text Box 41"/>
          <p:cNvSpPr txBox="1">
            <a:spLocks noChangeArrowheads="1"/>
          </p:cNvSpPr>
          <p:nvPr/>
        </p:nvSpPr>
        <p:spPr bwMode="auto">
          <a:xfrm rot="-1080000">
            <a:off x="4094163" y="4038600"/>
            <a:ext cx="1697037" cy="457200"/>
          </a:xfrm>
          <a:prstGeom prst="rect">
            <a:avLst/>
          </a:prstGeom>
          <a:noFill/>
          <a:ln w="9525">
            <a:noFill/>
            <a:miter lim="800000"/>
            <a:headEnd/>
            <a:tailEnd/>
          </a:ln>
        </p:spPr>
        <p:txBody>
          <a:bodyPr wrap="none">
            <a:spAutoFit/>
          </a:bodyPr>
          <a:lstStyle/>
          <a:p>
            <a:r>
              <a:rPr lang="en-US">
                <a:latin typeface="Symbol" pitchFamily="18" charset="2"/>
              </a:rPr>
              <a:t>x</a:t>
            </a:r>
            <a:r>
              <a:rPr lang="en-US"/>
              <a:t> = 0, t = 0</a:t>
            </a:r>
          </a:p>
        </p:txBody>
      </p:sp>
      <p:sp>
        <p:nvSpPr>
          <p:cNvPr id="30724" name="Text Box 4"/>
          <p:cNvSpPr txBox="1">
            <a:spLocks noChangeArrowheads="1"/>
          </p:cNvSpPr>
          <p:nvPr/>
        </p:nvSpPr>
        <p:spPr bwMode="auto">
          <a:xfrm>
            <a:off x="3563938" y="100013"/>
            <a:ext cx="1811337" cy="584200"/>
          </a:xfrm>
          <a:prstGeom prst="rect">
            <a:avLst/>
          </a:prstGeom>
          <a:noFill/>
          <a:ln w="9525">
            <a:noFill/>
            <a:miter lim="800000"/>
            <a:headEnd/>
            <a:tailEnd/>
          </a:ln>
        </p:spPr>
        <p:txBody>
          <a:bodyPr wrap="none">
            <a:spAutoFit/>
          </a:bodyPr>
          <a:lstStyle/>
          <a:p>
            <a:pPr>
              <a:defRPr/>
            </a:pPr>
            <a:r>
              <a:rPr lang="en-US" sz="3200" dirty="0">
                <a:latin typeface="+mn-lt"/>
                <a:cs typeface="Arial" pitchFamily="34" charset="0"/>
              </a:rPr>
              <a:t>W</a:t>
            </a:r>
            <a:r>
              <a:rPr lang="en-US" sz="3200" baseline="30000" dirty="0">
                <a:latin typeface="+mn-lt"/>
                <a:cs typeface="Arial" pitchFamily="34" charset="0"/>
              </a:rPr>
              <a:t>u</a:t>
            </a:r>
            <a:r>
              <a:rPr lang="en-US" sz="3200" dirty="0">
                <a:latin typeface="+mn-lt"/>
                <a:cs typeface="Arial" pitchFamily="34" charset="0"/>
              </a:rPr>
              <a:t>(</a:t>
            </a:r>
            <a:r>
              <a:rPr lang="en-US" sz="3200" dirty="0" err="1">
                <a:latin typeface="+mn-lt"/>
                <a:cs typeface="Arial" pitchFamily="34" charset="0"/>
              </a:rPr>
              <a:t>x,</a:t>
            </a:r>
            <a:r>
              <a:rPr lang="en-US" sz="3200" b="1" dirty="0" err="1">
                <a:latin typeface="+mn-lt"/>
                <a:cs typeface="Arial" pitchFamily="34" charset="0"/>
              </a:rPr>
              <a:t>k</a:t>
            </a:r>
            <a:r>
              <a:rPr lang="en-US" sz="3200" dirty="0" err="1">
                <a:latin typeface="+mn-lt"/>
                <a:cs typeface="Arial" pitchFamily="34" charset="0"/>
              </a:rPr>
              <a:t>,</a:t>
            </a:r>
            <a:r>
              <a:rPr lang="en-US" sz="3200" b="1" dirty="0" err="1">
                <a:latin typeface="+mn-lt"/>
                <a:cs typeface="Arial" pitchFamily="34" charset="0"/>
              </a:rPr>
              <a:t>r</a:t>
            </a:r>
            <a:r>
              <a:rPr lang="en-US" sz="3200" dirty="0">
                <a:latin typeface="+mn-lt"/>
                <a:cs typeface="Arial" pitchFamily="34" charset="0"/>
              </a:rPr>
              <a:t>)</a:t>
            </a:r>
          </a:p>
        </p:txBody>
      </p:sp>
      <p:grpSp>
        <p:nvGrpSpPr>
          <p:cNvPr id="2" name="Group 51"/>
          <p:cNvGrpSpPr>
            <a:grpSpLocks/>
          </p:cNvGrpSpPr>
          <p:nvPr/>
        </p:nvGrpSpPr>
        <p:grpSpPr bwMode="auto">
          <a:xfrm>
            <a:off x="4724400" y="884238"/>
            <a:ext cx="4227513" cy="2860675"/>
            <a:chOff x="2976" y="557"/>
            <a:chExt cx="2663" cy="1802"/>
          </a:xfrm>
        </p:grpSpPr>
        <p:grpSp>
          <p:nvGrpSpPr>
            <p:cNvPr id="3" name="Group 17"/>
            <p:cNvGrpSpPr>
              <a:grpSpLocks/>
            </p:cNvGrpSpPr>
            <p:nvPr/>
          </p:nvGrpSpPr>
          <p:grpSpPr bwMode="auto">
            <a:xfrm>
              <a:off x="3160" y="1680"/>
              <a:ext cx="1550" cy="679"/>
              <a:chOff x="3297" y="1312"/>
              <a:chExt cx="1550" cy="679"/>
            </a:xfrm>
          </p:grpSpPr>
          <p:sp>
            <p:nvSpPr>
              <p:cNvPr id="25655" name="Text Box 6"/>
              <p:cNvSpPr txBox="1">
                <a:spLocks noChangeArrowheads="1"/>
              </p:cNvSpPr>
              <p:nvPr/>
            </p:nvSpPr>
            <p:spPr bwMode="auto">
              <a:xfrm>
                <a:off x="3297" y="1312"/>
                <a:ext cx="1550" cy="679"/>
              </a:xfrm>
              <a:prstGeom prst="rect">
                <a:avLst/>
              </a:prstGeom>
              <a:solidFill>
                <a:srgbClr val="F2F296"/>
              </a:solidFill>
              <a:ln w="9525">
                <a:noFill/>
                <a:miter lim="800000"/>
                <a:headEnd/>
                <a:tailEnd/>
              </a:ln>
            </p:spPr>
            <p:txBody>
              <a:bodyPr wrap="none">
                <a:spAutoFit/>
              </a:bodyPr>
              <a:lstStyle/>
              <a:p>
                <a:pPr algn="ctr"/>
                <a:r>
                  <a:rPr lang="en-US" sz="3200" dirty="0" err="1"/>
                  <a:t>GPD</a:t>
                </a:r>
                <a:r>
                  <a:rPr lang="en-US" sz="3200" baseline="30000" dirty="0" err="1"/>
                  <a:t>u</a:t>
                </a:r>
                <a:r>
                  <a:rPr lang="en-US" sz="3200" dirty="0"/>
                  <a:t>(</a:t>
                </a:r>
                <a:r>
                  <a:rPr lang="en-US" sz="3200" dirty="0" err="1"/>
                  <a:t>x,</a:t>
                </a:r>
                <a:r>
                  <a:rPr lang="en-US" sz="3200" dirty="0" err="1">
                    <a:latin typeface="Symbol" pitchFamily="18" charset="2"/>
                  </a:rPr>
                  <a:t>x</a:t>
                </a:r>
                <a:r>
                  <a:rPr lang="en-US" sz="3200" dirty="0" err="1"/>
                  <a:t>,t</a:t>
                </a:r>
                <a:r>
                  <a:rPr lang="en-US" sz="3200" dirty="0"/>
                  <a:t>)</a:t>
                </a:r>
              </a:p>
              <a:p>
                <a:pPr algn="ctr"/>
                <a:r>
                  <a:rPr lang="en-US" sz="3200" dirty="0"/>
                  <a:t> </a:t>
                </a:r>
                <a:r>
                  <a:rPr lang="en-US" dirty="0" err="1">
                    <a:solidFill>
                      <a:schemeClr val="accent2"/>
                    </a:solidFill>
                  </a:rPr>
                  <a:t>H</a:t>
                </a:r>
                <a:r>
                  <a:rPr lang="en-US" baseline="30000" dirty="0" err="1">
                    <a:solidFill>
                      <a:schemeClr val="accent2"/>
                    </a:solidFill>
                  </a:rPr>
                  <a:t>u</a:t>
                </a:r>
                <a:r>
                  <a:rPr lang="en-US" dirty="0"/>
                  <a:t>, </a:t>
                </a:r>
                <a:r>
                  <a:rPr lang="en-US" dirty="0" err="1">
                    <a:solidFill>
                      <a:schemeClr val="accent2"/>
                    </a:solidFill>
                  </a:rPr>
                  <a:t>E</a:t>
                </a:r>
                <a:r>
                  <a:rPr lang="en-US" baseline="30000" dirty="0" err="1">
                    <a:solidFill>
                      <a:schemeClr val="accent2"/>
                    </a:solidFill>
                  </a:rPr>
                  <a:t>u</a:t>
                </a:r>
                <a:r>
                  <a:rPr lang="en-US" dirty="0"/>
                  <a:t>, </a:t>
                </a:r>
                <a:r>
                  <a:rPr lang="en-US" dirty="0" err="1">
                    <a:solidFill>
                      <a:srgbClr val="009900"/>
                    </a:solidFill>
                  </a:rPr>
                  <a:t>H</a:t>
                </a:r>
                <a:r>
                  <a:rPr lang="en-US" baseline="30000" dirty="0" err="1">
                    <a:solidFill>
                      <a:srgbClr val="009900"/>
                    </a:solidFill>
                  </a:rPr>
                  <a:t>u</a:t>
                </a:r>
                <a:r>
                  <a:rPr lang="en-US" dirty="0"/>
                  <a:t>, </a:t>
                </a:r>
                <a:r>
                  <a:rPr lang="en-US" dirty="0" err="1">
                    <a:solidFill>
                      <a:srgbClr val="009900"/>
                    </a:solidFill>
                  </a:rPr>
                  <a:t>E</a:t>
                </a:r>
                <a:r>
                  <a:rPr lang="en-US" baseline="30000" dirty="0" err="1">
                    <a:solidFill>
                      <a:srgbClr val="009900"/>
                    </a:solidFill>
                  </a:rPr>
                  <a:t>u</a:t>
                </a:r>
                <a:r>
                  <a:rPr lang="en-US" dirty="0">
                    <a:solidFill>
                      <a:srgbClr val="009900"/>
                    </a:solidFill>
                  </a:rPr>
                  <a:t> </a:t>
                </a:r>
                <a:r>
                  <a:rPr lang="en-US" dirty="0" smtClean="0">
                    <a:solidFill>
                      <a:srgbClr val="FF0000"/>
                    </a:solidFill>
                  </a:rPr>
                  <a:t>+ 4“</a:t>
                </a:r>
                <a:r>
                  <a:rPr lang="en-US" baseline="-25000" dirty="0" smtClean="0">
                    <a:solidFill>
                      <a:srgbClr val="FF0000"/>
                    </a:solidFill>
                  </a:rPr>
                  <a:t>T</a:t>
                </a:r>
                <a:r>
                  <a:rPr lang="en-US" dirty="0" smtClean="0">
                    <a:solidFill>
                      <a:srgbClr val="FF0000"/>
                    </a:solidFill>
                  </a:rPr>
                  <a:t>”s</a:t>
                </a:r>
                <a:endParaRPr lang="en-US" baseline="30000" dirty="0">
                  <a:solidFill>
                    <a:srgbClr val="FF0000"/>
                  </a:solidFill>
                </a:endParaRPr>
              </a:p>
            </p:txBody>
          </p:sp>
          <p:sp>
            <p:nvSpPr>
              <p:cNvPr id="25656" name="Text Box 10"/>
              <p:cNvSpPr txBox="1">
                <a:spLocks noChangeArrowheads="1"/>
              </p:cNvSpPr>
              <p:nvPr/>
            </p:nvSpPr>
            <p:spPr bwMode="auto">
              <a:xfrm>
                <a:off x="4073" y="1600"/>
                <a:ext cx="231" cy="288"/>
              </a:xfrm>
              <a:prstGeom prst="rect">
                <a:avLst/>
              </a:prstGeom>
              <a:noFill/>
              <a:ln w="9525">
                <a:noFill/>
                <a:miter lim="800000"/>
                <a:headEnd/>
                <a:tailEnd/>
              </a:ln>
            </p:spPr>
            <p:txBody>
              <a:bodyPr wrap="none">
                <a:spAutoFit/>
              </a:bodyPr>
              <a:lstStyle/>
              <a:p>
                <a:r>
                  <a:rPr lang="en-US" dirty="0">
                    <a:solidFill>
                      <a:srgbClr val="009900"/>
                    </a:solidFill>
                  </a:rPr>
                  <a:t>~</a:t>
                </a:r>
              </a:p>
            </p:txBody>
          </p:sp>
          <p:sp>
            <p:nvSpPr>
              <p:cNvPr id="25657" name="Text Box 15"/>
              <p:cNvSpPr txBox="1">
                <a:spLocks noChangeArrowheads="1"/>
              </p:cNvSpPr>
              <p:nvPr/>
            </p:nvSpPr>
            <p:spPr bwMode="auto">
              <a:xfrm>
                <a:off x="3833" y="1600"/>
                <a:ext cx="231" cy="288"/>
              </a:xfrm>
              <a:prstGeom prst="rect">
                <a:avLst/>
              </a:prstGeom>
              <a:noFill/>
              <a:ln w="9525">
                <a:noFill/>
                <a:miter lim="800000"/>
                <a:headEnd/>
                <a:tailEnd/>
              </a:ln>
            </p:spPr>
            <p:txBody>
              <a:bodyPr wrap="none">
                <a:spAutoFit/>
              </a:bodyPr>
              <a:lstStyle/>
              <a:p>
                <a:r>
                  <a:rPr lang="en-US" dirty="0">
                    <a:solidFill>
                      <a:srgbClr val="009900"/>
                    </a:solidFill>
                  </a:rPr>
                  <a:t>~</a:t>
                </a:r>
              </a:p>
            </p:txBody>
          </p:sp>
        </p:grpSp>
        <p:grpSp>
          <p:nvGrpSpPr>
            <p:cNvPr id="4" name="Group 29"/>
            <p:cNvGrpSpPr>
              <a:grpSpLocks/>
            </p:cNvGrpSpPr>
            <p:nvPr/>
          </p:nvGrpSpPr>
          <p:grpSpPr bwMode="auto">
            <a:xfrm>
              <a:off x="4320" y="557"/>
              <a:ext cx="1319" cy="883"/>
              <a:chOff x="4320" y="557"/>
              <a:chExt cx="1319" cy="883"/>
            </a:xfrm>
          </p:grpSpPr>
          <p:pic>
            <p:nvPicPr>
              <p:cNvPr id="25650" name="Picture 14" descr="handbag"/>
              <p:cNvPicPr>
                <a:picLocks noChangeAspect="1" noChangeArrowheads="1"/>
              </p:cNvPicPr>
              <p:nvPr/>
            </p:nvPicPr>
            <p:blipFill>
              <a:blip r:embed="rId3" cstate="print"/>
              <a:srcRect r="14558"/>
              <a:stretch>
                <a:fillRect/>
              </a:stretch>
            </p:blipFill>
            <p:spPr bwMode="auto">
              <a:xfrm>
                <a:off x="4320" y="557"/>
                <a:ext cx="1148" cy="883"/>
              </a:xfrm>
              <a:prstGeom prst="rect">
                <a:avLst/>
              </a:prstGeom>
              <a:noFill/>
              <a:ln w="9525">
                <a:noFill/>
                <a:miter lim="800000"/>
                <a:headEnd/>
                <a:tailEnd/>
              </a:ln>
            </p:spPr>
          </p:pic>
          <p:sp>
            <p:nvSpPr>
              <p:cNvPr id="25651" name="Text Box 21"/>
              <p:cNvSpPr txBox="1">
                <a:spLocks noChangeArrowheads="1"/>
              </p:cNvSpPr>
              <p:nvPr/>
            </p:nvSpPr>
            <p:spPr bwMode="auto">
              <a:xfrm>
                <a:off x="4320" y="960"/>
                <a:ext cx="184" cy="212"/>
              </a:xfrm>
              <a:prstGeom prst="rect">
                <a:avLst/>
              </a:prstGeom>
              <a:noFill/>
              <a:ln w="9525">
                <a:noFill/>
                <a:miter lim="800000"/>
                <a:headEnd/>
                <a:tailEnd/>
              </a:ln>
            </p:spPr>
            <p:txBody>
              <a:bodyPr wrap="none">
                <a:spAutoFit/>
              </a:bodyPr>
              <a:lstStyle/>
              <a:p>
                <a:r>
                  <a:rPr lang="en-US" sz="1600"/>
                  <a:t>p</a:t>
                </a:r>
              </a:p>
            </p:txBody>
          </p:sp>
          <p:sp>
            <p:nvSpPr>
              <p:cNvPr id="25652" name="Text Box 22"/>
              <p:cNvSpPr txBox="1">
                <a:spLocks noChangeArrowheads="1"/>
              </p:cNvSpPr>
              <p:nvPr/>
            </p:nvSpPr>
            <p:spPr bwMode="auto">
              <a:xfrm>
                <a:off x="5424" y="652"/>
                <a:ext cx="215" cy="212"/>
              </a:xfrm>
              <a:prstGeom prst="rect">
                <a:avLst/>
              </a:prstGeom>
              <a:noFill/>
              <a:ln w="9525">
                <a:noFill/>
                <a:miter lim="800000"/>
                <a:headEnd/>
                <a:tailEnd/>
              </a:ln>
            </p:spPr>
            <p:txBody>
              <a:bodyPr wrap="none">
                <a:spAutoFit/>
              </a:bodyPr>
              <a:lstStyle/>
              <a:p>
                <a:r>
                  <a:rPr lang="en-US" sz="1600"/>
                  <a:t>m</a:t>
                </a:r>
              </a:p>
            </p:txBody>
          </p:sp>
          <p:sp>
            <p:nvSpPr>
              <p:cNvPr id="25653" name="Text Box 25"/>
              <p:cNvSpPr txBox="1">
                <a:spLocks noChangeArrowheads="1"/>
              </p:cNvSpPr>
              <p:nvPr/>
            </p:nvSpPr>
            <p:spPr bwMode="auto">
              <a:xfrm>
                <a:off x="5424" y="1084"/>
                <a:ext cx="197" cy="212"/>
              </a:xfrm>
              <a:prstGeom prst="rect">
                <a:avLst/>
              </a:prstGeom>
              <a:noFill/>
              <a:ln w="9525">
                <a:noFill/>
                <a:miter lim="800000"/>
                <a:headEnd/>
                <a:tailEnd/>
              </a:ln>
            </p:spPr>
            <p:txBody>
              <a:bodyPr wrap="none">
                <a:spAutoFit/>
              </a:bodyPr>
              <a:lstStyle/>
              <a:p>
                <a:r>
                  <a:rPr lang="en-US" sz="1600"/>
                  <a:t>B</a:t>
                </a:r>
              </a:p>
            </p:txBody>
          </p:sp>
          <p:sp>
            <p:nvSpPr>
              <p:cNvPr id="25654" name="Text Box 27"/>
              <p:cNvSpPr txBox="1">
                <a:spLocks noChangeArrowheads="1"/>
              </p:cNvSpPr>
              <p:nvPr/>
            </p:nvSpPr>
            <p:spPr bwMode="auto">
              <a:xfrm>
                <a:off x="4726" y="1084"/>
                <a:ext cx="362" cy="212"/>
              </a:xfrm>
              <a:prstGeom prst="rect">
                <a:avLst/>
              </a:prstGeom>
              <a:noFill/>
              <a:ln w="9525">
                <a:noFill/>
                <a:miter lim="800000"/>
                <a:headEnd/>
                <a:tailEnd/>
              </a:ln>
            </p:spPr>
            <p:txBody>
              <a:bodyPr wrap="none">
                <a:spAutoFit/>
              </a:bodyPr>
              <a:lstStyle/>
              <a:p>
                <a:r>
                  <a:rPr lang="en-US" sz="1600"/>
                  <a:t>GPD</a:t>
                </a:r>
              </a:p>
            </p:txBody>
          </p:sp>
        </p:grpSp>
        <p:sp>
          <p:nvSpPr>
            <p:cNvPr id="25648" name="Line 31"/>
            <p:cNvSpPr>
              <a:spLocks noChangeShapeType="1"/>
            </p:cNvSpPr>
            <p:nvPr/>
          </p:nvSpPr>
          <p:spPr bwMode="auto">
            <a:xfrm>
              <a:off x="2976" y="576"/>
              <a:ext cx="624" cy="960"/>
            </a:xfrm>
            <a:prstGeom prst="line">
              <a:avLst/>
            </a:prstGeom>
            <a:noFill/>
            <a:ln w="76200">
              <a:solidFill>
                <a:schemeClr val="tx1"/>
              </a:solidFill>
              <a:round/>
              <a:headEnd/>
              <a:tailEnd type="triangle" w="med" len="med"/>
            </a:ln>
          </p:spPr>
          <p:txBody>
            <a:bodyPr/>
            <a:lstStyle/>
            <a:p>
              <a:endParaRPr lang="en-US"/>
            </a:p>
          </p:txBody>
        </p:sp>
        <p:sp>
          <p:nvSpPr>
            <p:cNvPr id="25649" name="Text Box 33"/>
            <p:cNvSpPr txBox="1">
              <a:spLocks noChangeArrowheads="1"/>
            </p:cNvSpPr>
            <p:nvPr/>
          </p:nvSpPr>
          <p:spPr bwMode="auto">
            <a:xfrm rot="3300000">
              <a:off x="3207" y="825"/>
              <a:ext cx="498" cy="288"/>
            </a:xfrm>
            <a:prstGeom prst="rect">
              <a:avLst/>
            </a:prstGeom>
            <a:noFill/>
            <a:ln w="9525">
              <a:noFill/>
              <a:miter lim="800000"/>
              <a:headEnd/>
              <a:tailEnd/>
            </a:ln>
          </p:spPr>
          <p:txBody>
            <a:bodyPr wrap="none">
              <a:spAutoFit/>
            </a:bodyPr>
            <a:lstStyle/>
            <a:p>
              <a:r>
                <a:rPr lang="en-US"/>
                <a:t>d</a:t>
              </a:r>
              <a:r>
                <a:rPr lang="en-US" baseline="30000"/>
                <a:t>2</a:t>
              </a:r>
              <a:r>
                <a:rPr lang="en-US"/>
                <a:t>k</a:t>
              </a:r>
              <a:r>
                <a:rPr lang="en-US" baseline="-25000"/>
                <a:t>T</a:t>
              </a:r>
            </a:p>
          </p:txBody>
        </p:sp>
      </p:grpSp>
      <p:sp>
        <p:nvSpPr>
          <p:cNvPr id="129066" name="Text Box 42"/>
          <p:cNvSpPr txBox="1">
            <a:spLocks noChangeArrowheads="1"/>
          </p:cNvSpPr>
          <p:nvPr/>
        </p:nvSpPr>
        <p:spPr bwMode="auto">
          <a:xfrm>
            <a:off x="0" y="2601913"/>
            <a:ext cx="1539875" cy="1322387"/>
          </a:xfrm>
          <a:prstGeom prst="rect">
            <a:avLst/>
          </a:prstGeom>
          <a:solidFill>
            <a:schemeClr val="accent3"/>
          </a:solidFill>
          <a:ln w="9525">
            <a:noFill/>
            <a:miter lim="800000"/>
            <a:headEnd/>
            <a:tailEnd/>
          </a:ln>
        </p:spPr>
        <p:txBody>
          <a:bodyPr>
            <a:spAutoFit/>
          </a:bodyPr>
          <a:lstStyle/>
          <a:p>
            <a:pPr algn="ctr">
              <a:defRPr/>
            </a:pPr>
            <a:r>
              <a:rPr lang="en-US" sz="2000" b="1" dirty="0">
                <a:solidFill>
                  <a:srgbClr val="CC0066"/>
                </a:solidFill>
                <a:latin typeface="+mn-lt"/>
                <a:cs typeface="Arial" pitchFamily="34" charset="0"/>
              </a:rPr>
              <a:t>Link to Orbital Momentum</a:t>
            </a:r>
          </a:p>
          <a:p>
            <a:pPr algn="ctr">
              <a:defRPr/>
            </a:pPr>
            <a:endParaRPr lang="en-US" sz="2000" b="1" dirty="0">
              <a:solidFill>
                <a:srgbClr val="CC0066"/>
              </a:solidFill>
              <a:latin typeface="+mn-lt"/>
              <a:cs typeface="Arial" pitchFamily="34" charset="0"/>
            </a:endParaRPr>
          </a:p>
        </p:txBody>
      </p:sp>
      <p:sp>
        <p:nvSpPr>
          <p:cNvPr id="129073" name="Text Box 49"/>
          <p:cNvSpPr txBox="1">
            <a:spLocks noChangeArrowheads="1"/>
          </p:cNvSpPr>
          <p:nvPr/>
        </p:nvSpPr>
        <p:spPr bwMode="auto">
          <a:xfrm>
            <a:off x="0" y="-11113"/>
            <a:ext cx="3429000" cy="831851"/>
          </a:xfrm>
          <a:prstGeom prst="rect">
            <a:avLst/>
          </a:prstGeom>
          <a:noFill/>
          <a:ln w="9525">
            <a:noFill/>
            <a:miter lim="800000"/>
            <a:headEnd/>
            <a:tailEnd/>
          </a:ln>
        </p:spPr>
        <p:txBody>
          <a:bodyPr>
            <a:spAutoFit/>
          </a:bodyPr>
          <a:lstStyle/>
          <a:p>
            <a:pPr algn="ctr">
              <a:defRPr/>
            </a:pPr>
            <a:r>
              <a:rPr lang="en-US" sz="2400" b="1" dirty="0">
                <a:solidFill>
                  <a:srgbClr val="FF0000"/>
                </a:solidFill>
                <a:latin typeface="+mn-lt"/>
                <a:cs typeface="Arial" pitchFamily="34" charset="0"/>
              </a:rPr>
              <a:t>Towards a “3D” spin-flavor landscape</a:t>
            </a:r>
          </a:p>
        </p:txBody>
      </p:sp>
      <p:sp>
        <p:nvSpPr>
          <p:cNvPr id="129087" name="Text Box 63"/>
          <p:cNvSpPr txBox="1">
            <a:spLocks noChangeArrowheads="1"/>
          </p:cNvSpPr>
          <p:nvPr/>
        </p:nvSpPr>
        <p:spPr bwMode="auto">
          <a:xfrm>
            <a:off x="233363" y="3805238"/>
            <a:ext cx="1366837" cy="922337"/>
          </a:xfrm>
          <a:prstGeom prst="rect">
            <a:avLst/>
          </a:prstGeom>
          <a:noFill/>
          <a:ln w="9525">
            <a:noFill/>
            <a:miter lim="800000"/>
            <a:headEnd/>
            <a:tailEnd/>
          </a:ln>
        </p:spPr>
        <p:txBody>
          <a:bodyPr wrap="square">
            <a:spAutoFit/>
          </a:bodyPr>
          <a:lstStyle/>
          <a:p>
            <a:pPr>
              <a:defRPr/>
            </a:pPr>
            <a:r>
              <a:rPr lang="en-US" sz="1800" b="1" dirty="0">
                <a:solidFill>
                  <a:srgbClr val="EC0000"/>
                </a:solidFill>
                <a:latin typeface="+mn-lt"/>
                <a:cs typeface="Arial" pitchFamily="34" charset="0"/>
              </a:rPr>
              <a:t>Want P</a:t>
            </a:r>
            <a:r>
              <a:rPr lang="en-US" sz="1800" b="1" baseline="-25000" dirty="0">
                <a:solidFill>
                  <a:srgbClr val="EC0000"/>
                </a:solidFill>
                <a:latin typeface="+mn-lt"/>
                <a:cs typeface="Arial" pitchFamily="34" charset="0"/>
              </a:rPr>
              <a:t>T</a:t>
            </a:r>
            <a:r>
              <a:rPr lang="en-US" sz="1800" b="1" dirty="0">
                <a:solidFill>
                  <a:srgbClr val="EC0000"/>
                </a:solidFill>
                <a:latin typeface="+mn-lt"/>
                <a:cs typeface="Arial" pitchFamily="34" charset="0"/>
              </a:rPr>
              <a:t> &gt; </a:t>
            </a:r>
            <a:r>
              <a:rPr lang="en-US" sz="1800" b="1" dirty="0">
                <a:solidFill>
                  <a:srgbClr val="EC0000"/>
                </a:solidFill>
                <a:latin typeface="Symbol" pitchFamily="18" charset="2"/>
                <a:cs typeface="Arial" pitchFamily="34" charset="0"/>
              </a:rPr>
              <a:t>L</a:t>
            </a:r>
            <a:r>
              <a:rPr lang="en-US" sz="1800" b="1" dirty="0">
                <a:solidFill>
                  <a:srgbClr val="EC0000"/>
                </a:solidFill>
                <a:latin typeface="+mn-lt"/>
                <a:cs typeface="Arial" pitchFamily="34" charset="0"/>
              </a:rPr>
              <a:t> but not too large!</a:t>
            </a:r>
          </a:p>
        </p:txBody>
      </p:sp>
      <p:sp>
        <p:nvSpPr>
          <p:cNvPr id="129088" name="Text Box 64"/>
          <p:cNvSpPr txBox="1">
            <a:spLocks noChangeArrowheads="1"/>
          </p:cNvSpPr>
          <p:nvPr/>
        </p:nvSpPr>
        <p:spPr bwMode="auto">
          <a:xfrm>
            <a:off x="7527925" y="2689225"/>
            <a:ext cx="1539875" cy="1006475"/>
          </a:xfrm>
          <a:prstGeom prst="rect">
            <a:avLst/>
          </a:prstGeom>
          <a:solidFill>
            <a:schemeClr val="accent3"/>
          </a:solidFill>
          <a:ln w="9525">
            <a:noFill/>
            <a:miter lim="800000"/>
            <a:headEnd/>
            <a:tailEnd/>
          </a:ln>
        </p:spPr>
        <p:txBody>
          <a:bodyPr>
            <a:spAutoFit/>
          </a:bodyPr>
          <a:lstStyle/>
          <a:p>
            <a:pPr algn="ctr">
              <a:defRPr/>
            </a:pPr>
            <a:r>
              <a:rPr lang="en-US" sz="2000" b="1" dirty="0">
                <a:solidFill>
                  <a:srgbClr val="CC0066"/>
                </a:solidFill>
                <a:latin typeface="+mn-lt"/>
                <a:cs typeface="Arial" pitchFamily="34" charset="0"/>
              </a:rPr>
              <a:t>Link to Orbital Momentum</a:t>
            </a:r>
          </a:p>
        </p:txBody>
      </p:sp>
      <p:grpSp>
        <p:nvGrpSpPr>
          <p:cNvPr id="5" name="Group 80"/>
          <p:cNvGrpSpPr>
            <a:grpSpLocks/>
          </p:cNvGrpSpPr>
          <p:nvPr/>
        </p:nvGrpSpPr>
        <p:grpSpPr bwMode="auto">
          <a:xfrm>
            <a:off x="457200" y="914400"/>
            <a:ext cx="3886200" cy="2878138"/>
            <a:chOff x="288" y="576"/>
            <a:chExt cx="2448" cy="1813"/>
          </a:xfrm>
        </p:grpSpPr>
        <p:grpSp>
          <p:nvGrpSpPr>
            <p:cNvPr id="6" name="Group 28"/>
            <p:cNvGrpSpPr>
              <a:grpSpLocks/>
            </p:cNvGrpSpPr>
            <p:nvPr/>
          </p:nvGrpSpPr>
          <p:grpSpPr bwMode="auto">
            <a:xfrm>
              <a:off x="288" y="620"/>
              <a:ext cx="1655" cy="696"/>
              <a:chOff x="288" y="620"/>
              <a:chExt cx="1655" cy="696"/>
            </a:xfrm>
          </p:grpSpPr>
          <p:pic>
            <p:nvPicPr>
              <p:cNvPr id="25641" name="Picture 13" descr="sidisblob"/>
              <p:cNvPicPr>
                <a:picLocks noChangeAspect="1" noChangeArrowheads="1"/>
              </p:cNvPicPr>
              <p:nvPr/>
            </p:nvPicPr>
            <p:blipFill>
              <a:blip r:embed="rId4" cstate="print"/>
              <a:srcRect/>
              <a:stretch>
                <a:fillRect/>
              </a:stretch>
            </p:blipFill>
            <p:spPr bwMode="auto">
              <a:xfrm>
                <a:off x="288" y="620"/>
                <a:ext cx="1584" cy="676"/>
              </a:xfrm>
              <a:prstGeom prst="rect">
                <a:avLst/>
              </a:prstGeom>
              <a:noFill/>
              <a:ln w="9525">
                <a:noFill/>
                <a:miter lim="800000"/>
                <a:headEnd/>
                <a:tailEnd/>
              </a:ln>
            </p:spPr>
          </p:pic>
          <p:sp>
            <p:nvSpPr>
              <p:cNvPr id="25642" name="Text Box 20"/>
              <p:cNvSpPr txBox="1">
                <a:spLocks noChangeArrowheads="1"/>
              </p:cNvSpPr>
              <p:nvPr/>
            </p:nvSpPr>
            <p:spPr bwMode="auto">
              <a:xfrm>
                <a:off x="344" y="960"/>
                <a:ext cx="184" cy="212"/>
              </a:xfrm>
              <a:prstGeom prst="rect">
                <a:avLst/>
              </a:prstGeom>
              <a:noFill/>
              <a:ln w="9525">
                <a:noFill/>
                <a:miter lim="800000"/>
                <a:headEnd/>
                <a:tailEnd/>
              </a:ln>
            </p:spPr>
            <p:txBody>
              <a:bodyPr wrap="none">
                <a:spAutoFit/>
              </a:bodyPr>
              <a:lstStyle/>
              <a:p>
                <a:r>
                  <a:rPr lang="en-US" sz="1600"/>
                  <a:t>p</a:t>
                </a:r>
              </a:p>
            </p:txBody>
          </p:sp>
          <p:sp>
            <p:nvSpPr>
              <p:cNvPr id="25643" name="Text Box 23"/>
              <p:cNvSpPr txBox="1">
                <a:spLocks noChangeArrowheads="1"/>
              </p:cNvSpPr>
              <p:nvPr/>
            </p:nvSpPr>
            <p:spPr bwMode="auto">
              <a:xfrm>
                <a:off x="1728" y="652"/>
                <a:ext cx="215" cy="366"/>
              </a:xfrm>
              <a:prstGeom prst="rect">
                <a:avLst/>
              </a:prstGeom>
              <a:solidFill>
                <a:schemeClr val="bg1"/>
              </a:solidFill>
              <a:ln w="9525">
                <a:noFill/>
                <a:miter lim="800000"/>
                <a:headEnd/>
                <a:tailEnd/>
              </a:ln>
            </p:spPr>
            <p:txBody>
              <a:bodyPr>
                <a:spAutoFit/>
              </a:bodyPr>
              <a:lstStyle/>
              <a:p>
                <a:r>
                  <a:rPr lang="en-US" sz="1600"/>
                  <a:t>m</a:t>
                </a:r>
              </a:p>
              <a:p>
                <a:endParaRPr lang="en-US" sz="1600"/>
              </a:p>
            </p:txBody>
          </p:sp>
          <p:sp>
            <p:nvSpPr>
              <p:cNvPr id="25644" name="Text Box 24"/>
              <p:cNvSpPr txBox="1">
                <a:spLocks noChangeArrowheads="1"/>
              </p:cNvSpPr>
              <p:nvPr/>
            </p:nvSpPr>
            <p:spPr bwMode="auto">
              <a:xfrm>
                <a:off x="1691" y="1008"/>
                <a:ext cx="229" cy="288"/>
              </a:xfrm>
              <a:prstGeom prst="rect">
                <a:avLst/>
              </a:prstGeom>
              <a:solidFill>
                <a:schemeClr val="bg1"/>
              </a:solidFill>
              <a:ln w="9525">
                <a:noFill/>
                <a:miter lim="800000"/>
                <a:headEnd/>
                <a:tailEnd/>
              </a:ln>
            </p:spPr>
            <p:txBody>
              <a:bodyPr wrap="none">
                <a:spAutoFit/>
              </a:bodyPr>
              <a:lstStyle/>
              <a:p>
                <a:r>
                  <a:rPr lang="en-US"/>
                  <a:t>x</a:t>
                </a:r>
              </a:p>
            </p:txBody>
          </p:sp>
          <p:sp>
            <p:nvSpPr>
              <p:cNvPr id="25645" name="Text Box 26"/>
              <p:cNvSpPr txBox="1">
                <a:spLocks noChangeArrowheads="1"/>
              </p:cNvSpPr>
              <p:nvPr/>
            </p:nvSpPr>
            <p:spPr bwMode="auto">
              <a:xfrm>
                <a:off x="744" y="1104"/>
                <a:ext cx="408" cy="212"/>
              </a:xfrm>
              <a:prstGeom prst="rect">
                <a:avLst/>
              </a:prstGeom>
              <a:noFill/>
              <a:ln w="9525">
                <a:noFill/>
                <a:miter lim="800000"/>
                <a:headEnd/>
                <a:tailEnd/>
              </a:ln>
            </p:spPr>
            <p:txBody>
              <a:bodyPr wrap="none">
                <a:spAutoFit/>
              </a:bodyPr>
              <a:lstStyle/>
              <a:p>
                <a:r>
                  <a:rPr lang="en-US" sz="1600"/>
                  <a:t>TMD</a:t>
                </a:r>
              </a:p>
            </p:txBody>
          </p:sp>
        </p:grpSp>
        <p:sp>
          <p:nvSpPr>
            <p:cNvPr id="25625" name="Line 30"/>
            <p:cNvSpPr>
              <a:spLocks noChangeShapeType="1"/>
            </p:cNvSpPr>
            <p:nvPr/>
          </p:nvSpPr>
          <p:spPr bwMode="auto">
            <a:xfrm flipH="1">
              <a:off x="2064" y="576"/>
              <a:ext cx="672" cy="960"/>
            </a:xfrm>
            <a:prstGeom prst="line">
              <a:avLst/>
            </a:prstGeom>
            <a:noFill/>
            <a:ln w="76200">
              <a:solidFill>
                <a:schemeClr val="tx1"/>
              </a:solidFill>
              <a:round/>
              <a:headEnd/>
              <a:tailEnd type="triangle" w="med" len="med"/>
            </a:ln>
          </p:spPr>
          <p:txBody>
            <a:bodyPr/>
            <a:lstStyle/>
            <a:p>
              <a:endParaRPr lang="en-US"/>
            </a:p>
          </p:txBody>
        </p:sp>
        <p:sp>
          <p:nvSpPr>
            <p:cNvPr id="25626" name="Text Box 32"/>
            <p:cNvSpPr txBox="1">
              <a:spLocks noChangeArrowheads="1"/>
            </p:cNvSpPr>
            <p:nvPr/>
          </p:nvSpPr>
          <p:spPr bwMode="auto">
            <a:xfrm rot="-3300000">
              <a:off x="2104" y="824"/>
              <a:ext cx="399" cy="288"/>
            </a:xfrm>
            <a:prstGeom prst="rect">
              <a:avLst/>
            </a:prstGeom>
            <a:noFill/>
            <a:ln w="9525">
              <a:noFill/>
              <a:miter lim="800000"/>
              <a:headEnd/>
              <a:tailEnd/>
            </a:ln>
          </p:spPr>
          <p:txBody>
            <a:bodyPr wrap="none">
              <a:spAutoFit/>
            </a:bodyPr>
            <a:lstStyle/>
            <a:p>
              <a:r>
                <a:rPr lang="en-US"/>
                <a:t>d</a:t>
              </a:r>
              <a:r>
                <a:rPr lang="en-US" baseline="30000"/>
                <a:t>3</a:t>
              </a:r>
              <a:r>
                <a:rPr lang="en-US"/>
                <a:t>r</a:t>
              </a:r>
            </a:p>
          </p:txBody>
        </p:sp>
        <p:grpSp>
          <p:nvGrpSpPr>
            <p:cNvPr id="7" name="Group 66"/>
            <p:cNvGrpSpPr>
              <a:grpSpLocks/>
            </p:cNvGrpSpPr>
            <p:nvPr/>
          </p:nvGrpSpPr>
          <p:grpSpPr bwMode="auto">
            <a:xfrm>
              <a:off x="1056" y="1536"/>
              <a:ext cx="1467" cy="853"/>
              <a:chOff x="1056" y="1546"/>
              <a:chExt cx="1467" cy="853"/>
            </a:xfrm>
          </p:grpSpPr>
          <p:sp>
            <p:nvSpPr>
              <p:cNvPr id="25628" name="Text Box 67"/>
              <p:cNvSpPr txBox="1">
                <a:spLocks noChangeArrowheads="1"/>
              </p:cNvSpPr>
              <p:nvPr/>
            </p:nvSpPr>
            <p:spPr bwMode="auto">
              <a:xfrm>
                <a:off x="1056" y="1546"/>
                <a:ext cx="1467" cy="853"/>
              </a:xfrm>
              <a:prstGeom prst="rect">
                <a:avLst/>
              </a:prstGeom>
              <a:solidFill>
                <a:srgbClr val="E5C7E3"/>
              </a:solidFill>
              <a:ln w="9525">
                <a:noFill/>
                <a:miter lim="800000"/>
                <a:headEnd/>
                <a:tailEnd/>
              </a:ln>
            </p:spPr>
            <p:txBody>
              <a:bodyPr wrap="none">
                <a:spAutoFit/>
              </a:bodyPr>
              <a:lstStyle/>
              <a:p>
                <a:pPr algn="ctr"/>
                <a:r>
                  <a:rPr lang="en-US" sz="3200" dirty="0" err="1"/>
                  <a:t>TMD</a:t>
                </a:r>
                <a:r>
                  <a:rPr lang="en-US" sz="3200" baseline="30000" dirty="0" err="1"/>
                  <a:t>u</a:t>
                </a:r>
                <a:r>
                  <a:rPr lang="en-US" sz="3200" dirty="0"/>
                  <a:t>(</a:t>
                </a:r>
                <a:r>
                  <a:rPr lang="en-US" sz="3200" dirty="0" err="1"/>
                  <a:t>x,k</a:t>
                </a:r>
                <a:r>
                  <a:rPr lang="en-US" sz="3200" baseline="-25000" dirty="0" err="1"/>
                  <a:t>T</a:t>
                </a:r>
                <a:r>
                  <a:rPr lang="en-US" sz="3200" dirty="0"/>
                  <a:t>)</a:t>
                </a:r>
              </a:p>
              <a:p>
                <a:pPr algn="ctr"/>
                <a:r>
                  <a:rPr lang="en-US" sz="3200" dirty="0"/>
                  <a:t> </a:t>
                </a:r>
                <a:r>
                  <a:rPr lang="en-US" dirty="0">
                    <a:solidFill>
                      <a:schemeClr val="accent2"/>
                    </a:solidFill>
                  </a:rPr>
                  <a:t>f</a:t>
                </a:r>
                <a:r>
                  <a:rPr lang="en-US" baseline="-25000" dirty="0">
                    <a:solidFill>
                      <a:schemeClr val="accent2"/>
                    </a:solidFill>
                  </a:rPr>
                  <a:t>1</a:t>
                </a:r>
                <a:r>
                  <a:rPr lang="en-US" dirty="0"/>
                  <a:t>,</a:t>
                </a:r>
                <a:r>
                  <a:rPr lang="en-US" dirty="0">
                    <a:solidFill>
                      <a:srgbClr val="009900"/>
                    </a:solidFill>
                  </a:rPr>
                  <a:t>g</a:t>
                </a:r>
                <a:r>
                  <a:rPr lang="en-US" baseline="-25000" dirty="0">
                    <a:solidFill>
                      <a:srgbClr val="009900"/>
                    </a:solidFill>
                  </a:rPr>
                  <a:t>1</a:t>
                </a:r>
                <a:r>
                  <a:rPr lang="en-US" dirty="0"/>
                  <a:t>,</a:t>
                </a:r>
                <a:r>
                  <a:rPr lang="en-US" dirty="0">
                    <a:solidFill>
                      <a:schemeClr val="accent2"/>
                    </a:solidFill>
                  </a:rPr>
                  <a:t>f</a:t>
                </a:r>
                <a:r>
                  <a:rPr lang="en-US" baseline="-25000" dirty="0">
                    <a:solidFill>
                      <a:schemeClr val="accent2"/>
                    </a:solidFill>
                  </a:rPr>
                  <a:t>1T</a:t>
                </a:r>
                <a:r>
                  <a:rPr lang="en-US" dirty="0"/>
                  <a:t> ,</a:t>
                </a:r>
                <a:r>
                  <a:rPr lang="en-US" dirty="0">
                    <a:solidFill>
                      <a:srgbClr val="009900"/>
                    </a:solidFill>
                  </a:rPr>
                  <a:t>g</a:t>
                </a:r>
                <a:r>
                  <a:rPr lang="en-US" baseline="-25000" dirty="0">
                    <a:solidFill>
                      <a:srgbClr val="009900"/>
                    </a:solidFill>
                  </a:rPr>
                  <a:t>1T</a:t>
                </a:r>
              </a:p>
              <a:p>
                <a:pPr algn="ctr"/>
                <a:r>
                  <a:rPr lang="en-US" dirty="0">
                    <a:solidFill>
                      <a:srgbClr val="E00000"/>
                    </a:solidFill>
                  </a:rPr>
                  <a:t>h</a:t>
                </a:r>
                <a:r>
                  <a:rPr lang="en-US" baseline="-25000" dirty="0">
                    <a:solidFill>
                      <a:srgbClr val="E00000"/>
                    </a:solidFill>
                  </a:rPr>
                  <a:t>1</a:t>
                </a:r>
                <a:r>
                  <a:rPr lang="en-US" dirty="0">
                    <a:solidFill>
                      <a:srgbClr val="E00000"/>
                    </a:solidFill>
                  </a:rPr>
                  <a:t>, h</a:t>
                </a:r>
                <a:r>
                  <a:rPr lang="en-US" baseline="-25000" dirty="0">
                    <a:solidFill>
                      <a:srgbClr val="E00000"/>
                    </a:solidFill>
                  </a:rPr>
                  <a:t>1T</a:t>
                </a:r>
                <a:r>
                  <a:rPr lang="en-US" dirty="0">
                    <a:solidFill>
                      <a:srgbClr val="E00000"/>
                    </a:solidFill>
                  </a:rPr>
                  <a:t> </a:t>
                </a:r>
                <a:r>
                  <a:rPr lang="en-US" dirty="0" smtClean="0">
                    <a:solidFill>
                      <a:srgbClr val="E00000"/>
                    </a:solidFill>
                  </a:rPr>
                  <a:t>, h</a:t>
                </a:r>
                <a:r>
                  <a:rPr lang="en-US" baseline="-25000" dirty="0" smtClean="0">
                    <a:solidFill>
                      <a:srgbClr val="E00000"/>
                    </a:solidFill>
                  </a:rPr>
                  <a:t>1L </a:t>
                </a:r>
                <a:r>
                  <a:rPr lang="en-US" dirty="0" smtClean="0">
                    <a:solidFill>
                      <a:srgbClr val="E00000"/>
                    </a:solidFill>
                  </a:rPr>
                  <a:t>, h</a:t>
                </a:r>
                <a:r>
                  <a:rPr lang="en-US" baseline="-25000" dirty="0" smtClean="0">
                    <a:solidFill>
                      <a:srgbClr val="E00000"/>
                    </a:solidFill>
                  </a:rPr>
                  <a:t>1</a:t>
                </a:r>
                <a:r>
                  <a:rPr lang="en-US" dirty="0" smtClean="0"/>
                  <a:t> </a:t>
                </a:r>
                <a:endParaRPr lang="en-US" dirty="0"/>
              </a:p>
            </p:txBody>
          </p:sp>
          <p:grpSp>
            <p:nvGrpSpPr>
              <p:cNvPr id="8" name="Group 68"/>
              <p:cNvGrpSpPr>
                <a:grpSpLocks/>
              </p:cNvGrpSpPr>
              <p:nvPr/>
            </p:nvGrpSpPr>
            <p:grpSpPr bwMode="auto">
              <a:xfrm>
                <a:off x="1680" y="2170"/>
                <a:ext cx="96" cy="96"/>
                <a:chOff x="1728" y="3034"/>
                <a:chExt cx="96" cy="96"/>
              </a:xfrm>
            </p:grpSpPr>
            <p:sp>
              <p:nvSpPr>
                <p:cNvPr id="25639" name="Line 69"/>
                <p:cNvSpPr>
                  <a:spLocks noChangeShapeType="1"/>
                </p:cNvSpPr>
                <p:nvPr/>
              </p:nvSpPr>
              <p:spPr bwMode="auto">
                <a:xfrm>
                  <a:off x="1776" y="3034"/>
                  <a:ext cx="0" cy="96"/>
                </a:xfrm>
                <a:prstGeom prst="line">
                  <a:avLst/>
                </a:prstGeom>
                <a:noFill/>
                <a:ln w="9525">
                  <a:solidFill>
                    <a:srgbClr val="EC0000"/>
                  </a:solidFill>
                  <a:round/>
                  <a:headEnd/>
                  <a:tailEnd/>
                </a:ln>
              </p:spPr>
              <p:txBody>
                <a:bodyPr/>
                <a:lstStyle/>
                <a:p>
                  <a:endParaRPr lang="en-US"/>
                </a:p>
              </p:txBody>
            </p:sp>
            <p:sp>
              <p:nvSpPr>
                <p:cNvPr id="25640" name="Line 70"/>
                <p:cNvSpPr>
                  <a:spLocks noChangeShapeType="1"/>
                </p:cNvSpPr>
                <p:nvPr/>
              </p:nvSpPr>
              <p:spPr bwMode="auto">
                <a:xfrm flipH="1">
                  <a:off x="1728" y="3130"/>
                  <a:ext cx="96" cy="0"/>
                </a:xfrm>
                <a:prstGeom prst="line">
                  <a:avLst/>
                </a:prstGeom>
                <a:noFill/>
                <a:ln w="9525">
                  <a:solidFill>
                    <a:srgbClr val="EC0000"/>
                  </a:solidFill>
                  <a:round/>
                  <a:headEnd/>
                  <a:tailEnd/>
                </a:ln>
              </p:spPr>
              <p:txBody>
                <a:bodyPr/>
                <a:lstStyle/>
                <a:p>
                  <a:endParaRPr lang="en-US"/>
                </a:p>
              </p:txBody>
            </p:sp>
          </p:grpSp>
          <p:grpSp>
            <p:nvGrpSpPr>
              <p:cNvPr id="9" name="Group 71"/>
              <p:cNvGrpSpPr>
                <a:grpSpLocks/>
              </p:cNvGrpSpPr>
              <p:nvPr/>
            </p:nvGrpSpPr>
            <p:grpSpPr bwMode="auto">
              <a:xfrm>
                <a:off x="2208" y="2170"/>
                <a:ext cx="96" cy="96"/>
                <a:chOff x="1632" y="3034"/>
                <a:chExt cx="96" cy="96"/>
              </a:xfrm>
            </p:grpSpPr>
            <p:sp>
              <p:nvSpPr>
                <p:cNvPr id="25637" name="Line 72"/>
                <p:cNvSpPr>
                  <a:spLocks noChangeShapeType="1"/>
                </p:cNvSpPr>
                <p:nvPr/>
              </p:nvSpPr>
              <p:spPr bwMode="auto">
                <a:xfrm>
                  <a:off x="1680" y="3034"/>
                  <a:ext cx="0" cy="96"/>
                </a:xfrm>
                <a:prstGeom prst="line">
                  <a:avLst/>
                </a:prstGeom>
                <a:noFill/>
                <a:ln w="9525">
                  <a:solidFill>
                    <a:srgbClr val="EC0000"/>
                  </a:solidFill>
                  <a:round/>
                  <a:headEnd/>
                  <a:tailEnd/>
                </a:ln>
              </p:spPr>
              <p:txBody>
                <a:bodyPr/>
                <a:lstStyle/>
                <a:p>
                  <a:endParaRPr lang="en-US"/>
                </a:p>
              </p:txBody>
            </p:sp>
            <p:sp>
              <p:nvSpPr>
                <p:cNvPr id="25638" name="Line 73"/>
                <p:cNvSpPr>
                  <a:spLocks noChangeShapeType="1"/>
                </p:cNvSpPr>
                <p:nvPr/>
              </p:nvSpPr>
              <p:spPr bwMode="auto">
                <a:xfrm flipH="1">
                  <a:off x="1632" y="3130"/>
                  <a:ext cx="96" cy="0"/>
                </a:xfrm>
                <a:prstGeom prst="line">
                  <a:avLst/>
                </a:prstGeom>
                <a:noFill/>
                <a:ln w="9525">
                  <a:solidFill>
                    <a:srgbClr val="EC0000"/>
                  </a:solidFill>
                  <a:round/>
                  <a:headEnd/>
                  <a:tailEnd/>
                </a:ln>
              </p:spPr>
              <p:txBody>
                <a:bodyPr/>
                <a:lstStyle/>
                <a:p>
                  <a:endParaRPr lang="en-US"/>
                </a:p>
              </p:txBody>
            </p:sp>
          </p:grpSp>
          <p:grpSp>
            <p:nvGrpSpPr>
              <p:cNvPr id="10" name="Group 74"/>
              <p:cNvGrpSpPr>
                <a:grpSpLocks/>
              </p:cNvGrpSpPr>
              <p:nvPr/>
            </p:nvGrpSpPr>
            <p:grpSpPr bwMode="auto">
              <a:xfrm>
                <a:off x="1920" y="1930"/>
                <a:ext cx="96" cy="96"/>
                <a:chOff x="1680" y="3034"/>
                <a:chExt cx="96" cy="96"/>
              </a:xfrm>
            </p:grpSpPr>
            <p:sp>
              <p:nvSpPr>
                <p:cNvPr id="25635" name="Line 75"/>
                <p:cNvSpPr>
                  <a:spLocks noChangeShapeType="1"/>
                </p:cNvSpPr>
                <p:nvPr/>
              </p:nvSpPr>
              <p:spPr bwMode="auto">
                <a:xfrm>
                  <a:off x="1728" y="3034"/>
                  <a:ext cx="0" cy="96"/>
                </a:xfrm>
                <a:prstGeom prst="line">
                  <a:avLst/>
                </a:prstGeom>
                <a:noFill/>
                <a:ln w="9525">
                  <a:solidFill>
                    <a:schemeClr val="accent2"/>
                  </a:solidFill>
                  <a:round/>
                  <a:headEnd/>
                  <a:tailEnd/>
                </a:ln>
              </p:spPr>
              <p:txBody>
                <a:bodyPr/>
                <a:lstStyle/>
                <a:p>
                  <a:endParaRPr lang="en-US"/>
                </a:p>
              </p:txBody>
            </p:sp>
            <p:sp>
              <p:nvSpPr>
                <p:cNvPr id="25636" name="Line 76"/>
                <p:cNvSpPr>
                  <a:spLocks noChangeShapeType="1"/>
                </p:cNvSpPr>
                <p:nvPr/>
              </p:nvSpPr>
              <p:spPr bwMode="auto">
                <a:xfrm flipH="1">
                  <a:off x="1680" y="3130"/>
                  <a:ext cx="96" cy="0"/>
                </a:xfrm>
                <a:prstGeom prst="line">
                  <a:avLst/>
                </a:prstGeom>
                <a:noFill/>
                <a:ln w="9525">
                  <a:solidFill>
                    <a:schemeClr val="accent2"/>
                  </a:solidFill>
                  <a:round/>
                  <a:headEnd/>
                  <a:tailEnd/>
                </a:ln>
              </p:spPr>
              <p:txBody>
                <a:bodyPr/>
                <a:lstStyle/>
                <a:p>
                  <a:endParaRPr lang="en-US"/>
                </a:p>
              </p:txBody>
            </p:sp>
          </p:grpSp>
          <p:grpSp>
            <p:nvGrpSpPr>
              <p:cNvPr id="11" name="Group 77"/>
              <p:cNvGrpSpPr>
                <a:grpSpLocks/>
              </p:cNvGrpSpPr>
              <p:nvPr/>
            </p:nvGrpSpPr>
            <p:grpSpPr bwMode="auto">
              <a:xfrm>
                <a:off x="1968" y="2170"/>
                <a:ext cx="96" cy="96"/>
                <a:chOff x="1680" y="3034"/>
                <a:chExt cx="96" cy="96"/>
              </a:xfrm>
            </p:grpSpPr>
            <p:sp>
              <p:nvSpPr>
                <p:cNvPr id="25633" name="Line 78"/>
                <p:cNvSpPr>
                  <a:spLocks noChangeShapeType="1"/>
                </p:cNvSpPr>
                <p:nvPr/>
              </p:nvSpPr>
              <p:spPr bwMode="auto">
                <a:xfrm>
                  <a:off x="1728" y="3034"/>
                  <a:ext cx="0" cy="96"/>
                </a:xfrm>
                <a:prstGeom prst="line">
                  <a:avLst/>
                </a:prstGeom>
                <a:noFill/>
                <a:ln w="9525">
                  <a:solidFill>
                    <a:srgbClr val="EC0000"/>
                  </a:solidFill>
                  <a:round/>
                  <a:headEnd/>
                  <a:tailEnd/>
                </a:ln>
              </p:spPr>
              <p:txBody>
                <a:bodyPr/>
                <a:lstStyle/>
                <a:p>
                  <a:endParaRPr lang="en-US"/>
                </a:p>
              </p:txBody>
            </p:sp>
            <p:sp>
              <p:nvSpPr>
                <p:cNvPr id="25634" name="Line 79"/>
                <p:cNvSpPr>
                  <a:spLocks noChangeShapeType="1"/>
                </p:cNvSpPr>
                <p:nvPr/>
              </p:nvSpPr>
              <p:spPr bwMode="auto">
                <a:xfrm flipH="1">
                  <a:off x="1680" y="3130"/>
                  <a:ext cx="96" cy="0"/>
                </a:xfrm>
                <a:prstGeom prst="line">
                  <a:avLst/>
                </a:prstGeom>
                <a:noFill/>
                <a:ln w="9525">
                  <a:solidFill>
                    <a:srgbClr val="EC0000"/>
                  </a:solidFill>
                  <a:round/>
                  <a:headEnd/>
                  <a:tailEnd/>
                </a:ln>
              </p:spPr>
              <p:txBody>
                <a:bodyPr/>
                <a:lstStyle/>
                <a:p>
                  <a:endParaRPr lang="en-US"/>
                </a:p>
              </p:txBody>
            </p:sp>
          </p:grpSp>
        </p:grpSp>
      </p:grpSp>
      <p:sp>
        <p:nvSpPr>
          <p:cNvPr id="68" name="Text Box 49"/>
          <p:cNvSpPr txBox="1">
            <a:spLocks noChangeArrowheads="1"/>
          </p:cNvSpPr>
          <p:nvPr/>
        </p:nvSpPr>
        <p:spPr bwMode="auto">
          <a:xfrm>
            <a:off x="5924550" y="153988"/>
            <a:ext cx="2911475" cy="461962"/>
          </a:xfrm>
          <a:prstGeom prst="rect">
            <a:avLst/>
          </a:prstGeom>
          <a:noFill/>
          <a:ln w="9525">
            <a:noFill/>
            <a:miter lim="800000"/>
            <a:headEnd/>
            <a:tailEnd/>
          </a:ln>
        </p:spPr>
        <p:txBody>
          <a:bodyPr>
            <a:spAutoFit/>
          </a:bodyPr>
          <a:lstStyle/>
          <a:p>
            <a:pPr algn="ctr">
              <a:defRPr/>
            </a:pPr>
            <a:r>
              <a:rPr lang="en-US" sz="2400" dirty="0">
                <a:latin typeface="+mn-lt"/>
                <a:cs typeface="Arial" pitchFamily="34" charset="0"/>
              </a:rPr>
              <a:t>(Wigner Function)</a:t>
            </a:r>
          </a:p>
        </p:txBody>
      </p:sp>
      <p:pic>
        <p:nvPicPr>
          <p:cNvPr id="59" name="Picture 9" descr="tomogr_sea.jpg"/>
          <p:cNvPicPr>
            <a:picLocks noChangeAspect="1"/>
          </p:cNvPicPr>
          <p:nvPr/>
        </p:nvPicPr>
        <p:blipFill>
          <a:blip r:embed="rId5" cstate="print"/>
          <a:srcRect b="12295"/>
          <a:stretch>
            <a:fillRect/>
          </a:stretch>
        </p:blipFill>
        <p:spPr bwMode="auto">
          <a:xfrm>
            <a:off x="7543800" y="5358858"/>
            <a:ext cx="1501775" cy="14229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90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0759" grpId="0" animBg="1"/>
      <p:bldP spid="30761" grpId="0"/>
      <p:bldP spid="129066" grpId="0" animBg="1"/>
      <p:bldP spid="129087" grpId="0"/>
      <p:bldP spid="1290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ChangeArrowheads="1"/>
          </p:cNvSpPr>
          <p:nvPr/>
        </p:nvSpPr>
        <p:spPr bwMode="auto">
          <a:xfrm>
            <a:off x="0" y="3284984"/>
            <a:ext cx="9144000" cy="3168352"/>
          </a:xfrm>
          <a:prstGeom prst="rect">
            <a:avLst/>
          </a:prstGeom>
          <a:solidFill>
            <a:srgbClr val="CCCCFF">
              <a:alpha val="58038"/>
            </a:srgbClr>
          </a:solidFill>
          <a:ln w="9525">
            <a:noFill/>
            <a:miter lim="800000"/>
            <a:headEnd/>
            <a:tailEnd/>
          </a:ln>
        </p:spPr>
        <p:txBody>
          <a:bodyPr wrap="none" anchor="ctr"/>
          <a:lstStyle/>
          <a:p>
            <a:pPr marL="457200" lvl="0" indent="-457200">
              <a:defRPr/>
            </a:pPr>
            <a:endParaRPr lang="fr-FR" sz="2000" dirty="0" smtClean="0">
              <a:solidFill>
                <a:prstClr val="black"/>
              </a:solidFill>
              <a:latin typeface="Comic Sans MS" pitchFamily="66" charset="0"/>
            </a:endParaRPr>
          </a:p>
        </p:txBody>
      </p:sp>
      <p:sp>
        <p:nvSpPr>
          <p:cNvPr id="4100" name="Text Box 4"/>
          <p:cNvSpPr txBox="1">
            <a:spLocks noChangeArrowheads="1"/>
          </p:cNvSpPr>
          <p:nvPr/>
        </p:nvSpPr>
        <p:spPr bwMode="auto">
          <a:xfrm>
            <a:off x="105948" y="4104362"/>
            <a:ext cx="9038052" cy="2492990"/>
          </a:xfrm>
          <a:prstGeom prst="rect">
            <a:avLst/>
          </a:prstGeom>
          <a:noFill/>
          <a:ln w="9525">
            <a:noFill/>
            <a:miter lim="800000"/>
            <a:headEnd/>
            <a:tailEnd/>
          </a:ln>
          <a:effectLst/>
        </p:spPr>
        <p:txBody>
          <a:bodyPr wrap="square">
            <a:spAutoFit/>
          </a:bodyPr>
          <a:lstStyle/>
          <a:p>
            <a:pPr>
              <a:defRPr/>
            </a:pPr>
            <a:r>
              <a:rPr lang="fr-FR" sz="2000" dirty="0" smtClean="0">
                <a:solidFill>
                  <a:srgbClr val="0000FF"/>
                </a:solidFill>
                <a:effectLst>
                  <a:outerShdw blurRad="38100" dist="38100" dir="2700000" algn="tl">
                    <a:srgbClr val="C0C0C0"/>
                  </a:outerShdw>
                </a:effectLst>
                <a:latin typeface="Comic Sans MS" pitchFamily="66" charset="0"/>
                <a:sym typeface="Wingdings 3" pitchFamily="18" charset="2"/>
              </a:rPr>
              <a:t>					</a:t>
            </a:r>
            <a:endParaRPr lang="fr-FR" sz="800" dirty="0" smtClean="0">
              <a:latin typeface="Comic Sans MS" pitchFamily="66" charset="0"/>
            </a:endParaRPr>
          </a:p>
          <a:p>
            <a:pPr marL="457200" lvl="0" indent="-457200">
              <a:buFont typeface="Wingdings" pitchFamily="2" charset="2"/>
              <a:buChar char="ü"/>
              <a:defRPr/>
            </a:pPr>
            <a:r>
              <a:rPr lang="fr-FR" sz="2000" dirty="0" err="1" smtClean="0">
                <a:solidFill>
                  <a:prstClr val="black"/>
                </a:solidFill>
                <a:latin typeface="Comic Sans MS" pitchFamily="66" charset="0"/>
                <a:sym typeface="Symbol" pitchFamily="18" charset="2"/>
              </a:rPr>
              <a:t>Primakoff</a:t>
            </a:r>
            <a:r>
              <a:rPr lang="fr-FR" sz="2000" dirty="0" smtClean="0">
                <a:solidFill>
                  <a:prstClr val="black"/>
                </a:solidFill>
                <a:latin typeface="Comic Sans MS" pitchFamily="66" charset="0"/>
                <a:sym typeface="Symbol" pitchFamily="18" charset="2"/>
              </a:rPr>
              <a:t> </a:t>
            </a:r>
            <a:r>
              <a:rPr lang="fr-FR" sz="2000" dirty="0" err="1" smtClean="0">
                <a:solidFill>
                  <a:srgbClr val="0033CC"/>
                </a:solidFill>
                <a:latin typeface="Comic Sans MS" pitchFamily="66" charset="0"/>
              </a:rPr>
              <a:t>with</a:t>
            </a:r>
            <a:r>
              <a:rPr lang="fr-FR" sz="2000" dirty="0" smtClean="0">
                <a:solidFill>
                  <a:srgbClr val="0033CC"/>
                </a:solidFill>
                <a:latin typeface="Comic Sans MS" pitchFamily="66" charset="0"/>
              </a:rPr>
              <a:t> </a:t>
            </a:r>
            <a:r>
              <a:rPr lang="el-GR" sz="2000" dirty="0" smtClean="0">
                <a:solidFill>
                  <a:srgbClr val="0033CC"/>
                </a:solidFill>
                <a:latin typeface="Comic Sans MS" pitchFamily="66" charset="0"/>
              </a:rPr>
              <a:t>π</a:t>
            </a:r>
            <a:r>
              <a:rPr lang="fr-FR" sz="2000" dirty="0" smtClean="0">
                <a:solidFill>
                  <a:srgbClr val="0033CC"/>
                </a:solidFill>
                <a:latin typeface="Comic Sans MS" pitchFamily="66" charset="0"/>
              </a:rPr>
              <a:t>, K </a:t>
            </a:r>
            <a:r>
              <a:rPr lang="fr-FR" sz="2000" dirty="0" err="1" smtClean="0">
                <a:solidFill>
                  <a:srgbClr val="0033CC"/>
                </a:solidFill>
                <a:latin typeface="Comic Sans MS" pitchFamily="66" charset="0"/>
              </a:rPr>
              <a:t>beam</a:t>
            </a:r>
            <a:r>
              <a:rPr lang="fr-FR" sz="2000" dirty="0" smtClean="0">
                <a:solidFill>
                  <a:srgbClr val="0033CC"/>
                </a:solidFill>
                <a:latin typeface="Comic Sans MS" pitchFamily="66" charset="0"/>
              </a:rPr>
              <a:t> </a:t>
            </a:r>
            <a:r>
              <a:rPr lang="fr-FR" sz="2000" dirty="0" smtClean="0">
                <a:solidFill>
                  <a:prstClr val="black"/>
                </a:solidFill>
                <a:latin typeface="Comic Sans MS" pitchFamily="66" charset="0"/>
                <a:sym typeface="Wingdings" pitchFamily="2" charset="2"/>
              </a:rPr>
              <a:t> </a:t>
            </a:r>
            <a:r>
              <a:rPr lang="fr-FR" sz="2000" dirty="0" smtClean="0">
                <a:solidFill>
                  <a:prstClr val="black"/>
                </a:solidFill>
                <a:latin typeface="Comic Sans MS" pitchFamily="66" charset="0"/>
                <a:sym typeface="Symbol" pitchFamily="18" charset="2"/>
              </a:rPr>
              <a:t>Test of Chiral </a:t>
            </a:r>
            <a:r>
              <a:rPr lang="fr-FR" sz="2000" dirty="0" err="1" smtClean="0">
                <a:solidFill>
                  <a:prstClr val="black"/>
                </a:solidFill>
                <a:latin typeface="Comic Sans MS" pitchFamily="66" charset="0"/>
                <a:sym typeface="Symbol" pitchFamily="18" charset="2"/>
              </a:rPr>
              <a:t>Perturb</a:t>
            </a:r>
            <a:r>
              <a:rPr lang="fr-FR" sz="2000" dirty="0" smtClean="0">
                <a:solidFill>
                  <a:prstClr val="black"/>
                </a:solidFill>
                <a:latin typeface="Comic Sans MS" pitchFamily="66" charset="0"/>
                <a:sym typeface="Symbol" pitchFamily="18" charset="2"/>
              </a:rPr>
              <a:t>. </a:t>
            </a:r>
            <a:r>
              <a:rPr lang="fr-FR" sz="2000" dirty="0" err="1" smtClean="0">
                <a:solidFill>
                  <a:prstClr val="black"/>
                </a:solidFill>
                <a:latin typeface="Comic Sans MS" pitchFamily="66" charset="0"/>
                <a:sym typeface="Symbol" pitchFamily="18" charset="2"/>
              </a:rPr>
              <a:t>Theory</a:t>
            </a:r>
            <a:r>
              <a:rPr lang="fr-FR" sz="2000" dirty="0" smtClean="0">
                <a:solidFill>
                  <a:prstClr val="black"/>
                </a:solidFill>
                <a:latin typeface="Comic Sans MS" pitchFamily="66" charset="0"/>
                <a:sym typeface="Symbol" pitchFamily="18" charset="2"/>
              </a:rPr>
              <a:t> </a:t>
            </a:r>
            <a:r>
              <a:rPr lang="fr-FR" sz="2000" dirty="0" smtClean="0">
                <a:solidFill>
                  <a:srgbClr val="0033CC"/>
                </a:solidFill>
                <a:latin typeface="Comic Sans MS" pitchFamily="66" charset="0"/>
              </a:rPr>
              <a:t>	</a:t>
            </a:r>
          </a:p>
          <a:p>
            <a:pPr marL="457200" lvl="0" indent="-457200">
              <a:defRPr/>
            </a:pPr>
            <a:r>
              <a:rPr lang="fr-FR" sz="800" dirty="0" smtClean="0">
                <a:solidFill>
                  <a:prstClr val="black"/>
                </a:solidFill>
                <a:latin typeface="Comic Sans MS" pitchFamily="66" charset="0"/>
              </a:rPr>
              <a:t>                                                                      </a:t>
            </a:r>
          </a:p>
          <a:p>
            <a:pPr marL="457200" indent="-457200">
              <a:buFont typeface="Wingdings" pitchFamily="2" charset="2"/>
              <a:buChar char="ü"/>
              <a:defRPr/>
            </a:pPr>
            <a:endParaRPr lang="fr-FR" sz="800" b="1" dirty="0" smtClean="0">
              <a:latin typeface="Comic Sans MS" pitchFamily="66" charset="0"/>
              <a:sym typeface="Symbol" pitchFamily="18" charset="2"/>
            </a:endParaRPr>
          </a:p>
          <a:p>
            <a:pPr marL="457200" indent="-457200">
              <a:buFont typeface="Wingdings" pitchFamily="2" charset="2"/>
              <a:buChar char="ü"/>
              <a:defRPr/>
            </a:pPr>
            <a:r>
              <a:rPr lang="fr-FR" sz="2000" dirty="0" smtClean="0">
                <a:latin typeface="Comic Sans MS" pitchFamily="66" charset="0"/>
                <a:sym typeface="Symbol" pitchFamily="18" charset="2"/>
              </a:rPr>
              <a:t>DVCS &amp; DVMP </a:t>
            </a:r>
            <a:r>
              <a:rPr lang="fr-FR" sz="2000" dirty="0" err="1" smtClean="0">
                <a:solidFill>
                  <a:srgbClr val="0033CC"/>
                </a:solidFill>
                <a:latin typeface="Comic Sans MS" pitchFamily="66" charset="0"/>
              </a:rPr>
              <a:t>with</a:t>
            </a:r>
            <a:r>
              <a:rPr lang="fr-FR" sz="2000" dirty="0" smtClean="0">
                <a:solidFill>
                  <a:srgbClr val="0033CC"/>
                </a:solidFill>
                <a:latin typeface="Comic Sans MS" pitchFamily="66" charset="0"/>
              </a:rPr>
              <a:t> </a:t>
            </a:r>
            <a:r>
              <a:rPr lang="el-GR" sz="2000" dirty="0" smtClean="0">
                <a:solidFill>
                  <a:srgbClr val="0033CC"/>
                </a:solidFill>
                <a:latin typeface="Comic Sans MS" pitchFamily="66" charset="0"/>
              </a:rPr>
              <a:t>μ</a:t>
            </a:r>
            <a:r>
              <a:rPr lang="fr-FR" sz="2000" dirty="0" smtClean="0">
                <a:solidFill>
                  <a:srgbClr val="0033CC"/>
                </a:solidFill>
                <a:latin typeface="Comic Sans MS" pitchFamily="66" charset="0"/>
              </a:rPr>
              <a:t> </a:t>
            </a:r>
            <a:r>
              <a:rPr lang="fr-FR" sz="2000" dirty="0" err="1" smtClean="0">
                <a:solidFill>
                  <a:srgbClr val="0033CC"/>
                </a:solidFill>
                <a:latin typeface="Comic Sans MS" pitchFamily="66" charset="0"/>
              </a:rPr>
              <a:t>beams</a:t>
            </a:r>
            <a:r>
              <a:rPr lang="fr-FR" sz="2000" dirty="0" smtClean="0">
                <a:solidFill>
                  <a:srgbClr val="0033CC"/>
                </a:solidFill>
                <a:latin typeface="Comic Sans MS" pitchFamily="66" charset="0"/>
              </a:rPr>
              <a:t> </a:t>
            </a:r>
            <a:r>
              <a:rPr lang="fr-FR" sz="2000" dirty="0" smtClean="0">
                <a:latin typeface="Comic Sans MS" pitchFamily="66" charset="0"/>
                <a:sym typeface="Wingdings" pitchFamily="2" charset="2"/>
              </a:rPr>
              <a:t> </a:t>
            </a:r>
            <a:r>
              <a:rPr lang="fr-FR" sz="2000" dirty="0" err="1" smtClean="0">
                <a:latin typeface="Comic Sans MS" pitchFamily="66" charset="0"/>
                <a:sym typeface="Symbol" pitchFamily="18" charset="2"/>
              </a:rPr>
              <a:t>Transv</a:t>
            </a:r>
            <a:r>
              <a:rPr lang="fr-FR" sz="2000" dirty="0" smtClean="0">
                <a:latin typeface="Comic Sans MS" pitchFamily="66" charset="0"/>
                <a:sym typeface="Symbol" pitchFamily="18" charset="2"/>
              </a:rPr>
              <a:t>. Spatial </a:t>
            </a:r>
            <a:r>
              <a:rPr lang="fr-FR" sz="2000" dirty="0" err="1" smtClean="0">
                <a:latin typeface="Comic Sans MS" pitchFamily="66" charset="0"/>
                <a:sym typeface="Symbol" pitchFamily="18" charset="2"/>
              </a:rPr>
              <a:t>Distrib</a:t>
            </a:r>
            <a:r>
              <a:rPr lang="fr-FR" sz="2000" dirty="0" smtClean="0">
                <a:latin typeface="Comic Sans MS" pitchFamily="66" charset="0"/>
                <a:sym typeface="Symbol" pitchFamily="18" charset="2"/>
              </a:rPr>
              <a:t>. </a:t>
            </a:r>
            <a:r>
              <a:rPr lang="fr-FR" sz="2000" dirty="0" err="1" smtClean="0">
                <a:latin typeface="Comic Sans MS" pitchFamily="66" charset="0"/>
                <a:sym typeface="Symbol" pitchFamily="18" charset="2"/>
              </a:rPr>
              <a:t>with</a:t>
            </a:r>
            <a:r>
              <a:rPr lang="fr-FR" sz="2000" dirty="0" smtClean="0">
                <a:latin typeface="Comic Sans MS" pitchFamily="66" charset="0"/>
                <a:sym typeface="Symbol" pitchFamily="18" charset="2"/>
              </a:rPr>
              <a:t> </a:t>
            </a:r>
            <a:r>
              <a:rPr lang="fr-FR" sz="2000" dirty="0" err="1" smtClean="0">
                <a:latin typeface="Comic Sans MS" pitchFamily="66" charset="0"/>
              </a:rPr>
              <a:t>GPDs</a:t>
            </a:r>
            <a:endParaRPr lang="fr-FR" sz="2000" dirty="0" smtClean="0">
              <a:solidFill>
                <a:srgbClr val="0033CC"/>
              </a:solidFill>
              <a:latin typeface="Comic Sans MS" pitchFamily="66" charset="0"/>
            </a:endParaRPr>
          </a:p>
          <a:p>
            <a:pPr marL="457200" indent="-457200">
              <a:buFont typeface="Wingdings" pitchFamily="2" charset="2"/>
              <a:buChar char="ü"/>
              <a:defRPr/>
            </a:pPr>
            <a:endParaRPr lang="fr-FR" sz="800" dirty="0" smtClean="0">
              <a:latin typeface="Comic Sans MS" pitchFamily="66" charset="0"/>
            </a:endParaRPr>
          </a:p>
          <a:p>
            <a:pPr marL="457200" indent="-457200">
              <a:buFont typeface="Wingdings" pitchFamily="2" charset="2"/>
              <a:buChar char="ü"/>
              <a:defRPr/>
            </a:pPr>
            <a:r>
              <a:rPr lang="fr-FR" sz="2000" dirty="0" smtClean="0">
                <a:latin typeface="Comic Sans MS" pitchFamily="66" charset="0"/>
              </a:rPr>
              <a:t>SIDIS (</a:t>
            </a:r>
            <a:r>
              <a:rPr lang="fr-FR" sz="2000" dirty="0" err="1" smtClean="0">
                <a:latin typeface="Comic Sans MS" pitchFamily="66" charset="0"/>
              </a:rPr>
              <a:t>with</a:t>
            </a:r>
            <a:r>
              <a:rPr lang="fr-FR" sz="2000" dirty="0" smtClean="0">
                <a:latin typeface="Comic Sans MS" pitchFamily="66" charset="0"/>
              </a:rPr>
              <a:t> GPD </a:t>
            </a:r>
            <a:r>
              <a:rPr lang="fr-FR" sz="2000" dirty="0" err="1" smtClean="0">
                <a:latin typeface="Comic Sans MS" pitchFamily="66" charset="0"/>
              </a:rPr>
              <a:t>prog</a:t>
            </a:r>
            <a:r>
              <a:rPr lang="fr-FR" sz="2000" dirty="0" smtClean="0">
                <a:latin typeface="Comic Sans MS" pitchFamily="66" charset="0"/>
              </a:rPr>
              <a:t>.) </a:t>
            </a:r>
            <a:r>
              <a:rPr lang="fr-FR" sz="2000" dirty="0" smtClean="0">
                <a:latin typeface="Comic Sans MS" pitchFamily="66" charset="0"/>
                <a:sym typeface="Wingdings" pitchFamily="2" charset="2"/>
              </a:rPr>
              <a:t> </a:t>
            </a:r>
            <a:r>
              <a:rPr lang="fr-FR" sz="2000" dirty="0" err="1" smtClean="0">
                <a:latin typeface="Comic Sans MS" pitchFamily="66" charset="0"/>
              </a:rPr>
              <a:t>Strange</a:t>
            </a:r>
            <a:r>
              <a:rPr lang="fr-FR" sz="2000" dirty="0" smtClean="0">
                <a:latin typeface="Comic Sans MS" pitchFamily="66" charset="0"/>
              </a:rPr>
              <a:t> PDF and </a:t>
            </a:r>
            <a:r>
              <a:rPr lang="fr-FR" sz="2000" dirty="0" err="1" smtClean="0">
                <a:solidFill>
                  <a:prstClr val="black"/>
                </a:solidFill>
                <a:latin typeface="Comic Sans MS" pitchFamily="66" charset="0"/>
              </a:rPr>
              <a:t>Transv</a:t>
            </a:r>
            <a:r>
              <a:rPr lang="fr-FR" sz="2000" dirty="0" smtClean="0">
                <a:solidFill>
                  <a:prstClr val="black"/>
                </a:solidFill>
                <a:latin typeface="Comic Sans MS" pitchFamily="66" charset="0"/>
              </a:rPr>
              <a:t>. </a:t>
            </a:r>
            <a:r>
              <a:rPr lang="fr-FR" sz="2000" dirty="0" err="1" smtClean="0">
                <a:solidFill>
                  <a:prstClr val="black"/>
                </a:solidFill>
                <a:latin typeface="Comic Sans MS" pitchFamily="66" charset="0"/>
              </a:rPr>
              <a:t>Mom</a:t>
            </a:r>
            <a:r>
              <a:rPr lang="fr-FR" sz="2000" dirty="0" smtClean="0">
                <a:solidFill>
                  <a:prstClr val="black"/>
                </a:solidFill>
                <a:latin typeface="Comic Sans MS" pitchFamily="66" charset="0"/>
              </a:rPr>
              <a:t>. </a:t>
            </a:r>
            <a:r>
              <a:rPr lang="fr-FR" sz="2000" dirty="0" err="1" smtClean="0">
                <a:solidFill>
                  <a:prstClr val="black"/>
                </a:solidFill>
                <a:latin typeface="Comic Sans MS" pitchFamily="66" charset="0"/>
              </a:rPr>
              <a:t>Dep</a:t>
            </a:r>
            <a:r>
              <a:rPr lang="fr-FR" sz="2000" dirty="0" smtClean="0">
                <a:solidFill>
                  <a:prstClr val="black"/>
                </a:solidFill>
                <a:latin typeface="Comic Sans MS" pitchFamily="66" charset="0"/>
              </a:rPr>
              <a:t>. </a:t>
            </a:r>
            <a:r>
              <a:rPr lang="fr-FR" sz="2000" dirty="0" err="1" smtClean="0">
                <a:solidFill>
                  <a:prstClr val="black"/>
                </a:solidFill>
                <a:latin typeface="Comic Sans MS" pitchFamily="66" charset="0"/>
              </a:rPr>
              <a:t>PDFs</a:t>
            </a:r>
            <a:r>
              <a:rPr lang="fr-FR" sz="2000" dirty="0" smtClean="0">
                <a:latin typeface="Comic Sans MS" pitchFamily="66" charset="0"/>
              </a:rPr>
              <a:t> </a:t>
            </a:r>
          </a:p>
          <a:p>
            <a:pPr marL="457200" indent="-457200">
              <a:defRPr/>
            </a:pPr>
            <a:r>
              <a:rPr lang="fr-FR" sz="2000" dirty="0" smtClean="0">
                <a:latin typeface="Comic Sans MS" pitchFamily="66" charset="0"/>
              </a:rPr>
              <a:t> </a:t>
            </a:r>
            <a:r>
              <a:rPr lang="fr-FR" sz="800" dirty="0" smtClean="0">
                <a:latin typeface="Comic Sans MS" pitchFamily="66" charset="0"/>
              </a:rPr>
              <a:t>                                                  </a:t>
            </a:r>
          </a:p>
          <a:p>
            <a:pPr marL="457200" lvl="0" indent="-457200">
              <a:buFont typeface="Wingdings" pitchFamily="2" charset="2"/>
              <a:buChar char="ü"/>
              <a:defRPr/>
            </a:pPr>
            <a:r>
              <a:rPr lang="fr-FR" sz="2000" dirty="0" err="1" smtClean="0">
                <a:solidFill>
                  <a:prstClr val="black"/>
                </a:solidFill>
                <a:latin typeface="Comic Sans MS" pitchFamily="66" charset="0"/>
              </a:rPr>
              <a:t>Drell</a:t>
            </a:r>
            <a:r>
              <a:rPr lang="fr-FR" sz="2000" dirty="0" smtClean="0">
                <a:solidFill>
                  <a:prstClr val="black"/>
                </a:solidFill>
                <a:latin typeface="Comic Sans MS" pitchFamily="66" charset="0"/>
              </a:rPr>
              <a:t>-Yan </a:t>
            </a:r>
            <a:r>
              <a:rPr lang="fr-FR" sz="2000" dirty="0" err="1" smtClean="0">
                <a:solidFill>
                  <a:srgbClr val="0033CC"/>
                </a:solidFill>
                <a:latin typeface="Comic Sans MS" pitchFamily="66" charset="0"/>
              </a:rPr>
              <a:t>with</a:t>
            </a:r>
            <a:r>
              <a:rPr lang="fr-FR" sz="2000" dirty="0" smtClean="0">
                <a:solidFill>
                  <a:srgbClr val="0033CC"/>
                </a:solidFill>
                <a:latin typeface="Comic Sans MS" pitchFamily="66" charset="0"/>
              </a:rPr>
              <a:t> </a:t>
            </a:r>
            <a:r>
              <a:rPr lang="fr-FR" sz="2400" dirty="0" smtClean="0">
                <a:solidFill>
                  <a:srgbClr val="0033CC"/>
                </a:solidFill>
                <a:latin typeface="Comic Sans MS" pitchFamily="66" charset="0"/>
                <a:sym typeface="Symbol"/>
              </a:rPr>
              <a:t></a:t>
            </a:r>
            <a:r>
              <a:rPr lang="fr-FR" sz="2000" dirty="0" smtClean="0">
                <a:solidFill>
                  <a:srgbClr val="0033CC"/>
                </a:solidFill>
                <a:latin typeface="Comic Sans MS" pitchFamily="66" charset="0"/>
              </a:rPr>
              <a:t> </a:t>
            </a:r>
            <a:r>
              <a:rPr lang="fr-FR" sz="2000" dirty="0" err="1" smtClean="0">
                <a:solidFill>
                  <a:srgbClr val="0033CC"/>
                </a:solidFill>
                <a:latin typeface="Comic Sans MS" pitchFamily="66" charset="0"/>
              </a:rPr>
              <a:t>beams</a:t>
            </a:r>
            <a:r>
              <a:rPr lang="fr-FR" sz="2000" dirty="0" smtClean="0">
                <a:solidFill>
                  <a:srgbClr val="0033CC"/>
                </a:solidFill>
                <a:latin typeface="Comic Sans MS" pitchFamily="66" charset="0"/>
              </a:rPr>
              <a:t> </a:t>
            </a:r>
            <a:r>
              <a:rPr lang="fr-FR" sz="2000" dirty="0" smtClean="0">
                <a:solidFill>
                  <a:prstClr val="black"/>
                </a:solidFill>
                <a:latin typeface="Comic Sans MS" pitchFamily="66" charset="0"/>
                <a:sym typeface="Wingdings" pitchFamily="2" charset="2"/>
              </a:rPr>
              <a:t></a:t>
            </a:r>
            <a:r>
              <a:rPr lang="fr-FR" sz="2000" dirty="0" smtClean="0">
                <a:solidFill>
                  <a:prstClr val="black"/>
                </a:solidFill>
                <a:latin typeface="Comic Sans MS" pitchFamily="66" charset="0"/>
              </a:rPr>
              <a:t>Transverse </a:t>
            </a:r>
            <a:r>
              <a:rPr lang="fr-FR" sz="2000" dirty="0" err="1" smtClean="0">
                <a:solidFill>
                  <a:prstClr val="black"/>
                </a:solidFill>
                <a:latin typeface="Comic Sans MS" pitchFamily="66" charset="0"/>
              </a:rPr>
              <a:t>Momentum</a:t>
            </a:r>
            <a:r>
              <a:rPr lang="fr-FR" sz="2000" dirty="0" smtClean="0">
                <a:solidFill>
                  <a:prstClr val="black"/>
                </a:solidFill>
                <a:latin typeface="Comic Sans MS" pitchFamily="66" charset="0"/>
              </a:rPr>
              <a:t> </a:t>
            </a:r>
            <a:r>
              <a:rPr lang="fr-FR" sz="2000" dirty="0" err="1" smtClean="0">
                <a:solidFill>
                  <a:prstClr val="black"/>
                </a:solidFill>
                <a:latin typeface="Comic Sans MS" pitchFamily="66" charset="0"/>
              </a:rPr>
              <a:t>Dependent</a:t>
            </a:r>
            <a:r>
              <a:rPr lang="fr-FR" sz="2000" dirty="0" smtClean="0">
                <a:solidFill>
                  <a:prstClr val="black"/>
                </a:solidFill>
                <a:latin typeface="Comic Sans MS" pitchFamily="66" charset="0"/>
              </a:rPr>
              <a:t> </a:t>
            </a:r>
            <a:r>
              <a:rPr lang="fr-FR" sz="2000" dirty="0" err="1" smtClean="0">
                <a:solidFill>
                  <a:prstClr val="black"/>
                </a:solidFill>
                <a:latin typeface="Comic Sans MS" pitchFamily="66" charset="0"/>
              </a:rPr>
              <a:t>PDFs</a:t>
            </a:r>
            <a:endParaRPr lang="fr-FR" sz="2000" dirty="0" smtClean="0">
              <a:solidFill>
                <a:srgbClr val="0033CC"/>
              </a:solidFill>
              <a:latin typeface="Comic Sans MS" pitchFamily="66" charset="0"/>
            </a:endParaRPr>
          </a:p>
          <a:p>
            <a:pPr marL="457200" lvl="0" indent="-457200">
              <a:buFont typeface="Wingdings" pitchFamily="2" charset="2"/>
              <a:buChar char="ü"/>
              <a:defRPr/>
            </a:pPr>
            <a:endParaRPr lang="fr-FR" sz="800" dirty="0" smtClean="0">
              <a:solidFill>
                <a:prstClr val="black"/>
              </a:solidFill>
              <a:latin typeface="Comic Sans MS" pitchFamily="66" charset="0"/>
            </a:endParaRPr>
          </a:p>
        </p:txBody>
      </p:sp>
      <p:sp>
        <p:nvSpPr>
          <p:cNvPr id="4107" name="Text Box 11"/>
          <p:cNvSpPr txBox="1">
            <a:spLocks noChangeArrowheads="1"/>
          </p:cNvSpPr>
          <p:nvPr/>
        </p:nvSpPr>
        <p:spPr bwMode="auto">
          <a:xfrm>
            <a:off x="-3056" y="3321126"/>
            <a:ext cx="9147056" cy="1569660"/>
          </a:xfrm>
          <a:prstGeom prst="rect">
            <a:avLst/>
          </a:prstGeom>
          <a:noFill/>
          <a:ln w="9525">
            <a:noFill/>
            <a:miter lim="800000"/>
            <a:headEnd/>
            <a:tailEnd/>
          </a:ln>
          <a:effectLst/>
        </p:spPr>
        <p:txBody>
          <a:bodyPr wrap="none">
            <a:spAutoFit/>
          </a:bodyPr>
          <a:lstStyle/>
          <a:p>
            <a:r>
              <a:rPr lang="fr-FR" sz="2400" b="1" dirty="0" smtClean="0">
                <a:solidFill>
                  <a:srgbClr val="FF0000"/>
                </a:solidFill>
                <a:effectLst>
                  <a:outerShdw blurRad="38100" dist="38100" dir="2700000" algn="tl">
                    <a:srgbClr val="000000">
                      <a:alpha val="43137"/>
                    </a:srgbClr>
                  </a:outerShdw>
                </a:effectLst>
                <a:latin typeface="Comic Sans MS" pitchFamily="66" charset="0"/>
              </a:rPr>
              <a:t>   New Program (SPSC-P-340) </a:t>
            </a:r>
            <a:r>
              <a:rPr lang="en-US" sz="2400" b="1" dirty="0" smtClean="0">
                <a:solidFill>
                  <a:srgbClr val="FF0000"/>
                </a:solidFill>
                <a:effectLst>
                  <a:outerShdw blurRad="38100" dist="38100" dir="2700000" algn="tl">
                    <a:srgbClr val="000000">
                      <a:alpha val="43137"/>
                    </a:srgbClr>
                  </a:outerShdw>
                </a:effectLst>
                <a:latin typeface="Comic Sans MS" pitchFamily="66" charset="0"/>
                <a:sym typeface="Symbol"/>
              </a:rPr>
              <a:t>until ~2016 </a:t>
            </a:r>
          </a:p>
          <a:p>
            <a:r>
              <a:rPr lang="en-US" sz="2400" b="1" dirty="0" smtClean="0">
                <a:solidFill>
                  <a:srgbClr val="FF0000"/>
                </a:solidFill>
                <a:effectLst>
                  <a:outerShdw blurRad="38100" dist="38100" dir="2700000" algn="tl">
                    <a:srgbClr val="000000">
                      <a:alpha val="43137"/>
                    </a:srgbClr>
                  </a:outerShdw>
                </a:effectLst>
                <a:latin typeface="Comic Sans MS" pitchFamily="66" charset="0"/>
                <a:sym typeface="Symbol"/>
              </a:rPr>
              <a:t>   </a:t>
            </a:r>
            <a:r>
              <a:rPr lang="fr-FR" sz="2400" b="1" dirty="0" err="1" smtClean="0">
                <a:solidFill>
                  <a:srgbClr val="FF0000"/>
                </a:solidFill>
                <a:effectLst>
                  <a:outerShdw blurRad="38100" dist="38100" dir="2700000" algn="tl">
                    <a:srgbClr val="000000">
                      <a:alpha val="43137"/>
                    </a:srgbClr>
                  </a:outerShdw>
                </a:effectLst>
                <a:latin typeface="Comic Sans MS" pitchFamily="66" charset="0"/>
                <a:sym typeface="Symbol" pitchFamily="18" charset="2"/>
              </a:rPr>
              <a:t>recommended</a:t>
            </a:r>
            <a:r>
              <a:rPr lang="fr-FR" sz="2400" b="1" dirty="0" smtClean="0">
                <a:solidFill>
                  <a:srgbClr val="FF0000"/>
                </a:solidFill>
                <a:effectLst>
                  <a:outerShdw blurRad="38100" dist="38100" dir="2700000" algn="tl">
                    <a:srgbClr val="000000">
                      <a:alpha val="43137"/>
                    </a:srgbClr>
                  </a:outerShdw>
                </a:effectLst>
                <a:latin typeface="Comic Sans MS" pitchFamily="66" charset="0"/>
                <a:sym typeface="Symbol" pitchFamily="18" charset="2"/>
              </a:rPr>
              <a:t> by SPSC </a:t>
            </a:r>
            <a:r>
              <a:rPr lang="en-US" sz="2400" b="1" dirty="0" smtClean="0">
                <a:solidFill>
                  <a:srgbClr val="FF0000"/>
                </a:solidFill>
                <a:effectLst>
                  <a:outerShdw blurRad="38100" dist="38100" dir="2700000" algn="tl">
                    <a:srgbClr val="000000">
                      <a:alpha val="43137"/>
                    </a:srgbClr>
                  </a:outerShdw>
                </a:effectLst>
                <a:latin typeface="Comic Sans MS" pitchFamily="66" charset="0"/>
              </a:rPr>
              <a:t>and approved by Research Board </a:t>
            </a:r>
            <a:endParaRPr lang="fr-FR" sz="2400" b="1" dirty="0" smtClean="0">
              <a:solidFill>
                <a:srgbClr val="FF0000"/>
              </a:solidFill>
              <a:effectLst>
                <a:outerShdw blurRad="38100" dist="38100" dir="2700000" algn="tl">
                  <a:srgbClr val="000000">
                    <a:alpha val="43137"/>
                  </a:srgbClr>
                </a:outerShdw>
              </a:effectLst>
              <a:latin typeface="Comic Sans MS" pitchFamily="66" charset="0"/>
            </a:endParaRPr>
          </a:p>
          <a:p>
            <a:pPr>
              <a:defRPr/>
            </a:pPr>
            <a:endParaRPr lang="fr-FR" sz="2000" b="1" dirty="0" smtClean="0">
              <a:effectLst>
                <a:outerShdw blurRad="38100" dist="38100" dir="2700000" algn="tl">
                  <a:srgbClr val="000000">
                    <a:alpha val="43137"/>
                  </a:srgbClr>
                </a:outerShdw>
              </a:effectLst>
              <a:latin typeface="Comic Sans MS" pitchFamily="66" charset="0"/>
            </a:endParaRPr>
          </a:p>
          <a:p>
            <a:pPr>
              <a:defRPr/>
            </a:pPr>
            <a:endParaRPr lang="fr-FR" sz="800" i="1" dirty="0">
              <a:latin typeface="Comic Sans MS" pitchFamily="66" charset="0"/>
            </a:endParaRPr>
          </a:p>
          <a:p>
            <a:pPr>
              <a:defRPr/>
            </a:pPr>
            <a:r>
              <a:rPr lang="fr-FR" sz="2000" i="1" dirty="0" smtClean="0">
                <a:effectLst>
                  <a:outerShdw blurRad="38100" dist="38100" dir="2700000" algn="tl">
                    <a:srgbClr val="C0C0C0"/>
                  </a:outerShdw>
                </a:effectLst>
                <a:latin typeface="Comic Sans MS" pitchFamily="66" charset="0"/>
              </a:rPr>
              <a:t>      </a:t>
            </a:r>
            <a:endParaRPr lang="fr-FR" sz="2000" b="1" dirty="0">
              <a:solidFill>
                <a:srgbClr val="FF0000"/>
              </a:solidFill>
              <a:latin typeface="Comic Sans MS" pitchFamily="66" charset="0"/>
            </a:endParaRPr>
          </a:p>
        </p:txBody>
      </p:sp>
      <p:pic>
        <p:nvPicPr>
          <p:cNvPr id="9" name="Picture 6" descr="compass-0"/>
          <p:cNvPicPr>
            <a:picLocks noChangeAspect="1" noChangeArrowheads="1"/>
          </p:cNvPicPr>
          <p:nvPr/>
        </p:nvPicPr>
        <p:blipFill>
          <a:blip r:embed="rId2" cstate="print"/>
          <a:srcRect/>
          <a:stretch>
            <a:fillRect/>
          </a:stretch>
        </p:blipFill>
        <p:spPr bwMode="auto">
          <a:xfrm>
            <a:off x="795326" y="935360"/>
            <a:ext cx="2133600" cy="2133600"/>
          </a:xfrm>
          <a:prstGeom prst="rect">
            <a:avLst/>
          </a:prstGeom>
          <a:noFill/>
          <a:ln w="9525">
            <a:noFill/>
            <a:miter lim="800000"/>
            <a:headEnd/>
            <a:tailEnd/>
          </a:ln>
        </p:spPr>
      </p:pic>
      <p:sp>
        <p:nvSpPr>
          <p:cNvPr id="10" name="Rectangle 76"/>
          <p:cNvSpPr>
            <a:spLocks noChangeArrowheads="1"/>
          </p:cNvSpPr>
          <p:nvPr/>
        </p:nvSpPr>
        <p:spPr bwMode="auto">
          <a:xfrm>
            <a:off x="0" y="0"/>
            <a:ext cx="9144000" cy="838200"/>
          </a:xfrm>
          <a:prstGeom prst="rect">
            <a:avLst/>
          </a:prstGeom>
          <a:solidFill>
            <a:srgbClr val="0070C0"/>
          </a:solidFill>
          <a:ln w="9525">
            <a:noFill/>
            <a:miter lim="800000"/>
            <a:headEnd/>
            <a:tailEnd/>
          </a:ln>
        </p:spPr>
        <p:txBody>
          <a:bodyPr wrap="none" anchor="ctr"/>
          <a:lstStyle/>
          <a:p>
            <a:pPr lvl="0"/>
            <a:r>
              <a:rPr lang="en-US" sz="3200" b="1" dirty="0" smtClean="0">
                <a:solidFill>
                  <a:schemeClr val="bg1"/>
                </a:solidFill>
                <a:latin typeface="Comic Sans MS" pitchFamily="66" charset="0"/>
              </a:rPr>
              <a:t>   COMPASS</a:t>
            </a:r>
            <a:r>
              <a:rPr lang="en-US" sz="3200" b="1" dirty="0" smtClean="0">
                <a:solidFill>
                  <a:srgbClr val="FF0000"/>
                </a:solidFill>
                <a:latin typeface="Comic Sans MS" pitchFamily="66" charset="0"/>
              </a:rPr>
              <a:t>-II</a:t>
            </a:r>
            <a:r>
              <a:rPr lang="en-US" sz="3200" b="1" dirty="0" smtClean="0">
                <a:solidFill>
                  <a:schemeClr val="bg1"/>
                </a:solidFill>
                <a:latin typeface="Comic Sans MS" pitchFamily="66" charset="0"/>
              </a:rPr>
              <a:t>: a Facility to study QCD</a:t>
            </a:r>
            <a:endParaRPr lang="fr-FR" sz="3200" b="1" dirty="0">
              <a:solidFill>
                <a:schemeClr val="bg1"/>
              </a:solidFill>
              <a:latin typeface="Comic Sans MS" pitchFamily="66" charset="0"/>
            </a:endParaRPr>
          </a:p>
        </p:txBody>
      </p:sp>
      <p:sp>
        <p:nvSpPr>
          <p:cNvPr id="11" name="Text Box 3"/>
          <p:cNvSpPr txBox="1">
            <a:spLocks noChangeArrowheads="1"/>
          </p:cNvSpPr>
          <p:nvPr/>
        </p:nvSpPr>
        <p:spPr bwMode="auto">
          <a:xfrm>
            <a:off x="3851920" y="934849"/>
            <a:ext cx="4819650" cy="2062103"/>
          </a:xfrm>
          <a:prstGeom prst="rect">
            <a:avLst/>
          </a:prstGeom>
          <a:solidFill>
            <a:schemeClr val="bg1">
              <a:lumMod val="95000"/>
            </a:schemeClr>
          </a:solidFill>
          <a:ln w="9525">
            <a:noFill/>
            <a:miter lim="800000"/>
            <a:headEnd/>
            <a:tailEnd/>
          </a:ln>
        </p:spPr>
        <p:txBody>
          <a:bodyPr>
            <a:spAutoFit/>
          </a:bodyPr>
          <a:lstStyle/>
          <a:p>
            <a:r>
              <a:rPr lang="en-US" sz="2400" b="1" dirty="0">
                <a:solidFill>
                  <a:srgbClr val="FF0000"/>
                </a:solidFill>
              </a:rPr>
              <a:t>   </a:t>
            </a:r>
            <a:r>
              <a:rPr lang="en-US" sz="2000" b="1" dirty="0">
                <a:solidFill>
                  <a:srgbClr val="FF0000"/>
                </a:solidFill>
                <a:effectLst>
                  <a:outerShdw blurRad="38100" dist="38100" dir="2700000" algn="tl">
                    <a:srgbClr val="000000">
                      <a:alpha val="43137"/>
                    </a:srgbClr>
                  </a:outerShdw>
                </a:effectLst>
                <a:latin typeface="Comic Sans MS" pitchFamily="66" charset="0"/>
              </a:rPr>
              <a:t>CO</a:t>
            </a:r>
            <a:r>
              <a:rPr lang="en-US" sz="2000" b="1" dirty="0">
                <a:latin typeface="Comic Sans MS" pitchFamily="66" charset="0"/>
              </a:rPr>
              <a:t>MMON</a:t>
            </a:r>
            <a:endParaRPr lang="en-US" sz="2000" b="1" dirty="0">
              <a:solidFill>
                <a:srgbClr val="FF0000"/>
              </a:solidFill>
              <a:latin typeface="Comic Sans MS" pitchFamily="66" charset="0"/>
            </a:endParaRPr>
          </a:p>
          <a:p>
            <a:r>
              <a:rPr lang="en-US" sz="2000" b="1" dirty="0">
                <a:solidFill>
                  <a:srgbClr val="FF0000"/>
                </a:solidFill>
                <a:latin typeface="Comic Sans MS" pitchFamily="66" charset="0"/>
              </a:rPr>
              <a:t>      </a:t>
            </a:r>
            <a:r>
              <a:rPr lang="en-US" sz="2000" b="1" dirty="0">
                <a:solidFill>
                  <a:srgbClr val="FF0000"/>
                </a:solidFill>
                <a:effectLst>
                  <a:outerShdw blurRad="38100" dist="38100" dir="2700000" algn="tl">
                    <a:srgbClr val="000000">
                      <a:alpha val="43137"/>
                    </a:srgbClr>
                  </a:outerShdw>
                </a:effectLst>
                <a:latin typeface="Comic Sans MS" pitchFamily="66" charset="0"/>
              </a:rPr>
              <a:t>M</a:t>
            </a:r>
            <a:r>
              <a:rPr lang="en-US" sz="2000" b="1" dirty="0">
                <a:latin typeface="Comic Sans MS" pitchFamily="66" charset="0"/>
              </a:rPr>
              <a:t>UON</a:t>
            </a:r>
            <a:r>
              <a:rPr lang="en-US" sz="2000" b="1" dirty="0">
                <a:solidFill>
                  <a:srgbClr val="FF0000"/>
                </a:solidFill>
                <a:latin typeface="Comic Sans MS" pitchFamily="66" charset="0"/>
              </a:rPr>
              <a:t> </a:t>
            </a:r>
            <a:r>
              <a:rPr lang="en-US" sz="2000" b="1" dirty="0">
                <a:latin typeface="Comic Sans MS" pitchFamily="66" charset="0"/>
              </a:rPr>
              <a:t>and</a:t>
            </a:r>
          </a:p>
          <a:p>
            <a:r>
              <a:rPr lang="en-US" sz="2000" b="1" dirty="0">
                <a:solidFill>
                  <a:srgbClr val="FF0000"/>
                </a:solidFill>
                <a:latin typeface="Comic Sans MS" pitchFamily="66" charset="0"/>
              </a:rPr>
              <a:t>         </a:t>
            </a:r>
            <a:r>
              <a:rPr lang="en-US" sz="2000" b="1" dirty="0">
                <a:solidFill>
                  <a:srgbClr val="FF0000"/>
                </a:solidFill>
                <a:effectLst>
                  <a:outerShdw blurRad="38100" dist="38100" dir="2700000" algn="tl">
                    <a:srgbClr val="000000">
                      <a:alpha val="43137"/>
                    </a:srgbClr>
                  </a:outerShdw>
                </a:effectLst>
                <a:latin typeface="Comic Sans MS" pitchFamily="66" charset="0"/>
              </a:rPr>
              <a:t>P</a:t>
            </a:r>
            <a:r>
              <a:rPr lang="en-US" sz="2000" b="1" dirty="0">
                <a:latin typeface="Comic Sans MS" pitchFamily="66" charset="0"/>
              </a:rPr>
              <a:t>ROTON</a:t>
            </a:r>
          </a:p>
          <a:p>
            <a:r>
              <a:rPr lang="en-US" sz="2000" b="1" dirty="0">
                <a:solidFill>
                  <a:srgbClr val="FF0000"/>
                </a:solidFill>
                <a:latin typeface="Comic Sans MS" pitchFamily="66" charset="0"/>
              </a:rPr>
              <a:t>           </a:t>
            </a:r>
            <a:r>
              <a:rPr lang="en-US" sz="2000" b="1" dirty="0">
                <a:solidFill>
                  <a:srgbClr val="FF0000"/>
                </a:solidFill>
                <a:effectLst>
                  <a:outerShdw blurRad="38100" dist="38100" dir="2700000" algn="tl">
                    <a:srgbClr val="000000">
                      <a:alpha val="43137"/>
                    </a:srgbClr>
                  </a:outerShdw>
                </a:effectLst>
                <a:latin typeface="Comic Sans MS" pitchFamily="66" charset="0"/>
              </a:rPr>
              <a:t>A</a:t>
            </a:r>
            <a:r>
              <a:rPr lang="en-US" sz="2000" b="1" dirty="0">
                <a:latin typeface="Comic Sans MS" pitchFamily="66" charset="0"/>
              </a:rPr>
              <a:t>PPARATUS</a:t>
            </a:r>
            <a:r>
              <a:rPr lang="en-US" sz="2000" b="1" dirty="0">
                <a:solidFill>
                  <a:srgbClr val="FF0000"/>
                </a:solidFill>
                <a:latin typeface="Comic Sans MS" pitchFamily="66" charset="0"/>
              </a:rPr>
              <a:t> </a:t>
            </a:r>
            <a:r>
              <a:rPr lang="en-US" sz="2000" b="1" dirty="0">
                <a:latin typeface="Comic Sans MS" pitchFamily="66" charset="0"/>
              </a:rPr>
              <a:t>for</a:t>
            </a:r>
          </a:p>
          <a:p>
            <a:r>
              <a:rPr lang="en-US" sz="2000" b="1" dirty="0">
                <a:solidFill>
                  <a:srgbClr val="FF0000"/>
                </a:solidFill>
                <a:effectLst>
                  <a:outerShdw blurRad="38100" dist="38100" dir="2700000" algn="tl">
                    <a:srgbClr val="000000">
                      <a:alpha val="43137"/>
                    </a:srgbClr>
                  </a:outerShdw>
                </a:effectLst>
                <a:latin typeface="Comic Sans MS" pitchFamily="66" charset="0"/>
              </a:rPr>
              <a:t>             S</a:t>
            </a:r>
            <a:r>
              <a:rPr lang="en-US" sz="2000" b="1" dirty="0">
                <a:latin typeface="Comic Sans MS" pitchFamily="66" charset="0"/>
              </a:rPr>
              <a:t>TRUCTURE</a:t>
            </a:r>
            <a:r>
              <a:rPr lang="en-US" sz="2000" b="1" dirty="0">
                <a:solidFill>
                  <a:srgbClr val="FF0000"/>
                </a:solidFill>
                <a:latin typeface="Comic Sans MS" pitchFamily="66" charset="0"/>
              </a:rPr>
              <a:t> </a:t>
            </a:r>
            <a:r>
              <a:rPr lang="en-US" sz="2000" b="1" dirty="0">
                <a:latin typeface="Comic Sans MS" pitchFamily="66" charset="0"/>
              </a:rPr>
              <a:t>and</a:t>
            </a:r>
          </a:p>
          <a:p>
            <a:r>
              <a:rPr lang="en-US" sz="2000" b="1" dirty="0">
                <a:solidFill>
                  <a:srgbClr val="FF0000"/>
                </a:solidFill>
                <a:latin typeface="Comic Sans MS" pitchFamily="66" charset="0"/>
              </a:rPr>
              <a:t>               </a:t>
            </a:r>
            <a:r>
              <a:rPr lang="en-US" sz="2000" b="1" dirty="0">
                <a:solidFill>
                  <a:srgbClr val="FF0000"/>
                </a:solidFill>
                <a:effectLst>
                  <a:outerShdw blurRad="38100" dist="38100" dir="2700000" algn="tl">
                    <a:srgbClr val="000000">
                      <a:alpha val="43137"/>
                    </a:srgbClr>
                  </a:outerShdw>
                </a:effectLst>
                <a:latin typeface="Comic Sans MS" pitchFamily="66" charset="0"/>
              </a:rPr>
              <a:t>S</a:t>
            </a:r>
            <a:r>
              <a:rPr lang="en-US" sz="2000" b="1" dirty="0">
                <a:latin typeface="Comic Sans MS" pitchFamily="66" charset="0"/>
              </a:rPr>
              <a:t>PECTROSCOPY</a:t>
            </a:r>
            <a:r>
              <a:rPr lang="en-US" sz="2400" b="1" dirty="0"/>
              <a:t>   </a:t>
            </a:r>
          </a:p>
        </p:txBody>
      </p:sp>
      <p:sp>
        <p:nvSpPr>
          <p:cNvPr id="13" name="Rectangle 12"/>
          <p:cNvSpPr/>
          <p:nvPr/>
        </p:nvSpPr>
        <p:spPr>
          <a:xfrm>
            <a:off x="0" y="4876800"/>
            <a:ext cx="9144000" cy="160020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6"/>
          <p:cNvSpPr>
            <a:spLocks noChangeArrowheads="1"/>
          </p:cNvSpPr>
          <p:nvPr/>
        </p:nvSpPr>
        <p:spPr bwMode="auto">
          <a:xfrm>
            <a:off x="0" y="0"/>
            <a:ext cx="9144000" cy="1000108"/>
          </a:xfrm>
          <a:prstGeom prst="rect">
            <a:avLst/>
          </a:prstGeom>
          <a:solidFill>
            <a:srgbClr val="0070C0"/>
          </a:solidFill>
          <a:ln w="9525">
            <a:noFill/>
            <a:miter lim="800000"/>
            <a:headEnd/>
            <a:tailEnd/>
          </a:ln>
        </p:spPr>
        <p:txBody>
          <a:bodyPr wrap="none" anchor="ctr"/>
          <a:lstStyle/>
          <a:p>
            <a:endParaRPr lang="fr-FR" dirty="0">
              <a:solidFill>
                <a:srgbClr val="0070C0"/>
              </a:solidFill>
            </a:endParaRPr>
          </a:p>
        </p:txBody>
      </p:sp>
      <p:sp>
        <p:nvSpPr>
          <p:cNvPr id="13" name="Text Box 8"/>
          <p:cNvSpPr txBox="1">
            <a:spLocks noChangeArrowheads="1"/>
          </p:cNvSpPr>
          <p:nvPr/>
        </p:nvSpPr>
        <p:spPr bwMode="auto">
          <a:xfrm>
            <a:off x="-71470" y="-71462"/>
            <a:ext cx="9268884" cy="1661993"/>
          </a:xfrm>
          <a:prstGeom prst="rect">
            <a:avLst/>
          </a:prstGeom>
          <a:noFill/>
          <a:ln w="9525">
            <a:noFill/>
            <a:miter lim="800000"/>
            <a:headEnd/>
            <a:tailEnd/>
          </a:ln>
          <a:effectLst/>
        </p:spPr>
        <p:txBody>
          <a:bodyPr wrap="none">
            <a:spAutoFit/>
          </a:bodyPr>
          <a:lstStyle/>
          <a:p>
            <a:pPr>
              <a:defRPr/>
            </a:pPr>
            <a:r>
              <a:rPr lang="fr-FR" sz="3200" dirty="0" smtClean="0">
                <a:solidFill>
                  <a:srgbClr val="FF0000"/>
                </a:solidFill>
                <a:effectLst>
                  <a:outerShdw blurRad="38100" dist="38100" dir="2700000" algn="tl">
                    <a:srgbClr val="000000">
                      <a:alpha val="43137"/>
                    </a:srgbClr>
                  </a:outerShdw>
                </a:effectLst>
                <a:latin typeface="Comic Sans MS" pitchFamily="66" charset="0"/>
              </a:rPr>
              <a:t> </a:t>
            </a:r>
            <a:r>
              <a:rPr lang="fr-FR" sz="2800" b="1" dirty="0" err="1" smtClean="0">
                <a:solidFill>
                  <a:schemeClr val="bg1"/>
                </a:solidFill>
                <a:effectLst>
                  <a:outerShdw blurRad="38100" dist="38100" dir="2700000" algn="tl">
                    <a:srgbClr val="000000">
                      <a:alpha val="43137"/>
                    </a:srgbClr>
                  </a:outerShdw>
                </a:effectLst>
                <a:latin typeface="Comic Sans MS" pitchFamily="66" charset="0"/>
              </a:rPr>
              <a:t>Experimental</a:t>
            </a:r>
            <a:r>
              <a:rPr lang="fr-FR" sz="2800" b="1" dirty="0" smtClean="0">
                <a:solidFill>
                  <a:schemeClr val="bg1"/>
                </a:solidFill>
                <a:effectLst>
                  <a:outerShdw blurRad="38100" dist="38100" dir="2700000" algn="tl">
                    <a:srgbClr val="000000">
                      <a:alpha val="43137"/>
                    </a:srgbClr>
                  </a:outerShdw>
                </a:effectLst>
                <a:latin typeface="Comic Sans MS" pitchFamily="66" charset="0"/>
              </a:rPr>
              <a:t> check of the change of </a:t>
            </a:r>
            <a:r>
              <a:rPr lang="fr-FR" sz="2800" b="1" dirty="0" err="1" smtClean="0">
                <a:solidFill>
                  <a:schemeClr val="bg1"/>
                </a:solidFill>
                <a:effectLst>
                  <a:outerShdw blurRad="38100" dist="38100" dir="2700000" algn="tl">
                    <a:srgbClr val="000000">
                      <a:alpha val="43137"/>
                    </a:srgbClr>
                  </a:outerShdw>
                </a:effectLst>
                <a:latin typeface="Comic Sans MS" pitchFamily="66" charset="0"/>
              </a:rPr>
              <a:t>sign</a:t>
            </a:r>
            <a:r>
              <a:rPr lang="fr-FR" sz="2800" b="1" dirty="0" smtClean="0">
                <a:solidFill>
                  <a:schemeClr val="bg1"/>
                </a:solidFill>
                <a:effectLst>
                  <a:outerShdw blurRad="38100" dist="38100" dir="2700000" algn="tl">
                    <a:srgbClr val="000000">
                      <a:alpha val="43137"/>
                    </a:srgbClr>
                  </a:outerShdw>
                </a:effectLst>
                <a:latin typeface="Comic Sans MS" pitchFamily="66" charset="0"/>
              </a:rPr>
              <a:t> of</a:t>
            </a:r>
          </a:p>
          <a:p>
            <a:pPr>
              <a:defRPr/>
            </a:pPr>
            <a:r>
              <a:rPr lang="fr-FR" sz="2800" b="1" dirty="0" smtClean="0">
                <a:solidFill>
                  <a:schemeClr val="bg1"/>
                </a:solidFill>
                <a:effectLst>
                  <a:outerShdw blurRad="38100" dist="38100" dir="2700000" algn="tl">
                    <a:srgbClr val="000000">
                      <a:alpha val="43137"/>
                    </a:srgbClr>
                  </a:outerShdw>
                </a:effectLst>
                <a:latin typeface="Comic Sans MS" pitchFamily="66" charset="0"/>
              </a:rPr>
              <a:t>     </a:t>
            </a:r>
            <a:r>
              <a:rPr lang="fr-FR" sz="2800" b="1" dirty="0" err="1" smtClean="0">
                <a:solidFill>
                  <a:schemeClr val="bg1"/>
                </a:solidFill>
                <a:effectLst>
                  <a:outerShdw blurRad="38100" dist="38100" dir="2700000" algn="tl">
                    <a:srgbClr val="000000">
                      <a:alpha val="43137"/>
                    </a:srgbClr>
                  </a:outerShdw>
                </a:effectLst>
                <a:latin typeface="Comic Sans MS" pitchFamily="66" charset="0"/>
              </a:rPr>
              <a:t>TMDs</a:t>
            </a:r>
            <a:r>
              <a:rPr lang="fr-FR" sz="2800" b="1" dirty="0" smtClean="0">
                <a:solidFill>
                  <a:schemeClr val="bg1"/>
                </a:solidFill>
                <a:effectLst>
                  <a:outerShdw blurRad="38100" dist="38100" dir="2700000" algn="tl">
                    <a:srgbClr val="000000">
                      <a:alpha val="43137"/>
                    </a:srgbClr>
                  </a:outerShdw>
                </a:effectLst>
                <a:latin typeface="Comic Sans MS" pitchFamily="66" charset="0"/>
              </a:rPr>
              <a:t> </a:t>
            </a:r>
            <a:r>
              <a:rPr lang="fr-FR" sz="2800" b="1" dirty="0" err="1" smtClean="0">
                <a:solidFill>
                  <a:schemeClr val="bg1"/>
                </a:solidFill>
                <a:effectLst>
                  <a:outerShdw blurRad="38100" dist="38100" dir="2700000" algn="tl">
                    <a:srgbClr val="000000">
                      <a:alpha val="43137"/>
                    </a:srgbClr>
                  </a:outerShdw>
                </a:effectLst>
                <a:latin typeface="Comic Sans MS" pitchFamily="66" charset="0"/>
              </a:rPr>
              <a:t>confronting</a:t>
            </a:r>
            <a:r>
              <a:rPr lang="fr-FR" sz="2800" b="1" dirty="0" smtClean="0">
                <a:solidFill>
                  <a:schemeClr val="bg1"/>
                </a:solidFill>
                <a:effectLst>
                  <a:outerShdw blurRad="38100" dist="38100" dir="2700000" algn="tl">
                    <a:srgbClr val="000000">
                      <a:alpha val="43137"/>
                    </a:srgbClr>
                  </a:outerShdw>
                </a:effectLst>
                <a:latin typeface="Comic Sans MS" pitchFamily="66" charset="0"/>
              </a:rPr>
              <a:t> </a:t>
            </a:r>
            <a:r>
              <a:rPr lang="fr-FR" sz="2800" b="1" dirty="0" err="1" smtClean="0">
                <a:solidFill>
                  <a:schemeClr val="bg1"/>
                </a:solidFill>
                <a:effectLst>
                  <a:outerShdw blurRad="38100" dist="38100" dir="2700000" algn="tl">
                    <a:srgbClr val="000000">
                      <a:alpha val="43137"/>
                    </a:srgbClr>
                  </a:outerShdw>
                </a:effectLst>
                <a:latin typeface="Comic Sans MS" pitchFamily="66" charset="0"/>
              </a:rPr>
              <a:t>Drell</a:t>
            </a:r>
            <a:r>
              <a:rPr lang="fr-FR" sz="2800" b="1" dirty="0" smtClean="0">
                <a:solidFill>
                  <a:schemeClr val="bg1"/>
                </a:solidFill>
                <a:effectLst>
                  <a:outerShdw blurRad="38100" dist="38100" dir="2700000" algn="tl">
                    <a:srgbClr val="000000">
                      <a:alpha val="43137"/>
                    </a:srgbClr>
                  </a:outerShdw>
                </a:effectLst>
                <a:latin typeface="Comic Sans MS" pitchFamily="66" charset="0"/>
              </a:rPr>
              <a:t>-Yan and SIDIS </a:t>
            </a:r>
            <a:r>
              <a:rPr lang="fr-FR" sz="2800" b="1" dirty="0" err="1" smtClean="0">
                <a:solidFill>
                  <a:schemeClr val="bg1"/>
                </a:solidFill>
                <a:effectLst>
                  <a:outerShdw blurRad="38100" dist="38100" dir="2700000" algn="tl">
                    <a:srgbClr val="000000">
                      <a:alpha val="43137"/>
                    </a:srgbClr>
                  </a:outerShdw>
                </a:effectLst>
                <a:latin typeface="Comic Sans MS" pitchFamily="66" charset="0"/>
              </a:rPr>
              <a:t>results</a:t>
            </a:r>
            <a:endParaRPr lang="fr-FR" sz="2800" b="1" dirty="0" smtClean="0">
              <a:solidFill>
                <a:schemeClr val="bg1"/>
              </a:solidFill>
              <a:effectLst>
                <a:outerShdw blurRad="38100" dist="38100" dir="2700000" algn="tl">
                  <a:srgbClr val="000000">
                    <a:alpha val="43137"/>
                  </a:srgbClr>
                </a:outerShdw>
              </a:effectLst>
              <a:latin typeface="Comic Sans MS" pitchFamily="66" charset="0"/>
            </a:endParaRPr>
          </a:p>
          <a:p>
            <a:pPr>
              <a:defRPr/>
            </a:pPr>
            <a:r>
              <a:rPr lang="fr-FR" sz="1000" b="1" dirty="0" smtClean="0">
                <a:solidFill>
                  <a:srgbClr val="FF0000"/>
                </a:solidFill>
                <a:effectLst>
                  <a:outerShdw blurRad="38100" dist="38100" dir="2700000" algn="tl">
                    <a:srgbClr val="000000">
                      <a:alpha val="43137"/>
                    </a:srgbClr>
                  </a:outerShdw>
                </a:effectLst>
                <a:latin typeface="Comic Sans MS" pitchFamily="66" charset="0"/>
              </a:rPr>
              <a:t> </a:t>
            </a:r>
            <a:endParaRPr lang="fr-FR" sz="1000" dirty="0" smtClean="0">
              <a:solidFill>
                <a:srgbClr val="FF0000"/>
              </a:solidFill>
              <a:effectLst>
                <a:outerShdw blurRad="38100" dist="38100" dir="2700000" algn="tl">
                  <a:srgbClr val="000000">
                    <a:alpha val="43137"/>
                  </a:srgbClr>
                </a:outerShdw>
              </a:effectLst>
              <a:latin typeface="Comic Sans MS" pitchFamily="66" charset="0"/>
            </a:endParaRPr>
          </a:p>
          <a:p>
            <a:pPr>
              <a:defRPr/>
            </a:pPr>
            <a:endParaRPr lang="fr-FR" sz="3200" dirty="0">
              <a:solidFill>
                <a:srgbClr val="FF0000"/>
              </a:solidFill>
              <a:effectLst>
                <a:outerShdw blurRad="38100" dist="38100" dir="2700000" algn="tl">
                  <a:srgbClr val="000000">
                    <a:alpha val="43137"/>
                  </a:srgbClr>
                </a:outerShdw>
              </a:effectLst>
              <a:latin typeface="Comic Sans MS" pitchFamily="66" charset="0"/>
            </a:endParaRPr>
          </a:p>
        </p:txBody>
      </p:sp>
      <p:sp>
        <p:nvSpPr>
          <p:cNvPr id="15" name="ZoneTexte 14"/>
          <p:cNvSpPr txBox="1"/>
          <p:nvPr/>
        </p:nvSpPr>
        <p:spPr>
          <a:xfrm>
            <a:off x="634625" y="1124744"/>
            <a:ext cx="7723589" cy="707886"/>
          </a:xfrm>
          <a:prstGeom prst="rect">
            <a:avLst/>
          </a:prstGeom>
          <a:solidFill>
            <a:schemeClr val="accent1">
              <a:lumMod val="20000"/>
              <a:lumOff val="80000"/>
            </a:schemeClr>
          </a:solidFill>
        </p:spPr>
        <p:txBody>
          <a:bodyPr wrap="none" rtlCol="0">
            <a:spAutoFit/>
          </a:bodyPr>
          <a:lstStyle/>
          <a:p>
            <a:r>
              <a:rPr lang="fr-FR" sz="2000" dirty="0" smtClean="0">
                <a:latin typeface="Comic Sans MS" pitchFamily="66" charset="0"/>
              </a:rPr>
              <a:t>The </a:t>
            </a:r>
            <a:r>
              <a:rPr lang="fr-FR" sz="2000" dirty="0" err="1" smtClean="0">
                <a:latin typeface="Comic Sans MS" pitchFamily="66" charset="0"/>
              </a:rPr>
              <a:t>T-odd</a:t>
            </a:r>
            <a:r>
              <a:rPr lang="fr-FR" sz="2000" dirty="0" smtClean="0">
                <a:latin typeface="Comic Sans MS" pitchFamily="66" charset="0"/>
              </a:rPr>
              <a:t> </a:t>
            </a:r>
            <a:r>
              <a:rPr lang="fr-FR" sz="2000" dirty="0" err="1" smtClean="0">
                <a:latin typeface="Comic Sans MS" pitchFamily="66" charset="0"/>
              </a:rPr>
              <a:t>character</a:t>
            </a:r>
            <a:r>
              <a:rPr lang="fr-FR" sz="2000" dirty="0" smtClean="0">
                <a:latin typeface="Comic Sans MS" pitchFamily="66" charset="0"/>
              </a:rPr>
              <a:t> of the Boer-</a:t>
            </a:r>
            <a:r>
              <a:rPr lang="fr-FR" sz="2000" dirty="0" err="1" smtClean="0">
                <a:latin typeface="Comic Sans MS" pitchFamily="66" charset="0"/>
              </a:rPr>
              <a:t>Mulders</a:t>
            </a:r>
            <a:r>
              <a:rPr lang="fr-FR" sz="2000" dirty="0" smtClean="0">
                <a:latin typeface="Comic Sans MS" pitchFamily="66" charset="0"/>
              </a:rPr>
              <a:t> and </a:t>
            </a:r>
            <a:r>
              <a:rPr lang="fr-FR" sz="2000" dirty="0" err="1" smtClean="0">
                <a:latin typeface="Comic Sans MS" pitchFamily="66" charset="0"/>
              </a:rPr>
              <a:t>Sivers</a:t>
            </a:r>
            <a:r>
              <a:rPr lang="fr-FR" sz="2000" dirty="0" smtClean="0">
                <a:latin typeface="Comic Sans MS" pitchFamily="66" charset="0"/>
              </a:rPr>
              <a:t> </a:t>
            </a:r>
            <a:r>
              <a:rPr lang="fr-FR" sz="2000" dirty="0" err="1" smtClean="0">
                <a:latin typeface="Comic Sans MS" pitchFamily="66" charset="0"/>
              </a:rPr>
              <a:t>function</a:t>
            </a:r>
            <a:r>
              <a:rPr lang="fr-FR" sz="2000" dirty="0" smtClean="0">
                <a:latin typeface="Comic Sans MS" pitchFamily="66" charset="0"/>
              </a:rPr>
              <a:t> </a:t>
            </a:r>
          </a:p>
          <a:p>
            <a:r>
              <a:rPr lang="fr-FR" sz="2000" dirty="0" err="1" smtClean="0">
                <a:latin typeface="Comic Sans MS" pitchFamily="66" charset="0"/>
              </a:rPr>
              <a:t>implies</a:t>
            </a:r>
            <a:r>
              <a:rPr lang="fr-FR" sz="2000" dirty="0" smtClean="0">
                <a:latin typeface="Comic Sans MS" pitchFamily="66" charset="0"/>
              </a:rPr>
              <a:t> </a:t>
            </a:r>
            <a:r>
              <a:rPr lang="fr-FR" sz="2000" dirty="0" err="1" smtClean="0">
                <a:latin typeface="Comic Sans MS" pitchFamily="66" charset="0"/>
              </a:rPr>
              <a:t>that</a:t>
            </a:r>
            <a:r>
              <a:rPr lang="fr-FR" sz="2000" dirty="0" smtClean="0">
                <a:latin typeface="Comic Sans MS" pitchFamily="66" charset="0"/>
              </a:rPr>
              <a:t> </a:t>
            </a:r>
            <a:r>
              <a:rPr lang="fr-FR" sz="2000" dirty="0" err="1" smtClean="0">
                <a:latin typeface="Comic Sans MS" pitchFamily="66" charset="0"/>
              </a:rPr>
              <a:t>these</a:t>
            </a:r>
            <a:r>
              <a:rPr lang="fr-FR" sz="2000" dirty="0" smtClean="0">
                <a:latin typeface="Comic Sans MS" pitchFamily="66" charset="0"/>
              </a:rPr>
              <a:t> </a:t>
            </a:r>
            <a:r>
              <a:rPr lang="fr-FR" sz="2000" dirty="0" err="1" smtClean="0">
                <a:latin typeface="Comic Sans MS" pitchFamily="66" charset="0"/>
              </a:rPr>
              <a:t>functions</a:t>
            </a:r>
            <a:r>
              <a:rPr lang="fr-FR" sz="2000" dirty="0" smtClean="0">
                <a:latin typeface="Comic Sans MS" pitchFamily="66" charset="0"/>
              </a:rPr>
              <a:t> are </a:t>
            </a:r>
            <a:r>
              <a:rPr lang="fr-FR" sz="2000" dirty="0" err="1" smtClean="0">
                <a:latin typeface="Comic Sans MS" pitchFamily="66" charset="0"/>
              </a:rPr>
              <a:t>process</a:t>
            </a:r>
            <a:r>
              <a:rPr lang="fr-FR" sz="2000" dirty="0" smtClean="0">
                <a:latin typeface="Comic Sans MS" pitchFamily="66" charset="0"/>
              </a:rPr>
              <a:t> </a:t>
            </a:r>
            <a:r>
              <a:rPr lang="fr-FR" sz="2000" dirty="0" err="1" smtClean="0">
                <a:latin typeface="Comic Sans MS" pitchFamily="66" charset="0"/>
              </a:rPr>
              <a:t>dependent</a:t>
            </a:r>
            <a:endParaRPr lang="fr-FR" sz="2000" dirty="0">
              <a:latin typeface="Comic Sans MS" pitchFamily="66" charset="0"/>
            </a:endParaRPr>
          </a:p>
        </p:txBody>
      </p:sp>
      <p:graphicFrame>
        <p:nvGraphicFramePr>
          <p:cNvPr id="19" name="Objet 18"/>
          <p:cNvGraphicFramePr>
            <a:graphicFrameLocks noChangeAspect="1"/>
          </p:cNvGraphicFramePr>
          <p:nvPr/>
        </p:nvGraphicFramePr>
        <p:xfrm>
          <a:off x="2254581" y="5852394"/>
          <a:ext cx="3106737" cy="534987"/>
        </p:xfrm>
        <a:graphic>
          <a:graphicData uri="http://schemas.openxmlformats.org/presentationml/2006/ole">
            <p:oleObj spid="_x0000_s1026" name="Equation" r:id="rId3" imgW="1104840" imgH="190440" progId="Equation.3">
              <p:embed/>
            </p:oleObj>
          </a:graphicData>
        </a:graphic>
      </p:graphicFrame>
      <p:graphicFrame>
        <p:nvGraphicFramePr>
          <p:cNvPr id="31749" name="Object 5"/>
          <p:cNvGraphicFramePr>
            <a:graphicFrameLocks noChangeAspect="1"/>
          </p:cNvGraphicFramePr>
          <p:nvPr/>
        </p:nvGraphicFramePr>
        <p:xfrm>
          <a:off x="2316493" y="5064994"/>
          <a:ext cx="2963863" cy="536575"/>
        </p:xfrm>
        <a:graphic>
          <a:graphicData uri="http://schemas.openxmlformats.org/presentationml/2006/ole">
            <p:oleObj spid="_x0000_s1027" name="Equation" r:id="rId4" imgW="1054080" imgH="190440" progId="Equation.3">
              <p:embed/>
            </p:oleObj>
          </a:graphicData>
        </a:graphic>
      </p:graphicFrame>
      <p:sp>
        <p:nvSpPr>
          <p:cNvPr id="21" name="Rectangle 20"/>
          <p:cNvSpPr/>
          <p:nvPr/>
        </p:nvSpPr>
        <p:spPr>
          <a:xfrm>
            <a:off x="2248673" y="4941168"/>
            <a:ext cx="3096345" cy="7143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2248674" y="5798424"/>
            <a:ext cx="3096344" cy="71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95536" y="5193883"/>
            <a:ext cx="1709122" cy="369332"/>
          </a:xfrm>
          <a:prstGeom prst="rect">
            <a:avLst/>
          </a:prstGeom>
          <a:noFill/>
        </p:spPr>
        <p:txBody>
          <a:bodyPr wrap="none" rtlCol="0">
            <a:spAutoFit/>
          </a:bodyPr>
          <a:lstStyle/>
          <a:p>
            <a:r>
              <a:rPr lang="fr-FR" b="1" dirty="0" smtClean="0">
                <a:solidFill>
                  <a:srgbClr val="0000FF"/>
                </a:solidFill>
                <a:latin typeface="Comic Sans MS" pitchFamily="66" charset="0"/>
              </a:rPr>
              <a:t>Boer-</a:t>
            </a:r>
            <a:r>
              <a:rPr lang="fr-FR" b="1" dirty="0" err="1" smtClean="0">
                <a:solidFill>
                  <a:srgbClr val="0000FF"/>
                </a:solidFill>
                <a:latin typeface="Comic Sans MS" pitchFamily="66" charset="0"/>
              </a:rPr>
              <a:t>Mulders</a:t>
            </a:r>
            <a:endParaRPr lang="fr-FR" b="1" dirty="0">
              <a:solidFill>
                <a:srgbClr val="0000FF"/>
              </a:solidFill>
            </a:endParaRPr>
          </a:p>
        </p:txBody>
      </p:sp>
      <p:sp>
        <p:nvSpPr>
          <p:cNvPr id="25" name="ZoneTexte 24"/>
          <p:cNvSpPr txBox="1"/>
          <p:nvPr/>
        </p:nvSpPr>
        <p:spPr>
          <a:xfrm>
            <a:off x="1167859" y="5979701"/>
            <a:ext cx="870751" cy="369332"/>
          </a:xfrm>
          <a:prstGeom prst="rect">
            <a:avLst/>
          </a:prstGeom>
          <a:noFill/>
        </p:spPr>
        <p:txBody>
          <a:bodyPr wrap="none" rtlCol="0">
            <a:spAutoFit/>
          </a:bodyPr>
          <a:lstStyle/>
          <a:p>
            <a:r>
              <a:rPr lang="fr-FR" b="1" dirty="0" err="1" smtClean="0">
                <a:solidFill>
                  <a:srgbClr val="FF0000"/>
                </a:solidFill>
                <a:latin typeface="Comic Sans MS" pitchFamily="66" charset="0"/>
              </a:rPr>
              <a:t>Sivers</a:t>
            </a:r>
            <a:endParaRPr lang="fr-FR" b="1" dirty="0">
              <a:solidFill>
                <a:srgbClr val="FF0000"/>
              </a:solidFill>
            </a:endParaRPr>
          </a:p>
        </p:txBody>
      </p:sp>
      <p:sp>
        <p:nvSpPr>
          <p:cNvPr id="27" name="ZoneTexte 26"/>
          <p:cNvSpPr txBox="1"/>
          <p:nvPr/>
        </p:nvSpPr>
        <p:spPr>
          <a:xfrm>
            <a:off x="611560" y="1916832"/>
            <a:ext cx="7778091" cy="923330"/>
          </a:xfrm>
          <a:prstGeom prst="rect">
            <a:avLst/>
          </a:prstGeom>
          <a:noFill/>
        </p:spPr>
        <p:txBody>
          <a:bodyPr wrap="none" rtlCol="0">
            <a:spAutoFit/>
          </a:bodyPr>
          <a:lstStyle/>
          <a:p>
            <a:r>
              <a:rPr lang="fr-FR" dirty="0" smtClean="0">
                <a:latin typeface="Comic Sans MS" pitchFamily="66" charset="0"/>
              </a:rPr>
              <a:t>In </a:t>
            </a:r>
            <a:r>
              <a:rPr lang="fr-FR" dirty="0" err="1" smtClean="0">
                <a:latin typeface="Comic Sans MS" pitchFamily="66" charset="0"/>
              </a:rPr>
              <a:t>order</a:t>
            </a:r>
            <a:r>
              <a:rPr lang="fr-FR" dirty="0" smtClean="0">
                <a:latin typeface="Comic Sans MS" pitchFamily="66" charset="0"/>
              </a:rPr>
              <a:t> not to </a:t>
            </a:r>
            <a:r>
              <a:rPr lang="fr-FR" dirty="0" err="1" smtClean="0">
                <a:latin typeface="Comic Sans MS" pitchFamily="66" charset="0"/>
              </a:rPr>
              <a:t>be</a:t>
            </a:r>
            <a:r>
              <a:rPr lang="fr-FR" dirty="0" smtClean="0">
                <a:latin typeface="Comic Sans MS" pitchFamily="66" charset="0"/>
              </a:rPr>
              <a:t> </a:t>
            </a:r>
            <a:r>
              <a:rPr lang="fr-FR" dirty="0" err="1" smtClean="0">
                <a:latin typeface="Comic Sans MS" pitchFamily="66" charset="0"/>
              </a:rPr>
              <a:t>forced</a:t>
            </a:r>
            <a:r>
              <a:rPr lang="fr-FR" dirty="0" smtClean="0">
                <a:latin typeface="Comic Sans MS" pitchFamily="66" charset="0"/>
              </a:rPr>
              <a:t> to </a:t>
            </a:r>
            <a:r>
              <a:rPr lang="fr-FR" dirty="0" err="1" smtClean="0">
                <a:latin typeface="Comic Sans MS" pitchFamily="66" charset="0"/>
              </a:rPr>
              <a:t>vanish</a:t>
            </a:r>
            <a:r>
              <a:rPr lang="fr-FR" dirty="0" smtClean="0">
                <a:latin typeface="Comic Sans MS" pitchFamily="66" charset="0"/>
              </a:rPr>
              <a:t> by time-reversal invariance</a:t>
            </a:r>
          </a:p>
          <a:p>
            <a:r>
              <a:rPr lang="fr-FR" dirty="0" smtClean="0">
                <a:latin typeface="Comic Sans MS" pitchFamily="66" charset="0"/>
              </a:rPr>
              <a:t>the SSA </a:t>
            </a:r>
            <a:r>
              <a:rPr lang="fr-FR" dirty="0" err="1" smtClean="0">
                <a:latin typeface="Comic Sans MS" pitchFamily="66" charset="0"/>
              </a:rPr>
              <a:t>requires</a:t>
            </a:r>
            <a:r>
              <a:rPr lang="fr-FR" dirty="0" smtClean="0">
                <a:latin typeface="Comic Sans MS" pitchFamily="66" charset="0"/>
              </a:rPr>
              <a:t> an interaction phase </a:t>
            </a:r>
            <a:r>
              <a:rPr lang="fr-FR" dirty="0" err="1" smtClean="0">
                <a:latin typeface="Comic Sans MS" pitchFamily="66" charset="0"/>
              </a:rPr>
              <a:t>generated</a:t>
            </a:r>
            <a:r>
              <a:rPr lang="fr-FR" dirty="0" smtClean="0">
                <a:latin typeface="Comic Sans MS" pitchFamily="66" charset="0"/>
              </a:rPr>
              <a:t> by </a:t>
            </a:r>
          </a:p>
          <a:p>
            <a:r>
              <a:rPr lang="fr-FR" dirty="0" smtClean="0">
                <a:latin typeface="Comic Sans MS" pitchFamily="66" charset="0"/>
              </a:rPr>
              <a:t>a </a:t>
            </a:r>
            <a:r>
              <a:rPr lang="fr-FR" dirty="0" err="1" smtClean="0">
                <a:latin typeface="Comic Sans MS" pitchFamily="66" charset="0"/>
              </a:rPr>
              <a:t>rescattering</a:t>
            </a:r>
            <a:r>
              <a:rPr lang="fr-FR" dirty="0" smtClean="0">
                <a:latin typeface="Comic Sans MS" pitchFamily="66" charset="0"/>
              </a:rPr>
              <a:t> of the </a:t>
            </a:r>
            <a:r>
              <a:rPr lang="fr-FR" dirty="0" err="1" smtClean="0">
                <a:latin typeface="Comic Sans MS" pitchFamily="66" charset="0"/>
              </a:rPr>
              <a:t>struck</a:t>
            </a:r>
            <a:r>
              <a:rPr lang="fr-FR" dirty="0" smtClean="0">
                <a:latin typeface="Comic Sans MS" pitchFamily="66" charset="0"/>
              </a:rPr>
              <a:t> parton in the </a:t>
            </a:r>
            <a:r>
              <a:rPr lang="fr-FR" dirty="0" err="1" smtClean="0">
                <a:latin typeface="Comic Sans MS" pitchFamily="66" charset="0"/>
              </a:rPr>
              <a:t>field</a:t>
            </a:r>
            <a:r>
              <a:rPr lang="fr-FR" dirty="0" smtClean="0">
                <a:latin typeface="Comic Sans MS" pitchFamily="66" charset="0"/>
              </a:rPr>
              <a:t> of the hadron </a:t>
            </a:r>
            <a:r>
              <a:rPr lang="fr-FR" dirty="0" err="1" smtClean="0">
                <a:latin typeface="Comic Sans MS" pitchFamily="66" charset="0"/>
              </a:rPr>
              <a:t>remnant</a:t>
            </a:r>
            <a:endParaRPr lang="fr-FR" dirty="0">
              <a:latin typeface="Comic Sans MS" pitchFamily="66" charset="0"/>
            </a:endParaRPr>
          </a:p>
        </p:txBody>
      </p:sp>
      <p:pic>
        <p:nvPicPr>
          <p:cNvPr id="206852" name="Picture 4"/>
          <p:cNvPicPr>
            <a:picLocks noChangeAspect="1" noChangeArrowheads="1"/>
          </p:cNvPicPr>
          <p:nvPr/>
        </p:nvPicPr>
        <p:blipFill>
          <a:blip r:embed="rId5" cstate="print"/>
          <a:srcRect/>
          <a:stretch>
            <a:fillRect/>
          </a:stretch>
        </p:blipFill>
        <p:spPr bwMode="auto">
          <a:xfrm>
            <a:off x="1280497" y="2924944"/>
            <a:ext cx="5000625" cy="1914525"/>
          </a:xfrm>
          <a:prstGeom prst="rect">
            <a:avLst/>
          </a:prstGeom>
          <a:noFill/>
          <a:ln w="9525">
            <a:noFill/>
            <a:miter lim="800000"/>
            <a:headEnd/>
            <a:tailEnd/>
          </a:ln>
        </p:spPr>
      </p:pic>
      <p:sp>
        <p:nvSpPr>
          <p:cNvPr id="23" name="ZoneTexte 22"/>
          <p:cNvSpPr txBox="1"/>
          <p:nvPr/>
        </p:nvSpPr>
        <p:spPr>
          <a:xfrm>
            <a:off x="1168554" y="3255293"/>
            <a:ext cx="820994" cy="369332"/>
          </a:xfrm>
          <a:prstGeom prst="rect">
            <a:avLst/>
          </a:prstGeom>
          <a:noFill/>
        </p:spPr>
        <p:txBody>
          <a:bodyPr wrap="none" rtlCol="0">
            <a:spAutoFit/>
          </a:bodyPr>
          <a:lstStyle/>
          <a:p>
            <a:r>
              <a:rPr lang="fr-FR" dirty="0" smtClean="0"/>
              <a:t>       FSI</a:t>
            </a:r>
          </a:p>
        </p:txBody>
      </p:sp>
      <p:sp>
        <p:nvSpPr>
          <p:cNvPr id="26" name="ZoneTexte 25"/>
          <p:cNvSpPr txBox="1"/>
          <p:nvPr/>
        </p:nvSpPr>
        <p:spPr>
          <a:xfrm>
            <a:off x="3776755" y="3327301"/>
            <a:ext cx="776175" cy="646331"/>
          </a:xfrm>
          <a:prstGeom prst="rect">
            <a:avLst/>
          </a:prstGeom>
          <a:noFill/>
        </p:spPr>
        <p:txBody>
          <a:bodyPr wrap="none" rtlCol="0">
            <a:spAutoFit/>
          </a:bodyPr>
          <a:lstStyle/>
          <a:p>
            <a:r>
              <a:rPr lang="fr-FR" dirty="0" smtClean="0"/>
              <a:t>       ISI</a:t>
            </a:r>
          </a:p>
          <a:p>
            <a:endParaRPr lang="fr-FR" dirty="0"/>
          </a:p>
        </p:txBody>
      </p:sp>
      <p:sp>
        <p:nvSpPr>
          <p:cNvPr id="17" name="Rectangle 16"/>
          <p:cNvSpPr/>
          <p:nvPr/>
        </p:nvSpPr>
        <p:spPr>
          <a:xfrm rot="19469741">
            <a:off x="5442340" y="3851407"/>
            <a:ext cx="3692036" cy="1292662"/>
          </a:xfrm>
          <a:prstGeom prst="rect">
            <a:avLst/>
          </a:prstGeom>
        </p:spPr>
        <p:txBody>
          <a:bodyPr wrap="none">
            <a:spAutoFit/>
          </a:bodyPr>
          <a:lstStyle/>
          <a:p>
            <a:r>
              <a:rPr lang="fr-FR" b="1" dirty="0" err="1" smtClean="0">
                <a:solidFill>
                  <a:srgbClr val="FF0000"/>
                </a:solidFill>
                <a:effectLst>
                  <a:outerShdw blurRad="38100" dist="38100" dir="2700000" algn="tl">
                    <a:srgbClr val="000000">
                      <a:alpha val="43137"/>
                    </a:srgbClr>
                  </a:outerShdw>
                </a:effectLst>
                <a:latin typeface="Comic Sans MS" pitchFamily="66" charset="0"/>
              </a:rPr>
              <a:t>Need</a:t>
            </a:r>
            <a:r>
              <a:rPr lang="fr-FR" b="1" dirty="0" smtClean="0">
                <a:solidFill>
                  <a:srgbClr val="FF0000"/>
                </a:solidFill>
                <a:effectLst>
                  <a:outerShdw blurRad="38100" dist="38100" dir="2700000" algn="tl">
                    <a:srgbClr val="000000">
                      <a:alpha val="43137"/>
                    </a:srgbClr>
                  </a:outerShdw>
                </a:effectLst>
                <a:latin typeface="Comic Sans MS" pitchFamily="66" charset="0"/>
              </a:rPr>
              <a:t> </a:t>
            </a:r>
            <a:r>
              <a:rPr lang="fr-FR" b="1" dirty="0" err="1" smtClean="0">
                <a:solidFill>
                  <a:srgbClr val="FF0000"/>
                </a:solidFill>
                <a:effectLst>
                  <a:outerShdw blurRad="38100" dist="38100" dir="2700000" algn="tl">
                    <a:srgbClr val="000000">
                      <a:alpha val="43137"/>
                    </a:srgbClr>
                  </a:outerShdw>
                </a:effectLst>
                <a:latin typeface="Comic Sans MS" pitchFamily="66" charset="0"/>
              </a:rPr>
              <a:t>experimental</a:t>
            </a:r>
            <a:r>
              <a:rPr lang="fr-FR" b="1" dirty="0" smtClean="0">
                <a:solidFill>
                  <a:srgbClr val="FF0000"/>
                </a:solidFill>
                <a:effectLst>
                  <a:outerShdw blurRad="38100" dist="38100" dir="2700000" algn="tl">
                    <a:srgbClr val="000000">
                      <a:alpha val="43137"/>
                    </a:srgbClr>
                  </a:outerShdw>
                </a:effectLst>
                <a:latin typeface="Comic Sans MS" pitchFamily="66" charset="0"/>
              </a:rPr>
              <a:t> </a:t>
            </a:r>
            <a:r>
              <a:rPr lang="fr-FR" b="1" dirty="0" err="1" smtClean="0">
                <a:solidFill>
                  <a:srgbClr val="FF0000"/>
                </a:solidFill>
                <a:effectLst>
                  <a:outerShdw blurRad="38100" dist="38100" dir="2700000" algn="tl">
                    <a:srgbClr val="000000">
                      <a:alpha val="43137"/>
                    </a:srgbClr>
                  </a:outerShdw>
                </a:effectLst>
                <a:latin typeface="Comic Sans MS" pitchFamily="66" charset="0"/>
              </a:rPr>
              <a:t>verification</a:t>
            </a:r>
            <a:endParaRPr lang="fr-FR" b="1" dirty="0" smtClean="0">
              <a:solidFill>
                <a:srgbClr val="FF0000"/>
              </a:solidFill>
              <a:effectLst>
                <a:outerShdw blurRad="38100" dist="38100" dir="2700000" algn="tl">
                  <a:srgbClr val="000000">
                    <a:alpha val="43137"/>
                  </a:srgbClr>
                </a:outerShdw>
              </a:effectLst>
              <a:latin typeface="Comic Sans MS" pitchFamily="66" charset="0"/>
            </a:endParaRPr>
          </a:p>
          <a:p>
            <a:endParaRPr lang="fr-FR" b="1" dirty="0" smtClean="0">
              <a:solidFill>
                <a:srgbClr val="FF0000"/>
              </a:solidFill>
              <a:effectLst>
                <a:outerShdw blurRad="38100" dist="38100" dir="2700000" algn="tl">
                  <a:srgbClr val="000000">
                    <a:alpha val="43137"/>
                  </a:srgbClr>
                </a:outerShdw>
              </a:effectLst>
              <a:latin typeface="Comic Sans MS" pitchFamily="66" charset="0"/>
            </a:endParaRPr>
          </a:p>
          <a:p>
            <a:r>
              <a:rPr lang="fr-FR" b="1" dirty="0" smtClean="0">
                <a:solidFill>
                  <a:srgbClr val="FF0000"/>
                </a:solidFill>
                <a:effectLst>
                  <a:outerShdw blurRad="38100" dist="38100" dir="2700000" algn="tl">
                    <a:srgbClr val="000000">
                      <a:alpha val="43137"/>
                    </a:srgbClr>
                  </a:outerShdw>
                </a:effectLst>
                <a:latin typeface="Comic Sans MS" pitchFamily="66" charset="0"/>
              </a:rPr>
              <a:t>        Test of </a:t>
            </a:r>
            <a:r>
              <a:rPr lang="fr-FR" b="1" dirty="0" err="1" smtClean="0">
                <a:solidFill>
                  <a:srgbClr val="FF0000"/>
                </a:solidFill>
                <a:effectLst>
                  <a:outerShdw blurRad="38100" dist="38100" dir="2700000" algn="tl">
                    <a:srgbClr val="000000">
                      <a:alpha val="43137"/>
                    </a:srgbClr>
                  </a:outerShdw>
                </a:effectLst>
                <a:latin typeface="Comic Sans MS" pitchFamily="66" charset="0"/>
              </a:rPr>
              <a:t>consistency</a:t>
            </a:r>
            <a:r>
              <a:rPr lang="fr-FR" b="1" dirty="0" smtClean="0">
                <a:solidFill>
                  <a:srgbClr val="FF0000"/>
                </a:solidFill>
                <a:effectLst>
                  <a:outerShdw blurRad="38100" dist="38100" dir="2700000" algn="tl">
                    <a:srgbClr val="000000">
                      <a:alpha val="43137"/>
                    </a:srgbClr>
                  </a:outerShdw>
                </a:effectLst>
                <a:latin typeface="Comic Sans MS" pitchFamily="66" charset="0"/>
              </a:rPr>
              <a:t> </a:t>
            </a:r>
          </a:p>
          <a:p>
            <a:r>
              <a:rPr lang="fr-FR" b="1" dirty="0" smtClean="0">
                <a:solidFill>
                  <a:srgbClr val="FF0000"/>
                </a:solidFill>
                <a:effectLst>
                  <a:outerShdw blurRad="38100" dist="38100" dir="2700000" algn="tl">
                    <a:srgbClr val="000000">
                      <a:alpha val="43137"/>
                    </a:srgbClr>
                  </a:outerShdw>
                </a:effectLst>
                <a:latin typeface="Comic Sans MS" pitchFamily="66" charset="0"/>
              </a:rPr>
              <a:t>          of the </a:t>
            </a:r>
            <a:r>
              <a:rPr lang="fr-FR" b="1" dirty="0" err="1" smtClean="0">
                <a:solidFill>
                  <a:srgbClr val="FF0000"/>
                </a:solidFill>
                <a:effectLst>
                  <a:outerShdw blurRad="38100" dist="38100" dir="2700000" algn="tl">
                    <a:srgbClr val="000000">
                      <a:alpha val="43137"/>
                    </a:srgbClr>
                  </a:outerShdw>
                </a:effectLst>
                <a:latin typeface="Comic Sans MS" pitchFamily="66" charset="0"/>
              </a:rPr>
              <a:t>approach</a:t>
            </a:r>
            <a:r>
              <a:rPr lang="fr-FR" sz="2400" b="1" dirty="0" smtClean="0">
                <a:solidFill>
                  <a:srgbClr val="FF0000"/>
                </a:solidFill>
                <a:effectLst>
                  <a:outerShdw blurRad="38100" dist="38100" dir="2700000" algn="tl">
                    <a:srgbClr val="000000">
                      <a:alpha val="43137"/>
                    </a:srgbClr>
                  </a:outerShdw>
                </a:effectLst>
                <a:latin typeface="Comic Sans MS" pitchFamily="66" charset="0"/>
              </a:rPr>
              <a:t> </a:t>
            </a:r>
            <a:endParaRPr lang="fr-FR" b="1" dirty="0">
              <a:solidFill>
                <a:srgbClr val="FF0000"/>
              </a:solidFill>
              <a:effectLst>
                <a:outerShdw blurRad="38100" dist="38100" dir="2700000" algn="tl">
                  <a:srgbClr val="000000">
                    <a:alpha val="43137"/>
                  </a:srgbClr>
                </a:outerShdw>
              </a:effectLst>
            </a:endParaRPr>
          </a:p>
        </p:txBody>
      </p:sp>
      <p:sp>
        <p:nvSpPr>
          <p:cNvPr id="18" name="ZoneTexte 17"/>
          <p:cNvSpPr txBox="1"/>
          <p:nvPr/>
        </p:nvSpPr>
        <p:spPr>
          <a:xfrm>
            <a:off x="179512" y="6525344"/>
            <a:ext cx="8424101" cy="369332"/>
          </a:xfrm>
          <a:prstGeom prst="rect">
            <a:avLst/>
          </a:prstGeom>
          <a:noFill/>
        </p:spPr>
        <p:txBody>
          <a:bodyPr wrap="none" rtlCol="0">
            <a:spAutoFit/>
          </a:bodyPr>
          <a:lstStyle/>
          <a:p>
            <a:r>
              <a:rPr lang="fr-FR" i="1" dirty="0" smtClean="0">
                <a:latin typeface="Comic Sans MS" pitchFamily="66" charset="0"/>
              </a:rPr>
              <a:t>COMPASS + HERMES have </a:t>
            </a:r>
            <a:r>
              <a:rPr lang="fr-FR" i="1" dirty="0" err="1" smtClean="0">
                <a:latin typeface="Comic Sans MS" pitchFamily="66" charset="0"/>
              </a:rPr>
              <a:t>already</a:t>
            </a:r>
            <a:r>
              <a:rPr lang="fr-FR" i="1" dirty="0" smtClean="0">
                <a:latin typeface="Comic Sans MS" pitchFamily="66" charset="0"/>
              </a:rPr>
              <a:t> </a:t>
            </a:r>
            <a:r>
              <a:rPr lang="fr-FR" i="1" dirty="0" err="1" smtClean="0">
                <a:latin typeface="Comic Sans MS" pitchFamily="66" charset="0"/>
              </a:rPr>
              <a:t>measured</a:t>
            </a:r>
            <a:r>
              <a:rPr lang="fr-FR" i="1" dirty="0" smtClean="0">
                <a:latin typeface="Comic Sans MS" pitchFamily="66" charset="0"/>
              </a:rPr>
              <a:t> non </a:t>
            </a:r>
            <a:r>
              <a:rPr lang="fr-FR" i="1" dirty="0" err="1" smtClean="0">
                <a:latin typeface="Comic Sans MS" pitchFamily="66" charset="0"/>
              </a:rPr>
              <a:t>zero</a:t>
            </a:r>
            <a:r>
              <a:rPr lang="fr-FR" i="1" dirty="0" smtClean="0">
                <a:latin typeface="Comic Sans MS" pitchFamily="66" charset="0"/>
              </a:rPr>
              <a:t> </a:t>
            </a:r>
            <a:r>
              <a:rPr lang="fr-FR" i="1" dirty="0" err="1" smtClean="0">
                <a:latin typeface="Comic Sans MS" pitchFamily="66" charset="0"/>
              </a:rPr>
              <a:t>Sivers</a:t>
            </a:r>
            <a:r>
              <a:rPr lang="fr-FR" i="1" dirty="0" smtClean="0">
                <a:latin typeface="Comic Sans MS" pitchFamily="66" charset="0"/>
              </a:rPr>
              <a:t> SSA in SIDIS </a:t>
            </a:r>
            <a:endParaRPr lang="fr-FR" i="1"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7" descr="Only_Predictions_Sivers_HMR.png"/>
          <p:cNvPicPr>
            <a:picLocks noChangeAspect="1"/>
          </p:cNvPicPr>
          <p:nvPr/>
        </p:nvPicPr>
        <p:blipFill>
          <a:blip r:embed="rId2" cstate="print"/>
          <a:stretch>
            <a:fillRect/>
          </a:stretch>
        </p:blipFill>
        <p:spPr>
          <a:xfrm>
            <a:off x="80387" y="1815379"/>
            <a:ext cx="5041707" cy="4890221"/>
          </a:xfrm>
          <a:prstGeom prst="rect">
            <a:avLst/>
          </a:prstGeom>
        </p:spPr>
      </p:pic>
      <p:sp>
        <p:nvSpPr>
          <p:cNvPr id="3" name="Rectangle 76"/>
          <p:cNvSpPr>
            <a:spLocks noChangeArrowheads="1"/>
          </p:cNvSpPr>
          <p:nvPr/>
        </p:nvSpPr>
        <p:spPr bwMode="auto">
          <a:xfrm>
            <a:off x="0" y="0"/>
            <a:ext cx="9144000" cy="838200"/>
          </a:xfrm>
          <a:prstGeom prst="rect">
            <a:avLst/>
          </a:prstGeom>
          <a:solidFill>
            <a:srgbClr val="0070C0"/>
          </a:solidFill>
          <a:ln w="9525">
            <a:noFill/>
            <a:miter lim="800000"/>
            <a:headEnd/>
            <a:tailEnd/>
          </a:ln>
        </p:spPr>
        <p:txBody>
          <a:bodyPr wrap="none" anchor="ctr"/>
          <a:lstStyle/>
          <a:p>
            <a:endParaRPr lang="fr-FR"/>
          </a:p>
        </p:txBody>
      </p:sp>
      <p:sp>
        <p:nvSpPr>
          <p:cNvPr id="6" name="Text Box 8"/>
          <p:cNvSpPr txBox="1">
            <a:spLocks noChangeArrowheads="1"/>
          </p:cNvSpPr>
          <p:nvPr/>
        </p:nvSpPr>
        <p:spPr bwMode="auto">
          <a:xfrm>
            <a:off x="683568" y="116632"/>
            <a:ext cx="8024954" cy="584775"/>
          </a:xfrm>
          <a:prstGeom prst="rect">
            <a:avLst/>
          </a:prstGeom>
          <a:noFill/>
          <a:ln w="9525">
            <a:noFill/>
            <a:miter lim="800000"/>
            <a:headEnd/>
            <a:tailEnd/>
          </a:ln>
          <a:effectLst/>
        </p:spPr>
        <p:txBody>
          <a:bodyPr wrap="none">
            <a:spAutoFit/>
          </a:bodyPr>
          <a:lstStyle/>
          <a:p>
            <a:pPr>
              <a:defRPr/>
            </a:pPr>
            <a:r>
              <a:rPr lang="fr-FR" sz="3200" b="1" dirty="0" err="1" smtClean="0">
                <a:solidFill>
                  <a:schemeClr val="bg1"/>
                </a:solidFill>
                <a:effectLst>
                  <a:outerShdw blurRad="38100" dist="38100" dir="2700000" algn="tl">
                    <a:srgbClr val="000000">
                      <a:alpha val="43137"/>
                    </a:srgbClr>
                  </a:outerShdw>
                </a:effectLst>
                <a:latin typeface="Comic Sans MS" pitchFamily="66" charset="0"/>
              </a:rPr>
              <a:t>Predictions</a:t>
            </a:r>
            <a:r>
              <a:rPr lang="fr-FR" sz="3200" b="1" dirty="0" smtClean="0">
                <a:solidFill>
                  <a:schemeClr val="bg1"/>
                </a:solidFill>
                <a:effectLst>
                  <a:outerShdw blurRad="38100" dist="38100" dir="2700000" algn="tl">
                    <a:srgbClr val="000000">
                      <a:alpha val="43137"/>
                    </a:srgbClr>
                  </a:outerShdw>
                </a:effectLst>
                <a:latin typeface="Comic Sans MS" pitchFamily="66" charset="0"/>
              </a:rPr>
              <a:t> for </a:t>
            </a:r>
            <a:r>
              <a:rPr lang="fr-FR" sz="3200" b="1" dirty="0" err="1" smtClean="0">
                <a:solidFill>
                  <a:schemeClr val="bg1"/>
                </a:solidFill>
                <a:effectLst>
                  <a:outerShdw blurRad="38100" dist="38100" dir="2700000" algn="tl">
                    <a:srgbClr val="000000">
                      <a:alpha val="43137"/>
                    </a:srgbClr>
                  </a:outerShdw>
                </a:effectLst>
                <a:latin typeface="Comic Sans MS" pitchFamily="66" charset="0"/>
              </a:rPr>
              <a:t>Drell</a:t>
            </a:r>
            <a:r>
              <a:rPr lang="fr-FR" sz="3200" b="1" dirty="0" smtClean="0">
                <a:solidFill>
                  <a:schemeClr val="bg1"/>
                </a:solidFill>
                <a:effectLst>
                  <a:outerShdw blurRad="38100" dist="38100" dir="2700000" algn="tl">
                    <a:srgbClr val="000000">
                      <a:alpha val="43137"/>
                    </a:srgbClr>
                  </a:outerShdw>
                </a:effectLst>
                <a:latin typeface="Comic Sans MS" pitchFamily="66" charset="0"/>
              </a:rPr>
              <a:t>-Yan </a:t>
            </a:r>
            <a:r>
              <a:rPr lang="fr-FR" sz="3200" b="1" dirty="0" err="1" smtClean="0">
                <a:solidFill>
                  <a:schemeClr val="bg1"/>
                </a:solidFill>
                <a:effectLst>
                  <a:outerShdw blurRad="38100" dist="38100" dir="2700000" algn="tl">
                    <a:srgbClr val="000000">
                      <a:alpha val="43137"/>
                    </a:srgbClr>
                  </a:outerShdw>
                </a:effectLst>
                <a:latin typeface="Comic Sans MS" pitchFamily="66" charset="0"/>
              </a:rPr>
              <a:t>at</a:t>
            </a:r>
            <a:r>
              <a:rPr lang="fr-FR" sz="3200" b="1" dirty="0" smtClean="0">
                <a:solidFill>
                  <a:schemeClr val="bg1"/>
                </a:solidFill>
                <a:effectLst>
                  <a:outerShdw blurRad="38100" dist="38100" dir="2700000" algn="tl">
                    <a:srgbClr val="000000">
                      <a:alpha val="43137"/>
                    </a:srgbClr>
                  </a:outerShdw>
                </a:effectLst>
                <a:latin typeface="Comic Sans MS" pitchFamily="66" charset="0"/>
              </a:rPr>
              <a:t> COMPASS</a:t>
            </a:r>
            <a:endParaRPr lang="fr-FR" sz="32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ZoneTexte 6"/>
          <p:cNvSpPr txBox="1"/>
          <p:nvPr/>
        </p:nvSpPr>
        <p:spPr>
          <a:xfrm>
            <a:off x="968467" y="1882914"/>
            <a:ext cx="4368504" cy="707886"/>
          </a:xfrm>
          <a:prstGeom prst="rect">
            <a:avLst/>
          </a:prstGeom>
          <a:solidFill>
            <a:schemeClr val="accent1">
              <a:lumMod val="20000"/>
              <a:lumOff val="80000"/>
            </a:schemeClr>
          </a:solidFill>
        </p:spPr>
        <p:txBody>
          <a:bodyPr wrap="none" rtlCol="0">
            <a:spAutoFit/>
          </a:bodyPr>
          <a:lstStyle/>
          <a:p>
            <a:r>
              <a:rPr lang="fr-FR" sz="2000" dirty="0" err="1" smtClean="0">
                <a:solidFill>
                  <a:srgbClr val="0033CC"/>
                </a:solidFill>
                <a:latin typeface="Comic Sans MS" pitchFamily="66" charset="0"/>
              </a:rPr>
              <a:t>Sivers</a:t>
            </a:r>
            <a:r>
              <a:rPr lang="fr-FR" sz="2000" dirty="0" smtClean="0">
                <a:solidFill>
                  <a:srgbClr val="0033CC"/>
                </a:solidFill>
                <a:latin typeface="Comic Sans MS" pitchFamily="66" charset="0"/>
              </a:rPr>
              <a:t> </a:t>
            </a:r>
            <a:r>
              <a:rPr lang="fr-FR" sz="2000" dirty="0" err="1" smtClean="0">
                <a:solidFill>
                  <a:srgbClr val="0033CC"/>
                </a:solidFill>
                <a:latin typeface="Comic Sans MS" pitchFamily="66" charset="0"/>
              </a:rPr>
              <a:t>function</a:t>
            </a:r>
            <a:r>
              <a:rPr lang="fr-FR" sz="2000" dirty="0" smtClean="0">
                <a:solidFill>
                  <a:srgbClr val="0033CC"/>
                </a:solidFill>
                <a:latin typeface="Comic Sans MS" pitchFamily="66" charset="0"/>
              </a:rPr>
              <a:t> </a:t>
            </a:r>
            <a:r>
              <a:rPr lang="fr-FR" sz="2000" dirty="0" smtClean="0">
                <a:solidFill>
                  <a:srgbClr val="0033CC"/>
                </a:solidFill>
                <a:latin typeface="Comic Sans MS" pitchFamily="66" charset="0"/>
                <a:cs typeface="Times New Roman"/>
              </a:rPr>
              <a:t>in the </a:t>
            </a:r>
            <a:r>
              <a:rPr lang="fr-FR" sz="2000" dirty="0" err="1" smtClean="0">
                <a:solidFill>
                  <a:srgbClr val="0033CC"/>
                </a:solidFill>
                <a:latin typeface="Comic Sans MS" pitchFamily="66" charset="0"/>
                <a:cs typeface="Times New Roman"/>
              </a:rPr>
              <a:t>safe</a:t>
            </a:r>
            <a:r>
              <a:rPr lang="fr-FR" sz="2000" dirty="0" smtClean="0">
                <a:solidFill>
                  <a:srgbClr val="0033CC"/>
                </a:solidFill>
                <a:latin typeface="Comic Sans MS" pitchFamily="66" charset="0"/>
                <a:cs typeface="Times New Roman"/>
              </a:rPr>
              <a:t> </a:t>
            </a:r>
            <a:r>
              <a:rPr lang="fr-FR" sz="2000" dirty="0" err="1" smtClean="0">
                <a:solidFill>
                  <a:srgbClr val="0033CC"/>
                </a:solidFill>
                <a:latin typeface="Comic Sans MS" pitchFamily="66" charset="0"/>
                <a:cs typeface="Times New Roman"/>
              </a:rPr>
              <a:t>dimuon</a:t>
            </a:r>
            <a:r>
              <a:rPr lang="fr-FR" sz="2000" dirty="0" smtClean="0">
                <a:solidFill>
                  <a:srgbClr val="0033CC"/>
                </a:solidFill>
                <a:latin typeface="Comic Sans MS" pitchFamily="66" charset="0"/>
                <a:cs typeface="Times New Roman"/>
              </a:rPr>
              <a:t> </a:t>
            </a:r>
          </a:p>
          <a:p>
            <a:r>
              <a:rPr lang="fr-FR" sz="2000" dirty="0" smtClean="0">
                <a:solidFill>
                  <a:srgbClr val="0033CC"/>
                </a:solidFill>
                <a:latin typeface="Comic Sans MS" pitchFamily="66" charset="0"/>
                <a:cs typeface="Times New Roman"/>
              </a:rPr>
              <a:t>mass </a:t>
            </a:r>
            <a:r>
              <a:rPr lang="fr-FR" sz="2000" dirty="0" err="1" smtClean="0">
                <a:solidFill>
                  <a:srgbClr val="0033CC"/>
                </a:solidFill>
                <a:latin typeface="Comic Sans MS" pitchFamily="66" charset="0"/>
                <a:cs typeface="Times New Roman"/>
              </a:rPr>
              <a:t>region</a:t>
            </a:r>
            <a:r>
              <a:rPr lang="fr-FR" sz="2000" dirty="0" smtClean="0">
                <a:solidFill>
                  <a:srgbClr val="0033CC"/>
                </a:solidFill>
                <a:latin typeface="Comic Sans MS" pitchFamily="66" charset="0"/>
                <a:cs typeface="Times New Roman"/>
              </a:rPr>
              <a:t>   4 &lt; M</a:t>
            </a:r>
            <a:r>
              <a:rPr lang="fr-FR" sz="2000" baseline="-25000" dirty="0" smtClean="0">
                <a:solidFill>
                  <a:srgbClr val="0033CC"/>
                </a:solidFill>
                <a:latin typeface="Comic Sans MS" pitchFamily="66" charset="0"/>
                <a:cs typeface="Times New Roman"/>
                <a:sym typeface="Symbol"/>
              </a:rPr>
              <a:t>+-</a:t>
            </a:r>
            <a:r>
              <a:rPr lang="fr-FR" sz="2000" dirty="0" smtClean="0">
                <a:solidFill>
                  <a:srgbClr val="0033CC"/>
                </a:solidFill>
                <a:latin typeface="Comic Sans MS" pitchFamily="66" charset="0"/>
                <a:cs typeface="Times New Roman"/>
                <a:sym typeface="Symbol"/>
              </a:rPr>
              <a:t> &lt; 9 </a:t>
            </a:r>
            <a:r>
              <a:rPr lang="fr-FR" sz="2000" dirty="0" err="1" smtClean="0">
                <a:solidFill>
                  <a:srgbClr val="0033CC"/>
                </a:solidFill>
                <a:latin typeface="Comic Sans MS" pitchFamily="66" charset="0"/>
                <a:cs typeface="Times New Roman"/>
                <a:sym typeface="Symbol"/>
              </a:rPr>
              <a:t>GeV</a:t>
            </a:r>
            <a:r>
              <a:rPr lang="fr-FR" sz="2000" dirty="0" smtClean="0">
                <a:solidFill>
                  <a:srgbClr val="0033CC"/>
                </a:solidFill>
                <a:latin typeface="Comic Sans MS" pitchFamily="66" charset="0"/>
                <a:cs typeface="Times New Roman"/>
                <a:sym typeface="Symbol"/>
              </a:rPr>
              <a:t> </a:t>
            </a:r>
            <a:endParaRPr lang="fr-FR" sz="2000" dirty="0">
              <a:solidFill>
                <a:srgbClr val="0033CC"/>
              </a:solidFill>
              <a:latin typeface="Comic Sans MS" pitchFamily="66" charset="0"/>
            </a:endParaRPr>
          </a:p>
        </p:txBody>
      </p:sp>
      <p:sp>
        <p:nvSpPr>
          <p:cNvPr id="8" name="Text Box 12"/>
          <p:cNvSpPr txBox="1">
            <a:spLocks noChangeArrowheads="1"/>
          </p:cNvSpPr>
          <p:nvPr/>
        </p:nvSpPr>
        <p:spPr bwMode="auto">
          <a:xfrm>
            <a:off x="5697011" y="1875472"/>
            <a:ext cx="2884892" cy="1477328"/>
          </a:xfrm>
          <a:prstGeom prst="rect">
            <a:avLst/>
          </a:prstGeom>
          <a:solidFill>
            <a:srgbClr val="FFFF99"/>
          </a:solidFill>
          <a:ln w="9525">
            <a:noFill/>
            <a:miter lim="800000"/>
            <a:headEnd/>
            <a:tailEnd/>
          </a:ln>
        </p:spPr>
        <p:txBody>
          <a:bodyPr wrap="none">
            <a:spAutoFit/>
          </a:bodyPr>
          <a:lstStyle/>
          <a:p>
            <a:r>
              <a:rPr lang="fr-FR" b="1" dirty="0" smtClean="0">
                <a:effectLst>
                  <a:outerShdw blurRad="38100" dist="38100" dir="2700000" algn="tl">
                    <a:srgbClr val="000000">
                      <a:alpha val="43137"/>
                    </a:srgbClr>
                  </a:outerShdw>
                </a:effectLst>
              </a:rPr>
              <a:t>2 </a:t>
            </a:r>
            <a:r>
              <a:rPr lang="fr-FR" b="1" dirty="0" err="1" smtClean="0">
                <a:effectLst>
                  <a:outerShdw blurRad="38100" dist="38100" dir="2700000" algn="tl">
                    <a:srgbClr val="000000">
                      <a:alpha val="43137"/>
                    </a:srgbClr>
                  </a:outerShdw>
                </a:effectLst>
              </a:rPr>
              <a:t>years</a:t>
            </a:r>
            <a:r>
              <a:rPr lang="fr-FR" b="1" dirty="0" smtClean="0">
                <a:effectLst>
                  <a:outerShdw blurRad="38100" dist="38100" dir="2700000" algn="tl">
                    <a:srgbClr val="000000">
                      <a:alpha val="43137"/>
                    </a:srgbClr>
                  </a:outerShdw>
                </a:effectLst>
              </a:rPr>
              <a:t> of data</a:t>
            </a:r>
          </a:p>
          <a:p>
            <a:r>
              <a:rPr lang="fr-FR" dirty="0" smtClean="0"/>
              <a:t>190 </a:t>
            </a:r>
            <a:r>
              <a:rPr lang="fr-FR" dirty="0" err="1"/>
              <a:t>GeV</a:t>
            </a:r>
            <a:r>
              <a:rPr lang="fr-FR" dirty="0"/>
              <a:t> </a:t>
            </a:r>
            <a:r>
              <a:rPr lang="fr-FR" dirty="0" smtClean="0"/>
              <a:t>pion </a:t>
            </a:r>
            <a:r>
              <a:rPr lang="fr-FR" dirty="0" err="1" smtClean="0"/>
              <a:t>beam</a:t>
            </a:r>
            <a:endParaRPr lang="fr-FR" dirty="0" smtClean="0"/>
          </a:p>
          <a:p>
            <a:r>
              <a:rPr lang="fr-FR" dirty="0" smtClean="0"/>
              <a:t>6 .10</a:t>
            </a:r>
            <a:r>
              <a:rPr lang="fr-FR" baseline="30000" dirty="0" smtClean="0"/>
              <a:t>8</a:t>
            </a:r>
            <a:r>
              <a:rPr lang="fr-FR" dirty="0" smtClean="0"/>
              <a:t> </a:t>
            </a:r>
            <a:r>
              <a:rPr lang="el-GR" dirty="0" smtClean="0">
                <a:latin typeface="Times New Roman"/>
                <a:cs typeface="Times New Roman"/>
              </a:rPr>
              <a:t>π</a:t>
            </a:r>
            <a:r>
              <a:rPr lang="fr-FR" baseline="30000" dirty="0" smtClean="0">
                <a:latin typeface="Times New Roman"/>
                <a:cs typeface="Times New Roman"/>
              </a:rPr>
              <a:t>-</a:t>
            </a:r>
            <a:r>
              <a:rPr lang="fr-FR" dirty="0" smtClean="0"/>
              <a:t>/</a:t>
            </a:r>
            <a:r>
              <a:rPr lang="fr-FR" dirty="0" err="1" smtClean="0"/>
              <a:t>spill</a:t>
            </a:r>
            <a:r>
              <a:rPr lang="fr-FR" dirty="0" smtClean="0"/>
              <a:t> (of 9.6s)</a:t>
            </a:r>
            <a:endParaRPr lang="fr-FR" dirty="0"/>
          </a:p>
          <a:p>
            <a:r>
              <a:rPr lang="fr-FR" dirty="0" smtClean="0"/>
              <a:t>1.1 m </a:t>
            </a:r>
            <a:r>
              <a:rPr lang="fr-FR" dirty="0" err="1" smtClean="0"/>
              <a:t>transv</a:t>
            </a:r>
            <a:r>
              <a:rPr lang="fr-FR" dirty="0" smtClean="0"/>
              <a:t>. </a:t>
            </a:r>
            <a:r>
              <a:rPr lang="fr-FR" dirty="0" err="1" smtClean="0"/>
              <a:t>pol</a:t>
            </a:r>
            <a:r>
              <a:rPr lang="fr-FR" dirty="0" smtClean="0"/>
              <a:t>. NH</a:t>
            </a:r>
            <a:r>
              <a:rPr lang="fr-FR" baseline="-25000" dirty="0" smtClean="0"/>
              <a:t>3</a:t>
            </a:r>
            <a:r>
              <a:rPr lang="fr-FR" dirty="0" smtClean="0"/>
              <a:t> </a:t>
            </a:r>
            <a:r>
              <a:rPr lang="fr-FR" dirty="0" err="1" smtClean="0"/>
              <a:t>target</a:t>
            </a:r>
            <a:endParaRPr lang="fr-FR" dirty="0">
              <a:sym typeface="Symbol" pitchFamily="18" charset="2"/>
            </a:endParaRPr>
          </a:p>
          <a:p>
            <a:r>
              <a:rPr lang="fr-FR" dirty="0" err="1" smtClean="0">
                <a:sym typeface="Symbol" pitchFamily="18" charset="2"/>
              </a:rPr>
              <a:t>Lumi</a:t>
            </a:r>
            <a:r>
              <a:rPr lang="fr-FR" dirty="0" smtClean="0">
                <a:sym typeface="Symbol" pitchFamily="18" charset="2"/>
              </a:rPr>
              <a:t>=1.2 10</a:t>
            </a:r>
            <a:r>
              <a:rPr lang="fr-FR" baseline="30000" dirty="0" smtClean="0">
                <a:sym typeface="Symbol" pitchFamily="18" charset="2"/>
              </a:rPr>
              <a:t>32</a:t>
            </a:r>
            <a:r>
              <a:rPr lang="fr-FR" dirty="0" smtClean="0">
                <a:sym typeface="Symbol" pitchFamily="18" charset="2"/>
              </a:rPr>
              <a:t> cm</a:t>
            </a:r>
            <a:r>
              <a:rPr lang="fr-FR" baseline="30000" dirty="0" smtClean="0">
                <a:sym typeface="Symbol" pitchFamily="18" charset="2"/>
              </a:rPr>
              <a:t>-2</a:t>
            </a:r>
            <a:r>
              <a:rPr lang="fr-FR" dirty="0" smtClean="0">
                <a:sym typeface="Symbol" pitchFamily="18" charset="2"/>
              </a:rPr>
              <a:t>s</a:t>
            </a:r>
            <a:r>
              <a:rPr lang="fr-FR" baseline="30000" dirty="0" smtClean="0">
                <a:sym typeface="Symbol" pitchFamily="18" charset="2"/>
              </a:rPr>
              <a:t>-1</a:t>
            </a:r>
            <a:endParaRPr lang="fr-FR" baseline="30000" dirty="0">
              <a:sym typeface="Symbol" pitchFamily="18" charset="2"/>
            </a:endParaRPr>
          </a:p>
        </p:txBody>
      </p:sp>
      <p:sp>
        <p:nvSpPr>
          <p:cNvPr id="14" name="ZoneTexte 13"/>
          <p:cNvSpPr txBox="1"/>
          <p:nvPr/>
        </p:nvSpPr>
        <p:spPr>
          <a:xfrm>
            <a:off x="5132107" y="3512683"/>
            <a:ext cx="3935693" cy="2862322"/>
          </a:xfrm>
          <a:prstGeom prst="rect">
            <a:avLst/>
          </a:prstGeom>
          <a:noFill/>
        </p:spPr>
        <p:txBody>
          <a:bodyPr wrap="none" rtlCol="0">
            <a:spAutoFit/>
          </a:bodyPr>
          <a:lstStyle/>
          <a:p>
            <a:r>
              <a:rPr lang="fr-FR" dirty="0" smtClean="0">
                <a:solidFill>
                  <a:srgbClr val="0033CC"/>
                </a:solidFill>
                <a:latin typeface="Comic Sans MS" pitchFamily="66" charset="0"/>
              </a:rPr>
              <a:t>Blue line </a:t>
            </a:r>
            <a:r>
              <a:rPr lang="fr-FR" dirty="0" err="1" smtClean="0">
                <a:solidFill>
                  <a:srgbClr val="0033CC"/>
                </a:solidFill>
                <a:latin typeface="Comic Sans MS" pitchFamily="66" charset="0"/>
              </a:rPr>
              <a:t>with</a:t>
            </a:r>
            <a:r>
              <a:rPr lang="fr-FR" dirty="0" smtClean="0">
                <a:solidFill>
                  <a:srgbClr val="0033CC"/>
                </a:solidFill>
                <a:latin typeface="Comic Sans MS" pitchFamily="66" charset="0"/>
              </a:rPr>
              <a:t> </a:t>
            </a:r>
            <a:r>
              <a:rPr lang="fr-FR" dirty="0" err="1" smtClean="0">
                <a:solidFill>
                  <a:srgbClr val="0033CC"/>
                </a:solidFill>
                <a:latin typeface="Comic Sans MS" pitchFamily="66" charset="0"/>
              </a:rPr>
              <a:t>grey</a:t>
            </a:r>
            <a:r>
              <a:rPr lang="fr-FR" dirty="0" smtClean="0">
                <a:solidFill>
                  <a:srgbClr val="0033CC"/>
                </a:solidFill>
                <a:latin typeface="Comic Sans MS" pitchFamily="66" charset="0"/>
              </a:rPr>
              <a:t> band</a:t>
            </a:r>
            <a:r>
              <a:rPr lang="fr-FR" dirty="0" smtClean="0">
                <a:latin typeface="Comic Sans MS" pitchFamily="66" charset="0"/>
              </a:rPr>
              <a:t>: </a:t>
            </a:r>
          </a:p>
          <a:p>
            <a:r>
              <a:rPr lang="fr-FR" dirty="0" smtClean="0">
                <a:latin typeface="Comic Sans MS" pitchFamily="66" charset="0"/>
              </a:rPr>
              <a:t>     </a:t>
            </a:r>
            <a:r>
              <a:rPr lang="fr-FR" dirty="0" err="1" smtClean="0">
                <a:solidFill>
                  <a:schemeClr val="tx1">
                    <a:lumMod val="50000"/>
                    <a:lumOff val="50000"/>
                  </a:schemeClr>
                </a:solidFill>
                <a:latin typeface="Comic Sans MS" pitchFamily="66" charset="0"/>
              </a:rPr>
              <a:t>Anselmino</a:t>
            </a:r>
            <a:r>
              <a:rPr lang="fr-FR" dirty="0" smtClean="0">
                <a:solidFill>
                  <a:schemeClr val="tx1">
                    <a:lumMod val="50000"/>
                    <a:lumOff val="50000"/>
                  </a:schemeClr>
                </a:solidFill>
                <a:latin typeface="Comic Sans MS" pitchFamily="66" charset="0"/>
              </a:rPr>
              <a:t> et al.,  PRD79 (2009)</a:t>
            </a:r>
          </a:p>
          <a:p>
            <a:r>
              <a:rPr lang="fr-FR" dirty="0" smtClean="0">
                <a:latin typeface="Comic Sans MS" pitchFamily="66" charset="0"/>
              </a:rPr>
              <a:t>Black </a:t>
            </a:r>
            <a:r>
              <a:rPr lang="fr-FR" dirty="0" err="1" smtClean="0">
                <a:latin typeface="Comic Sans MS" pitchFamily="66" charset="0"/>
              </a:rPr>
              <a:t>solid</a:t>
            </a:r>
            <a:r>
              <a:rPr lang="fr-FR" dirty="0" smtClean="0">
                <a:latin typeface="Comic Sans MS" pitchFamily="66" charset="0"/>
              </a:rPr>
              <a:t> and </a:t>
            </a:r>
            <a:r>
              <a:rPr lang="fr-FR" dirty="0" err="1" smtClean="0">
                <a:latin typeface="Comic Sans MS" pitchFamily="66" charset="0"/>
              </a:rPr>
              <a:t>dashed</a:t>
            </a:r>
            <a:r>
              <a:rPr lang="fr-FR" dirty="0" smtClean="0">
                <a:latin typeface="Comic Sans MS" pitchFamily="66" charset="0"/>
              </a:rPr>
              <a:t>: </a:t>
            </a:r>
          </a:p>
          <a:p>
            <a:r>
              <a:rPr lang="fr-FR" dirty="0" smtClean="0">
                <a:latin typeface="Comic Sans MS" pitchFamily="66" charset="0"/>
              </a:rPr>
              <a:t>     </a:t>
            </a:r>
            <a:r>
              <a:rPr lang="fr-FR" dirty="0" err="1" smtClean="0">
                <a:solidFill>
                  <a:schemeClr val="tx1">
                    <a:lumMod val="50000"/>
                    <a:lumOff val="50000"/>
                  </a:schemeClr>
                </a:solidFill>
                <a:latin typeface="Comic Sans MS" pitchFamily="66" charset="0"/>
              </a:rPr>
              <a:t>Efremov</a:t>
            </a:r>
            <a:r>
              <a:rPr lang="fr-FR" dirty="0" smtClean="0">
                <a:solidFill>
                  <a:schemeClr val="tx1">
                    <a:lumMod val="50000"/>
                    <a:lumOff val="50000"/>
                  </a:schemeClr>
                </a:solidFill>
                <a:latin typeface="Comic Sans MS" pitchFamily="66" charset="0"/>
              </a:rPr>
              <a:t> et al., PLB612 (2005)</a:t>
            </a:r>
          </a:p>
          <a:p>
            <a:r>
              <a:rPr lang="fr-FR" dirty="0" smtClean="0">
                <a:latin typeface="Comic Sans MS" pitchFamily="66" charset="0"/>
              </a:rPr>
              <a:t>Black dot-</a:t>
            </a:r>
            <a:r>
              <a:rPr lang="fr-FR" dirty="0" err="1" smtClean="0">
                <a:latin typeface="Comic Sans MS" pitchFamily="66" charset="0"/>
              </a:rPr>
              <a:t>dashed</a:t>
            </a:r>
            <a:r>
              <a:rPr lang="fr-FR" dirty="0" smtClean="0">
                <a:latin typeface="Comic Sans MS" pitchFamily="66" charset="0"/>
              </a:rPr>
              <a:t>: </a:t>
            </a:r>
          </a:p>
          <a:p>
            <a:r>
              <a:rPr lang="fr-FR" dirty="0" smtClean="0">
                <a:latin typeface="Comic Sans MS" pitchFamily="66" charset="0"/>
              </a:rPr>
              <a:t>     </a:t>
            </a:r>
            <a:r>
              <a:rPr lang="fr-FR" dirty="0" smtClean="0">
                <a:solidFill>
                  <a:schemeClr val="tx1">
                    <a:lumMod val="50000"/>
                    <a:lumOff val="50000"/>
                  </a:schemeClr>
                </a:solidFill>
                <a:latin typeface="Comic Sans MS" pitchFamily="66" charset="0"/>
              </a:rPr>
              <a:t>Collins et al., PRD73 (2006) </a:t>
            </a:r>
          </a:p>
          <a:p>
            <a:r>
              <a:rPr lang="fr-FR" dirty="0" smtClean="0">
                <a:solidFill>
                  <a:srgbClr val="FF33CC"/>
                </a:solidFill>
                <a:latin typeface="Comic Sans MS" pitchFamily="66" charset="0"/>
              </a:rPr>
              <a:t>Squares:</a:t>
            </a:r>
            <a:r>
              <a:rPr lang="fr-FR" dirty="0" smtClean="0">
                <a:latin typeface="Comic Sans MS" pitchFamily="66" charset="0"/>
              </a:rPr>
              <a:t> </a:t>
            </a:r>
          </a:p>
          <a:p>
            <a:r>
              <a:rPr lang="fr-FR" dirty="0" smtClean="0">
                <a:latin typeface="Comic Sans MS" pitchFamily="66" charset="0"/>
              </a:rPr>
              <a:t>     </a:t>
            </a:r>
            <a:r>
              <a:rPr lang="fr-FR" dirty="0" err="1" smtClean="0">
                <a:solidFill>
                  <a:schemeClr val="tx1">
                    <a:lumMod val="50000"/>
                    <a:lumOff val="50000"/>
                  </a:schemeClr>
                </a:solidFill>
                <a:latin typeface="Comic Sans MS" pitchFamily="66" charset="0"/>
              </a:rPr>
              <a:t>Bianconi</a:t>
            </a:r>
            <a:r>
              <a:rPr lang="fr-FR" dirty="0" smtClean="0">
                <a:solidFill>
                  <a:schemeClr val="tx1">
                    <a:lumMod val="50000"/>
                    <a:lumOff val="50000"/>
                  </a:schemeClr>
                </a:solidFill>
                <a:latin typeface="Comic Sans MS" pitchFamily="66" charset="0"/>
              </a:rPr>
              <a:t> et al., PRD73 (2006)</a:t>
            </a:r>
          </a:p>
          <a:p>
            <a:r>
              <a:rPr lang="fr-FR" dirty="0" smtClean="0">
                <a:solidFill>
                  <a:srgbClr val="00B050"/>
                </a:solidFill>
                <a:latin typeface="Comic Sans MS" pitchFamily="66" charset="0"/>
              </a:rPr>
              <a:t>Green short-</a:t>
            </a:r>
            <a:r>
              <a:rPr lang="fr-FR" dirty="0" err="1" smtClean="0">
                <a:solidFill>
                  <a:srgbClr val="00B050"/>
                </a:solidFill>
                <a:latin typeface="Comic Sans MS" pitchFamily="66" charset="0"/>
              </a:rPr>
              <a:t>dashed</a:t>
            </a:r>
            <a:r>
              <a:rPr lang="fr-FR" dirty="0" smtClean="0">
                <a:latin typeface="Comic Sans MS" pitchFamily="66" charset="0"/>
              </a:rPr>
              <a:t>: </a:t>
            </a:r>
          </a:p>
          <a:p>
            <a:r>
              <a:rPr lang="fr-FR" dirty="0" smtClean="0">
                <a:latin typeface="Comic Sans MS" pitchFamily="66" charset="0"/>
              </a:rPr>
              <a:t>     </a:t>
            </a:r>
            <a:r>
              <a:rPr lang="fr-FR" dirty="0" smtClean="0">
                <a:solidFill>
                  <a:schemeClr val="tx1">
                    <a:lumMod val="50000"/>
                    <a:lumOff val="50000"/>
                  </a:schemeClr>
                </a:solidFill>
                <a:latin typeface="Comic Sans MS" pitchFamily="66" charset="0"/>
              </a:rPr>
              <a:t>Bacchetta et al., PRD78 (2008)</a:t>
            </a:r>
          </a:p>
        </p:txBody>
      </p:sp>
      <p:sp>
        <p:nvSpPr>
          <p:cNvPr id="10" name="ZoneTexte 9"/>
          <p:cNvSpPr txBox="1"/>
          <p:nvPr/>
        </p:nvSpPr>
        <p:spPr>
          <a:xfrm>
            <a:off x="76200" y="6412468"/>
            <a:ext cx="8955093" cy="369332"/>
          </a:xfrm>
          <a:prstGeom prst="rect">
            <a:avLst/>
          </a:prstGeom>
          <a:noFill/>
        </p:spPr>
        <p:txBody>
          <a:bodyPr wrap="square" rtlCol="0">
            <a:spAutoFit/>
          </a:bodyPr>
          <a:lstStyle/>
          <a:p>
            <a:pPr algn="ctr"/>
            <a:r>
              <a:rPr lang="fr-FR" b="1" dirty="0" smtClean="0">
                <a:solidFill>
                  <a:srgbClr val="FF0000"/>
                </a:solidFill>
              </a:rPr>
              <a:t>The change of </a:t>
            </a:r>
            <a:r>
              <a:rPr lang="fr-FR" b="1" dirty="0" err="1" smtClean="0">
                <a:solidFill>
                  <a:srgbClr val="FF0000"/>
                </a:solidFill>
              </a:rPr>
              <a:t>sign</a:t>
            </a:r>
            <a:r>
              <a:rPr lang="fr-FR" b="1" dirty="0" smtClean="0">
                <a:solidFill>
                  <a:srgbClr val="FF0000"/>
                </a:solidFill>
              </a:rPr>
              <a:t> </a:t>
            </a:r>
            <a:r>
              <a:rPr lang="fr-FR" b="1" dirty="0" err="1" smtClean="0">
                <a:solidFill>
                  <a:srgbClr val="FF0000"/>
                </a:solidFill>
              </a:rPr>
              <a:t>can</a:t>
            </a:r>
            <a:r>
              <a:rPr lang="fr-FR" b="1" dirty="0" smtClean="0">
                <a:solidFill>
                  <a:srgbClr val="FF0000"/>
                </a:solidFill>
              </a:rPr>
              <a:t> </a:t>
            </a:r>
            <a:r>
              <a:rPr lang="fr-FR" b="1" dirty="0" err="1" smtClean="0">
                <a:solidFill>
                  <a:srgbClr val="FF0000"/>
                </a:solidFill>
              </a:rPr>
              <a:t>already</a:t>
            </a:r>
            <a:r>
              <a:rPr lang="fr-FR" b="1" dirty="0" smtClean="0">
                <a:solidFill>
                  <a:srgbClr val="FF0000"/>
                </a:solidFill>
              </a:rPr>
              <a:t> </a:t>
            </a:r>
            <a:r>
              <a:rPr lang="fr-FR" b="1" dirty="0" err="1" smtClean="0">
                <a:solidFill>
                  <a:srgbClr val="FF0000"/>
                </a:solidFill>
              </a:rPr>
              <a:t>be</a:t>
            </a:r>
            <a:r>
              <a:rPr lang="fr-FR" b="1" dirty="0" smtClean="0">
                <a:solidFill>
                  <a:srgbClr val="FF0000"/>
                </a:solidFill>
              </a:rPr>
              <a:t> </a:t>
            </a:r>
            <a:r>
              <a:rPr lang="fr-FR" b="1" dirty="0" err="1" smtClean="0">
                <a:solidFill>
                  <a:srgbClr val="FF0000"/>
                </a:solidFill>
              </a:rPr>
              <a:t>seen</a:t>
            </a:r>
            <a:r>
              <a:rPr lang="fr-FR" b="1" dirty="0" smtClean="0">
                <a:solidFill>
                  <a:srgbClr val="FF0000"/>
                </a:solidFill>
              </a:rPr>
              <a:t> in 1 </a:t>
            </a:r>
            <a:r>
              <a:rPr lang="fr-FR" b="1" dirty="0" err="1" smtClean="0">
                <a:solidFill>
                  <a:srgbClr val="FF0000"/>
                </a:solidFill>
              </a:rPr>
              <a:t>year</a:t>
            </a:r>
            <a:endParaRPr lang="fr-FR" b="1" dirty="0">
              <a:solidFill>
                <a:srgbClr val="FF0000"/>
              </a:solidFill>
            </a:endParaRPr>
          </a:p>
        </p:txBody>
      </p:sp>
      <p:sp>
        <p:nvSpPr>
          <p:cNvPr id="11" name="ZoneTexte 14"/>
          <p:cNvSpPr txBox="1"/>
          <p:nvPr/>
        </p:nvSpPr>
        <p:spPr>
          <a:xfrm>
            <a:off x="381000" y="838200"/>
            <a:ext cx="6729727" cy="800219"/>
          </a:xfrm>
          <a:prstGeom prst="rect">
            <a:avLst/>
          </a:prstGeom>
          <a:noFill/>
        </p:spPr>
        <p:txBody>
          <a:bodyPr wrap="none" rtlCol="0">
            <a:spAutoFit/>
          </a:bodyPr>
          <a:lstStyle/>
          <a:p>
            <a:r>
              <a:rPr lang="fr-FR" sz="2400" dirty="0" smtClean="0">
                <a:latin typeface="Comic Sans MS" pitchFamily="66" charset="0"/>
              </a:rPr>
              <a:t> </a:t>
            </a:r>
            <a:r>
              <a:rPr lang="fr-FR" sz="2400" dirty="0" err="1" smtClean="0">
                <a:latin typeface="Comic Sans MS" pitchFamily="66" charset="0"/>
              </a:rPr>
              <a:t>Drell</a:t>
            </a:r>
            <a:r>
              <a:rPr lang="fr-FR" sz="2400" dirty="0" smtClean="0">
                <a:latin typeface="Comic Sans MS" pitchFamily="66" charset="0"/>
              </a:rPr>
              <a:t> –Yan </a:t>
            </a:r>
            <a:r>
              <a:rPr lang="el-GR" sz="2800" b="1" dirty="0" smtClean="0">
                <a:solidFill>
                  <a:srgbClr val="0000FF"/>
                </a:solidFill>
                <a:effectLst>
                  <a:outerShdw blurRad="38100" dist="38100" dir="2700000" algn="tl">
                    <a:srgbClr val="000000">
                      <a:alpha val="43137"/>
                    </a:srgbClr>
                  </a:outerShdw>
                </a:effectLst>
                <a:latin typeface="Times New Roman"/>
                <a:cs typeface="Times New Roman"/>
              </a:rPr>
              <a:t>π</a:t>
            </a:r>
            <a:r>
              <a:rPr lang="fr-FR" sz="2800" b="1" baseline="30000" dirty="0" smtClean="0">
                <a:solidFill>
                  <a:srgbClr val="0000FF"/>
                </a:solidFill>
                <a:effectLst>
                  <a:outerShdw blurRad="38100" dist="38100" dir="2700000" algn="tl">
                    <a:srgbClr val="000000">
                      <a:alpha val="43137"/>
                    </a:srgbClr>
                  </a:outerShdw>
                </a:effectLst>
                <a:latin typeface="Times New Roman"/>
                <a:cs typeface="Times New Roman"/>
              </a:rPr>
              <a:t>- </a:t>
            </a:r>
            <a:r>
              <a:rPr lang="fr-FR" sz="2800" b="1" dirty="0" smtClean="0">
                <a:solidFill>
                  <a:srgbClr val="0000FF"/>
                </a:solidFill>
                <a:effectLst>
                  <a:outerShdw blurRad="38100" dist="38100" dir="2700000" algn="tl">
                    <a:srgbClr val="000000">
                      <a:alpha val="43137"/>
                    </a:srgbClr>
                  </a:outerShdw>
                </a:effectLst>
                <a:latin typeface="Comic Sans MS" pitchFamily="66" charset="0"/>
                <a:cs typeface="Times New Roman"/>
              </a:rPr>
              <a:t>p</a:t>
            </a:r>
            <a:r>
              <a:rPr lang="fr-FR" sz="2800" b="1" baseline="30000" dirty="0" smtClean="0">
                <a:solidFill>
                  <a:srgbClr val="0000FF"/>
                </a:solidFill>
                <a:effectLst>
                  <a:outerShdw blurRad="38100" dist="38100" dir="2700000" algn="tl">
                    <a:srgbClr val="000000">
                      <a:alpha val="43137"/>
                    </a:srgbClr>
                  </a:outerShdw>
                </a:effectLst>
                <a:latin typeface="Comic Sans MS" pitchFamily="66" charset="0"/>
                <a:cs typeface="Times New Roman"/>
                <a:sym typeface="Wingdings 3"/>
              </a:rPr>
              <a:t></a:t>
            </a:r>
            <a:r>
              <a:rPr lang="fr-FR" sz="2800" b="1" dirty="0" smtClean="0">
                <a:solidFill>
                  <a:srgbClr val="0000FF"/>
                </a:solidFill>
                <a:effectLst>
                  <a:outerShdw blurRad="38100" dist="38100" dir="2700000" algn="tl">
                    <a:srgbClr val="000000">
                      <a:alpha val="43137"/>
                    </a:srgbClr>
                  </a:outerShdw>
                </a:effectLst>
                <a:latin typeface="Comic Sans MS" pitchFamily="66" charset="0"/>
                <a:cs typeface="Times New Roman"/>
              </a:rPr>
              <a:t> </a:t>
            </a:r>
            <a:r>
              <a:rPr lang="fr-FR" sz="2800" b="1" dirty="0" smtClean="0">
                <a:solidFill>
                  <a:srgbClr val="0000FF"/>
                </a:solidFill>
                <a:effectLst>
                  <a:outerShdw blurRad="38100" dist="38100" dir="2700000" algn="tl">
                    <a:srgbClr val="000000">
                      <a:alpha val="43137"/>
                    </a:srgbClr>
                  </a:outerShdw>
                </a:effectLst>
                <a:latin typeface="Comic Sans MS" pitchFamily="66" charset="0"/>
                <a:cs typeface="Times New Roman"/>
                <a:sym typeface="Wingdings" pitchFamily="2" charset="2"/>
              </a:rPr>
              <a:t> </a:t>
            </a:r>
            <a:r>
              <a:rPr lang="fr-FR" sz="2800" b="1" dirty="0" smtClean="0">
                <a:solidFill>
                  <a:srgbClr val="0000FF"/>
                </a:solidFill>
                <a:effectLst>
                  <a:outerShdw blurRad="38100" dist="38100" dir="2700000" algn="tl">
                    <a:srgbClr val="000000">
                      <a:alpha val="43137"/>
                    </a:srgbClr>
                  </a:outerShdw>
                </a:effectLst>
                <a:latin typeface="Comic Sans MS" pitchFamily="66" charset="0"/>
                <a:cs typeface="Times New Roman"/>
                <a:sym typeface="Symbol"/>
              </a:rPr>
              <a:t></a:t>
            </a:r>
            <a:r>
              <a:rPr lang="fr-FR" sz="2800" b="1" baseline="30000" dirty="0" smtClean="0">
                <a:solidFill>
                  <a:srgbClr val="0000FF"/>
                </a:solidFill>
                <a:effectLst>
                  <a:outerShdw blurRad="38100" dist="38100" dir="2700000" algn="tl">
                    <a:srgbClr val="000000">
                      <a:alpha val="43137"/>
                    </a:srgbClr>
                  </a:outerShdw>
                </a:effectLst>
                <a:latin typeface="Comic Sans MS" pitchFamily="66" charset="0"/>
                <a:cs typeface="Times New Roman"/>
                <a:sym typeface="Symbol"/>
              </a:rPr>
              <a:t>+</a:t>
            </a:r>
            <a:r>
              <a:rPr lang="fr-FR" sz="2800" b="1" dirty="0" smtClean="0">
                <a:solidFill>
                  <a:srgbClr val="0000FF"/>
                </a:solidFill>
                <a:effectLst>
                  <a:outerShdw blurRad="38100" dist="38100" dir="2700000" algn="tl">
                    <a:srgbClr val="000000">
                      <a:alpha val="43137"/>
                    </a:srgbClr>
                  </a:outerShdw>
                </a:effectLst>
                <a:latin typeface="Comic Sans MS" pitchFamily="66" charset="0"/>
                <a:cs typeface="Times New Roman"/>
                <a:sym typeface="Symbol"/>
              </a:rPr>
              <a:t></a:t>
            </a:r>
            <a:r>
              <a:rPr lang="fr-FR" sz="2800" b="1" baseline="30000" dirty="0" smtClean="0">
                <a:solidFill>
                  <a:srgbClr val="0000FF"/>
                </a:solidFill>
                <a:effectLst>
                  <a:outerShdw blurRad="38100" dist="38100" dir="2700000" algn="tl">
                    <a:srgbClr val="000000">
                      <a:alpha val="43137"/>
                    </a:srgbClr>
                  </a:outerShdw>
                </a:effectLst>
                <a:latin typeface="Comic Sans MS" pitchFamily="66" charset="0"/>
                <a:cs typeface="Times New Roman"/>
                <a:sym typeface="Symbol"/>
              </a:rPr>
              <a:t>-</a:t>
            </a:r>
            <a:r>
              <a:rPr lang="fr-FR" sz="2800" b="1" dirty="0" smtClean="0">
                <a:solidFill>
                  <a:srgbClr val="0000FF"/>
                </a:solidFill>
                <a:effectLst>
                  <a:outerShdw blurRad="38100" dist="38100" dir="2700000" algn="tl">
                    <a:srgbClr val="000000">
                      <a:alpha val="43137"/>
                    </a:srgbClr>
                  </a:outerShdw>
                </a:effectLst>
                <a:latin typeface="Comic Sans MS" pitchFamily="66" charset="0"/>
                <a:cs typeface="Times New Roman"/>
                <a:sym typeface="Symbol"/>
              </a:rPr>
              <a:t>X</a:t>
            </a:r>
          </a:p>
          <a:p>
            <a:r>
              <a:rPr lang="fr-FR" dirty="0" err="1" smtClean="0">
                <a:latin typeface="Comic Sans MS" pitchFamily="66" charset="0"/>
                <a:cs typeface="Times New Roman"/>
              </a:rPr>
              <a:t>with</a:t>
            </a:r>
            <a:r>
              <a:rPr lang="fr-FR" dirty="0" smtClean="0">
                <a:latin typeface="Comic Sans MS" pitchFamily="66" charset="0"/>
                <a:cs typeface="Times New Roman"/>
              </a:rPr>
              <a:t> the COMPASS </a:t>
            </a:r>
            <a:r>
              <a:rPr lang="fr-FR" dirty="0" err="1" smtClean="0">
                <a:latin typeface="Comic Sans MS" pitchFamily="66" charset="0"/>
                <a:cs typeface="Times New Roman"/>
              </a:rPr>
              <a:t>spectrometer</a:t>
            </a:r>
            <a:r>
              <a:rPr lang="fr-FR" dirty="0" smtClean="0">
                <a:latin typeface="Comic Sans MS" pitchFamily="66" charset="0"/>
                <a:cs typeface="Times New Roman"/>
              </a:rPr>
              <a:t> </a:t>
            </a:r>
            <a:r>
              <a:rPr lang="fr-FR" dirty="0" err="1" smtClean="0">
                <a:latin typeface="Comic Sans MS" pitchFamily="66" charset="0"/>
                <a:cs typeface="Times New Roman"/>
              </a:rPr>
              <a:t>equipped</a:t>
            </a:r>
            <a:r>
              <a:rPr lang="fr-FR" dirty="0" smtClean="0">
                <a:latin typeface="Comic Sans MS" pitchFamily="66" charset="0"/>
                <a:cs typeface="Times New Roman"/>
              </a:rPr>
              <a:t> </a:t>
            </a:r>
            <a:r>
              <a:rPr lang="fr-FR" dirty="0" err="1" smtClean="0">
                <a:latin typeface="Comic Sans MS" pitchFamily="66" charset="0"/>
                <a:cs typeface="Times New Roman"/>
              </a:rPr>
              <a:t>with</a:t>
            </a:r>
            <a:r>
              <a:rPr lang="fr-FR" dirty="0" smtClean="0">
                <a:latin typeface="Comic Sans MS" pitchFamily="66" charset="0"/>
                <a:cs typeface="Times New Roman"/>
              </a:rPr>
              <a:t> an absorber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15"/>
          <p:cNvSpPr txBox="1">
            <a:spLocks noChangeArrowheads="1"/>
          </p:cNvSpPr>
          <p:nvPr/>
        </p:nvSpPr>
        <p:spPr bwMode="auto">
          <a:xfrm>
            <a:off x="5643570" y="980728"/>
            <a:ext cx="4095755" cy="1538883"/>
          </a:xfrm>
          <a:prstGeom prst="rect">
            <a:avLst/>
          </a:prstGeom>
          <a:noFill/>
          <a:ln w="9525">
            <a:noFill/>
            <a:miter lim="800000"/>
            <a:headEnd/>
            <a:tailEnd/>
          </a:ln>
          <a:effectLst/>
        </p:spPr>
        <p:txBody>
          <a:bodyPr wrap="square">
            <a:prstTxWarp prst="textNoShape">
              <a:avLst/>
            </a:prstTxWarp>
            <a:spAutoFit/>
          </a:bodyPr>
          <a:lstStyle/>
          <a:p>
            <a:r>
              <a:rPr lang="fr-FR" b="1" dirty="0">
                <a:latin typeface="Comic Sans MS"/>
                <a:cs typeface="Comic Sans MS"/>
              </a:rPr>
              <a:t>CERN High </a:t>
            </a:r>
            <a:r>
              <a:rPr lang="fr-FR" b="1" dirty="0" err="1">
                <a:latin typeface="Comic Sans MS"/>
                <a:cs typeface="Comic Sans MS"/>
              </a:rPr>
              <a:t>energy</a:t>
            </a:r>
            <a:r>
              <a:rPr lang="fr-FR" b="1" dirty="0">
                <a:latin typeface="Comic Sans MS"/>
                <a:cs typeface="Comic Sans MS"/>
              </a:rPr>
              <a:t> </a:t>
            </a:r>
            <a:r>
              <a:rPr lang="fr-FR" b="1" dirty="0">
                <a:solidFill>
                  <a:srgbClr val="0066FF"/>
                </a:solidFill>
                <a:latin typeface="Comic Sans MS"/>
                <a:cs typeface="Comic Sans MS"/>
              </a:rPr>
              <a:t>muon</a:t>
            </a:r>
            <a:r>
              <a:rPr lang="fr-FR" b="1" dirty="0">
                <a:latin typeface="Comic Sans MS"/>
                <a:cs typeface="Comic Sans MS"/>
              </a:rPr>
              <a:t> </a:t>
            </a:r>
            <a:r>
              <a:rPr lang="fr-FR" b="1" dirty="0" err="1">
                <a:latin typeface="Comic Sans MS"/>
                <a:cs typeface="Comic Sans MS"/>
              </a:rPr>
              <a:t>beam</a:t>
            </a:r>
            <a:r>
              <a:rPr lang="fr-FR" b="1" dirty="0">
                <a:latin typeface="Comic Sans MS"/>
                <a:cs typeface="Comic Sans MS"/>
              </a:rPr>
              <a:t> </a:t>
            </a:r>
          </a:p>
          <a:p>
            <a:pPr lvl="1">
              <a:buFont typeface="Wingdings" pitchFamily="2" charset="2"/>
              <a:buChar char="ü"/>
            </a:pPr>
            <a:r>
              <a:rPr lang="fr-FR" b="1" dirty="0" smtClean="0">
                <a:solidFill>
                  <a:srgbClr val="0066FF"/>
                </a:solidFill>
                <a:latin typeface="Comic Sans MS"/>
                <a:cs typeface="Comic Sans MS"/>
              </a:rPr>
              <a:t> 100 - 190 </a:t>
            </a:r>
            <a:r>
              <a:rPr lang="fr-FR" b="1" dirty="0" err="1" smtClean="0">
                <a:solidFill>
                  <a:srgbClr val="0066FF"/>
                </a:solidFill>
                <a:latin typeface="Comic Sans MS"/>
                <a:cs typeface="Comic Sans MS"/>
              </a:rPr>
              <a:t>GeV</a:t>
            </a:r>
            <a:endParaRPr lang="fr-FR" b="1" dirty="0">
              <a:solidFill>
                <a:srgbClr val="0066FF"/>
              </a:solidFill>
              <a:latin typeface="Comic Sans MS"/>
              <a:cs typeface="Comic Sans MS"/>
            </a:endParaRPr>
          </a:p>
          <a:p>
            <a:pPr lvl="1">
              <a:buFont typeface="Wingdings" pitchFamily="2" charset="2"/>
              <a:buChar char="ü"/>
            </a:pPr>
            <a:r>
              <a:rPr lang="fr-FR" b="1" dirty="0" smtClean="0">
                <a:solidFill>
                  <a:srgbClr val="0066FF"/>
                </a:solidFill>
                <a:latin typeface="Comic Sans MS"/>
                <a:cs typeface="Comic Sans MS"/>
              </a:rPr>
              <a:t> </a:t>
            </a:r>
            <a:r>
              <a:rPr lang="el-GR" b="1" dirty="0" smtClean="0">
                <a:solidFill>
                  <a:srgbClr val="0066FF"/>
                </a:solidFill>
                <a:latin typeface="Comic Sans MS"/>
                <a:cs typeface="Comic Sans MS"/>
              </a:rPr>
              <a:t>μ</a:t>
            </a:r>
            <a:r>
              <a:rPr lang="fr-FR" b="1" baseline="30000" dirty="0" smtClean="0">
                <a:solidFill>
                  <a:srgbClr val="0066FF"/>
                </a:solidFill>
                <a:latin typeface="Comic Sans MS"/>
                <a:cs typeface="Comic Sans MS"/>
              </a:rPr>
              <a:t>+</a:t>
            </a:r>
            <a:r>
              <a:rPr lang="fr-FR" b="1" dirty="0" smtClean="0">
                <a:solidFill>
                  <a:srgbClr val="0066FF"/>
                </a:solidFill>
                <a:latin typeface="Comic Sans MS"/>
                <a:cs typeface="Comic Sans MS"/>
              </a:rPr>
              <a:t> </a:t>
            </a:r>
            <a:r>
              <a:rPr lang="fr-FR" b="1" dirty="0">
                <a:solidFill>
                  <a:srgbClr val="0066FF"/>
                </a:solidFill>
                <a:latin typeface="Comic Sans MS"/>
                <a:cs typeface="Comic Sans MS"/>
              </a:rPr>
              <a:t>and</a:t>
            </a:r>
            <a:r>
              <a:rPr lang="fr-FR" b="1" dirty="0" smtClean="0">
                <a:solidFill>
                  <a:srgbClr val="0066FF"/>
                </a:solidFill>
                <a:latin typeface="Comic Sans MS"/>
                <a:cs typeface="Comic Sans MS"/>
              </a:rPr>
              <a:t> </a:t>
            </a:r>
            <a:r>
              <a:rPr lang="el-GR" b="1" dirty="0" smtClean="0">
                <a:solidFill>
                  <a:srgbClr val="0066FF"/>
                </a:solidFill>
                <a:latin typeface="Comic Sans MS"/>
                <a:cs typeface="Comic Sans MS"/>
              </a:rPr>
              <a:t>μ</a:t>
            </a:r>
            <a:r>
              <a:rPr lang="fr-FR" b="1" baseline="30000" dirty="0" smtClean="0">
                <a:solidFill>
                  <a:srgbClr val="0066FF"/>
                </a:solidFill>
                <a:latin typeface="Comic Sans MS"/>
                <a:cs typeface="Comic Sans MS"/>
              </a:rPr>
              <a:t>-</a:t>
            </a:r>
            <a:r>
              <a:rPr lang="fr-FR" b="1" dirty="0" smtClean="0">
                <a:solidFill>
                  <a:srgbClr val="0066FF"/>
                </a:solidFill>
                <a:latin typeface="Comic Sans MS"/>
                <a:cs typeface="Comic Sans MS"/>
              </a:rPr>
              <a:t> </a:t>
            </a:r>
            <a:r>
              <a:rPr lang="fr-FR" b="1" dirty="0" err="1" smtClean="0">
                <a:solidFill>
                  <a:srgbClr val="0066FF"/>
                </a:solidFill>
                <a:latin typeface="Comic Sans MS"/>
                <a:cs typeface="Comic Sans MS"/>
              </a:rPr>
              <a:t>available</a:t>
            </a:r>
            <a:endParaRPr lang="fr-FR" b="1" dirty="0" smtClean="0">
              <a:solidFill>
                <a:srgbClr val="0066FF"/>
              </a:solidFill>
              <a:latin typeface="Comic Sans MS"/>
              <a:cs typeface="Comic Sans MS"/>
            </a:endParaRPr>
          </a:p>
          <a:p>
            <a:pPr lvl="1">
              <a:buFont typeface="Wingdings" pitchFamily="2" charset="2"/>
              <a:buChar char="ü"/>
            </a:pPr>
            <a:endParaRPr lang="fr-FR" sz="400" b="1" dirty="0" smtClean="0">
              <a:solidFill>
                <a:srgbClr val="0066FF"/>
              </a:solidFill>
              <a:latin typeface="Comic Sans MS"/>
              <a:cs typeface="Comic Sans MS"/>
            </a:endParaRPr>
          </a:p>
          <a:p>
            <a:pPr lvl="1">
              <a:buFont typeface="Wingdings" pitchFamily="2" charset="2"/>
              <a:buChar char="ü"/>
            </a:pPr>
            <a:r>
              <a:rPr lang="fr-FR" b="1" dirty="0" smtClean="0">
                <a:solidFill>
                  <a:srgbClr val="0066FF"/>
                </a:solidFill>
                <a:latin typeface="Comic Sans MS"/>
                <a:cs typeface="Comic Sans MS"/>
              </a:rPr>
              <a:t> 80% Polarisation</a:t>
            </a:r>
          </a:p>
          <a:p>
            <a:pPr lvl="1"/>
            <a:r>
              <a:rPr lang="fr-FR" b="1" dirty="0" err="1" smtClean="0">
                <a:solidFill>
                  <a:srgbClr val="0066FF"/>
                </a:solidFill>
                <a:latin typeface="Comic Sans MS"/>
                <a:cs typeface="Comic Sans MS"/>
              </a:rPr>
              <a:t>with</a:t>
            </a:r>
            <a:r>
              <a:rPr lang="fr-FR" b="1" dirty="0" smtClean="0">
                <a:solidFill>
                  <a:srgbClr val="0066FF"/>
                </a:solidFill>
                <a:latin typeface="Comic Sans MS"/>
                <a:cs typeface="Comic Sans MS"/>
              </a:rPr>
              <a:t> opposite </a:t>
            </a:r>
            <a:r>
              <a:rPr lang="fr-FR" b="1" dirty="0" err="1">
                <a:solidFill>
                  <a:srgbClr val="0066FF"/>
                </a:solidFill>
                <a:latin typeface="Comic Sans MS"/>
                <a:cs typeface="Comic Sans MS"/>
              </a:rPr>
              <a:t>polarization</a:t>
            </a:r>
            <a:endParaRPr lang="fr-FR" b="1" dirty="0">
              <a:solidFill>
                <a:srgbClr val="0066FF"/>
              </a:solidFill>
              <a:latin typeface="Comic Sans MS"/>
              <a:cs typeface="Comic Sans MS"/>
            </a:endParaRPr>
          </a:p>
        </p:txBody>
      </p:sp>
      <p:sp>
        <p:nvSpPr>
          <p:cNvPr id="7" name="ZoneTexte 6"/>
          <p:cNvSpPr txBox="1"/>
          <p:nvPr/>
        </p:nvSpPr>
        <p:spPr>
          <a:xfrm>
            <a:off x="5626964" y="2564904"/>
            <a:ext cx="3841580" cy="4739759"/>
          </a:xfrm>
          <a:prstGeom prst="rect">
            <a:avLst/>
          </a:prstGeom>
          <a:noFill/>
          <a:ln>
            <a:noFill/>
          </a:ln>
        </p:spPr>
        <p:txBody>
          <a:bodyPr wrap="square" rtlCol="0">
            <a:spAutoFit/>
          </a:bodyPr>
          <a:lstStyle/>
          <a:p>
            <a:pPr>
              <a:buFont typeface="Wingdings" pitchFamily="2" charset="2"/>
              <a:buChar char="Ø"/>
            </a:pPr>
            <a:r>
              <a:rPr lang="fr-FR" b="1" dirty="0" smtClean="0">
                <a:latin typeface="Comic Sans MS"/>
                <a:cs typeface="Comic Sans MS"/>
              </a:rPr>
              <a:t> </a:t>
            </a:r>
            <a:r>
              <a:rPr lang="fr-FR" dirty="0" smtClean="0">
                <a:latin typeface="Comic Sans MS"/>
                <a:cs typeface="Comic Sans MS"/>
              </a:rPr>
              <a:t>Will explore</a:t>
            </a:r>
          </a:p>
          <a:p>
            <a:r>
              <a:rPr lang="fr-FR" dirty="0" smtClean="0">
                <a:latin typeface="Comic Sans MS"/>
                <a:cs typeface="Comic Sans MS"/>
              </a:rPr>
              <a:t>   the </a:t>
            </a:r>
            <a:r>
              <a:rPr lang="fr-FR" dirty="0" err="1" smtClean="0">
                <a:latin typeface="Comic Sans MS"/>
                <a:cs typeface="Comic Sans MS"/>
              </a:rPr>
              <a:t>intermediate</a:t>
            </a:r>
            <a:r>
              <a:rPr lang="fr-FR" dirty="0" smtClean="0">
                <a:latin typeface="Comic Sans MS"/>
                <a:cs typeface="Comic Sans MS"/>
              </a:rPr>
              <a:t> </a:t>
            </a:r>
            <a:r>
              <a:rPr lang="fr-FR" dirty="0" err="1" smtClean="0">
                <a:latin typeface="Comic Sans MS"/>
                <a:cs typeface="Comic Sans MS"/>
              </a:rPr>
              <a:t>x</a:t>
            </a:r>
            <a:r>
              <a:rPr lang="fr-FR" baseline="-25000" dirty="0" err="1" smtClean="0">
                <a:latin typeface="Comic Sans MS"/>
                <a:cs typeface="Comic Sans MS"/>
              </a:rPr>
              <a:t>Bj</a:t>
            </a:r>
            <a:r>
              <a:rPr lang="fr-FR" dirty="0" smtClean="0">
                <a:latin typeface="Comic Sans MS"/>
                <a:cs typeface="Comic Sans MS"/>
              </a:rPr>
              <a:t> </a:t>
            </a:r>
            <a:r>
              <a:rPr lang="fr-FR" dirty="0" err="1" smtClean="0">
                <a:latin typeface="Comic Sans MS"/>
                <a:cs typeface="Comic Sans MS"/>
              </a:rPr>
              <a:t>region</a:t>
            </a:r>
            <a:endParaRPr lang="fr-FR" dirty="0" smtClean="0">
              <a:latin typeface="Comic Sans MS"/>
              <a:cs typeface="Comic Sans MS"/>
            </a:endParaRPr>
          </a:p>
          <a:p>
            <a:pPr>
              <a:buFont typeface="Symbol" charset="2"/>
              <a:buChar char=""/>
            </a:pPr>
            <a:endParaRPr lang="fr-FR" dirty="0" smtClean="0">
              <a:latin typeface="Comic Sans MS"/>
              <a:cs typeface="Comic Sans MS"/>
            </a:endParaRPr>
          </a:p>
          <a:p>
            <a:pPr>
              <a:buFont typeface="Wingdings" pitchFamily="2" charset="2"/>
              <a:buChar char="Ø"/>
            </a:pPr>
            <a:r>
              <a:rPr lang="fr-FR" dirty="0" smtClean="0">
                <a:latin typeface="Comic Sans MS"/>
                <a:cs typeface="Comic Sans MS"/>
              </a:rPr>
              <a:t> </a:t>
            </a:r>
            <a:r>
              <a:rPr lang="fr-FR" dirty="0" err="1" smtClean="0">
                <a:latin typeface="Comic Sans MS"/>
                <a:cs typeface="Comic Sans MS"/>
              </a:rPr>
              <a:t>Uncovered</a:t>
            </a:r>
            <a:r>
              <a:rPr lang="fr-FR" dirty="0" smtClean="0">
                <a:latin typeface="Comic Sans MS"/>
                <a:cs typeface="Comic Sans MS"/>
              </a:rPr>
              <a:t> </a:t>
            </a:r>
            <a:r>
              <a:rPr lang="fr-FR" dirty="0" err="1" smtClean="0">
                <a:latin typeface="Comic Sans MS"/>
                <a:cs typeface="Comic Sans MS"/>
              </a:rPr>
              <a:t>region</a:t>
            </a:r>
            <a:r>
              <a:rPr lang="fr-FR" dirty="0" smtClean="0">
                <a:latin typeface="Comic Sans MS"/>
                <a:cs typeface="Comic Sans MS"/>
              </a:rPr>
              <a:t> </a:t>
            </a:r>
            <a:r>
              <a:rPr lang="fr-FR" dirty="0" err="1" smtClean="0">
                <a:latin typeface="Comic Sans MS"/>
                <a:cs typeface="Comic Sans MS"/>
              </a:rPr>
              <a:t>between</a:t>
            </a:r>
            <a:endParaRPr lang="fr-FR" dirty="0" smtClean="0">
              <a:latin typeface="Comic Sans MS"/>
              <a:cs typeface="Comic Sans MS"/>
            </a:endParaRPr>
          </a:p>
          <a:p>
            <a:r>
              <a:rPr lang="fr-FR" dirty="0" smtClean="0">
                <a:latin typeface="Comic Sans MS"/>
                <a:cs typeface="Comic Sans MS"/>
              </a:rPr>
              <a:t>   ZEUS+H1 and HERMES+</a:t>
            </a:r>
            <a:r>
              <a:rPr lang="fr-FR" dirty="0" err="1" smtClean="0">
                <a:latin typeface="Comic Sans MS"/>
                <a:cs typeface="Comic Sans MS"/>
              </a:rPr>
              <a:t>Jlab</a:t>
            </a:r>
            <a:endParaRPr lang="fr-FR" dirty="0" smtClean="0">
              <a:latin typeface="Comic Sans MS"/>
              <a:cs typeface="Comic Sans MS"/>
            </a:endParaRPr>
          </a:p>
          <a:p>
            <a:endParaRPr lang="fr-FR" sz="800" dirty="0" smtClean="0">
              <a:latin typeface="Comic Sans MS"/>
              <a:cs typeface="Comic Sans MS"/>
            </a:endParaRPr>
          </a:p>
          <a:p>
            <a:r>
              <a:rPr lang="fr-FR" dirty="0" smtClean="0">
                <a:latin typeface="Comic Sans MS"/>
                <a:cs typeface="Comic Sans MS"/>
              </a:rPr>
              <a:t>   </a:t>
            </a:r>
            <a:r>
              <a:rPr lang="fr-FR" dirty="0" err="1" smtClean="0">
                <a:latin typeface="Comic Sans MS"/>
                <a:cs typeface="Comic Sans MS"/>
              </a:rPr>
              <a:t>before</a:t>
            </a:r>
            <a:r>
              <a:rPr lang="fr-FR" dirty="0" smtClean="0">
                <a:latin typeface="Comic Sans MS"/>
                <a:cs typeface="Comic Sans MS"/>
              </a:rPr>
              <a:t> new </a:t>
            </a:r>
            <a:r>
              <a:rPr lang="fr-FR" dirty="0" err="1" smtClean="0">
                <a:latin typeface="Comic Sans MS"/>
                <a:cs typeface="Comic Sans MS"/>
              </a:rPr>
              <a:t>colliders</a:t>
            </a:r>
            <a:r>
              <a:rPr lang="fr-FR" dirty="0" smtClean="0">
                <a:latin typeface="Comic Sans MS"/>
                <a:cs typeface="Comic Sans MS"/>
              </a:rPr>
              <a:t> </a:t>
            </a:r>
            <a:r>
              <a:rPr lang="fr-FR" dirty="0" err="1" smtClean="0">
                <a:latin typeface="Comic Sans MS"/>
                <a:cs typeface="Comic Sans MS"/>
              </a:rPr>
              <a:t>may</a:t>
            </a:r>
            <a:r>
              <a:rPr lang="fr-FR" dirty="0" smtClean="0">
                <a:latin typeface="Comic Sans MS"/>
                <a:cs typeface="Comic Sans MS"/>
              </a:rPr>
              <a:t> </a:t>
            </a:r>
            <a:r>
              <a:rPr lang="fr-FR" dirty="0" err="1" smtClean="0">
                <a:latin typeface="Comic Sans MS"/>
                <a:cs typeface="Comic Sans MS"/>
              </a:rPr>
              <a:t>be</a:t>
            </a:r>
            <a:r>
              <a:rPr lang="fr-FR" dirty="0" smtClean="0">
                <a:latin typeface="Comic Sans MS"/>
                <a:cs typeface="Comic Sans MS"/>
              </a:rPr>
              <a:t>  </a:t>
            </a:r>
          </a:p>
          <a:p>
            <a:r>
              <a:rPr lang="fr-FR" dirty="0" smtClean="0">
                <a:latin typeface="Comic Sans MS"/>
                <a:cs typeface="Comic Sans MS"/>
              </a:rPr>
              <a:t>   </a:t>
            </a:r>
            <a:r>
              <a:rPr lang="fr-FR" dirty="0" err="1" smtClean="0">
                <a:latin typeface="Comic Sans MS"/>
                <a:cs typeface="Comic Sans MS"/>
              </a:rPr>
              <a:t>available</a:t>
            </a:r>
            <a:endParaRPr lang="fr-FR" dirty="0" smtClean="0">
              <a:latin typeface="Comic Sans MS"/>
              <a:cs typeface="Comic Sans MS"/>
            </a:endParaRPr>
          </a:p>
          <a:p>
            <a:r>
              <a:rPr lang="fr-FR" dirty="0" smtClean="0">
                <a:latin typeface="Comic Sans MS"/>
                <a:cs typeface="Comic Sans MS"/>
              </a:rPr>
              <a:t>    </a:t>
            </a:r>
          </a:p>
          <a:p>
            <a:r>
              <a:rPr lang="fr-FR" dirty="0" smtClean="0">
                <a:solidFill>
                  <a:srgbClr val="FF0000"/>
                </a:solidFill>
                <a:latin typeface="Comic Sans MS"/>
                <a:cs typeface="Comic Sans MS"/>
              </a:rPr>
              <a:t>   </a:t>
            </a:r>
            <a:r>
              <a:rPr lang="fr-FR" dirty="0" err="1" smtClean="0">
                <a:solidFill>
                  <a:srgbClr val="FF0000"/>
                </a:solidFill>
                <a:latin typeface="Comic Sans MS"/>
                <a:cs typeface="Comic Sans MS"/>
              </a:rPr>
              <a:t>presently</a:t>
            </a:r>
            <a:r>
              <a:rPr lang="fr-FR" dirty="0" smtClean="0">
                <a:solidFill>
                  <a:srgbClr val="FF0000"/>
                </a:solidFill>
                <a:latin typeface="Comic Sans MS"/>
                <a:cs typeface="Comic Sans MS"/>
              </a:rPr>
              <a:t> </a:t>
            </a:r>
            <a:r>
              <a:rPr lang="fr-FR" dirty="0" err="1" smtClean="0">
                <a:solidFill>
                  <a:srgbClr val="FF0000"/>
                </a:solidFill>
                <a:latin typeface="Comic Sans MS"/>
                <a:cs typeface="Comic Sans MS"/>
              </a:rPr>
              <a:t>only</a:t>
            </a:r>
            <a:r>
              <a:rPr lang="fr-FR" dirty="0" smtClean="0">
                <a:solidFill>
                  <a:srgbClr val="FF0000"/>
                </a:solidFill>
                <a:latin typeface="Comic Sans MS"/>
                <a:cs typeface="Comic Sans MS"/>
              </a:rPr>
              <a:t> 2 </a:t>
            </a:r>
            <a:r>
              <a:rPr lang="fr-FR" dirty="0" err="1" smtClean="0">
                <a:solidFill>
                  <a:srgbClr val="FF0000"/>
                </a:solidFill>
                <a:latin typeface="Comic Sans MS"/>
                <a:cs typeface="Comic Sans MS"/>
              </a:rPr>
              <a:t>actors</a:t>
            </a:r>
            <a:r>
              <a:rPr lang="fr-FR" dirty="0" smtClean="0">
                <a:solidFill>
                  <a:srgbClr val="FF0000"/>
                </a:solidFill>
                <a:latin typeface="Comic Sans MS"/>
                <a:cs typeface="Comic Sans MS"/>
              </a:rPr>
              <a:t>:</a:t>
            </a:r>
          </a:p>
          <a:p>
            <a:r>
              <a:rPr lang="fr-FR" dirty="0" smtClean="0">
                <a:solidFill>
                  <a:srgbClr val="FF0000"/>
                </a:solidFill>
                <a:latin typeface="Comic Sans MS"/>
                <a:cs typeface="Comic Sans MS"/>
              </a:rPr>
              <a:t>      </a:t>
            </a:r>
            <a:r>
              <a:rPr lang="fr-FR" dirty="0" err="1" smtClean="0">
                <a:solidFill>
                  <a:srgbClr val="FF0000"/>
                </a:solidFill>
                <a:latin typeface="Comic Sans MS"/>
                <a:cs typeface="Comic Sans MS"/>
              </a:rPr>
              <a:t>JLab</a:t>
            </a:r>
            <a:r>
              <a:rPr lang="fr-FR" dirty="0" smtClean="0">
                <a:solidFill>
                  <a:srgbClr val="FF0000"/>
                </a:solidFill>
                <a:latin typeface="Comic Sans MS"/>
                <a:cs typeface="Comic Sans MS"/>
              </a:rPr>
              <a:t> and COMPASS </a:t>
            </a:r>
          </a:p>
          <a:p>
            <a:endParaRPr lang="fr-FR" dirty="0" smtClean="0">
              <a:latin typeface="Comic Sans MS"/>
              <a:cs typeface="Comic Sans MS"/>
            </a:endParaRPr>
          </a:p>
          <a:p>
            <a:pPr>
              <a:buFont typeface="Wingdings" pitchFamily="2" charset="2"/>
              <a:buChar char="Ø"/>
            </a:pPr>
            <a:r>
              <a:rPr lang="fr-FR" dirty="0" smtClean="0">
                <a:latin typeface="Comic Sans MS"/>
                <a:cs typeface="Comic Sans MS"/>
              </a:rPr>
              <a:t> Transverse structure </a:t>
            </a:r>
            <a:r>
              <a:rPr lang="fr-FR" dirty="0" err="1" smtClean="0">
                <a:latin typeface="Comic Sans MS"/>
                <a:cs typeface="Comic Sans MS"/>
              </a:rPr>
              <a:t>at</a:t>
            </a:r>
            <a:r>
              <a:rPr lang="fr-FR" dirty="0" smtClean="0">
                <a:latin typeface="Comic Sans MS"/>
                <a:cs typeface="Comic Sans MS"/>
              </a:rPr>
              <a:t>   </a:t>
            </a:r>
          </a:p>
          <a:p>
            <a:r>
              <a:rPr lang="fr-FR" dirty="0" smtClean="0">
                <a:latin typeface="Comic Sans MS"/>
                <a:cs typeface="Comic Sans MS"/>
              </a:rPr>
              <a:t>   x~10</a:t>
            </a:r>
            <a:r>
              <a:rPr lang="fr-FR" baseline="30000" dirty="0" smtClean="0">
                <a:latin typeface="Comic Sans MS"/>
                <a:cs typeface="Comic Sans MS"/>
              </a:rPr>
              <a:t>-2</a:t>
            </a:r>
            <a:r>
              <a:rPr lang="fr-FR" dirty="0" smtClean="0">
                <a:latin typeface="Comic Sans MS"/>
                <a:cs typeface="Comic Sans MS"/>
              </a:rPr>
              <a:t> essential input for</a:t>
            </a:r>
          </a:p>
          <a:p>
            <a:r>
              <a:rPr lang="fr-FR" dirty="0" smtClean="0">
                <a:latin typeface="Comic Sans MS"/>
                <a:cs typeface="Comic Sans MS"/>
              </a:rPr>
              <a:t>   </a:t>
            </a:r>
            <a:r>
              <a:rPr lang="fr-FR" dirty="0" err="1" smtClean="0">
                <a:latin typeface="Comic Sans MS"/>
                <a:cs typeface="Comic Sans MS"/>
              </a:rPr>
              <a:t>phenemenology</a:t>
            </a:r>
            <a:r>
              <a:rPr lang="fr-FR" dirty="0" smtClean="0">
                <a:latin typeface="Comic Sans MS"/>
                <a:cs typeface="Comic Sans MS"/>
              </a:rPr>
              <a:t> of </a:t>
            </a:r>
            <a:r>
              <a:rPr lang="fr-FR" dirty="0" err="1" smtClean="0">
                <a:latin typeface="Comic Sans MS"/>
                <a:cs typeface="Comic Sans MS"/>
              </a:rPr>
              <a:t>high</a:t>
            </a:r>
            <a:r>
              <a:rPr lang="fr-FR" dirty="0" smtClean="0">
                <a:latin typeface="Comic Sans MS"/>
                <a:cs typeface="Comic Sans MS"/>
              </a:rPr>
              <a:t>-</a:t>
            </a:r>
          </a:p>
          <a:p>
            <a:r>
              <a:rPr lang="fr-FR" dirty="0" smtClean="0">
                <a:latin typeface="Comic Sans MS"/>
                <a:cs typeface="Comic Sans MS"/>
              </a:rPr>
              <a:t>   </a:t>
            </a:r>
            <a:r>
              <a:rPr lang="fr-FR" dirty="0" err="1" smtClean="0">
                <a:latin typeface="Comic Sans MS"/>
                <a:cs typeface="Comic Sans MS"/>
              </a:rPr>
              <a:t>energy</a:t>
            </a:r>
            <a:r>
              <a:rPr lang="fr-FR" dirty="0" smtClean="0">
                <a:latin typeface="Comic Sans MS"/>
                <a:cs typeface="Comic Sans MS"/>
              </a:rPr>
              <a:t> pp collision (LHC)</a:t>
            </a:r>
          </a:p>
          <a:p>
            <a:endParaRPr lang="fr-FR" sz="2400" b="1" dirty="0">
              <a:latin typeface="Comic Sans MS"/>
              <a:cs typeface="Comic Sans MS"/>
            </a:endParaRPr>
          </a:p>
        </p:txBody>
      </p:sp>
      <p:grpSp>
        <p:nvGrpSpPr>
          <p:cNvPr id="3" name="Groupe 8"/>
          <p:cNvGrpSpPr/>
          <p:nvPr/>
        </p:nvGrpSpPr>
        <p:grpSpPr>
          <a:xfrm>
            <a:off x="-32" y="1120959"/>
            <a:ext cx="5786382" cy="5737065"/>
            <a:chOff x="-32" y="785794"/>
            <a:chExt cx="5786382" cy="5737065"/>
          </a:xfrm>
        </p:grpSpPr>
        <p:pic>
          <p:nvPicPr>
            <p:cNvPr id="2" name="Image 1" descr="kinplane2.png"/>
            <p:cNvPicPr>
              <a:picLocks noChangeAspect="1"/>
            </p:cNvPicPr>
            <p:nvPr/>
          </p:nvPicPr>
          <p:blipFill>
            <a:blip r:embed="rId2" cstate="print"/>
            <a:stretch>
              <a:fillRect/>
            </a:stretch>
          </p:blipFill>
          <p:spPr>
            <a:xfrm>
              <a:off x="-32" y="785794"/>
              <a:ext cx="5629275" cy="5629275"/>
            </a:xfrm>
            <a:prstGeom prst="rect">
              <a:avLst/>
            </a:prstGeom>
          </p:spPr>
        </p:pic>
        <p:sp>
          <p:nvSpPr>
            <p:cNvPr id="8" name="ZoneTexte 7"/>
            <p:cNvSpPr txBox="1"/>
            <p:nvPr/>
          </p:nvSpPr>
          <p:spPr>
            <a:xfrm>
              <a:off x="5500694" y="6215082"/>
              <a:ext cx="285656" cy="307777"/>
            </a:xfrm>
            <a:prstGeom prst="rect">
              <a:avLst/>
            </a:prstGeom>
            <a:noFill/>
          </p:spPr>
          <p:txBody>
            <a:bodyPr wrap="none" rtlCol="0">
              <a:spAutoFit/>
            </a:bodyPr>
            <a:lstStyle/>
            <a:p>
              <a:r>
                <a:rPr lang="fr-FR" sz="1400" b="1" dirty="0" smtClean="0"/>
                <a:t>B</a:t>
              </a:r>
              <a:endParaRPr lang="fr-FR" sz="1400" b="1" dirty="0"/>
            </a:p>
          </p:txBody>
        </p:sp>
      </p:grpSp>
      <p:sp>
        <p:nvSpPr>
          <p:cNvPr id="10" name="Rectangle 76"/>
          <p:cNvSpPr>
            <a:spLocks noChangeArrowheads="1"/>
          </p:cNvSpPr>
          <p:nvPr/>
        </p:nvSpPr>
        <p:spPr bwMode="auto">
          <a:xfrm>
            <a:off x="0" y="0"/>
            <a:ext cx="9144000" cy="838200"/>
          </a:xfrm>
          <a:prstGeom prst="rect">
            <a:avLst/>
          </a:prstGeom>
          <a:solidFill>
            <a:srgbClr val="0070C0"/>
          </a:solidFill>
          <a:ln w="9525">
            <a:noFill/>
            <a:miter lim="800000"/>
            <a:headEnd/>
            <a:tailEnd/>
          </a:ln>
        </p:spPr>
        <p:txBody>
          <a:bodyPr wrap="none" anchor="ctr"/>
          <a:lstStyle/>
          <a:p>
            <a:endParaRPr lang="fr-FR"/>
          </a:p>
        </p:txBody>
      </p:sp>
      <p:sp>
        <p:nvSpPr>
          <p:cNvPr id="11" name="Rectangle 31"/>
          <p:cNvSpPr>
            <a:spLocks noChangeArrowheads="1"/>
          </p:cNvSpPr>
          <p:nvPr/>
        </p:nvSpPr>
        <p:spPr bwMode="auto">
          <a:xfrm>
            <a:off x="467544" y="152400"/>
            <a:ext cx="8613255" cy="584775"/>
          </a:xfrm>
          <a:prstGeom prst="rect">
            <a:avLst/>
          </a:prstGeom>
          <a:solidFill>
            <a:srgbClr val="0070C0"/>
          </a:solidFill>
          <a:ln w="9525">
            <a:noFill/>
            <a:miter lim="800000"/>
            <a:headEnd/>
            <a:tailEnd/>
          </a:ln>
          <a:effectLst/>
        </p:spPr>
        <p:txBody>
          <a:bodyPr wrap="none">
            <a:spAutoFit/>
          </a:bodyPr>
          <a:lstStyle/>
          <a:p>
            <a:pPr>
              <a:defRPr/>
            </a:pPr>
            <a:r>
              <a:rPr lang="fr-FR" sz="3200" b="1" dirty="0" err="1" smtClean="0">
                <a:solidFill>
                  <a:schemeClr val="bg1"/>
                </a:solidFill>
                <a:effectLst>
                  <a:outerShdw blurRad="38100" dist="38100" dir="2700000" algn="tl">
                    <a:srgbClr val="000000">
                      <a:alpha val="43137"/>
                    </a:srgbClr>
                  </a:outerShdw>
                </a:effectLst>
                <a:latin typeface="Comic Sans MS" pitchFamily="66" charset="0"/>
              </a:rPr>
              <a:t>What</a:t>
            </a:r>
            <a:r>
              <a:rPr lang="fr-FR" sz="3200" b="1" dirty="0" smtClean="0">
                <a:solidFill>
                  <a:schemeClr val="bg1"/>
                </a:solidFill>
                <a:effectLst>
                  <a:outerShdw blurRad="38100" dist="38100" dir="2700000" algn="tl">
                    <a:srgbClr val="000000">
                      <a:alpha val="43137"/>
                    </a:srgbClr>
                  </a:outerShdw>
                </a:effectLst>
                <a:latin typeface="Comic Sans MS" pitchFamily="66" charset="0"/>
              </a:rPr>
              <a:t> </a:t>
            </a:r>
            <a:r>
              <a:rPr lang="fr-FR" sz="3200" b="1" dirty="0" err="1">
                <a:solidFill>
                  <a:schemeClr val="bg1"/>
                </a:solidFill>
                <a:effectLst>
                  <a:outerShdw blurRad="38100" dist="38100" dir="2700000" algn="tl">
                    <a:srgbClr val="000000">
                      <a:alpha val="43137"/>
                    </a:srgbClr>
                  </a:outerShdw>
                </a:effectLst>
                <a:latin typeface="Comic Sans MS" pitchFamily="66" charset="0"/>
              </a:rPr>
              <a:t>makes</a:t>
            </a:r>
            <a:r>
              <a:rPr lang="fr-FR" sz="3200" b="1" dirty="0">
                <a:solidFill>
                  <a:schemeClr val="bg1"/>
                </a:solidFill>
                <a:effectLst>
                  <a:outerShdw blurRad="38100" dist="38100" dir="2700000" algn="tl">
                    <a:srgbClr val="000000">
                      <a:alpha val="43137"/>
                    </a:srgbClr>
                  </a:outerShdw>
                </a:effectLst>
                <a:latin typeface="Comic Sans MS" pitchFamily="66" charset="0"/>
              </a:rPr>
              <a:t> COMPASS </a:t>
            </a:r>
            <a:r>
              <a:rPr lang="fr-FR" sz="3200" b="1" dirty="0" smtClean="0">
                <a:solidFill>
                  <a:schemeClr val="bg1"/>
                </a:solidFill>
                <a:effectLst>
                  <a:outerShdw blurRad="38100" dist="38100" dir="2700000" algn="tl">
                    <a:srgbClr val="000000">
                      <a:alpha val="43137"/>
                    </a:srgbClr>
                  </a:outerShdw>
                </a:effectLst>
                <a:latin typeface="Comic Sans MS" pitchFamily="66" charset="0"/>
              </a:rPr>
              <a:t>unique for </a:t>
            </a:r>
            <a:r>
              <a:rPr lang="fr-FR" sz="3200" b="1" dirty="0" err="1" smtClean="0">
                <a:solidFill>
                  <a:schemeClr val="bg1"/>
                </a:solidFill>
                <a:effectLst>
                  <a:outerShdw blurRad="38100" dist="38100" dir="2700000" algn="tl">
                    <a:srgbClr val="000000">
                      <a:alpha val="43137"/>
                    </a:srgbClr>
                  </a:outerShdw>
                </a:effectLst>
                <a:latin typeface="Comic Sans MS" pitchFamily="66" charset="0"/>
              </a:rPr>
              <a:t>GPDs</a:t>
            </a:r>
            <a:r>
              <a:rPr lang="fr-FR" sz="3200" b="1" dirty="0" smtClean="0">
                <a:solidFill>
                  <a:schemeClr val="bg1"/>
                </a:solidFill>
                <a:effectLst>
                  <a:outerShdw blurRad="38100" dist="38100" dir="2700000" algn="tl">
                    <a:srgbClr val="000000">
                      <a:alpha val="43137"/>
                    </a:srgbClr>
                  </a:outerShdw>
                </a:effectLst>
                <a:latin typeface="Comic Sans MS" pitchFamily="66" charset="0"/>
              </a:rPr>
              <a:t>? </a:t>
            </a:r>
            <a:endParaRPr lang="fr-FR" sz="3200" b="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12144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30" name="Picture 3" descr="compass_2002"/>
          <p:cNvPicPr>
            <a:picLocks noChangeAspect="1" noChangeArrowheads="1"/>
          </p:cNvPicPr>
          <p:nvPr/>
        </p:nvPicPr>
        <p:blipFill>
          <a:blip r:embed="rId2" cstate="print"/>
          <a:srcRect/>
          <a:stretch>
            <a:fillRect/>
          </a:stretch>
        </p:blipFill>
        <p:spPr bwMode="auto">
          <a:xfrm>
            <a:off x="2209800" y="1290898"/>
            <a:ext cx="5837238" cy="4376738"/>
          </a:xfrm>
          <a:prstGeom prst="rect">
            <a:avLst/>
          </a:prstGeom>
          <a:noFill/>
          <a:ln w="9525">
            <a:noFill/>
            <a:miter lim="800000"/>
            <a:headEnd/>
            <a:tailEnd/>
          </a:ln>
        </p:spPr>
      </p:pic>
      <p:sp>
        <p:nvSpPr>
          <p:cNvPr id="22531" name="Rectangle 3"/>
          <p:cNvSpPr>
            <a:spLocks noChangeArrowheads="1"/>
          </p:cNvSpPr>
          <p:nvPr/>
        </p:nvSpPr>
        <p:spPr bwMode="auto">
          <a:xfrm>
            <a:off x="0" y="0"/>
            <a:ext cx="9144000" cy="1143000"/>
          </a:xfrm>
          <a:prstGeom prst="rect">
            <a:avLst/>
          </a:prstGeom>
          <a:noFill/>
          <a:ln w="9525">
            <a:noFill/>
            <a:miter lim="800000"/>
            <a:headEnd/>
            <a:tailEnd/>
          </a:ln>
        </p:spPr>
        <p:txBody>
          <a:bodyPr wrap="none" anchor="ctr"/>
          <a:lstStyle/>
          <a:p>
            <a:endParaRPr lang="fr-FR"/>
          </a:p>
        </p:txBody>
      </p:sp>
      <p:sp>
        <p:nvSpPr>
          <p:cNvPr id="96260" name="Rectangle 4"/>
          <p:cNvSpPr>
            <a:spLocks noChangeArrowheads="1"/>
          </p:cNvSpPr>
          <p:nvPr/>
        </p:nvSpPr>
        <p:spPr bwMode="auto">
          <a:xfrm>
            <a:off x="968375" y="76200"/>
            <a:ext cx="6899646" cy="523220"/>
          </a:xfrm>
          <a:prstGeom prst="rect">
            <a:avLst/>
          </a:prstGeom>
          <a:noFill/>
          <a:ln w="9525">
            <a:noFill/>
            <a:miter lim="800000"/>
            <a:headEnd/>
            <a:tailEnd/>
          </a:ln>
          <a:effectLst/>
        </p:spPr>
        <p:txBody>
          <a:bodyPr wrap="none">
            <a:spAutoFit/>
          </a:bodyPr>
          <a:lstStyle/>
          <a:p>
            <a:pPr>
              <a:defRPr/>
            </a:pPr>
            <a:r>
              <a:rPr lang="en-GB" sz="2800" b="1" dirty="0">
                <a:solidFill>
                  <a:schemeClr val="bg1"/>
                </a:solidFill>
                <a:effectLst>
                  <a:outerShdw blurRad="38100" dist="38100" dir="2700000" algn="tl">
                    <a:srgbClr val="000000">
                      <a:alpha val="43137"/>
                    </a:srgbClr>
                  </a:outerShdw>
                </a:effectLst>
                <a:latin typeface="Comic Sans MS" pitchFamily="66" charset="0"/>
              </a:rPr>
              <a:t>Experimental </a:t>
            </a:r>
            <a:r>
              <a:rPr lang="en-GB" sz="2800" b="1" dirty="0" smtClean="0">
                <a:solidFill>
                  <a:schemeClr val="bg1"/>
                </a:solidFill>
                <a:effectLst>
                  <a:outerShdw blurRad="38100" dist="38100" dir="2700000" algn="tl">
                    <a:srgbClr val="000000">
                      <a:alpha val="43137"/>
                    </a:srgbClr>
                  </a:outerShdw>
                </a:effectLst>
                <a:latin typeface="Comic Sans MS" pitchFamily="66" charset="0"/>
              </a:rPr>
              <a:t>requirements for DVCS</a:t>
            </a:r>
            <a:endParaRPr lang="fr-FR" sz="28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22533" name="Rectangle 5"/>
          <p:cNvSpPr>
            <a:spLocks noChangeArrowheads="1"/>
          </p:cNvSpPr>
          <p:nvPr/>
        </p:nvSpPr>
        <p:spPr bwMode="auto">
          <a:xfrm>
            <a:off x="2057400" y="5329498"/>
            <a:ext cx="1066800" cy="381000"/>
          </a:xfrm>
          <a:prstGeom prst="rect">
            <a:avLst/>
          </a:prstGeom>
          <a:solidFill>
            <a:schemeClr val="bg1"/>
          </a:solidFill>
          <a:ln w="9525">
            <a:noFill/>
            <a:miter lim="800000"/>
            <a:headEnd/>
            <a:tailEnd/>
          </a:ln>
        </p:spPr>
        <p:txBody>
          <a:bodyPr wrap="none" anchor="ctr"/>
          <a:lstStyle/>
          <a:p>
            <a:endParaRPr lang="fr-FR"/>
          </a:p>
        </p:txBody>
      </p:sp>
      <p:sp>
        <p:nvSpPr>
          <p:cNvPr id="22534" name="Rectangle 6"/>
          <p:cNvSpPr>
            <a:spLocks noChangeArrowheads="1"/>
          </p:cNvSpPr>
          <p:nvPr/>
        </p:nvSpPr>
        <p:spPr bwMode="auto">
          <a:xfrm>
            <a:off x="1676400" y="5278698"/>
            <a:ext cx="1066800" cy="381000"/>
          </a:xfrm>
          <a:prstGeom prst="rect">
            <a:avLst/>
          </a:prstGeom>
          <a:solidFill>
            <a:schemeClr val="bg1"/>
          </a:solidFill>
          <a:ln w="9525">
            <a:noFill/>
            <a:miter lim="800000"/>
            <a:headEnd/>
            <a:tailEnd/>
          </a:ln>
        </p:spPr>
        <p:txBody>
          <a:bodyPr wrap="none" anchor="ctr"/>
          <a:lstStyle/>
          <a:p>
            <a:endParaRPr lang="fr-FR"/>
          </a:p>
        </p:txBody>
      </p:sp>
      <p:sp>
        <p:nvSpPr>
          <p:cNvPr id="22535" name="Line 5"/>
          <p:cNvSpPr>
            <a:spLocks noChangeShapeType="1"/>
          </p:cNvSpPr>
          <p:nvPr/>
        </p:nvSpPr>
        <p:spPr bwMode="auto">
          <a:xfrm flipH="1">
            <a:off x="1981200" y="4745298"/>
            <a:ext cx="1135063" cy="627063"/>
          </a:xfrm>
          <a:prstGeom prst="line">
            <a:avLst/>
          </a:prstGeom>
          <a:noFill/>
          <a:ln w="38100">
            <a:solidFill>
              <a:srgbClr val="00CC00"/>
            </a:solidFill>
            <a:round/>
            <a:headEnd type="none" w="lg" len="lg"/>
            <a:tailEnd/>
          </a:ln>
        </p:spPr>
        <p:txBody>
          <a:bodyPr/>
          <a:lstStyle/>
          <a:p>
            <a:endParaRPr lang="fr-FR"/>
          </a:p>
        </p:txBody>
      </p:sp>
      <p:sp>
        <p:nvSpPr>
          <p:cNvPr id="22536" name="Line 6"/>
          <p:cNvSpPr>
            <a:spLocks noChangeShapeType="1"/>
          </p:cNvSpPr>
          <p:nvPr/>
        </p:nvSpPr>
        <p:spPr bwMode="auto">
          <a:xfrm flipH="1">
            <a:off x="3124200" y="2248161"/>
            <a:ext cx="4957763" cy="2497137"/>
          </a:xfrm>
          <a:prstGeom prst="line">
            <a:avLst/>
          </a:prstGeom>
          <a:noFill/>
          <a:ln w="38100">
            <a:solidFill>
              <a:srgbClr val="00CCFF"/>
            </a:solidFill>
            <a:round/>
            <a:headEnd type="triangle" w="lg" len="lg"/>
            <a:tailEnd/>
          </a:ln>
        </p:spPr>
        <p:txBody>
          <a:bodyPr/>
          <a:lstStyle/>
          <a:p>
            <a:endParaRPr lang="fr-FR"/>
          </a:p>
        </p:txBody>
      </p:sp>
      <p:sp>
        <p:nvSpPr>
          <p:cNvPr id="22537" name="Line 7"/>
          <p:cNvSpPr>
            <a:spLocks noChangeShapeType="1"/>
          </p:cNvSpPr>
          <p:nvPr/>
        </p:nvSpPr>
        <p:spPr bwMode="auto">
          <a:xfrm rot="21370502" flipH="1">
            <a:off x="3060700" y="1851286"/>
            <a:ext cx="4706938" cy="2695575"/>
          </a:xfrm>
          <a:prstGeom prst="line">
            <a:avLst/>
          </a:prstGeom>
          <a:noFill/>
          <a:ln w="38100">
            <a:solidFill>
              <a:srgbClr val="00CC00"/>
            </a:solidFill>
            <a:round/>
            <a:headEnd type="triangle" w="lg" len="lg"/>
            <a:tailEnd/>
          </a:ln>
        </p:spPr>
        <p:txBody>
          <a:bodyPr/>
          <a:lstStyle/>
          <a:p>
            <a:endParaRPr lang="fr-FR"/>
          </a:p>
        </p:txBody>
      </p:sp>
      <p:sp>
        <p:nvSpPr>
          <p:cNvPr id="22538" name="Line 8"/>
          <p:cNvSpPr>
            <a:spLocks noChangeShapeType="1"/>
          </p:cNvSpPr>
          <p:nvPr/>
        </p:nvSpPr>
        <p:spPr bwMode="auto">
          <a:xfrm>
            <a:off x="2971800" y="4796098"/>
            <a:ext cx="1001713" cy="449263"/>
          </a:xfrm>
          <a:prstGeom prst="line">
            <a:avLst/>
          </a:prstGeom>
          <a:noFill/>
          <a:ln w="38100">
            <a:solidFill>
              <a:srgbClr val="FF0000"/>
            </a:solidFill>
            <a:round/>
            <a:headEnd/>
            <a:tailEnd type="triangle" w="lg" len="lg"/>
          </a:ln>
        </p:spPr>
        <p:txBody>
          <a:bodyPr/>
          <a:lstStyle/>
          <a:p>
            <a:endParaRPr lang="fr-FR"/>
          </a:p>
        </p:txBody>
      </p:sp>
      <p:sp>
        <p:nvSpPr>
          <p:cNvPr id="22539" name="Text Box 9"/>
          <p:cNvSpPr txBox="1">
            <a:spLocks noChangeArrowheads="1"/>
          </p:cNvSpPr>
          <p:nvPr/>
        </p:nvSpPr>
        <p:spPr bwMode="auto">
          <a:xfrm>
            <a:off x="7848600" y="1316298"/>
            <a:ext cx="438150" cy="457200"/>
          </a:xfrm>
          <a:prstGeom prst="rect">
            <a:avLst/>
          </a:prstGeom>
          <a:noFill/>
          <a:ln w="38100">
            <a:noFill/>
            <a:miter lim="800000"/>
            <a:headEnd/>
            <a:tailEnd/>
          </a:ln>
        </p:spPr>
        <p:txBody>
          <a:bodyPr wrap="none">
            <a:spAutoFit/>
          </a:bodyPr>
          <a:lstStyle/>
          <a:p>
            <a:pPr algn="ctr" defTabSz="457200"/>
            <a:r>
              <a:rPr lang="el-GR" sz="2400" b="1">
                <a:solidFill>
                  <a:srgbClr val="00CC00"/>
                </a:solidFill>
                <a:latin typeface="Times New Roman" pitchFamily="18" charset="0"/>
                <a:ea typeface="ＭＳ Ｐゴシック" charset="-128"/>
              </a:rPr>
              <a:t>μ</a:t>
            </a:r>
            <a:r>
              <a:rPr lang="fr-FR" sz="2400" b="1">
                <a:solidFill>
                  <a:srgbClr val="00CC00"/>
                </a:solidFill>
                <a:latin typeface="Comic Sans MS" pitchFamily="66" charset="0"/>
                <a:ea typeface="ＭＳ Ｐゴシック" charset="-128"/>
              </a:rPr>
              <a:t>’</a:t>
            </a:r>
            <a:endParaRPr lang="el-GR" sz="2400" b="1">
              <a:solidFill>
                <a:srgbClr val="00CC00"/>
              </a:solidFill>
              <a:latin typeface="Comic Sans MS" pitchFamily="66" charset="0"/>
              <a:ea typeface="ＭＳ Ｐゴシック" charset="-128"/>
            </a:endParaRPr>
          </a:p>
        </p:txBody>
      </p:sp>
      <p:sp>
        <p:nvSpPr>
          <p:cNvPr id="22540" name="Text Box 10"/>
          <p:cNvSpPr txBox="1">
            <a:spLocks noChangeArrowheads="1"/>
          </p:cNvSpPr>
          <p:nvPr/>
        </p:nvSpPr>
        <p:spPr bwMode="auto">
          <a:xfrm>
            <a:off x="4114800" y="5050098"/>
            <a:ext cx="415925" cy="457200"/>
          </a:xfrm>
          <a:prstGeom prst="rect">
            <a:avLst/>
          </a:prstGeom>
          <a:noFill/>
          <a:ln w="38100">
            <a:noFill/>
            <a:miter lim="800000"/>
            <a:headEnd/>
            <a:tailEnd/>
          </a:ln>
        </p:spPr>
        <p:txBody>
          <a:bodyPr wrap="none">
            <a:spAutoFit/>
          </a:bodyPr>
          <a:lstStyle/>
          <a:p>
            <a:pPr algn="ctr" defTabSz="457200"/>
            <a:r>
              <a:rPr lang="fr-FR" sz="2400" b="1">
                <a:solidFill>
                  <a:srgbClr val="FF0000"/>
                </a:solidFill>
                <a:latin typeface="Comic Sans MS" pitchFamily="66" charset="0"/>
                <a:ea typeface="ＭＳ Ｐゴシック" charset="-128"/>
              </a:rPr>
              <a:t>p’</a:t>
            </a:r>
          </a:p>
        </p:txBody>
      </p:sp>
      <p:sp>
        <p:nvSpPr>
          <p:cNvPr id="22541" name="Text Box 11"/>
          <p:cNvSpPr txBox="1">
            <a:spLocks noChangeArrowheads="1"/>
          </p:cNvSpPr>
          <p:nvPr/>
        </p:nvSpPr>
        <p:spPr bwMode="auto">
          <a:xfrm>
            <a:off x="1752600" y="4948498"/>
            <a:ext cx="369888" cy="457200"/>
          </a:xfrm>
          <a:prstGeom prst="rect">
            <a:avLst/>
          </a:prstGeom>
          <a:noFill/>
          <a:ln w="38100">
            <a:noFill/>
            <a:miter lim="800000"/>
            <a:headEnd/>
            <a:tailEnd/>
          </a:ln>
        </p:spPr>
        <p:txBody>
          <a:bodyPr wrap="none">
            <a:spAutoFit/>
          </a:bodyPr>
          <a:lstStyle/>
          <a:p>
            <a:pPr algn="ctr" defTabSz="457200"/>
            <a:r>
              <a:rPr lang="el-GR" sz="2400" b="1">
                <a:solidFill>
                  <a:srgbClr val="00CC00"/>
                </a:solidFill>
                <a:latin typeface="Comic Sans MS" pitchFamily="66" charset="0"/>
                <a:ea typeface="ＭＳ Ｐゴシック" charset="-128"/>
                <a:cs typeface="Times New Roman" pitchFamily="18" charset="0"/>
              </a:rPr>
              <a:t>μ</a:t>
            </a:r>
          </a:p>
        </p:txBody>
      </p:sp>
      <p:sp>
        <p:nvSpPr>
          <p:cNvPr id="22542" name="AutoShape 12"/>
          <p:cNvSpPr>
            <a:spLocks noChangeArrowheads="1"/>
          </p:cNvSpPr>
          <p:nvPr/>
        </p:nvSpPr>
        <p:spPr bwMode="auto">
          <a:xfrm rot="14564185" flipH="1">
            <a:off x="2786062" y="4524636"/>
            <a:ext cx="377825" cy="615950"/>
          </a:xfrm>
          <a:prstGeom prst="can">
            <a:avLst>
              <a:gd name="adj" fmla="val 27480"/>
            </a:avLst>
          </a:prstGeom>
          <a:solidFill>
            <a:srgbClr val="CCFFFF">
              <a:alpha val="23137"/>
            </a:srgbClr>
          </a:solidFill>
          <a:ln w="28575">
            <a:solidFill>
              <a:srgbClr val="FF0000"/>
            </a:solidFill>
            <a:round/>
            <a:headEnd/>
            <a:tailEnd type="none" w="lg" len="lg"/>
          </a:ln>
        </p:spPr>
        <p:txBody>
          <a:bodyPr vert="eaVert" wrap="none" anchor="ctr"/>
          <a:lstStyle/>
          <a:p>
            <a:pPr defTabSz="457200"/>
            <a:endParaRPr lang="fr-FR">
              <a:latin typeface="Calibri" pitchFamily="34" charset="0"/>
              <a:ea typeface="ＭＳ Ｐゴシック" charset="-128"/>
            </a:endParaRPr>
          </a:p>
        </p:txBody>
      </p:sp>
      <p:sp>
        <p:nvSpPr>
          <p:cNvPr id="22543" name="Text Box 21"/>
          <p:cNvSpPr txBox="1">
            <a:spLocks noChangeArrowheads="1"/>
          </p:cNvSpPr>
          <p:nvPr/>
        </p:nvSpPr>
        <p:spPr bwMode="auto">
          <a:xfrm>
            <a:off x="7386638" y="2078298"/>
            <a:ext cx="1071562" cy="457200"/>
          </a:xfrm>
          <a:prstGeom prst="rect">
            <a:avLst/>
          </a:prstGeom>
          <a:noFill/>
          <a:ln w="38100">
            <a:noFill/>
            <a:miter lim="800000"/>
            <a:headEnd/>
            <a:tailEnd/>
          </a:ln>
        </p:spPr>
        <p:txBody>
          <a:bodyPr wrap="none">
            <a:spAutoFit/>
          </a:bodyPr>
          <a:lstStyle/>
          <a:p>
            <a:pPr defTabSz="457200"/>
            <a:r>
              <a:rPr lang="fr-FR" sz="2400" b="1">
                <a:solidFill>
                  <a:schemeClr val="accent2"/>
                </a:solidFill>
                <a:latin typeface="Times New Roman" pitchFamily="18" charset="0"/>
                <a:ea typeface="ＭＳ Ｐゴシック" charset="-128"/>
                <a:cs typeface="Times New Roman" pitchFamily="18" charset="0"/>
                <a:sym typeface="Symbol" pitchFamily="18" charset="2"/>
              </a:rPr>
              <a:t>          </a:t>
            </a:r>
            <a:r>
              <a:rPr lang="el-GR" sz="2400" b="1">
                <a:solidFill>
                  <a:srgbClr val="00CCFF"/>
                </a:solidFill>
                <a:latin typeface="Times New Roman" pitchFamily="18" charset="0"/>
                <a:ea typeface="ＭＳ Ｐゴシック" charset="-128"/>
                <a:cs typeface="Times New Roman" pitchFamily="18" charset="0"/>
                <a:sym typeface="Symbol" pitchFamily="18" charset="2"/>
              </a:rPr>
              <a:t></a:t>
            </a:r>
            <a:endParaRPr lang="fr-FR" sz="2400" b="1">
              <a:solidFill>
                <a:srgbClr val="00CCFF"/>
              </a:solidFill>
              <a:latin typeface="Times New Roman" pitchFamily="18" charset="0"/>
              <a:ea typeface="ＭＳ Ｐゴシック" charset="-128"/>
              <a:cs typeface="Times New Roman" pitchFamily="18" charset="0"/>
              <a:sym typeface="Symbol" pitchFamily="18" charset="2"/>
            </a:endParaRPr>
          </a:p>
        </p:txBody>
      </p:sp>
      <p:sp>
        <p:nvSpPr>
          <p:cNvPr id="5" name="Text Box 23"/>
          <p:cNvSpPr txBox="1">
            <a:spLocks noChangeArrowheads="1"/>
          </p:cNvSpPr>
          <p:nvPr/>
        </p:nvSpPr>
        <p:spPr bwMode="auto">
          <a:xfrm>
            <a:off x="71406" y="1606341"/>
            <a:ext cx="4721164" cy="2246769"/>
          </a:xfrm>
          <a:prstGeom prst="rect">
            <a:avLst/>
          </a:prstGeom>
          <a:noFill/>
          <a:ln w="9525">
            <a:noFill/>
            <a:miter lim="800000"/>
            <a:headEnd/>
            <a:tailEnd/>
          </a:ln>
          <a:effectLst/>
        </p:spPr>
        <p:txBody>
          <a:bodyPr wrap="none">
            <a:spAutoFit/>
          </a:bodyPr>
          <a:lstStyle/>
          <a:p>
            <a:pPr>
              <a:defRPr/>
            </a:pPr>
            <a:endParaRPr lang="fr-FR" sz="2400" dirty="0">
              <a:solidFill>
                <a:srgbClr val="262626"/>
              </a:solidFill>
              <a:effectLst>
                <a:outerShdw blurRad="38100" dist="38100" dir="2700000" algn="tl">
                  <a:srgbClr val="C0C0C0"/>
                </a:outerShdw>
              </a:effectLst>
              <a:latin typeface="Comic Sans MS" pitchFamily="66" charset="0"/>
            </a:endParaRPr>
          </a:p>
          <a:p>
            <a:pPr>
              <a:defRPr/>
            </a:pPr>
            <a:endParaRPr lang="fr-FR" sz="1200" dirty="0">
              <a:solidFill>
                <a:srgbClr val="262626"/>
              </a:solidFill>
              <a:effectLst>
                <a:outerShdw blurRad="38100" dist="38100" dir="2700000" algn="tl">
                  <a:srgbClr val="C0C0C0"/>
                </a:outerShdw>
              </a:effectLst>
              <a:latin typeface="Comic Sans MS" pitchFamily="66" charset="0"/>
            </a:endParaRPr>
          </a:p>
          <a:p>
            <a:pPr>
              <a:defRPr/>
            </a:pPr>
            <a:r>
              <a:rPr lang="fr-FR" sz="2000" dirty="0">
                <a:solidFill>
                  <a:srgbClr val="262626"/>
                </a:solidFill>
                <a:effectLst>
                  <a:outerShdw blurRad="38100" dist="38100" dir="2700000" algn="tl">
                    <a:srgbClr val="C0C0C0"/>
                  </a:outerShdw>
                </a:effectLst>
                <a:latin typeface="Comic Sans MS" pitchFamily="66" charset="0"/>
              </a:rPr>
              <a:t>                </a:t>
            </a:r>
            <a:r>
              <a:rPr lang="fr-FR" sz="2400" dirty="0">
                <a:solidFill>
                  <a:srgbClr val="262626"/>
                </a:solidFill>
                <a:effectLst>
                  <a:outerShdw blurRad="38100" dist="38100" dir="2700000" algn="tl">
                    <a:srgbClr val="C0C0C0"/>
                  </a:outerShdw>
                </a:effectLst>
                <a:latin typeface="Comic Sans MS" pitchFamily="66" charset="0"/>
              </a:rPr>
              <a:t>Phase 1</a:t>
            </a:r>
          </a:p>
          <a:p>
            <a:pPr>
              <a:defRPr/>
            </a:pPr>
            <a:r>
              <a:rPr lang="fr-FR" sz="2000" dirty="0">
                <a:solidFill>
                  <a:srgbClr val="0000CC"/>
                </a:solidFill>
                <a:latin typeface="Comic Sans MS" pitchFamily="66" charset="0"/>
              </a:rPr>
              <a:t> </a:t>
            </a:r>
            <a:r>
              <a:rPr lang="fr-FR" sz="2000" dirty="0">
                <a:solidFill>
                  <a:srgbClr val="FF0000"/>
                </a:solidFill>
                <a:effectLst>
                  <a:outerShdw blurRad="38100" dist="38100" dir="2700000" algn="tl">
                    <a:srgbClr val="000000">
                      <a:alpha val="43137"/>
                    </a:srgbClr>
                  </a:outerShdw>
                </a:effectLst>
                <a:latin typeface="Comic Sans MS" pitchFamily="66" charset="0"/>
              </a:rPr>
              <a:t>~ 2.5 m </a:t>
            </a:r>
            <a:r>
              <a:rPr lang="fr-FR" sz="2000" dirty="0" err="1">
                <a:solidFill>
                  <a:srgbClr val="FF0000"/>
                </a:solidFill>
                <a:effectLst>
                  <a:outerShdw blurRad="38100" dist="38100" dir="2700000" algn="tl">
                    <a:srgbClr val="000000">
                      <a:alpha val="43137"/>
                    </a:srgbClr>
                  </a:outerShdw>
                </a:effectLst>
                <a:latin typeface="Comic Sans MS" pitchFamily="66" charset="0"/>
              </a:rPr>
              <a:t>Liquid</a:t>
            </a:r>
            <a:r>
              <a:rPr lang="fr-FR" sz="2000" dirty="0">
                <a:solidFill>
                  <a:srgbClr val="FF0000"/>
                </a:solidFill>
                <a:effectLst>
                  <a:outerShdw blurRad="38100" dist="38100" dir="2700000" algn="tl">
                    <a:srgbClr val="000000">
                      <a:alpha val="43137"/>
                    </a:srgbClr>
                  </a:outerShdw>
                </a:effectLst>
                <a:latin typeface="Comic Sans MS" pitchFamily="66" charset="0"/>
              </a:rPr>
              <a:t> </a:t>
            </a:r>
            <a:r>
              <a:rPr lang="fr-FR" sz="2000" dirty="0" err="1">
                <a:solidFill>
                  <a:srgbClr val="FF0000"/>
                </a:solidFill>
                <a:effectLst>
                  <a:outerShdw blurRad="38100" dist="38100" dir="2700000" algn="tl">
                    <a:srgbClr val="000000">
                      <a:alpha val="43137"/>
                    </a:srgbClr>
                  </a:outerShdw>
                </a:effectLst>
                <a:latin typeface="Comic Sans MS" pitchFamily="66" charset="0"/>
              </a:rPr>
              <a:t>Hydrogen</a:t>
            </a:r>
            <a:r>
              <a:rPr lang="fr-FR" sz="2000" dirty="0">
                <a:solidFill>
                  <a:srgbClr val="FF0000"/>
                </a:solidFill>
                <a:effectLst>
                  <a:outerShdw blurRad="38100" dist="38100" dir="2700000" algn="tl">
                    <a:srgbClr val="000000">
                      <a:alpha val="43137"/>
                    </a:srgbClr>
                  </a:outerShdw>
                </a:effectLst>
                <a:latin typeface="Comic Sans MS" pitchFamily="66" charset="0"/>
              </a:rPr>
              <a:t> Target</a:t>
            </a:r>
          </a:p>
          <a:p>
            <a:pPr>
              <a:defRPr/>
            </a:pPr>
            <a:r>
              <a:rPr lang="fr-FR" sz="2000" dirty="0">
                <a:solidFill>
                  <a:srgbClr val="FF0000"/>
                </a:solidFill>
                <a:effectLst>
                  <a:outerShdw blurRad="38100" dist="38100" dir="2700000" algn="tl">
                    <a:srgbClr val="000000">
                      <a:alpha val="43137"/>
                    </a:srgbClr>
                  </a:outerShdw>
                </a:effectLst>
                <a:latin typeface="Comic Sans MS" pitchFamily="66" charset="0"/>
              </a:rPr>
              <a:t>    ~ 4 m </a:t>
            </a:r>
            <a:r>
              <a:rPr lang="fr-FR" sz="2000" dirty="0" err="1">
                <a:solidFill>
                  <a:srgbClr val="FF0000"/>
                </a:solidFill>
                <a:effectLst>
                  <a:outerShdw blurRad="38100" dist="38100" dir="2700000" algn="tl">
                    <a:srgbClr val="000000">
                      <a:alpha val="43137"/>
                    </a:srgbClr>
                  </a:outerShdw>
                </a:effectLst>
                <a:latin typeface="Comic Sans MS" pitchFamily="66" charset="0"/>
              </a:rPr>
              <a:t>Recoil</a:t>
            </a:r>
            <a:r>
              <a:rPr lang="fr-FR" sz="2000" dirty="0">
                <a:solidFill>
                  <a:srgbClr val="FF0000"/>
                </a:solidFill>
                <a:effectLst>
                  <a:outerShdw blurRad="38100" dist="38100" dir="2700000" algn="tl">
                    <a:srgbClr val="000000">
                      <a:alpha val="43137"/>
                    </a:srgbClr>
                  </a:outerShdw>
                </a:effectLst>
                <a:latin typeface="Comic Sans MS" pitchFamily="66" charset="0"/>
              </a:rPr>
              <a:t> Proton </a:t>
            </a:r>
            <a:r>
              <a:rPr lang="fr-FR" sz="2000" dirty="0" smtClean="0">
                <a:solidFill>
                  <a:srgbClr val="FF0000"/>
                </a:solidFill>
                <a:effectLst>
                  <a:outerShdw blurRad="38100" dist="38100" dir="2700000" algn="tl">
                    <a:srgbClr val="000000">
                      <a:alpha val="43137"/>
                    </a:srgbClr>
                  </a:outerShdw>
                </a:effectLst>
                <a:latin typeface="Comic Sans MS" pitchFamily="66" charset="0"/>
              </a:rPr>
              <a:t>Detector (RPD)</a:t>
            </a:r>
            <a:endParaRPr lang="fr-FR" sz="2000" dirty="0">
              <a:solidFill>
                <a:srgbClr val="FF0000"/>
              </a:solidFill>
              <a:effectLst>
                <a:outerShdw blurRad="38100" dist="38100" dir="2700000" algn="tl">
                  <a:srgbClr val="000000">
                    <a:alpha val="43137"/>
                  </a:srgbClr>
                </a:outerShdw>
              </a:effectLst>
              <a:latin typeface="Comic Sans MS" pitchFamily="66" charset="0"/>
            </a:endParaRPr>
          </a:p>
          <a:p>
            <a:pPr>
              <a:defRPr/>
            </a:pPr>
            <a:endParaRPr lang="fr-FR" sz="2000" dirty="0">
              <a:solidFill>
                <a:srgbClr val="FF0000"/>
              </a:solidFill>
              <a:effectLst>
                <a:outerShdw blurRad="38100" dist="38100" dir="2700000" algn="tl">
                  <a:srgbClr val="C0C0C0"/>
                </a:outerShdw>
              </a:effectLst>
              <a:latin typeface="Comic Sans MS" pitchFamily="66" charset="0"/>
            </a:endParaRPr>
          </a:p>
          <a:p>
            <a:pPr>
              <a:defRPr/>
            </a:pPr>
            <a:endParaRPr lang="fr-FR" sz="2000" b="1" dirty="0">
              <a:solidFill>
                <a:srgbClr val="FF0000"/>
              </a:solidFill>
              <a:latin typeface="Comic Sans MS" pitchFamily="66" charset="0"/>
            </a:endParaRPr>
          </a:p>
        </p:txBody>
      </p:sp>
      <p:sp>
        <p:nvSpPr>
          <p:cNvPr id="8" name="Text Box 23"/>
          <p:cNvSpPr txBox="1">
            <a:spLocks noChangeArrowheads="1"/>
          </p:cNvSpPr>
          <p:nvPr/>
        </p:nvSpPr>
        <p:spPr bwMode="auto">
          <a:xfrm>
            <a:off x="5943600" y="4262698"/>
            <a:ext cx="2590800" cy="1077218"/>
          </a:xfrm>
          <a:prstGeom prst="rect">
            <a:avLst/>
          </a:prstGeom>
          <a:noFill/>
          <a:ln w="9525">
            <a:noFill/>
            <a:miter lim="800000"/>
            <a:headEnd/>
            <a:tailEnd/>
          </a:ln>
        </p:spPr>
        <p:txBody>
          <a:bodyPr>
            <a:spAutoFit/>
          </a:bodyPr>
          <a:lstStyle/>
          <a:p>
            <a:pPr>
              <a:buFont typeface="Wingdings" pitchFamily="2" charset="2"/>
              <a:buChar char="à"/>
              <a:defRPr/>
            </a:pPr>
            <a:r>
              <a:rPr lang="fr-FR" dirty="0">
                <a:solidFill>
                  <a:srgbClr val="0000FF"/>
                </a:solidFill>
                <a:effectLst>
                  <a:outerShdw blurRad="38100" dist="38100" dir="2700000" algn="tl">
                    <a:srgbClr val="C0C0C0"/>
                  </a:outerShdw>
                </a:effectLst>
                <a:latin typeface="Comic Sans MS" pitchFamily="66" charset="0"/>
              </a:rPr>
              <a:t> </a:t>
            </a:r>
            <a:r>
              <a:rPr lang="fr-FR" dirty="0" err="1">
                <a:solidFill>
                  <a:srgbClr val="0000FF"/>
                </a:solidFill>
                <a:effectLst>
                  <a:outerShdw blurRad="38100" dist="38100" dir="2700000" algn="tl">
                    <a:srgbClr val="C0C0C0"/>
                  </a:outerShdw>
                </a:effectLst>
                <a:latin typeface="Comic Sans MS" pitchFamily="66" charset="0"/>
              </a:rPr>
              <a:t>ECALs</a:t>
            </a:r>
            <a:r>
              <a:rPr lang="fr-FR" dirty="0">
                <a:solidFill>
                  <a:srgbClr val="0000FF"/>
                </a:solidFill>
                <a:effectLst>
                  <a:outerShdw blurRad="38100" dist="38100" dir="2700000" algn="tl">
                    <a:srgbClr val="C0C0C0"/>
                  </a:outerShdw>
                </a:effectLst>
                <a:latin typeface="Comic Sans MS" pitchFamily="66" charset="0"/>
              </a:rPr>
              <a:t> </a:t>
            </a:r>
            <a:r>
              <a:rPr lang="fr-FR" dirty="0" err="1">
                <a:solidFill>
                  <a:srgbClr val="0000FF"/>
                </a:solidFill>
                <a:effectLst>
                  <a:outerShdw blurRad="38100" dist="38100" dir="2700000" algn="tl">
                    <a:srgbClr val="C0C0C0"/>
                  </a:outerShdw>
                </a:effectLst>
                <a:latin typeface="Comic Sans MS" pitchFamily="66" charset="0"/>
              </a:rPr>
              <a:t>upgraded</a:t>
            </a:r>
            <a:r>
              <a:rPr lang="fr-FR" dirty="0">
                <a:solidFill>
                  <a:srgbClr val="0000FF"/>
                </a:solidFill>
                <a:effectLst>
                  <a:outerShdw blurRad="38100" dist="38100" dir="2700000" algn="tl">
                    <a:srgbClr val="C0C0C0"/>
                  </a:outerShdw>
                </a:effectLst>
                <a:latin typeface="Comic Sans MS" pitchFamily="66" charset="0"/>
              </a:rPr>
              <a:t> </a:t>
            </a:r>
          </a:p>
          <a:p>
            <a:pPr>
              <a:buFont typeface="Wingdings" pitchFamily="2" charset="2"/>
              <a:buChar char="à"/>
              <a:defRPr/>
            </a:pPr>
            <a:endParaRPr lang="fr-FR" dirty="0">
              <a:solidFill>
                <a:srgbClr val="0000FF"/>
              </a:solidFill>
              <a:effectLst>
                <a:outerShdw blurRad="38100" dist="38100" dir="2700000" algn="tl">
                  <a:srgbClr val="C0C0C0"/>
                </a:outerShdw>
              </a:effectLst>
              <a:latin typeface="Comic Sans MS" pitchFamily="66" charset="0"/>
            </a:endParaRPr>
          </a:p>
          <a:p>
            <a:pPr>
              <a:defRPr/>
            </a:pPr>
            <a:r>
              <a:rPr lang="fr-FR" dirty="0">
                <a:solidFill>
                  <a:srgbClr val="0000FF"/>
                </a:solidFill>
                <a:effectLst>
                  <a:outerShdw blurRad="38100" dist="38100" dir="2700000" algn="tl">
                    <a:srgbClr val="C0C0C0"/>
                  </a:outerShdw>
                </a:effectLst>
                <a:latin typeface="Comic Sans MS" pitchFamily="66" charset="0"/>
              </a:rPr>
              <a:t> </a:t>
            </a:r>
            <a:r>
              <a:rPr lang="fr-FR" sz="2800" dirty="0">
                <a:solidFill>
                  <a:srgbClr val="0000FF"/>
                </a:solidFill>
                <a:effectLst>
                  <a:outerShdw blurRad="38100" dist="38100" dir="2700000" algn="tl">
                    <a:srgbClr val="C0C0C0"/>
                  </a:outerShdw>
                </a:effectLst>
                <a:latin typeface="Comic Sans MS" pitchFamily="66" charset="0"/>
              </a:rPr>
              <a:t>+ </a:t>
            </a:r>
            <a:r>
              <a:rPr lang="fr-FR" dirty="0">
                <a:solidFill>
                  <a:srgbClr val="0000FF"/>
                </a:solidFill>
                <a:effectLst>
                  <a:outerShdw blurRad="38100" dist="38100" dir="2700000" algn="tl">
                    <a:srgbClr val="C0C0C0"/>
                  </a:outerShdw>
                </a:effectLst>
                <a:latin typeface="Comic Sans MS" pitchFamily="66" charset="0"/>
              </a:rPr>
              <a:t>ECAL0 </a:t>
            </a:r>
            <a:r>
              <a:rPr lang="fr-FR" dirty="0" err="1">
                <a:solidFill>
                  <a:srgbClr val="0000FF"/>
                </a:solidFill>
                <a:effectLst>
                  <a:outerShdw blurRad="38100" dist="38100" dir="2700000" algn="tl">
                    <a:srgbClr val="C0C0C0"/>
                  </a:outerShdw>
                </a:effectLst>
                <a:latin typeface="Comic Sans MS" pitchFamily="66" charset="0"/>
              </a:rPr>
              <a:t>before</a:t>
            </a:r>
            <a:r>
              <a:rPr lang="fr-FR" dirty="0">
                <a:solidFill>
                  <a:srgbClr val="0000FF"/>
                </a:solidFill>
                <a:effectLst>
                  <a:outerShdw blurRad="38100" dist="38100" dir="2700000" algn="tl">
                    <a:srgbClr val="C0C0C0"/>
                  </a:outerShdw>
                </a:effectLst>
                <a:latin typeface="Comic Sans MS" pitchFamily="66" charset="0"/>
              </a:rPr>
              <a:t> SM1</a:t>
            </a:r>
          </a:p>
        </p:txBody>
      </p:sp>
      <p:sp>
        <p:nvSpPr>
          <p:cNvPr id="22546" name="Text Box 18"/>
          <p:cNvSpPr txBox="1">
            <a:spLocks noChangeArrowheads="1"/>
          </p:cNvSpPr>
          <p:nvPr/>
        </p:nvSpPr>
        <p:spPr bwMode="auto">
          <a:xfrm>
            <a:off x="6019800" y="3464186"/>
            <a:ext cx="896938" cy="366712"/>
          </a:xfrm>
          <a:prstGeom prst="rect">
            <a:avLst/>
          </a:prstGeom>
          <a:noFill/>
          <a:ln w="9525">
            <a:noFill/>
            <a:miter lim="800000"/>
            <a:headEnd/>
            <a:tailEnd/>
          </a:ln>
        </p:spPr>
        <p:txBody>
          <a:bodyPr wrap="none">
            <a:spAutoFit/>
          </a:bodyPr>
          <a:lstStyle/>
          <a:p>
            <a:r>
              <a:rPr lang="fr-FR">
                <a:solidFill>
                  <a:srgbClr val="0000FF"/>
                </a:solidFill>
                <a:latin typeface="Comic Sans MS" pitchFamily="66" charset="0"/>
              </a:rPr>
              <a:t>ECAL2</a:t>
            </a:r>
          </a:p>
        </p:txBody>
      </p:sp>
      <p:sp>
        <p:nvSpPr>
          <p:cNvPr id="22547" name="Text Box 19"/>
          <p:cNvSpPr txBox="1">
            <a:spLocks noChangeArrowheads="1"/>
          </p:cNvSpPr>
          <p:nvPr/>
        </p:nvSpPr>
        <p:spPr bwMode="auto">
          <a:xfrm>
            <a:off x="4572000" y="4226186"/>
            <a:ext cx="860425" cy="366712"/>
          </a:xfrm>
          <a:prstGeom prst="rect">
            <a:avLst/>
          </a:prstGeom>
          <a:noFill/>
          <a:ln w="9525">
            <a:noFill/>
            <a:miter lim="800000"/>
            <a:headEnd/>
            <a:tailEnd/>
          </a:ln>
        </p:spPr>
        <p:txBody>
          <a:bodyPr wrap="none">
            <a:spAutoFit/>
          </a:bodyPr>
          <a:lstStyle/>
          <a:p>
            <a:r>
              <a:rPr lang="fr-FR">
                <a:solidFill>
                  <a:srgbClr val="0000FF"/>
                </a:solidFill>
                <a:latin typeface="Comic Sans MS" pitchFamily="66" charset="0"/>
              </a:rPr>
              <a:t>ECAL1</a:t>
            </a:r>
          </a:p>
        </p:txBody>
      </p:sp>
      <p:sp>
        <p:nvSpPr>
          <p:cNvPr id="6" name="Text Box 23"/>
          <p:cNvSpPr txBox="1">
            <a:spLocks noChangeArrowheads="1"/>
          </p:cNvSpPr>
          <p:nvPr/>
        </p:nvSpPr>
        <p:spPr bwMode="auto">
          <a:xfrm>
            <a:off x="71406" y="2710102"/>
            <a:ext cx="1189749" cy="461665"/>
          </a:xfrm>
          <a:prstGeom prst="rect">
            <a:avLst/>
          </a:prstGeom>
          <a:noFill/>
          <a:ln w="9525">
            <a:noFill/>
            <a:miter lim="800000"/>
            <a:headEnd/>
            <a:tailEnd/>
          </a:ln>
          <a:effectLst/>
        </p:spPr>
        <p:txBody>
          <a:bodyPr wrap="none">
            <a:spAutoFit/>
          </a:bodyPr>
          <a:lstStyle/>
          <a:p>
            <a:pPr>
              <a:defRPr/>
            </a:pPr>
            <a:r>
              <a:rPr lang="fr-FR" sz="2400" dirty="0">
                <a:solidFill>
                  <a:srgbClr val="262626"/>
                </a:solidFill>
                <a:effectLst>
                  <a:outerShdw blurRad="38100" dist="38100" dir="2700000" algn="tl">
                    <a:srgbClr val="C0C0C0"/>
                  </a:outerShdw>
                </a:effectLst>
                <a:latin typeface="Comic Sans MS" pitchFamily="66" charset="0"/>
              </a:rPr>
              <a:t>        </a:t>
            </a:r>
            <a:r>
              <a:rPr lang="fr-FR" sz="2400" dirty="0" smtClean="0">
                <a:solidFill>
                  <a:srgbClr val="262626"/>
                </a:solidFill>
                <a:effectLst>
                  <a:outerShdw blurRad="38100" dist="38100" dir="2700000" algn="tl">
                    <a:srgbClr val="C0C0C0"/>
                  </a:outerShdw>
                </a:effectLst>
                <a:latin typeface="Comic Sans MS" pitchFamily="66" charset="0"/>
              </a:rPr>
              <a:t>   </a:t>
            </a:r>
            <a:endParaRPr lang="fr-FR" sz="1600" b="1" dirty="0">
              <a:solidFill>
                <a:srgbClr val="FF0000"/>
              </a:solidFill>
              <a:latin typeface="Comic Sans MS" pitchFamily="66" charset="0"/>
            </a:endParaRPr>
          </a:p>
        </p:txBody>
      </p:sp>
      <p:sp>
        <p:nvSpPr>
          <p:cNvPr id="96278" name="Text Box 22"/>
          <p:cNvSpPr txBox="1">
            <a:spLocks noChangeArrowheads="1"/>
          </p:cNvSpPr>
          <p:nvPr/>
        </p:nvSpPr>
        <p:spPr bwMode="auto">
          <a:xfrm>
            <a:off x="3048000" y="533400"/>
            <a:ext cx="2740025" cy="793750"/>
          </a:xfrm>
          <a:prstGeom prst="rect">
            <a:avLst/>
          </a:prstGeom>
          <a:noFill/>
          <a:ln w="9525">
            <a:noFill/>
            <a:miter lim="800000"/>
            <a:headEnd/>
            <a:tailEnd/>
          </a:ln>
          <a:effectLst/>
        </p:spPr>
        <p:txBody>
          <a:bodyPr wrap="none">
            <a:spAutoFit/>
          </a:bodyPr>
          <a:lstStyle/>
          <a:p>
            <a:pPr>
              <a:defRPr/>
            </a:pPr>
            <a:r>
              <a:rPr lang="el-GR" sz="2800" dirty="0">
                <a:solidFill>
                  <a:schemeClr val="bg1"/>
                </a:solidFill>
                <a:effectLst>
                  <a:outerShdw blurRad="38100" dist="38100" dir="2700000" algn="tl">
                    <a:srgbClr val="C0C0C0"/>
                  </a:outerShdw>
                </a:effectLst>
                <a:latin typeface="Times New Roman" pitchFamily="18" charset="0"/>
                <a:cs typeface="Times New Roman" pitchFamily="18" charset="0"/>
              </a:rPr>
              <a:t>μ</a:t>
            </a:r>
            <a:r>
              <a:rPr lang="fr-FR" sz="2800" dirty="0">
                <a:solidFill>
                  <a:schemeClr val="bg1"/>
                </a:solidFill>
                <a:effectLst>
                  <a:outerShdw blurRad="38100" dist="38100" dir="2700000" algn="tl">
                    <a:srgbClr val="C0C0C0"/>
                  </a:outerShdw>
                </a:effectLst>
                <a:latin typeface="Times New Roman" pitchFamily="18" charset="0"/>
                <a:cs typeface="Times New Roman" pitchFamily="18" charset="0"/>
              </a:rPr>
              <a:t>  p </a:t>
            </a:r>
            <a:r>
              <a:rPr lang="fr-FR" sz="2800" dirty="0">
                <a:solidFill>
                  <a:schemeClr val="bg1"/>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l-GR" sz="2800" dirty="0">
                <a:solidFill>
                  <a:schemeClr val="bg1"/>
                </a:solidFill>
                <a:effectLst>
                  <a:outerShdw blurRad="38100" dist="38100" dir="2700000" algn="tl">
                    <a:srgbClr val="C0C0C0"/>
                  </a:outerShdw>
                </a:effectLst>
                <a:latin typeface="Times New Roman" pitchFamily="18" charset="0"/>
                <a:cs typeface="Times New Roman" pitchFamily="18" charset="0"/>
              </a:rPr>
              <a:t>μ</a:t>
            </a:r>
            <a:r>
              <a:rPr lang="fr-FR" sz="2800" dirty="0">
                <a:solidFill>
                  <a:schemeClr val="bg1"/>
                </a:solidFill>
                <a:effectLst>
                  <a:outerShdw blurRad="38100" dist="38100" dir="2700000" algn="tl">
                    <a:srgbClr val="C0C0C0"/>
                  </a:outerShdw>
                </a:effectLst>
                <a:latin typeface="Comic Sans MS" pitchFamily="66" charset="0"/>
                <a:cs typeface="Times New Roman" pitchFamily="18" charset="0"/>
              </a:rPr>
              <a:t>’ </a:t>
            </a:r>
            <a:r>
              <a:rPr lang="fr-FR" sz="2800" dirty="0">
                <a:solidFill>
                  <a:schemeClr val="bg1"/>
                </a:solidFill>
                <a:effectLst>
                  <a:outerShdw blurRad="38100" dist="38100" dir="2700000" algn="tl">
                    <a:srgbClr val="C0C0C0"/>
                  </a:outerShdw>
                </a:effectLst>
                <a:latin typeface="Times New Roman" pitchFamily="18" charset="0"/>
                <a:cs typeface="Times New Roman" pitchFamily="18" charset="0"/>
              </a:rPr>
              <a:t>  p   </a:t>
            </a:r>
            <a:r>
              <a:rPr lang="el-GR" sz="2800" dirty="0">
                <a:solidFill>
                  <a:schemeClr val="bg1"/>
                </a:solidFill>
                <a:effectLst>
                  <a:outerShdw blurRad="38100" dist="38100" dir="2700000" algn="tl">
                    <a:srgbClr val="C0C0C0"/>
                  </a:outerShdw>
                </a:effectLst>
                <a:latin typeface="Times New Roman" pitchFamily="18" charset="0"/>
                <a:cs typeface="Times New Roman" pitchFamily="18" charset="0"/>
                <a:sym typeface="Symbol" pitchFamily="18" charset="2"/>
              </a:rPr>
              <a:t></a:t>
            </a:r>
            <a:r>
              <a:rPr lang="fr-FR" sz="2800" dirty="0">
                <a:solidFill>
                  <a:schemeClr val="bg1"/>
                </a:solidFill>
                <a:effectLst>
                  <a:outerShdw blurRad="38100" dist="38100" dir="2700000" algn="tl">
                    <a:srgbClr val="C0C0C0"/>
                  </a:outerShdw>
                </a:effectLst>
                <a:latin typeface="Times New Roman" pitchFamily="18" charset="0"/>
                <a:cs typeface="Times New Roman" pitchFamily="18" charset="0"/>
                <a:sym typeface="Symbol" pitchFamily="18" charset="2"/>
              </a:rPr>
              <a:t>   </a:t>
            </a:r>
            <a:endParaRPr lang="el-GR" sz="2800" dirty="0">
              <a:solidFill>
                <a:schemeClr val="bg1"/>
              </a:solidFill>
              <a:effectLst>
                <a:outerShdw blurRad="38100" dist="38100" dir="2700000" algn="tl">
                  <a:srgbClr val="C0C0C0"/>
                </a:outerShdw>
              </a:effectLst>
              <a:latin typeface="Times New Roman" pitchFamily="18" charset="0"/>
              <a:cs typeface="Times New Roman" pitchFamily="18" charset="0"/>
              <a:sym typeface="Symbol" pitchFamily="18" charset="2"/>
            </a:endParaRPr>
          </a:p>
          <a:p>
            <a:pPr>
              <a:defRPr/>
            </a:pPr>
            <a:endParaRPr lang="fr-FR" dirty="0">
              <a:effectLst>
                <a:outerShdw blurRad="38100" dist="38100" dir="2700000" algn="tl">
                  <a:srgbClr val="C0C0C0"/>
                </a:outerShdw>
              </a:effectLst>
            </a:endParaRPr>
          </a:p>
        </p:txBody>
      </p:sp>
      <p:sp>
        <p:nvSpPr>
          <p:cNvPr id="22551" name="Text Box 23"/>
          <p:cNvSpPr txBox="1">
            <a:spLocks noChangeArrowheads="1"/>
          </p:cNvSpPr>
          <p:nvPr/>
        </p:nvSpPr>
        <p:spPr bwMode="auto">
          <a:xfrm>
            <a:off x="2857500" y="3895986"/>
            <a:ext cx="647700" cy="366712"/>
          </a:xfrm>
          <a:prstGeom prst="rect">
            <a:avLst/>
          </a:prstGeom>
          <a:noFill/>
          <a:ln w="9525">
            <a:noFill/>
            <a:miter lim="800000"/>
            <a:headEnd/>
            <a:tailEnd/>
          </a:ln>
        </p:spPr>
        <p:txBody>
          <a:bodyPr wrap="none">
            <a:spAutoFit/>
          </a:bodyPr>
          <a:lstStyle/>
          <a:p>
            <a:r>
              <a:rPr lang="fr-FR">
                <a:latin typeface="Comic Sans MS" pitchFamily="66" charset="0"/>
              </a:rPr>
              <a:t>SM1</a:t>
            </a:r>
          </a:p>
        </p:txBody>
      </p:sp>
      <p:sp>
        <p:nvSpPr>
          <p:cNvPr id="22552" name="Text Box 24"/>
          <p:cNvSpPr txBox="1">
            <a:spLocks noChangeArrowheads="1"/>
          </p:cNvSpPr>
          <p:nvPr/>
        </p:nvSpPr>
        <p:spPr bwMode="auto">
          <a:xfrm>
            <a:off x="4038600" y="3133986"/>
            <a:ext cx="684213" cy="366712"/>
          </a:xfrm>
          <a:prstGeom prst="rect">
            <a:avLst/>
          </a:prstGeom>
          <a:noFill/>
          <a:ln w="9525">
            <a:noFill/>
            <a:miter lim="800000"/>
            <a:headEnd/>
            <a:tailEnd/>
          </a:ln>
        </p:spPr>
        <p:txBody>
          <a:bodyPr wrap="none">
            <a:spAutoFit/>
          </a:bodyPr>
          <a:lstStyle/>
          <a:p>
            <a:r>
              <a:rPr lang="fr-FR">
                <a:latin typeface="Comic Sans MS" pitchFamily="66" charset="0"/>
              </a:rPr>
              <a:t>SM2</a:t>
            </a:r>
          </a:p>
        </p:txBody>
      </p:sp>
      <p:pic>
        <p:nvPicPr>
          <p:cNvPr id="25" name="Image 24" descr="TL_Ensemble-1.jpg"/>
          <p:cNvPicPr>
            <a:picLocks noChangeAspect="1"/>
          </p:cNvPicPr>
          <p:nvPr/>
        </p:nvPicPr>
        <p:blipFill>
          <a:blip r:embed="rId3" cstate="print"/>
          <a:stretch>
            <a:fillRect/>
          </a:stretch>
        </p:blipFill>
        <p:spPr>
          <a:xfrm>
            <a:off x="179512" y="3356992"/>
            <a:ext cx="2130860" cy="1600714"/>
          </a:xfrm>
          <a:prstGeom prst="rect">
            <a:avLst/>
          </a:prstGeom>
          <a:ln w="38100">
            <a:solidFill>
              <a:srgbClr val="FF0000"/>
            </a:solidFill>
          </a:ln>
        </p:spPr>
      </p:pic>
      <p:sp>
        <p:nvSpPr>
          <p:cNvPr id="28" name="Text Box 23"/>
          <p:cNvSpPr txBox="1">
            <a:spLocks noChangeArrowheads="1"/>
          </p:cNvSpPr>
          <p:nvPr/>
        </p:nvSpPr>
        <p:spPr bwMode="auto">
          <a:xfrm>
            <a:off x="76200" y="5144631"/>
            <a:ext cx="3913251" cy="2246769"/>
          </a:xfrm>
          <a:prstGeom prst="rect">
            <a:avLst/>
          </a:prstGeom>
          <a:noFill/>
          <a:ln w="9525">
            <a:noFill/>
            <a:miter lim="800000"/>
            <a:headEnd/>
            <a:tailEnd/>
          </a:ln>
          <a:effectLst/>
        </p:spPr>
        <p:txBody>
          <a:bodyPr wrap="none">
            <a:spAutoFit/>
          </a:bodyPr>
          <a:lstStyle/>
          <a:p>
            <a:pPr>
              <a:defRPr/>
            </a:pPr>
            <a:endParaRPr lang="fr-FR" sz="2400" dirty="0">
              <a:solidFill>
                <a:srgbClr val="262626"/>
              </a:solidFill>
              <a:effectLst>
                <a:outerShdw blurRad="38100" dist="38100" dir="2700000" algn="tl">
                  <a:srgbClr val="C0C0C0"/>
                </a:outerShdw>
              </a:effectLst>
              <a:latin typeface="Comic Sans MS" pitchFamily="66" charset="0"/>
            </a:endParaRPr>
          </a:p>
          <a:p>
            <a:pPr>
              <a:defRPr/>
            </a:pPr>
            <a:endParaRPr lang="fr-FR" sz="1200" dirty="0">
              <a:solidFill>
                <a:srgbClr val="262626"/>
              </a:solidFill>
              <a:effectLst>
                <a:outerShdw blurRad="38100" dist="38100" dir="2700000" algn="tl">
                  <a:srgbClr val="C0C0C0"/>
                </a:outerShdw>
              </a:effectLst>
              <a:latin typeface="Comic Sans MS" pitchFamily="66" charset="0"/>
            </a:endParaRPr>
          </a:p>
          <a:p>
            <a:pPr>
              <a:defRPr/>
            </a:pPr>
            <a:r>
              <a:rPr lang="fr-FR" sz="2000" dirty="0">
                <a:solidFill>
                  <a:srgbClr val="262626"/>
                </a:solidFill>
                <a:effectLst>
                  <a:outerShdw blurRad="38100" dist="38100" dir="2700000" algn="tl">
                    <a:srgbClr val="C0C0C0"/>
                  </a:outerShdw>
                </a:effectLst>
                <a:latin typeface="Comic Sans MS" pitchFamily="66" charset="0"/>
              </a:rPr>
              <a:t>         </a:t>
            </a:r>
            <a:r>
              <a:rPr lang="fr-FR" sz="2400" dirty="0" smtClean="0">
                <a:solidFill>
                  <a:srgbClr val="262626"/>
                </a:solidFill>
                <a:effectLst>
                  <a:outerShdw blurRad="38100" dist="38100" dir="2700000" algn="tl">
                    <a:srgbClr val="C0C0C0"/>
                  </a:outerShdw>
                </a:effectLst>
                <a:latin typeface="Comic Sans MS" pitchFamily="66" charset="0"/>
              </a:rPr>
              <a:t>Phase </a:t>
            </a:r>
            <a:r>
              <a:rPr lang="fr-FR" sz="2400" dirty="0" smtClean="0">
                <a:solidFill>
                  <a:srgbClr val="262626"/>
                </a:solidFill>
                <a:effectLst>
                  <a:outerShdw blurRad="38100" dist="38100" dir="2700000" algn="tl">
                    <a:srgbClr val="C0C0C0"/>
                  </a:outerShdw>
                </a:effectLst>
              </a:rPr>
              <a:t>2</a:t>
            </a:r>
            <a:r>
              <a:rPr lang="fr-FR" sz="2400" dirty="0" smtClean="0">
                <a:solidFill>
                  <a:srgbClr val="262626"/>
                </a:solidFill>
                <a:effectLst>
                  <a:outerShdw blurRad="38100" dist="38100" dir="2700000" algn="tl">
                    <a:srgbClr val="C0C0C0"/>
                  </a:outerShdw>
                </a:effectLst>
                <a:latin typeface="Comic Sans MS" pitchFamily="66" charset="0"/>
              </a:rPr>
              <a:t> (in future)</a:t>
            </a:r>
            <a:endParaRPr lang="fr-FR" sz="2400" dirty="0">
              <a:solidFill>
                <a:srgbClr val="262626"/>
              </a:solidFill>
              <a:effectLst>
                <a:outerShdw blurRad="38100" dist="38100" dir="2700000" algn="tl">
                  <a:srgbClr val="C0C0C0"/>
                </a:outerShdw>
              </a:effectLst>
              <a:latin typeface="Comic Sans MS" pitchFamily="66" charset="0"/>
            </a:endParaRPr>
          </a:p>
          <a:p>
            <a:pPr>
              <a:defRPr/>
            </a:pPr>
            <a:r>
              <a:rPr lang="fr-FR" sz="2000" dirty="0">
                <a:solidFill>
                  <a:srgbClr val="0000CC"/>
                </a:solidFill>
                <a:latin typeface="Comic Sans MS" pitchFamily="66" charset="0"/>
              </a:rPr>
              <a:t> </a:t>
            </a:r>
            <a:r>
              <a:rPr lang="fr-FR" sz="2000" dirty="0" smtClean="0">
                <a:solidFill>
                  <a:srgbClr val="FF0000"/>
                </a:solidFill>
                <a:effectLst>
                  <a:outerShdw blurRad="38100" dist="38100" dir="2700000" algn="tl">
                    <a:srgbClr val="000000">
                      <a:alpha val="43137"/>
                    </a:srgbClr>
                  </a:outerShdw>
                </a:effectLst>
              </a:rPr>
              <a:t>   </a:t>
            </a:r>
            <a:r>
              <a:rPr lang="fr-FR" sz="2000" dirty="0" err="1" smtClean="0">
                <a:solidFill>
                  <a:srgbClr val="FF0000"/>
                </a:solidFill>
                <a:effectLst>
                  <a:outerShdw blurRad="38100" dist="38100" dir="2700000" algn="tl">
                    <a:srgbClr val="000000">
                      <a:alpha val="43137"/>
                    </a:srgbClr>
                  </a:outerShdw>
                </a:effectLst>
              </a:rPr>
              <a:t>Polarized</a:t>
            </a:r>
            <a:r>
              <a:rPr lang="fr-FR" sz="2000" dirty="0" smtClean="0">
                <a:solidFill>
                  <a:srgbClr val="FF0000"/>
                </a:solidFill>
                <a:effectLst>
                  <a:outerShdw blurRad="38100" dist="38100" dir="2700000" algn="tl">
                    <a:srgbClr val="000000">
                      <a:alpha val="43137"/>
                    </a:srgbClr>
                  </a:outerShdw>
                </a:effectLst>
              </a:rPr>
              <a:t> Transverse Target</a:t>
            </a:r>
            <a:endParaRPr lang="fr-FR" sz="2000" dirty="0">
              <a:solidFill>
                <a:srgbClr val="FF0000"/>
              </a:solidFill>
              <a:effectLst>
                <a:outerShdw blurRad="38100" dist="38100" dir="2700000" algn="tl">
                  <a:srgbClr val="000000">
                    <a:alpha val="43137"/>
                  </a:srgbClr>
                </a:outerShdw>
              </a:effectLst>
              <a:latin typeface="Comic Sans MS" pitchFamily="66" charset="0"/>
            </a:endParaRPr>
          </a:p>
          <a:p>
            <a:pPr>
              <a:defRPr/>
            </a:pPr>
            <a:r>
              <a:rPr lang="fr-FR" sz="2000" dirty="0">
                <a:solidFill>
                  <a:srgbClr val="FF0000"/>
                </a:solidFill>
                <a:effectLst>
                  <a:outerShdw blurRad="38100" dist="38100" dir="2700000" algn="tl">
                    <a:srgbClr val="000000">
                      <a:alpha val="43137"/>
                    </a:srgbClr>
                  </a:outerShdw>
                </a:effectLst>
                <a:latin typeface="Comic Sans MS" pitchFamily="66" charset="0"/>
              </a:rPr>
              <a:t>    </a:t>
            </a:r>
            <a:r>
              <a:rPr lang="fr-FR" sz="2000" dirty="0" err="1" smtClean="0">
                <a:solidFill>
                  <a:srgbClr val="FF0000"/>
                </a:solidFill>
                <a:effectLst>
                  <a:outerShdw blurRad="38100" dist="38100" dir="2700000" algn="tl">
                    <a:srgbClr val="000000">
                      <a:alpha val="43137"/>
                    </a:srgbClr>
                  </a:outerShdw>
                </a:effectLst>
              </a:rPr>
              <a:t>Integrating</a:t>
            </a:r>
            <a:r>
              <a:rPr lang="fr-FR" sz="2000" dirty="0" smtClean="0">
                <a:solidFill>
                  <a:srgbClr val="FF0000"/>
                </a:solidFill>
                <a:effectLst>
                  <a:outerShdw blurRad="38100" dist="38100" dir="2700000" algn="tl">
                    <a:srgbClr val="000000">
                      <a:alpha val="43137"/>
                    </a:srgbClr>
                  </a:outerShdw>
                </a:effectLst>
              </a:rPr>
              <a:t> </a:t>
            </a:r>
            <a:r>
              <a:rPr lang="fr-FR" sz="2000" dirty="0" smtClean="0">
                <a:solidFill>
                  <a:srgbClr val="FF0000"/>
                </a:solidFill>
                <a:effectLst>
                  <a:outerShdw blurRad="38100" dist="38100" dir="2700000" algn="tl">
                    <a:srgbClr val="000000">
                      <a:alpha val="43137"/>
                    </a:srgbClr>
                  </a:outerShdw>
                </a:effectLst>
                <a:latin typeface="Comic Sans MS" pitchFamily="66" charset="0"/>
              </a:rPr>
              <a:t>RPD</a:t>
            </a:r>
            <a:endParaRPr lang="fr-FR" sz="2000" dirty="0">
              <a:solidFill>
                <a:srgbClr val="FF0000"/>
              </a:solidFill>
              <a:effectLst>
                <a:outerShdw blurRad="38100" dist="38100" dir="2700000" algn="tl">
                  <a:srgbClr val="000000">
                    <a:alpha val="43137"/>
                  </a:srgbClr>
                </a:outerShdw>
              </a:effectLst>
              <a:latin typeface="Comic Sans MS" pitchFamily="66" charset="0"/>
            </a:endParaRPr>
          </a:p>
          <a:p>
            <a:pPr>
              <a:defRPr/>
            </a:pPr>
            <a:endParaRPr lang="fr-FR" sz="2000" dirty="0">
              <a:solidFill>
                <a:srgbClr val="FF0000"/>
              </a:solidFill>
              <a:effectLst>
                <a:outerShdw blurRad="38100" dist="38100" dir="2700000" algn="tl">
                  <a:srgbClr val="C0C0C0"/>
                </a:outerShdw>
              </a:effectLst>
              <a:latin typeface="Comic Sans MS" pitchFamily="66" charset="0"/>
            </a:endParaRPr>
          </a:p>
          <a:p>
            <a:pPr>
              <a:defRPr/>
            </a:pPr>
            <a:endParaRPr lang="fr-FR" sz="20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0" y="0"/>
            <a:ext cx="9144000" cy="1000108"/>
          </a:xfrm>
          <a:prstGeom prst="rect">
            <a:avLst/>
          </a:prstGeom>
          <a:solidFill>
            <a:srgbClr val="0070C0"/>
          </a:solidFill>
          <a:ln w="9525">
            <a:noFill/>
            <a:miter lim="800000"/>
            <a:headEnd/>
            <a:tailEnd/>
          </a:ln>
        </p:spPr>
        <p:txBody>
          <a:bodyPr wrap="none" anchor="ctr"/>
          <a:lstStyle/>
          <a:p>
            <a:endParaRPr lang="fr-FR"/>
          </a:p>
        </p:txBody>
      </p:sp>
      <p:sp>
        <p:nvSpPr>
          <p:cNvPr id="3" name="Text Box 2"/>
          <p:cNvSpPr txBox="1">
            <a:spLocks noChangeArrowheads="1"/>
          </p:cNvSpPr>
          <p:nvPr/>
        </p:nvSpPr>
        <p:spPr bwMode="auto">
          <a:xfrm>
            <a:off x="76200" y="0"/>
            <a:ext cx="8215313" cy="461665"/>
          </a:xfrm>
          <a:prstGeom prst="rect">
            <a:avLst/>
          </a:prstGeom>
          <a:solidFill>
            <a:srgbClr val="0070C0"/>
          </a:solidFill>
          <a:ln w="9525">
            <a:noFill/>
            <a:miter lim="800000"/>
            <a:headEnd/>
            <a:tailEnd/>
          </a:ln>
          <a:effectLst/>
        </p:spPr>
        <p:txBody>
          <a:bodyPr>
            <a:spAutoFit/>
          </a:bodyPr>
          <a:lstStyle/>
          <a:p>
            <a:pPr>
              <a:defRPr/>
            </a:pPr>
            <a:r>
              <a:rPr lang="en-GB" sz="2400" b="1" dirty="0" smtClean="0">
                <a:solidFill>
                  <a:schemeClr val="bg1"/>
                </a:solidFill>
                <a:effectLst>
                  <a:outerShdw blurRad="38100" dist="38100" dir="2700000" algn="tl">
                    <a:srgbClr val="000000">
                      <a:alpha val="43137"/>
                    </a:srgbClr>
                  </a:outerShdw>
                </a:effectLst>
                <a:latin typeface="Comic Sans MS" pitchFamily="66" charset="0"/>
              </a:rPr>
              <a:t>		DVCS: Transverse </a:t>
            </a:r>
            <a:r>
              <a:rPr lang="en-GB" sz="2400" b="1" dirty="0">
                <a:solidFill>
                  <a:schemeClr val="bg1"/>
                </a:solidFill>
                <a:effectLst>
                  <a:outerShdw blurRad="38100" dist="38100" dir="2700000" algn="tl">
                    <a:srgbClr val="000000">
                      <a:alpha val="43137"/>
                    </a:srgbClr>
                  </a:outerShdw>
                </a:effectLst>
                <a:latin typeface="Comic Sans MS" pitchFamily="66" charset="0"/>
              </a:rPr>
              <a:t>imaging at COMPASS</a:t>
            </a:r>
            <a:r>
              <a:rPr lang="fr-FR" sz="2400" dirty="0">
                <a:effectLst>
                  <a:outerShdw blurRad="38100" dist="38100" dir="2700000" algn="tl">
                    <a:srgbClr val="000000">
                      <a:alpha val="43137"/>
                    </a:srgbClr>
                  </a:outerShdw>
                </a:effectLst>
                <a:latin typeface="Comic Sans MS" pitchFamily="66" charset="0"/>
              </a:rPr>
              <a:t> </a:t>
            </a:r>
          </a:p>
        </p:txBody>
      </p:sp>
      <p:sp>
        <p:nvSpPr>
          <p:cNvPr id="4" name="Text Box 15"/>
          <p:cNvSpPr txBox="1">
            <a:spLocks noChangeArrowheads="1"/>
          </p:cNvSpPr>
          <p:nvPr/>
        </p:nvSpPr>
        <p:spPr bwMode="auto">
          <a:xfrm>
            <a:off x="2714612" y="500042"/>
            <a:ext cx="3836307" cy="461665"/>
          </a:xfrm>
          <a:prstGeom prst="rect">
            <a:avLst/>
          </a:prstGeom>
          <a:noFill/>
          <a:ln w="9525">
            <a:noFill/>
            <a:miter lim="800000"/>
            <a:headEnd/>
            <a:tailEnd/>
          </a:ln>
          <a:effectLst/>
        </p:spPr>
        <p:txBody>
          <a:bodyPr wrap="none">
            <a:spAutoFit/>
          </a:bodyPr>
          <a:lstStyle/>
          <a:p>
            <a:pPr>
              <a:defRPr/>
            </a:pPr>
            <a:r>
              <a:rPr lang="pl-PL" sz="2400" b="1" dirty="0">
                <a:solidFill>
                  <a:schemeClr val="bg1"/>
                </a:solidFill>
                <a:effectLst>
                  <a:outerShdw blurRad="38100" dist="38100" dir="2700000" algn="tl">
                    <a:srgbClr val="C0C0C0"/>
                  </a:outerShdw>
                </a:effectLst>
                <a:latin typeface="Comic Sans MS" pitchFamily="66" charset="0"/>
              </a:rPr>
              <a:t>d</a:t>
            </a:r>
            <a:r>
              <a:rPr lang="pl-PL" sz="2400" b="1" dirty="0">
                <a:solidFill>
                  <a:schemeClr val="bg1"/>
                </a:solidFill>
                <a:effectLst>
                  <a:outerShdw blurRad="38100" dist="38100" dir="2700000" algn="tl">
                    <a:srgbClr val="C0C0C0"/>
                  </a:outerShdw>
                </a:effectLst>
                <a:latin typeface="Comic Sans MS" pitchFamily="66" charset="0"/>
                <a:sym typeface="Symbol" pitchFamily="18" charset="2"/>
              </a:rPr>
              <a:t></a:t>
            </a:r>
            <a:r>
              <a:rPr lang="fr-FR" sz="2400" b="1" baseline="-25000" dirty="0">
                <a:solidFill>
                  <a:schemeClr val="bg1"/>
                </a:solidFill>
                <a:effectLst>
                  <a:outerShdw blurRad="38100" dist="38100" dir="2700000" algn="tl">
                    <a:srgbClr val="C0C0C0"/>
                  </a:outerShdw>
                </a:effectLst>
                <a:latin typeface="Comic Sans MS" pitchFamily="66" charset="0"/>
                <a:sym typeface="Symbol" pitchFamily="18" charset="2"/>
              </a:rPr>
              <a:t>DVCS</a:t>
            </a:r>
            <a:r>
              <a:rPr lang="pl-PL" sz="2400" b="1" dirty="0">
                <a:solidFill>
                  <a:schemeClr val="bg1"/>
                </a:solidFill>
                <a:effectLst>
                  <a:outerShdw blurRad="38100" dist="38100" dir="2700000" algn="tl">
                    <a:srgbClr val="C0C0C0"/>
                  </a:outerShdw>
                </a:effectLst>
                <a:latin typeface="Comic Sans MS" pitchFamily="66" charset="0"/>
              </a:rPr>
              <a:t>/dt  </a:t>
            </a:r>
            <a:r>
              <a:rPr lang="en-US" sz="2400" b="1" dirty="0">
                <a:solidFill>
                  <a:schemeClr val="bg1"/>
                </a:solidFill>
                <a:effectLst>
                  <a:outerShdw blurRad="38100" dist="38100" dir="2700000" algn="tl">
                    <a:srgbClr val="C0C0C0"/>
                  </a:outerShdw>
                </a:effectLst>
                <a:latin typeface="Comic Sans MS" pitchFamily="66" charset="0"/>
              </a:rPr>
              <a:t>~</a:t>
            </a:r>
            <a:r>
              <a:rPr lang="pl-PL" sz="2400" b="1" dirty="0">
                <a:solidFill>
                  <a:schemeClr val="bg1"/>
                </a:solidFill>
                <a:effectLst>
                  <a:outerShdw blurRad="38100" dist="38100" dir="2700000" algn="tl">
                    <a:srgbClr val="C0C0C0"/>
                  </a:outerShdw>
                </a:effectLst>
                <a:latin typeface="Comic Sans MS" pitchFamily="66" charset="0"/>
              </a:rPr>
              <a:t>  exp(</a:t>
            </a:r>
            <a:r>
              <a:rPr lang="fr-FR" sz="2400" b="1" dirty="0">
                <a:solidFill>
                  <a:schemeClr val="bg1"/>
                </a:solidFill>
                <a:effectLst>
                  <a:outerShdw blurRad="38100" dist="38100" dir="2700000" algn="tl">
                    <a:srgbClr val="C0C0C0"/>
                  </a:outerShdw>
                </a:effectLst>
                <a:latin typeface="Comic Sans MS" pitchFamily="66" charset="0"/>
              </a:rPr>
              <a:t>-</a:t>
            </a:r>
            <a:r>
              <a:rPr lang="pl-PL" sz="2400" b="1" dirty="0">
                <a:solidFill>
                  <a:schemeClr val="bg1"/>
                </a:solidFill>
                <a:effectLst>
                  <a:outerShdw blurRad="38100" dist="38100" dir="2700000" algn="tl">
                    <a:srgbClr val="C0C0C0"/>
                  </a:outerShdw>
                </a:effectLst>
                <a:latin typeface="Comic Sans MS" pitchFamily="66" charset="0"/>
              </a:rPr>
              <a:t>B</a:t>
            </a:r>
            <a:r>
              <a:rPr lang="fr-FR" sz="2400" b="1" dirty="0">
                <a:solidFill>
                  <a:schemeClr val="bg1"/>
                </a:solidFill>
                <a:effectLst>
                  <a:outerShdw blurRad="38100" dist="38100" dir="2700000" algn="tl">
                    <a:srgbClr val="C0C0C0"/>
                  </a:outerShdw>
                </a:effectLst>
                <a:latin typeface="Comic Sans MS" pitchFamily="66" charset="0"/>
              </a:rPr>
              <a:t>|</a:t>
            </a:r>
            <a:r>
              <a:rPr lang="pl-PL" sz="2400" b="1" dirty="0">
                <a:solidFill>
                  <a:schemeClr val="bg1"/>
                </a:solidFill>
                <a:effectLst>
                  <a:outerShdw blurRad="38100" dist="38100" dir="2700000" algn="tl">
                    <a:srgbClr val="C0C0C0"/>
                  </a:outerShdw>
                </a:effectLst>
                <a:latin typeface="Comic Sans MS" pitchFamily="66" charset="0"/>
              </a:rPr>
              <a:t>t</a:t>
            </a:r>
            <a:r>
              <a:rPr lang="fr-FR" sz="2400" b="1" dirty="0">
                <a:solidFill>
                  <a:schemeClr val="bg1"/>
                </a:solidFill>
                <a:effectLst>
                  <a:outerShdw blurRad="38100" dist="38100" dir="2700000" algn="tl">
                    <a:srgbClr val="C0C0C0"/>
                  </a:outerShdw>
                </a:effectLst>
                <a:latin typeface="Comic Sans MS" pitchFamily="66" charset="0"/>
              </a:rPr>
              <a:t>|</a:t>
            </a:r>
            <a:r>
              <a:rPr lang="pl-PL" sz="2400" b="1" dirty="0" smtClean="0">
                <a:solidFill>
                  <a:schemeClr val="bg1"/>
                </a:solidFill>
                <a:effectLst>
                  <a:outerShdw blurRad="38100" dist="38100" dir="2700000" algn="tl">
                    <a:srgbClr val="C0C0C0"/>
                  </a:outerShdw>
                </a:effectLst>
                <a:latin typeface="Comic Sans MS" pitchFamily="66" charset="0"/>
              </a:rPr>
              <a:t>)</a:t>
            </a:r>
            <a:endParaRPr lang="fr-FR" b="1" dirty="0">
              <a:solidFill>
                <a:schemeClr val="bg1"/>
              </a:solidFill>
              <a:effectLst>
                <a:outerShdw blurRad="38100" dist="38100" dir="2700000" algn="tl">
                  <a:srgbClr val="C0C0C0"/>
                </a:outerShdw>
              </a:effectLst>
            </a:endParaRPr>
          </a:p>
        </p:txBody>
      </p:sp>
      <p:sp>
        <p:nvSpPr>
          <p:cNvPr id="22" name="ZoneTexte 21"/>
          <p:cNvSpPr txBox="1"/>
          <p:nvPr/>
        </p:nvSpPr>
        <p:spPr>
          <a:xfrm>
            <a:off x="7515284" y="1000132"/>
            <a:ext cx="418704" cy="369332"/>
          </a:xfrm>
          <a:prstGeom prst="rect">
            <a:avLst/>
          </a:prstGeom>
          <a:noFill/>
        </p:spPr>
        <p:txBody>
          <a:bodyPr wrap="none" rtlCol="0">
            <a:spAutoFit/>
          </a:bodyPr>
          <a:lstStyle/>
          <a:p>
            <a:r>
              <a:rPr lang="fr-FR" b="1" dirty="0" smtClean="0">
                <a:solidFill>
                  <a:schemeClr val="bg1"/>
                </a:solidFill>
              </a:rPr>
              <a:t>14</a:t>
            </a:r>
            <a:endParaRPr lang="fr-FR" b="1" dirty="0">
              <a:solidFill>
                <a:schemeClr val="bg1"/>
              </a:solidFill>
            </a:endParaRPr>
          </a:p>
        </p:txBody>
      </p:sp>
      <p:sp>
        <p:nvSpPr>
          <p:cNvPr id="25" name="Rectangle 24"/>
          <p:cNvSpPr/>
          <p:nvPr/>
        </p:nvSpPr>
        <p:spPr>
          <a:xfrm>
            <a:off x="6487504" y="1142984"/>
            <a:ext cx="2656496" cy="830997"/>
          </a:xfrm>
          <a:prstGeom prst="rect">
            <a:avLst/>
          </a:prstGeom>
        </p:spPr>
        <p:txBody>
          <a:bodyPr wrap="none">
            <a:spAutoFit/>
          </a:bodyPr>
          <a:lstStyle/>
          <a:p>
            <a:pPr lvl="0"/>
            <a:r>
              <a:rPr lang="fr-FR" sz="2400" b="1" dirty="0" smtClean="0">
                <a:solidFill>
                  <a:srgbClr val="0033CC"/>
                </a:solidFill>
                <a:effectLst>
                  <a:outerShdw blurRad="38100" dist="38100" dir="2700000" algn="tl">
                    <a:srgbClr val="000000">
                      <a:alpha val="43137"/>
                    </a:srgbClr>
                  </a:outerShdw>
                </a:effectLst>
                <a:latin typeface="Comic Sans MS" pitchFamily="66" charset="0"/>
              </a:rPr>
              <a:t>Transverse size </a:t>
            </a:r>
          </a:p>
          <a:p>
            <a:pPr lvl="0"/>
            <a:r>
              <a:rPr lang="fr-FR" sz="2400" b="1" dirty="0" smtClean="0">
                <a:solidFill>
                  <a:srgbClr val="0033CC"/>
                </a:solidFill>
                <a:effectLst>
                  <a:outerShdw blurRad="38100" dist="38100" dir="2700000" algn="tl">
                    <a:srgbClr val="000000">
                      <a:alpha val="43137"/>
                    </a:srgbClr>
                  </a:outerShdw>
                </a:effectLst>
                <a:latin typeface="Comic Sans MS" pitchFamily="66" charset="0"/>
              </a:rPr>
              <a:t>of the </a:t>
            </a:r>
            <a:r>
              <a:rPr lang="fr-FR" sz="2400" b="1" dirty="0" err="1" smtClean="0">
                <a:solidFill>
                  <a:srgbClr val="0033CC"/>
                </a:solidFill>
                <a:effectLst>
                  <a:outerShdw blurRad="38100" dist="38100" dir="2700000" algn="tl">
                    <a:srgbClr val="000000">
                      <a:alpha val="43137"/>
                    </a:srgbClr>
                  </a:outerShdw>
                </a:effectLst>
                <a:latin typeface="Comic Sans MS" pitchFamily="66" charset="0"/>
              </a:rPr>
              <a:t>nucleon</a:t>
            </a:r>
            <a:endParaRPr lang="fr-FR" sz="2400" dirty="0">
              <a:solidFill>
                <a:srgbClr val="0033CC"/>
              </a:solidFill>
            </a:endParaRPr>
          </a:p>
        </p:txBody>
      </p:sp>
      <p:pic>
        <p:nvPicPr>
          <p:cNvPr id="26" name="Picture 6"/>
          <p:cNvPicPr>
            <a:picLocks noChangeAspect="1" noChangeArrowheads="1"/>
          </p:cNvPicPr>
          <p:nvPr/>
        </p:nvPicPr>
        <p:blipFill>
          <a:blip r:embed="rId3" cstate="print"/>
          <a:srcRect/>
          <a:stretch>
            <a:fillRect/>
          </a:stretch>
        </p:blipFill>
        <p:spPr bwMode="auto">
          <a:xfrm>
            <a:off x="5014954" y="2436823"/>
            <a:ext cx="5486400" cy="2492375"/>
          </a:xfrm>
          <a:prstGeom prst="rect">
            <a:avLst/>
          </a:prstGeom>
          <a:noFill/>
          <a:ln w="9525">
            <a:noFill/>
            <a:miter lim="800000"/>
            <a:headEnd/>
            <a:tailEnd/>
          </a:ln>
          <a:effectLst/>
        </p:spPr>
      </p:pic>
      <p:sp>
        <p:nvSpPr>
          <p:cNvPr id="27" name="Rectangle 26"/>
          <p:cNvSpPr/>
          <p:nvPr/>
        </p:nvSpPr>
        <p:spPr>
          <a:xfrm>
            <a:off x="6658028" y="2365385"/>
            <a:ext cx="3357586" cy="178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16" descr="Diagonales larges vers le haut"/>
          <p:cNvSpPr>
            <a:spLocks noChangeArrowheads="1"/>
          </p:cNvSpPr>
          <p:nvPr/>
        </p:nvSpPr>
        <p:spPr bwMode="auto">
          <a:xfrm>
            <a:off x="6572264" y="3251220"/>
            <a:ext cx="1571636" cy="114297"/>
          </a:xfrm>
          <a:prstGeom prst="rect">
            <a:avLst/>
          </a:prstGeom>
          <a:pattFill prst="wdUpDiag">
            <a:fgClr>
              <a:srgbClr val="FF0066"/>
            </a:fgClr>
            <a:bgClr>
              <a:schemeClr val="bg1"/>
            </a:bgClr>
          </a:pattFill>
          <a:ln w="9525">
            <a:solidFill>
              <a:srgbClr val="FF0000"/>
            </a:solidFill>
            <a:miter lim="800000"/>
            <a:headEnd/>
            <a:tailEnd/>
          </a:ln>
          <a:effectLst/>
        </p:spPr>
        <p:txBody>
          <a:bodyPr wrap="none" anchor="ctr"/>
          <a:lstStyle/>
          <a:p>
            <a:endParaRPr lang="fr-FR"/>
          </a:p>
        </p:txBody>
      </p:sp>
      <p:sp>
        <p:nvSpPr>
          <p:cNvPr id="29" name="Text Box 8"/>
          <p:cNvSpPr txBox="1">
            <a:spLocks noChangeArrowheads="1"/>
          </p:cNvSpPr>
          <p:nvPr/>
        </p:nvSpPr>
        <p:spPr bwMode="auto">
          <a:xfrm>
            <a:off x="6359586" y="2892508"/>
            <a:ext cx="2141504" cy="1107996"/>
          </a:xfrm>
          <a:prstGeom prst="rect">
            <a:avLst/>
          </a:prstGeom>
          <a:noFill/>
          <a:ln w="9525">
            <a:noFill/>
            <a:miter lim="800000"/>
            <a:headEnd/>
            <a:tailEnd/>
          </a:ln>
          <a:effectLst/>
        </p:spPr>
        <p:txBody>
          <a:bodyPr wrap="square">
            <a:spAutoFit/>
          </a:bodyPr>
          <a:lstStyle/>
          <a:p>
            <a:r>
              <a:rPr lang="fr-FR" sz="2000" dirty="0">
                <a:solidFill>
                  <a:srgbClr val="FF0066"/>
                </a:solidFill>
                <a:latin typeface="Comic Sans MS" pitchFamily="66" charset="0"/>
                <a:sym typeface="Symbol" pitchFamily="18" charset="2"/>
              </a:rPr>
              <a:t> </a:t>
            </a:r>
            <a:r>
              <a:rPr lang="fr-FR" sz="2000" dirty="0" smtClean="0">
                <a:solidFill>
                  <a:srgbClr val="FF0066"/>
                </a:solidFill>
                <a:latin typeface="Comic Sans MS" pitchFamily="66" charset="0"/>
                <a:sym typeface="Symbol" pitchFamily="18" charset="2"/>
              </a:rPr>
              <a:t>  </a:t>
            </a:r>
            <a:r>
              <a:rPr lang="fr-FR" sz="1600" dirty="0" smtClean="0">
                <a:solidFill>
                  <a:srgbClr val="FF0066"/>
                </a:solidFill>
                <a:latin typeface="Comic Sans MS" pitchFamily="66" charset="0"/>
                <a:sym typeface="Symbol" pitchFamily="18" charset="2"/>
              </a:rPr>
              <a:t>0.65 </a:t>
            </a:r>
            <a:r>
              <a:rPr lang="fr-FR" sz="1600" dirty="0">
                <a:solidFill>
                  <a:srgbClr val="FF0066"/>
                </a:solidFill>
                <a:latin typeface="Comic Sans MS" pitchFamily="66" charset="0"/>
                <a:sym typeface="Symbol" pitchFamily="18" charset="2"/>
              </a:rPr>
              <a:t>0.02 </a:t>
            </a:r>
            <a:r>
              <a:rPr lang="fr-FR" sz="1600" dirty="0" err="1" smtClean="0">
                <a:solidFill>
                  <a:srgbClr val="FF0066"/>
                </a:solidFill>
                <a:latin typeface="Comic Sans MS" pitchFamily="66" charset="0"/>
                <a:sym typeface="Symbol" pitchFamily="18" charset="2"/>
              </a:rPr>
              <a:t>fm</a:t>
            </a:r>
            <a:endParaRPr lang="fr-FR" sz="1600" dirty="0" smtClean="0">
              <a:solidFill>
                <a:srgbClr val="FF0066"/>
              </a:solidFill>
              <a:latin typeface="Comic Sans MS" pitchFamily="66" charset="0"/>
              <a:sym typeface="Symbol" pitchFamily="18" charset="2"/>
            </a:endParaRPr>
          </a:p>
          <a:p>
            <a:endParaRPr lang="fr-FR" sz="800" dirty="0">
              <a:solidFill>
                <a:srgbClr val="0000FF"/>
              </a:solidFill>
              <a:latin typeface="Comic Sans MS" pitchFamily="66" charset="0"/>
              <a:sym typeface="Symbol" pitchFamily="18" charset="2"/>
            </a:endParaRPr>
          </a:p>
          <a:p>
            <a:r>
              <a:rPr lang="fr-FR" sz="1600" dirty="0" smtClean="0">
                <a:solidFill>
                  <a:srgbClr val="FF0066"/>
                </a:solidFill>
                <a:latin typeface="Comic Sans MS" pitchFamily="66" charset="0"/>
                <a:sym typeface="Symbol" pitchFamily="18" charset="2"/>
              </a:rPr>
              <a:t>   </a:t>
            </a:r>
            <a:r>
              <a:rPr lang="fr-FR" sz="1400" dirty="0" smtClean="0">
                <a:solidFill>
                  <a:srgbClr val="FF0066"/>
                </a:solidFill>
                <a:latin typeface="Comic Sans MS" pitchFamily="66" charset="0"/>
                <a:sym typeface="Symbol" pitchFamily="18" charset="2"/>
              </a:rPr>
              <a:t>H1  </a:t>
            </a:r>
            <a:r>
              <a:rPr lang="fr-FR" sz="1400" dirty="0">
                <a:solidFill>
                  <a:srgbClr val="FF0066"/>
                </a:solidFill>
                <a:sym typeface="Symbol" pitchFamily="18" charset="2"/>
              </a:rPr>
              <a:t>PLB659(2008)</a:t>
            </a:r>
            <a:r>
              <a:rPr lang="fr-FR" sz="1400" dirty="0">
                <a:solidFill>
                  <a:srgbClr val="FF0066"/>
                </a:solidFill>
                <a:latin typeface="Comic Sans MS" pitchFamily="66" charset="0"/>
                <a:sym typeface="Symbol" pitchFamily="18" charset="2"/>
              </a:rPr>
              <a:t> </a:t>
            </a:r>
          </a:p>
          <a:p>
            <a:r>
              <a:rPr lang="fr-FR" sz="2000" dirty="0">
                <a:solidFill>
                  <a:srgbClr val="FF0066"/>
                </a:solidFill>
                <a:latin typeface="Comic Sans MS" pitchFamily="66" charset="0"/>
                <a:sym typeface="Symbol" pitchFamily="18" charset="2"/>
              </a:rPr>
              <a:t>                                                           </a:t>
            </a:r>
            <a:endParaRPr lang="fr-FR" sz="2000" dirty="0">
              <a:solidFill>
                <a:srgbClr val="3333FF"/>
              </a:solidFill>
              <a:latin typeface="Comic Sans MS" pitchFamily="66" charset="0"/>
              <a:sym typeface="Symbol" pitchFamily="18" charset="2"/>
            </a:endParaRPr>
          </a:p>
        </p:txBody>
      </p:sp>
      <p:sp>
        <p:nvSpPr>
          <p:cNvPr id="30" name="Rectangle 29"/>
          <p:cNvSpPr/>
          <p:nvPr/>
        </p:nvSpPr>
        <p:spPr>
          <a:xfrm>
            <a:off x="5372144" y="2794013"/>
            <a:ext cx="428628"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5872210" y="2722575"/>
            <a:ext cx="428628"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5943648" y="2676267"/>
            <a:ext cx="476412" cy="1046440"/>
          </a:xfrm>
          <a:prstGeom prst="rect">
            <a:avLst/>
          </a:prstGeom>
          <a:noFill/>
        </p:spPr>
        <p:txBody>
          <a:bodyPr wrap="none" rtlCol="0">
            <a:spAutoFit/>
          </a:bodyPr>
          <a:lstStyle/>
          <a:p>
            <a:r>
              <a:rPr lang="fr-FR" dirty="0" smtClean="0"/>
              <a:t>  1.</a:t>
            </a:r>
          </a:p>
          <a:p>
            <a:endParaRPr lang="fr-FR" sz="800" dirty="0" smtClean="0"/>
          </a:p>
          <a:p>
            <a:endParaRPr lang="fr-FR" dirty="0" smtClean="0"/>
          </a:p>
          <a:p>
            <a:r>
              <a:rPr lang="fr-FR" dirty="0" smtClean="0"/>
              <a:t>0.5</a:t>
            </a:r>
            <a:endParaRPr lang="fr-FR" dirty="0"/>
          </a:p>
        </p:txBody>
      </p:sp>
      <p:graphicFrame>
        <p:nvGraphicFramePr>
          <p:cNvPr id="33" name="Object 7"/>
          <p:cNvGraphicFramePr>
            <a:graphicFrameLocks noChangeAspect="1"/>
          </p:cNvGraphicFramePr>
          <p:nvPr/>
        </p:nvGraphicFramePr>
        <p:xfrm>
          <a:off x="6157962" y="2000240"/>
          <a:ext cx="1062037" cy="555625"/>
        </p:xfrm>
        <a:graphic>
          <a:graphicData uri="http://schemas.openxmlformats.org/presentationml/2006/ole">
            <p:oleObj spid="_x0000_s3074" name="Equation" r:id="rId4" imgW="533160" imgH="279360" progId="Equation.3">
              <p:embed/>
            </p:oleObj>
          </a:graphicData>
        </a:graphic>
      </p:graphicFrame>
      <p:sp>
        <p:nvSpPr>
          <p:cNvPr id="34" name="Flèche droite 33"/>
          <p:cNvSpPr/>
          <p:nvPr/>
        </p:nvSpPr>
        <p:spPr>
          <a:xfrm rot="1677366">
            <a:off x="8078982" y="3423034"/>
            <a:ext cx="902561" cy="19136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8229664" y="2357430"/>
            <a:ext cx="707245" cy="1446550"/>
          </a:xfrm>
          <a:prstGeom prst="rect">
            <a:avLst/>
          </a:prstGeom>
          <a:noFill/>
        </p:spPr>
        <p:txBody>
          <a:bodyPr wrap="none" rtlCol="0">
            <a:spAutoFit/>
          </a:bodyPr>
          <a:lstStyle/>
          <a:p>
            <a:r>
              <a:rPr lang="fr-FR" sz="8800" dirty="0" smtClean="0">
                <a:solidFill>
                  <a:schemeClr val="tx1">
                    <a:lumMod val="65000"/>
                    <a:lumOff val="35000"/>
                  </a:schemeClr>
                </a:solidFill>
              </a:rPr>
              <a:t>?</a:t>
            </a:r>
            <a:endParaRPr lang="fr-FR" sz="8800" dirty="0">
              <a:solidFill>
                <a:schemeClr val="tx1">
                  <a:lumMod val="65000"/>
                  <a:lumOff val="35000"/>
                </a:schemeClr>
              </a:solidFill>
            </a:endParaRPr>
          </a:p>
        </p:txBody>
      </p:sp>
      <p:sp>
        <p:nvSpPr>
          <p:cNvPr id="36" name="Rectangle 35"/>
          <p:cNvSpPr/>
          <p:nvPr/>
        </p:nvSpPr>
        <p:spPr>
          <a:xfrm>
            <a:off x="7943912" y="4643446"/>
            <a:ext cx="285752" cy="214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8286776" y="4286256"/>
            <a:ext cx="470000" cy="523220"/>
          </a:xfrm>
          <a:prstGeom prst="rect">
            <a:avLst/>
          </a:prstGeom>
          <a:noFill/>
        </p:spPr>
        <p:txBody>
          <a:bodyPr wrap="none" rtlCol="0">
            <a:spAutoFit/>
          </a:bodyPr>
          <a:lstStyle/>
          <a:p>
            <a:r>
              <a:rPr lang="fr-FR" sz="2800" dirty="0" err="1" smtClean="0"/>
              <a:t>x</a:t>
            </a:r>
            <a:r>
              <a:rPr lang="fr-FR" sz="2800" baseline="-25000" dirty="0" err="1" smtClean="0"/>
              <a:t>B</a:t>
            </a:r>
            <a:endParaRPr lang="fr-FR" sz="2800" baseline="-25000" dirty="0"/>
          </a:p>
        </p:txBody>
      </p:sp>
      <p:sp>
        <p:nvSpPr>
          <p:cNvPr id="38" name="ZoneTexte 37"/>
          <p:cNvSpPr txBox="1"/>
          <p:nvPr/>
        </p:nvSpPr>
        <p:spPr>
          <a:xfrm>
            <a:off x="7943912" y="3782003"/>
            <a:ext cx="1127553" cy="369332"/>
          </a:xfrm>
          <a:prstGeom prst="rect">
            <a:avLst/>
          </a:prstGeom>
          <a:noFill/>
        </p:spPr>
        <p:txBody>
          <a:bodyPr wrap="none" rtlCol="0">
            <a:spAutoFit/>
          </a:bodyPr>
          <a:lstStyle/>
          <a:p>
            <a:r>
              <a:rPr lang="fr-FR" b="1" dirty="0" smtClean="0">
                <a:solidFill>
                  <a:srgbClr val="0070C0"/>
                </a:solidFill>
                <a:effectLst>
                  <a:outerShdw blurRad="38100" dist="38100" dir="2700000" algn="tl">
                    <a:srgbClr val="000000">
                      <a:alpha val="43137"/>
                    </a:srgbClr>
                  </a:outerShdw>
                </a:effectLst>
              </a:rPr>
              <a:t>COMPASS</a:t>
            </a:r>
            <a:endParaRPr lang="fr-FR" b="1" dirty="0">
              <a:solidFill>
                <a:srgbClr val="0070C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r="2316"/>
          <a:stretch>
            <a:fillRect/>
          </a:stretch>
        </p:blipFill>
        <p:spPr bwMode="auto">
          <a:xfrm>
            <a:off x="-71470" y="1029662"/>
            <a:ext cx="6073939" cy="3756660"/>
          </a:xfrm>
          <a:prstGeom prst="rect">
            <a:avLst/>
          </a:prstGeom>
          <a:noFill/>
          <a:ln w="9525">
            <a:noFill/>
            <a:miter lim="800000"/>
            <a:headEnd/>
            <a:tailEnd/>
          </a:ln>
        </p:spPr>
      </p:pic>
      <p:sp>
        <p:nvSpPr>
          <p:cNvPr id="40" name="Rectangle 39"/>
          <p:cNvSpPr/>
          <p:nvPr/>
        </p:nvSpPr>
        <p:spPr>
          <a:xfrm>
            <a:off x="0" y="5214950"/>
            <a:ext cx="9144000" cy="164305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p:cNvSpPr txBox="1"/>
          <p:nvPr/>
        </p:nvSpPr>
        <p:spPr>
          <a:xfrm>
            <a:off x="785786" y="5286388"/>
            <a:ext cx="7358105" cy="461665"/>
          </a:xfrm>
          <a:prstGeom prst="rect">
            <a:avLst/>
          </a:prstGeom>
          <a:noFill/>
        </p:spPr>
        <p:txBody>
          <a:bodyPr wrap="none" rtlCol="0">
            <a:spAutoFit/>
          </a:bodyPr>
          <a:lstStyle/>
          <a:p>
            <a:r>
              <a:rPr lang="fr-FR" b="1" dirty="0" smtClean="0">
                <a:solidFill>
                  <a:srgbClr val="0070C0"/>
                </a:solidFill>
                <a:latin typeface="Comic Sans MS" pitchFamily="66" charset="0"/>
              </a:rPr>
              <a:t>           </a:t>
            </a:r>
            <a:r>
              <a:rPr lang="fr-FR" sz="2400" b="1" dirty="0" err="1" smtClean="0">
                <a:solidFill>
                  <a:srgbClr val="0033CC"/>
                </a:solidFill>
                <a:latin typeface="Comic Sans MS" pitchFamily="66" charset="0"/>
              </a:rPr>
              <a:t>without</a:t>
            </a:r>
            <a:r>
              <a:rPr lang="fr-FR" sz="2400" b="1" dirty="0" smtClean="0">
                <a:solidFill>
                  <a:srgbClr val="0033CC"/>
                </a:solidFill>
                <a:latin typeface="Comic Sans MS" pitchFamily="66" charset="0"/>
              </a:rPr>
              <a:t> </a:t>
            </a:r>
            <a:r>
              <a:rPr lang="fr-FR" sz="2400" b="1" dirty="0" err="1" smtClean="0">
                <a:solidFill>
                  <a:srgbClr val="0033CC"/>
                </a:solidFill>
                <a:latin typeface="Comic Sans MS" pitchFamily="66" charset="0"/>
              </a:rPr>
              <a:t>any</a:t>
            </a:r>
            <a:r>
              <a:rPr lang="fr-FR" sz="2400" b="1" dirty="0" smtClean="0">
                <a:solidFill>
                  <a:srgbClr val="0033CC"/>
                </a:solidFill>
                <a:latin typeface="Comic Sans MS" pitchFamily="66" charset="0"/>
              </a:rPr>
              <a:t> model </a:t>
            </a:r>
            <a:r>
              <a:rPr lang="fr-FR" sz="2400" b="1" dirty="0" err="1" smtClean="0">
                <a:solidFill>
                  <a:srgbClr val="0033CC"/>
                </a:solidFill>
                <a:latin typeface="Comic Sans MS" pitchFamily="66" charset="0"/>
              </a:rPr>
              <a:t>we</a:t>
            </a:r>
            <a:r>
              <a:rPr lang="fr-FR" sz="2400" b="1" dirty="0" smtClean="0">
                <a:solidFill>
                  <a:srgbClr val="0033CC"/>
                </a:solidFill>
                <a:latin typeface="Comic Sans MS" pitchFamily="66" charset="0"/>
              </a:rPr>
              <a:t> </a:t>
            </a:r>
            <a:r>
              <a:rPr lang="fr-FR" sz="2400" b="1" dirty="0" err="1" smtClean="0">
                <a:solidFill>
                  <a:srgbClr val="0033CC"/>
                </a:solidFill>
                <a:latin typeface="Comic Sans MS" pitchFamily="66" charset="0"/>
              </a:rPr>
              <a:t>can</a:t>
            </a:r>
            <a:r>
              <a:rPr lang="fr-FR" sz="2400" b="1" dirty="0" smtClean="0">
                <a:solidFill>
                  <a:srgbClr val="0033CC"/>
                </a:solidFill>
                <a:latin typeface="Comic Sans MS" pitchFamily="66" charset="0"/>
              </a:rPr>
              <a:t> </a:t>
            </a:r>
            <a:r>
              <a:rPr lang="fr-FR" sz="2400" b="1" dirty="0" err="1" smtClean="0">
                <a:solidFill>
                  <a:srgbClr val="0033CC"/>
                </a:solidFill>
                <a:latin typeface="Comic Sans MS" pitchFamily="66" charset="0"/>
              </a:rPr>
              <a:t>extract</a:t>
            </a:r>
            <a:r>
              <a:rPr lang="fr-FR" sz="2400" b="1" dirty="0" smtClean="0">
                <a:solidFill>
                  <a:srgbClr val="0033CC"/>
                </a:solidFill>
                <a:latin typeface="Comic Sans MS" pitchFamily="66" charset="0"/>
              </a:rPr>
              <a:t> B(</a:t>
            </a:r>
            <a:r>
              <a:rPr lang="fr-FR" sz="2400" b="1" dirty="0" err="1" smtClean="0">
                <a:solidFill>
                  <a:srgbClr val="0033CC"/>
                </a:solidFill>
                <a:latin typeface="Comic Sans MS" pitchFamily="66" charset="0"/>
              </a:rPr>
              <a:t>x</a:t>
            </a:r>
            <a:r>
              <a:rPr lang="fr-FR" sz="2400" b="1" baseline="-25000" dirty="0" err="1" smtClean="0">
                <a:solidFill>
                  <a:srgbClr val="0033CC"/>
                </a:solidFill>
                <a:latin typeface="Comic Sans MS" pitchFamily="66" charset="0"/>
              </a:rPr>
              <a:t>B</a:t>
            </a:r>
            <a:r>
              <a:rPr lang="fr-FR" sz="2400" b="1" dirty="0" smtClean="0">
                <a:solidFill>
                  <a:srgbClr val="0033CC"/>
                </a:solidFill>
                <a:latin typeface="Comic Sans MS" pitchFamily="66" charset="0"/>
              </a:rPr>
              <a:t>) </a:t>
            </a:r>
            <a:endParaRPr lang="fr-FR" sz="2400" b="1" dirty="0">
              <a:solidFill>
                <a:srgbClr val="0033CC"/>
              </a:solidFill>
              <a:latin typeface="Comic Sans MS" pitchFamily="66" charset="0"/>
            </a:endParaRPr>
          </a:p>
        </p:txBody>
      </p:sp>
      <p:sp>
        <p:nvSpPr>
          <p:cNvPr id="43" name="Flèche droite 42"/>
          <p:cNvSpPr/>
          <p:nvPr/>
        </p:nvSpPr>
        <p:spPr>
          <a:xfrm>
            <a:off x="571472" y="5286388"/>
            <a:ext cx="978408" cy="484632"/>
          </a:xfrm>
          <a:prstGeom prst="rightArrow">
            <a:avLst>
              <a:gd name="adj1" fmla="val 50000"/>
              <a:gd name="adj2" fmla="val 100914"/>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2362599" y="5786454"/>
            <a:ext cx="3209533" cy="461665"/>
          </a:xfrm>
          <a:prstGeom prst="rect">
            <a:avLst/>
          </a:prstGeom>
        </p:spPr>
        <p:txBody>
          <a:bodyPr wrap="none">
            <a:spAutoFit/>
          </a:bodyPr>
          <a:lstStyle/>
          <a:p>
            <a:pPr lvl="0"/>
            <a:r>
              <a:rPr lang="fr-FR" sz="2400" dirty="0" smtClean="0">
                <a:solidFill>
                  <a:srgbClr val="0033CC"/>
                </a:solidFill>
                <a:latin typeface="Comic Sans MS" pitchFamily="66" charset="0"/>
              </a:rPr>
              <a:t>B</a:t>
            </a:r>
            <a:r>
              <a:rPr lang="pl-PL" sz="2400" dirty="0" smtClean="0">
                <a:solidFill>
                  <a:srgbClr val="0033CC"/>
                </a:solidFill>
                <a:latin typeface="Comic Sans MS" pitchFamily="66" charset="0"/>
              </a:rPr>
              <a:t>(x</a:t>
            </a:r>
            <a:r>
              <a:rPr lang="fr-FR" sz="2400" baseline="-25000" dirty="0" smtClean="0">
                <a:solidFill>
                  <a:srgbClr val="0033CC"/>
                </a:solidFill>
                <a:latin typeface="Comic Sans MS" pitchFamily="66" charset="0"/>
              </a:rPr>
              <a:t>B</a:t>
            </a:r>
            <a:r>
              <a:rPr lang="pl-PL" sz="2400" dirty="0" smtClean="0">
                <a:solidFill>
                  <a:srgbClr val="0033CC"/>
                </a:solidFill>
                <a:latin typeface="Comic Sans MS" pitchFamily="66" charset="0"/>
              </a:rPr>
              <a:t>)</a:t>
            </a:r>
            <a:r>
              <a:rPr lang="fr-FR" sz="2400" dirty="0" smtClean="0">
                <a:solidFill>
                  <a:srgbClr val="0033CC"/>
                </a:solidFill>
                <a:latin typeface="Comic Sans MS" pitchFamily="66" charset="0"/>
              </a:rPr>
              <a:t>  =  ½ &lt; r</a:t>
            </a:r>
            <a:r>
              <a:rPr lang="fr-FR" sz="2400" baseline="-25000" dirty="0" smtClean="0">
                <a:solidFill>
                  <a:srgbClr val="0033CC"/>
                </a:solidFill>
                <a:latin typeface="Comic Sans MS" pitchFamily="66" charset="0"/>
                <a:sym typeface="Symbol" pitchFamily="18" charset="2"/>
              </a:rPr>
              <a:t></a:t>
            </a:r>
            <a:r>
              <a:rPr lang="fr-FR" sz="2400" baseline="30000" dirty="0" smtClean="0">
                <a:solidFill>
                  <a:srgbClr val="0033CC"/>
                </a:solidFill>
                <a:latin typeface="Comic Sans MS" pitchFamily="66" charset="0"/>
                <a:sym typeface="Symbol" pitchFamily="18" charset="2"/>
              </a:rPr>
              <a:t>2 </a:t>
            </a:r>
            <a:r>
              <a:rPr lang="fr-FR" sz="2400" dirty="0" smtClean="0">
                <a:solidFill>
                  <a:srgbClr val="0033CC"/>
                </a:solidFill>
                <a:latin typeface="Comic Sans MS" pitchFamily="66" charset="0"/>
                <a:sym typeface="Symbol" pitchFamily="18" charset="2"/>
              </a:rPr>
              <a:t>(</a:t>
            </a:r>
            <a:r>
              <a:rPr lang="fr-FR" sz="2400" dirty="0" err="1" smtClean="0">
                <a:solidFill>
                  <a:srgbClr val="0033CC"/>
                </a:solidFill>
                <a:latin typeface="Comic Sans MS" pitchFamily="66" charset="0"/>
                <a:sym typeface="Symbol" pitchFamily="18" charset="2"/>
              </a:rPr>
              <a:t>x</a:t>
            </a:r>
            <a:r>
              <a:rPr lang="fr-FR" sz="2400" baseline="-25000" dirty="0" err="1" smtClean="0">
                <a:solidFill>
                  <a:srgbClr val="0033CC"/>
                </a:solidFill>
                <a:latin typeface="Comic Sans MS" pitchFamily="66" charset="0"/>
                <a:sym typeface="Symbol" pitchFamily="18" charset="2"/>
              </a:rPr>
              <a:t>B</a:t>
            </a:r>
            <a:r>
              <a:rPr lang="fr-FR" sz="2400" dirty="0" smtClean="0">
                <a:solidFill>
                  <a:srgbClr val="0033CC"/>
                </a:solidFill>
                <a:latin typeface="Comic Sans MS" pitchFamily="66" charset="0"/>
                <a:sym typeface="Symbol" pitchFamily="18" charset="2"/>
              </a:rPr>
              <a:t>) &gt;</a:t>
            </a:r>
            <a:r>
              <a:rPr lang="fr-FR" sz="2400" baseline="-25000" dirty="0" smtClean="0">
                <a:solidFill>
                  <a:srgbClr val="0033CC"/>
                </a:solidFill>
                <a:latin typeface="Comic Sans MS" pitchFamily="66" charset="0"/>
                <a:sym typeface="Symbol" pitchFamily="18" charset="2"/>
              </a:rPr>
              <a:t> </a:t>
            </a:r>
            <a:endParaRPr lang="fr-FR" dirty="0">
              <a:solidFill>
                <a:srgbClr val="0033CC"/>
              </a:solidFill>
            </a:endParaRPr>
          </a:p>
        </p:txBody>
      </p:sp>
      <p:sp>
        <p:nvSpPr>
          <p:cNvPr id="39" name="ZoneTexte 38"/>
          <p:cNvSpPr txBox="1"/>
          <p:nvPr/>
        </p:nvSpPr>
        <p:spPr>
          <a:xfrm>
            <a:off x="1691680" y="6309320"/>
            <a:ext cx="4910319" cy="400110"/>
          </a:xfrm>
          <a:prstGeom prst="rect">
            <a:avLst/>
          </a:prstGeom>
          <a:noFill/>
        </p:spPr>
        <p:txBody>
          <a:bodyPr wrap="none" rtlCol="0">
            <a:spAutoFit/>
          </a:bodyPr>
          <a:lstStyle/>
          <a:p>
            <a:r>
              <a:rPr lang="fr-FR" sz="2000" dirty="0" smtClean="0">
                <a:solidFill>
                  <a:srgbClr val="0033CC"/>
                </a:solidFill>
                <a:latin typeface="Comic Sans MS" pitchFamily="66" charset="0"/>
              </a:rPr>
              <a:t>r</a:t>
            </a:r>
            <a:r>
              <a:rPr lang="fr-FR" sz="2000" baseline="-25000" dirty="0" smtClean="0">
                <a:solidFill>
                  <a:srgbClr val="0033CC"/>
                </a:solidFill>
                <a:latin typeface="Comic Sans MS" pitchFamily="66" charset="0"/>
                <a:sym typeface="Symbol" pitchFamily="18" charset="2"/>
              </a:rPr>
              <a:t> </a:t>
            </a:r>
            <a:r>
              <a:rPr lang="fr-FR" sz="2000" dirty="0" err="1" smtClean="0">
                <a:solidFill>
                  <a:srgbClr val="0033CC"/>
                </a:solidFill>
                <a:latin typeface="Comic Sans MS" pitchFamily="66" charset="0"/>
                <a:sym typeface="Symbol" pitchFamily="18" charset="2"/>
              </a:rPr>
              <a:t>is</a:t>
            </a:r>
            <a:r>
              <a:rPr lang="fr-FR" sz="2000" dirty="0" smtClean="0">
                <a:solidFill>
                  <a:srgbClr val="0033CC"/>
                </a:solidFill>
                <a:latin typeface="Comic Sans MS" pitchFamily="66" charset="0"/>
                <a:sym typeface="Symbol" pitchFamily="18" charset="2"/>
              </a:rPr>
              <a:t> the transverse size of the </a:t>
            </a:r>
            <a:r>
              <a:rPr lang="fr-FR" sz="2000" dirty="0" err="1" smtClean="0">
                <a:solidFill>
                  <a:srgbClr val="0033CC"/>
                </a:solidFill>
                <a:latin typeface="Comic Sans MS" pitchFamily="66" charset="0"/>
                <a:sym typeface="Symbol" pitchFamily="18" charset="2"/>
              </a:rPr>
              <a:t>nucleon</a:t>
            </a:r>
            <a:r>
              <a:rPr lang="fr-FR" sz="2000" baseline="-25000" dirty="0" smtClean="0">
                <a:solidFill>
                  <a:srgbClr val="0033CC"/>
                </a:solidFill>
                <a:latin typeface="Comic Sans MS" pitchFamily="66" charset="0"/>
                <a:sym typeface="Symbol" pitchFamily="18" charset="2"/>
              </a:rPr>
              <a:t> </a:t>
            </a:r>
            <a:endParaRPr lang="fr-FR" sz="2000" dirty="0"/>
          </a:p>
        </p:txBody>
      </p:sp>
      <p:sp>
        <p:nvSpPr>
          <p:cNvPr id="42" name="Text Box 19"/>
          <p:cNvSpPr txBox="1">
            <a:spLocks noChangeArrowheads="1"/>
          </p:cNvSpPr>
          <p:nvPr/>
        </p:nvSpPr>
        <p:spPr bwMode="auto">
          <a:xfrm>
            <a:off x="158005" y="4800600"/>
            <a:ext cx="6014195" cy="338554"/>
          </a:xfrm>
          <a:prstGeom prst="rect">
            <a:avLst/>
          </a:prstGeom>
          <a:solidFill>
            <a:srgbClr val="FFFF99"/>
          </a:solidFill>
          <a:ln w="9525">
            <a:noFill/>
            <a:miter lim="800000"/>
            <a:headEnd/>
            <a:tailEnd/>
          </a:ln>
        </p:spPr>
        <p:txBody>
          <a:bodyPr wrap="square">
            <a:spAutoFit/>
          </a:bodyPr>
          <a:lstStyle/>
          <a:p>
            <a:r>
              <a:rPr lang="fr-FR" sz="1600" b="1" dirty="0" smtClean="0">
                <a:effectLst>
                  <a:outerShdw blurRad="38100" dist="38100" dir="2700000" algn="tl">
                    <a:srgbClr val="000000">
                      <a:alpha val="43137"/>
                    </a:srgbClr>
                  </a:outerShdw>
                </a:effectLst>
              </a:rPr>
              <a:t>2 </a:t>
            </a:r>
            <a:r>
              <a:rPr lang="fr-FR" sz="1600" b="1" dirty="0" err="1" smtClean="0">
                <a:effectLst>
                  <a:outerShdw blurRad="38100" dist="38100" dir="2700000" algn="tl">
                    <a:srgbClr val="000000">
                      <a:alpha val="43137"/>
                    </a:srgbClr>
                  </a:outerShdw>
                </a:effectLst>
              </a:rPr>
              <a:t>years</a:t>
            </a:r>
            <a:r>
              <a:rPr lang="fr-FR" sz="1600" b="1" dirty="0" smtClean="0">
                <a:effectLst>
                  <a:outerShdw blurRad="38100" dist="38100" dir="2700000" algn="tl">
                    <a:srgbClr val="000000">
                      <a:alpha val="43137"/>
                    </a:srgbClr>
                  </a:outerShdw>
                </a:effectLst>
              </a:rPr>
              <a:t>, </a:t>
            </a:r>
            <a:r>
              <a:rPr lang="fr-FR" sz="1600" dirty="0" smtClean="0"/>
              <a:t>160 </a:t>
            </a:r>
            <a:r>
              <a:rPr lang="fr-FR" sz="1600" dirty="0" err="1"/>
              <a:t>GeV</a:t>
            </a:r>
            <a:r>
              <a:rPr lang="fr-FR" sz="1600" dirty="0"/>
              <a:t> muon </a:t>
            </a:r>
            <a:r>
              <a:rPr lang="fr-FR" sz="1600" dirty="0" err="1" smtClean="0"/>
              <a:t>beam</a:t>
            </a:r>
            <a:r>
              <a:rPr lang="fr-FR" sz="1600" dirty="0" smtClean="0"/>
              <a:t>, 2.5m </a:t>
            </a:r>
            <a:r>
              <a:rPr lang="fr-FR" sz="1600" dirty="0"/>
              <a:t>LH</a:t>
            </a:r>
            <a:r>
              <a:rPr lang="fr-FR" sz="1600" baseline="-25000" dirty="0"/>
              <a:t>2</a:t>
            </a:r>
            <a:r>
              <a:rPr lang="fr-FR" sz="1600" dirty="0"/>
              <a:t> </a:t>
            </a:r>
            <a:r>
              <a:rPr lang="fr-FR" sz="1600" dirty="0" err="1" smtClean="0"/>
              <a:t>target</a:t>
            </a:r>
            <a:r>
              <a:rPr lang="fr-FR" sz="1600" dirty="0" smtClean="0"/>
              <a:t>, </a:t>
            </a:r>
            <a:r>
              <a:rPr lang="fr-FR" sz="1600" dirty="0" smtClean="0">
                <a:effectLst>
                  <a:outerShdw blurRad="38100" dist="38100" dir="2700000" algn="tl">
                    <a:srgbClr val="000000">
                      <a:alpha val="43137"/>
                    </a:srgbClr>
                  </a:outerShdw>
                </a:effectLst>
                <a:sym typeface="Symbol" pitchFamily="18" charset="2"/>
              </a:rPr>
              <a:t></a:t>
            </a:r>
            <a:r>
              <a:rPr lang="fr-FR" sz="1600" baseline="-25000" dirty="0">
                <a:effectLst>
                  <a:outerShdw blurRad="38100" dist="38100" dir="2700000" algn="tl">
                    <a:srgbClr val="000000">
                      <a:alpha val="43137"/>
                    </a:srgbClr>
                  </a:outerShdw>
                </a:effectLst>
                <a:sym typeface="Symbol" pitchFamily="18" charset="2"/>
              </a:rPr>
              <a:t>global </a:t>
            </a:r>
            <a:r>
              <a:rPr lang="fr-FR" sz="1600" dirty="0">
                <a:effectLst>
                  <a:outerShdw blurRad="38100" dist="38100" dir="2700000" algn="tl">
                    <a:srgbClr val="000000">
                      <a:alpha val="43137"/>
                    </a:srgbClr>
                  </a:outerShdw>
                </a:effectLst>
                <a:sym typeface="Symbol" pitchFamily="18" charset="2"/>
              </a:rPr>
              <a:t>= 10</a:t>
            </a:r>
            <a:r>
              <a:rPr lang="fr-FR" sz="1600" dirty="0" smtClean="0">
                <a:effectLst>
                  <a:outerShdw blurRad="38100" dist="38100" dir="2700000" algn="tl">
                    <a:srgbClr val="000000">
                      <a:alpha val="43137"/>
                    </a:srgbClr>
                  </a:outerShdw>
                </a:effectLst>
                <a:sym typeface="Symbol" pitchFamily="18" charset="2"/>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5|35.8|2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lf">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7164</TotalTime>
  <Words>2154</Words>
  <Application>Microsoft Office PowerPoint</Application>
  <PresentationFormat>On-screen Show (4:3)</PresentationFormat>
  <Paragraphs>422</Paragraphs>
  <Slides>27</Slides>
  <Notes>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34" baseType="lpstr">
      <vt:lpstr>Default Design</vt:lpstr>
      <vt:lpstr>Master 1</vt:lpstr>
      <vt:lpstr>1_Default Design</vt:lpstr>
      <vt:lpstr>1_Master 1</vt:lpstr>
      <vt:lpstr>2_Master 1</vt: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Electron Ion Colliders on the World Map</vt:lpstr>
      <vt:lpstr>Slide 14</vt:lpstr>
      <vt:lpstr>Slide 15</vt:lpstr>
      <vt:lpstr>Slide 16</vt:lpstr>
      <vt:lpstr>Gluon Imaging with J/Ψ (or f)</vt:lpstr>
      <vt:lpstr>Slide 18</vt:lpstr>
      <vt:lpstr>Slide 19</vt:lpstr>
      <vt:lpstr>Slide 20</vt:lpstr>
      <vt:lpstr>Slide 21</vt:lpstr>
      <vt:lpstr>Image the Transverse Momentum of the Quarks</vt:lpstr>
      <vt:lpstr>Image the Transverse Momentum of the Quarks</vt:lpstr>
      <vt:lpstr>Slide 24</vt:lpstr>
      <vt:lpstr>Slide 25</vt:lpstr>
      <vt:lpstr>Slide 26</vt:lpstr>
      <vt:lpstr>Slide 27</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Rolf Ent</dc:creator>
  <cp:lastModifiedBy>ent</cp:lastModifiedBy>
  <cp:revision>302</cp:revision>
  <dcterms:created xsi:type="dcterms:W3CDTF">2006-07-25T17:53:50Z</dcterms:created>
  <dcterms:modified xsi:type="dcterms:W3CDTF">2011-08-20T15:01:59Z</dcterms:modified>
</cp:coreProperties>
</file>