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490" r:id="rId2"/>
    <p:sldId id="488" r:id="rId3"/>
    <p:sldId id="491" r:id="rId4"/>
    <p:sldId id="492" r:id="rId5"/>
    <p:sldId id="493" r:id="rId6"/>
    <p:sldId id="494" r:id="rId7"/>
    <p:sldId id="495" r:id="rId8"/>
    <p:sldId id="496" r:id="rId9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FF0000"/>
    <a:srgbClr val="0000CC"/>
    <a:srgbClr val="CC0099"/>
    <a:srgbClr val="00CCFF"/>
    <a:srgbClr val="00CC00"/>
    <a:srgbClr val="FFFF00"/>
    <a:srgbClr val="FF990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3" autoAdjust="0"/>
    <p:restoredTop sz="93423" autoAdjust="0"/>
  </p:normalViewPr>
  <p:slideViewPr>
    <p:cSldViewPr>
      <p:cViewPr>
        <p:scale>
          <a:sx n="75" d="100"/>
          <a:sy n="75" d="100"/>
        </p:scale>
        <p:origin x="-960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92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03725"/>
            <a:ext cx="559752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058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Arial" charset="0"/>
              </a:defRPr>
            </a:lvl1pPr>
          </a:lstStyle>
          <a:p>
            <a:pPr>
              <a:defRPr/>
            </a:pPr>
            <a:fld id="{47B2D78A-0F7C-449C-A6D3-777C2F3D21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99986-CA3D-48D0-9F9E-A1A92ABDD5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9438FE-4E09-4DDF-AE73-61783DE760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93A2F-1597-4E0F-85AF-F30434D528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C38BFD-BEE4-4D0C-AE5E-24DB14E29A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F630DA-FEB1-4B88-95E9-454F1E2C41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22E24-7742-4D49-AA8C-89C4255C28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9F396-4D36-44EA-8AC2-35A94EA484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24BD3-8331-44DC-AD50-9654FDF023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6CD6C-0B07-4D76-9CA2-3CB30E798C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6BB3B-113C-43D0-9FCC-6020AB47A4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8C3BB-8945-4BA5-8154-8092BE999D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67BB4-2DAC-4654-AC61-903A5FEA75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7FBAB-5458-4097-85F7-000C61CC3E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AE1FD502-BDE7-4AE5-84BB-82C0246DD3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304800" y="0"/>
            <a:ext cx="8474075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</a:rPr>
              <a:t>Transverse Momentum Dependence of Semi-Inclusive Pion</a:t>
            </a:r>
            <a:r>
              <a:rPr lang="en-US" sz="3200" b="1">
                <a:solidFill>
                  <a:srgbClr val="3333CC"/>
                </a:solidFill>
              </a:rPr>
              <a:t> and Kaon</a:t>
            </a:r>
            <a:r>
              <a:rPr lang="en-US" sz="3200" b="1">
                <a:solidFill>
                  <a:srgbClr val="FF0000"/>
                </a:solidFill>
              </a:rPr>
              <a:t> Production</a:t>
            </a:r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228600" y="1066800"/>
            <a:ext cx="8610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i="1" dirty="0" smtClean="0"/>
              <a:t>E12-09-017: Spokespersons </a:t>
            </a:r>
            <a:r>
              <a:rPr lang="en-US" i="1" dirty="0"/>
              <a:t>Peter </a:t>
            </a:r>
            <a:r>
              <a:rPr lang="en-US" i="1" dirty="0" err="1"/>
              <a:t>Bosted</a:t>
            </a:r>
            <a:r>
              <a:rPr lang="en-US" i="1" dirty="0"/>
              <a:t>, Rolf </a:t>
            </a:r>
            <a:r>
              <a:rPr lang="en-US" i="1" dirty="0" err="1"/>
              <a:t>Ent</a:t>
            </a:r>
            <a:r>
              <a:rPr lang="en-US" i="1" dirty="0"/>
              <a:t>, </a:t>
            </a:r>
            <a:r>
              <a:rPr lang="en-US" i="1" dirty="0" smtClean="0"/>
              <a:t>Hamlet </a:t>
            </a:r>
            <a:r>
              <a:rPr lang="en-US" i="1" dirty="0" err="1" smtClean="0"/>
              <a:t>Mkrtchyan</a:t>
            </a:r>
            <a:endParaRPr lang="en-US" i="1" dirty="0" smtClean="0"/>
          </a:p>
          <a:p>
            <a:pPr algn="ctr"/>
            <a:r>
              <a:rPr lang="en-US" dirty="0" smtClean="0"/>
              <a:t>25.5 days at 11.0 </a:t>
            </a:r>
            <a:r>
              <a:rPr lang="en-US" dirty="0" err="1" smtClean="0"/>
              <a:t>GeV</a:t>
            </a:r>
            <a:r>
              <a:rPr lang="en-US" dirty="0" smtClean="0"/>
              <a:t> &amp; 6.5 days at 8.8 </a:t>
            </a:r>
            <a:r>
              <a:rPr lang="en-US" dirty="0" err="1" smtClean="0"/>
              <a:t>GeV</a:t>
            </a:r>
            <a:r>
              <a:rPr lang="en-US" dirty="0" smtClean="0"/>
              <a:t> = 32 days total</a:t>
            </a:r>
            <a:endParaRPr lang="en-US" dirty="0"/>
          </a:p>
        </p:txBody>
      </p:sp>
      <p:sp>
        <p:nvSpPr>
          <p:cNvPr id="7173" name="Text Box 7"/>
          <p:cNvSpPr txBox="1">
            <a:spLocks noChangeArrowheads="1"/>
          </p:cNvSpPr>
          <p:nvPr/>
        </p:nvSpPr>
        <p:spPr bwMode="auto">
          <a:xfrm>
            <a:off x="914400" y="2870537"/>
            <a:ext cx="7315200" cy="1015663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/>
              <a:t>Goal: Map the </a:t>
            </a:r>
            <a:r>
              <a:rPr lang="en-US" sz="2000" dirty="0" smtClean="0"/>
              <a:t>P</a:t>
            </a:r>
            <a:r>
              <a:rPr lang="en-US" sz="2000" baseline="-25000" dirty="0" smtClean="0"/>
              <a:t>T</a:t>
            </a:r>
            <a:r>
              <a:rPr lang="en-US" sz="2000" dirty="0" smtClean="0"/>
              <a:t> </a:t>
            </a:r>
            <a:r>
              <a:rPr lang="en-US" sz="2000" dirty="0"/>
              <a:t>dependence </a:t>
            </a:r>
            <a:r>
              <a:rPr lang="en-US" sz="2000" dirty="0" smtClean="0"/>
              <a:t>(P</a:t>
            </a:r>
            <a:r>
              <a:rPr lang="en-US" sz="2000" baseline="-25000" dirty="0" smtClean="0"/>
              <a:t>T</a:t>
            </a:r>
            <a:r>
              <a:rPr lang="en-US" sz="2000" dirty="0" smtClean="0"/>
              <a:t> </a:t>
            </a:r>
            <a:r>
              <a:rPr lang="en-US" sz="2000" dirty="0"/>
              <a:t>~ </a:t>
            </a:r>
            <a:r>
              <a:rPr lang="en-US" sz="2000" dirty="0">
                <a:latin typeface="Symbol" pitchFamily="18" charset="2"/>
              </a:rPr>
              <a:t>L</a:t>
            </a:r>
            <a:r>
              <a:rPr lang="en-US" sz="2000" dirty="0"/>
              <a:t> &lt; 0.5 </a:t>
            </a:r>
            <a:r>
              <a:rPr lang="en-US" sz="2000" dirty="0" err="1"/>
              <a:t>GeV</a:t>
            </a:r>
            <a:r>
              <a:rPr lang="en-US" sz="2000" dirty="0"/>
              <a:t>) of </a:t>
            </a:r>
            <a:r>
              <a:rPr lang="en-US" sz="2000" dirty="0">
                <a:latin typeface="Symbol" pitchFamily="18" charset="2"/>
              </a:rPr>
              <a:t>p</a:t>
            </a:r>
            <a:r>
              <a:rPr lang="en-US" sz="2000" baseline="30000" dirty="0"/>
              <a:t>+</a:t>
            </a:r>
            <a:r>
              <a:rPr lang="en-US" sz="2000" dirty="0"/>
              <a:t> and </a:t>
            </a:r>
            <a:r>
              <a:rPr lang="en-US" sz="2000" dirty="0">
                <a:latin typeface="Symbol" pitchFamily="18" charset="2"/>
              </a:rPr>
              <a:t>p</a:t>
            </a:r>
            <a:r>
              <a:rPr lang="en-US" sz="2000" baseline="30000" dirty="0"/>
              <a:t>-</a:t>
            </a:r>
            <a:r>
              <a:rPr lang="en-US" sz="2000" dirty="0"/>
              <a:t> production off proton and deuteron targets to </a:t>
            </a:r>
            <a:r>
              <a:rPr lang="en-US" sz="2000" dirty="0" smtClean="0"/>
              <a:t>study </a:t>
            </a:r>
            <a:r>
              <a:rPr lang="en-US" sz="2000" dirty="0"/>
              <a:t>the </a:t>
            </a:r>
            <a:r>
              <a:rPr lang="en-US" sz="2000" dirty="0" err="1"/>
              <a:t>k</a:t>
            </a:r>
            <a:r>
              <a:rPr lang="en-US" sz="2000" baseline="-25000" dirty="0" err="1"/>
              <a:t>T</a:t>
            </a:r>
            <a:r>
              <a:rPr lang="en-US" sz="2000" dirty="0"/>
              <a:t> dependence of (</a:t>
            </a:r>
            <a:r>
              <a:rPr lang="en-US" sz="2000" dirty="0" err="1"/>
              <a:t>unpolarized</a:t>
            </a:r>
            <a:r>
              <a:rPr lang="en-US" sz="2000" dirty="0"/>
              <a:t>) up and down quarks</a:t>
            </a:r>
          </a:p>
        </p:txBody>
      </p:sp>
      <p:sp>
        <p:nvSpPr>
          <p:cNvPr id="7174" name="TextBox 5"/>
          <p:cNvSpPr txBox="1">
            <a:spLocks noChangeArrowheads="1"/>
          </p:cNvSpPr>
          <p:nvPr/>
        </p:nvSpPr>
        <p:spPr bwMode="auto">
          <a:xfrm>
            <a:off x="381000" y="1651337"/>
            <a:ext cx="8534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>
                <a:solidFill>
                  <a:srgbClr val="008000"/>
                </a:solidFill>
              </a:rPr>
              <a:t> Not much is known about the orbital motion of </a:t>
            </a:r>
            <a:r>
              <a:rPr lang="en-US" sz="2000" dirty="0" err="1">
                <a:solidFill>
                  <a:srgbClr val="008000"/>
                </a:solidFill>
              </a:rPr>
              <a:t>partons</a:t>
            </a:r>
            <a:endParaRPr lang="en-US" sz="2000" dirty="0">
              <a:solidFill>
                <a:srgbClr val="008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>
                <a:solidFill>
                  <a:srgbClr val="008000"/>
                </a:solidFill>
              </a:rPr>
              <a:t> Significant net orbital angular momentum of valence quarks implies significant transverse momentum of quarks</a:t>
            </a:r>
          </a:p>
        </p:txBody>
      </p:sp>
      <p:sp>
        <p:nvSpPr>
          <p:cNvPr id="10" name="TextBox 7"/>
          <p:cNvSpPr txBox="1">
            <a:spLocks noChangeArrowheads="1"/>
          </p:cNvSpPr>
          <p:nvPr/>
        </p:nvSpPr>
        <p:spPr bwMode="auto">
          <a:xfrm>
            <a:off x="304800" y="4572000"/>
            <a:ext cx="2743199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/>
              <a:t>Constrain </a:t>
            </a:r>
            <a:r>
              <a:rPr lang="en-US" sz="2400" dirty="0" err="1"/>
              <a:t>k</a:t>
            </a:r>
            <a:r>
              <a:rPr lang="en-US" sz="2400" baseline="-25000" dirty="0" err="1"/>
              <a:t>T</a:t>
            </a:r>
            <a:r>
              <a:rPr lang="en-US" sz="2400" dirty="0"/>
              <a:t> dependence of up and down quarks </a:t>
            </a:r>
            <a:r>
              <a:rPr lang="en-US" sz="2400" i="1" dirty="0">
                <a:solidFill>
                  <a:srgbClr val="CC0099"/>
                </a:solidFill>
              </a:rPr>
              <a:t>separately</a:t>
            </a:r>
          </a:p>
        </p:txBody>
      </p:sp>
      <p:sp>
        <p:nvSpPr>
          <p:cNvPr id="12" name="TextBox 8"/>
          <p:cNvSpPr txBox="1">
            <a:spLocks noChangeArrowheads="1"/>
          </p:cNvSpPr>
          <p:nvPr/>
        </p:nvSpPr>
        <p:spPr bwMode="auto">
          <a:xfrm>
            <a:off x="3657600" y="4168775"/>
            <a:ext cx="5334000" cy="2308225"/>
          </a:xfrm>
          <a:prstGeom prst="rect">
            <a:avLst/>
          </a:prstGeom>
          <a:noFill/>
          <a:ln w="38100">
            <a:solidFill>
              <a:srgbClr val="CC00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1) Probe </a:t>
            </a:r>
            <a:r>
              <a:rPr lang="en-US" sz="2000" b="1">
                <a:solidFill>
                  <a:srgbClr val="FF0000"/>
                </a:solidFill>
                <a:latin typeface="Symbol" pitchFamily="18" charset="2"/>
              </a:rPr>
              <a:t>p</a:t>
            </a:r>
            <a:r>
              <a:rPr lang="en-US" sz="2000" b="1" baseline="30000">
                <a:solidFill>
                  <a:srgbClr val="FF0000"/>
                </a:solidFill>
              </a:rPr>
              <a:t>+</a:t>
            </a:r>
            <a:r>
              <a:rPr lang="en-US" sz="2000"/>
              <a:t> and </a:t>
            </a:r>
            <a:r>
              <a:rPr lang="en-US" sz="2000" b="1">
                <a:solidFill>
                  <a:srgbClr val="FF0000"/>
                </a:solidFill>
                <a:latin typeface="Symbol" pitchFamily="18" charset="2"/>
              </a:rPr>
              <a:t>p</a:t>
            </a:r>
            <a:r>
              <a:rPr lang="en-US" sz="2000" b="1" baseline="30000">
                <a:solidFill>
                  <a:srgbClr val="FF0000"/>
                </a:solidFill>
              </a:rPr>
              <a:t>-</a:t>
            </a:r>
            <a:r>
              <a:rPr lang="en-US" sz="2000"/>
              <a:t> final states</a:t>
            </a:r>
          </a:p>
          <a:p>
            <a:endParaRPr lang="en-US" sz="1200"/>
          </a:p>
          <a:p>
            <a:r>
              <a:rPr lang="en-US" sz="2000"/>
              <a:t>2) Use both </a:t>
            </a:r>
            <a:r>
              <a:rPr lang="en-US" sz="2000" b="1">
                <a:solidFill>
                  <a:srgbClr val="FF0000"/>
                </a:solidFill>
              </a:rPr>
              <a:t>proton</a:t>
            </a:r>
            <a:r>
              <a:rPr lang="en-US" sz="2000"/>
              <a:t> and neutron (</a:t>
            </a:r>
            <a:r>
              <a:rPr lang="en-US" sz="2000" b="1">
                <a:solidFill>
                  <a:srgbClr val="FF0000"/>
                </a:solidFill>
              </a:rPr>
              <a:t>d</a:t>
            </a:r>
            <a:r>
              <a:rPr lang="en-US" sz="2000"/>
              <a:t>) targets</a:t>
            </a:r>
          </a:p>
          <a:p>
            <a:endParaRPr lang="en-US" sz="1200"/>
          </a:p>
          <a:p>
            <a:r>
              <a:rPr lang="en-US" sz="2000"/>
              <a:t>3) Combination allows, in principle, 	separation of quark width from 	fragmentation widths</a:t>
            </a:r>
            <a:endParaRPr lang="en-US" sz="2000" i="1"/>
          </a:p>
          <a:p>
            <a:r>
              <a:rPr lang="en-US" sz="2000" i="1"/>
              <a:t>	(if sea quark contributions small)</a:t>
            </a:r>
            <a:endParaRPr lang="en-US" sz="2000"/>
          </a:p>
        </p:txBody>
      </p:sp>
      <p:sp>
        <p:nvSpPr>
          <p:cNvPr id="13" name="Left Brace 12"/>
          <p:cNvSpPr/>
          <p:nvPr/>
        </p:nvSpPr>
        <p:spPr>
          <a:xfrm>
            <a:off x="3124200" y="4343400"/>
            <a:ext cx="381000" cy="1981200"/>
          </a:xfrm>
          <a:prstGeom prst="lef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762000"/>
            <a:ext cx="8305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PAC37</a:t>
            </a:r>
            <a:r>
              <a:rPr lang="en-US" sz="1800" dirty="0" smtClean="0"/>
              <a:t>: </a:t>
            </a:r>
            <a:r>
              <a:rPr lang="en-US" dirty="0" smtClean="0"/>
              <a:t>“Even if concerns remain that the experimental coverage in the full multi-dimensional space may be too limited to obtain integrated or weighted observables that can be theoretically interpreted, the </a:t>
            </a:r>
            <a:r>
              <a:rPr lang="en-US" b="1" dirty="0" smtClean="0">
                <a:solidFill>
                  <a:srgbClr val="3333CC"/>
                </a:solidFill>
              </a:rPr>
              <a:t>cross sections </a:t>
            </a:r>
            <a:r>
              <a:rPr lang="en-US" dirty="0" smtClean="0"/>
              <a:t>are </a:t>
            </a:r>
            <a:r>
              <a:rPr lang="en-US" b="1" dirty="0" smtClean="0">
                <a:solidFill>
                  <a:srgbClr val="3333CC"/>
                </a:solidFill>
              </a:rPr>
              <a:t>such basic tests of the understanding of SIDIS </a:t>
            </a:r>
            <a:r>
              <a:rPr lang="en-US" dirty="0" smtClean="0"/>
              <a:t>at 11 </a:t>
            </a:r>
            <a:r>
              <a:rPr lang="en-US" dirty="0" err="1" smtClean="0"/>
              <a:t>GeV</a:t>
            </a:r>
            <a:r>
              <a:rPr lang="en-US" dirty="0" smtClean="0"/>
              <a:t> kinematics that they will play a </a:t>
            </a:r>
            <a:r>
              <a:rPr lang="en-US" b="1" dirty="0" smtClean="0">
                <a:solidFill>
                  <a:srgbClr val="3333CC"/>
                </a:solidFill>
              </a:rPr>
              <a:t>critical role </a:t>
            </a:r>
            <a:r>
              <a:rPr lang="en-US" dirty="0" smtClean="0"/>
              <a:t>in establishing the entire SIDIS program of studying the </a:t>
            </a:r>
            <a:r>
              <a:rPr lang="en-US" dirty="0" err="1" smtClean="0"/>
              <a:t>partonic</a:t>
            </a:r>
            <a:r>
              <a:rPr lang="en-US" dirty="0" smtClean="0"/>
              <a:t> structure of the nucleon. In particular they complement the CLAS12 measurements in areas where the precision of spectrometer experiments is essential, being able to separate P</a:t>
            </a:r>
            <a:r>
              <a:rPr lang="en-US" baseline="-25000" dirty="0" smtClean="0"/>
              <a:t>T</a:t>
            </a:r>
            <a:r>
              <a:rPr lang="en-US" dirty="0" smtClean="0"/>
              <a:t> and </a:t>
            </a:r>
            <a:r>
              <a:rPr lang="en-US" dirty="0" smtClean="0">
                <a:latin typeface="Symbol" pitchFamily="18" charset="2"/>
              </a:rPr>
              <a:t>f</a:t>
            </a:r>
            <a:r>
              <a:rPr lang="en-US" dirty="0" smtClean="0"/>
              <a:t>-dependence for small P</a:t>
            </a:r>
            <a:r>
              <a:rPr lang="en-US" baseline="-25000" dirty="0" smtClean="0"/>
              <a:t>T</a:t>
            </a:r>
            <a:r>
              <a:rPr lang="en-US" dirty="0" smtClean="0"/>
              <a:t>. </a:t>
            </a:r>
            <a:r>
              <a:rPr lang="en-US" sz="2000" b="1" dirty="0" smtClean="0">
                <a:solidFill>
                  <a:srgbClr val="FF0000"/>
                </a:solidFill>
              </a:rPr>
              <a:t>The PAC strongly recommends that these measurements occur in the early years of 12 </a:t>
            </a:r>
            <a:r>
              <a:rPr lang="en-US" sz="2000" b="1" dirty="0" err="1" smtClean="0">
                <a:solidFill>
                  <a:srgbClr val="FF0000"/>
                </a:solidFill>
              </a:rPr>
              <a:t>GeV</a:t>
            </a:r>
            <a:r>
              <a:rPr lang="en-US" sz="2000" b="1" dirty="0" smtClean="0">
                <a:solidFill>
                  <a:srgbClr val="FF0000"/>
                </a:solidFill>
              </a:rPr>
              <a:t> operation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228600" y="122238"/>
            <a:ext cx="87879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E12-09-017: </a:t>
            </a:r>
            <a:r>
              <a:rPr lang="en-US" sz="2400" b="1" dirty="0" smtClean="0">
                <a:solidFill>
                  <a:srgbClr val="0000CC"/>
                </a:solidFill>
              </a:rPr>
              <a:t>basic cross section measurements </a:t>
            </a:r>
            <a:r>
              <a:rPr lang="en-US" sz="2400" b="1" dirty="0" smtClean="0">
                <a:solidFill>
                  <a:srgbClr val="FF0000"/>
                </a:solidFill>
              </a:rPr>
              <a:t>at low P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T</a:t>
            </a:r>
            <a:endParaRPr lang="en-US" sz="2400" b="1" baseline="-250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4400" y="4327029"/>
            <a:ext cx="7555389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Suggested as possible “commissioning experiment”</a:t>
            </a:r>
          </a:p>
          <a:p>
            <a:r>
              <a:rPr lang="en-US" dirty="0" smtClean="0"/>
              <a:t>(albeit more realistically the second one due to the implicit need for Particle Identification detectors)</a:t>
            </a:r>
          </a:p>
          <a:p>
            <a:pPr>
              <a:buFont typeface="Wingdings" pitchFamily="2" charset="2"/>
              <a:buChar char="à"/>
            </a:pPr>
            <a:r>
              <a:rPr lang="en-US" sz="2400" dirty="0" smtClean="0">
                <a:sym typeface="Wingdings" pitchFamily="2" charset="2"/>
              </a:rPr>
              <a:t> Can have large science impact</a:t>
            </a:r>
          </a:p>
          <a:p>
            <a:pPr>
              <a:buFont typeface="Wingdings" pitchFamily="2" charset="2"/>
              <a:buChar char="à"/>
            </a:pPr>
            <a:r>
              <a:rPr lang="en-US" sz="2400" dirty="0" smtClean="0">
                <a:sym typeface="Wingdings" pitchFamily="2" charset="2"/>
              </a:rPr>
              <a:t> Prerequisite to other </a:t>
            </a:r>
            <a:r>
              <a:rPr lang="en-US" sz="2400" dirty="0" err="1" smtClean="0">
                <a:sym typeface="Wingdings" pitchFamily="2" charset="2"/>
              </a:rPr>
              <a:t>JLab</a:t>
            </a:r>
            <a:r>
              <a:rPr lang="en-US" sz="2400" dirty="0" smtClean="0">
                <a:sym typeface="Wingdings" pitchFamily="2" charset="2"/>
              </a:rPr>
              <a:t> experiments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381000" y="122238"/>
            <a:ext cx="818365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E12-09-017 Collaboration Contributions</a:t>
            </a:r>
            <a:endParaRPr lang="en-US" sz="3200" b="1" baseline="-25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2742" y="685800"/>
            <a:ext cx="904125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Spokespersons: 	Hamlet </a:t>
            </a:r>
            <a:r>
              <a:rPr lang="en-US" sz="2400" dirty="0" err="1" smtClean="0"/>
              <a:t>Mkrtchyan</a:t>
            </a:r>
            <a:r>
              <a:rPr lang="en-US" sz="2400" dirty="0" smtClean="0"/>
              <a:t>, Peter </a:t>
            </a:r>
            <a:r>
              <a:rPr lang="en-US" sz="2400" dirty="0" err="1" smtClean="0"/>
              <a:t>Bosted</a:t>
            </a:r>
            <a:r>
              <a:rPr lang="en-US" sz="2400" dirty="0" smtClean="0"/>
              <a:t>, Rolf </a:t>
            </a:r>
            <a:r>
              <a:rPr lang="en-US" sz="2400" dirty="0" err="1" smtClean="0"/>
              <a:t>Ent</a:t>
            </a:r>
            <a:endParaRPr lang="en-US" sz="2400" dirty="0" smtClean="0"/>
          </a:p>
          <a:p>
            <a:r>
              <a:rPr lang="en-US" sz="2400" dirty="0" smtClean="0"/>
              <a:t>Collaboration: 	ANSL (Yerevan), </a:t>
            </a:r>
            <a:r>
              <a:rPr lang="en-US" sz="2400" dirty="0" err="1" smtClean="0"/>
              <a:t>JLab</a:t>
            </a:r>
            <a:r>
              <a:rPr lang="en-US" sz="2400" dirty="0" smtClean="0"/>
              <a:t>, Hampton,</a:t>
            </a:r>
          </a:p>
          <a:p>
            <a:r>
              <a:rPr lang="en-US" sz="2400" dirty="0" smtClean="0"/>
              <a:t>			W&amp;M, CUA, JMU, Regina, NCA&amp;T,</a:t>
            </a:r>
          </a:p>
          <a:p>
            <a:r>
              <a:rPr lang="en-US" sz="2400" dirty="0" smtClean="0"/>
              <a:t>			</a:t>
            </a:r>
            <a:r>
              <a:rPr lang="en-US" sz="2400" dirty="0" err="1" smtClean="0"/>
              <a:t>UVa</a:t>
            </a:r>
            <a:r>
              <a:rPr lang="en-US" sz="2400" dirty="0" smtClean="0"/>
              <a:t>, Duke/TUNL, MSU, Xavier, Pavia</a:t>
            </a:r>
          </a:p>
          <a:p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This represents </a:t>
            </a:r>
            <a:r>
              <a:rPr lang="en-US" sz="2400" dirty="0" smtClean="0">
                <a:solidFill>
                  <a:srgbClr val="FF0000"/>
                </a:solidFill>
              </a:rPr>
              <a:t>ALL</a:t>
            </a:r>
            <a:r>
              <a:rPr lang="en-US" sz="2400" dirty="0" smtClean="0"/>
              <a:t> detector components considered for the base SHMS </a:t>
            </a:r>
            <a:r>
              <a:rPr lang="en-US" sz="2400" dirty="0" smtClean="0">
                <a:solidFill>
                  <a:srgbClr val="FF0000"/>
                </a:solidFill>
              </a:rPr>
              <a:t>plus</a:t>
            </a:r>
            <a:r>
              <a:rPr lang="en-US" sz="2400" dirty="0" smtClean="0"/>
              <a:t> the additional </a:t>
            </a:r>
            <a:r>
              <a:rPr lang="en-US" sz="2400" dirty="0" err="1" smtClean="0"/>
              <a:t>aerogel</a:t>
            </a:r>
            <a:r>
              <a:rPr lang="en-US" sz="2400" dirty="0" smtClean="0"/>
              <a:t> detector system.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Collaboration has also wide experience in commissioning of magnetic spectrometers and beam line components.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690586" y="122238"/>
            <a:ext cx="78438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E12-09-017 is an OPEN Collaboration</a:t>
            </a:r>
            <a:endParaRPr lang="en-US" sz="3200" b="1" baseline="-25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2023408"/>
            <a:ext cx="8534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Our belief is that any experiment should be open for all interested scientists to join, regardless if it is commissioning or not.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1524000" y="122238"/>
            <a:ext cx="594425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E12-09-017 Readiness</a:t>
            </a:r>
            <a:endParaRPr lang="en-US" sz="4000" b="1" baseline="-25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066800"/>
            <a:ext cx="8534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collaboration has a proven track record to be ready for experiments well in time</a:t>
            </a:r>
          </a:p>
          <a:p>
            <a:endParaRPr lang="en-US" sz="8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Historically, hardware responsibilities of the Yerevan group are the first ones to be ready (HMS calorimeter!)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The E12-09-017 collaboration is committed to work on a tight schedule to get the experiment ready to run, and has shown to have the capability for this both at Jefferson Lab and elsewhere (</a:t>
            </a:r>
            <a:r>
              <a:rPr lang="en-US" sz="2400" i="1" dirty="0" smtClean="0"/>
              <a:t>e.g</a:t>
            </a:r>
            <a:r>
              <a:rPr lang="en-US" sz="2400" dirty="0" smtClean="0"/>
              <a:t>., SLAC End Station A).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The collaboration includes several spectrometer experts.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Given the Hall C/E00-108 experience, analysis tools for this experiment are already in hand allowing for a speedy return on preliminary and final results.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1219200" y="122238"/>
            <a:ext cx="571663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E12-09-017 Features</a:t>
            </a:r>
            <a:endParaRPr lang="en-US" sz="4000" b="1" baseline="-25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066800"/>
            <a:ext cx="8686800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Comic Sans MS" pitchFamily="66" charset="0"/>
              <a:buChar char="+"/>
            </a:pPr>
            <a:r>
              <a:rPr lang="en-US" sz="2400" dirty="0" smtClean="0"/>
              <a:t> Expertise gained with E00-108</a:t>
            </a:r>
          </a:p>
          <a:p>
            <a:pPr>
              <a:buFont typeface="Comic Sans MS" pitchFamily="66" charset="0"/>
              <a:buChar char="+"/>
            </a:pPr>
            <a:r>
              <a:rPr lang="en-US" sz="2400" dirty="0" smtClean="0"/>
              <a:t> Analysis tools ready</a:t>
            </a:r>
          </a:p>
          <a:p>
            <a:pPr>
              <a:buFont typeface="Comic Sans MS" pitchFamily="66" charset="0"/>
              <a:buChar char="+"/>
            </a:pPr>
            <a:r>
              <a:rPr lang="en-US" sz="2400" dirty="0" smtClean="0"/>
              <a:t> Ratio measurement </a:t>
            </a:r>
            <a:r>
              <a:rPr lang="en-US" sz="2400" dirty="0" smtClean="0">
                <a:sym typeface="Wingdings" pitchFamily="2" charset="2"/>
              </a:rPr>
              <a:t> not very sensitive to kinematics</a:t>
            </a:r>
            <a:endParaRPr lang="en-US" sz="2400" dirty="0" smtClean="0"/>
          </a:p>
          <a:p>
            <a:pPr>
              <a:buFont typeface="Comic Sans MS" pitchFamily="66" charset="0"/>
              <a:buChar char="+"/>
            </a:pPr>
            <a:r>
              <a:rPr lang="en-US" sz="2400" dirty="0" smtClean="0"/>
              <a:t> Standard energies (25.5 days @ 11.0 </a:t>
            </a:r>
            <a:r>
              <a:rPr lang="en-US" sz="2400" dirty="0" err="1" smtClean="0"/>
              <a:t>GeV</a:t>
            </a:r>
            <a:r>
              <a:rPr lang="en-US" sz="2400" dirty="0" smtClean="0"/>
              <a:t>, 6.5 @ 8.8 </a:t>
            </a:r>
            <a:r>
              <a:rPr lang="en-US" sz="2400" dirty="0" err="1" smtClean="0"/>
              <a:t>GeV</a:t>
            </a:r>
            <a:r>
              <a:rPr lang="en-US" sz="2400" dirty="0" smtClean="0"/>
              <a:t>)</a:t>
            </a:r>
          </a:p>
          <a:p>
            <a:pPr>
              <a:buFont typeface="Comic Sans MS" pitchFamily="66" charset="0"/>
              <a:buChar char="+"/>
            </a:pPr>
            <a:r>
              <a:rPr lang="en-US" sz="2400" dirty="0" smtClean="0"/>
              <a:t> Standard targets (10 cm LH2 and LD2, dummy)</a:t>
            </a:r>
          </a:p>
          <a:p>
            <a:pPr>
              <a:buFont typeface="Comic Sans MS" pitchFamily="66" charset="0"/>
              <a:buChar char="+"/>
            </a:pPr>
            <a:r>
              <a:rPr lang="en-US" sz="2400" dirty="0" smtClean="0"/>
              <a:t> 10-75 </a:t>
            </a:r>
            <a:r>
              <a:rPr lang="en-US" sz="2800" dirty="0" err="1" smtClean="0">
                <a:latin typeface="Symbol" pitchFamily="18" charset="2"/>
              </a:rPr>
              <a:t>m</a:t>
            </a:r>
            <a:r>
              <a:rPr lang="en-US" sz="2400" dirty="0" err="1" smtClean="0"/>
              <a:t>A</a:t>
            </a:r>
            <a:r>
              <a:rPr lang="en-US" sz="2400" dirty="0" smtClean="0"/>
              <a:t> beam current, and flexible</a:t>
            </a:r>
          </a:p>
          <a:p>
            <a:pPr>
              <a:buFont typeface="Comic Sans MS" pitchFamily="66" charset="0"/>
              <a:buChar char="+"/>
            </a:pPr>
            <a:r>
              <a:rPr lang="en-US" sz="2400" dirty="0" smtClean="0"/>
              <a:t> Expertise with commissioning </a:t>
            </a:r>
            <a:r>
              <a:rPr lang="en-US" sz="2400" dirty="0" err="1" smtClean="0"/>
              <a:t>PId</a:t>
            </a:r>
            <a:r>
              <a:rPr lang="en-US" sz="2400" dirty="0" smtClean="0"/>
              <a:t> detectors</a:t>
            </a:r>
          </a:p>
          <a:p>
            <a:pPr>
              <a:buFont typeface="Comic Sans MS" pitchFamily="66" charset="0"/>
              <a:buChar char="+"/>
            </a:pPr>
            <a:endParaRPr lang="en-US" sz="2400" dirty="0" smtClean="0"/>
          </a:p>
          <a:p>
            <a:pPr>
              <a:buFont typeface="Comic Sans MS" pitchFamily="66" charset="0"/>
              <a:buChar char="-"/>
            </a:pPr>
            <a:r>
              <a:rPr lang="en-US" sz="2400" dirty="0" smtClean="0"/>
              <a:t> Requires Particle Identification for </a:t>
            </a:r>
            <a:r>
              <a:rPr lang="en-US" sz="2400" dirty="0" smtClean="0">
                <a:latin typeface="Symbol" pitchFamily="18" charset="2"/>
              </a:rPr>
              <a:t>p</a:t>
            </a:r>
          </a:p>
          <a:p>
            <a:pPr>
              <a:buFont typeface="Comic Sans MS" pitchFamily="66" charset="0"/>
              <a:buChar char="-"/>
            </a:pPr>
            <a:r>
              <a:rPr lang="en-US" sz="2400" dirty="0" smtClean="0"/>
              <a:t> Requires </a:t>
            </a:r>
            <a:r>
              <a:rPr lang="en-US" sz="2400" dirty="0" err="1" smtClean="0"/>
              <a:t>Aerogel</a:t>
            </a:r>
            <a:r>
              <a:rPr lang="en-US" sz="2400" dirty="0" smtClean="0"/>
              <a:t> Detector commissioning and inclusion</a:t>
            </a:r>
          </a:p>
          <a:p>
            <a:pPr>
              <a:buFont typeface="Comic Sans MS" pitchFamily="66" charset="0"/>
              <a:buChar char="-"/>
            </a:pPr>
            <a:r>
              <a:rPr lang="en-US" sz="2400" dirty="0" smtClean="0"/>
              <a:t> Loose 5 days of data taking with E12-06-104</a:t>
            </a:r>
          </a:p>
          <a:p>
            <a:r>
              <a:rPr lang="en-US" sz="2400" dirty="0" smtClean="0">
                <a:sym typeface="Wingdings" pitchFamily="2" charset="2"/>
              </a:rPr>
              <a:t>		 Loss of overall beam time of ~2 days</a:t>
            </a:r>
            <a:endParaRPr lang="en-US" sz="2400" dirty="0" smtClean="0"/>
          </a:p>
          <a:p>
            <a:pPr>
              <a:buFont typeface="Comic Sans MS" pitchFamily="66" charset="0"/>
              <a:buChar char="-"/>
            </a:pPr>
            <a:r>
              <a:rPr lang="en-US" sz="2400" dirty="0" smtClean="0"/>
              <a:t> 11 </a:t>
            </a:r>
            <a:r>
              <a:rPr lang="en-US" sz="2400" dirty="0" err="1" smtClean="0"/>
              <a:t>GeV</a:t>
            </a:r>
            <a:r>
              <a:rPr lang="en-US" sz="2400" dirty="0" smtClean="0"/>
              <a:t> may be high in demand at start of </a:t>
            </a:r>
            <a:r>
              <a:rPr lang="en-US" sz="2400" dirty="0" smtClean="0"/>
              <a:t>accelerator</a:t>
            </a:r>
          </a:p>
          <a:p>
            <a:pPr lvl="4"/>
            <a:r>
              <a:rPr lang="en-US" sz="1800" dirty="0" smtClean="0"/>
              <a:t>(likely not an issue with ongoing 3-way split work)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383783" y="122238"/>
            <a:ext cx="837921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Benefits to Hall C and subsequent experiments</a:t>
            </a:r>
            <a:endParaRPr lang="en-US" sz="2800" b="1" baseline="-25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066800"/>
            <a:ext cx="8686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High scientific impact experiment for Hall C to show off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Critical role for subsequent SIDIS program</a:t>
            </a:r>
          </a:p>
          <a:p>
            <a:r>
              <a:rPr lang="en-US" sz="2400" dirty="0" smtClean="0"/>
              <a:t>		</a:t>
            </a:r>
            <a:r>
              <a:rPr lang="en-US" sz="2400" dirty="0" smtClean="0">
                <a:sym typeface="Wingdings" pitchFamily="2" charset="2"/>
              </a:rPr>
              <a:t> likely many </a:t>
            </a:r>
            <a:r>
              <a:rPr lang="en-US" sz="2400" dirty="0" err="1" smtClean="0">
                <a:sym typeface="Wingdings" pitchFamily="2" charset="2"/>
              </a:rPr>
              <a:t>followup</a:t>
            </a:r>
            <a:r>
              <a:rPr lang="en-US" sz="2400" dirty="0" smtClean="0">
                <a:sym typeface="Wingdings" pitchFamily="2" charset="2"/>
              </a:rPr>
              <a:t> proposals</a:t>
            </a:r>
          </a:p>
          <a:p>
            <a:r>
              <a:rPr lang="en-US" sz="2400" dirty="0" smtClean="0">
                <a:sym typeface="Wingdings" pitchFamily="2" charset="2"/>
              </a:rPr>
              <a:t>		 E00-108 was the first SIDIS experiment 				ever approved at </a:t>
            </a:r>
            <a:r>
              <a:rPr lang="en-US" sz="2400" dirty="0" err="1" smtClean="0">
                <a:sym typeface="Wingdings" pitchFamily="2" charset="2"/>
              </a:rPr>
              <a:t>JLab</a:t>
            </a:r>
            <a:r>
              <a:rPr lang="en-US" sz="2400" dirty="0" smtClean="0">
                <a:sym typeface="Wingdings" pitchFamily="2" charset="2"/>
              </a:rPr>
              <a:t>, with now an 				avalanche of SIDIS experiments!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ym typeface="Wingdings" pitchFamily="2" charset="2"/>
              </a:rPr>
              <a:t> All capabilities of SHMS will have been commissioned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ym typeface="Wingdings" pitchFamily="2" charset="2"/>
              </a:rPr>
              <a:t> Seems a must before Hall C’s series of L/T separations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928860" y="122238"/>
            <a:ext cx="684354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Summary of Pros and Cons</a:t>
            </a:r>
            <a:endParaRPr lang="en-US" sz="4000" b="1" baseline="-25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066800"/>
            <a:ext cx="86868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Comic Sans MS" pitchFamily="66" charset="0"/>
              <a:buChar char="+"/>
            </a:pPr>
            <a:r>
              <a:rPr lang="en-US" sz="2400" dirty="0" smtClean="0"/>
              <a:t> ratio measurement</a:t>
            </a:r>
          </a:p>
          <a:p>
            <a:pPr>
              <a:buFont typeface="Comic Sans MS" pitchFamily="66" charset="0"/>
              <a:buChar char="+"/>
            </a:pPr>
            <a:r>
              <a:rPr lang="en-US" sz="2400" dirty="0" smtClean="0"/>
              <a:t> not sensitive to early beam issues</a:t>
            </a:r>
          </a:p>
          <a:p>
            <a:pPr>
              <a:buFont typeface="Comic Sans MS" pitchFamily="66" charset="0"/>
              <a:buChar char="+"/>
            </a:pPr>
            <a:r>
              <a:rPr lang="en-US" sz="2400" dirty="0" smtClean="0"/>
              <a:t> high scientific impact</a:t>
            </a:r>
          </a:p>
          <a:p>
            <a:pPr>
              <a:buFont typeface="Comic Sans MS" pitchFamily="66" charset="0"/>
              <a:buChar char="+"/>
            </a:pPr>
            <a:r>
              <a:rPr lang="en-US" sz="2400" dirty="0" smtClean="0"/>
              <a:t> universities constructing SHMS detectors involved</a:t>
            </a:r>
          </a:p>
          <a:p>
            <a:pPr>
              <a:buFont typeface="Comic Sans MS" pitchFamily="66" charset="0"/>
              <a:buChar char="+"/>
            </a:pPr>
            <a:r>
              <a:rPr lang="en-US" sz="2400" dirty="0" smtClean="0"/>
              <a:t> (very) experienced collaboration in commissioning</a:t>
            </a:r>
          </a:p>
          <a:p>
            <a:pPr>
              <a:buFont typeface="Comic Sans MS" pitchFamily="66" charset="0"/>
              <a:buChar char="+"/>
            </a:pPr>
            <a:r>
              <a:rPr lang="en-US" sz="2400" dirty="0" smtClean="0"/>
              <a:t> all systems commissioned at end of E12-09-017</a:t>
            </a:r>
          </a:p>
          <a:p>
            <a:pPr>
              <a:buFont typeface="Comic Sans MS" pitchFamily="66" charset="0"/>
              <a:buChar char="+"/>
            </a:pPr>
            <a:endParaRPr lang="en-US" sz="2400" dirty="0" smtClean="0"/>
          </a:p>
          <a:p>
            <a:pPr>
              <a:buFont typeface="Comic Sans MS" pitchFamily="66" charset="0"/>
              <a:buChar char="-"/>
            </a:pPr>
            <a:r>
              <a:rPr lang="en-US" sz="2400" dirty="0" smtClean="0"/>
              <a:t> requires particle identification </a:t>
            </a:r>
            <a:r>
              <a:rPr lang="en-US" sz="2400" dirty="0" smtClean="0"/>
              <a:t>(</a:t>
            </a:r>
            <a:r>
              <a:rPr lang="en-US" sz="2400" dirty="0" smtClean="0"/>
              <a:t>both </a:t>
            </a:r>
            <a:r>
              <a:rPr lang="en-US" sz="2400" dirty="0" smtClean="0"/>
              <a:t>a pro and con</a:t>
            </a:r>
            <a:r>
              <a:rPr lang="en-US" sz="2400" dirty="0" smtClean="0"/>
              <a:t>…)</a:t>
            </a:r>
            <a:endParaRPr lang="en-US" sz="2400" dirty="0" smtClean="0"/>
          </a:p>
          <a:p>
            <a:pPr>
              <a:buFont typeface="Comic Sans MS" pitchFamily="66" charset="0"/>
              <a:buChar char="-"/>
            </a:pPr>
            <a:r>
              <a:rPr lang="en-US" sz="2400" dirty="0" smtClean="0"/>
              <a:t> lose benefit of overlap with E12-06-104</a:t>
            </a:r>
          </a:p>
          <a:p>
            <a:pPr>
              <a:buFont typeface="Comic Sans MS" pitchFamily="66" charset="0"/>
              <a:buChar char="-"/>
            </a:pPr>
            <a:r>
              <a:rPr lang="en-US" dirty="0" smtClean="0"/>
              <a:t> </a:t>
            </a:r>
            <a:r>
              <a:rPr lang="en-US" dirty="0" smtClean="0"/>
              <a:t> needs </a:t>
            </a:r>
            <a:r>
              <a:rPr lang="en-US" dirty="0" smtClean="0"/>
              <a:t>11 </a:t>
            </a:r>
            <a:r>
              <a:rPr lang="en-US" dirty="0" err="1" smtClean="0"/>
              <a:t>GeV</a:t>
            </a:r>
            <a:r>
              <a:rPr lang="en-US" dirty="0" smtClean="0"/>
              <a:t> beam that may be in </a:t>
            </a:r>
            <a:r>
              <a:rPr lang="en-US" dirty="0" smtClean="0"/>
              <a:t>demand if 3-way split work would be delayed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6537</TotalTime>
  <Words>630</Words>
  <Application>Microsoft Office PowerPoint</Application>
  <PresentationFormat>On-screen Show (4:3)</PresentationFormat>
  <Paragraphs>69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 Jefferson 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Rolf Ent</dc:creator>
  <cp:lastModifiedBy>ent</cp:lastModifiedBy>
  <cp:revision>243</cp:revision>
  <dcterms:created xsi:type="dcterms:W3CDTF">2003-08-29T13:38:34Z</dcterms:created>
  <dcterms:modified xsi:type="dcterms:W3CDTF">2011-08-18T21:57:35Z</dcterms:modified>
</cp:coreProperties>
</file>