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jpeg" ContentType="image/jpeg"/>
  <Override PartName="/ppt/media/image4.wmf" ContentType="image/x-wmf"/>
  <Override PartName="/ppt/media/image35.jpeg" ContentType="image/jpeg"/>
  <Override PartName="/ppt/media/image20.jpeg" ContentType="image/jpeg"/>
  <Override PartName="/ppt/media/image9.jpeg" ContentType="image/jpeg"/>
  <Override PartName="/ppt/media/image37.jpeg" ContentType="image/jpeg"/>
  <Override PartName="/ppt/media/image11.jpeg" ContentType="image/jpeg"/>
  <Override PartName="/ppt/media/image22.jpeg" ContentType="image/jpeg"/>
  <Override PartName="/ppt/media/image24.jpeg" ContentType="image/jpeg"/>
  <Override PartName="/ppt/media/image13.jpeg" ContentType="image/jpeg"/>
  <Override PartName="/ppt/media/image41.jpeg" ContentType="image/jpeg"/>
  <Override PartName="/ppt/media/image30.jpeg" ContentType="image/jpeg"/>
  <Override PartName="/ppt/media/image26.jpeg" ContentType="image/jpeg"/>
  <Override PartName="/ppt/media/image1.png" ContentType="image/png"/>
  <Override PartName="/ppt/media/image15.jpeg" ContentType="image/jpeg"/>
  <Override PartName="/ppt/media/image43.jpeg" ContentType="image/jpeg"/>
  <Override PartName="/ppt/media/image32.jpeg" ContentType="image/jpeg"/>
  <Override PartName="/ppt/media/image39.jpeg" ContentType="image/jpeg"/>
  <Override PartName="/ppt/media/image17.jpeg" ContentType="image/jpeg"/>
  <Override PartName="/ppt/media/image28.jpeg" ContentType="image/jpeg"/>
  <Override PartName="/ppt/media/image5.png" ContentType="image/png"/>
  <Override PartName="/ppt/media/image45.jpeg" ContentType="image/jpeg"/>
  <Override PartName="/ppt/media/image34.jpeg" ContentType="image/jpeg"/>
  <Override PartName="/ppt/media/image3.wmf" ContentType="image/x-wmf"/>
  <Override PartName="/ppt/media/image19.jpeg" ContentType="image/jpeg"/>
  <Override PartName="/ppt/media/image8.jpeg" ContentType="image/jpeg"/>
  <Override PartName="/ppt/media/image36.jpeg" ContentType="image/jpeg"/>
  <Override PartName="/ppt/media/image10.jpeg" ContentType="image/jpeg"/>
  <Override PartName="/ppt/media/image21.jpeg" ContentType="image/jpeg"/>
  <Override PartName="/ppt/media/image12.jpeg" ContentType="image/jpeg"/>
  <Override PartName="/ppt/media/image23.jpeg" ContentType="image/jpeg"/>
  <Override PartName="/ppt/media/image40.jpeg" ContentType="image/jpeg"/>
  <Override PartName="/ppt/media/image25.jpeg" ContentType="image/jpeg"/>
  <Override PartName="/ppt/media/image14.jpeg" ContentType="image/jpeg"/>
  <Override PartName="/ppt/media/image42.jpeg" ContentType="image/jpeg"/>
  <Override PartName="/ppt/media/image31.jpeg" ContentType="image/jpeg"/>
  <Override PartName="/ppt/media/image2.png" ContentType="image/png"/>
  <Override PartName="/ppt/media/image38.jpeg" ContentType="image/jpeg"/>
  <Override PartName="/ppt/media/image16.jpeg" ContentType="image/jpeg"/>
  <Override PartName="/ppt/media/image27.jpeg" ContentType="image/jpeg"/>
  <Override PartName="/ppt/media/image44.jpeg" ContentType="image/jpeg"/>
  <Override PartName="/ppt/media/image33.jpeg" ContentType="image/jpeg"/>
  <Override PartName="/ppt/media/image29.jpeg" ContentType="image/jpeg"/>
  <Override PartName="/ppt/media/image18.jpeg" ContentType="image/jpeg"/>
  <Override PartName="/ppt/media/image6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4840" y="4058640"/>
            <a:ext cx="2620440" cy="2090880"/>
          </a:xfrm>
          <a:prstGeom prst="rect">
            <a:avLst/>
          </a:prstGeom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640"/>
            <a:ext cx="2620440" cy="2090880"/>
          </a:xfrm>
          <a:prstGeom prst="rect">
            <a:avLst/>
          </a:prstGeom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0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F49FD00E-D72A-41B3-95D8-1B00CF3AE15A}" type="slidenum">
              <a:rPr lang="en-US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1463040" y="2743200"/>
            <a:ext cx="7315200" cy="17960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endParaRPr/>
          </a:p>
          <a:p>
            <a:pPr algn="ctr"/>
            <a:r>
              <a:rPr lang="en-US"/>
              <a:t>Vladimir Berdnikov</a:t>
            </a:r>
            <a:endParaRPr/>
          </a:p>
          <a:p>
            <a:pPr algn="ctr"/>
            <a:r>
              <a:rPr lang="en-US" sz="2600"/>
              <a:t>     </a:t>
            </a:r>
            <a:r>
              <a:rPr lang="en-US" sz="3200"/>
              <a:t>FDC`s c</a:t>
            </a:r>
            <a:r>
              <a:rPr i="1" lang="en-US" sz="3200"/>
              <a:t>athode strips calibration </a:t>
            </a:r>
            <a:endParaRPr/>
          </a:p>
          <a:p>
            <a:pPr algn="ctr"/>
            <a:r>
              <a:rPr lang="en-US" sz="2600"/>
              <a:t>                                           </a:t>
            </a:r>
            <a:endParaRPr/>
          </a:p>
          <a:p>
            <a:pPr algn="ctr"/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1410480" y="7035120"/>
            <a:ext cx="7406640" cy="3463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/>
              <a:t>FDC/CDC meeting. October 16 2014.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" y="36000"/>
            <a:ext cx="4572000" cy="2569320"/>
          </a:xfrm>
          <a:prstGeom prst="rect">
            <a:avLst/>
          </a:prstGeom>
        </p:spPr>
      </p:pic>
      <p:pic>
        <p:nvPicPr>
          <p:cNvPr descr="" id="8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" y="2550240"/>
            <a:ext cx="4572000" cy="2569320"/>
          </a:xfrm>
          <a:prstGeom prst="rect">
            <a:avLst/>
          </a:prstGeom>
        </p:spPr>
      </p:pic>
      <p:pic>
        <p:nvPicPr>
          <p:cNvPr descr="" id="8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000" y="4962240"/>
            <a:ext cx="4572000" cy="2569320"/>
          </a:xfrm>
          <a:prstGeom prst="rect">
            <a:avLst/>
          </a:prstGeom>
        </p:spPr>
      </p:pic>
      <p:pic>
        <p:nvPicPr>
          <p:cNvPr descr="" id="9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484960" y="2522520"/>
            <a:ext cx="4572000" cy="2578680"/>
          </a:xfrm>
          <a:prstGeom prst="rect">
            <a:avLst/>
          </a:prstGeom>
        </p:spPr>
      </p:pic>
      <p:pic>
        <p:nvPicPr>
          <p:cNvPr descr="" id="91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5505840" y="4952520"/>
            <a:ext cx="4572000" cy="2578680"/>
          </a:xfrm>
          <a:prstGeom prst="rect">
            <a:avLst/>
          </a:prstGeom>
        </p:spPr>
      </p:pic>
      <p:sp>
        <p:nvSpPr>
          <p:cNvPr id="92" name="TextShape 1"/>
          <p:cNvSpPr txBox="1"/>
          <p:nvPr/>
        </p:nvSpPr>
        <p:spPr>
          <a:xfrm>
            <a:off x="6583680" y="822960"/>
            <a:ext cx="2560320" cy="6400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3600"/>
              <a:t>?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274320" y="69840"/>
            <a:ext cx="9692640" cy="60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Slide 10. Result using package 3 EEL126 cosmic test data. Upstream coefficients distribution.  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" y="30240"/>
            <a:ext cx="4572000" cy="2578680"/>
          </a:xfrm>
          <a:prstGeom prst="rect">
            <a:avLst/>
          </a:prstGeom>
        </p:spPr>
      </p:pic>
      <p:pic>
        <p:nvPicPr>
          <p:cNvPr descr="" id="9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60" y="2496960"/>
            <a:ext cx="4572000" cy="2578680"/>
          </a:xfrm>
          <a:prstGeom prst="rect">
            <a:avLst/>
          </a:prstGeom>
        </p:spPr>
      </p:pic>
      <p:pic>
        <p:nvPicPr>
          <p:cNvPr descr="" id="9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000" y="4981320"/>
            <a:ext cx="4572000" cy="2578680"/>
          </a:xfrm>
          <a:prstGeom prst="rect">
            <a:avLst/>
          </a:prstGeom>
        </p:spPr>
      </p:pic>
      <p:pic>
        <p:nvPicPr>
          <p:cNvPr descr="" id="97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508000" y="2507760"/>
            <a:ext cx="4572000" cy="2578680"/>
          </a:xfrm>
          <a:prstGeom prst="rect">
            <a:avLst/>
          </a:prstGeom>
        </p:spPr>
      </p:pic>
      <p:pic>
        <p:nvPicPr>
          <p:cNvPr descr="" id="98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5500080" y="4976640"/>
            <a:ext cx="4572000" cy="2578680"/>
          </a:xfrm>
          <a:prstGeom prst="rect">
            <a:avLst/>
          </a:prstGeom>
        </p:spPr>
      </p:pic>
      <p:sp>
        <p:nvSpPr>
          <p:cNvPr id="99" name="TextShape 1"/>
          <p:cNvSpPr txBox="1"/>
          <p:nvPr/>
        </p:nvSpPr>
        <p:spPr>
          <a:xfrm>
            <a:off x="6217920" y="548640"/>
            <a:ext cx="2834640" cy="13402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4400"/>
              <a:t>?</a:t>
            </a:r>
            <a:endParaRPr/>
          </a:p>
          <a:p>
            <a:pPr algn="ctr"/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182880" y="33840"/>
            <a:ext cx="989712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Slide 11. Result using package 3 EEL126 cosmic test data. Downstream coefficient distribution. 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519640" y="1928520"/>
            <a:ext cx="542520" cy="556560"/>
          </a:xfrm>
          <a:prstGeom prst="downArrow">
            <a:avLst>
              <a:gd fmla="val 11072" name="adj1"/>
              <a:gd fmla="val 5400" name="adj2"/>
            </a:avLst>
          </a:prstGeom>
          <a:gradFill>
            <a:gsLst>
              <a:gs pos="0">
                <a:srgbClr val="00e9a6"/>
              </a:gs>
              <a:gs pos="100000">
                <a:srgbClr val="00ad7b"/>
              </a:gs>
            </a:gsLst>
            <a:lin ang="16200000"/>
          </a:gradFill>
          <a:ln w="9360">
            <a:solidFill>
              <a:srgbClr val="00cc98"/>
            </a:solidFill>
            <a:miter/>
          </a:ln>
        </p:spPr>
      </p:sp>
      <p:sp>
        <p:nvSpPr>
          <p:cNvPr id="42" name="CustomShape 2"/>
          <p:cNvSpPr/>
          <p:nvPr/>
        </p:nvSpPr>
        <p:spPr>
          <a:xfrm>
            <a:off x="3443400" y="4470840"/>
            <a:ext cx="542520" cy="556560"/>
          </a:xfrm>
          <a:prstGeom prst="downArrow">
            <a:avLst>
              <a:gd fmla="val 11072" name="adj1"/>
              <a:gd fmla="val 5400" name="adj2"/>
            </a:avLst>
          </a:prstGeom>
          <a:gradFill>
            <a:gsLst>
              <a:gs pos="0">
                <a:srgbClr val="00e9a6"/>
              </a:gs>
              <a:gs pos="100000">
                <a:srgbClr val="00ad7b"/>
              </a:gs>
            </a:gsLst>
            <a:lin ang="16200000"/>
          </a:gradFill>
          <a:ln w="9360">
            <a:solidFill>
              <a:srgbClr val="00cc98"/>
            </a:solidFill>
            <a:miter/>
          </a:ln>
        </p:spPr>
      </p:sp>
      <p:pic>
        <p:nvPicPr>
          <p:cNvPr descr="" id="43" name="Object 27"/>
          <p:cNvPicPr/>
          <p:nvPr/>
        </p:nvPicPr>
        <p:blipFill>
          <a:blip r:embed="rId1"/>
          <a:stretch>
            <a:fillRect/>
          </a:stretch>
        </p:blipFill>
        <p:spPr>
          <a:xfrm>
            <a:off x="3240" y="1074600"/>
            <a:ext cx="6048000" cy="853920"/>
          </a:xfrm>
          <a:prstGeom prst="rect">
            <a:avLst/>
          </a:prstGeom>
        </p:spPr>
      </p:pic>
      <p:pic>
        <p:nvPicPr>
          <p:cNvPr descr="" id="44" name="Object 2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484720"/>
            <a:ext cx="6048000" cy="1918080"/>
          </a:xfrm>
          <a:prstGeom prst="rect">
            <a:avLst/>
          </a:prstGeom>
        </p:spPr>
      </p:pic>
      <p:pic>
        <p:nvPicPr>
          <p:cNvPr descr="" id="45" name="Picture 29"/>
          <p:cNvPicPr/>
          <p:nvPr/>
        </p:nvPicPr>
        <p:blipFill>
          <a:blip r:embed="rId3"/>
          <a:stretch>
            <a:fillRect/>
          </a:stretch>
        </p:blipFill>
        <p:spPr>
          <a:xfrm>
            <a:off x="1434960" y="5123880"/>
            <a:ext cx="7671960" cy="2036880"/>
          </a:xfrm>
          <a:prstGeom prst="rect">
            <a:avLst/>
          </a:prstGeom>
        </p:spPr>
      </p:pic>
      <p:sp>
        <p:nvSpPr>
          <p:cNvPr id="46" name="TextShape 3"/>
          <p:cNvSpPr txBox="1"/>
          <p:nvPr/>
        </p:nvSpPr>
        <p:spPr>
          <a:xfrm>
            <a:off x="5303520" y="1097280"/>
            <a:ext cx="4572000" cy="3341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-For each hit total charge on upper strips = down strips (first term in minimization sum)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-For each cathode hit, induced charge has certain distribution over the strips: Matheson function f(x</a:t>
            </a: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strip</a:t>
            </a: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-For each hit and each cathode first fit the charge distribution then accumulate the matrix event by event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-Do next iteration using the estimated coefficients </a:t>
            </a:r>
            <a:r>
              <a:rPr i="1" lang="en-US">
                <a:solidFill>
                  <a:srgbClr val="000000"/>
                </a:solidFill>
                <a:latin typeface="Constantia"/>
                <a:ea typeface="Arial"/>
              </a:rPr>
              <a:t>C</a:t>
            </a:r>
            <a:r>
              <a:rPr b="1" i="1" lang="en-US">
                <a:solidFill>
                  <a:srgbClr val="000000"/>
                </a:solidFill>
                <a:latin typeface="Constantia"/>
                <a:ea typeface="Arial"/>
              </a:rPr>
              <a:t>i</a:t>
            </a:r>
            <a:endParaRPr/>
          </a:p>
        </p:txBody>
      </p:sp>
      <p:sp>
        <p:nvSpPr>
          <p:cNvPr id="47" name="TextShape 4"/>
          <p:cNvSpPr txBox="1"/>
          <p:nvPr/>
        </p:nvSpPr>
        <p:spPr>
          <a:xfrm>
            <a:off x="1097280" y="274320"/>
            <a:ext cx="804672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                                            </a:t>
            </a:r>
            <a:r>
              <a:rPr lang="en-US"/>
              <a:t>Slide 2. Calibration procedure.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950360" y="4009320"/>
            <a:ext cx="4877280" cy="2789640"/>
          </a:xfrm>
          <a:prstGeom prst="rect">
            <a:avLst/>
          </a:prstGeom>
        </p:spPr>
      </p:pic>
      <p:pic>
        <p:nvPicPr>
          <p:cNvPr descr="" id="49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1880" y="913320"/>
            <a:ext cx="4859280" cy="2939760"/>
          </a:xfrm>
          <a:prstGeom prst="rect">
            <a:avLst/>
          </a:prstGeom>
        </p:spPr>
      </p:pic>
      <p:pic>
        <p:nvPicPr>
          <p:cNvPr descr="" id="50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53720" y="3837600"/>
            <a:ext cx="4513320" cy="3074400"/>
          </a:xfrm>
          <a:prstGeom prst="rect">
            <a:avLst/>
          </a:prstGeom>
        </p:spPr>
      </p:pic>
      <p:pic>
        <p:nvPicPr>
          <p:cNvPr descr="" id="51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883440"/>
            <a:ext cx="5202720" cy="3148200"/>
          </a:xfrm>
          <a:prstGeom prst="rect">
            <a:avLst/>
          </a:prstGeom>
        </p:spPr>
      </p:pic>
      <p:sp>
        <p:nvSpPr>
          <p:cNvPr id="52" name="TextShape 1"/>
          <p:cNvSpPr txBox="1"/>
          <p:nvPr/>
        </p:nvSpPr>
        <p:spPr>
          <a:xfrm>
            <a:off x="4754880" y="4488840"/>
            <a:ext cx="5212080" cy="20034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-Results using simulated events: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>
                <a:solidFill>
                  <a:srgbClr val="000000"/>
                </a:solidFill>
                <a:latin typeface="Constantia"/>
                <a:ea typeface="Arial"/>
              </a:rPr>
              <a:t>  </a:t>
            </a:r>
            <a:r>
              <a:rPr b="1" i="1" lang="en-US">
                <a:solidFill>
                  <a:srgbClr val="000000"/>
                </a:solidFill>
                <a:latin typeface="Constantia"/>
                <a:ea typeface="Arial"/>
              </a:rPr>
              <a:t>C</a:t>
            </a:r>
            <a:r>
              <a:rPr b="1" i="1" lang="en-US">
                <a:solidFill>
                  <a:srgbClr val="000000"/>
                </a:solidFill>
                <a:latin typeface="Constantia"/>
                <a:ea typeface="Arial"/>
              </a:rPr>
              <a:t>i</a:t>
            </a:r>
            <a:r>
              <a:rPr b="1" i="1" lang="en-US">
                <a:solidFill>
                  <a:srgbClr val="000000"/>
                </a:solidFill>
                <a:latin typeface="Constantia"/>
                <a:ea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varying by 30% (few factor of 3 higher)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-Charge +/-50%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-Threshold at 15% of mean charge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-Random noise 50% of threshold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-Results: </a:t>
            </a:r>
            <a:r>
              <a:rPr b="1" i="1" lang="en-US">
                <a:solidFill>
                  <a:srgbClr val="000000"/>
                </a:solidFill>
                <a:latin typeface="Constantia"/>
                <a:ea typeface="Arial"/>
              </a:rPr>
              <a:t>C</a:t>
            </a:r>
            <a:r>
              <a:rPr b="1" i="1" lang="en-US">
                <a:solidFill>
                  <a:srgbClr val="000000"/>
                </a:solidFill>
                <a:latin typeface="Constantia"/>
                <a:ea typeface="Arial"/>
              </a:rPr>
              <a:t>i</a:t>
            </a: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Constantia"/>
                <a:ea typeface="Arial"/>
              </a:rPr>
              <a:t>estimated with ~3% error</a:t>
            </a:r>
            <a:endParaRPr/>
          </a:p>
        </p:txBody>
      </p:sp>
      <p:sp>
        <p:nvSpPr>
          <p:cNvPr id="53" name="TextShape 2"/>
          <p:cNvSpPr txBox="1"/>
          <p:nvPr/>
        </p:nvSpPr>
        <p:spPr>
          <a:xfrm>
            <a:off x="2926080" y="274320"/>
            <a:ext cx="59436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Slide 3. The result using simulated events.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440" y="4983480"/>
            <a:ext cx="4572000" cy="2578680"/>
          </a:xfrm>
          <a:prstGeom prst="rect">
            <a:avLst/>
          </a:prstGeom>
        </p:spPr>
      </p:pic>
      <p:pic>
        <p:nvPicPr>
          <p:cNvPr descr="" id="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86400" y="4968000"/>
            <a:ext cx="4572000" cy="2578680"/>
          </a:xfrm>
          <a:prstGeom prst="rect">
            <a:avLst/>
          </a:prstGeom>
        </p:spPr>
      </p:pic>
      <p:pic>
        <p:nvPicPr>
          <p:cNvPr descr="" id="5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000" y="33840"/>
            <a:ext cx="4572000" cy="2578680"/>
          </a:xfrm>
          <a:prstGeom prst="rect">
            <a:avLst/>
          </a:prstGeom>
        </p:spPr>
      </p:pic>
      <p:pic>
        <p:nvPicPr>
          <p:cNvPr descr="" id="57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490000" y="2409840"/>
            <a:ext cx="4572000" cy="2578680"/>
          </a:xfrm>
          <a:prstGeom prst="rect">
            <a:avLst/>
          </a:prstGeom>
        </p:spPr>
      </p:pic>
      <p:pic>
        <p:nvPicPr>
          <p:cNvPr descr="" id="58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54000" y="2445840"/>
            <a:ext cx="4572000" cy="2578680"/>
          </a:xfrm>
          <a:prstGeom prst="rect">
            <a:avLst/>
          </a:prstGeom>
        </p:spPr>
      </p:pic>
      <p:pic>
        <p:nvPicPr>
          <p:cNvPr descr="" id="59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490000" y="33840"/>
            <a:ext cx="4572000" cy="2578680"/>
          </a:xfrm>
          <a:prstGeom prst="rect">
            <a:avLst/>
          </a:prstGeom>
        </p:spPr>
      </p:pic>
      <p:sp>
        <p:nvSpPr>
          <p:cNvPr id="60" name="TextShape 1"/>
          <p:cNvSpPr txBox="1"/>
          <p:nvPr/>
        </p:nvSpPr>
        <p:spPr>
          <a:xfrm>
            <a:off x="2103120" y="33840"/>
            <a:ext cx="69494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Slide 4. Result using package 3 EEL126 cosmic test data. Cell1. 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60" y="4952520"/>
            <a:ext cx="4572000" cy="2578680"/>
          </a:xfrm>
          <a:prstGeom prst="rect">
            <a:avLst/>
          </a:prstGeom>
        </p:spPr>
      </p:pic>
      <p:pic>
        <p:nvPicPr>
          <p:cNvPr descr="" id="6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02960" y="4952520"/>
            <a:ext cx="4572000" cy="2578680"/>
          </a:xfrm>
          <a:prstGeom prst="rect">
            <a:avLst/>
          </a:prstGeom>
        </p:spPr>
      </p:pic>
      <p:pic>
        <p:nvPicPr>
          <p:cNvPr descr="" id="6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490000" y="2373840"/>
            <a:ext cx="4572000" cy="2578680"/>
          </a:xfrm>
          <a:prstGeom prst="rect">
            <a:avLst/>
          </a:prstGeom>
        </p:spPr>
      </p:pic>
      <p:pic>
        <p:nvPicPr>
          <p:cNvPr descr="" id="64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18000" y="2373840"/>
            <a:ext cx="4572000" cy="2578680"/>
          </a:xfrm>
          <a:prstGeom prst="rect">
            <a:avLst/>
          </a:prstGeom>
        </p:spPr>
      </p:pic>
      <p:sp>
        <p:nvSpPr>
          <p:cNvPr id="65" name="TextShape 1"/>
          <p:cNvSpPr txBox="1"/>
          <p:nvPr/>
        </p:nvSpPr>
        <p:spPr>
          <a:xfrm>
            <a:off x="2103120" y="105840"/>
            <a:ext cx="69494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Slide 5. Result using package 3 EEL126 cosmic test data. Cell2. 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" y="4965840"/>
            <a:ext cx="4572000" cy="2578680"/>
          </a:xfrm>
          <a:prstGeom prst="rect">
            <a:avLst/>
          </a:prstGeom>
        </p:spPr>
      </p:pic>
      <p:pic>
        <p:nvPicPr>
          <p:cNvPr descr="" id="6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08000" y="4922640"/>
            <a:ext cx="4572000" cy="2578680"/>
          </a:xfrm>
          <a:prstGeom prst="rect">
            <a:avLst/>
          </a:prstGeom>
        </p:spPr>
      </p:pic>
      <p:pic>
        <p:nvPicPr>
          <p:cNvPr descr="" id="6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000" y="2409840"/>
            <a:ext cx="4572000" cy="2578680"/>
          </a:xfrm>
          <a:prstGeom prst="rect">
            <a:avLst/>
          </a:prstGeom>
        </p:spPr>
      </p:pic>
      <p:pic>
        <p:nvPicPr>
          <p:cNvPr descr="" id="6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490000" y="2373840"/>
            <a:ext cx="4572000" cy="2578680"/>
          </a:xfrm>
          <a:prstGeom prst="rect">
            <a:avLst/>
          </a:prstGeom>
        </p:spPr>
      </p:pic>
      <p:sp>
        <p:nvSpPr>
          <p:cNvPr id="70" name="TextShape 1"/>
          <p:cNvSpPr txBox="1"/>
          <p:nvPr/>
        </p:nvSpPr>
        <p:spPr>
          <a:xfrm>
            <a:off x="2139120" y="105840"/>
            <a:ext cx="69494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Slide 6. Result using package 3 EEL126 cosmic test data. Cell 3. 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5760" y="4754880"/>
            <a:ext cx="4572000" cy="2578680"/>
          </a:xfrm>
          <a:prstGeom prst="rect">
            <a:avLst/>
          </a:prstGeom>
        </p:spPr>
      </p:pic>
      <p:pic>
        <p:nvPicPr>
          <p:cNvPr descr="" id="7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83520" y="4990320"/>
            <a:ext cx="4572000" cy="2578680"/>
          </a:xfrm>
          <a:prstGeom prst="rect">
            <a:avLst/>
          </a:prstGeom>
        </p:spPr>
      </p:pic>
      <p:sp>
        <p:nvSpPr>
          <p:cNvPr id="73" name="TextShape 1"/>
          <p:cNvSpPr txBox="1"/>
          <p:nvPr/>
        </p:nvSpPr>
        <p:spPr>
          <a:xfrm>
            <a:off x="2103120" y="105840"/>
            <a:ext cx="69494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Slide 7. Result using package 3 EEL126 cosmic test data. Cell 4. </a:t>
            </a:r>
            <a:endParaRPr/>
          </a:p>
        </p:txBody>
      </p:sp>
      <p:sp>
        <p:nvSpPr>
          <p:cNvPr id="74" name="TextShape 2"/>
          <p:cNvSpPr txBox="1"/>
          <p:nvPr/>
        </p:nvSpPr>
        <p:spPr>
          <a:xfrm>
            <a:off x="1097280" y="1097280"/>
            <a:ext cx="8686800" cy="2905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                                         </a:t>
            </a:r>
            <a:r>
              <a:rPr lang="en-US" u="sng"/>
              <a:t>Matrix decomposition failed. </a:t>
            </a:r>
            <a:endParaRPr/>
          </a:p>
          <a:p>
            <a:endParaRPr/>
          </a:p>
          <a:p>
            <a:r>
              <a:rPr lang="en-US"/>
              <a:t>-2 neighbor upstream strips are “dead” this introduce issues to solve the equation</a:t>
            </a:r>
            <a:endParaRPr/>
          </a:p>
          <a:p>
            <a:endParaRPr/>
          </a:p>
          <a:p>
            <a:pPr algn="ctr"/>
            <a:r>
              <a:rPr lang="en-US"/>
              <a:t>Possible solutions :</a:t>
            </a:r>
            <a:endParaRPr/>
          </a:p>
          <a:p>
            <a:endParaRPr/>
          </a:p>
          <a:p>
            <a:r>
              <a:rPr lang="en-US"/>
              <a:t>--&gt;Double check the code. Find and fix bugs in the calculation code if such present. </a:t>
            </a:r>
            <a:endParaRPr/>
          </a:p>
          <a:p>
            <a:endParaRPr/>
          </a:p>
          <a:p>
            <a:r>
              <a:rPr lang="en-US"/>
              <a:t>--&gt;Exclude bad area and calculate coefficients without bad strips.</a:t>
            </a:r>
            <a:endParaRPr/>
          </a:p>
          <a:p>
            <a:endParaRPr/>
          </a:p>
          <a:p>
            <a:r>
              <a:rPr lang="en-US"/>
              <a:t>--&gt;Using more complex terms when creating calibration data file.    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880" y="4951440"/>
            <a:ext cx="4572000" cy="2578680"/>
          </a:xfrm>
          <a:prstGeom prst="rect">
            <a:avLst/>
          </a:prstGeom>
        </p:spPr>
      </p:pic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7200" y="4952520"/>
            <a:ext cx="4572000" cy="2578680"/>
          </a:xfrm>
          <a:prstGeom prst="rect">
            <a:avLst/>
          </a:prstGeom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000" y="2386080"/>
            <a:ext cx="4572000" cy="2578680"/>
          </a:xfrm>
          <a:prstGeom prst="rect">
            <a:avLst/>
          </a:prstGeom>
        </p:spPr>
      </p:pic>
      <p:pic>
        <p:nvPicPr>
          <p:cNvPr descr="" id="7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489280" y="2394000"/>
            <a:ext cx="4572000" cy="2578680"/>
          </a:xfrm>
          <a:prstGeom prst="rect">
            <a:avLst/>
          </a:prstGeom>
        </p:spPr>
      </p:pic>
      <p:pic>
        <p:nvPicPr>
          <p:cNvPr descr="" id="79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5508000" y="36720"/>
            <a:ext cx="4572000" cy="2578680"/>
          </a:xfrm>
          <a:prstGeom prst="rect">
            <a:avLst/>
          </a:prstGeom>
        </p:spPr>
      </p:pic>
      <p:sp>
        <p:nvSpPr>
          <p:cNvPr id="80" name="TextShape 1"/>
          <p:cNvSpPr txBox="1"/>
          <p:nvPr/>
        </p:nvSpPr>
        <p:spPr>
          <a:xfrm>
            <a:off x="2103120" y="69840"/>
            <a:ext cx="69494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Slide 8. Result using package 3 EEL126 cosmic test data. Cell 5. 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505840" y="4976640"/>
            <a:ext cx="4572000" cy="2578680"/>
          </a:xfrm>
          <a:prstGeom prst="rect">
            <a:avLst/>
          </a:prstGeom>
        </p:spPr>
      </p:pic>
      <p:pic>
        <p:nvPicPr>
          <p:cNvPr descr="" id="8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0" y="4970880"/>
            <a:ext cx="4572000" cy="2578680"/>
          </a:xfrm>
          <a:prstGeom prst="rect">
            <a:avLst/>
          </a:prstGeom>
        </p:spPr>
      </p:pic>
      <p:pic>
        <p:nvPicPr>
          <p:cNvPr descr="" id="8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483520" y="2391120"/>
            <a:ext cx="4572000" cy="2578680"/>
          </a:xfrm>
          <a:prstGeom prst="rect">
            <a:avLst/>
          </a:prstGeom>
        </p:spPr>
      </p:pic>
      <p:pic>
        <p:nvPicPr>
          <p:cNvPr descr="" id="84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6000" y="2407680"/>
            <a:ext cx="4572000" cy="2578680"/>
          </a:xfrm>
          <a:prstGeom prst="rect">
            <a:avLst/>
          </a:prstGeom>
        </p:spPr>
      </p:pic>
      <p:pic>
        <p:nvPicPr>
          <p:cNvPr descr="" id="85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8000" y="36720"/>
            <a:ext cx="4572000" cy="2578680"/>
          </a:xfrm>
          <a:prstGeom prst="rect">
            <a:avLst/>
          </a:prstGeom>
        </p:spPr>
      </p:pic>
      <p:sp>
        <p:nvSpPr>
          <p:cNvPr id="86" name="TextShape 1"/>
          <p:cNvSpPr txBox="1"/>
          <p:nvPr/>
        </p:nvSpPr>
        <p:spPr>
          <a:xfrm>
            <a:off x="2139120" y="69840"/>
            <a:ext cx="69494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Slide 9. Result using package 3 EEL126 cosmic test data. Cell6. 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