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0"/>
  </p:notesMasterIdLst>
  <p:sldIdLst>
    <p:sldId id="551" r:id="rId2"/>
    <p:sldId id="590" r:id="rId3"/>
    <p:sldId id="597" r:id="rId4"/>
    <p:sldId id="598" r:id="rId5"/>
    <p:sldId id="619" r:id="rId6"/>
    <p:sldId id="620" r:id="rId7"/>
    <p:sldId id="599" r:id="rId8"/>
    <p:sldId id="618" r:id="rId9"/>
    <p:sldId id="600" r:id="rId10"/>
    <p:sldId id="621" r:id="rId11"/>
    <p:sldId id="623" r:id="rId12"/>
    <p:sldId id="596" r:id="rId13"/>
    <p:sldId id="624" r:id="rId14"/>
    <p:sldId id="627" r:id="rId15"/>
    <p:sldId id="626" r:id="rId16"/>
    <p:sldId id="625" r:id="rId17"/>
    <p:sldId id="622" r:id="rId18"/>
    <p:sldId id="594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66FF"/>
    <a:srgbClr val="BBE0E3"/>
    <a:srgbClr val="FF5050"/>
    <a:srgbClr val="FF3399"/>
    <a:srgbClr val="339933"/>
    <a:srgbClr val="12203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5" autoAdjust="0"/>
    <p:restoredTop sz="98072" autoAdjust="0"/>
  </p:normalViewPr>
  <p:slideViewPr>
    <p:cSldViewPr>
      <p:cViewPr varScale="1">
        <p:scale>
          <a:sx n="117" d="100"/>
          <a:sy n="117" d="100"/>
        </p:scale>
        <p:origin x="-10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158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fld id="{1D5A95B3-EFCC-4298-8F07-8C812C1E7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CD3D8-5C7D-4300-84D0-E2D7FAC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F1373-BD72-489B-981D-20A3EA0E8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30B6-E43E-4EA8-B9AD-91C42BAF7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A9260-2D08-4F81-94F8-DFB6FDCAE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0F94-BC67-4B62-B409-5809EF929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76EF8-8C08-46F5-9FA4-5AA3DD65D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555AC-3C78-4268-9DD7-28FE05A59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22263-051B-4820-8A9D-DEBCA9E5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E838-BD23-4BAE-A9DF-8A95099F4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D84E7-8E32-42E5-A7AC-8DD83A2C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34C6D-7D42-4174-B1A5-BC9ED4F08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653B174-D254-4D61-85B9-4D875875A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3995" r:id="rId2"/>
    <p:sldLayoutId id="2147484004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5" r:id="rId9"/>
    <p:sldLayoutId id="2147484001" r:id="rId10"/>
    <p:sldLayoutId id="214748400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8292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B7FBF-B321-4278-BA91-FA960E63FD27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9" name="CustomShape 4"/>
          <p:cNvSpPr/>
          <p:nvPr/>
        </p:nvSpPr>
        <p:spPr>
          <a:xfrm>
            <a:off x="3429000" y="8164"/>
            <a:ext cx="5302665" cy="36576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1" i="1" dirty="0">
                <a:solidFill>
                  <a:srgbClr val="003300"/>
                </a:solidFill>
                <a:latin typeface="Constantia"/>
              </a:rPr>
              <a:t>FDC UPDATE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3200" b="1" i="1" dirty="0" err="1">
                <a:solidFill>
                  <a:srgbClr val="003300"/>
                </a:solidFill>
                <a:latin typeface="Constantia"/>
              </a:rPr>
              <a:t>GlueX</a:t>
            </a:r>
            <a:r>
              <a:rPr lang="en-US" sz="3200" b="1" i="1" dirty="0">
                <a:solidFill>
                  <a:srgbClr val="003300"/>
                </a:solidFill>
                <a:latin typeface="Constantia"/>
              </a:rPr>
              <a:t> Collaboration Meeting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3200" b="1" i="1" dirty="0">
                <a:solidFill>
                  <a:srgbClr val="003300"/>
                </a:solidFill>
                <a:latin typeface="Constantia"/>
              </a:rPr>
              <a:t>June 3-5 2013, Jefferson </a:t>
            </a:r>
            <a:r>
              <a:rPr lang="en-US" sz="3200" b="1" i="1" dirty="0" smtClean="0">
                <a:solidFill>
                  <a:srgbClr val="003300"/>
                </a:solidFill>
                <a:latin typeface="Constantia"/>
              </a:rPr>
              <a:t>Lab</a:t>
            </a:r>
          </a:p>
          <a:p>
            <a:pPr algn="ctr">
              <a:lnSpc>
                <a:spcPct val="100000"/>
              </a:lnSpc>
            </a:pPr>
            <a:endParaRPr lang="en-US" sz="3200" b="1" i="1" dirty="0">
              <a:solidFill>
                <a:srgbClr val="003300"/>
              </a:solidFill>
              <a:latin typeface="Constantia"/>
            </a:endParaRPr>
          </a:p>
          <a:p>
            <a:pPr algn="ctr">
              <a:lnSpc>
                <a:spcPct val="100000"/>
              </a:lnSpc>
            </a:pPr>
            <a:endParaRPr lang="en-US" sz="3200" b="1" i="1" dirty="0">
              <a:solidFill>
                <a:srgbClr val="003300"/>
              </a:solidFill>
              <a:latin typeface="Constantia"/>
            </a:endParaRPr>
          </a:p>
          <a:p>
            <a:pPr algn="ctr">
              <a:lnSpc>
                <a:spcPct val="100000"/>
              </a:lnSpc>
            </a:pPr>
            <a:endParaRPr lang="en-US" sz="3200" b="1" i="1" dirty="0" smtClean="0">
              <a:solidFill>
                <a:srgbClr val="003300"/>
              </a:solidFill>
              <a:latin typeface="Constantia"/>
            </a:endParaRPr>
          </a:p>
          <a:p>
            <a:pPr algn="ctr">
              <a:lnSpc>
                <a:spcPct val="100000"/>
              </a:lnSpc>
            </a:pPr>
            <a:r>
              <a:rPr lang="en-US" sz="3200" b="1" i="1" dirty="0" smtClean="0">
                <a:solidFill>
                  <a:srgbClr val="003300"/>
                </a:solidFill>
                <a:latin typeface="Constantia"/>
              </a:rPr>
              <a:t> </a:t>
            </a:r>
            <a:r>
              <a:rPr lang="en-US" sz="3200" b="1" i="1" dirty="0" err="1">
                <a:solidFill>
                  <a:srgbClr val="003300"/>
                </a:solidFill>
                <a:latin typeface="Constantia"/>
              </a:rPr>
              <a:t>Lubomir</a:t>
            </a:r>
            <a:r>
              <a:rPr lang="en-US" sz="3200" b="1" i="1" dirty="0">
                <a:solidFill>
                  <a:srgbClr val="003300"/>
                </a:solidFill>
                <a:latin typeface="Constantia"/>
              </a:rPr>
              <a:t> </a:t>
            </a:r>
            <a:r>
              <a:rPr lang="en-US" sz="3200" b="1" i="1" dirty="0" err="1" smtClean="0">
                <a:solidFill>
                  <a:srgbClr val="003300"/>
                </a:solidFill>
                <a:latin typeface="Constantia"/>
              </a:rPr>
              <a:t>Pentchev</a:t>
            </a:r>
            <a:r>
              <a:rPr lang="en-US" sz="3200" b="1" i="1" dirty="0">
                <a:solidFill>
                  <a:srgbClr val="003300"/>
                </a:solidFill>
                <a:latin typeface="Constantia"/>
              </a:rPr>
              <a:t> </a:t>
            </a:r>
            <a:r>
              <a:rPr lang="en-US" sz="3200" b="1" i="1" dirty="0" smtClean="0">
                <a:solidFill>
                  <a:srgbClr val="003300"/>
                </a:solidFill>
                <a:latin typeface="Constantia"/>
              </a:rPr>
              <a:t>            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3200" b="1" i="1" dirty="0">
                <a:solidFill>
                  <a:srgbClr val="003300"/>
                </a:solidFill>
                <a:latin typeface="Constantia"/>
              </a:rPr>
              <a:t>on behalf of  the FDC group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9221A1DF-58E6-476D-8546-4C5554306950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10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Corrosion Test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9" y="3920670"/>
            <a:ext cx="196373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4785858"/>
            <a:ext cx="2420937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19028"/>
              </p:ext>
            </p:extLst>
          </p:nvPr>
        </p:nvGraphicFramePr>
        <p:xfrm>
          <a:off x="368528" y="2056660"/>
          <a:ext cx="8229600" cy="1372340"/>
        </p:xfrm>
        <a:graphic>
          <a:graphicData uri="http://schemas.openxmlformats.org/drawingml/2006/table">
            <a:tbl>
              <a:tblPr/>
              <a:tblGrid>
                <a:gridCol w="920779"/>
                <a:gridCol w="971566"/>
                <a:gridCol w="682304"/>
                <a:gridCol w="812582"/>
                <a:gridCol w="423956"/>
                <a:gridCol w="1095219"/>
                <a:gridCol w="1333694"/>
                <a:gridCol w="1079762"/>
                <a:gridCol w="909738"/>
              </a:tblGrid>
              <a:tr h="139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Environment 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Temperature, K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O-ring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 curent (R first)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Days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Notes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Reason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Days, Ea=0.34eV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Days, Ea=0.39eV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experiment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EPDM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MOhm(5 Ohm)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Failed after 24 hours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Corrosion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20.56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39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EPDM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 MOhm(5 Ohm)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Failed after 6 hours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Corrosion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20.56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9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Athmospheric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Viton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Ohm(6 Ohm)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Failed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problem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976.68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1439.07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39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Viton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Ohm(5 Ohm)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976.68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1439.07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9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Viton+Apiezon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Ohm(5 Ohm)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Failed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problem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976.68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1439.07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39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Viton+Apiezon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Ohm(5 Ohm)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Failed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problem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976.68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1439.07</a:t>
                      </a:r>
                    </a:p>
                  </a:txBody>
                  <a:tcPr marL="6630" marR="6630" marT="66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247900" y="3581400"/>
            <a:ext cx="4191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lang="en-US" sz="2000" dirty="0">
                <a:latin typeface="Constantia" pitchFamily="18" charset="0"/>
              </a:rPr>
              <a:t> </a:t>
            </a:r>
            <a:r>
              <a:rPr lang="en-US" sz="1800" dirty="0" smtClean="0">
                <a:latin typeface="Constantia" pitchFamily="18" charset="0"/>
              </a:rPr>
              <a:t>Vladimir </a:t>
            </a:r>
            <a:r>
              <a:rPr lang="en-US" sz="1800" dirty="0" err="1" smtClean="0">
                <a:latin typeface="Constantia" pitchFamily="18" charset="0"/>
              </a:rPr>
              <a:t>Berdnikov</a:t>
            </a:r>
            <a:r>
              <a:rPr lang="en-US" sz="1800" dirty="0" smtClean="0">
                <a:latin typeface="Constantia" pitchFamily="18" charset="0"/>
              </a:rPr>
              <a:t> started a test at </a:t>
            </a:r>
            <a:r>
              <a:rPr lang="en-US" sz="1800" dirty="0" err="1" smtClean="0">
                <a:latin typeface="Constantia" pitchFamily="18" charset="0"/>
              </a:rPr>
              <a:t>MePhi</a:t>
            </a:r>
            <a:r>
              <a:rPr lang="en-US" sz="1800" dirty="0" smtClean="0">
                <a:latin typeface="Constantia" pitchFamily="18" charset="0"/>
              </a:rPr>
              <a:t>  with air at 100% humidity (using water in a thermostat)</a:t>
            </a:r>
          </a:p>
          <a:p>
            <a:pPr>
              <a:buFontTx/>
              <a:buBlip>
                <a:blip r:embed="rId4"/>
              </a:buBlip>
            </a:pPr>
            <a:r>
              <a:rPr lang="en-US" sz="1800" dirty="0">
                <a:solidFill>
                  <a:srgbClr val="CC0000"/>
                </a:solidFill>
                <a:latin typeface="Constantia" pitchFamily="18" charset="0"/>
              </a:rPr>
              <a:t> </a:t>
            </a:r>
            <a:r>
              <a:rPr lang="en-US" sz="1800" dirty="0" smtClean="0">
                <a:solidFill>
                  <a:srgbClr val="CC0000"/>
                </a:solidFill>
                <a:latin typeface="Constantia" pitchFamily="18" charset="0"/>
              </a:rPr>
              <a:t>EPDM samples failed immediately (6-24h) after start of the test, while </a:t>
            </a:r>
            <a:r>
              <a:rPr lang="en-US" sz="1800" dirty="0" err="1" smtClean="0">
                <a:solidFill>
                  <a:srgbClr val="CC0000"/>
                </a:solidFill>
                <a:latin typeface="Constantia" pitchFamily="18" charset="0"/>
              </a:rPr>
              <a:t>Viton</a:t>
            </a:r>
            <a:r>
              <a:rPr lang="en-US" sz="1800" dirty="0" smtClean="0">
                <a:solidFill>
                  <a:srgbClr val="CC0000"/>
                </a:solidFill>
                <a:latin typeface="Constantia" pitchFamily="18" charset="0"/>
              </a:rPr>
              <a:t> samples are OK more than 3 weeks  </a:t>
            </a:r>
            <a:endParaRPr lang="en-US" sz="18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9221A1DF-58E6-476D-8546-4C5554306950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11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Corrosion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247900" y="3581400"/>
            <a:ext cx="4191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Vladimir </a:t>
            </a:r>
            <a:r>
              <a:rPr lang="en-US" sz="1800" dirty="0" err="1" smtClean="0">
                <a:solidFill>
                  <a:prstClr val="black"/>
                </a:solidFill>
                <a:latin typeface="Constantia" pitchFamily="18" charset="0"/>
              </a:rPr>
              <a:t>Berdnikov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 started a test at </a:t>
            </a:r>
            <a:r>
              <a:rPr lang="en-US" sz="1800" dirty="0" err="1" smtClean="0">
                <a:solidFill>
                  <a:prstClr val="black"/>
                </a:solidFill>
                <a:latin typeface="Constantia" pitchFamily="18" charset="0"/>
              </a:rPr>
              <a:t>MePhi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  with air at 100% humidity (using water in a thermostat)</a:t>
            </a: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srgbClr val="CC0000"/>
                </a:solidFill>
                <a:latin typeface="Constantia" pitchFamily="18" charset="0"/>
              </a:rPr>
              <a:t> </a:t>
            </a:r>
            <a:r>
              <a:rPr lang="en-US" sz="1800" dirty="0" smtClean="0">
                <a:solidFill>
                  <a:srgbClr val="CC0000"/>
                </a:solidFill>
                <a:latin typeface="Constantia" pitchFamily="18" charset="0"/>
              </a:rPr>
              <a:t>EPDM samples failed immediately (6-24h) after start of the test, while </a:t>
            </a:r>
            <a:r>
              <a:rPr lang="en-US" sz="1800" dirty="0" err="1" smtClean="0">
                <a:solidFill>
                  <a:srgbClr val="CC0000"/>
                </a:solidFill>
                <a:latin typeface="Constantia" pitchFamily="18" charset="0"/>
              </a:rPr>
              <a:t>Viton</a:t>
            </a:r>
            <a:r>
              <a:rPr lang="en-US" sz="1800" dirty="0" smtClean="0">
                <a:solidFill>
                  <a:srgbClr val="CC0000"/>
                </a:solidFill>
                <a:latin typeface="Constantia" pitchFamily="18" charset="0"/>
              </a:rPr>
              <a:t> samples are OK more than 3 weeks  </a:t>
            </a:r>
            <a:endParaRPr lang="en-US" sz="1800" dirty="0">
              <a:solidFill>
                <a:srgbClr val="CC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5878"/>
            <a:ext cx="4648200" cy="3471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38" y="3429000"/>
            <a:ext cx="3919262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6435BAF-0698-4A61-B891-FEDE71B2D750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12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33400" y="152400"/>
            <a:ext cx="8001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Installation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3458936" y="5186065"/>
            <a:ext cx="571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 Survey/adjust the distances between the rails on </a:t>
            </a:r>
            <a:r>
              <a:rPr lang="en-US" sz="1800" dirty="0" smtClean="0">
                <a:latin typeface="Constantia" pitchFamily="18" charset="0"/>
              </a:rPr>
              <a:t>all the installation carts </a:t>
            </a:r>
            <a:r>
              <a:rPr lang="en-US" sz="1800" dirty="0">
                <a:latin typeface="Constantia" pitchFamily="18" charset="0"/>
              </a:rPr>
              <a:t>(done for the main rails</a:t>
            </a:r>
            <a:r>
              <a:rPr lang="en-US" sz="1800" dirty="0" smtClean="0">
                <a:latin typeface="Constantia" pitchFamily="18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</a:t>
            </a:r>
            <a:r>
              <a:rPr lang="en-US" sz="1800" dirty="0" smtClean="0">
                <a:latin typeface="Constantia" pitchFamily="18" charset="0"/>
              </a:rPr>
              <a:t>Before moving the FDC to the Hall, the packages will be surveyed as they are on the installation cart (July)</a:t>
            </a:r>
            <a:endParaRPr lang="en-US" sz="1800" dirty="0">
              <a:latin typeface="Constantia" pitchFamily="18" charset="0"/>
            </a:endParaRPr>
          </a:p>
        </p:txBody>
      </p:sp>
      <p:sp>
        <p:nvSpPr>
          <p:cNvPr id="14347" name="TextBox 9"/>
          <p:cNvSpPr txBox="1">
            <a:spLocks noChangeArrowheads="1"/>
          </p:cNvSpPr>
          <p:nvPr/>
        </p:nvSpPr>
        <p:spPr bwMode="auto">
          <a:xfrm>
            <a:off x="3429000" y="4724400"/>
            <a:ext cx="556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dirty="0" smtClean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 smtClean="0">
                <a:latin typeface="Constantia" pitchFamily="18" charset="0"/>
              </a:rPr>
              <a:t> The rail deformation using the FDC mock-up  loaded to 155kg (</a:t>
            </a:r>
            <a:r>
              <a:rPr lang="en-US" sz="1800" dirty="0" err="1" smtClean="0">
                <a:latin typeface="Constantia" pitchFamily="18" charset="0"/>
              </a:rPr>
              <a:t>FDC+cables</a:t>
            </a:r>
            <a:r>
              <a:rPr lang="en-US" sz="1800" dirty="0" smtClean="0">
                <a:latin typeface="Constantia" pitchFamily="18" charset="0"/>
              </a:rPr>
              <a:t>) has been tested (Bill and Casey) and found to be &lt;0.1 mm</a:t>
            </a:r>
            <a:endParaRPr lang="en-US" sz="1800" dirty="0">
              <a:latin typeface="Constant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5584"/>
            <a:ext cx="5697976" cy="5366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6435BAF-0698-4A61-B891-FEDE71B2D750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13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33400" y="152400"/>
            <a:ext cx="8001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Installation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3458936" y="5186065"/>
            <a:ext cx="571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 Survey/adjust the distances between the rails on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all the installation carts </a:t>
            </a: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(done for the main rails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Before moving the FDC to the Hall, the packages will be surveyed as they are on the installation cart (July)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14347" name="TextBox 9"/>
          <p:cNvSpPr txBox="1">
            <a:spLocks noChangeArrowheads="1"/>
          </p:cNvSpPr>
          <p:nvPr/>
        </p:nvSpPr>
        <p:spPr bwMode="auto">
          <a:xfrm>
            <a:off x="3429000" y="4724400"/>
            <a:ext cx="556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 The rail deformation using the FDC mock-up  loaded to 155kg (</a:t>
            </a:r>
            <a:r>
              <a:rPr lang="en-US" sz="1800" dirty="0" err="1" smtClean="0">
                <a:solidFill>
                  <a:prstClr val="black"/>
                </a:solidFill>
                <a:latin typeface="Constantia" pitchFamily="18" charset="0"/>
              </a:rPr>
              <a:t>FDC+cables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 has been tested (Bill and Casey) and found to be &lt;0.1 mm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9662"/>
            <a:ext cx="6453188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6435BAF-0698-4A61-B891-FEDE71B2D750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14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33400" y="152400"/>
            <a:ext cx="8001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Installation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3458936" y="5186065"/>
            <a:ext cx="571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 Survey/adjust the distances between the rails on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all the installation carts </a:t>
            </a: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(done for the main rails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Before moving the FDC to the Hall, the packages will be surveyed as they are on the installation cart (July)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14347" name="TextBox 9"/>
          <p:cNvSpPr txBox="1">
            <a:spLocks noChangeArrowheads="1"/>
          </p:cNvSpPr>
          <p:nvPr/>
        </p:nvSpPr>
        <p:spPr bwMode="auto">
          <a:xfrm>
            <a:off x="3429000" y="4724400"/>
            <a:ext cx="556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 The rail deformation using the FDC mock-up  loaded to 155kg (</a:t>
            </a:r>
            <a:r>
              <a:rPr lang="en-US" sz="1800" dirty="0" err="1" smtClean="0">
                <a:solidFill>
                  <a:prstClr val="black"/>
                </a:solidFill>
                <a:latin typeface="Constantia" pitchFamily="18" charset="0"/>
              </a:rPr>
              <a:t>FDC+cables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 has been tested (Bill and Casey) and found to be &lt;0.1 mm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6711"/>
            <a:ext cx="6753255" cy="461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7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6435BAF-0698-4A61-B891-FEDE71B2D750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15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33400" y="152400"/>
            <a:ext cx="8001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Installation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3458936" y="5186065"/>
            <a:ext cx="571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 Survey/adjust the distances between the rails on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all the installation carts </a:t>
            </a: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(done for the main rails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Before moving the FDC to the Hall, the packages will be surveyed as they are on the installation cart (July)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14347" name="TextBox 9"/>
          <p:cNvSpPr txBox="1">
            <a:spLocks noChangeArrowheads="1"/>
          </p:cNvSpPr>
          <p:nvPr/>
        </p:nvSpPr>
        <p:spPr bwMode="auto">
          <a:xfrm>
            <a:off x="3429000" y="4724400"/>
            <a:ext cx="556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 The rail deformation using the FDC mock-up  loaded to 155kg (</a:t>
            </a:r>
            <a:r>
              <a:rPr lang="en-US" sz="1800" dirty="0" err="1" smtClean="0">
                <a:solidFill>
                  <a:prstClr val="black"/>
                </a:solidFill>
                <a:latin typeface="Constantia" pitchFamily="18" charset="0"/>
              </a:rPr>
              <a:t>FDC+cables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 has been tested (Bill and Casey) and found to be &lt;0.1 mm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185318" cy="483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7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6435BAF-0698-4A61-B891-FEDE71B2D750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16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33400" y="152400"/>
            <a:ext cx="8001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Installation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3458936" y="5186065"/>
            <a:ext cx="571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 Survey/adjust the distances between the rails on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all the installation carts </a:t>
            </a: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(done for the main rails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Before moving the FDC to the Hall, the packages will be surveyed as they are on the installation cart (July)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14347" name="TextBox 9"/>
          <p:cNvSpPr txBox="1">
            <a:spLocks noChangeArrowheads="1"/>
          </p:cNvSpPr>
          <p:nvPr/>
        </p:nvSpPr>
        <p:spPr bwMode="auto">
          <a:xfrm>
            <a:off x="3429000" y="4724400"/>
            <a:ext cx="556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 The rail deformation using the FDC mock-up  loaded to 155kg (</a:t>
            </a:r>
            <a:r>
              <a:rPr lang="en-US" sz="1800" dirty="0" err="1" smtClean="0">
                <a:solidFill>
                  <a:prstClr val="black"/>
                </a:solidFill>
                <a:latin typeface="Constantia" pitchFamily="18" charset="0"/>
              </a:rPr>
              <a:t>FDC+cables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) has been tested (Bill and Casey) and found to be &lt;0.1 mm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30380"/>
            <a:ext cx="5943600" cy="44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6435BAF-0698-4A61-B891-FEDE71B2D750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17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33400" y="152400"/>
            <a:ext cx="8001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What’s next: installation cart 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survey, adjustment, tests</a:t>
            </a:r>
          </a:p>
        </p:txBody>
      </p:sp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2955925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914400"/>
            <a:ext cx="27892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3458936" y="5186065"/>
            <a:ext cx="571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en-US" sz="1800" dirty="0">
                <a:latin typeface="Constantia" pitchFamily="18" charset="0"/>
              </a:rPr>
              <a:t>  Survey/adjust the distances between the rails on </a:t>
            </a:r>
            <a:r>
              <a:rPr lang="en-US" sz="1800" dirty="0" smtClean="0">
                <a:latin typeface="Constantia" pitchFamily="18" charset="0"/>
              </a:rPr>
              <a:t>all the installation carts </a:t>
            </a:r>
            <a:r>
              <a:rPr lang="en-US" sz="1800" dirty="0">
                <a:latin typeface="Constantia" pitchFamily="18" charset="0"/>
              </a:rPr>
              <a:t>(done for the main rails</a:t>
            </a:r>
            <a:r>
              <a:rPr lang="en-US" sz="1800" dirty="0" smtClean="0">
                <a:latin typeface="Constantia" pitchFamily="18" charset="0"/>
              </a:rPr>
              <a:t>)</a:t>
            </a:r>
          </a:p>
          <a:p>
            <a:pPr>
              <a:buFontTx/>
              <a:buBlip>
                <a:blip r:embed="rId4"/>
              </a:buBlip>
            </a:pPr>
            <a:r>
              <a:rPr lang="en-US" sz="1800" dirty="0">
                <a:latin typeface="Constantia" pitchFamily="18" charset="0"/>
              </a:rPr>
              <a:t> </a:t>
            </a:r>
            <a:r>
              <a:rPr lang="en-US" sz="1800" dirty="0" smtClean="0">
                <a:latin typeface="Constantia" pitchFamily="18" charset="0"/>
              </a:rPr>
              <a:t>Before moving the FDC to the Hall, the packages will be surveyed as they are on the installation cart (July)</a:t>
            </a:r>
            <a:endParaRPr lang="en-US" sz="1800" dirty="0">
              <a:latin typeface="Constantia" pitchFamily="18" charset="0"/>
            </a:endParaRPr>
          </a:p>
        </p:txBody>
      </p:sp>
      <p:sp>
        <p:nvSpPr>
          <p:cNvPr id="14347" name="TextBox 9"/>
          <p:cNvSpPr txBox="1">
            <a:spLocks noChangeArrowheads="1"/>
          </p:cNvSpPr>
          <p:nvPr/>
        </p:nvSpPr>
        <p:spPr bwMode="auto">
          <a:xfrm>
            <a:off x="3429000" y="4724400"/>
            <a:ext cx="556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dirty="0" smtClean="0">
              <a:latin typeface="Constantia" pitchFamily="18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en-US" sz="1800" dirty="0" smtClean="0">
                <a:latin typeface="Constantia" pitchFamily="18" charset="0"/>
              </a:rPr>
              <a:t> The rail deformation using the FDC mock-up  loaded to 155kg (</a:t>
            </a:r>
            <a:r>
              <a:rPr lang="en-US" sz="1800" dirty="0" err="1" smtClean="0">
                <a:latin typeface="Constantia" pitchFamily="18" charset="0"/>
              </a:rPr>
              <a:t>FDC+cables</a:t>
            </a:r>
            <a:r>
              <a:rPr lang="en-US" sz="1800" dirty="0" smtClean="0">
                <a:latin typeface="Constantia" pitchFamily="18" charset="0"/>
              </a:rPr>
              <a:t>) has been tested (Bill and Casey) and found to be &lt;0.1 mm</a:t>
            </a:r>
            <a:endParaRPr lang="en-US" sz="1800" dirty="0">
              <a:latin typeface="Constant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514600"/>
            <a:ext cx="13652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61987"/>
            <a:ext cx="13843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9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26D3FF90-14C0-40C0-B313-FE11351DC933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18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Outlook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1524000" y="1143000"/>
            <a:ext cx="6324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1600" dirty="0"/>
              <a:t> </a:t>
            </a:r>
            <a:r>
              <a:rPr lang="en-US" sz="1600" dirty="0" smtClean="0">
                <a:latin typeface="Constantia" pitchFamily="18" charset="0"/>
              </a:rPr>
              <a:t>The production of the four FDC packages is almost completed, the spare package will be ready by end of April.</a:t>
            </a:r>
            <a:endParaRPr lang="en-US" sz="1600" dirty="0">
              <a:latin typeface="Constantia" pitchFamily="18" charset="0"/>
            </a:endParaRP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1600" dirty="0">
                <a:latin typeface="Constantia" pitchFamily="18" charset="0"/>
              </a:rPr>
              <a:t> </a:t>
            </a:r>
            <a:r>
              <a:rPr lang="en-US" sz="1600" dirty="0" smtClean="0">
                <a:latin typeface="Constantia" pitchFamily="18" charset="0"/>
              </a:rPr>
              <a:t>The three packages tested so far showed very good performance and minor issues: out of 9,500  channels only one doesn’t work, 10 have connector/card problems, 20 field wires can’t be set to nominal HV. </a:t>
            </a:r>
            <a:endParaRPr lang="en-US" sz="1600" dirty="0">
              <a:latin typeface="Constantia" pitchFamily="18" charset="0"/>
            </a:endParaRP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1600" dirty="0" smtClean="0">
                <a:latin typeface="Constantia" pitchFamily="18" charset="0"/>
              </a:rPr>
              <a:t> Still, it is important to demonstrate this performance when all of the channels are connected to the electronics. Tests with full electronics on package #3 are planned for April-May.</a:t>
            </a:r>
            <a:endParaRPr lang="en-US" sz="1600" dirty="0">
              <a:latin typeface="Constantia" pitchFamily="18" charset="0"/>
            </a:endParaRP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1600" dirty="0">
                <a:latin typeface="Constantia" pitchFamily="18" charset="0"/>
              </a:rPr>
              <a:t> </a:t>
            </a:r>
            <a:r>
              <a:rPr lang="en-US" sz="1600" dirty="0" smtClean="0">
                <a:latin typeface="Constantia" pitchFamily="18" charset="0"/>
              </a:rPr>
              <a:t>All the four packages will be assembled together, tested (only applying HV) and surveyed at Blue Crab in June-July; ready to be moved to the Hall in August.</a:t>
            </a:r>
            <a:endParaRPr lang="en-US" sz="1600" dirty="0">
              <a:latin typeface="Constantia" pitchFamily="18" charset="0"/>
            </a:endParaRP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1600" dirty="0">
                <a:latin typeface="Constantia" pitchFamily="18" charset="0"/>
              </a:rPr>
              <a:t> </a:t>
            </a:r>
            <a:r>
              <a:rPr lang="en-US" sz="1600" dirty="0" smtClean="0">
                <a:latin typeface="Constantia" pitchFamily="18" charset="0"/>
              </a:rPr>
              <a:t>It is very important to synchronize all the activities related to the installation of the FDC. The installation of the FDC will require: space on the floor for cabling, cooling system, gas system, all the racks, electronics, LV and HV to be installed in advance, DAQ and trigger from FDC itself.</a:t>
            </a:r>
            <a:endParaRPr lang="en-US" sz="16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8842" y="0"/>
            <a:ext cx="9143640" cy="68292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014FC-7412-43D8-94A2-C4DA397F78FE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8" name="CustomShape 4"/>
          <p:cNvSpPr/>
          <p:nvPr/>
        </p:nvSpPr>
        <p:spPr>
          <a:xfrm>
            <a:off x="1371600" y="152280"/>
            <a:ext cx="6247800" cy="455760"/>
          </a:xfrm>
          <a:prstGeom prst="rect">
            <a:avLst/>
          </a:prstGeom>
          <a:gradFill>
            <a:gsLst>
              <a:gs pos="0">
                <a:srgbClr val="8FD39C"/>
              </a:gs>
              <a:gs pos="100000">
                <a:srgbClr val="F7FCF7"/>
              </a:gs>
            </a:gsLst>
            <a:path path="circle"/>
          </a:gradFill>
          <a:ln w="9360">
            <a:solidFill>
              <a:srgbClr val="00823B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onstantia"/>
              </a:rPr>
              <a:t>Production Packages</a:t>
            </a:r>
            <a:endParaRPr/>
          </a:p>
        </p:txBody>
      </p:sp>
      <p:sp>
        <p:nvSpPr>
          <p:cNvPr id="11" name="CustomShape 5"/>
          <p:cNvSpPr/>
          <p:nvPr/>
        </p:nvSpPr>
        <p:spPr>
          <a:xfrm>
            <a:off x="2590800" y="683952"/>
            <a:ext cx="4876800" cy="107049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nstantia"/>
              </a:rPr>
              <a:t>ALL </a:t>
            </a:r>
            <a:r>
              <a:rPr lang="en-US" sz="2000" b="1" dirty="0">
                <a:solidFill>
                  <a:srgbClr val="FF0000"/>
                </a:solidFill>
                <a:latin typeface="Constantia"/>
              </a:rPr>
              <a:t>PRODUCTION PACKAGES ARE READY AND TESTED WITH </a:t>
            </a:r>
            <a:r>
              <a:rPr lang="en-US" sz="2000" b="1" dirty="0" smtClean="0">
                <a:solidFill>
                  <a:srgbClr val="FF0000"/>
                </a:solidFill>
                <a:latin typeface="Constantia"/>
              </a:rPr>
              <a:t>DAQ</a:t>
            </a: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E1A5FCF6-E1D6-485F-9975-71165F13660D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3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Third Package Repair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6553200" y="685800"/>
            <a:ext cx="19812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Two AC units have been installed to lower the </a:t>
            </a:r>
            <a:r>
              <a:rPr lang="en-US" sz="1800" dirty="0" smtClean="0">
                <a:latin typeface="Constantia" pitchFamily="18" charset="0"/>
              </a:rPr>
              <a:t> &gt;80</a:t>
            </a:r>
            <a:r>
              <a:rPr lang="en-US" sz="1800" baseline="30000" dirty="0" smtClean="0">
                <a:latin typeface="Constantia" pitchFamily="18" charset="0"/>
              </a:rPr>
              <a:t>0</a:t>
            </a:r>
            <a:r>
              <a:rPr lang="en-US" sz="1800" dirty="0" smtClean="0">
                <a:latin typeface="Constantia" pitchFamily="18" charset="0"/>
              </a:rPr>
              <a:t>F temperatures in EEL126</a:t>
            </a:r>
            <a:endParaRPr lang="en-US" sz="1800" dirty="0">
              <a:latin typeface="Constantia" pitchFamily="18" charset="0"/>
            </a:endParaRPr>
          </a:p>
          <a:p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Package #1 is being tested </a:t>
            </a:r>
            <a:r>
              <a:rPr lang="en-US" sz="1800" dirty="0" smtClean="0">
                <a:latin typeface="Constantia" pitchFamily="18" charset="0"/>
              </a:rPr>
              <a:t>now: </a:t>
            </a:r>
            <a:r>
              <a:rPr lang="en-US" sz="1800" dirty="0">
                <a:latin typeface="Constantia" pitchFamily="18" charset="0"/>
              </a:rPr>
              <a:t>all channels working 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7B7EEA6-E9FF-450E-A294-F0C6B988DF05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4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Spare Package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1524000" y="914400"/>
            <a:ext cx="6705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2000">
                <a:latin typeface="Constantia" pitchFamily="18" charset="0"/>
              </a:rPr>
              <a:t> Package #2 was completely assembled, tested at Blue Crab</a:t>
            </a:r>
          </a:p>
          <a:p>
            <a:pPr>
              <a:buFontTx/>
              <a:buBlip>
                <a:blip r:embed="rId2"/>
              </a:buBlip>
            </a:pPr>
            <a:r>
              <a:rPr lang="en-US" sz="2000">
                <a:latin typeface="Constantia" pitchFamily="18" charset="0"/>
              </a:rPr>
              <a:t> Subsystem installation: grounding finished, cooling tubes and HV wiring will be done by the end of the month</a:t>
            </a:r>
          </a:p>
          <a:p>
            <a:endParaRPr lang="en-US" sz="200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000">
                <a:latin typeface="Constantia" pitchFamily="18" charset="0"/>
              </a:rPr>
              <a:t> Will be moved for testing to EEL126 beginning of March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D6E0A2CE-1480-48CA-B04B-D9C2AE6400B5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5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Cooling System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3886200" y="2646136"/>
            <a:ext cx="41148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Decided to build one spare package: have the parts for six cells</a:t>
            </a:r>
          </a:p>
          <a:p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NO electronics on the package,  NO HV connections: don’t have extra electronics/HV cables</a:t>
            </a:r>
          </a:p>
          <a:p>
            <a:pPr>
              <a:buFontTx/>
              <a:buBlip>
                <a:blip r:embed="rId2"/>
              </a:buBlip>
            </a:pP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In case of emergency, production package can be replaced with this one using the old pre-amp cards and HV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cables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Large size deadened area (7.8cm diameter) so that it can replace any of the original packages</a:t>
            </a: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2" y="1061088"/>
            <a:ext cx="2856554" cy="2133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133" y="3978167"/>
            <a:ext cx="2633623" cy="1967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1147" y="1113438"/>
            <a:ext cx="2777219" cy="2074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19125"/>
            <a:ext cx="341488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D6E0A2CE-1480-48CA-B04B-D9C2AE6400B5}" type="slidenum">
              <a:rPr lang="en-US" sz="1200">
                <a:solidFill>
                  <a:srgbClr val="1F497D">
                    <a:shade val="90000"/>
                  </a:srgbClr>
                </a:solidFill>
              </a:rPr>
              <a:pPr algn="r">
                <a:defRPr/>
              </a:pPr>
              <a:t>6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Cooling 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System Test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4800600" y="1524000"/>
            <a:ext cx="41148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Decided to build one spare package: have the parts for six cells</a:t>
            </a:r>
          </a:p>
          <a:p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NO electronics on the package,  NO HV connections: don’t have extra electronics/HV cables</a:t>
            </a:r>
          </a:p>
          <a:p>
            <a:pPr>
              <a:buFontTx/>
              <a:buBlip>
                <a:blip r:embed="rId2"/>
              </a:buBlip>
            </a:pP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In case of emergency, production package can be replaced with this one using the old pre-amp cards and HV </a:t>
            </a:r>
            <a:r>
              <a:rPr lang="en-US" sz="1800" dirty="0" smtClean="0">
                <a:solidFill>
                  <a:prstClr val="black"/>
                </a:solidFill>
                <a:latin typeface="Constantia" pitchFamily="18" charset="0"/>
              </a:rPr>
              <a:t>cables</a:t>
            </a: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endParaRPr lang="en-US" sz="1800" dirty="0">
              <a:solidFill>
                <a:prstClr val="black"/>
              </a:solidFill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solidFill>
                  <a:prstClr val="black"/>
                </a:solidFill>
                <a:latin typeface="Constantia" pitchFamily="18" charset="0"/>
              </a:rPr>
              <a:t> Large size deadened area (7.8cm diameter) so that it can replace any of the original packages</a:t>
            </a: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8082"/>
            <a:ext cx="32734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08957"/>
            <a:ext cx="3326341" cy="4453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7474"/>
            <a:ext cx="3626248" cy="270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81" y="619126"/>
            <a:ext cx="2326720" cy="30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9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D6E0A2CE-1480-48CA-B04B-D9C2AE6400B5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7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Cooling System Test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4800600" y="1524000"/>
            <a:ext cx="41148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2000" dirty="0">
                <a:latin typeface="Constantia" pitchFamily="18" charset="0"/>
              </a:rPr>
              <a:t> </a:t>
            </a:r>
            <a:r>
              <a:rPr lang="en-US" sz="1800" dirty="0">
                <a:latin typeface="Constantia" pitchFamily="18" charset="0"/>
              </a:rPr>
              <a:t>Decided to build one spare package: have the parts for six cells</a:t>
            </a:r>
          </a:p>
          <a:p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NO electronics on the package,  NO HV connections: don’t have extra electronics/HV cables</a:t>
            </a:r>
          </a:p>
          <a:p>
            <a:pPr>
              <a:buFontTx/>
              <a:buBlip>
                <a:blip r:embed="rId2"/>
              </a:buBlip>
            </a:pPr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In case of emergency, production package can be replaced with this one using the old pre-amp cards and HV </a:t>
            </a:r>
            <a:r>
              <a:rPr lang="en-US" sz="1800" dirty="0" smtClean="0">
                <a:latin typeface="Constantia" pitchFamily="18" charset="0"/>
              </a:rPr>
              <a:t>cables</a:t>
            </a:r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Large size deadened area (7.8cm diameter) so that it can replace any of the original packages</a:t>
            </a:r>
            <a:endParaRPr lang="en-US" sz="1800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3025775"/>
            <a:ext cx="3429000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D6E0A2CE-1480-48CA-B04B-D9C2AE6400B5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8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1524000" y="3124200"/>
            <a:ext cx="6248400" cy="304800"/>
          </a:xfrm>
          <a:prstGeom prst="rect">
            <a:avLst/>
          </a:prstGeom>
          <a:noFill/>
          <a:ln w="19050" algn="ctr">
            <a:noFill/>
            <a:miter lim="800000"/>
            <a:headEnd type="none" w="lg" len="lg"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Cooling System Test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4800600" y="1524000"/>
            <a:ext cx="41148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2000" dirty="0">
                <a:latin typeface="Constantia" pitchFamily="18" charset="0"/>
              </a:rPr>
              <a:t> </a:t>
            </a:r>
            <a:r>
              <a:rPr lang="en-US" sz="1800" dirty="0">
                <a:latin typeface="Constantia" pitchFamily="18" charset="0"/>
              </a:rPr>
              <a:t>Decided to build one spare package: have the parts for six cells</a:t>
            </a:r>
          </a:p>
          <a:p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NO electronics on the package,  NO HV connections: don’t have extra electronics/HV cables</a:t>
            </a:r>
          </a:p>
          <a:p>
            <a:pPr>
              <a:buFontTx/>
              <a:buBlip>
                <a:blip r:embed="rId2"/>
              </a:buBlip>
            </a:pPr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In case of emergency, production package can be replaced with this one using the old pre-amp cards and HV </a:t>
            </a:r>
            <a:r>
              <a:rPr lang="en-US" sz="1800" dirty="0" smtClean="0">
                <a:latin typeface="Constantia" pitchFamily="18" charset="0"/>
              </a:rPr>
              <a:t>cables</a:t>
            </a:r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endParaRPr lang="en-US" sz="1800" dirty="0">
              <a:latin typeface="Constantia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1800" dirty="0">
                <a:latin typeface="Constantia" pitchFamily="18" charset="0"/>
              </a:rPr>
              <a:t> Large size deadened area (7.8cm diameter) so that it can replace any of the original packages</a:t>
            </a:r>
            <a:endParaRPr lang="en-US" sz="1800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20170" y="643618"/>
            <a:ext cx="5266230" cy="408078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519057" y="1066800"/>
            <a:ext cx="3380280" cy="353244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5638800" y="4173965"/>
            <a:ext cx="2846880" cy="23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632732"/>
            <a:ext cx="5105400" cy="4167868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ADD40506-461E-4BAA-A3C0-483D84DEE0DB}" type="slidenum">
              <a:rPr 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9</a:t>
            </a:fld>
            <a:endParaRPr lang="en-US" sz="1200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381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6248400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Test One Package with Full Electronics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3429000" y="4937125"/>
            <a:ext cx="48768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sz="2000" dirty="0">
                <a:latin typeface="Constantia" pitchFamily="18" charset="0"/>
              </a:rPr>
              <a:t> </a:t>
            </a:r>
            <a:r>
              <a:rPr lang="en-US" sz="1800" dirty="0">
                <a:latin typeface="Constantia" pitchFamily="18" charset="0"/>
              </a:rPr>
              <a:t>We have to choose 6 wire planes out of 8 produced</a:t>
            </a:r>
          </a:p>
          <a:p>
            <a:pPr>
              <a:buFontTx/>
              <a:buBlip>
                <a:blip r:embed="rId3"/>
              </a:buBlip>
            </a:pPr>
            <a:r>
              <a:rPr lang="en-US" sz="1800" dirty="0">
                <a:latin typeface="Constantia" pitchFamily="18" charset="0"/>
              </a:rPr>
              <a:t> #1 can’t be used</a:t>
            </a:r>
          </a:p>
          <a:p>
            <a:pPr>
              <a:buFontTx/>
              <a:buBlip>
                <a:blip r:embed="rId3"/>
              </a:buBlip>
            </a:pPr>
            <a:r>
              <a:rPr lang="en-US" sz="1800" dirty="0">
                <a:latin typeface="Constantia" pitchFamily="18" charset="0"/>
              </a:rPr>
              <a:t> We already have 6 that can be used</a:t>
            </a:r>
          </a:p>
          <a:p>
            <a:pPr>
              <a:buFontTx/>
              <a:buBlip>
                <a:blip r:embed="rId3"/>
              </a:buBlip>
            </a:pPr>
            <a:r>
              <a:rPr lang="en-US" sz="1800" dirty="0">
                <a:latin typeface="Constantia" pitchFamily="18" charset="0"/>
              </a:rPr>
              <a:t> After testing #6 we will decide if will put #2 with smaller deadened area into the package</a:t>
            </a:r>
            <a:endParaRPr lang="en-US" sz="1800" dirty="0"/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11440" y="814703"/>
            <a:ext cx="2817120" cy="552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36FF91"/>
      </a:accent2>
      <a:accent3>
        <a:srgbClr val="00B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36FF91"/>
    </a:accent2>
    <a:accent3>
      <a:srgbClr val="00B050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36FF91"/>
    </a:accent2>
    <a:accent3>
      <a:srgbClr val="00B050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43189</TotalTime>
  <Words>1303</Words>
  <Application>Microsoft Office PowerPoint</Application>
  <PresentationFormat>On-screen Show (4:3)</PresentationFormat>
  <Paragraphs>212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pentchev</dc:creator>
  <cp:lastModifiedBy>pentchev</cp:lastModifiedBy>
  <cp:revision>621</cp:revision>
  <dcterms:created xsi:type="dcterms:W3CDTF">2007-01-05T22:38:20Z</dcterms:created>
  <dcterms:modified xsi:type="dcterms:W3CDTF">2013-05-31T20:27:23Z</dcterms:modified>
</cp:coreProperties>
</file>