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63" r:id="rId4"/>
    <p:sldId id="274" r:id="rId5"/>
    <p:sldId id="264" r:id="rId6"/>
    <p:sldId id="259" r:id="rId7"/>
    <p:sldId id="260" r:id="rId8"/>
    <p:sldId id="261" r:id="rId9"/>
    <p:sldId id="265" r:id="rId10"/>
    <p:sldId id="262" r:id="rId11"/>
    <p:sldId id="266" r:id="rId12"/>
    <p:sldId id="267" r:id="rId13"/>
    <p:sldId id="272" r:id="rId14"/>
    <p:sldId id="268" r:id="rId15"/>
    <p:sldId id="269" r:id="rId16"/>
    <p:sldId id="270" r:id="rId17"/>
    <p:sldId id="271" r:id="rId18"/>
    <p:sldId id="273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15"/>
    <p:restoredTop sz="94656"/>
  </p:normalViewPr>
  <p:slideViewPr>
    <p:cSldViewPr snapToGrid="0" snapToObjects="1">
      <p:cViewPr varScale="1">
        <p:scale>
          <a:sx n="92" d="100"/>
          <a:sy n="92" d="100"/>
        </p:scale>
        <p:origin x="-61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AF45B2B-EBA5-E541-ABB3-D3E4D2F7F374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A0E017A-0A9C-7B45-8593-ABDB87FC3D71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239850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5B2B-EBA5-E541-ABB3-D3E4D2F7F374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017A-0A9C-7B45-8593-ABDB87FC3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855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5B2B-EBA5-E541-ABB3-D3E4D2F7F374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017A-0A9C-7B45-8593-ABDB87FC3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28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5B2B-EBA5-E541-ABB3-D3E4D2F7F374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017A-0A9C-7B45-8593-ABDB87FC3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829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AF45B2B-EBA5-E541-ABB3-D3E4D2F7F374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0E017A-0A9C-7B45-8593-ABDB87FC3D7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785890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5B2B-EBA5-E541-ABB3-D3E4D2F7F374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017A-0A9C-7B45-8593-ABDB87FC3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10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5B2B-EBA5-E541-ABB3-D3E4D2F7F374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017A-0A9C-7B45-8593-ABDB87FC3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02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5B2B-EBA5-E541-ABB3-D3E4D2F7F374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017A-0A9C-7B45-8593-ABDB87FC3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387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5B2B-EBA5-E541-ABB3-D3E4D2F7F374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017A-0A9C-7B45-8593-ABDB87FC3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389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AF45B2B-EBA5-E541-ABB3-D3E4D2F7F374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0E017A-0A9C-7B45-8593-ABDB87FC3D7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55652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AF45B2B-EBA5-E541-ABB3-D3E4D2F7F374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0E017A-0A9C-7B45-8593-ABDB87FC3D7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95585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EAF45B2B-EBA5-E541-ABB3-D3E4D2F7F374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3A0E017A-0A9C-7B45-8593-ABDB87FC3D7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42657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alldweb.jlab.org/wiki/index.php/Meeting-1-24-2019" TargetMode="External"/><Relationship Id="rId2" Type="http://schemas.openxmlformats.org/officeDocument/2006/relationships/hyperlink" Target="https://halldweb.jlab.org/doc-private/DocDB/ShowDocument?docid=3801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6B7BFBD-C488-4B5B-ABE5-8256F3FFB0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376"/>
            <a:ext cx="12191998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2BA7674F-A261-445A-AE3A-A0AA30620E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 flipV="1">
            <a:off x="671285" y="626654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BA53A58C-A067-4B87-B48C-CB90C1FA0F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76632" y="1010265"/>
            <a:ext cx="11115368" cy="58477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xmlns="" id="{4D1BFA6B-7F4B-2F4B-AB5C-5BE3BBCCB5EA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720099" y="1653731"/>
                <a:ext cx="8110584" cy="3935906"/>
              </a:xfrm>
            </p:spPr>
            <p:txBody>
              <a:bodyPr anchor="t">
                <a:normAutofit/>
              </a:bodyPr>
              <a:lstStyle/>
              <a:p>
                <a:pPr algn="l"/>
                <a14:m>
                  <m:oMath xmlns:m="http://schemas.openxmlformats.org/officeDocument/2006/math">
                    <m:sSup>
                      <m:sSupPr>
                        <m:ctrlPr>
                          <a:rPr lang="en-US" sz="6800" b="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6800" b="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6800" b="0" i="1"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</m:oMath>
                </a14:m>
                <a:r>
                  <a:rPr lang="en-US" sz="6800" dirty="0"/>
                  <a:t> Tracking Efficiencies from </a:t>
                </a:r>
                <a14:m>
                  <m:oMath xmlns:m="http://schemas.openxmlformats.org/officeDocument/2006/math">
                    <m:r>
                      <a:rPr lang="en-US" sz="6800" b="0" i="1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6800" dirty="0"/>
                  <a:t> Production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D1BFA6B-7F4B-2F4B-AB5C-5BE3BBCCB5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720099" y="1653731"/>
                <a:ext cx="8110584" cy="3935906"/>
              </a:xfrm>
              <a:blipFill>
                <a:blip r:embed="rId2"/>
                <a:stretch>
                  <a:fillRect l="-5156" t="-7717" r="-1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57A8E32-792B-914E-AB02-6C4F404695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0099" y="5589638"/>
            <a:ext cx="9790030" cy="641479"/>
          </a:xfrm>
        </p:spPr>
        <p:txBody>
          <a:bodyPr>
            <a:normAutofit/>
          </a:bodyPr>
          <a:lstStyle/>
          <a:p>
            <a:pPr algn="l">
              <a:lnSpc>
                <a:spcPct val="102000"/>
              </a:lnSpc>
              <a:spcAft>
                <a:spcPts val="600"/>
              </a:spcAft>
            </a:pPr>
            <a:r>
              <a:rPr lang="en-US" sz="1400" dirty="0" err="1"/>
              <a:t>GlueX</a:t>
            </a:r>
            <a:r>
              <a:rPr lang="en-US" sz="1400" dirty="0"/>
              <a:t> Tracking Meeting – 02/07/2019</a:t>
            </a:r>
          </a:p>
          <a:p>
            <a:pPr algn="l">
              <a:lnSpc>
                <a:spcPct val="102000"/>
              </a:lnSpc>
              <a:spcAft>
                <a:spcPts val="600"/>
              </a:spcAft>
            </a:pPr>
            <a:r>
              <a:rPr lang="en-US" sz="1400" dirty="0"/>
              <a:t>Amy M. Schertz</a:t>
            </a:r>
          </a:p>
        </p:txBody>
      </p:sp>
    </p:spTree>
    <p:extLst>
      <p:ext uri="{BB962C8B-B14F-4D97-AF65-F5344CB8AC3E}">
        <p14:creationId xmlns:p14="http://schemas.microsoft.com/office/powerpoint/2010/main" val="40491194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xmlns="" id="{43DD5752-75BE-064C-9C7F-CA059DE4B9D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Mass Correlation Plots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Cuts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3DD5752-75BE-064C-9C7F-CA059DE4B9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646" t="-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14F2B2D7-92DA-B94D-A5A0-3B37311DA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314" y="1267438"/>
            <a:ext cx="4443984" cy="823912"/>
          </a:xfrm>
        </p:spPr>
        <p:txBody>
          <a:bodyPr/>
          <a:lstStyle/>
          <a:p>
            <a:pPr algn="ctr"/>
            <a:r>
              <a:rPr lang="en-US" dirty="0"/>
              <a:t>Data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27334D32-2661-0C4B-B8B8-2828F67B73E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73426" y="2121251"/>
            <a:ext cx="4741872" cy="4638670"/>
          </a:xfr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2614EB3A-E072-F74F-9DD2-14E9AA1255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5132" y="1268162"/>
            <a:ext cx="4443984" cy="823912"/>
          </a:xfrm>
        </p:spPr>
        <p:txBody>
          <a:bodyPr/>
          <a:lstStyle/>
          <a:p>
            <a:pPr algn="ctr"/>
            <a:r>
              <a:rPr lang="en-US" dirty="0"/>
              <a:t>MC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B20B6B01-A911-A548-B9E5-736523383CF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215388" y="2121251"/>
            <a:ext cx="4753727" cy="4628487"/>
          </a:xfrm>
        </p:spPr>
      </p:pic>
    </p:spTree>
    <p:extLst>
      <p:ext uri="{BB962C8B-B14F-4D97-AF65-F5344CB8AC3E}">
        <p14:creationId xmlns:p14="http://schemas.microsoft.com/office/powerpoint/2010/main" val="880529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xmlns="" id="{1BBA6F24-8BFE-8C4E-A730-7714A6C1AD6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1D Mass Plots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Cuts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BBA6F24-8BFE-8C4E-A730-7714A6C1AD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646" t="-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3498564B-74B2-0041-8025-460C612497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12365" y="1428750"/>
            <a:ext cx="5367131" cy="5201137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02832C11-7A4B-2A46-A230-9058F210A2F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8956744" y="4029319"/>
            <a:ext cx="1311731" cy="1158908"/>
          </a:xfrm>
        </p:spPr>
      </p:pic>
    </p:spTree>
    <p:extLst>
      <p:ext uri="{BB962C8B-B14F-4D97-AF65-F5344CB8AC3E}">
        <p14:creationId xmlns:p14="http://schemas.microsoft.com/office/powerpoint/2010/main" val="712515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xmlns="" id="{8763E7C2-981B-744A-A52B-0BB1CD5A8D4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Efficiencies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Cuts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763E7C2-981B-744A-A52B-0BB1CD5A8D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646" t="-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A28C7A94-3625-F545-9A3F-BF1E55197E7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60174" y="1531244"/>
            <a:ext cx="5221356" cy="5241832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B67DEC4D-335B-924C-8972-9D1C83DD0FE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281529" y="1531245"/>
            <a:ext cx="5234989" cy="5241832"/>
          </a:xfrm>
        </p:spPr>
      </p:pic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xmlns="" id="{12CEBB67-CA2A-EA44-9B73-D92F49AB7B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0170" y="5102745"/>
            <a:ext cx="1311731" cy="115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366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BA340E-4630-094D-B66E-7876ABEDC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Efficiencies in theta, p (placeholder)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B0B51F-D0EB-514E-B4FF-A7B6616862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79F8419-C725-C04B-B57B-115B10BED75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155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xmlns="" id="{404EA5A0-04C4-FB45-B31C-D766E80FA74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𝑟𝑒𝑐𝑜</m:t>
                        </m:r>
                      </m:sub>
                    </m:sSub>
                  </m:oMath>
                </a14:m>
                <a:r>
                  <a:rPr lang="en-US" dirty="0"/>
                  <a:t> Cuts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04EA5A0-04C4-FB45-B31C-D766E80FA7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190" t="-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01ABAFF-980C-7B4C-8BFB-17D55088A6B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371600" y="2285999"/>
                <a:ext cx="3637722" cy="358140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We placed a series of cuts 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𝑟𝑒𝑐𝑜</m:t>
                        </m:r>
                      </m:sub>
                    </m:sSub>
                  </m:oMath>
                </a14:m>
                <a:r>
                  <a:rPr lang="en-US" dirty="0"/>
                  <a:t>&lt; 0.5, 0.25, 0.15, 0.1, 0.05, and 0.01.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1ABAFF-980C-7B4C-8BFB-17D55088A6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371600" y="2285999"/>
                <a:ext cx="3637722" cy="3581401"/>
              </a:xfrm>
              <a:blipFill>
                <a:blip r:embed="rId3"/>
                <a:stretch>
                  <a:fillRect l="-1748" t="-1418" r="-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3AC36769-2EB3-0C4C-9B89-1C3B693130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354836" y="1599901"/>
            <a:ext cx="6078462" cy="444309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6E0B0C7-D923-F44C-814A-EE434BD4E3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4559" y="2285999"/>
            <a:ext cx="2155963" cy="83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745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xmlns="" id="{EEBB8ED6-180A-9B41-8B09-B3E8BFCBDCC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093304" y="685800"/>
                <a:ext cx="10446026" cy="1485900"/>
              </a:xfrm>
            </p:spPr>
            <p:txBody>
              <a:bodyPr/>
              <a:lstStyle/>
              <a:p>
                <a:r>
                  <a:rPr lang="en-US" dirty="0"/>
                  <a:t>Mass Correlation Plots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𝑟𝑒𝑐𝑜</m:t>
                        </m:r>
                      </m:sub>
                    </m:sSub>
                  </m:oMath>
                </a14:m>
                <a:r>
                  <a:rPr lang="en-US" dirty="0"/>
                  <a:t> Cuts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EBB8ED6-180A-9B41-8B09-B3E8BFCBDC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93304" y="685800"/>
                <a:ext cx="10446026" cy="1485900"/>
              </a:xfrm>
              <a:blipFill>
                <a:blip r:embed="rId2"/>
                <a:stretch>
                  <a:fillRect l="-2306" t="-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C247E3BF-4CC5-C34C-887C-CA9C784D3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237621"/>
            <a:ext cx="4443984" cy="823912"/>
          </a:xfrm>
        </p:spPr>
        <p:txBody>
          <a:bodyPr/>
          <a:lstStyle/>
          <a:p>
            <a:pPr algn="ctr"/>
            <a:r>
              <a:rPr lang="en-US" dirty="0"/>
              <a:t>Data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5AF81CB4-FE99-D342-8FC8-688D7EA5EE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93304" y="2143756"/>
            <a:ext cx="4722280" cy="4613723"/>
          </a:xfr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52F48E37-7745-0D4D-B630-59D267BD6B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8816" y="1237621"/>
            <a:ext cx="4443984" cy="823912"/>
          </a:xfrm>
        </p:spPr>
        <p:txBody>
          <a:bodyPr/>
          <a:lstStyle/>
          <a:p>
            <a:pPr algn="ctr"/>
            <a:r>
              <a:rPr lang="en-US" dirty="0"/>
              <a:t>MC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xmlns="" id="{5B9BF4A9-C53F-0D46-9BDD-436E92AB374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275989" y="2171701"/>
            <a:ext cx="4693173" cy="4585778"/>
          </a:xfrm>
        </p:spPr>
      </p:pic>
    </p:spTree>
    <p:extLst>
      <p:ext uri="{BB962C8B-B14F-4D97-AF65-F5344CB8AC3E}">
        <p14:creationId xmlns:p14="http://schemas.microsoft.com/office/powerpoint/2010/main" val="1249107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4DFC1E35-1D9B-364F-A229-A2F0E4F24A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22912" y="1428750"/>
            <a:ext cx="5396947" cy="5283627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xmlns="" id="{EE549694-289D-1645-9643-C7DC8D52416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1D Mass Plots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𝑟𝑒𝑐𝑜</m:t>
                        </m:r>
                      </m:sub>
                    </m:sSub>
                  </m:oMath>
                </a14:m>
                <a:r>
                  <a:rPr lang="en-US" dirty="0"/>
                  <a:t> Cuts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E549694-289D-1645-9643-C7DC8D5241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646" t="-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25F5F87C-6586-B445-A425-AD5EEC5F9F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8862046" y="4070563"/>
            <a:ext cx="1417485" cy="1175302"/>
          </a:xfrm>
        </p:spPr>
      </p:pic>
    </p:spTree>
    <p:extLst>
      <p:ext uri="{BB962C8B-B14F-4D97-AF65-F5344CB8AC3E}">
        <p14:creationId xmlns:p14="http://schemas.microsoft.com/office/powerpoint/2010/main" val="4267830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xmlns="" id="{632583B1-BB4E-A74F-BA1C-358DB5284DA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Efficiencies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𝑟𝑒𝑐𝑜</m:t>
                        </m:r>
                      </m:sub>
                    </m:sSub>
                  </m:oMath>
                </a14:m>
                <a:r>
                  <a:rPr lang="en-US" dirty="0"/>
                  <a:t> Cuts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32583B1-BB4E-A74F-BA1C-358DB5284D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646" t="-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B9F11086-DCDB-C547-9113-EC5319DAF5F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23098" y="1543442"/>
            <a:ext cx="5218676" cy="5252831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BF88C144-D35F-BF43-96FE-3FB11FAF22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241774" y="1543442"/>
            <a:ext cx="5198165" cy="5252740"/>
          </a:xfrm>
        </p:spPr>
      </p:pic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xmlns="" id="{5D6FE701-12F5-C34B-A7E1-7FB1D381A5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4057" y="5167180"/>
            <a:ext cx="1417485" cy="117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949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4C7A3D-C582-214C-9046-5F868559C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Efficiencies in theta, p (placeholder)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9CCC73-030D-D743-A558-9CA36D1EFA4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384594B-4753-864D-A6D8-FC8B93F97B1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56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5FA066-5F46-6A4C-9CE0-AF52901B1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Plans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xmlns="" id="{F702055C-EC5A-4644-A82D-CE37CD0DE9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Repeat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Investigate other analysis-level cuts similar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 analysis</a:t>
                </a:r>
              </a:p>
              <a:p>
                <a:r>
                  <a:rPr lang="en-US" dirty="0"/>
                  <a:t>Write summary analysis note with event selection, procedure, and p and theta dependent efficiencies</a:t>
                </a:r>
              </a:p>
              <a:p>
                <a:r>
                  <a:rPr lang="en-US" dirty="0"/>
                  <a:t>Other suggestions?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702055C-EC5A-4644-A82D-CE37CD0DE9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1" t="-1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705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1E3A9A-886A-A943-8E24-3293B8BB4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4447786" cy="1485900"/>
          </a:xfrm>
        </p:spPr>
        <p:txBody>
          <a:bodyPr/>
          <a:lstStyle/>
          <a:p>
            <a:r>
              <a:rPr lang="en-US" dirty="0"/>
              <a:t>Previously…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xmlns="" id="{25A25B6F-90E0-D947-8BAB-FD6A8DA28745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Calculated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</m:oMath>
                </a14:m>
                <a:r>
                  <a:rPr lang="en-US" dirty="0"/>
                  <a:t> efficiency as functions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from analysis of exclusive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±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∓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events</a:t>
                </a:r>
              </a:p>
              <a:p>
                <a:r>
                  <a:rPr lang="en-US" dirty="0"/>
                  <a:t>Summaries can be found at </a:t>
                </a:r>
              </a:p>
              <a:p>
                <a:pPr lvl="1"/>
                <a:r>
                  <a:rPr lang="en-US" dirty="0">
                    <a:hlinkClick r:id="rId2"/>
                  </a:rPr>
                  <a:t>https://halldweb.jlab.org/doc-private/DocDB/ShowDocument?docid=3801</a:t>
                </a:r>
                <a:endParaRPr lang="en-US" dirty="0"/>
              </a:p>
              <a:p>
                <a:pPr lvl="1"/>
                <a:r>
                  <a:rPr lang="en-US" dirty="0">
                    <a:hlinkClick r:id="rId3"/>
                  </a:rPr>
                  <a:t>https://</a:t>
                </a:r>
                <a:r>
                  <a:rPr lang="en-US" dirty="0" err="1">
                    <a:hlinkClick r:id="rId3"/>
                  </a:rPr>
                  <a:t>halldweb.jlab.org</a:t>
                </a:r>
                <a:r>
                  <a:rPr lang="en-US" dirty="0">
                    <a:hlinkClick r:id="rId3"/>
                  </a:rPr>
                  <a:t>/wiki/</a:t>
                </a:r>
                <a:r>
                  <a:rPr lang="en-US" dirty="0" err="1">
                    <a:hlinkClick r:id="rId3"/>
                  </a:rPr>
                  <a:t>index.php</a:t>
                </a:r>
                <a:r>
                  <a:rPr lang="en-US" dirty="0">
                    <a:hlinkClick r:id="rId3"/>
                  </a:rPr>
                  <a:t>/Meeting-1-24-2019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5A25B6F-90E0-D947-8BAB-FD6A8DA287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4"/>
                <a:stretch>
                  <a:fillRect l="-1429" t="-2128" r="-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xmlns="" id="{D9B9EEEC-34D7-1D44-B3BB-4612A19A308E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525403" y="2285999"/>
                <a:ext cx="4447786" cy="426511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Added series of cuts on MM</a:t>
                </a:r>
                <a:r>
                  <a:rPr lang="en-US" baseline="30000" dirty="0"/>
                  <a:t>2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𝑟𝑒𝑐𝑜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MM</a:t>
                </a:r>
                <a:r>
                  <a:rPr lang="en-US" baseline="30000" dirty="0"/>
                  <a:t>2</a:t>
                </a:r>
                <a:r>
                  <a:rPr lang="en-US" dirty="0"/>
                  <a:t> cuts are useless, but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𝑟𝑒𝑐𝑜</m:t>
                        </m:r>
                      </m:sub>
                    </m:sSub>
                  </m:oMath>
                </a14:m>
                <a:r>
                  <a:rPr lang="en-US" dirty="0"/>
                  <a:t> cuts show some promise</a:t>
                </a:r>
              </a:p>
              <a:p>
                <a:r>
                  <a:rPr lang="en-US" dirty="0"/>
                  <a:t>Still working with:</a:t>
                </a:r>
              </a:p>
              <a:p>
                <a:pPr lvl="1"/>
                <a:r>
                  <a:rPr lang="en-US" sz="1700" dirty="0" err="1"/>
                  <a:t>TTree</a:t>
                </a:r>
                <a:r>
                  <a:rPr lang="en-US" sz="1700" dirty="0"/>
                  <a:t> files from </a:t>
                </a:r>
                <a:r>
                  <a:rPr lang="en-US" sz="1700" dirty="0" err="1"/>
                  <a:t>ReactionFilter</a:t>
                </a:r>
                <a:r>
                  <a:rPr lang="en-US" sz="1700" dirty="0"/>
                  <a:t> plugin pi0pimmisspip__B1_T1_U1_M7</a:t>
                </a:r>
              </a:p>
              <a:p>
                <a:pPr lvl="1"/>
                <a:r>
                  <a:rPr lang="en-US" sz="1700" dirty="0"/>
                  <a:t>Data: REST ver03, analysis launch ver23, runs 30274-30499 (~2B entries (before cuts))</a:t>
                </a:r>
              </a:p>
              <a:p>
                <a:pPr lvl="1"/>
                <a:r>
                  <a:rPr lang="en-US" sz="1700" dirty="0"/>
                  <a:t>MC: OSG generated: REQUESTED_MC/jz_omega_3pi_geant3_20181012035719pm (~70M entries (before cuts))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9B9EEEC-34D7-1D44-B3BB-4612A19A30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525403" y="2285999"/>
                <a:ext cx="4447786" cy="4265113"/>
              </a:xfrm>
              <a:blipFill>
                <a:blip r:embed="rId5"/>
                <a:stretch>
                  <a:fillRect l="-1140" t="-1786" r="-1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xmlns="" id="{85E7FC26-9581-E441-BE48-49EA31B1CE40}"/>
              </a:ext>
            </a:extLst>
          </p:cNvPr>
          <p:cNvSpPr txBox="1">
            <a:spLocks/>
          </p:cNvSpPr>
          <p:nvPr/>
        </p:nvSpPr>
        <p:spPr>
          <a:xfrm>
            <a:off x="6525403" y="685800"/>
            <a:ext cx="4447786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Now…</a:t>
            </a:r>
          </a:p>
        </p:txBody>
      </p:sp>
    </p:spTree>
    <p:extLst>
      <p:ext uri="{BB962C8B-B14F-4D97-AF65-F5344CB8AC3E}">
        <p14:creationId xmlns:p14="http://schemas.microsoft.com/office/powerpoint/2010/main" val="2529134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17818E-F120-1A44-8B63-63DFEA032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xmlns="" id="{7B98EBF7-E044-C94F-BA3E-4A77DBAAD3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71599" y="1467365"/>
                <a:ext cx="9788885" cy="451606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After applying a series of cuts to data and MC, found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𝑚𝑚𝑜𝑝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𝑖𝑛𝑣</m:t>
                        </m:r>
                      </m:sub>
                    </m:sSub>
                  </m:oMath>
                </a14:m>
                <a:r>
                  <a:rPr lang="en-US" dirty="0"/>
                  <a:t> yields by fitting mass distributions with Gaussian peaks and cubic polynomial background</a:t>
                </a:r>
              </a:p>
              <a:p>
                <a:pPr lvl="1"/>
                <a:r>
                  <a:rPr lang="en-US" dirty="0"/>
                  <a:t>Reminder: </a:t>
                </a:r>
                <a:r>
                  <a:rPr lang="en-US" dirty="0" err="1"/>
                  <a:t>mmop</a:t>
                </a:r>
                <a:r>
                  <a:rPr lang="en-US" dirty="0"/>
                  <a:t> stands for missing mass off the proton, aka recoil mass, and is defined in the </a:t>
                </a:r>
                <a:r>
                  <a:rPr lang="en-US" dirty="0" err="1"/>
                  <a:t>DSelector</a:t>
                </a:r>
                <a:r>
                  <a:rPr lang="en-US" dirty="0"/>
                  <a:t> as: </a:t>
                </a:r>
              </a:p>
              <a:p>
                <a:pPr lvl="2"/>
                <a:r>
                  <a:rPr lang="en-US" sz="17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TLorentzVector</a:t>
                </a:r>
                <a:r>
                  <a:rPr lang="en-US" sz="17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locOmegaP4_mmop = locBeamP4_Measured + dTargetP4 - locProtonP4_Measured;</a:t>
                </a:r>
              </a:p>
              <a:p>
                <a:r>
                  <a:rPr lang="en-US" dirty="0"/>
                  <a:t>Used two methods to determine efficiency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 yields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𝑚𝑚𝑜𝑝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|1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𝑔𝑜𝑜𝑑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”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𝑡𝑟𝑎𝑐𝑘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𝑐𝑎𝑛𝑑𝑖𝑑𝑎𝑡𝑒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𝑚𝑚𝑜𝑝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|1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𝑐𝑎𝑛𝑑𝑖𝑑𝑎𝑡𝑒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+ 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𝑚𝑚𝑜𝑝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|0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𝑐𝑎𝑛𝑑𝑖𝑑𝑎𝑡𝑒𝑠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𝑖𝑛𝑣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𝑖𝑛𝑣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 + 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𝑚𝑚𝑜𝑝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|0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𝑐𝑎𝑛𝑑𝑖𝑑𝑎𝑡𝑒𝑠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Both methods show good agreement in the data and MC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B98EBF7-E044-C94F-BA3E-4A77DBAAD3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599" y="1467365"/>
                <a:ext cx="9788885" cy="4516060"/>
              </a:xfrm>
              <a:blipFill>
                <a:blip r:embed="rId2"/>
                <a:stretch>
                  <a:fillRect l="-649" t="-1124" r="-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A64F897-46AE-1247-A9BA-1E5F6E910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0247" y="3576919"/>
            <a:ext cx="3010995" cy="2830334"/>
          </a:xfrm>
          <a:prstGeom prst="roundRect">
            <a:avLst>
              <a:gd name="adj" fmla="val 3517"/>
            </a:avLst>
          </a:prstGeom>
          <a:ln w="38100">
            <a:noFill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8FAC4917-8345-B44E-AA46-311FF93017B3}"/>
                  </a:ext>
                </a:extLst>
              </p:cNvPr>
              <p:cNvSpPr txBox="1"/>
              <p:nvPr/>
            </p:nvSpPr>
            <p:spPr>
              <a:xfrm>
                <a:off x="10591200" y="5751374"/>
                <a:ext cx="569285" cy="2320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n>
                                <a:solidFill>
                                  <a:srgbClr val="3100FF"/>
                                </a:solidFill>
                              </a:ln>
                              <a:solidFill>
                                <a:srgbClr val="31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n>
                                <a:noFill/>
                              </a:ln>
                              <a:solidFill>
                                <a:srgbClr val="3100FF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1400" b="0" i="1" smtClean="0">
                              <a:ln>
                                <a:noFill/>
                              </a:ln>
                              <a:solidFill>
                                <a:srgbClr val="3100FF"/>
                              </a:solidFill>
                              <a:latin typeface="Cambria Math" panose="02040503050406030204" pitchFamily="18" charset="0"/>
                            </a:rPr>
                            <m:t>𝑚𝑚𝑜𝑝</m:t>
                          </m:r>
                        </m:sub>
                      </m:sSub>
                    </m:oMath>
                  </m:oMathPara>
                </a14:m>
                <a:endParaRPr lang="en-US" sz="1400" dirty="0">
                  <a:ln>
                    <a:solidFill>
                      <a:srgbClr val="3100FF"/>
                    </a:solidFill>
                  </a:ln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AC4917-8345-B44E-AA46-311FF93017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1200" y="5751374"/>
                <a:ext cx="569285" cy="232051"/>
              </a:xfrm>
              <a:prstGeom prst="rect">
                <a:avLst/>
              </a:prstGeom>
              <a:blipFill>
                <a:blip r:embed="rId4"/>
                <a:stretch>
                  <a:fillRect l="-4348" r="-2174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0019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A9CDDD-8DB6-2145-B2E0-6D92545BD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Efficiencies Before Analysis-Level Cuts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xmlns="" id="{50EB5797-676D-FB4A-A67A-D1CC9153F3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2561303"/>
            <a:ext cx="9601200" cy="30307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B1C8F1F-683A-A047-ACAE-97E3CEF40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5779" y="3485376"/>
            <a:ext cx="1538400" cy="118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420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E42C6E-18D4-D940-B0E0-03E8853C6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Missing Mass</a:t>
            </a:r>
            <a:r>
              <a:rPr lang="en-US" baseline="30000" dirty="0"/>
              <a:t>2</a:t>
            </a:r>
            <a:r>
              <a:rPr lang="en-US" dirty="0"/>
              <a:t> Cuts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EF1F9785-CE3C-7248-8321-FAE475ADF5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3746" y="2309187"/>
            <a:ext cx="4927376" cy="35350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532EC913-306F-034C-B80A-4806497DC4E8}"/>
                  </a:ext>
                </a:extLst>
              </p:cNvPr>
              <p:cNvSpPr txBox="1"/>
              <p:nvPr/>
            </p:nvSpPr>
            <p:spPr>
              <a:xfrm>
                <a:off x="1659834" y="2171700"/>
                <a:ext cx="3737113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We initially tried placing cuts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dirty="0"/>
                  <a:t> 0.1 GeV</a:t>
                </a:r>
                <a:r>
                  <a:rPr lang="en-US" baseline="30000" dirty="0"/>
                  <a:t>2</a:t>
                </a:r>
                <a:r>
                  <a:rPr lang="en-US" dirty="0"/>
                  <a:t>. When this had almost no effect, we placed further cuts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dirty="0"/>
                  <a:t>0.05, 0.02, 0.01, 0.0075, and 0.005 GeV</a:t>
                </a:r>
                <a:r>
                  <a:rPr lang="en-US" baseline="30000" dirty="0"/>
                  <a:t>2</a:t>
                </a:r>
                <a:r>
                  <a:rPr lang="en-US" dirty="0"/>
                  <a:t>.</a:t>
                </a:r>
                <a:endParaRPr lang="en-US" baseline="30000" dirty="0"/>
              </a:p>
              <a:p>
                <a:r>
                  <a:rPr lang="en-US" dirty="0"/>
                  <a:t>The goal was to look for a visible change in the efficiency vs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distribution around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dirty="0"/>
                  <a:t>–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dirty="0"/>
                  <a:t> associated with the FDC/CDC transition, which should indicate that our cuts are reducing efficiency for poorly reconstructed tracks.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32EC913-306F-034C-B80A-4806497DC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9834" y="2171700"/>
                <a:ext cx="3737113" cy="3416320"/>
              </a:xfrm>
              <a:prstGeom prst="rect">
                <a:avLst/>
              </a:prstGeom>
              <a:blipFill>
                <a:blip r:embed="rId3"/>
                <a:stretch>
                  <a:fillRect l="-1356" t="-741" r="-339" b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B506A55-5F61-ED45-800D-2A332CE355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0811" y="2804767"/>
            <a:ext cx="1990311" cy="76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35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94D5CA-B172-AF4D-853C-C248725A3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 Correlation Plots with MM</a:t>
            </a:r>
            <a:r>
              <a:rPr lang="en-US" baseline="30000" dirty="0"/>
              <a:t>2 </a:t>
            </a:r>
            <a:r>
              <a:rPr lang="en-US" dirty="0"/>
              <a:t>Cuts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AFCBD40-18D0-8248-B775-266891CAB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28290"/>
            <a:ext cx="4443984" cy="823912"/>
          </a:xfrm>
        </p:spPr>
        <p:txBody>
          <a:bodyPr/>
          <a:lstStyle/>
          <a:p>
            <a:pPr algn="ctr"/>
            <a:r>
              <a:rPr lang="en-US" dirty="0"/>
              <a:t>Data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8F77F639-1240-C847-BD06-DB194692EE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23730" y="1952202"/>
            <a:ext cx="4937220" cy="4790179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1D8F3800-73B3-444F-BCB5-F78515D704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5014" y="1128290"/>
            <a:ext cx="4443984" cy="823912"/>
          </a:xfrm>
        </p:spPr>
        <p:txBody>
          <a:bodyPr/>
          <a:lstStyle/>
          <a:p>
            <a:pPr algn="ctr"/>
            <a:r>
              <a:rPr lang="en-US" dirty="0"/>
              <a:t>MC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xmlns="" id="{B293EA03-5A7D-2841-AC12-74B23B37F1B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033052" y="1947085"/>
            <a:ext cx="4935946" cy="4799783"/>
          </a:xfrm>
        </p:spPr>
      </p:pic>
    </p:spTree>
    <p:extLst>
      <p:ext uri="{BB962C8B-B14F-4D97-AF65-F5344CB8AC3E}">
        <p14:creationId xmlns:p14="http://schemas.microsoft.com/office/powerpoint/2010/main" val="2060736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3BF1B7-CC63-BB4C-A33D-A7DF2B13B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1D Mass Plots with MM</a:t>
            </a:r>
            <a:r>
              <a:rPr lang="en-US" baseline="30000" dirty="0"/>
              <a:t>2</a:t>
            </a:r>
            <a:r>
              <a:rPr lang="en-US" dirty="0"/>
              <a:t> Cuts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C81E79D1-1254-484B-B2C7-A5A7091A0F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513483" y="1428750"/>
            <a:ext cx="5317434" cy="5186226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36D9C916-33AC-0349-977B-39C76BA939E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899986" y="4160354"/>
            <a:ext cx="1196958" cy="928481"/>
          </a:xfrm>
        </p:spPr>
      </p:pic>
    </p:spTree>
    <p:extLst>
      <p:ext uri="{BB962C8B-B14F-4D97-AF65-F5344CB8AC3E}">
        <p14:creationId xmlns:p14="http://schemas.microsoft.com/office/powerpoint/2010/main" val="1978508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7BA694-28F5-D84A-BDAD-BBDFA4E3E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Efficiencies with MM</a:t>
            </a:r>
            <a:r>
              <a:rPr lang="en-US" baseline="30000" dirty="0"/>
              <a:t>2 </a:t>
            </a:r>
            <a:r>
              <a:rPr lang="en-US" dirty="0"/>
              <a:t>Cuts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61D366B4-E74A-A548-B137-D817928D81A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174436" y="1359927"/>
            <a:ext cx="5059016" cy="52145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7DCA1DF-08A6-1F4D-AD2A-9095F7D3EC35}"/>
              </a:ext>
            </a:extLst>
          </p:cNvPr>
          <p:cNvSpPr/>
          <p:nvPr/>
        </p:nvSpPr>
        <p:spPr>
          <a:xfrm>
            <a:off x="6703944" y="1428750"/>
            <a:ext cx="273326" cy="966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E4847D1-A218-9147-969B-2371912D3E95}"/>
              </a:ext>
            </a:extLst>
          </p:cNvPr>
          <p:cNvSpPr/>
          <p:nvPr/>
        </p:nvSpPr>
        <p:spPr>
          <a:xfrm>
            <a:off x="6703944" y="4001626"/>
            <a:ext cx="273326" cy="966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997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xmlns="" id="{AC4FA23F-1098-0342-8BF9-AA2ACD65E19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Cuts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C4FA23F-1098-0342-8BF9-AA2ACD65E1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058" t="-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61D01F8-17EF-8B4E-975A-332F191571E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371600" y="2285999"/>
                <a:ext cx="3737113" cy="358140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We placed a series of cuts 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&gt; 0.000001, 0.00001, 0.0001, 0.001, 0.01, and 0.1.</a:t>
                </a:r>
              </a:p>
              <a:p>
                <a:pPr marL="0" indent="0">
                  <a:buNone/>
                </a:pPr>
                <a:r>
                  <a:rPr lang="en-US" dirty="0"/>
                  <a:t>These cuts turn out to have more of an effect than the MM</a:t>
                </a:r>
                <a:r>
                  <a:rPr lang="en-US" baseline="30000" dirty="0"/>
                  <a:t>2 </a:t>
                </a:r>
                <a:r>
                  <a:rPr lang="en-US" dirty="0"/>
                  <a:t>cuts.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1D01F8-17EF-8B4E-975A-332F191571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371600" y="2285999"/>
                <a:ext cx="3737113" cy="3581401"/>
              </a:xfrm>
              <a:blipFill>
                <a:blip r:embed="rId3"/>
                <a:stretch>
                  <a:fillRect l="-1701" t="-1418" r="-2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6EB700C8-0B1E-B943-834A-3BFBE05DE8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476461" y="1697111"/>
            <a:ext cx="6302939" cy="458027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D8C976C-70C6-4B4D-B2DD-7AB958D5E6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5594" y="2421417"/>
            <a:ext cx="2407754" cy="92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620455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{46FD60E1-1F5D-5846-A77A-EA92703099A1}tf10001072</Template>
  <TotalTime>1441</TotalTime>
  <Words>608</Words>
  <Application>Microsoft Office PowerPoint</Application>
  <PresentationFormat>Custom</PresentationFormat>
  <Paragraphs>55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Crop</vt:lpstr>
      <vt:lpstr>π^± Tracking Efficiencies from ω Production</vt:lpstr>
      <vt:lpstr>Previously…</vt:lpstr>
      <vt:lpstr>Procedure</vt:lpstr>
      <vt:lpstr>Efficiencies Before Analysis-Level Cuts</vt:lpstr>
      <vt:lpstr>Missing Mass2 Cuts</vt:lpstr>
      <vt:lpstr>Mass Correlation Plots with MM2 Cuts</vt:lpstr>
      <vt:lpstr>1D Mass Plots with MM2 Cuts</vt:lpstr>
      <vt:lpstr>Efficiencies with MM2 Cuts</vt:lpstr>
      <vt:lpstr>P(χ^2) Cuts</vt:lpstr>
      <vt:lpstr>Mass Correlation Plots with P(χ^2) Cuts</vt:lpstr>
      <vt:lpstr>1D Mass Plots with P(χ^2 ) Cuts</vt:lpstr>
      <vt:lpstr>Efficiencies with P(χ^2 ) Cuts </vt:lpstr>
      <vt:lpstr>Efficiencies in theta, p (placeholder)</vt:lpstr>
      <vt:lpstr>Δp/p_reco Cuts</vt:lpstr>
      <vt:lpstr>Mass Correlation Plots with Δp/p_reco Cuts</vt:lpstr>
      <vt:lpstr>1D Mass Plots with Δp/p_reco Cuts</vt:lpstr>
      <vt:lpstr>Efficiencies with Δp/p_reco Cuts</vt:lpstr>
      <vt:lpstr>Efficiencies in theta, p (placeholder)</vt:lpstr>
      <vt:lpstr>Future Plans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π^± Tracking Efficiencies from ω Production</dc:title>
  <dc:creator>Schertz, Amy</dc:creator>
  <cp:lastModifiedBy>Lubomir Pentchev</cp:lastModifiedBy>
  <cp:revision>26</cp:revision>
  <dcterms:created xsi:type="dcterms:W3CDTF">2019-02-04T16:55:50Z</dcterms:created>
  <dcterms:modified xsi:type="dcterms:W3CDTF">2019-02-07T16:36:59Z</dcterms:modified>
</cp:coreProperties>
</file>