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63" r:id="rId4"/>
    <p:sldId id="274" r:id="rId5"/>
    <p:sldId id="278" r:id="rId6"/>
    <p:sldId id="264" r:id="rId7"/>
    <p:sldId id="259" r:id="rId8"/>
    <p:sldId id="260" r:id="rId9"/>
    <p:sldId id="261" r:id="rId10"/>
    <p:sldId id="265" r:id="rId11"/>
    <p:sldId id="280" r:id="rId12"/>
    <p:sldId id="262" r:id="rId13"/>
    <p:sldId id="266" r:id="rId14"/>
    <p:sldId id="267" r:id="rId15"/>
    <p:sldId id="277" r:id="rId16"/>
    <p:sldId id="279" r:id="rId17"/>
    <p:sldId id="272" r:id="rId18"/>
    <p:sldId id="283" r:id="rId19"/>
    <p:sldId id="268" r:id="rId20"/>
    <p:sldId id="281" r:id="rId21"/>
    <p:sldId id="284" r:id="rId22"/>
    <p:sldId id="269" r:id="rId23"/>
    <p:sldId id="270" r:id="rId24"/>
    <p:sldId id="271" r:id="rId25"/>
    <p:sldId id="276" r:id="rId26"/>
    <p:sldId id="273" r:id="rId27"/>
    <p:sldId id="282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4"/>
    <p:restoredTop sz="94656"/>
  </p:normalViewPr>
  <p:slideViewPr>
    <p:cSldViewPr snapToGrid="0" snapToObjects="1">
      <p:cViewPr varScale="1">
        <p:scale>
          <a:sx n="143" d="100"/>
          <a:sy n="143" d="100"/>
        </p:scale>
        <p:origin x="2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91F82-ADC3-BA40-9A5D-B2F0F485F8C2}" type="datetimeFigureOut">
              <a:rPr lang="en-US" smtClean="0"/>
              <a:t>2/7/19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8263C-1A93-014A-B81B-01E6BC3CC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5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0876080-97F7-6947-9C81-C99C3C7385C8}" type="datetime1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39850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69903-B6A1-E346-AD30-03BDB867E32C}" type="datetime1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5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1840-7F17-4A43-8435-47DFCEC04391}" type="datetime1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2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43268-F2A3-6C4E-BFFD-13D169928E90}" type="datetime1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763A4-351B-4B49-B6B7-AB1369305633}" type="datetime1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858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9B14-9AD0-ED44-8513-7E36A3C43EF6}" type="datetime1">
              <a:rPr lang="en-US" smtClean="0"/>
              <a:t>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3FAD-9EAD-F04E-A26B-AE5628673E41}" type="datetime1">
              <a:rPr lang="en-US" smtClean="0"/>
              <a:t>2/7/19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0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4C24B-E060-5C43-B4D1-6EA46D53ECD2}" type="datetime1">
              <a:rPr lang="en-US" smtClean="0"/>
              <a:t>2/7/19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8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0479-4B35-F24E-B2D3-1F2C79A8C378}" type="datetime1">
              <a:rPr lang="en-US" smtClean="0"/>
              <a:t>2/7/19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E89ECA-FADD-A446-A88E-29B6A298F01D}" type="datetime1">
              <a:rPr lang="en-US" smtClean="0"/>
              <a:t>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565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6B3FA5-DAA3-AB4E-9C80-B3A88A6FC38E}" type="datetime1">
              <a:rPr lang="en-US" smtClean="0"/>
              <a:t>2/7/19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558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7225E87-C752-3248-ACC2-0497D24195F4}" type="datetime1">
              <a:rPr lang="en-US" smtClean="0"/>
              <a:t>2/7/19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A0E017A-0A9C-7B45-8593-ABDB87FC3D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265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dweb.jlab.org/wiki/index.php/Meeting-1-24-2019" TargetMode="External"/><Relationship Id="rId2" Type="http://schemas.openxmlformats.org/officeDocument/2006/relationships/hyperlink" Target="https://halldweb.jlab.org/doc-private/DocDB/ShowDocument?docid=380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B7BFBD-C488-4B5B-ABE5-8256F3FFB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76"/>
            <a:ext cx="1219199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2BA7674F-A261-445A-AE3A-A0AA30620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71285" y="62665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53A58C-A067-4B87-B48C-CB90C1FA0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632" y="1010265"/>
            <a:ext cx="11115368" cy="58477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1BFA6B-7F4B-2F4B-AB5C-5BE3BBCCB5EA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720099" y="1653731"/>
                <a:ext cx="8110584" cy="3935906"/>
              </a:xfrm>
            </p:spPr>
            <p:txBody>
              <a:bodyPr anchor="t">
                <a:norm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sz="6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800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6800" b="0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6800" dirty="0"/>
                  <a:t> Tracking Efficiencies from </a:t>
                </a:r>
                <a14:m>
                  <m:oMath xmlns:m="http://schemas.openxmlformats.org/officeDocument/2006/math">
                    <m:r>
                      <a:rPr lang="en-US" sz="6800" b="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6800" dirty="0"/>
                  <a:t> Production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1BFA6B-7F4B-2F4B-AB5C-5BE3BBCCB5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720099" y="1653731"/>
                <a:ext cx="8110584" cy="3935906"/>
              </a:xfrm>
              <a:blipFill>
                <a:blip r:embed="rId2"/>
                <a:stretch>
                  <a:fillRect l="-5156" t="-7717" r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357A8E32-792B-914E-AB02-6C4F40469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0099" y="5589638"/>
            <a:ext cx="9790030" cy="641479"/>
          </a:xfrm>
        </p:spPr>
        <p:txBody>
          <a:bodyPr>
            <a:normAutofit/>
          </a:bodyPr>
          <a:lstStyle/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en-US" sz="1400" dirty="0" err="1"/>
              <a:t>GlueX</a:t>
            </a:r>
            <a:r>
              <a:rPr lang="en-US" sz="1400" dirty="0"/>
              <a:t> Tracking Meeting – 02/07/2019</a:t>
            </a:r>
          </a:p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en-US" sz="1400" dirty="0"/>
              <a:t>Amy M. Schertz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9C43B-1D46-974F-A144-B9689CEC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19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4FA23F-1098-0342-8BF9-AA2ACD65E1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4FA23F-1098-0342-8BF9-AA2ACD65E1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58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D01F8-17EF-8B4E-975A-332F191571E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371600" y="2285999"/>
                <a:ext cx="3737113" cy="358140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We placed a series of cuts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&gt; 0.000001, 0.00001, 0.0001, 0.001, 0.01, and 0.1.</a:t>
                </a:r>
              </a:p>
              <a:p>
                <a:pPr marL="0" indent="0">
                  <a:buNone/>
                </a:pPr>
                <a:r>
                  <a:rPr lang="en-US" dirty="0"/>
                  <a:t>These cuts turn out to have more of an effect than the MM</a:t>
                </a:r>
                <a:r>
                  <a:rPr lang="en-US" baseline="30000" dirty="0"/>
                  <a:t>2 </a:t>
                </a:r>
                <a:r>
                  <a:rPr lang="en-US" dirty="0"/>
                  <a:t>cuts.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1D01F8-17EF-8B4E-975A-332F191571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371600" y="2285999"/>
                <a:ext cx="3737113" cy="3581401"/>
              </a:xfrm>
              <a:blipFill>
                <a:blip r:embed="rId3"/>
                <a:stretch>
                  <a:fillRect l="-1701" t="-1418" r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B700C8-0B1E-B943-834A-3BFBE05DE8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76461" y="1697111"/>
            <a:ext cx="6302939" cy="458027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C976C-70C6-4B4D-B2DD-7AB958D5E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594" y="2421417"/>
            <a:ext cx="2407754" cy="92883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461387-F8C8-1847-8112-E51121F2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2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A510356-5A1B-8D40-82B3-A04495CAB0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A510356-5A1B-8D40-82B3-A04495CAB0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58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AF44E-B631-FD41-A995-A86A54619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858" y="1621018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1BCA01-3648-1343-BF7D-96A76D0039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0061" y="2794571"/>
            <a:ext cx="5663165" cy="365881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E33F2-B783-4A45-8052-85F8E568B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0057" y="1621018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8A6C1C5-5388-EF42-973B-A24555BD37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16082" y="2794571"/>
            <a:ext cx="5675918" cy="365881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E09C-D8FC-044F-A1E7-B7831988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68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DD5752-75BE-064C-9C7F-CA059DE4B9D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Mass Correlation Plots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DD5752-75BE-064C-9C7F-CA059DE4B9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646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F2B2D7-92DA-B94D-A5A0-3B37311DA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314" y="1267438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334D32-2661-0C4B-B8B8-2828F67B73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3426" y="2121251"/>
            <a:ext cx="4741872" cy="463867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14EB3A-E072-F74F-9DD2-14E9AA125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132" y="1268162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0B6B01-A911-A548-B9E5-736523383C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15388" y="2121251"/>
            <a:ext cx="4753727" cy="4628487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A17284-6035-0043-B653-0DDA38BE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BA6F24-8BFE-8C4E-A730-7714A6C1AD6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1D Mass Plots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BA6F24-8BFE-8C4E-A730-7714A6C1AD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646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98564B-74B2-0041-8025-460C61249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12365" y="1428750"/>
            <a:ext cx="5367131" cy="520113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832C11-7A4B-2A46-A230-9058F210A2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956744" y="4029319"/>
            <a:ext cx="1311731" cy="1158908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68939-2088-5D41-B9C1-138270B4F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1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63E7C2-981B-744A-A52B-0BB1CD5A8D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Efficiencies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Cuts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63E7C2-981B-744A-A52B-0BB1CD5A8D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646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8C7A94-3625-F545-9A3F-BF1E55197E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0174" y="1531244"/>
            <a:ext cx="5221356" cy="524183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7DEC4D-335B-924C-8972-9D1C83DD0F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81529" y="1531245"/>
            <a:ext cx="5234989" cy="5241832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2CEBB67-CA2A-EA44-9B73-D92F49AB7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170" y="5102745"/>
            <a:ext cx="1311731" cy="115890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8A17BF6-6F51-1D42-A911-CEDCFAAA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6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B9D517-C9E9-1344-9BF6-7BB4670CCF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72836" y="685800"/>
                <a:ext cx="11319164" cy="1485900"/>
              </a:xfrm>
            </p:spPr>
            <p:txBody>
              <a:bodyPr/>
              <a:lstStyle/>
              <a:p>
                <a:r>
                  <a:rPr lang="en-US" dirty="0"/>
                  <a:t>Efficiency Ratios (cut/uncut)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Cuts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B9D517-C9E9-1344-9BF6-7BB4670CC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2836" y="685800"/>
                <a:ext cx="11319164" cy="1485900"/>
              </a:xfrm>
              <a:blipFill>
                <a:blip r:embed="rId2"/>
                <a:stretch>
                  <a:fillRect l="-2242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0874BC-EF4D-F843-843D-6E8F7E6426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56203" y="1523429"/>
            <a:ext cx="5266801" cy="52943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FDA1B3-E75A-6C41-BF96-1AE07E757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23003" y="1523429"/>
            <a:ext cx="5315331" cy="5294376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189EA09-7884-B144-BEF7-A45F3CB64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170" y="5102745"/>
            <a:ext cx="1311731" cy="11589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CAD0C-E936-CB41-A02A-A7C0A7B8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3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B9D517-C9E9-1344-9BF6-7BB4670CCF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72836" y="685800"/>
                <a:ext cx="11319164" cy="1485900"/>
              </a:xfrm>
            </p:spPr>
            <p:txBody>
              <a:bodyPr/>
              <a:lstStyle/>
              <a:p>
                <a:r>
                  <a:rPr lang="en-US" dirty="0"/>
                  <a:t>Efficiency Ratios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Cuts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B9D517-C9E9-1344-9BF6-7BB4670CC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2836" y="685800"/>
                <a:ext cx="11319164" cy="1485900"/>
              </a:xfrm>
              <a:blipFill>
                <a:blip r:embed="rId2"/>
                <a:stretch>
                  <a:fillRect l="-2242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0874BC-EF4D-F843-843D-6E8F7E6426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3151" y="1523429"/>
            <a:ext cx="5252905" cy="52943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FDA1B3-E75A-6C41-BF96-1AE07E757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36932" y="1523429"/>
            <a:ext cx="5287473" cy="5294376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189EA09-7884-B144-BEF7-A45F3CB64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890" y="4122242"/>
            <a:ext cx="1311731" cy="11589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78B5EF-87DC-364E-821D-B2951274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9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340E-4630-094D-B66E-7876ABED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in theta, p (Method 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F7B83-92E4-2047-8A8F-FDC53A74C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347788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ADFAE08-1BF1-2D4E-8D11-3A9A1DE7C7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0157" y="2159566"/>
            <a:ext cx="4685427" cy="461613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8E58F9-4371-FB4D-9840-AF222C125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816" y="1362584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025BDB8-54F5-A941-8EFB-AC1EEEB9D0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2394" y="2186497"/>
            <a:ext cx="4636896" cy="4589202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812DA-31EF-6F4C-9F50-44015675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125DD1-AF81-374C-B66A-2E382010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162" y="5279681"/>
            <a:ext cx="1311731" cy="11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5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340E-4630-094D-B66E-7876ABED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in theta, p (Method 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F7B83-92E4-2047-8A8F-FDC53A74C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347788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F5B357-FE5C-2E48-8122-FEA8127944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61734" y="2180014"/>
            <a:ext cx="4522407" cy="447567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8E58F9-4371-FB4D-9840-AF222C125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816" y="1347788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D6ADDE8-37D0-6646-B2B4-A7130303FC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2975" y="2171701"/>
            <a:ext cx="4511938" cy="447567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E8F23-F793-0347-A25F-2AA7422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9B92E2-D3F1-4B46-942D-2B1B1F78D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047" y="5083857"/>
            <a:ext cx="1311731" cy="11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0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4EA5A0-04C4-FB45-B31C-D766E80FA7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4EA5A0-04C4-FB45-B31C-D766E80FA7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90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1ABAFF-980C-7B4C-8BFB-17D55088A6B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371600" y="2285999"/>
                <a:ext cx="3637722" cy="358140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We placed a series of cuts at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&lt; 0.5, 0.25, 0.15, 0.1, 0.05, and 0.01.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1ABAFF-980C-7B4C-8BFB-17D55088A6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371600" y="2285999"/>
                <a:ext cx="3637722" cy="3581401"/>
              </a:xfrm>
              <a:blipFill>
                <a:blip r:embed="rId3"/>
                <a:stretch>
                  <a:fillRect l="-1748" t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C36769-2EB3-0C4C-9B89-1C3B693130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32071" y="1599901"/>
            <a:ext cx="6123993" cy="444309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0B0C7-D923-F44C-814A-EE434BD4E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850" y="2166244"/>
            <a:ext cx="2155963" cy="8317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595912-4D34-714C-8AE3-3D36B6D0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5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3A9A-886A-A943-8E24-3293B8BB4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4447786" cy="1485900"/>
          </a:xfrm>
        </p:spPr>
        <p:txBody>
          <a:bodyPr/>
          <a:lstStyle/>
          <a:p>
            <a:r>
              <a:rPr lang="en-US" dirty="0"/>
              <a:t>Previously…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5A25B6F-90E0-D947-8BAB-FD6A8DA2874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Calculated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efficiency as functions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from analysis of exclusive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events</a:t>
                </a:r>
              </a:p>
              <a:p>
                <a:r>
                  <a:rPr lang="en-US" dirty="0"/>
                  <a:t>Summaries can be found at </a:t>
                </a:r>
              </a:p>
              <a:p>
                <a:pPr lvl="1"/>
                <a:r>
                  <a:rPr lang="en-US" dirty="0">
                    <a:hlinkClick r:id="rId2"/>
                  </a:rPr>
                  <a:t>https://halldweb.jlab.org/doc-private/DocDB/ShowDocument?docid=3801</a:t>
                </a:r>
                <a:endParaRPr lang="en-US" dirty="0"/>
              </a:p>
              <a:p>
                <a:pPr lvl="1"/>
                <a:r>
                  <a:rPr lang="en-US" dirty="0">
                    <a:hlinkClick r:id="rId3"/>
                  </a:rPr>
                  <a:t>https://</a:t>
                </a:r>
                <a:r>
                  <a:rPr lang="en-US" dirty="0" err="1">
                    <a:hlinkClick r:id="rId3"/>
                  </a:rPr>
                  <a:t>halldweb.jlab.org</a:t>
                </a:r>
                <a:r>
                  <a:rPr lang="en-US" dirty="0">
                    <a:hlinkClick r:id="rId3"/>
                  </a:rPr>
                  <a:t>/wiki/</a:t>
                </a:r>
                <a:r>
                  <a:rPr lang="en-US" dirty="0" err="1">
                    <a:hlinkClick r:id="rId3"/>
                  </a:rPr>
                  <a:t>index.php</a:t>
                </a:r>
                <a:r>
                  <a:rPr lang="en-US" dirty="0">
                    <a:hlinkClick r:id="rId3"/>
                  </a:rPr>
                  <a:t>/Meeting-1-24-2019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5A25B6F-90E0-D947-8BAB-FD6A8DA287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1429" t="-2128" r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9B9EEEC-34D7-1D44-B3BB-4612A19A308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525403" y="2285999"/>
                <a:ext cx="4447786" cy="426511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Added series of cuts on MM</a:t>
                </a:r>
                <a:r>
                  <a:rPr lang="en-US" baseline="30000" dirty="0"/>
                  <a:t>2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MM</a:t>
                </a:r>
                <a:r>
                  <a:rPr lang="en-US" baseline="30000" dirty="0"/>
                  <a:t>2</a:t>
                </a:r>
                <a:r>
                  <a:rPr lang="en-US" dirty="0"/>
                  <a:t> cuts are useless, but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 cuts show some promise</a:t>
                </a:r>
              </a:p>
              <a:p>
                <a:r>
                  <a:rPr lang="en-US" dirty="0"/>
                  <a:t>Still working with:</a:t>
                </a:r>
              </a:p>
              <a:p>
                <a:pPr lvl="1"/>
                <a:r>
                  <a:rPr lang="en-US" sz="1700" dirty="0" err="1"/>
                  <a:t>TTree</a:t>
                </a:r>
                <a:r>
                  <a:rPr lang="en-US" sz="1700" dirty="0"/>
                  <a:t> files from </a:t>
                </a:r>
                <a:r>
                  <a:rPr lang="en-US" sz="1700" dirty="0" err="1"/>
                  <a:t>ReactionFilter</a:t>
                </a:r>
                <a:r>
                  <a:rPr lang="en-US" sz="1700" dirty="0"/>
                  <a:t> plugin pi0pimmisspip__B1_T1_U1_M7</a:t>
                </a:r>
              </a:p>
              <a:p>
                <a:pPr lvl="1"/>
                <a:r>
                  <a:rPr lang="en-US" sz="1700" dirty="0"/>
                  <a:t>Data: REST ver03, analysis launch ver23, runs 30274-30499 (~2B entries (before cuts))</a:t>
                </a:r>
              </a:p>
              <a:p>
                <a:pPr lvl="1"/>
                <a:r>
                  <a:rPr lang="en-US" sz="1700" dirty="0"/>
                  <a:t>MC: OSG generated: REQUESTED_MC/jz_omega_3pi_geant3_20181012035719pm (~70M entries (before cuts))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9B9EEEC-34D7-1D44-B3BB-4612A19A30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525403" y="2285999"/>
                <a:ext cx="4447786" cy="4265113"/>
              </a:xfrm>
              <a:blipFill>
                <a:blip r:embed="rId5"/>
                <a:stretch>
                  <a:fillRect l="-1140" t="-1786" r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5E7FC26-9581-E441-BE48-49EA31B1CE40}"/>
              </a:ext>
            </a:extLst>
          </p:cNvPr>
          <p:cNvSpPr txBox="1">
            <a:spLocks/>
          </p:cNvSpPr>
          <p:nvPr/>
        </p:nvSpPr>
        <p:spPr>
          <a:xfrm>
            <a:off x="6525403" y="685800"/>
            <a:ext cx="4447786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Now…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6FEC4-77C6-504E-9417-9D449F538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65B818-FD84-D74E-A4D4-CDF5829A58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reco</a:t>
                </a:r>
                <a:r>
                  <a:rPr lang="en-US" dirty="0"/>
                  <a:t> – missing)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65B818-FD84-D74E-A4D4-CDF5829A58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90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F6D6A-C6F1-4D46-9878-72241644B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314" y="1480377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5FB50CF-E2C8-2D40-8308-933CA3ED03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2714" y="2804845"/>
            <a:ext cx="5674401" cy="364854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C05A0-74B7-D248-B9D8-7EAFAB32F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81571" y="1480377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36F7E8-007E-6241-A4A2-364497BCF2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93327" y="2804845"/>
            <a:ext cx="5698673" cy="364854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16F3A-E81A-4045-A183-82BB6A56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63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65B818-FD84-D74E-A4D4-CDF5829A58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600" y="685800"/>
                <a:ext cx="9601200" cy="14859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reco</a:t>
                </a:r>
                <a:r>
                  <a:rPr lang="en-US" dirty="0"/>
                  <a:t> – truth)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(MC only)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65B818-FD84-D74E-A4D4-CDF5829A58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600" y="685800"/>
                <a:ext cx="9601200" cy="1485900"/>
              </a:xfrm>
              <a:blipFill>
                <a:blip r:embed="rId2"/>
                <a:stretch>
                  <a:fillRect l="-1190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9FBBB5-7E50-A941-A65C-C3D4442C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0589" y="1719121"/>
            <a:ext cx="7623424" cy="4829049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16F3A-E81A-4045-A183-82BB6A568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/>
          <a:lstStyle/>
          <a:p>
            <a:fld id="{3A0E017A-0A9C-7B45-8593-ABDB87FC3D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81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B8ED6-180A-9B41-8B09-B3E8BFCBDC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93304" y="685800"/>
                <a:ext cx="10446026" cy="1485900"/>
              </a:xfrm>
            </p:spPr>
            <p:txBody>
              <a:bodyPr/>
              <a:lstStyle/>
              <a:p>
                <a:r>
                  <a:rPr lang="en-US" dirty="0"/>
                  <a:t>Mass Correlation Plots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BB8ED6-180A-9B41-8B09-B3E8BFCBDC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3304" y="685800"/>
                <a:ext cx="10446026" cy="1485900"/>
              </a:xfrm>
              <a:blipFill>
                <a:blip r:embed="rId2"/>
                <a:stretch>
                  <a:fillRect l="-2306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47E3BF-4CC5-C34C-887C-CA9C784D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237621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F81CB4-FE99-D342-8FC8-688D7EA5EE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3304" y="2143756"/>
            <a:ext cx="4722280" cy="4613723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F48E37-7745-0D4D-B630-59D267BD6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816" y="1237621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B9BF4A9-C53F-0D46-9BDD-436E92AB37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75989" y="2171701"/>
            <a:ext cx="4693173" cy="4585778"/>
          </a:xfr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BB5461-6A33-8D4F-ACD5-761AC732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07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FC1E35-1D9B-364F-A229-A2F0E4F24A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2912" y="1428750"/>
            <a:ext cx="5396947" cy="528362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549694-289D-1645-9643-C7DC8D5241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1D Mass Plots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549694-289D-1645-9643-C7DC8D5241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646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F5F87C-6586-B445-A425-AD5EEC5F9F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862046" y="4070563"/>
            <a:ext cx="1417485" cy="1175302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D22C8-7CBD-3A43-A2F4-D7A5A51C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30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2583B1-BB4E-A74F-BA1C-358DB5284D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Efficiencies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2583B1-BB4E-A74F-BA1C-358DB5284D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646" t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F11086-DCDB-C547-9113-EC5319DAF5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23098" y="1543442"/>
            <a:ext cx="5218676" cy="525283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88C144-D35F-BF43-96FE-3FB11FAF22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41774" y="1543442"/>
            <a:ext cx="5198165" cy="5252740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5D6FE701-12F5-C34B-A7E1-7FB1D381A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057" y="5167180"/>
            <a:ext cx="1417485" cy="117530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21FC3C-99B7-5744-98B2-7DE5655B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49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B9D517-C9E9-1344-9BF6-7BB4670CCF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72836" y="685800"/>
                <a:ext cx="11319164" cy="1485900"/>
              </a:xfrm>
            </p:spPr>
            <p:txBody>
              <a:bodyPr/>
              <a:lstStyle/>
              <a:p>
                <a:r>
                  <a:rPr lang="en-US" dirty="0"/>
                  <a:t>Efficiency Ratios (cut/uncut)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𝑟𝑒𝑐𝑜</m:t>
                        </m:r>
                      </m:sub>
                    </m:sSub>
                  </m:oMath>
                </a14:m>
                <a:r>
                  <a:rPr lang="en-US" dirty="0"/>
                  <a:t> Cuts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B9D517-C9E9-1344-9BF6-7BB4670CC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2836" y="685800"/>
                <a:ext cx="11319164" cy="1485900"/>
              </a:xfrm>
              <a:blipFill>
                <a:blip r:embed="rId2"/>
                <a:stretch>
                  <a:fillRect l="-2242" t="-13559" r="-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0874BC-EF4D-F843-843D-6E8F7E6426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2416" y="1523429"/>
            <a:ext cx="5294376" cy="52943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FDA1B3-E75A-6C41-BF96-1AE07E757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36792" y="1523429"/>
            <a:ext cx="5238018" cy="5306850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575B0273-26FC-9F45-A25E-2BFB8555F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057" y="5167180"/>
            <a:ext cx="1417485" cy="117530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B3B4BC-6210-5C4E-9BF4-1891239D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7A3D-C582-214C-9046-5F868559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in theta, p (Method 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F1DF2-FD31-DC49-8F4C-66DE7333C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261872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8401750-00D2-2147-A1E1-4B4C7FF4E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9576" y="2208133"/>
            <a:ext cx="4636007" cy="456767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6A48EE-E634-2444-AB5C-E69942147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816" y="1265777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8A11FBD-F01E-264C-842E-EC2395A76B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52494" y="2208133"/>
            <a:ext cx="4620306" cy="4588515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E08130E-F416-EA44-A166-96703973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C1C8E8C-2C7D-A34A-886B-6BAA30D57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172" y="5278084"/>
            <a:ext cx="1417485" cy="11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7A3D-C582-214C-9046-5F868559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in theta, p (Method 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F1DF2-FD31-DC49-8F4C-66DE7333C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280160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8401750-00D2-2147-A1E1-4B4C7FF4E8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5234" y="2104073"/>
            <a:ext cx="4730349" cy="468158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6A48EE-E634-2444-AB5C-E69942147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132" y="1207495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8A11FBD-F01E-264C-842E-EC2395A76B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39113" y="2104072"/>
            <a:ext cx="4730239" cy="468158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C6B9F-B890-FE43-833E-C074CD68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1D08DD-1590-924E-AFAD-9D3AEA95D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375" y="5278084"/>
            <a:ext cx="1417485" cy="11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2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A066-5F46-6A4C-9CE0-AF52901B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702055C-EC5A-4644-A82D-CE37CD0DE9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Repeat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Investigate other analysis-level cuts similar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analysis</a:t>
                </a:r>
              </a:p>
              <a:p>
                <a:r>
                  <a:rPr lang="en-US" dirty="0"/>
                  <a:t>Write summary analysis note with event selection, procedure,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dependent efficiencies</a:t>
                </a:r>
              </a:p>
              <a:p>
                <a:r>
                  <a:rPr lang="en-US" dirty="0"/>
                  <a:t>Other suggestions?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702055C-EC5A-4644-A82D-CE37CD0DE9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1" t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D2DF-E5E8-C243-971D-C950A81F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818E-F120-1A44-8B63-63DFEA03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B98EBF7-E044-C94F-BA3E-4A77DBAAD3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599" y="1467365"/>
                <a:ext cx="9788885" cy="451606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applying a series of cuts to data and MC, found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𝑚𝑚𝑜𝑝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𝑖𝑛𝑣</m:t>
                        </m:r>
                      </m:sub>
                    </m:sSub>
                  </m:oMath>
                </a14:m>
                <a:r>
                  <a:rPr lang="en-US" dirty="0"/>
                  <a:t> yields by fitting mass distributions with Gaussian peaks and cubic polynomial background</a:t>
                </a:r>
              </a:p>
              <a:p>
                <a:pPr lvl="1"/>
                <a:r>
                  <a:rPr lang="en-US" dirty="0"/>
                  <a:t>Reminder: </a:t>
                </a:r>
                <a:r>
                  <a:rPr lang="en-US" dirty="0" err="1"/>
                  <a:t>mmop</a:t>
                </a:r>
                <a:r>
                  <a:rPr lang="en-US" dirty="0"/>
                  <a:t> stands for missing mass off the proton, aka recoil mass, and is defined in the </a:t>
                </a:r>
                <a:r>
                  <a:rPr lang="en-US" dirty="0" err="1"/>
                  <a:t>DSelector</a:t>
                </a:r>
                <a:r>
                  <a:rPr lang="en-US" dirty="0"/>
                  <a:t> as: </a:t>
                </a:r>
              </a:p>
              <a:p>
                <a:pPr lvl="2"/>
                <a:r>
                  <a:rPr lang="en-US" sz="1700" dirty="0" err="1">
                    <a:latin typeface="Consolas" panose="020B0609020204030204" pitchFamily="49" charset="0"/>
                    <a:cs typeface="Consolas" panose="020B0609020204030204" pitchFamily="49" charset="0"/>
                  </a:rPr>
                  <a:t>TLorentzVector</a:t>
                </a:r>
                <a:r>
                  <a:rPr lang="en-US" sz="17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 locOmegaP4_mmop = locBeamP4_Measured + dTargetP4 - locProtonP4_Measured;</a:t>
                </a:r>
              </a:p>
              <a:p>
                <a:r>
                  <a:rPr lang="en-US" dirty="0"/>
                  <a:t>Used two methods to determine efficiency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yields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𝑚𝑚𝑜𝑝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𝑔𝑜𝑜𝑑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”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𝑡𝑟𝑎𝑐𝑘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𝑐𝑎𝑛𝑑𝑖𝑑𝑎𝑡𝑒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𝑚𝑚𝑜𝑝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|1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𝑐𝑎𝑛𝑑𝑖𝑑𝑎𝑡𝑒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𝑚𝑚𝑜𝑝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|0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𝑐𝑎𝑛𝑑𝑖𝑑𝑎𝑡𝑒𝑠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𝑖𝑛𝑣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𝑖𝑛𝑣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 +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𝑚𝑚𝑜𝑝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|0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𝑐𝑎𝑛𝑑𝑖𝑑𝑎𝑡𝑒𝑠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Both methods show good agreement in the data and MC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B98EBF7-E044-C94F-BA3E-4A77DBAAD3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599" y="1467365"/>
                <a:ext cx="9788885" cy="4516060"/>
              </a:xfrm>
              <a:blipFill>
                <a:blip r:embed="rId2"/>
                <a:stretch>
                  <a:fillRect l="-649" t="-1124" r="-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A64F897-46AE-1247-A9BA-1E5F6E91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247" y="3576919"/>
            <a:ext cx="3010995" cy="2830334"/>
          </a:xfrm>
          <a:prstGeom prst="roundRect">
            <a:avLst>
              <a:gd name="adj" fmla="val 3517"/>
            </a:avLst>
          </a:prstGeom>
          <a:ln w="38100"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AC4917-8345-B44E-AA46-311FF93017B3}"/>
                  </a:ext>
                </a:extLst>
              </p:cNvPr>
              <p:cNvSpPr txBox="1"/>
              <p:nvPr/>
            </p:nvSpPr>
            <p:spPr>
              <a:xfrm>
                <a:off x="10591200" y="5751374"/>
                <a:ext cx="569285" cy="232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n>
                                <a:solidFill>
                                  <a:srgbClr val="3100FF"/>
                                </a:solidFill>
                              </a:ln>
                              <a:solidFill>
                                <a:srgbClr val="31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n>
                                <a:noFill/>
                              </a:ln>
                              <a:solidFill>
                                <a:srgbClr val="3100F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400" b="0" i="1" smtClean="0">
                              <a:ln>
                                <a:noFill/>
                              </a:ln>
                              <a:solidFill>
                                <a:srgbClr val="3100FF"/>
                              </a:solidFill>
                              <a:latin typeface="Cambria Math" panose="02040503050406030204" pitchFamily="18" charset="0"/>
                            </a:rPr>
                            <m:t>𝑚𝑚𝑜𝑝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n>
                    <a:solidFill>
                      <a:srgbClr val="3100FF"/>
                    </a:solidFill>
                  </a:ln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AC4917-8345-B44E-AA46-311FF9301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200" y="5751374"/>
                <a:ext cx="569285" cy="232051"/>
              </a:xfrm>
              <a:prstGeom prst="rect">
                <a:avLst/>
              </a:prstGeom>
              <a:blipFill>
                <a:blip r:embed="rId4"/>
                <a:stretch>
                  <a:fillRect l="-4348" r="-2174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1BE79-73B6-9E49-8FE8-236BF67A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1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CDDD-8DB6-2145-B2E0-6D92545B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Before Analysis-Level Cuts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0EB5797-676D-FB4A-A67A-D1CC9153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561303"/>
            <a:ext cx="9601200" cy="3030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C8F1F-683A-A047-ACAE-97E3CEF40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779" y="3485376"/>
            <a:ext cx="1538400" cy="118264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9047B-3E73-AA46-8B52-B89757D1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2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A99F-7DD1-6E41-94ED-5B7E374E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146304"/>
            <a:ext cx="10607040" cy="1485900"/>
          </a:xfrm>
        </p:spPr>
        <p:txBody>
          <a:bodyPr/>
          <a:lstStyle/>
          <a:p>
            <a:r>
              <a:rPr lang="en-US" dirty="0"/>
              <a:t>Efficiency Ratios Before Analysis-Level Cuts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8E71E4-ED02-F04B-ADD8-D8069713C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580" y="998982"/>
            <a:ext cx="8491579" cy="26769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874E8E-DFBB-2343-97BA-2547C92EA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579" y="3675888"/>
            <a:ext cx="8467811" cy="267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F4717-619B-724D-9CF2-039A46F6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227" y="3675888"/>
            <a:ext cx="1845163" cy="987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E7008-9861-FC42-AC77-2FAAA530F3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1060410"/>
            <a:ext cx="1574559" cy="85823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B10E937-F788-2D42-8522-E721A226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42C6E-18D4-D940-B0E0-03E8853C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Mass</a:t>
            </a:r>
            <a:r>
              <a:rPr lang="en-US" baseline="30000" dirty="0"/>
              <a:t>2</a:t>
            </a:r>
            <a:r>
              <a:rPr lang="en-US" dirty="0"/>
              <a:t> Cuts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1F9785-CE3C-7248-8321-FAE475ADF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3746" y="2309187"/>
            <a:ext cx="4927376" cy="3535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2EC913-306F-034C-B80A-4806497DC4E8}"/>
                  </a:ext>
                </a:extLst>
              </p:cNvPr>
              <p:cNvSpPr txBox="1"/>
              <p:nvPr/>
            </p:nvSpPr>
            <p:spPr>
              <a:xfrm>
                <a:off x="1659834" y="2171700"/>
                <a:ext cx="373711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 initially tried placing cuts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0.1 GeV</a:t>
                </a:r>
                <a:r>
                  <a:rPr lang="en-US" baseline="30000" dirty="0"/>
                  <a:t>2</a:t>
                </a:r>
                <a:r>
                  <a:rPr lang="en-US" dirty="0"/>
                  <a:t>. When this had almost no effect, we placed further cuts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0.05, 0.02, 0.01, 0.0075, and 0.005 GeV</a:t>
                </a:r>
                <a:r>
                  <a:rPr lang="en-US" baseline="30000" dirty="0"/>
                  <a:t>2</a:t>
                </a:r>
                <a:r>
                  <a:rPr lang="en-US" dirty="0"/>
                  <a:t>.</a:t>
                </a:r>
                <a:endParaRPr lang="en-US" baseline="30000" dirty="0"/>
              </a:p>
              <a:p>
                <a:r>
                  <a:rPr lang="en-US" dirty="0"/>
                  <a:t>The goal was to look for a visible change in the efficiency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distribution around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/>
                  <a:t>–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/>
                  <a:t> associated with the FDC/CDC transition, which should indicate that our cuts are reducing efficiency for poorly reconstructed tracks.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2EC913-306F-034C-B80A-4806497DC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834" y="2171700"/>
                <a:ext cx="3737113" cy="3416320"/>
              </a:xfrm>
              <a:prstGeom prst="rect">
                <a:avLst/>
              </a:prstGeom>
              <a:blipFill>
                <a:blip r:embed="rId3"/>
                <a:stretch>
                  <a:fillRect l="-1356" t="-741" r="-339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B506A55-5F61-ED45-800D-2A332CE35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811" y="2804767"/>
            <a:ext cx="1990311" cy="76779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A03E0E-ED29-4940-ABCE-F94596B8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35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D5CA-B172-AF4D-853C-C248725A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Correlation Plots with MM</a:t>
            </a:r>
            <a:r>
              <a:rPr lang="en-US" baseline="30000" dirty="0"/>
              <a:t>2 </a:t>
            </a:r>
            <a:r>
              <a:rPr lang="en-US" dirty="0"/>
              <a:t>Cuts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CBD40-18D0-8248-B775-266891CA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28290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77F639-1240-C847-BD06-DB194692EE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3730" y="1952202"/>
            <a:ext cx="4937220" cy="479017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8F3800-73B3-444F-BCB5-F78515D70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1128290"/>
            <a:ext cx="4443984" cy="823912"/>
          </a:xfrm>
        </p:spPr>
        <p:txBody>
          <a:bodyPr/>
          <a:lstStyle/>
          <a:p>
            <a:pPr algn="ctr"/>
            <a:r>
              <a:rPr lang="en-US" dirty="0"/>
              <a:t>MC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293EA03-5A7D-2841-AC12-74B23B37F1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3052" y="1947085"/>
            <a:ext cx="4935946" cy="4799783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0B11B29-C516-194D-A9AE-450D5B0D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36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BF1B7-CC63-BB4C-A33D-A7DF2B13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Mass Plots with MM</a:t>
            </a:r>
            <a:r>
              <a:rPr lang="en-US" baseline="30000" dirty="0"/>
              <a:t>2</a:t>
            </a:r>
            <a:r>
              <a:rPr lang="en-US" dirty="0"/>
              <a:t> Cuts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1E79D1-1254-484B-B2C7-A5A7091A0F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13483" y="1428750"/>
            <a:ext cx="5317434" cy="518622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D9C916-33AC-0349-977B-39C76BA939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99986" y="4160354"/>
            <a:ext cx="1196958" cy="928481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FE756-3E0B-0B4D-91F5-38A6BE36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A694-28F5-D84A-BDAD-BBDFA4E3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 with MM</a:t>
            </a:r>
            <a:r>
              <a:rPr lang="en-US" baseline="30000" dirty="0"/>
              <a:t>2 </a:t>
            </a:r>
            <a:r>
              <a:rPr lang="en-US" dirty="0"/>
              <a:t>Cuts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D366B4-E74A-A548-B137-D817928D81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74436" y="1359927"/>
            <a:ext cx="5059016" cy="52145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DCA1DF-08A6-1F4D-AD2A-9095F7D3EC35}"/>
              </a:ext>
            </a:extLst>
          </p:cNvPr>
          <p:cNvSpPr/>
          <p:nvPr/>
        </p:nvSpPr>
        <p:spPr>
          <a:xfrm>
            <a:off x="6703944" y="1428750"/>
            <a:ext cx="273326" cy="966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4847D1-A218-9147-969B-2371912D3E95}"/>
              </a:ext>
            </a:extLst>
          </p:cNvPr>
          <p:cNvSpPr/>
          <p:nvPr/>
        </p:nvSpPr>
        <p:spPr>
          <a:xfrm>
            <a:off x="6703944" y="4001626"/>
            <a:ext cx="273326" cy="966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B9E8A-F6E9-BA46-9D57-68F178014B68}"/>
              </a:ext>
            </a:extLst>
          </p:cNvPr>
          <p:cNvSpPr txBox="1"/>
          <p:nvPr/>
        </p:nvSpPr>
        <p:spPr>
          <a:xfrm>
            <a:off x="4908665" y="2171700"/>
            <a:ext cx="126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(Method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7FD7C-7C20-4449-A8E3-43F642A8499E}"/>
              </a:ext>
            </a:extLst>
          </p:cNvPr>
          <p:cNvSpPr txBox="1"/>
          <p:nvPr/>
        </p:nvSpPr>
        <p:spPr>
          <a:xfrm>
            <a:off x="7576056" y="4829706"/>
            <a:ext cx="126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 (Method 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46EF8-86AD-CB4D-AED8-5E52D7562973}"/>
              </a:ext>
            </a:extLst>
          </p:cNvPr>
          <p:cNvSpPr txBox="1"/>
          <p:nvPr/>
        </p:nvSpPr>
        <p:spPr>
          <a:xfrm>
            <a:off x="4964596" y="4829706"/>
            <a:ext cx="126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(Method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671A8-8476-0948-9DC9-234D8E3E464E}"/>
              </a:ext>
            </a:extLst>
          </p:cNvPr>
          <p:cNvSpPr txBox="1"/>
          <p:nvPr/>
        </p:nvSpPr>
        <p:spPr>
          <a:xfrm>
            <a:off x="7527822" y="2400133"/>
            <a:ext cx="126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MC (Method 1)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D7B3278-8944-C746-B004-2A7C4ACC3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017A-0A9C-7B45-8593-ABDB87FC3D71}" type="slidenum">
              <a:rPr lang="en-US" smtClean="0"/>
              <a:t>9</a:t>
            </a:fld>
            <a:endParaRPr lang="en-US"/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D593BFA3-B57F-3643-92AB-1412FE3F9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589" y="5106705"/>
            <a:ext cx="1196958" cy="9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9733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{46FD60E1-1F5D-5846-A77A-EA92703099A1}tf10001072</Template>
  <TotalTime>3643</TotalTime>
  <Words>685</Words>
  <Application>Microsoft Macintosh PowerPoint</Application>
  <PresentationFormat>Widescreen</PresentationFormat>
  <Paragraphs>108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Cambria Math</vt:lpstr>
      <vt:lpstr>Consolas</vt:lpstr>
      <vt:lpstr>Franklin Gothic Book</vt:lpstr>
      <vt:lpstr>Crop</vt:lpstr>
      <vt:lpstr>π^± Tracking Efficiencies from ω Production</vt:lpstr>
      <vt:lpstr>Previously…</vt:lpstr>
      <vt:lpstr>Procedure</vt:lpstr>
      <vt:lpstr>Efficiencies Before Analysis-Level Cuts</vt:lpstr>
      <vt:lpstr>Efficiency Ratios Before Analysis-Level Cuts</vt:lpstr>
      <vt:lpstr>Missing Mass2 Cuts</vt:lpstr>
      <vt:lpstr>Mass Correlation Plots with MM2 Cuts</vt:lpstr>
      <vt:lpstr>1D Mass Plots with MM2 Cuts</vt:lpstr>
      <vt:lpstr>Efficiencies with MM2 Cuts</vt:lpstr>
      <vt:lpstr>P(χ^2) Cuts</vt:lpstr>
      <vt:lpstr>P(χ^2) vs θ</vt:lpstr>
      <vt:lpstr>Mass Correlation Plots with P(χ^2) Cuts</vt:lpstr>
      <vt:lpstr>1D Mass Plots with P(χ^2 ) Cuts</vt:lpstr>
      <vt:lpstr>Efficiencies with P(χ^2 ) Cuts </vt:lpstr>
      <vt:lpstr>Efficiency Ratios (cut/uncut) for P(χ^2 )  Cuts </vt:lpstr>
      <vt:lpstr>Efficiency Ratios for P(χ^2 )  Cuts </vt:lpstr>
      <vt:lpstr>Efficiencies in theta, p (Method 1)</vt:lpstr>
      <vt:lpstr>Efficiencies in theta, p (Method 2)</vt:lpstr>
      <vt:lpstr>Δp/p_reco Cuts</vt:lpstr>
      <vt:lpstr>Δp/p_reco  (reco – missing) vs θ</vt:lpstr>
      <vt:lpstr>Δp/p_reco(reco – truth) vs θ (MC only)</vt:lpstr>
      <vt:lpstr>Mass Correlation Plots with Δp/p_reco Cuts</vt:lpstr>
      <vt:lpstr>1D Mass Plots with Δp/p_reco Cuts</vt:lpstr>
      <vt:lpstr>Efficiencies with Δp/p_reco Cuts</vt:lpstr>
      <vt:lpstr>Efficiency Ratios (cut/uncut) for Δp/p_reco Cuts </vt:lpstr>
      <vt:lpstr>Efficiencies in theta, p (Method 1)</vt:lpstr>
      <vt:lpstr>Efficiencies in theta, p (Method 2)</vt:lpstr>
      <vt:lpstr>Future Plans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π^± Tracking Efficiencies from ω Production</dc:title>
  <dc:creator>Schertz, Amy</dc:creator>
  <cp:lastModifiedBy>Schertz, Amy</cp:lastModifiedBy>
  <cp:revision>40</cp:revision>
  <dcterms:created xsi:type="dcterms:W3CDTF">2019-02-04T16:55:50Z</dcterms:created>
  <dcterms:modified xsi:type="dcterms:W3CDTF">2019-02-07T17:56:21Z</dcterms:modified>
</cp:coreProperties>
</file>