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1"/>
  </p:sldMasterIdLst>
  <p:sldIdLst>
    <p:sldId id="256" r:id="rId2"/>
    <p:sldId id="257" r:id="rId3"/>
    <p:sldId id="261" r:id="rId4"/>
    <p:sldId id="268" r:id="rId5"/>
    <p:sldId id="267" r:id="rId6"/>
    <p:sldId id="266" r:id="rId7"/>
    <p:sldId id="262" r:id="rId8"/>
    <p:sldId id="265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704"/>
    <p:restoredTop sz="94621"/>
  </p:normalViewPr>
  <p:slideViewPr>
    <p:cSldViewPr snapToGrid="0" snapToObjects="1">
      <p:cViewPr varScale="1">
        <p:scale>
          <a:sx n="142" d="100"/>
          <a:sy n="142" d="100"/>
        </p:scale>
        <p:origin x="208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FE240B0-C3A1-0D48-8991-1A7D2D88E601}" type="datetimeFigureOut">
              <a:rPr lang="en-US" smtClean="0"/>
              <a:t>1/22/19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B92A8D3-793A-5A40-82B7-98572C245F2B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79458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240B0-C3A1-0D48-8991-1A7D2D88E601}" type="datetimeFigureOut">
              <a:rPr lang="en-US" smtClean="0"/>
              <a:t>1/22/19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2A8D3-793A-5A40-82B7-98572C245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61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240B0-C3A1-0D48-8991-1A7D2D88E601}" type="datetimeFigureOut">
              <a:rPr lang="en-US" smtClean="0"/>
              <a:t>1/22/19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2A8D3-793A-5A40-82B7-98572C245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60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240B0-C3A1-0D48-8991-1A7D2D88E601}" type="datetimeFigureOut">
              <a:rPr lang="en-US" smtClean="0"/>
              <a:t>1/22/19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2A8D3-793A-5A40-82B7-98572C245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85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E240B0-C3A1-0D48-8991-1A7D2D88E601}" type="datetimeFigureOut">
              <a:rPr lang="en-US" smtClean="0"/>
              <a:t>1/22/19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B92A8D3-793A-5A40-82B7-98572C245F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4908197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240B0-C3A1-0D48-8991-1A7D2D88E601}" type="datetimeFigureOut">
              <a:rPr lang="en-US" smtClean="0"/>
              <a:t>1/22/19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2A8D3-793A-5A40-82B7-98572C245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82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240B0-C3A1-0D48-8991-1A7D2D88E601}" type="datetimeFigureOut">
              <a:rPr lang="en-US" smtClean="0"/>
              <a:t>1/22/19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2A8D3-793A-5A40-82B7-98572C245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3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240B0-C3A1-0D48-8991-1A7D2D88E601}" type="datetimeFigureOut">
              <a:rPr lang="en-US" smtClean="0"/>
              <a:t>1/22/19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2A8D3-793A-5A40-82B7-98572C245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32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240B0-C3A1-0D48-8991-1A7D2D88E601}" type="datetimeFigureOut">
              <a:rPr lang="en-US" smtClean="0"/>
              <a:t>1/22/19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2A8D3-793A-5A40-82B7-98572C245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069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E240B0-C3A1-0D48-8991-1A7D2D88E601}" type="datetimeFigureOut">
              <a:rPr lang="en-US" smtClean="0"/>
              <a:t>1/22/19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B92A8D3-793A-5A40-82B7-98572C245F2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29548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E240B0-C3A1-0D48-8991-1A7D2D88E601}" type="datetimeFigureOut">
              <a:rPr lang="en-US" smtClean="0"/>
              <a:t>1/22/19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B92A8D3-793A-5A40-82B7-98572C245F2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94861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FE240B0-C3A1-0D48-8991-1A7D2D88E601}" type="datetimeFigureOut">
              <a:rPr lang="en-US" smtClean="0"/>
              <a:t>1/22/19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2B92A8D3-793A-5A40-82B7-98572C245F2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5468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halldweb.jlab.org/doc-private/DocDB/ShowDocument?docid=3801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6B7BFBD-C488-4B5B-ABE5-8256F3FFB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376"/>
            <a:ext cx="12191998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2BA7674F-A261-445A-AE3A-A0AA30620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71285" y="626654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A53A58C-A067-4B87-B48C-CB90C1FA0F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6632" y="1010265"/>
            <a:ext cx="11115368" cy="58477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D1BFA6B-7F4B-2F4B-AB5C-5BE3BBCCB5EA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720098" y="1174376"/>
                <a:ext cx="8460221" cy="4415261"/>
              </a:xfrm>
            </p:spPr>
            <p:txBody>
              <a:bodyPr anchor="t">
                <a:normAutofit fontScale="90000"/>
              </a:bodyPr>
              <a:lstStyle/>
              <a:p>
                <a:pPr algn="l"/>
                <a14:m>
                  <m:oMath xmlns:m="http://schemas.openxmlformats.org/officeDocument/2006/math">
                    <m:sSup>
                      <m:sSupPr>
                        <m:ctrlPr>
                          <a:rPr lang="en-US" sz="8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88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8800" b="0" i="1" smtClean="0"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</m:oMath>
                </a14:m>
                <a:r>
                  <a:rPr lang="en-US" sz="8800" dirty="0"/>
                  <a:t> tracking efficiencies From </a:t>
                </a:r>
                <a14:m>
                  <m:oMath xmlns:m="http://schemas.openxmlformats.org/officeDocument/2006/math">
                    <m:r>
                      <a:rPr lang="en-US" sz="8800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8800" dirty="0"/>
                  <a:t> Production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D1BFA6B-7F4B-2F4B-AB5C-5BE3BBCCB5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720098" y="1174376"/>
                <a:ext cx="8460221" cy="4415261"/>
              </a:xfrm>
              <a:blipFill>
                <a:blip r:embed="rId2"/>
                <a:stretch>
                  <a:fillRect l="-5838" t="-8596" b="-11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ubtitle 2">
            <a:extLst>
              <a:ext uri="{FF2B5EF4-FFF2-40B4-BE49-F238E27FC236}">
                <a16:creationId xmlns:a16="http://schemas.microsoft.com/office/drawing/2014/main" id="{357A8E32-792B-914E-AB02-6C4F404695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0099" y="5758373"/>
            <a:ext cx="9790030" cy="641479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000" dirty="0" err="1"/>
              <a:t>GlueX</a:t>
            </a:r>
            <a:r>
              <a:rPr lang="en-US" sz="2000" dirty="0"/>
              <a:t> Tracking Meeting – 01/24/2019</a:t>
            </a:r>
          </a:p>
          <a:p>
            <a:pPr algn="l"/>
            <a:r>
              <a:rPr lang="en-US" sz="2000" dirty="0"/>
              <a:t>Amy M. Schertz</a:t>
            </a:r>
          </a:p>
        </p:txBody>
      </p:sp>
    </p:spTree>
    <p:extLst>
      <p:ext uri="{BB962C8B-B14F-4D97-AF65-F5344CB8AC3E}">
        <p14:creationId xmlns:p14="http://schemas.microsoft.com/office/powerpoint/2010/main" val="17587226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E3A9A-886A-A943-8E24-3293B8BB4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4447786" cy="1485900"/>
          </a:xfrm>
        </p:spPr>
        <p:txBody>
          <a:bodyPr/>
          <a:lstStyle/>
          <a:p>
            <a:r>
              <a:rPr lang="en-US" dirty="0"/>
              <a:t>Previously…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5A25B6F-90E0-D947-8BAB-FD6A8DA28745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Calculated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 efficiency as functions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from analysis of exclusive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events</a:t>
                </a:r>
              </a:p>
              <a:p>
                <a:r>
                  <a:rPr lang="en-US" dirty="0"/>
                  <a:t>Summary can be found at </a:t>
                </a:r>
                <a:r>
                  <a:rPr lang="en-US" dirty="0">
                    <a:hlinkClick r:id="rId2"/>
                  </a:rPr>
                  <a:t>https://halldweb.jlab.org/doc-private/DocDB/ShowDocument?docid=3801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5A25B6F-90E0-D947-8BAB-FD6A8DA287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143" t="-2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9B9EEEC-34D7-1D44-B3BB-4612A19A308E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Applied same procedure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Binned efficiency in terms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Added new cuts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0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MM</m:t>
                        </m:r>
                      </m:e>
                      <m:sup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and missing energy to match those in analysis library</a:t>
                </a:r>
              </a:p>
              <a:p>
                <a:r>
                  <a:rPr lang="en-US" dirty="0"/>
                  <a:t>Currently working with:</a:t>
                </a:r>
              </a:p>
              <a:p>
                <a:pPr lvl="1"/>
                <a:r>
                  <a:rPr lang="en-US" sz="1700" dirty="0" err="1"/>
                  <a:t>TTree</a:t>
                </a:r>
                <a:r>
                  <a:rPr lang="en-US" sz="1700" dirty="0"/>
                  <a:t> files from </a:t>
                </a:r>
                <a:r>
                  <a:rPr lang="en-US" sz="1700" dirty="0" err="1"/>
                  <a:t>ReactionFilter</a:t>
                </a:r>
                <a:r>
                  <a:rPr lang="en-US" sz="1700" dirty="0"/>
                  <a:t> plugin pi0pipmisspim__B1_T1_U1_M7</a:t>
                </a:r>
              </a:p>
              <a:p>
                <a:pPr lvl="1"/>
                <a:r>
                  <a:rPr lang="en-US" sz="1700" dirty="0"/>
                  <a:t>Data: REST ver03, analysis launch ver23, runs 30274-30499</a:t>
                </a:r>
              </a:p>
              <a:p>
                <a:pPr lvl="1"/>
                <a:r>
                  <a:rPr lang="en-US" sz="1700" dirty="0"/>
                  <a:t>MC: OSG generated: REQUESTED_MC/jz_omega_3pi_geant3_20181012035719pm</a:t>
                </a:r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9B9EEEC-34D7-1D44-B3BB-4612A19A30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1140" t="-2837" r="-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85E7FC26-9581-E441-BE48-49EA31B1CE40}"/>
              </a:ext>
            </a:extLst>
          </p:cNvPr>
          <p:cNvSpPr txBox="1">
            <a:spLocks/>
          </p:cNvSpPr>
          <p:nvPr/>
        </p:nvSpPr>
        <p:spPr>
          <a:xfrm>
            <a:off x="6525403" y="685800"/>
            <a:ext cx="4447786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Now…</a:t>
            </a:r>
          </a:p>
        </p:txBody>
      </p:sp>
    </p:spTree>
    <p:extLst>
      <p:ext uri="{BB962C8B-B14F-4D97-AF65-F5344CB8AC3E}">
        <p14:creationId xmlns:p14="http://schemas.microsoft.com/office/powerpoint/2010/main" val="248148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7818E-F120-1A44-8B63-63DFEA032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B98EBF7-E044-C94F-BA3E-4A77DBAAD3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After applying a series of cuts to data and MC, found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𝑚𝑚𝑜𝑝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𝑖𝑛𝑣</m:t>
                        </m:r>
                      </m:sub>
                    </m:sSub>
                  </m:oMath>
                </a14:m>
                <a:r>
                  <a:rPr lang="en-US" dirty="0"/>
                  <a:t> yields by fitting mass distributions with Gaussian peaks and cubic polynomial background</a:t>
                </a:r>
              </a:p>
              <a:p>
                <a:r>
                  <a:rPr lang="en-US" dirty="0"/>
                  <a:t>Used two methods to determine efficiency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 yields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𝑚𝑚𝑜𝑝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|1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𝑐𝑎𝑛𝑑𝑖𝑑𝑎𝑡𝑒</m:t>
                        </m:r>
                      </m:num>
                      <m:den>
                        <m:sSub>
                          <m:sSubPr>
                            <m:ctrlPr>
                              <a:rPr lang="en-US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𝑚𝑚𝑜𝑝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|1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𝑐𝑎𝑛𝑑𝑖𝑑𝑎𝑡𝑒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en-US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𝑚𝑚𝑜𝑝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0 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𝑐𝑎𝑛𝑑𝑖𝑑𝑎𝑡𝑒𝑠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𝑖𝑛𝑣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𝑖𝑛𝑣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 + </m:t>
                        </m:r>
                        <m:sSub>
                          <m:sSubPr>
                            <m:ctrlPr>
                              <a:rPr lang="en-US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𝑚𝑚𝑜𝑝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|0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𝑐𝑎𝑛𝑑𝑖𝑑𝑎𝑡𝑒𝑠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Both methods show good agreement in the data and MC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B98EBF7-E044-C94F-BA3E-4A77DBAAD3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1" t="-1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9A64F897-46AE-1247-A9BA-1E5F6E910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0247" y="3576919"/>
            <a:ext cx="3010995" cy="2830334"/>
          </a:xfrm>
          <a:prstGeom prst="roundRect">
            <a:avLst>
              <a:gd name="adj" fmla="val 3517"/>
            </a:avLst>
          </a:prstGeom>
          <a:ln w="38100">
            <a:noFill/>
          </a:ln>
          <a:effectLst/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AC4917-8345-B44E-AA46-311FF93017B3}"/>
                  </a:ext>
                </a:extLst>
              </p:cNvPr>
              <p:cNvSpPr txBox="1"/>
              <p:nvPr/>
            </p:nvSpPr>
            <p:spPr>
              <a:xfrm>
                <a:off x="10591200" y="5751374"/>
                <a:ext cx="569285" cy="2320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n>
                                <a:solidFill>
                                  <a:srgbClr val="3100FF"/>
                                </a:solidFill>
                              </a:ln>
                              <a:solidFill>
                                <a:srgbClr val="31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n>
                                <a:noFill/>
                              </a:ln>
                              <a:solidFill>
                                <a:srgbClr val="3100FF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1400" b="0" i="1" smtClean="0">
                              <a:ln>
                                <a:noFill/>
                              </a:ln>
                              <a:solidFill>
                                <a:srgbClr val="3100FF"/>
                              </a:solidFill>
                              <a:latin typeface="Cambria Math" panose="02040503050406030204" pitchFamily="18" charset="0"/>
                            </a:rPr>
                            <m:t>𝑚𝑚𝑜𝑝</m:t>
                          </m:r>
                        </m:sub>
                      </m:sSub>
                    </m:oMath>
                  </m:oMathPara>
                </a14:m>
                <a:endParaRPr lang="en-US" sz="1400" dirty="0">
                  <a:ln>
                    <a:solidFill>
                      <a:srgbClr val="3100FF"/>
                    </a:solidFill>
                  </a:ln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AC4917-8345-B44E-AA46-311FF93017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1200" y="5751374"/>
                <a:ext cx="569285" cy="232051"/>
              </a:xfrm>
              <a:prstGeom prst="rect">
                <a:avLst/>
              </a:prstGeom>
              <a:blipFill>
                <a:blip r:embed="rId4"/>
                <a:stretch>
                  <a:fillRect l="-4348" r="-2174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1972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F58D048-F512-9E43-9580-5142133FAC0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383175" y="141789"/>
                <a:ext cx="9601200" cy="14859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</m:oMath>
                </a14:m>
                <a:r>
                  <a:rPr lang="en-US" dirty="0"/>
                  <a:t> efficiencies as functions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F58D048-F512-9E43-9580-5142133FAC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383175" y="141789"/>
                <a:ext cx="9601200" cy="1485900"/>
              </a:xfrm>
              <a:blipFill>
                <a:blip r:embed="rId2"/>
                <a:stretch>
                  <a:fillRect l="-396" t="-1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49555E-C481-4D49-91F5-6B4AE1B548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76157" y="1045133"/>
            <a:ext cx="8626750" cy="2688987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1560DE57-81B6-F34B-9F22-4868D85365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8012" y="3734120"/>
            <a:ext cx="8574895" cy="27068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E0BBC4-56D3-4C45-93DC-BB6B2B7DAE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3205" y="4838803"/>
            <a:ext cx="1538400" cy="118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045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D7FB5B9-86A6-A643-AFA9-F238E0486F1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367798" y="41815"/>
                <a:ext cx="9601200" cy="14859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 efficiencies binned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D7FB5B9-86A6-A643-AFA9-F238E0486F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367798" y="41815"/>
                <a:ext cx="9601200" cy="1485900"/>
              </a:xfrm>
              <a:blipFill>
                <a:blip r:embed="rId2"/>
                <a:stretch>
                  <a:fillRect l="-529" t="-1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1C82A2A-5A8C-174E-BC60-F8DAAD364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7798" y="488633"/>
            <a:ext cx="4443984" cy="823912"/>
          </a:xfrm>
        </p:spPr>
        <p:txBody>
          <a:bodyPr/>
          <a:lstStyle/>
          <a:p>
            <a:pPr algn="ctr"/>
            <a:r>
              <a:rPr lang="en-US" dirty="0"/>
              <a:t>Method 1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C8EE05-09D6-CA45-90F7-A8C93A5F1B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228166" y="2245473"/>
            <a:ext cx="4583616" cy="4536470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E67A846-22D5-EF43-A031-758D5AB2D1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5014" y="488633"/>
            <a:ext cx="4443984" cy="823912"/>
          </a:xfrm>
        </p:spPr>
        <p:txBody>
          <a:bodyPr/>
          <a:lstStyle/>
          <a:p>
            <a:pPr algn="ctr"/>
            <a:r>
              <a:rPr lang="en-US" dirty="0"/>
              <a:t>Method 2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7805FB8-FE40-0546-8FA6-E7E5D0CE36E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386719" y="2245473"/>
            <a:ext cx="4563897" cy="4527219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DEC8F80-3D43-2748-8B5A-AA70A261A23E}"/>
                  </a:ext>
                </a:extLst>
              </p:cNvPr>
              <p:cNvSpPr txBox="1"/>
              <p:nvPr/>
            </p:nvSpPr>
            <p:spPr>
              <a:xfrm>
                <a:off x="1095791" y="1513501"/>
                <a:ext cx="5072607" cy="6102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𝑚𝑚𝑜𝑝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|1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𝑐𝑎𝑛𝑑𝑖𝑑𝑎𝑡𝑒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𝑚𝑚𝑜𝑝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|1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𝑐𝑎𝑛𝑑𝑖𝑑𝑎𝑡𝑒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+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𝑚𝑚𝑜𝑝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|0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𝑐𝑎𝑛𝑑𝑖𝑑𝑎𝑡𝑒𝑠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DEC8F80-3D43-2748-8B5A-AA70A261A2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791" y="1513501"/>
                <a:ext cx="5072607" cy="610295"/>
              </a:xfrm>
              <a:prstGeom prst="rect">
                <a:avLst/>
              </a:prstGeom>
              <a:blipFill>
                <a:blip r:embed="rId5"/>
                <a:stretch>
                  <a:fillRect t="-6122" r="-249" b="-12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874A6E2-5CBD-D848-B4A4-2A44B9D7B699}"/>
                  </a:ext>
                </a:extLst>
              </p:cNvPr>
              <p:cNvSpPr/>
              <p:nvPr/>
            </p:nvSpPr>
            <p:spPr>
              <a:xfrm>
                <a:off x="6368337" y="1496668"/>
                <a:ext cx="4180375" cy="6439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𝑖𝑛𝑣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𝑖𝑛𝑣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+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𝑚𝑚𝑜𝑝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|0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𝑐𝑎𝑛𝑑𝑖𝑑𝑎𝑡𝑒𝑠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874A6E2-5CBD-D848-B4A4-2A44B9D7B6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8337" y="1496668"/>
                <a:ext cx="4180375" cy="643959"/>
              </a:xfrm>
              <a:prstGeom prst="rect">
                <a:avLst/>
              </a:prstGeom>
              <a:blipFill>
                <a:blip r:embed="rId6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C03EE392-D0F2-B84B-B887-1FE4DE7438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01972" y="5772897"/>
            <a:ext cx="693479" cy="37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1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D7FB5B9-86A6-A643-AFA9-F238E0486F1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367798" y="41815"/>
                <a:ext cx="9601200" cy="14859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/>
                  <a:t> efficiencies binned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D7FB5B9-86A6-A643-AFA9-F238E0486F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367798" y="41815"/>
                <a:ext cx="9601200" cy="1485900"/>
              </a:xfrm>
              <a:blipFill>
                <a:blip r:embed="rId2"/>
                <a:stretch>
                  <a:fillRect l="-529" t="-1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1C82A2A-5A8C-174E-BC60-F8DAAD364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7798" y="488633"/>
            <a:ext cx="4443984" cy="823912"/>
          </a:xfrm>
        </p:spPr>
        <p:txBody>
          <a:bodyPr/>
          <a:lstStyle/>
          <a:p>
            <a:pPr algn="ctr"/>
            <a:r>
              <a:rPr lang="en-US" dirty="0"/>
              <a:t>Method 1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C8EE05-09D6-CA45-90F7-A8C93A5F1B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228166" y="2245473"/>
            <a:ext cx="4583616" cy="4536471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E67A846-22D5-EF43-A031-758D5AB2D1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5014" y="488633"/>
            <a:ext cx="4443984" cy="823912"/>
          </a:xfrm>
        </p:spPr>
        <p:txBody>
          <a:bodyPr/>
          <a:lstStyle/>
          <a:p>
            <a:pPr algn="ctr"/>
            <a:r>
              <a:rPr lang="en-US" dirty="0"/>
              <a:t>Method 2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7805FB8-FE40-0546-8FA6-E7E5D0CE36E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368337" y="2245473"/>
            <a:ext cx="4600661" cy="4527219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DEC8F80-3D43-2748-8B5A-AA70A261A23E}"/>
                  </a:ext>
                </a:extLst>
              </p:cNvPr>
              <p:cNvSpPr txBox="1"/>
              <p:nvPr/>
            </p:nvSpPr>
            <p:spPr>
              <a:xfrm>
                <a:off x="1095791" y="1513501"/>
                <a:ext cx="5072607" cy="6102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𝑚𝑚𝑜𝑝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|1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𝑐𝑎𝑛𝑑𝑖𝑑𝑎𝑡𝑒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𝑚𝑚𝑜𝑝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|1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𝑐𝑎𝑛𝑑𝑖𝑑𝑎𝑡𝑒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+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𝑚𝑚𝑜𝑝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|0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𝑐𝑎𝑛𝑑𝑖𝑑𝑎𝑡𝑒𝑠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DEC8F80-3D43-2748-8B5A-AA70A261A2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791" y="1513501"/>
                <a:ext cx="5072607" cy="610295"/>
              </a:xfrm>
              <a:prstGeom prst="rect">
                <a:avLst/>
              </a:prstGeom>
              <a:blipFill>
                <a:blip r:embed="rId5"/>
                <a:stretch>
                  <a:fillRect t="-6122" r="-249" b="-12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874A6E2-5CBD-D848-B4A4-2A44B9D7B699}"/>
                  </a:ext>
                </a:extLst>
              </p:cNvPr>
              <p:cNvSpPr/>
              <p:nvPr/>
            </p:nvSpPr>
            <p:spPr>
              <a:xfrm>
                <a:off x="6368337" y="1496668"/>
                <a:ext cx="4180375" cy="6439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𝑖𝑛𝑣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𝑖𝑛𝑣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+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𝑚𝑚𝑜𝑝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|0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𝑐𝑎𝑛𝑑𝑖𝑑𝑎𝑡𝑒𝑠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874A6E2-5CBD-D848-B4A4-2A44B9D7B6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8337" y="1496668"/>
                <a:ext cx="4180375" cy="643959"/>
              </a:xfrm>
              <a:prstGeom prst="rect">
                <a:avLst/>
              </a:prstGeom>
              <a:blipFill>
                <a:blip r:embed="rId6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C03EE392-D0F2-B84B-B887-1FE4DE7438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01972" y="5772897"/>
            <a:ext cx="693479" cy="37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89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06849-5990-404B-89EF-D4007B34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Missing Mass</a:t>
            </a:r>
            <a:r>
              <a:rPr lang="en-US" baseline="30000" dirty="0"/>
              <a:t>2</a:t>
            </a:r>
            <a:r>
              <a:rPr lang="en-US" dirty="0"/>
              <a:t> and Energy cuts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AAA4E8-0FEA-3549-A4B9-6A5F93EAD5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71600" y="1513840"/>
                <a:ext cx="9601200" cy="3581400"/>
              </a:xfrm>
            </p:spPr>
            <p:txBody>
              <a:bodyPr/>
              <a:lstStyle/>
              <a:p>
                <a:r>
                  <a:rPr lang="en-US" dirty="0"/>
                  <a:t>Applied cuts on missing mass</a:t>
                </a:r>
                <a:r>
                  <a:rPr lang="en-US" baseline="30000" dirty="0"/>
                  <a:t>2</a:t>
                </a:r>
                <a:r>
                  <a:rPr lang="en-US" dirty="0"/>
                  <a:t> and energy to match those in analysis library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&lt;0.1</m:t>
                    </m:r>
                  </m:oMath>
                </a14:m>
                <a:r>
                  <a:rPr lang="en-US" dirty="0"/>
                  <a:t> GeV</a:t>
                </a:r>
                <a:r>
                  <a:rPr lang="en-US" baseline="30000" dirty="0"/>
                  <a:t>2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𝑚𝑖𝑠𝑠</m:t>
                            </m:r>
                          </m:sub>
                        </m:sSub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3.0</m:t>
                    </m:r>
                  </m:oMath>
                </a14:m>
                <a:r>
                  <a:rPr lang="en-US" dirty="0"/>
                  <a:t> GeV</a:t>
                </a:r>
              </a:p>
              <a:p>
                <a:pPr lvl="1"/>
                <a:r>
                  <a:rPr lang="en-US" dirty="0"/>
                  <a:t>Example plots shown are from the missing pi+ distributions in data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AAA4E8-0FEA-3549-A4B9-6A5F93EAD5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0" y="1513840"/>
                <a:ext cx="9601200" cy="3581400"/>
              </a:xfrm>
              <a:blipFill>
                <a:blip r:embed="rId2"/>
                <a:stretch>
                  <a:fillRect l="-661" t="-1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A26D5C0-5B8E-234B-BF73-7E93A083E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070" y="3155674"/>
            <a:ext cx="4503271" cy="32156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867A3E-6E67-D549-8AE7-A403D71F34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5027" y="3155674"/>
            <a:ext cx="4398454" cy="321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899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F58D048-F512-9E43-9580-5142133FAC0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228012" y="104467"/>
                <a:ext cx="10752493" cy="14859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 efficiencies before and after cuts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F58D048-F512-9E43-9580-5142133FAC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28012" y="104467"/>
                <a:ext cx="10752493" cy="1485900"/>
              </a:xfrm>
              <a:blipFill>
                <a:blip r:embed="rId2"/>
                <a:stretch>
                  <a:fillRect l="-354" t="-1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49555E-C481-4D49-91F5-6B4AE1B548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28013" y="1045134"/>
            <a:ext cx="8153497" cy="25738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3402C5-11A1-FD49-9D5E-3E8CD3B88C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6156" y="3622371"/>
            <a:ext cx="8257211" cy="25945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E0BBC4-56D3-4C45-93DC-BB6B2B7DAE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4967" y="4663991"/>
            <a:ext cx="1538400" cy="11826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D6E076-63BC-A24C-BA3E-4068B6D10535}"/>
              </a:ext>
            </a:extLst>
          </p:cNvPr>
          <p:cNvSpPr txBox="1"/>
          <p:nvPr/>
        </p:nvSpPr>
        <p:spPr>
          <a:xfrm>
            <a:off x="9918441" y="1590367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Top: before cuts</a:t>
            </a:r>
          </a:p>
          <a:p>
            <a:r>
              <a:rPr lang="en-US" dirty="0"/>
              <a:t>Bottom: after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DB98A3-785E-A34C-BC28-9C93FF6625EC}"/>
              </a:ext>
            </a:extLst>
          </p:cNvPr>
          <p:cNvSpPr txBox="1"/>
          <p:nvPr/>
        </p:nvSpPr>
        <p:spPr>
          <a:xfrm>
            <a:off x="9918440" y="3230880"/>
            <a:ext cx="19687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 takes fairly close examination to note that these are not the same set of plots</a:t>
            </a:r>
          </a:p>
        </p:txBody>
      </p:sp>
    </p:spTree>
    <p:extLst>
      <p:ext uri="{BB962C8B-B14F-4D97-AF65-F5344CB8AC3E}">
        <p14:creationId xmlns:p14="http://schemas.microsoft.com/office/powerpoint/2010/main" val="1253737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AEEA6-8200-1545-B57F-1F95DD50E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plans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8A2F77-FE52-FC4E-BA59-13F4DCDC48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71600" y="1564640"/>
                <a:ext cx="9601200" cy="175768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Since the current missing mass</a:t>
                </a:r>
                <a:r>
                  <a:rPr lang="en-US" baseline="30000" dirty="0"/>
                  <a:t>2</a:t>
                </a:r>
                <a:r>
                  <a:rPr lang="en-US" dirty="0"/>
                  <a:t> cut has almost no effect, we plan to adjust it, placing further cuts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dirty="0"/>
                  <a:t>0.05, 0.02, 0.01, 0.0075, and 0.005 GeV</a:t>
                </a:r>
                <a:r>
                  <a:rPr lang="en-US" baseline="30000" dirty="0"/>
                  <a:t>2</a:t>
                </a:r>
                <a:endParaRPr lang="en-US" dirty="0"/>
              </a:p>
              <a:p>
                <a:r>
                  <a:rPr lang="en-US" dirty="0"/>
                  <a:t>We’ll be looking for a visible change in the efficiency vs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distribution around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dirty="0"/>
                  <a:t> associated with the FDC/CDC transition. This should be an indication that our cuts are reducing efficiency for poorly reconstructed tracks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8A2F77-FE52-FC4E-BA59-13F4DCDC48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0" y="1564640"/>
                <a:ext cx="9601200" cy="1757680"/>
              </a:xfrm>
              <a:blipFill>
                <a:blip r:embed="rId2"/>
                <a:stretch>
                  <a:fillRect l="-661" t="-2143"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8E6AECF-408B-734B-B66A-2CA3C4B19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6627" y="3280879"/>
            <a:ext cx="4921490" cy="357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049614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{46FD60E1-1F5D-5846-A77A-EA92703099A1}tf10001072</Template>
  <TotalTime>2913</TotalTime>
  <Words>372</Words>
  <Application>Microsoft Macintosh PowerPoint</Application>
  <PresentationFormat>Widescreen</PresentationFormat>
  <Paragraphs>44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Cambria Math</vt:lpstr>
      <vt:lpstr>Franklin Gothic Book</vt:lpstr>
      <vt:lpstr>Crop</vt:lpstr>
      <vt:lpstr>π^± tracking efficiencies From ω Production</vt:lpstr>
      <vt:lpstr>Previously…</vt:lpstr>
      <vt:lpstr>Procedure</vt:lpstr>
      <vt:lpstr>π^± efficiencies as functions of ϕ, θ, p</vt:lpstr>
      <vt:lpstr>π^+ efficiencies binned in θ, p</vt:lpstr>
      <vt:lpstr>π^- efficiencies binned in θ, p</vt:lpstr>
      <vt:lpstr>Missing Mass2 and Energy cuts</vt:lpstr>
      <vt:lpstr>π^+ efficiencies before and after cuts</vt:lpstr>
      <vt:lpstr>Future plans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π^± tracking efficiencies From ω Production</dc:title>
  <dc:creator>Schertz, Amy</dc:creator>
  <cp:lastModifiedBy>Schertz, Amy</cp:lastModifiedBy>
  <cp:revision>16</cp:revision>
  <dcterms:created xsi:type="dcterms:W3CDTF">2019-01-22T17:56:04Z</dcterms:created>
  <dcterms:modified xsi:type="dcterms:W3CDTF">2019-01-24T18:29:31Z</dcterms:modified>
</cp:coreProperties>
</file>