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6" r:id="rId2"/>
    <p:sldId id="357" r:id="rId3"/>
    <p:sldId id="362" r:id="rId4"/>
    <p:sldId id="364" r:id="rId5"/>
    <p:sldId id="363" r:id="rId6"/>
    <p:sldId id="365" r:id="rId7"/>
    <p:sldId id="313" r:id="rId8"/>
    <p:sldId id="366" r:id="rId9"/>
    <p:sldId id="317" r:id="rId10"/>
    <p:sldId id="356" r:id="rId11"/>
    <p:sldId id="370" r:id="rId12"/>
    <p:sldId id="371" r:id="rId13"/>
    <p:sldId id="369" r:id="rId14"/>
    <p:sldId id="368" r:id="rId15"/>
    <p:sldId id="367" r:id="rId16"/>
    <p:sldId id="373" r:id="rId17"/>
    <p:sldId id="372" r:id="rId18"/>
    <p:sldId id="358" r:id="rId19"/>
    <p:sldId id="360" r:id="rId20"/>
    <p:sldId id="359" r:id="rId21"/>
    <p:sldId id="31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396"/>
    <a:srgbClr val="D60093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C86368-0D56-4B29-9E6C-C41AEE561873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1C64D0-1CDE-4AA9-A224-84A55F625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18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18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19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19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35522-A304-459C-8796-E60AD75E17E4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B334B678-A275-40A8-BFD8-4E78DD3BE182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D266661-5439-4242-8510-1304C131CFF9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10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10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15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15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6F0F-2E56-4081-AAF7-DDF60C996A17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2DAC-527E-4D3E-9B39-0F8C5944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6D05-00AC-4454-A770-8FE05BA61FED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CB71-5DAD-40BA-8009-5236494E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5536-5A40-4D81-8220-8FBAE953211A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AFD0-D5F8-45DD-BF20-F10CCE58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7064-9AC3-46D6-8223-F5189D43A831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7258-6361-400A-87EB-1BD51D2A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E35E-A2B5-426B-8CC0-6AFE5304026E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F372-7917-4235-8F8F-B1E0E8BA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9DF2-1374-488B-9CFC-346574EE1534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1425-EC02-45C2-9B0D-73479E14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DCC5-0A9C-47ED-A67B-78D1FE875391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313F-4B95-4B01-AD94-EED1686F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C2A3-E11B-4A0B-9C84-FCB140A7E420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E877-D8EB-4ECA-BA1E-4BEC89EF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802D-B7D5-46E2-93B3-8A19D22A9A0D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752A-8238-4E1B-A370-DEA27E87D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27EE-76B7-4D20-A72F-C1F7FA9F250D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0445-289F-45A1-B14F-1FF6C1B7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6A91-380F-40E0-8ECB-3C8320A6D9EE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528F-457A-419A-AA4F-56A865532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514F-E2C3-4E96-ADE4-C48136E41BE4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F23131-8649-4261-BEB2-8ED4EEF9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rldefense.proofpoint.com/v2/url?u=https-3A__arxiv.org_pdf_1808.02163.pdf&amp;d=DwMFaQ&amp;c=lz9TcOasaINaaC3U7FbMev2lsutwpI4--09aP8Lu18s&amp;r=W68-qtUtxsVeqItWaSBwzeC58N4Oj3HftsF9Ebea6Is&amp;m=HOnxnVRMJMJIFM5q7quljBYD-El9c3A1ZZ4Tj-98dyw&amp;s=lenMVgl97z3FAlCDqGpnn1A0KEeQVCL35twpVpReBZc&amp;e=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pdf/1810.04626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57200" y="0"/>
            <a:ext cx="85344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Charmonium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Physics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with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GlueX</a:t>
            </a:r>
            <a:endParaRPr lang="en-US" altLang="en-US" sz="3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621895" y="1019145"/>
            <a:ext cx="2286000" cy="40011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Lubomir</a:t>
            </a:r>
            <a:r>
              <a:rPr lang="en-US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Pentchev</a:t>
            </a:r>
            <a:endParaRPr lang="en-US" alt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40145" y="1629701"/>
            <a:ext cx="86677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err="1">
                <a:latin typeface="Arial" pitchFamily="34" charset="0"/>
              </a:rPr>
              <a:t>JLab</a:t>
            </a:r>
            <a:r>
              <a:rPr lang="en-US" altLang="en-US" dirty="0">
                <a:latin typeface="Arial" pitchFamily="34" charset="0"/>
              </a:rPr>
              <a:t> 12GeV accelerator  has UNIQUE opportunity (high intensity, </a:t>
            </a:r>
            <a:r>
              <a:rPr lang="en-US" altLang="en-US" dirty="0" smtClean="0">
                <a:latin typeface="Arial" pitchFamily="34" charset="0"/>
              </a:rPr>
              <a:t>right energy) </a:t>
            </a:r>
            <a:r>
              <a:rPr lang="en-US" altLang="en-US" dirty="0">
                <a:latin typeface="Arial" pitchFamily="34" charset="0"/>
              </a:rPr>
              <a:t>to study </a:t>
            </a:r>
            <a:r>
              <a:rPr lang="en-US" altLang="en-US" dirty="0" smtClean="0">
                <a:latin typeface="Arial" pitchFamily="34" charset="0"/>
              </a:rPr>
              <a:t>near threshold </a:t>
            </a:r>
            <a:r>
              <a:rPr lang="en-US" altLang="en-US" dirty="0" err="1" smtClean="0">
                <a:latin typeface="Arial" pitchFamily="34" charset="0"/>
              </a:rPr>
              <a:t>charmonium</a:t>
            </a:r>
            <a:r>
              <a:rPr lang="en-US" altLang="en-US" dirty="0" smtClean="0">
                <a:latin typeface="Arial" pitchFamily="34" charset="0"/>
              </a:rPr>
              <a:t> photo-production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Physics motivation</a:t>
            </a: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Heavy vs light quark hadrons</a:t>
            </a:r>
            <a:endParaRPr lang="en-US" altLang="en-US" dirty="0" smtClean="0">
              <a:latin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Study </a:t>
            </a:r>
            <a:r>
              <a:rPr lang="en-US" altLang="en-US" dirty="0" err="1" smtClean="0">
                <a:latin typeface="Arial" pitchFamily="34" charset="0"/>
              </a:rPr>
              <a:t>charmonium</a:t>
            </a:r>
            <a:r>
              <a:rPr lang="en-US" altLang="en-US" dirty="0" smtClean="0">
                <a:latin typeface="Arial" pitchFamily="34" charset="0"/>
              </a:rPr>
              <a:t>-nucleon interaction</a:t>
            </a:r>
            <a:endParaRPr lang="en-US" altLang="en-US" dirty="0" smtClean="0">
              <a:latin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altLang="en-US" dirty="0" err="1" smtClean="0">
                <a:latin typeface="Arial" pitchFamily="34" charset="0"/>
              </a:rPr>
              <a:t>LHCb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pentaquarks</a:t>
            </a:r>
            <a:endParaRPr lang="en-US" altLang="en-US" dirty="0" smtClean="0">
              <a:latin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Other </a:t>
            </a:r>
            <a:r>
              <a:rPr lang="en-US" altLang="en-US" dirty="0" err="1" smtClean="0">
                <a:latin typeface="Arial" pitchFamily="34" charset="0"/>
              </a:rPr>
              <a:t>dielectron</a:t>
            </a:r>
            <a:r>
              <a:rPr lang="en-US" altLang="en-US" dirty="0" smtClean="0">
                <a:latin typeface="Arial" pitchFamily="34" charset="0"/>
              </a:rPr>
              <a:t> physics: TCS, rare </a:t>
            </a:r>
            <a:r>
              <a:rPr lang="en-US" altLang="en-US" dirty="0" err="1" smtClean="0">
                <a:latin typeface="Arial" pitchFamily="34" charset="0"/>
              </a:rPr>
              <a:t>leptonic</a:t>
            </a:r>
            <a:r>
              <a:rPr lang="en-US" altLang="en-US" dirty="0" smtClean="0">
                <a:latin typeface="Arial" pitchFamily="34" charset="0"/>
              </a:rPr>
              <a:t> decays</a:t>
            </a: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</a:rPr>
              <a:t>vs other Halls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maximum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full acceptance in both charge particles and photons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possibility to use </a:t>
            </a:r>
            <a:r>
              <a:rPr lang="en-US" altLang="en-US" dirty="0" smtClean="0">
                <a:latin typeface="Arial" pitchFamily="34" charset="0"/>
              </a:rPr>
              <a:t>linearly </a:t>
            </a:r>
            <a:r>
              <a:rPr lang="en-US" altLang="en-US" dirty="0">
                <a:latin typeface="Arial" pitchFamily="34" charset="0"/>
              </a:rPr>
              <a:t>polarized beam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Possible </a:t>
            </a: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 modification for </a:t>
            </a:r>
            <a:r>
              <a:rPr lang="en-US" altLang="en-US" dirty="0" err="1" smtClean="0">
                <a:latin typeface="Arial" pitchFamily="34" charset="0"/>
              </a:rPr>
              <a:t>charmonium</a:t>
            </a:r>
            <a:r>
              <a:rPr lang="en-US" altLang="en-US" dirty="0" smtClean="0">
                <a:latin typeface="Arial" pitchFamily="34" charset="0"/>
              </a:rPr>
              <a:t> running</a:t>
            </a:r>
            <a:endParaRPr lang="en-US" altLang="en-US" dirty="0">
              <a:latin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Trigger, detector modifications at high intensity</a:t>
            </a:r>
            <a:endParaRPr lang="en-US" altLang="en-US" dirty="0">
              <a:latin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Electron/pion separation</a:t>
            </a:r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latin typeface="Arial" pitchFamily="34" charset="0"/>
              </a:rPr>
              <a:t>LHCb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pentaquark</a:t>
            </a:r>
            <a:r>
              <a:rPr lang="en-US" altLang="en-US" sz="2400" dirty="0" smtClean="0">
                <a:latin typeface="Arial" pitchFamily="34" charset="0"/>
              </a:rPr>
              <a:t>: possible explanations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81063"/>
            <a:ext cx="8791575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245" y="4695598"/>
            <a:ext cx="4021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Liming Zhang’s slide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2954" y="5103674"/>
            <a:ext cx="5129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c</a:t>
            </a:r>
            <a:r>
              <a:rPr lang="en-US" dirty="0" smtClean="0"/>
              <a:t>(4450) -            molecule</a:t>
            </a:r>
            <a:endParaRPr lang="en-US" dirty="0"/>
          </a:p>
          <a:p>
            <a:r>
              <a:rPr lang="en-US" dirty="0" smtClean="0"/>
              <a:t>Narrow width despite big phase space indicates small overlap with J/</a:t>
            </a:r>
            <a:r>
              <a:rPr lang="en-US" dirty="0" err="1" smtClean="0">
                <a:latin typeface="Symbol" panose="05050102010706020507" pitchFamily="18" charset="2"/>
              </a:rPr>
              <a:t>y</a:t>
            </a:r>
            <a:r>
              <a:rPr lang="en-US" dirty="0" err="1" smtClean="0"/>
              <a:t>p</a:t>
            </a:r>
            <a:r>
              <a:rPr lang="en-US" dirty="0" smtClean="0"/>
              <a:t> state</a:t>
            </a:r>
          </a:p>
          <a:p>
            <a:endParaRPr lang="en-US" dirty="0"/>
          </a:p>
          <a:p>
            <a:r>
              <a:rPr lang="en-US" dirty="0" smtClean="0"/>
              <a:t>Pc(4380) much wider – has potential to be explained as tightly-bound system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9507"/>
            <a:ext cx="640773" cy="3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5109507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-25000" dirty="0" smtClean="0"/>
              <a:t>c1</a:t>
            </a:r>
            <a:r>
              <a:rPr lang="en-US" dirty="0" smtClean="0"/>
              <a:t>p decay found then it is not a kinematic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24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latin typeface="Arial" panose="020B0604020202020204" pitchFamily="34" charset="0"/>
              </a:rPr>
              <a:t>Photoproduction</a:t>
            </a:r>
            <a:r>
              <a:rPr lang="en-US" altLang="en-US" sz="2400" dirty="0" smtClean="0">
                <a:latin typeface="Arial" panose="020B0604020202020204" pitchFamily="34" charset="0"/>
              </a:rPr>
              <a:t> of </a:t>
            </a:r>
            <a:r>
              <a:rPr lang="en-US" altLang="en-US" sz="2400" dirty="0" smtClean="0">
                <a:latin typeface="Symbol" panose="05050102010706020507" pitchFamily="18" charset="2"/>
              </a:rPr>
              <a:t>c</a:t>
            </a:r>
            <a:r>
              <a:rPr lang="en-US" altLang="en-US" sz="2400" baseline="-25000" dirty="0" smtClean="0">
                <a:latin typeface="Arial" pitchFamily="34" charset="0"/>
              </a:rPr>
              <a:t>c1</a:t>
            </a:r>
            <a:r>
              <a:rPr lang="en-US" altLang="en-US" sz="2400" dirty="0" smtClean="0">
                <a:latin typeface="Arial" pitchFamily="34" charset="0"/>
              </a:rPr>
              <a:t>(3511) 1</a:t>
            </a:r>
            <a:r>
              <a:rPr lang="en-US" altLang="en-US" sz="2400" baseline="30000" dirty="0" smtClean="0">
                <a:latin typeface="Arial" pitchFamily="34" charset="0"/>
              </a:rPr>
              <a:t>++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endParaRPr lang="en-US" altLang="en-US" sz="2400" baseline="-250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838200"/>
            <a:ext cx="6648450" cy="451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527" y="55245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J/</a:t>
            </a:r>
            <a:r>
              <a:rPr lang="en-US" sz="2000" baseline="-25000" dirty="0" smtClean="0">
                <a:latin typeface="Symbol" panose="05050102010706020507" pitchFamily="18" charset="2"/>
              </a:rPr>
              <a:t>y</a:t>
            </a:r>
            <a:r>
              <a:rPr lang="en-US" sz="2000" dirty="0" smtClean="0"/>
              <a:t>/N</a:t>
            </a:r>
            <a:r>
              <a:rPr lang="en-US" sz="2000" dirty="0" smtClean="0">
                <a:latin typeface="Symbol" panose="05050102010706020507" pitchFamily="18" charset="2"/>
              </a:rPr>
              <a:t>c</a:t>
            </a:r>
            <a:r>
              <a:rPr lang="en-US" sz="2000" baseline="-25000" dirty="0" smtClean="0"/>
              <a:t>c1</a:t>
            </a:r>
            <a:r>
              <a:rPr lang="en-US" sz="2000" dirty="0" smtClean="0"/>
              <a:t> = 4.525 (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dirty="0" smtClean="0"/>
              <a:t>) x 1.753 (flux) x 2.915 (</a:t>
            </a:r>
            <a:r>
              <a:rPr lang="en-US" sz="2000" dirty="0" smtClean="0">
                <a:latin typeface="Symbol" panose="05050102010706020507" pitchFamily="18" charset="2"/>
              </a:rPr>
              <a:t>c</a:t>
            </a:r>
            <a:r>
              <a:rPr lang="en-US" sz="2000" baseline="-25000" dirty="0" smtClean="0"/>
              <a:t>c1 </a:t>
            </a:r>
            <a:r>
              <a:rPr lang="en-US" sz="2000" dirty="0" smtClean="0"/>
              <a:t>-&gt; J/</a:t>
            </a:r>
            <a:r>
              <a:rPr lang="en-US" sz="2000" dirty="0" smtClean="0">
                <a:latin typeface="Symbol" panose="05050102010706020507" pitchFamily="18" charset="2"/>
              </a:rPr>
              <a:t>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anose="05050102010706020507" pitchFamily="18" charset="2"/>
              </a:rPr>
              <a:t>g 34.3%)</a:t>
            </a:r>
            <a:r>
              <a:rPr lang="en-US" sz="2000" dirty="0" smtClean="0"/>
              <a:t>  = 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69449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J/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127" y="716001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/>
              <a:t>p </a:t>
            </a:r>
            <a:r>
              <a:rPr lang="en-US" sz="2000" dirty="0" smtClean="0">
                <a:latin typeface="Cambria Math"/>
                <a:ea typeface="Cambria Math"/>
              </a:rPr>
              <a:t>→ </a:t>
            </a:r>
            <a:r>
              <a:rPr lang="en-US" sz="2000" dirty="0" smtClean="0">
                <a:latin typeface="Symbol" panose="05050102010706020507" pitchFamily="18" charset="2"/>
                <a:ea typeface="Cambria Math"/>
              </a:rPr>
              <a:t>c</a:t>
            </a:r>
            <a:r>
              <a:rPr lang="en-US" sz="2000" baseline="-25000" dirty="0" smtClean="0">
                <a:latin typeface="Cambria Math"/>
                <a:ea typeface="Cambria Math"/>
              </a:rPr>
              <a:t>c1 </a:t>
            </a:r>
            <a:r>
              <a:rPr lang="en-US" sz="2000" dirty="0" smtClean="0">
                <a:ea typeface="Cambria Math"/>
              </a:rPr>
              <a:t>p</a:t>
            </a:r>
            <a:r>
              <a:rPr lang="en-US" sz="2000" dirty="0" smtClean="0">
                <a:latin typeface="Cambria Math"/>
                <a:ea typeface="Cambria Math"/>
              </a:rPr>
              <a:t>→ </a:t>
            </a:r>
            <a:r>
              <a:rPr lang="en-US" sz="2000" dirty="0" smtClean="0">
                <a:ea typeface="Cambria Math"/>
              </a:rPr>
              <a:t>J</a:t>
            </a:r>
            <a:r>
              <a:rPr lang="en-US" sz="2000" dirty="0" smtClean="0">
                <a:latin typeface="Cambria Math"/>
                <a:ea typeface="Cambria Math"/>
              </a:rPr>
              <a:t>/</a:t>
            </a:r>
            <a:r>
              <a:rPr lang="en-US" sz="2000" dirty="0" smtClean="0">
                <a:latin typeface="Symbol" panose="05050102010706020507" pitchFamily="18" charset="2"/>
                <a:ea typeface="Cambria Math"/>
              </a:rPr>
              <a:t>y g </a:t>
            </a:r>
            <a:r>
              <a:rPr lang="en-US" sz="2000" dirty="0" smtClean="0">
                <a:latin typeface="Cambria Math"/>
                <a:ea typeface="Cambria Math"/>
              </a:rPr>
              <a:t>p→ e</a:t>
            </a:r>
            <a:r>
              <a:rPr lang="en-US" sz="2000" baseline="30000" dirty="0" smtClean="0">
                <a:latin typeface="Cambria Math"/>
                <a:ea typeface="Cambria Math"/>
              </a:rPr>
              <a:t>+</a:t>
            </a:r>
            <a:r>
              <a:rPr lang="en-US" sz="2000" dirty="0" smtClean="0">
                <a:latin typeface="Cambria Math"/>
                <a:ea typeface="Cambria Math"/>
              </a:rPr>
              <a:t> e</a:t>
            </a:r>
            <a:r>
              <a:rPr lang="en-US" sz="2000" baseline="30000" dirty="0" smtClean="0">
                <a:latin typeface="Cambria Math"/>
                <a:ea typeface="Cambria Math"/>
              </a:rPr>
              <a:t>-</a:t>
            </a:r>
            <a:r>
              <a:rPr lang="en-US" sz="2000" dirty="0" smtClean="0">
                <a:latin typeface="Cambria Math"/>
                <a:ea typeface="Cambria Math"/>
              </a:rPr>
              <a:t> </a:t>
            </a:r>
            <a:r>
              <a:rPr lang="en-US" sz="2000" dirty="0" smtClean="0">
                <a:latin typeface="Symbol" panose="05050102010706020507" pitchFamily="18" charset="2"/>
                <a:ea typeface="Cambria Math"/>
              </a:rPr>
              <a:t>g </a:t>
            </a:r>
            <a:r>
              <a:rPr lang="en-US" sz="2000" dirty="0" smtClean="0">
                <a:latin typeface="Cambria Math"/>
                <a:ea typeface="Cambria Math"/>
              </a:rPr>
              <a:t>p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4426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35527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latin typeface="Arial" panose="020B0604020202020204" pitchFamily="34" charset="0"/>
              </a:rPr>
              <a:t>Photoproduction</a:t>
            </a:r>
            <a:r>
              <a:rPr lang="en-US" altLang="en-US" sz="2400" dirty="0" smtClean="0">
                <a:latin typeface="Arial" panose="020B0604020202020204" pitchFamily="34" charset="0"/>
              </a:rPr>
              <a:t> of </a:t>
            </a:r>
            <a:r>
              <a:rPr lang="en-US" altLang="en-US" sz="2400" dirty="0" smtClean="0">
                <a:latin typeface="Symbol" panose="05050102010706020507" pitchFamily="18" charset="2"/>
              </a:rPr>
              <a:t>c</a:t>
            </a:r>
            <a:r>
              <a:rPr lang="en-US" altLang="en-US" sz="2400" baseline="-25000" dirty="0" smtClean="0">
                <a:latin typeface="Arial" pitchFamily="34" charset="0"/>
              </a:rPr>
              <a:t>c1</a:t>
            </a:r>
            <a:r>
              <a:rPr lang="en-US" altLang="en-US" sz="2400" dirty="0" smtClean="0">
                <a:latin typeface="Arial" pitchFamily="34" charset="0"/>
              </a:rPr>
              <a:t>(3511)</a:t>
            </a:r>
            <a:endParaRPr lang="en-US" altLang="en-US" sz="2400" baseline="-250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219200"/>
            <a:ext cx="6334125" cy="463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8675" y="5943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 data only – expect ~11 events without efficiency corrections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50127" y="716001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/>
              <a:t>p </a:t>
            </a:r>
            <a:r>
              <a:rPr lang="en-US" sz="2000" dirty="0" smtClean="0">
                <a:latin typeface="Cambria Math"/>
                <a:ea typeface="Cambria Math"/>
              </a:rPr>
              <a:t>→ </a:t>
            </a:r>
            <a:r>
              <a:rPr lang="en-US" sz="2000" dirty="0" smtClean="0">
                <a:latin typeface="Symbol" panose="05050102010706020507" pitchFamily="18" charset="2"/>
                <a:ea typeface="Cambria Math"/>
              </a:rPr>
              <a:t>c</a:t>
            </a:r>
            <a:r>
              <a:rPr lang="en-US" sz="2000" baseline="-25000" dirty="0" smtClean="0">
                <a:latin typeface="Cambria Math"/>
                <a:ea typeface="Cambria Math"/>
              </a:rPr>
              <a:t>c1 </a:t>
            </a:r>
            <a:r>
              <a:rPr lang="en-US" sz="2000" dirty="0" smtClean="0">
                <a:ea typeface="Cambria Math"/>
              </a:rPr>
              <a:t>p</a:t>
            </a:r>
            <a:r>
              <a:rPr lang="en-US" sz="2000" dirty="0" smtClean="0">
                <a:latin typeface="Cambria Math"/>
                <a:ea typeface="Cambria Math"/>
              </a:rPr>
              <a:t>→ </a:t>
            </a:r>
            <a:r>
              <a:rPr lang="en-US" sz="2000" dirty="0" smtClean="0">
                <a:ea typeface="Cambria Math"/>
              </a:rPr>
              <a:t>J</a:t>
            </a:r>
            <a:r>
              <a:rPr lang="en-US" sz="2000" dirty="0" smtClean="0">
                <a:latin typeface="Cambria Math"/>
                <a:ea typeface="Cambria Math"/>
              </a:rPr>
              <a:t>/</a:t>
            </a:r>
            <a:r>
              <a:rPr lang="en-US" sz="2000" dirty="0" smtClean="0">
                <a:latin typeface="Symbol" panose="05050102010706020507" pitchFamily="18" charset="2"/>
                <a:ea typeface="Cambria Math"/>
              </a:rPr>
              <a:t>y g </a:t>
            </a:r>
            <a:r>
              <a:rPr lang="en-US" sz="2000" dirty="0" smtClean="0">
                <a:latin typeface="Cambria Math"/>
                <a:ea typeface="Cambria Math"/>
              </a:rPr>
              <a:t>p→ e</a:t>
            </a:r>
            <a:r>
              <a:rPr lang="en-US" sz="2000" baseline="30000" dirty="0" smtClean="0">
                <a:latin typeface="Cambria Math"/>
                <a:ea typeface="Cambria Math"/>
              </a:rPr>
              <a:t>+</a:t>
            </a:r>
            <a:r>
              <a:rPr lang="en-US" sz="2000" dirty="0" smtClean="0">
                <a:latin typeface="Cambria Math"/>
                <a:ea typeface="Cambria Math"/>
              </a:rPr>
              <a:t> e</a:t>
            </a:r>
            <a:r>
              <a:rPr lang="en-US" sz="2000" baseline="30000" dirty="0" smtClean="0">
                <a:latin typeface="Cambria Math"/>
                <a:ea typeface="Cambria Math"/>
              </a:rPr>
              <a:t>-</a:t>
            </a:r>
            <a:r>
              <a:rPr lang="en-US" sz="2000" dirty="0" smtClean="0">
                <a:latin typeface="Cambria Math"/>
                <a:ea typeface="Cambria Math"/>
              </a:rPr>
              <a:t> </a:t>
            </a:r>
            <a:r>
              <a:rPr lang="en-US" sz="2000" dirty="0" smtClean="0">
                <a:latin typeface="Symbol" panose="05050102010706020507" pitchFamily="18" charset="2"/>
                <a:ea typeface="Cambria Math"/>
              </a:rPr>
              <a:t>g </a:t>
            </a:r>
            <a:r>
              <a:rPr lang="en-US" sz="2000" dirty="0" smtClean="0">
                <a:latin typeface="Cambria Math"/>
                <a:ea typeface="Cambria Math"/>
              </a:rPr>
              <a:t>p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2819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What can we say about Pc(4380)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7" y="1181966"/>
            <a:ext cx="4343400" cy="36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343400" cy="3591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8213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JPAC model for Pc(4380) J=3/2 BR=1.5%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81150" y="5190714"/>
            <a:ext cx="613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Cross-section experiments can’t separate t-channel from s-channel Pc(4380) production (too wide!)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Polarization experiments will be needed (using linearly polarized photons in </a:t>
            </a:r>
            <a:r>
              <a:rPr lang="en-US" dirty="0" err="1" smtClean="0"/>
              <a:t>GlueX</a:t>
            </a:r>
            <a:r>
              <a:rPr lang="en-US" dirty="0" smtClean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 results with higher statistics (x8) from </a:t>
            </a:r>
            <a:r>
              <a:rPr lang="en-US" dirty="0" err="1" smtClean="0"/>
              <a:t>LHCb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26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latin typeface="Arial" pitchFamily="34" charset="0"/>
              </a:rPr>
              <a:t>GlueX</a:t>
            </a:r>
            <a:r>
              <a:rPr lang="en-US" altLang="en-US" sz="2400" dirty="0" smtClean="0">
                <a:latin typeface="Arial" pitchFamily="34" charset="0"/>
              </a:rPr>
              <a:t> vs other Halls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899" y="932453"/>
            <a:ext cx="75438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Full acceptance for charged  and neutral particles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J/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photoproduction</a:t>
            </a:r>
            <a:r>
              <a:rPr lang="en-US" sz="2400" dirty="0" smtClean="0"/>
              <a:t> very close to the threshold (</a:t>
            </a:r>
            <a:r>
              <a:rPr lang="en-US" sz="2400" dirty="0" err="1" smtClean="0">
                <a:latin typeface="Symbol" panose="05050102010706020507" pitchFamily="18" charset="2"/>
              </a:rPr>
              <a:t>q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&gt;1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t-dependence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</a:rPr>
              <a:t>g </a:t>
            </a:r>
            <a:r>
              <a:rPr lang="en-US" sz="2400" dirty="0"/>
              <a:t>p </a:t>
            </a:r>
            <a:r>
              <a:rPr lang="en-US" sz="2400" dirty="0">
                <a:latin typeface="Cambria Math"/>
                <a:ea typeface="Cambria Math"/>
              </a:rPr>
              <a:t>→ </a:t>
            </a:r>
            <a:r>
              <a:rPr lang="en-US" sz="2400" dirty="0">
                <a:latin typeface="Symbol" panose="05050102010706020507" pitchFamily="18" charset="2"/>
                <a:ea typeface="Cambria Math"/>
              </a:rPr>
              <a:t>c</a:t>
            </a:r>
            <a:r>
              <a:rPr lang="en-US" sz="2400" baseline="-25000" dirty="0">
                <a:latin typeface="Cambria Math"/>
                <a:ea typeface="Cambria Math"/>
              </a:rPr>
              <a:t>c1 </a:t>
            </a:r>
            <a:r>
              <a:rPr lang="en-US" sz="2400" dirty="0">
                <a:ea typeface="Cambria Math"/>
              </a:rPr>
              <a:t>p</a:t>
            </a:r>
            <a:r>
              <a:rPr lang="en-US" sz="2400" dirty="0">
                <a:latin typeface="Cambria Math"/>
                <a:ea typeface="Cambria Math"/>
              </a:rPr>
              <a:t>→ </a:t>
            </a:r>
            <a:r>
              <a:rPr lang="en-US" sz="2400" dirty="0">
                <a:ea typeface="Cambria Math"/>
              </a:rPr>
              <a:t>J</a:t>
            </a:r>
            <a:r>
              <a:rPr lang="en-US" sz="2400" dirty="0">
                <a:latin typeface="Cambria Math"/>
                <a:ea typeface="Cambria Math"/>
              </a:rPr>
              <a:t>/</a:t>
            </a:r>
            <a:r>
              <a:rPr lang="en-US" sz="2400" dirty="0">
                <a:latin typeface="Symbol" panose="05050102010706020507" pitchFamily="18" charset="2"/>
                <a:ea typeface="Cambria Math"/>
              </a:rPr>
              <a:t>y g </a:t>
            </a:r>
            <a:r>
              <a:rPr lang="en-US" sz="2400" dirty="0">
                <a:latin typeface="Cambria Math"/>
                <a:ea typeface="Cambria Math"/>
              </a:rPr>
              <a:t>p→ e</a:t>
            </a:r>
            <a:r>
              <a:rPr lang="en-US" sz="2400" baseline="30000" dirty="0">
                <a:latin typeface="Cambria Math"/>
                <a:ea typeface="Cambria Math"/>
              </a:rPr>
              <a:t>+</a:t>
            </a:r>
            <a:r>
              <a:rPr lang="en-US" sz="2400" dirty="0">
                <a:latin typeface="Cambria Math"/>
                <a:ea typeface="Cambria Math"/>
              </a:rPr>
              <a:t> e</a:t>
            </a:r>
            <a:r>
              <a:rPr lang="en-US" sz="2400" baseline="30000" dirty="0">
                <a:latin typeface="Cambria Math"/>
                <a:ea typeface="Cambria Math"/>
              </a:rPr>
              <a:t>-</a:t>
            </a:r>
            <a:r>
              <a:rPr lang="en-US" sz="2400" dirty="0">
                <a:latin typeface="Cambria Math"/>
                <a:ea typeface="Cambria Math"/>
              </a:rPr>
              <a:t> </a:t>
            </a:r>
            <a:r>
              <a:rPr lang="en-US" sz="2400" dirty="0">
                <a:latin typeface="Symbol" panose="05050102010706020507" pitchFamily="18" charset="2"/>
                <a:ea typeface="Cambria Math"/>
              </a:rPr>
              <a:t>g </a:t>
            </a:r>
            <a:r>
              <a:rPr lang="en-US" sz="2400" dirty="0">
                <a:latin typeface="Cambria Math"/>
                <a:ea typeface="Cambria Math"/>
              </a:rPr>
              <a:t>p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</a:rPr>
              <a:t>g </a:t>
            </a:r>
            <a:r>
              <a:rPr lang="en-US" sz="2400" dirty="0"/>
              <a:t>p </a:t>
            </a:r>
            <a:r>
              <a:rPr lang="en-US" sz="2400" dirty="0" smtClean="0">
                <a:latin typeface="Cambria Math"/>
                <a:ea typeface="Cambria Math"/>
              </a:rPr>
              <a:t>→ </a:t>
            </a:r>
            <a:r>
              <a:rPr lang="en-US" sz="2400" dirty="0">
                <a:ea typeface="Cambria Math"/>
              </a:rPr>
              <a:t>J</a:t>
            </a:r>
            <a:r>
              <a:rPr lang="en-US" sz="2400" dirty="0">
                <a:latin typeface="Cambria Math"/>
                <a:ea typeface="Cambria Math"/>
              </a:rPr>
              <a:t>/</a:t>
            </a:r>
            <a:r>
              <a:rPr lang="en-US" sz="2400" dirty="0">
                <a:latin typeface="Symbol" panose="05050102010706020507" pitchFamily="18" charset="2"/>
                <a:ea typeface="Cambria Math"/>
              </a:rPr>
              <a:t>y </a:t>
            </a:r>
            <a:r>
              <a:rPr lang="en-US" sz="2400" dirty="0" smtClean="0">
                <a:latin typeface="Symbol" panose="05050102010706020507" pitchFamily="18" charset="2"/>
                <a:ea typeface="Cambria Math"/>
              </a:rPr>
              <a:t>p </a:t>
            </a:r>
            <a:r>
              <a:rPr lang="en-US" sz="2400" dirty="0" err="1" smtClean="0">
                <a:ea typeface="Cambria Math"/>
              </a:rPr>
              <a:t>p</a:t>
            </a:r>
            <a:r>
              <a:rPr lang="en-US" sz="2400" dirty="0" smtClean="0">
                <a:latin typeface="Cambria Math"/>
                <a:ea typeface="Cambria Math"/>
              </a:rPr>
              <a:t>→ </a:t>
            </a:r>
            <a:r>
              <a:rPr lang="en-US" sz="2400" dirty="0">
                <a:latin typeface="Cambria Math"/>
                <a:ea typeface="Cambria Math"/>
              </a:rPr>
              <a:t>e</a:t>
            </a:r>
            <a:r>
              <a:rPr lang="en-US" sz="2400" baseline="30000" dirty="0">
                <a:latin typeface="Cambria Math"/>
                <a:ea typeface="Cambria Math"/>
              </a:rPr>
              <a:t>+</a:t>
            </a:r>
            <a:r>
              <a:rPr lang="en-US" sz="2400" dirty="0">
                <a:latin typeface="Cambria Math"/>
                <a:ea typeface="Cambria Math"/>
              </a:rPr>
              <a:t> e</a:t>
            </a:r>
            <a:r>
              <a:rPr lang="en-US" sz="2400" baseline="30000" dirty="0">
                <a:latin typeface="Cambria Math"/>
                <a:ea typeface="Cambria Math"/>
              </a:rPr>
              <a:t>-</a:t>
            </a:r>
            <a:r>
              <a:rPr lang="en-US" sz="2400" dirty="0">
                <a:latin typeface="Cambria Math"/>
                <a:ea typeface="Cambria Math"/>
              </a:rPr>
              <a:t> </a:t>
            </a:r>
            <a:r>
              <a:rPr lang="en-US" sz="2400" dirty="0" smtClean="0">
                <a:latin typeface="Symbol" panose="05050102010706020507" pitchFamily="18" charset="2"/>
                <a:ea typeface="Cambria Math"/>
              </a:rPr>
              <a:t>p </a:t>
            </a:r>
            <a:r>
              <a:rPr lang="en-US" sz="2400" dirty="0" err="1">
                <a:latin typeface="Cambria Math"/>
                <a:ea typeface="Cambria Math"/>
              </a:rPr>
              <a:t>p</a:t>
            </a:r>
            <a:r>
              <a:rPr lang="en-US" sz="2400" dirty="0">
                <a:latin typeface="Cambria Math"/>
                <a:ea typeface="Cambria Math"/>
              </a:rPr>
              <a:t> </a:t>
            </a:r>
            <a:r>
              <a:rPr lang="en-US" sz="2400" dirty="0" smtClean="0">
                <a:latin typeface="Cambria Math"/>
                <a:ea typeface="Cambria Math"/>
              </a:rPr>
              <a:t> (target excitation - </a:t>
            </a:r>
            <a:r>
              <a:rPr lang="en-US" sz="2400" dirty="0" smtClean="0">
                <a:ea typeface="Cambria Math"/>
              </a:rPr>
              <a:t>needed for inclusive experiments at other halls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Cambria Math"/>
              </a:rPr>
              <a:t>Maximal beam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Bridge to high energy measurements</a:t>
            </a:r>
            <a:endParaRPr lang="en-US" sz="2400" dirty="0" smtClean="0">
              <a:ea typeface="Cambria Mat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</a:rPr>
              <a:t>g </a:t>
            </a:r>
            <a:r>
              <a:rPr lang="en-US" sz="2400" dirty="0"/>
              <a:t>p </a:t>
            </a:r>
            <a:r>
              <a:rPr lang="en-US" sz="2400" dirty="0">
                <a:latin typeface="Cambria Math"/>
                <a:ea typeface="Cambria Math"/>
              </a:rPr>
              <a:t>→ </a:t>
            </a:r>
            <a:r>
              <a:rPr lang="en-US" sz="2400" dirty="0">
                <a:latin typeface="Symbol" panose="05050102010706020507" pitchFamily="18" charset="2"/>
                <a:ea typeface="Cambria Math"/>
              </a:rPr>
              <a:t>c</a:t>
            </a:r>
            <a:r>
              <a:rPr lang="en-US" sz="2400" baseline="-25000" dirty="0">
                <a:latin typeface="Cambria Math"/>
                <a:ea typeface="Cambria Math"/>
              </a:rPr>
              <a:t>c1 </a:t>
            </a:r>
            <a:r>
              <a:rPr lang="en-US" sz="2400" dirty="0">
                <a:ea typeface="Cambria Math"/>
              </a:rPr>
              <a:t>p</a:t>
            </a:r>
            <a:r>
              <a:rPr lang="en-US" sz="2400" dirty="0">
                <a:latin typeface="Cambria Math"/>
                <a:ea typeface="Cambria Math"/>
              </a:rPr>
              <a:t>→ </a:t>
            </a:r>
            <a:r>
              <a:rPr lang="en-US" sz="2400" dirty="0">
                <a:ea typeface="Cambria Math"/>
              </a:rPr>
              <a:t>J</a:t>
            </a:r>
            <a:r>
              <a:rPr lang="en-US" sz="2400" dirty="0">
                <a:latin typeface="Cambria Math"/>
                <a:ea typeface="Cambria Math"/>
              </a:rPr>
              <a:t>/</a:t>
            </a:r>
            <a:r>
              <a:rPr lang="en-US" sz="2400" dirty="0">
                <a:latin typeface="Symbol" panose="05050102010706020507" pitchFamily="18" charset="2"/>
                <a:ea typeface="Cambria Math"/>
              </a:rPr>
              <a:t>y g </a:t>
            </a:r>
            <a:r>
              <a:rPr lang="en-US" sz="2400" dirty="0">
                <a:latin typeface="Cambria Math"/>
                <a:ea typeface="Cambria Math"/>
              </a:rPr>
              <a:t>p→ e</a:t>
            </a:r>
            <a:r>
              <a:rPr lang="en-US" sz="2400" baseline="30000" dirty="0">
                <a:latin typeface="Cambria Math"/>
                <a:ea typeface="Cambria Math"/>
              </a:rPr>
              <a:t>+</a:t>
            </a:r>
            <a:r>
              <a:rPr lang="en-US" sz="2400" dirty="0">
                <a:latin typeface="Cambria Math"/>
                <a:ea typeface="Cambria Math"/>
              </a:rPr>
              <a:t> e</a:t>
            </a:r>
            <a:r>
              <a:rPr lang="en-US" sz="2400" baseline="30000" dirty="0">
                <a:latin typeface="Cambria Math"/>
                <a:ea typeface="Cambria Math"/>
              </a:rPr>
              <a:t>-</a:t>
            </a:r>
            <a:r>
              <a:rPr lang="en-US" sz="2400" dirty="0">
                <a:latin typeface="Cambria Math"/>
                <a:ea typeface="Cambria Math"/>
              </a:rPr>
              <a:t> </a:t>
            </a:r>
            <a:r>
              <a:rPr lang="en-US" sz="2400" dirty="0">
                <a:latin typeface="Symbol" panose="05050102010706020507" pitchFamily="18" charset="2"/>
                <a:ea typeface="Cambria Math"/>
              </a:rPr>
              <a:t>g </a:t>
            </a:r>
            <a:r>
              <a:rPr lang="en-US" sz="2400" dirty="0" smtClean="0">
                <a:latin typeface="Cambria Math"/>
                <a:ea typeface="Cambria Math"/>
              </a:rPr>
              <a:t>p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Possibility </a:t>
            </a:r>
            <a:r>
              <a:rPr lang="en-US" altLang="en-US" sz="2400" dirty="0"/>
              <a:t>to use linearly polarized </a:t>
            </a:r>
            <a:r>
              <a:rPr lang="en-US" altLang="en-US" sz="2400" dirty="0" smtClean="0"/>
              <a:t>beam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Pc(4380) polarization experiment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Other </a:t>
            </a:r>
            <a:r>
              <a:rPr lang="en-US" altLang="en-US" sz="2400" dirty="0" err="1"/>
              <a:t>dielectron</a:t>
            </a:r>
            <a:r>
              <a:rPr lang="en-US" altLang="en-US" sz="2400" dirty="0"/>
              <a:t> physics: TCS, rare </a:t>
            </a:r>
            <a:r>
              <a:rPr lang="en-US" altLang="en-US" sz="2400" dirty="0" err="1"/>
              <a:t>leptonic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decays requiring full acceptance</a:t>
            </a:r>
            <a:endParaRPr lang="en-US" altLang="en-US" sz="2400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4426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Possible </a:t>
            </a:r>
            <a:r>
              <a:rPr lang="en-US" altLang="en-US" sz="2400" dirty="0" err="1" smtClean="0">
                <a:latin typeface="Arial" pitchFamily="34" charset="0"/>
              </a:rPr>
              <a:t>GlueX</a:t>
            </a:r>
            <a:r>
              <a:rPr lang="en-US" altLang="en-US" sz="2400" dirty="0" smtClean="0">
                <a:latin typeface="Arial" pitchFamily="34" charset="0"/>
              </a:rPr>
              <a:t> modifications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872936"/>
            <a:ext cx="4090439" cy="298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9215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Most likely scenario: opportunistic physics with </a:t>
            </a:r>
            <a:r>
              <a:rPr lang="en-US" altLang="en-US" sz="2000" dirty="0" err="1" smtClean="0"/>
              <a:t>GlueX</a:t>
            </a:r>
            <a:r>
              <a:rPr lang="en-US" altLang="en-US" sz="2000" dirty="0" smtClean="0"/>
              <a:t>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Currently we have ~450 J/</a:t>
            </a:r>
            <a:r>
              <a:rPr lang="en-US" altLang="en-US" sz="2000" dirty="0" smtClean="0">
                <a:latin typeface="Symbol" panose="05050102010706020507" pitchFamily="18" charset="2"/>
              </a:rPr>
              <a:t>y</a:t>
            </a:r>
            <a:r>
              <a:rPr lang="en-US" altLang="en-US" sz="2000" dirty="0" smtClean="0"/>
              <a:t>’s using ~20% of statistics so far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With </a:t>
            </a:r>
            <a:r>
              <a:rPr lang="en-US" altLang="en-US" sz="2000" dirty="0" err="1" smtClean="0"/>
              <a:t>GlueX</a:t>
            </a:r>
            <a:r>
              <a:rPr lang="en-US" altLang="en-US" sz="2000" dirty="0" smtClean="0"/>
              <a:t> at high intensity expect ~10k in total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Depending on results from the other halls and </a:t>
            </a:r>
            <a:r>
              <a:rPr lang="en-US" altLang="en-US" sz="2000" dirty="0" err="1" smtClean="0"/>
              <a:t>LHCb</a:t>
            </a:r>
            <a:r>
              <a:rPr lang="en-US" altLang="en-US" sz="2000" dirty="0" smtClean="0"/>
              <a:t> we may decide to have special </a:t>
            </a:r>
            <a:r>
              <a:rPr lang="en-US" altLang="en-US" sz="2000" dirty="0" err="1" smtClean="0"/>
              <a:t>charmonium</a:t>
            </a:r>
            <a:r>
              <a:rPr lang="en-US" altLang="en-US" sz="2000" dirty="0" smtClean="0"/>
              <a:t> running at very high intensity with some (or all) of the modifications: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Trigger: high threshold on sum of two calorimeters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Keeping only high energy tagger counters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Turning off (or lower HV) the inner part of some detectors (CDC, FDC, TOF, FCAL)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Move coherent peak up to 10 GeV: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2800" y="5105400"/>
            <a:ext cx="9144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66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914400"/>
            <a:ext cx="5858747" cy="3978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2133599" y="2813284"/>
            <a:ext cx="2665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~5% of total statistics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5029200" y="1968970"/>
            <a:ext cx="152400" cy="1688629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92638" y="1790490"/>
            <a:ext cx="461665" cy="191538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~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+mn-cs"/>
              </a:rPr>
              <a:t>5,000 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suppression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25438" y="228600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Possible </a:t>
            </a:r>
            <a:r>
              <a:rPr lang="en-US" altLang="en-US" sz="2400" dirty="0" err="1" smtClean="0">
                <a:latin typeface="Arial" pitchFamily="34" charset="0"/>
              </a:rPr>
              <a:t>GlueX</a:t>
            </a:r>
            <a:r>
              <a:rPr lang="en-US" altLang="en-US" sz="2400" dirty="0" smtClean="0">
                <a:latin typeface="Arial" pitchFamily="34" charset="0"/>
              </a:rPr>
              <a:t> modifications: e/</a:t>
            </a:r>
            <a:r>
              <a:rPr lang="en-US" altLang="en-US" sz="2400" dirty="0" smtClean="0">
                <a:latin typeface="Symbol" panose="05050102010706020507" pitchFamily="18" charset="2"/>
              </a:rPr>
              <a:t>p</a:t>
            </a:r>
            <a:r>
              <a:rPr lang="en-US" altLang="en-US" sz="2400" dirty="0" smtClean="0">
                <a:latin typeface="Arial" pitchFamily="34" charset="0"/>
              </a:rPr>
              <a:t> separation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38" y="5113057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 err="1" smtClean="0"/>
              <a:t>Pions</a:t>
            </a:r>
            <a:r>
              <a:rPr lang="en-US" altLang="en-US" sz="2000" dirty="0" smtClean="0"/>
              <a:t> are 3 orders more numerous and </a:t>
            </a:r>
            <a:r>
              <a:rPr lang="en-US" altLang="en-US" sz="2000" dirty="0" err="1" smtClean="0"/>
              <a:t>GlueX</a:t>
            </a:r>
            <a:r>
              <a:rPr lang="en-US" altLang="en-US" sz="2000" dirty="0" smtClean="0"/>
              <a:t> detector doesn’t have enough power to suppress them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Suppression </a:t>
            </a:r>
            <a:r>
              <a:rPr lang="en-US" altLang="en-US" sz="2000" dirty="0"/>
              <a:t>factor of ~5000 by E/p cuts (2</a:t>
            </a:r>
            <a:r>
              <a:rPr lang="en-US" altLang="en-US" sz="2000" dirty="0">
                <a:latin typeface="Symbol" panose="05050102010706020507" pitchFamily="18" charset="2"/>
              </a:rPr>
              <a:t>s</a:t>
            </a:r>
            <a:r>
              <a:rPr lang="en-US" altLang="en-US" sz="2000" dirty="0"/>
              <a:t>) on both </a:t>
            </a:r>
            <a:r>
              <a:rPr lang="en-US" altLang="en-US" sz="2000" dirty="0" smtClean="0"/>
              <a:t>leptons using calorimeters</a:t>
            </a:r>
          </a:p>
        </p:txBody>
      </p:sp>
    </p:spTree>
    <p:extLst>
      <p:ext uri="{BB962C8B-B14F-4D97-AF65-F5344CB8AC3E}">
        <p14:creationId xmlns:p14="http://schemas.microsoft.com/office/powerpoint/2010/main" val="20016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47506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Possible </a:t>
            </a:r>
            <a:r>
              <a:rPr lang="en-US" altLang="en-US" sz="2400" dirty="0" err="1" smtClean="0">
                <a:latin typeface="Arial" pitchFamily="34" charset="0"/>
              </a:rPr>
              <a:t>GlueX</a:t>
            </a:r>
            <a:r>
              <a:rPr lang="en-US" altLang="en-US" sz="2400" dirty="0" smtClean="0">
                <a:latin typeface="Arial" pitchFamily="34" charset="0"/>
              </a:rPr>
              <a:t> modifications: e/</a:t>
            </a:r>
            <a:r>
              <a:rPr lang="en-US" altLang="en-US" sz="2400" dirty="0" smtClean="0">
                <a:latin typeface="Symbol" panose="05050102010706020507" pitchFamily="18" charset="2"/>
              </a:rPr>
              <a:t>p</a:t>
            </a:r>
            <a:r>
              <a:rPr lang="en-US" altLang="en-US" sz="2400" dirty="0" smtClean="0">
                <a:latin typeface="Arial" pitchFamily="34" charset="0"/>
              </a:rPr>
              <a:t> separation with TRD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892205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TRD in forward direction: with 3 chambers expect suppression factor of ~20-50 at 90% efficiency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2800" y="5105400"/>
            <a:ext cx="9144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0" y="2029691"/>
            <a:ext cx="8143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24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334000" y="732042"/>
            <a:ext cx="35565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Results with WC-TRD prototype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e/e with/without radiator – 1.9 suppression factor at 90% efficiency</a:t>
            </a:r>
            <a:endParaRPr lang="en-US" altLang="en-US" sz="2400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2"/>
            <a:ext cx="5562600" cy="6319838"/>
          </a:xfrm>
          <a:prstGeom prst="rect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8600" y="95106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Possible </a:t>
            </a:r>
            <a:r>
              <a:rPr lang="en-US" altLang="en-US" sz="2400" dirty="0" err="1" smtClean="0">
                <a:latin typeface="Arial" pitchFamily="34" charset="0"/>
              </a:rPr>
              <a:t>GlueX</a:t>
            </a:r>
            <a:r>
              <a:rPr lang="en-US" altLang="en-US" sz="2400" dirty="0" smtClean="0">
                <a:latin typeface="Arial" pitchFamily="34" charset="0"/>
              </a:rPr>
              <a:t> modifications: WC-TRD prototype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563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Sergey </a:t>
            </a:r>
            <a:r>
              <a:rPr lang="en-US" dirty="0" err="1" smtClean="0"/>
              <a:t>Furletov</a:t>
            </a:r>
            <a:r>
              <a:rPr lang="en-US" dirty="0" smtClean="0"/>
              <a:t> reports these results on VCI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40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580031"/>
            <a:ext cx="5576455" cy="6264114"/>
          </a:xfrm>
          <a:prstGeom prst="rect">
            <a:avLst/>
          </a:prstGeom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334000" y="732042"/>
            <a:ext cx="35565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Results with GEM-TRD prototype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 smtClean="0">
                <a:latin typeface="Arial" pitchFamily="34" charset="0"/>
              </a:rPr>
              <a:t>e/e with/without radiator – 1.9 suppression factor at 90% efficiency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28600" y="95106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Possible </a:t>
            </a:r>
            <a:r>
              <a:rPr lang="en-US" altLang="en-US" sz="2400" dirty="0" err="1" smtClean="0">
                <a:latin typeface="Arial" pitchFamily="34" charset="0"/>
              </a:rPr>
              <a:t>GlueX</a:t>
            </a:r>
            <a:r>
              <a:rPr lang="en-US" altLang="en-US" sz="2400" dirty="0" smtClean="0">
                <a:latin typeface="Arial" pitchFamily="34" charset="0"/>
              </a:rPr>
              <a:t> modifications: GEM-TRD prototype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63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Sergey </a:t>
            </a:r>
            <a:r>
              <a:rPr lang="en-US" dirty="0" err="1" smtClean="0"/>
              <a:t>Furletov</a:t>
            </a:r>
            <a:r>
              <a:rPr lang="en-US" dirty="0" smtClean="0"/>
              <a:t> reports these results on VCI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2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Why Heavy Quarks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28600" y="838596"/>
            <a:ext cx="866775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Hadrons with heavy quarks are much simpler: quarks are almost static, spin-dependent interaction ~ 1/</a:t>
            </a:r>
            <a:r>
              <a:rPr lang="en-US" altLang="en-US" dirty="0" err="1" smtClean="0">
                <a:latin typeface="Arial" pitchFamily="34" charset="0"/>
              </a:rPr>
              <a:t>m</a:t>
            </a:r>
            <a:r>
              <a:rPr lang="en-US" altLang="en-US" baseline="-25000" dirty="0" err="1" smtClean="0">
                <a:latin typeface="Arial" pitchFamily="34" charset="0"/>
              </a:rPr>
              <a:t>Q</a:t>
            </a:r>
            <a:endParaRPr lang="en-US" altLang="en-US" baseline="-25000" dirty="0" smtClean="0">
              <a:latin typeface="Arial" pitchFamily="34" charset="0"/>
            </a:endParaRPr>
          </a:p>
          <a:p>
            <a:pPr marL="342900" lvl="1" indent="0"/>
            <a:endParaRPr lang="en-US" altLang="en-US" baseline="-25000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Very accurate theoretical prediction for  the heavy hadrons</a:t>
            </a:r>
          </a:p>
          <a:p>
            <a:pPr marL="342900" lvl="1" indent="0"/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Exotic states with heavy quarks: XYZ states, </a:t>
            </a:r>
            <a:r>
              <a:rPr lang="en-US" altLang="en-US" dirty="0" err="1" smtClean="0">
                <a:latin typeface="Arial" pitchFamily="34" charset="0"/>
              </a:rPr>
              <a:t>LHCb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pentauqarks</a:t>
            </a: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altLang="en-US" dirty="0">
              <a:latin typeface="Arial" pitchFamily="34" charset="0"/>
            </a:endParaRPr>
          </a:p>
          <a:p>
            <a:pPr marL="342900" lvl="1" indent="0"/>
            <a:r>
              <a:rPr lang="en-US" altLang="en-US" dirty="0" smtClean="0">
                <a:latin typeface="Arial" pitchFamily="34" charset="0"/>
              </a:rPr>
              <a:t>Just an example: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83" y="2632978"/>
            <a:ext cx="5257800" cy="39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24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40145" y="1629701"/>
            <a:ext cx="8667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Hadrons with heavy quarks are much simpler: quarks are almost static, spin-dependent interaction ~ 1/</a:t>
            </a:r>
            <a:r>
              <a:rPr lang="en-US" altLang="en-US" dirty="0" err="1" smtClean="0">
                <a:latin typeface="Arial" pitchFamily="34" charset="0"/>
              </a:rPr>
              <a:t>m</a:t>
            </a:r>
            <a:r>
              <a:rPr lang="en-US" altLang="en-US" baseline="-25000" dirty="0" err="1" smtClean="0">
                <a:latin typeface="Arial" pitchFamily="34" charset="0"/>
              </a:rPr>
              <a:t>Q</a:t>
            </a:r>
            <a:endParaRPr lang="en-US" altLang="en-US" baseline="-25000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Very accurate theoretical prediction for the b-baryons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23988"/>
            <a:ext cx="8324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04800" y="230188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Possible </a:t>
            </a:r>
            <a:r>
              <a:rPr lang="en-US" altLang="en-US" sz="2400" dirty="0" err="1" smtClean="0">
                <a:latin typeface="Arial" pitchFamily="34" charset="0"/>
              </a:rPr>
              <a:t>GlueX</a:t>
            </a:r>
            <a:r>
              <a:rPr lang="en-US" altLang="en-US" sz="2400" dirty="0" smtClean="0">
                <a:latin typeface="Arial" pitchFamily="34" charset="0"/>
              </a:rPr>
              <a:t> modifications: extrapolation for e/</a:t>
            </a:r>
            <a:r>
              <a:rPr lang="en-US" altLang="en-US" sz="2400" dirty="0" smtClean="0">
                <a:latin typeface="Symbol" panose="05050102010706020507" pitchFamily="18" charset="2"/>
              </a:rPr>
              <a:t>p</a:t>
            </a:r>
            <a:r>
              <a:rPr lang="en-US" altLang="en-US" sz="2400" dirty="0" smtClean="0">
                <a:latin typeface="Arial" pitchFamily="34" charset="0"/>
              </a:rPr>
              <a:t> separation with TRD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63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Sergey </a:t>
            </a:r>
            <a:r>
              <a:rPr lang="en-US" dirty="0" err="1" smtClean="0"/>
              <a:t>Furletov</a:t>
            </a:r>
            <a:r>
              <a:rPr lang="en-US" dirty="0" smtClean="0"/>
              <a:t> reports these results on VCI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6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254000" y="1143000"/>
            <a:ext cx="86677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Why </a:t>
            </a:r>
            <a:r>
              <a:rPr lang="en-US" altLang="en-US" dirty="0" err="1" smtClean="0">
                <a:latin typeface="Arial" pitchFamily="34" charset="0"/>
              </a:rPr>
              <a:t>charmonium</a:t>
            </a:r>
            <a:r>
              <a:rPr lang="en-US" altLang="en-US" dirty="0" smtClean="0">
                <a:latin typeface="Arial" pitchFamily="34" charset="0"/>
              </a:rPr>
              <a:t>: heavy quark system can probe nucleon </a:t>
            </a:r>
            <a:r>
              <a:rPr lang="en-US" altLang="en-US" dirty="0" err="1" smtClean="0">
                <a:latin typeface="Arial" pitchFamily="34" charset="0"/>
              </a:rPr>
              <a:t>gluonic</a:t>
            </a:r>
            <a:r>
              <a:rPr lang="en-US" altLang="en-US" dirty="0" smtClean="0">
                <a:latin typeface="Arial" pitchFamily="34" charset="0"/>
              </a:rPr>
              <a:t> distribution</a:t>
            </a:r>
          </a:p>
          <a:p>
            <a:pPr marL="342900" lvl="1" indent="0"/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Why at threshold: anomaly terms coming from high twists (vanish at high energy)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Why at threshold: </a:t>
            </a:r>
            <a:r>
              <a:rPr lang="en-US" altLang="en-US" dirty="0" err="1" smtClean="0">
                <a:latin typeface="Arial" pitchFamily="34" charset="0"/>
              </a:rPr>
              <a:t>LHCb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pentaquarks</a:t>
            </a:r>
            <a:r>
              <a:rPr lang="en-US" altLang="en-US" dirty="0" smtClean="0">
                <a:latin typeface="Arial" pitchFamily="34" charset="0"/>
              </a:rPr>
              <a:t> are there</a:t>
            </a:r>
          </a:p>
          <a:p>
            <a:pPr marL="342900" lvl="1" indent="0"/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Why with </a:t>
            </a: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: highest energy (</a:t>
            </a:r>
            <a:r>
              <a:rPr lang="en-US" altLang="en-US" dirty="0" smtClean="0">
                <a:latin typeface="Symbol" panose="05050102010706020507" pitchFamily="18" charset="2"/>
              </a:rPr>
              <a:t>c</a:t>
            </a:r>
            <a:r>
              <a:rPr lang="en-US" altLang="en-US" baseline="-25000" dirty="0" smtClean="0">
                <a:latin typeface="Arial" pitchFamily="34" charset="0"/>
              </a:rPr>
              <a:t>c1</a:t>
            </a:r>
            <a:r>
              <a:rPr lang="en-US" altLang="en-US" dirty="0" smtClean="0">
                <a:latin typeface="Arial" pitchFamily="34" charset="0"/>
              </a:rPr>
              <a:t>), full coverage for charged and neutral particles (</a:t>
            </a:r>
            <a:r>
              <a:rPr lang="en-US" altLang="en-US" dirty="0" smtClean="0">
                <a:latin typeface="Symbol" panose="05050102010706020507" pitchFamily="18" charset="2"/>
              </a:rPr>
              <a:t>c</a:t>
            </a:r>
            <a:r>
              <a:rPr lang="en-US" altLang="en-US" baseline="-25000" dirty="0" smtClean="0">
                <a:latin typeface="Arial" pitchFamily="34" charset="0"/>
              </a:rPr>
              <a:t>c1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 smtClean="0">
                <a:latin typeface="Arial" pitchFamily="34" charset="0"/>
              </a:rPr>
              <a:t>J/</a:t>
            </a:r>
            <a:r>
              <a:rPr lang="en-US" altLang="en-US" dirty="0" smtClean="0">
                <a:latin typeface="Symbol" panose="05050102010706020507" pitchFamily="18" charset="2"/>
              </a:rPr>
              <a:t>y</a:t>
            </a:r>
            <a:r>
              <a:rPr lang="en-US" altLang="en-US" dirty="0" smtClean="0">
                <a:latin typeface="Arial" pitchFamily="34" charset="0"/>
              </a:rPr>
              <a:t> final state), possibly using linear polarization (P</a:t>
            </a:r>
            <a:r>
              <a:rPr lang="en-US" altLang="en-US" baseline="-25000" dirty="0" smtClean="0">
                <a:latin typeface="Arial" pitchFamily="34" charset="0"/>
              </a:rPr>
              <a:t>c</a:t>
            </a:r>
            <a:r>
              <a:rPr lang="en-US" altLang="en-US" dirty="0" smtClean="0">
                <a:latin typeface="Arial" pitchFamily="34" charset="0"/>
              </a:rPr>
              <a:t>(4380))</a:t>
            </a:r>
          </a:p>
          <a:p>
            <a:pPr marL="342900" lvl="1" indent="0"/>
            <a:endParaRPr lang="en-US" altLang="en-US" baseline="-25000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What is needed: nothing or higher luminosity (depending on results from other </a:t>
            </a:r>
            <a:r>
              <a:rPr lang="en-US" altLang="en-US" dirty="0" err="1" smtClean="0">
                <a:latin typeface="Arial" pitchFamily="34" charset="0"/>
              </a:rPr>
              <a:t>experimenst</a:t>
            </a:r>
            <a:r>
              <a:rPr lang="en-US" altLang="en-US" dirty="0" smtClean="0">
                <a:latin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How: high threshold on calorimeter sum; turn off (lower HV) on inner detectors and low energy tagger </a:t>
            </a:r>
            <a:r>
              <a:rPr lang="en-US" altLang="en-US" dirty="0" err="1" smtClean="0">
                <a:latin typeface="Arial" pitchFamily="34" charset="0"/>
              </a:rPr>
              <a:t>hodoscopes</a:t>
            </a: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What is </a:t>
            </a:r>
            <a:r>
              <a:rPr lang="en-US" altLang="en-US" dirty="0" smtClean="0">
                <a:latin typeface="Arial" pitchFamily="34" charset="0"/>
              </a:rPr>
              <a:t>needed: electron/pion separation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How: TRD in forward direction</a:t>
            </a:r>
          </a:p>
          <a:p>
            <a:pPr lvl="1"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Summary (Q/A)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25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err="1" smtClean="0">
                <a:latin typeface="Arial" charset="0"/>
              </a:rPr>
              <a:t>Charmonium</a:t>
            </a:r>
            <a:r>
              <a:rPr lang="en-US" altLang="en-US" sz="2400" dirty="0" smtClean="0">
                <a:latin typeface="Arial" charset="0"/>
              </a:rPr>
              <a:t>-nucleon Interaction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38439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Charmonium</a:t>
            </a:r>
            <a:r>
              <a:rPr lang="en-US" altLang="en-US" sz="2000" dirty="0" smtClean="0"/>
              <a:t> excellent probe to study </a:t>
            </a:r>
            <a:r>
              <a:rPr lang="en-US" altLang="en-US" sz="2000" dirty="0" err="1" smtClean="0"/>
              <a:t>gluonic</a:t>
            </a:r>
            <a:r>
              <a:rPr lang="en-US" altLang="en-US" sz="2000" dirty="0" smtClean="0"/>
              <a:t> content of nucleon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Using </a:t>
            </a:r>
            <a:r>
              <a:rPr lang="en-US" altLang="en-US" sz="2000" dirty="0"/>
              <a:t>VMD (</a:t>
            </a:r>
            <a:r>
              <a:rPr lang="en-US" altLang="en-US" sz="2000" dirty="0" err="1">
                <a:latin typeface="Symbol" panose="05050102010706020507" pitchFamily="18" charset="2"/>
              </a:rPr>
              <a:t>g</a:t>
            </a:r>
            <a:r>
              <a:rPr lang="en-US" altLang="en-US" sz="2000" dirty="0" err="1">
                <a:latin typeface="Cambria Math"/>
                <a:ea typeface="Cambria Math"/>
              </a:rPr>
              <a:t>→J</a:t>
            </a:r>
            <a:r>
              <a:rPr lang="en-US" altLang="en-US" sz="2000" dirty="0">
                <a:latin typeface="Cambria Math"/>
                <a:ea typeface="Cambria Math"/>
              </a:rPr>
              <a:t>/</a:t>
            </a:r>
            <a:r>
              <a:rPr lang="en-US" altLang="en-US" sz="2000" dirty="0">
                <a:latin typeface="Symbol" panose="05050102010706020507" pitchFamily="18" charset="2"/>
                <a:ea typeface="Cambria Math"/>
              </a:rPr>
              <a:t>y) </a:t>
            </a:r>
            <a:r>
              <a:rPr lang="en-US" altLang="en-US" sz="2000" dirty="0">
                <a:ea typeface="Cambria Math"/>
              </a:rPr>
              <a:t>one can study </a:t>
            </a:r>
            <a:r>
              <a:rPr lang="en-US" altLang="en-US" sz="2000" dirty="0" smtClean="0">
                <a:ea typeface="Cambria Math"/>
              </a:rPr>
              <a:t> </a:t>
            </a:r>
            <a:r>
              <a:rPr lang="en-US" altLang="en-US" sz="2000" dirty="0" smtClean="0">
                <a:latin typeface="Cambria Math"/>
                <a:ea typeface="Cambria Math"/>
              </a:rPr>
              <a:t>J/</a:t>
            </a:r>
            <a:r>
              <a:rPr lang="en-US" altLang="en-US" sz="2000" dirty="0" smtClean="0">
                <a:latin typeface="Symbol" panose="05050102010706020507" pitchFamily="18" charset="2"/>
                <a:ea typeface="Cambria Math"/>
              </a:rPr>
              <a:t>y </a:t>
            </a:r>
            <a:r>
              <a:rPr lang="en-US" altLang="en-US" sz="2000" dirty="0">
                <a:ea typeface="Cambria Math"/>
              </a:rPr>
              <a:t>p </a:t>
            </a:r>
            <a:r>
              <a:rPr lang="en-US" altLang="en-US" sz="2000" dirty="0">
                <a:latin typeface="Cambria Math"/>
                <a:ea typeface="Cambria Math"/>
              </a:rPr>
              <a:t>→ J/</a:t>
            </a:r>
            <a:r>
              <a:rPr lang="en-US" altLang="en-US" sz="2000" dirty="0">
                <a:latin typeface="Symbol" panose="05050102010706020507" pitchFamily="18" charset="2"/>
                <a:ea typeface="Cambria Math"/>
              </a:rPr>
              <a:t>y </a:t>
            </a:r>
            <a:r>
              <a:rPr lang="en-US" altLang="en-US" sz="2000" dirty="0" smtClean="0">
                <a:ea typeface="Cambria Math"/>
              </a:rPr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ea typeface="Cambria Math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Cambria Math"/>
              </a:rPr>
              <a:t>Heavy quark system interacts with light quark proton via gluon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ea typeface="Cambria Math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Cambria Math"/>
              </a:rPr>
              <a:t>In analogy with the electro-magnetic Form Factor: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" y="4038600"/>
            <a:ext cx="874568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620"/>
            <a:ext cx="6553200" cy="445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9451"/>
            <a:ext cx="2743199" cy="710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229359"/>
            <a:ext cx="3276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000" i="1" dirty="0" smtClean="0"/>
              <a:t>Frankfurt and </a:t>
            </a:r>
            <a:r>
              <a:rPr lang="en-US" altLang="en-US" sz="2000" i="1" dirty="0" err="1" smtClean="0"/>
              <a:t>Strikman</a:t>
            </a:r>
            <a:r>
              <a:rPr lang="en-US" altLang="en-US" sz="2000" i="1" dirty="0" smtClean="0"/>
              <a:t> PRD66 (2002) </a:t>
            </a:r>
            <a:r>
              <a:rPr lang="en-US" altLang="en-US" sz="2000" dirty="0" smtClean="0"/>
              <a:t>suggested t-dependence defined by the proton </a:t>
            </a:r>
            <a:r>
              <a:rPr lang="en-US" altLang="en-US" sz="2000" dirty="0" err="1" smtClean="0"/>
              <a:t>gluonic</a:t>
            </a:r>
            <a:r>
              <a:rPr lang="en-US" altLang="en-US" sz="2000" dirty="0" smtClean="0"/>
              <a:t> FF</a:t>
            </a:r>
          </a:p>
          <a:p>
            <a:pPr>
              <a:buFont typeface="Arial" charset="0"/>
              <a:buChar char="•"/>
            </a:pPr>
            <a:r>
              <a:rPr lang="en-US" altLang="en-US" sz="2000" dirty="0" smtClean="0"/>
              <a:t>Explains t-slope change with energy (</a:t>
            </a:r>
            <a:r>
              <a:rPr lang="en-US" altLang="en-US" sz="2000" dirty="0" smtClean="0">
                <a:solidFill>
                  <a:srgbClr val="FF0000"/>
                </a:solidFill>
              </a:rPr>
              <a:t>due to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t</a:t>
            </a:r>
            <a:r>
              <a:rPr lang="en-US" altLang="en-US" sz="2000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altLang="en-US" sz="2000" dirty="0" smtClean="0">
                <a:solidFill>
                  <a:srgbClr val="FF0000"/>
                </a:solidFill>
              </a:rPr>
              <a:t>  and t-range dependence</a:t>
            </a:r>
            <a:r>
              <a:rPr lang="en-US" altLang="en-US" sz="2000" dirty="0" smtClean="0"/>
              <a:t>) in wide energy range:</a:t>
            </a:r>
          </a:p>
          <a:p>
            <a:pPr marL="800100" lvl="2" indent="0"/>
            <a:r>
              <a:rPr lang="en-US" altLang="en-US" sz="2000" dirty="0" smtClean="0"/>
              <a:t>FNAL  &lt;E&gt;=100 GeV</a:t>
            </a:r>
          </a:p>
          <a:p>
            <a:pPr marL="800100" lvl="2" indent="0"/>
            <a:r>
              <a:rPr lang="en-US" altLang="en-US" sz="2000" dirty="0" smtClean="0"/>
              <a:t>SLAC    19 GeV</a:t>
            </a:r>
          </a:p>
          <a:p>
            <a:pPr marL="800100" lvl="2" indent="0"/>
            <a:r>
              <a:rPr lang="en-US" altLang="en-US" sz="2000" dirty="0" smtClean="0"/>
              <a:t>Cornell    11 GeV</a:t>
            </a:r>
          </a:p>
          <a:p>
            <a:pPr marL="800100" lvl="2" indent="0"/>
            <a:r>
              <a:rPr lang="en-US" altLang="en-US" sz="2000" dirty="0" err="1" smtClean="0"/>
              <a:t>GlueX</a:t>
            </a:r>
            <a:r>
              <a:rPr lang="en-US" altLang="en-US" sz="2000" dirty="0" smtClean="0"/>
              <a:t>   10-11.8 GeV</a:t>
            </a:r>
          </a:p>
          <a:p>
            <a:pPr marL="0" indent="0"/>
            <a:endParaRPr lang="en-US" altLang="en-US" sz="2000" dirty="0" smtClean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Proton </a:t>
            </a:r>
            <a:r>
              <a:rPr lang="en-US" altLang="en-US" sz="2400" dirty="0" err="1" smtClean="0">
                <a:latin typeface="Arial" charset="0"/>
              </a:rPr>
              <a:t>Gluonic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F</a:t>
            </a:r>
            <a:r>
              <a:rPr lang="en-US" altLang="en-US" sz="2400" dirty="0" smtClean="0">
                <a:latin typeface="Arial" charset="0"/>
              </a:rPr>
              <a:t>orm </a:t>
            </a:r>
            <a:r>
              <a:rPr lang="en-US" altLang="en-US" sz="2400" dirty="0">
                <a:latin typeface="Arial" charset="0"/>
              </a:rPr>
              <a:t>F</a:t>
            </a:r>
            <a:r>
              <a:rPr lang="en-US" altLang="en-US" sz="2400" dirty="0" smtClean="0">
                <a:latin typeface="Arial" charset="0"/>
              </a:rPr>
              <a:t>actor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08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Proton </a:t>
            </a:r>
            <a:r>
              <a:rPr lang="en-US" altLang="en-US" sz="2400" dirty="0" err="1" smtClean="0">
                <a:latin typeface="Arial" charset="0"/>
              </a:rPr>
              <a:t>Gluonic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F</a:t>
            </a:r>
            <a:r>
              <a:rPr lang="en-US" altLang="en-US" sz="2400" dirty="0" smtClean="0">
                <a:latin typeface="Arial" charset="0"/>
              </a:rPr>
              <a:t>orm Factors: A,B,C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99077"/>
            <a:ext cx="6466609" cy="12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200400"/>
            <a:ext cx="452193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2788227"/>
            <a:ext cx="449329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18" y="60851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Yoshitaka </a:t>
            </a:r>
            <a:r>
              <a:rPr lang="fi-FI" dirty="0" smtClean="0"/>
              <a:t>Hatta and </a:t>
            </a:r>
            <a:r>
              <a:rPr lang="fi-FI" dirty="0"/>
              <a:t>Di-Lun </a:t>
            </a:r>
            <a:r>
              <a:rPr lang="fi-FI" dirty="0" smtClean="0"/>
              <a:t>Yang</a:t>
            </a:r>
            <a:endParaRPr lang="en-US" dirty="0"/>
          </a:p>
          <a:p>
            <a:r>
              <a:rPr lang="en-US" dirty="0">
                <a:hlinkClick r:id="rId5"/>
              </a:rPr>
              <a:t>https://arxiv.org/pdf/1808.02163.pdf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0109" y="2008728"/>
            <a:ext cx="887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 – maximal trace anomaly term (related to </a:t>
            </a:r>
            <a:r>
              <a:rPr lang="en-US" sz="2000" dirty="0" smtClean="0">
                <a:solidFill>
                  <a:srgbClr val="FF0000"/>
                </a:solidFill>
              </a:rPr>
              <a:t>fraction of nucleon mass arising from gluons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Blue</a:t>
            </a:r>
            <a:r>
              <a:rPr lang="en-US" sz="2000" dirty="0" smtClean="0"/>
              <a:t> – no trace anomaly                              </a:t>
            </a:r>
            <a:r>
              <a:rPr lang="en-US" sz="2000" dirty="0" err="1" smtClean="0"/>
              <a:t>E</a:t>
            </a:r>
            <a:r>
              <a:rPr lang="en-US" sz="2000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= 9.3 GeV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9382" y="813592"/>
            <a:ext cx="234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Cambria Math"/>
                <a:ea typeface="Cambria Math"/>
              </a:rPr>
              <a:t>J/</a:t>
            </a:r>
            <a:r>
              <a:rPr lang="en-US" altLang="en-US" sz="2000" dirty="0" smtClean="0">
                <a:latin typeface="Symbol" panose="05050102010706020507" pitchFamily="18" charset="2"/>
                <a:ea typeface="Cambria Math"/>
              </a:rPr>
              <a:t>y </a:t>
            </a:r>
            <a:r>
              <a:rPr lang="en-US" altLang="en-US" sz="2000" dirty="0">
                <a:ea typeface="Cambria Math"/>
              </a:rPr>
              <a:t>p </a:t>
            </a:r>
            <a:r>
              <a:rPr lang="en-US" altLang="en-US" sz="2000" dirty="0">
                <a:latin typeface="Cambria Math"/>
                <a:ea typeface="Cambria Math"/>
              </a:rPr>
              <a:t>→ J/</a:t>
            </a:r>
            <a:r>
              <a:rPr lang="en-US" altLang="en-US" sz="2000" dirty="0">
                <a:latin typeface="Symbol" panose="05050102010706020507" pitchFamily="18" charset="2"/>
                <a:ea typeface="Cambria Math"/>
              </a:rPr>
              <a:t>y </a:t>
            </a:r>
            <a:r>
              <a:rPr lang="en-US" altLang="en-US" sz="2000" dirty="0" smtClean="0">
                <a:ea typeface="Cambria Math"/>
              </a:rPr>
              <a:t>p: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79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Proton </a:t>
            </a:r>
            <a:r>
              <a:rPr lang="en-US" altLang="en-US" sz="2400" dirty="0" err="1" smtClean="0">
                <a:latin typeface="Arial" charset="0"/>
              </a:rPr>
              <a:t>Gluonic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F</a:t>
            </a:r>
            <a:r>
              <a:rPr lang="en-US" altLang="en-US" sz="2400" dirty="0" smtClean="0">
                <a:latin typeface="Arial" charset="0"/>
              </a:rPr>
              <a:t>orm Factors: A,B,C (lattice calculations)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57" y="692151"/>
            <a:ext cx="8199288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" y="4415027"/>
            <a:ext cx="2393373" cy="94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3868768"/>
            <a:ext cx="23189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Fits in dipole form: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45" y="6088003"/>
            <a:ext cx="402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P. E. </a:t>
            </a:r>
            <a:r>
              <a:rPr lang="en-US" dirty="0" smtClean="0"/>
              <a:t>Shanahan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W. </a:t>
            </a:r>
            <a:r>
              <a:rPr lang="en-US" dirty="0" smtClean="0"/>
              <a:t>Detmold</a:t>
            </a:r>
            <a:endParaRPr lang="en-US" dirty="0"/>
          </a:p>
          <a:p>
            <a:r>
              <a:rPr lang="en-US" dirty="0">
                <a:hlinkClick r:id="rId4"/>
              </a:rPr>
              <a:t>https://arxiv.org/pdf/1810.04626.pdf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62000" y="4724400"/>
            <a:ext cx="1058917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" y="692150"/>
            <a:ext cx="5334000" cy="2736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89" y="726786"/>
            <a:ext cx="4994898" cy="5035375"/>
          </a:xfrm>
          <a:prstGeom prst="rect">
            <a:avLst/>
          </a:prstGeom>
        </p:spPr>
      </p:pic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24245" y="930069"/>
            <a:ext cx="434339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i="1" dirty="0" err="1">
                <a:latin typeface="Arial" panose="020B0604020202020204" pitchFamily="34" charset="0"/>
              </a:rPr>
              <a:t>Kharzeev</a:t>
            </a:r>
            <a:r>
              <a:rPr lang="en-US" altLang="en-US" i="1" dirty="0">
                <a:latin typeface="Arial" panose="020B0604020202020204" pitchFamily="34" charset="0"/>
              </a:rPr>
              <a:t> et al. Eur. Phys. C9 (</a:t>
            </a:r>
            <a:r>
              <a:rPr lang="en-US" altLang="en-US" i="1" dirty="0" smtClean="0">
                <a:latin typeface="Arial" panose="020B0604020202020204" pitchFamily="34" charset="0"/>
              </a:rPr>
              <a:t>1999) 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real part of the amplitude </a:t>
            </a:r>
            <a:r>
              <a:rPr lang="en-US" altLang="en-US" dirty="0">
                <a:latin typeface="Arial" panose="020B0604020202020204" pitchFamily="34" charset="0"/>
              </a:rPr>
              <a:t>(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dominates at low energies</a:t>
            </a:r>
            <a:r>
              <a:rPr lang="en-US" altLang="en-US" dirty="0">
                <a:latin typeface="Arial" panose="020B0604020202020204" pitchFamily="34" charset="0"/>
              </a:rPr>
              <a:t>) is critically important – contains the conformal (trace) anomaly, related to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fraction of the nucleon's mass arising from gluons</a:t>
            </a:r>
            <a:r>
              <a:rPr lang="en-US" i="1" dirty="0" smtClean="0">
                <a:latin typeface="Arial" panose="020B0604020202020204" pitchFamily="34" charset="0"/>
              </a:rPr>
              <a:t>. </a:t>
            </a:r>
          </a:p>
          <a:p>
            <a:pPr marL="0" indent="0">
              <a:spcAft>
                <a:spcPts val="600"/>
              </a:spcAft>
            </a:pPr>
            <a:endParaRPr lang="en-US" i="1" dirty="0" smtClean="0"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</a:pPr>
            <a:endParaRPr lang="en-US" i="1" dirty="0"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</a:pPr>
            <a:endParaRPr lang="en-US" i="1" dirty="0" smtClean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i="1" dirty="0">
                <a:solidFill>
                  <a:prstClr val="black"/>
                </a:solidFill>
                <a:latin typeface="Arial" panose="020B0604020202020204" pitchFamily="34" charset="0"/>
              </a:rPr>
              <a:t>Brodsky et al. PLB 498, </a:t>
            </a:r>
            <a:r>
              <a:rPr lang="en-US" altLang="en-US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(2001)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Sensitive to proton 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gluonic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content at high x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Energy dependence derived from  dimensional scaling: hard 2-gluon or (near threshold) 3-gluon exchange. </a:t>
            </a:r>
            <a:r>
              <a:rPr lang="en-US" altLang="en-US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Why </a:t>
            </a:r>
            <a:r>
              <a:rPr lang="en-US" altLang="en-US" sz="2400" dirty="0" err="1" smtClean="0">
                <a:latin typeface="Arial" pitchFamily="34" charset="0"/>
              </a:rPr>
              <a:t>charmonium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photoproduction</a:t>
            </a:r>
            <a:r>
              <a:rPr lang="en-US" altLang="en-US" sz="2400" dirty="0" smtClean="0">
                <a:latin typeface="Arial" pitchFamily="34" charset="0"/>
              </a:rPr>
              <a:t> NEAR THRESHOLD?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24444" y="1752600"/>
            <a:ext cx="3633356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048959"/>
            <a:ext cx="6362062" cy="4320369"/>
          </a:xfrm>
          <a:prstGeom prst="rect">
            <a:avLst/>
          </a:prstGeom>
        </p:spPr>
      </p:pic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019800" y="1377874"/>
            <a:ext cx="30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 altLang="en-US" sz="2000" dirty="0">
              <a:solidFill>
                <a:srgbClr val="002060"/>
              </a:solidFill>
            </a:endParaRPr>
          </a:p>
          <a:p>
            <a:r>
              <a:rPr lang="en-US" altLang="en-US" sz="2000" i="1" dirty="0" smtClean="0">
                <a:solidFill>
                  <a:srgbClr val="FF0000"/>
                </a:solidFill>
              </a:rPr>
              <a:t>Brodsky at.al (2001)</a:t>
            </a:r>
            <a:r>
              <a:rPr lang="en-US" altLang="en-US" sz="2000" i="1" dirty="0" smtClean="0"/>
              <a:t>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</a:rPr>
              <a:t>fit of the </a:t>
            </a:r>
            <a:r>
              <a:rPr lang="en-US" altLang="en-US" sz="2000" dirty="0" err="1" smtClean="0">
                <a:solidFill>
                  <a:srgbClr val="002060"/>
                </a:solidFill>
              </a:rPr>
              <a:t>GlueX</a:t>
            </a:r>
            <a:r>
              <a:rPr lang="en-US" altLang="en-US" sz="2000" dirty="0" smtClean="0">
                <a:solidFill>
                  <a:srgbClr val="002060"/>
                </a:solidFill>
              </a:rPr>
              <a:t> data ONLY,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</a:rPr>
              <a:t>using F(t) as t-dependence</a:t>
            </a:r>
          </a:p>
          <a:p>
            <a:endParaRPr lang="en-US" altLang="en-US" sz="2000" dirty="0" smtClean="0">
              <a:solidFill>
                <a:srgbClr val="FF0000"/>
              </a:solidFill>
            </a:endParaRPr>
          </a:p>
          <a:p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Kharzeev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(1999)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(factor 2-3 uncertainty) perturbative calculations using gluon 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000" dirty="0" smtClean="0">
                <a:solidFill>
                  <a:srgbClr val="D60093"/>
                </a:solidFill>
              </a:rPr>
              <a:t>elated to the </a:t>
            </a:r>
            <a:r>
              <a:rPr lang="en-US" altLang="en-US" sz="2000" dirty="0" err="1" smtClean="0">
                <a:solidFill>
                  <a:srgbClr val="D60093"/>
                </a:solidFill>
              </a:rPr>
              <a:t>gluonic</a:t>
            </a:r>
            <a:r>
              <a:rPr lang="en-US" altLang="en-US" sz="2000" dirty="0" smtClean="0">
                <a:solidFill>
                  <a:srgbClr val="D60093"/>
                </a:solidFill>
              </a:rPr>
              <a:t> contribution to the mass of the proton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57C79-8C56-4947-9E98-6BD104537D3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J/</a:t>
            </a:r>
            <a:r>
              <a:rPr lang="en-US" altLang="en-US" sz="2400" dirty="0" smtClean="0">
                <a:latin typeface="Symbol" panose="05050102010706020507" pitchFamily="18" charset="2"/>
              </a:rPr>
              <a:t>y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photoproduction</a:t>
            </a:r>
            <a:r>
              <a:rPr lang="en-US" altLang="en-US" sz="2400" dirty="0" smtClean="0">
                <a:latin typeface="Arial" charset="0"/>
              </a:rPr>
              <a:t>: comparison to data and theory 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99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3" y="1171575"/>
            <a:ext cx="3684587" cy="4514850"/>
          </a:xfrm>
          <a:prstGeom prst="rect">
            <a:avLst/>
          </a:prstGeom>
        </p:spPr>
      </p:pic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TextBox 18"/>
          <p:cNvSpPr txBox="1">
            <a:spLocks noChangeArrowheads="1"/>
          </p:cNvSpPr>
          <p:nvPr/>
        </p:nvSpPr>
        <p:spPr bwMode="auto">
          <a:xfrm>
            <a:off x="0" y="602729"/>
            <a:ext cx="853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err="1" smtClean="0">
                <a:latin typeface="Arial" pitchFamily="34" charset="0"/>
              </a:rPr>
              <a:t>LHCb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pentaquarks</a:t>
            </a:r>
            <a:r>
              <a:rPr lang="en-US" altLang="en-US" dirty="0" smtClean="0">
                <a:latin typeface="Arial" pitchFamily="34" charset="0"/>
              </a:rPr>
              <a:t> observed in </a:t>
            </a:r>
            <a:r>
              <a:rPr lang="en-US" altLang="en-US" dirty="0" err="1" smtClean="0">
                <a:latin typeface="Symbol" panose="05050102010706020507" pitchFamily="18" charset="2"/>
              </a:rPr>
              <a:t>L</a:t>
            </a:r>
            <a:r>
              <a:rPr lang="en-US" altLang="en-US" baseline="-25000" dirty="0" err="1" smtClean="0">
                <a:latin typeface="Arial" pitchFamily="34" charset="0"/>
              </a:rPr>
              <a:t>b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smtClean="0">
                <a:latin typeface="Cambria Math"/>
                <a:ea typeface="Cambria Math"/>
              </a:rPr>
              <a:t>→ K</a:t>
            </a:r>
            <a:r>
              <a:rPr lang="en-US" altLang="en-US" baseline="30000" dirty="0" smtClean="0">
                <a:latin typeface="Cambria Math"/>
                <a:ea typeface="Cambria Math"/>
              </a:rPr>
              <a:t>-</a:t>
            </a:r>
            <a:r>
              <a:rPr lang="en-US" altLang="en-US" dirty="0" smtClean="0">
                <a:latin typeface="Cambria Math"/>
                <a:ea typeface="Cambria Math"/>
              </a:rPr>
              <a:t>(J/</a:t>
            </a:r>
            <a:r>
              <a:rPr lang="en-US" altLang="en-US" dirty="0" err="1" smtClean="0">
                <a:latin typeface="Symbol" panose="05050102010706020507" pitchFamily="18" charset="2"/>
                <a:ea typeface="Cambria Math"/>
              </a:rPr>
              <a:t>y</a:t>
            </a:r>
            <a:r>
              <a:rPr lang="en-US" altLang="en-US" dirty="0" err="1" smtClean="0">
                <a:latin typeface="Cambria Math"/>
                <a:ea typeface="Cambria Math"/>
              </a:rPr>
              <a:t>p</a:t>
            </a:r>
            <a:r>
              <a:rPr lang="en-US" altLang="en-US" dirty="0" smtClean="0">
                <a:latin typeface="Cambria Math"/>
                <a:ea typeface="Cambria Math"/>
              </a:rPr>
              <a:t>)</a:t>
            </a:r>
            <a:r>
              <a:rPr lang="en-US" altLang="en-US" dirty="0" smtClean="0">
                <a:latin typeface="Arial" pitchFamily="34" charset="0"/>
              </a:rPr>
              <a:t>    </a:t>
            </a:r>
            <a:r>
              <a:rPr lang="en-US" altLang="en-US" i="1" dirty="0" err="1" smtClean="0">
                <a:latin typeface="Arial" pitchFamily="34" charset="0"/>
              </a:rPr>
              <a:t>R.Aaji</a:t>
            </a:r>
            <a:r>
              <a:rPr lang="en-US" altLang="en-US" i="1" dirty="0" smtClean="0">
                <a:latin typeface="Arial" pitchFamily="34" charset="0"/>
              </a:rPr>
              <a:t> </a:t>
            </a:r>
            <a:r>
              <a:rPr lang="en-US" altLang="en-US" i="1" dirty="0" err="1" smtClean="0">
                <a:latin typeface="Arial" pitchFamily="34" charset="0"/>
              </a:rPr>
              <a:t>et.el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PRL </a:t>
            </a:r>
            <a:r>
              <a:rPr lang="en-US" dirty="0">
                <a:latin typeface="Arial" panose="020B0604020202020204" pitchFamily="34" charset="0"/>
              </a:rPr>
              <a:t>115, </a:t>
            </a:r>
            <a:r>
              <a:rPr lang="en-US" dirty="0" smtClean="0">
                <a:latin typeface="Arial" panose="020B0604020202020204" pitchFamily="34" charset="0"/>
              </a:rPr>
              <a:t>(2015)</a:t>
            </a:r>
            <a:r>
              <a:rPr lang="en-US" altLang="en-US" dirty="0" smtClean="0">
                <a:latin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DIRECT </a:t>
            </a:r>
            <a:r>
              <a:rPr lang="en-US" altLang="en-US" dirty="0">
                <a:latin typeface="Arial" pitchFamily="34" charset="0"/>
              </a:rPr>
              <a:t>relation – if they exist they should be seen in s-channel </a:t>
            </a:r>
            <a:r>
              <a:rPr lang="en-US" altLang="en-US" dirty="0" err="1">
                <a:latin typeface="Arial" pitchFamily="34" charset="0"/>
              </a:rPr>
              <a:t>photoproduction</a:t>
            </a:r>
            <a:r>
              <a:rPr lang="en-US" altLang="en-US" dirty="0">
                <a:latin typeface="Arial" pitchFamily="34" charset="0"/>
              </a:rPr>
              <a:t>: 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01826"/>
            <a:ext cx="338740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201864"/>
            <a:ext cx="42338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638425" y="2185989"/>
            <a:ext cx="34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b="1">
                <a:latin typeface="Symbol" pitchFamily="18" charset="2"/>
              </a:rPr>
              <a:t>g</a:t>
            </a:r>
          </a:p>
        </p:txBody>
      </p:sp>
      <p:sp>
        <p:nvSpPr>
          <p:cNvPr id="21512" name="TextBox 19"/>
          <p:cNvSpPr txBox="1">
            <a:spLocks noChangeArrowheads="1"/>
          </p:cNvSpPr>
          <p:nvPr/>
        </p:nvSpPr>
        <p:spPr bwMode="auto">
          <a:xfrm>
            <a:off x="2712244" y="4364039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dirty="0"/>
              <a:t>p</a:t>
            </a:r>
          </a:p>
        </p:txBody>
      </p:sp>
      <p:sp>
        <p:nvSpPr>
          <p:cNvPr id="21513" name="TextBox 20"/>
          <p:cNvSpPr txBox="1">
            <a:spLocks noChangeArrowheads="1"/>
          </p:cNvSpPr>
          <p:nvPr/>
        </p:nvSpPr>
        <p:spPr bwMode="auto">
          <a:xfrm>
            <a:off x="5327650" y="4179889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21514" name="TextBox 21"/>
          <p:cNvSpPr txBox="1">
            <a:spLocks noChangeArrowheads="1"/>
          </p:cNvSpPr>
          <p:nvPr/>
        </p:nvSpPr>
        <p:spPr bwMode="auto">
          <a:xfrm>
            <a:off x="3984625" y="3011489"/>
            <a:ext cx="45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  <a:r>
              <a:rPr lang="en-US" altLang="en-US" baseline="-25000"/>
              <a:t>c</a:t>
            </a:r>
          </a:p>
        </p:txBody>
      </p: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29225" y="2552701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3449638" y="2819401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8" name="Oval 27"/>
          <p:cNvSpPr/>
          <p:nvPr/>
        </p:nvSpPr>
        <p:spPr>
          <a:xfrm>
            <a:off x="3573463" y="3530601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63888" y="2916239"/>
            <a:ext cx="207962" cy="265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9938" y="3536951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886075" y="4778376"/>
            <a:ext cx="3117850" cy="646113"/>
          </a:xfrm>
          <a:prstGeom prst="right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5" name="TextBox 3"/>
          <p:cNvSpPr txBox="1">
            <a:spLocks noChangeArrowheads="1"/>
          </p:cNvSpPr>
          <p:nvPr/>
        </p:nvSpPr>
        <p:spPr bwMode="auto">
          <a:xfrm>
            <a:off x="3449638" y="4909708"/>
            <a:ext cx="1665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</a:rPr>
              <a:t>Direct   relation</a:t>
            </a:r>
          </a:p>
        </p:txBody>
      </p:sp>
      <p:sp>
        <p:nvSpPr>
          <p:cNvPr id="21527" name="TextBox 31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latin typeface="Arial" pitchFamily="34" charset="0"/>
              </a:rPr>
              <a:t>LHCb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petaquarks</a:t>
            </a:r>
            <a:r>
              <a:rPr lang="en-US" altLang="en-US" sz="2400" dirty="0" smtClean="0">
                <a:latin typeface="Arial" pitchFamily="34" charset="0"/>
              </a:rPr>
              <a:t> in s-channel production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29" y="5764020"/>
            <a:ext cx="589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V.Kubarovsky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M.B.Voloshin</a:t>
            </a:r>
            <a:r>
              <a:rPr lang="en-US" altLang="en-US" sz="1400" dirty="0" smtClean="0"/>
              <a:t>, PRD 92.031502 (2015).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M.Karliner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J.Rosner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arXiv</a:t>
            </a:r>
            <a:r>
              <a:rPr lang="en-US" altLang="en-US" sz="1400" dirty="0" smtClean="0"/>
              <a:t>: PLB 752, 329  (2016).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06506" y="1901825"/>
            <a:ext cx="0" cy="37083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83294" y="5686425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1400" b="1" dirty="0" smtClean="0">
                <a:solidFill>
                  <a:srgbClr val="FF0000"/>
                </a:solidFill>
              </a:rPr>
              <a:t>(4450)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246149</TotalTime>
  <Words>1272</Words>
  <Application>Microsoft Office PowerPoint</Application>
  <PresentationFormat>On-screen Show (4:3)</PresentationFormat>
  <Paragraphs>209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267</cp:revision>
  <dcterms:created xsi:type="dcterms:W3CDTF">2017-05-31T15:30:49Z</dcterms:created>
  <dcterms:modified xsi:type="dcterms:W3CDTF">2019-02-20T20:11:30Z</dcterms:modified>
</cp:coreProperties>
</file>