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6" r:id="rId2"/>
    <p:sldId id="285" r:id="rId3"/>
    <p:sldId id="307" r:id="rId4"/>
    <p:sldId id="308" r:id="rId5"/>
    <p:sldId id="309" r:id="rId6"/>
    <p:sldId id="313" r:id="rId7"/>
    <p:sldId id="317" r:id="rId8"/>
    <p:sldId id="291" r:id="rId9"/>
    <p:sldId id="310" r:id="rId10"/>
    <p:sldId id="286" r:id="rId11"/>
    <p:sldId id="303" r:id="rId12"/>
    <p:sldId id="302" r:id="rId13"/>
    <p:sldId id="301" r:id="rId14"/>
    <p:sldId id="280" r:id="rId15"/>
    <p:sldId id="292" r:id="rId16"/>
    <p:sldId id="293" r:id="rId17"/>
    <p:sldId id="294" r:id="rId18"/>
    <p:sldId id="297" r:id="rId19"/>
    <p:sldId id="298" r:id="rId20"/>
    <p:sldId id="299" r:id="rId21"/>
    <p:sldId id="315" r:id="rId22"/>
    <p:sldId id="316" r:id="rId23"/>
    <p:sldId id="31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39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A2797-690C-44DB-9BBE-D308F53E029C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E92F2-BEDA-4473-87B0-8F17BD5C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9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6CBD-17F5-8448-A33F-7D8DBC44A9F5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6CBD-17F5-8448-A33F-7D8DBC44A9F5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1EA-C8E1-48B0-87CC-323A1E6BD0B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0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1EA-C8E1-48B0-87CC-323A1E6BD0B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3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1EA-C8E1-48B0-87CC-323A1E6BD0B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1EA-C8E1-48B0-87CC-323A1E6BD0B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1EA-C8E1-48B0-87CC-323A1E6BD0B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4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1EA-C8E1-48B0-87CC-323A1E6BD0B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1EA-C8E1-48B0-87CC-323A1E6BD0B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1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1EA-C8E1-48B0-87CC-323A1E6BD0B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0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1EA-C8E1-48B0-87CC-323A1E6BD0B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3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1EA-C8E1-48B0-87CC-323A1E6BD0B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4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1EA-C8E1-48B0-87CC-323A1E6BD0B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FB1EA-C8E1-48B0-87CC-323A1E6BD0B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021C-D899-4097-9641-35AFF6FC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8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0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IMG_386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220200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457200" y="0"/>
            <a:ext cx="8534400" cy="7016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FF99"/>
                </a:solidFill>
                <a:latin typeface="Arial" pitchFamily="34" charset="0"/>
              </a:rPr>
              <a:t>Threshold J/</a:t>
            </a:r>
            <a:r>
              <a:rPr lang="en-US" altLang="en-US" sz="3200">
                <a:solidFill>
                  <a:srgbClr val="FFFF99"/>
                </a:solidFill>
                <a:latin typeface="Symbol" pitchFamily="18" charset="2"/>
              </a:rPr>
              <a:t>y</a:t>
            </a:r>
            <a:r>
              <a:rPr lang="en-US" altLang="en-US" sz="3200">
                <a:solidFill>
                  <a:srgbClr val="FFFF99"/>
                </a:solidFill>
                <a:latin typeface="Arial" pitchFamily="34" charset="0"/>
              </a:rPr>
              <a:t> production at GlueX</a:t>
            </a:r>
            <a:r>
              <a:rPr lang="en-US" altLang="en-US" sz="40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6553200" y="2286000"/>
            <a:ext cx="2286000" cy="10064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altLang="en-US" sz="2000">
                <a:solidFill>
                  <a:srgbClr val="FFFF99"/>
                </a:solidFill>
                <a:latin typeface="Arial" pitchFamily="34" charset="0"/>
              </a:rPr>
              <a:t>Lubomir Pentchev</a:t>
            </a:r>
          </a:p>
          <a:p>
            <a:r>
              <a:rPr lang="en-US" altLang="en-US" sz="2000">
                <a:solidFill>
                  <a:srgbClr val="FFFF99"/>
                </a:solidFill>
                <a:latin typeface="Arial" pitchFamily="34" charset="0"/>
              </a:rPr>
              <a:t>for the GlueX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0898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487"/>
            <a:ext cx="9144000" cy="407702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228600" y="23083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GlueX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detector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3500" y="2590800"/>
            <a:ext cx="3352800" cy="30480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3500" y="3962400"/>
            <a:ext cx="3352800" cy="22860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2362200"/>
            <a:ext cx="381000" cy="106680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3429000"/>
            <a:ext cx="381000" cy="1066800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29150" y="2930525"/>
            <a:ext cx="1339850" cy="387350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13275" y="3524250"/>
            <a:ext cx="1339850" cy="387350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61953" y="2930523"/>
            <a:ext cx="152400" cy="1031875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61021" y="2908190"/>
            <a:ext cx="152400" cy="1031875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52800" y="2869123"/>
            <a:ext cx="152400" cy="1031875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2895600"/>
            <a:ext cx="152400" cy="1031875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699194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2T-solenoid based, hermetic detector, LH target</a:t>
            </a:r>
          </a:p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(FDC,CDC)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Calorimetry (BCAL,FCAL)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Timing (TOF,SC)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87486" y="3446460"/>
            <a:ext cx="749300" cy="369332"/>
          </a:xfrm>
          <a:prstGeom prst="rect">
            <a:avLst/>
          </a:prstGeom>
          <a:solidFill>
            <a:schemeClr val="bg2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24425" y="2924145"/>
            <a:ext cx="749300" cy="369332"/>
          </a:xfrm>
          <a:prstGeom prst="rect">
            <a:avLst/>
          </a:prstGeom>
          <a:solidFill>
            <a:schemeClr val="bg2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334866"/>
            <a:ext cx="838200" cy="369332"/>
          </a:xfrm>
          <a:prstGeom prst="rect">
            <a:avLst/>
          </a:prstGeom>
          <a:solidFill>
            <a:schemeClr val="bg2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600" y="4076700"/>
            <a:ext cx="685800" cy="369332"/>
          </a:xfrm>
          <a:prstGeom prst="rect">
            <a:avLst/>
          </a:prstGeom>
          <a:solidFill>
            <a:schemeClr val="bg2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65675" y="3990945"/>
            <a:ext cx="796925" cy="369332"/>
          </a:xfrm>
          <a:prstGeom prst="rect">
            <a:avLst/>
          </a:prstGeom>
          <a:solidFill>
            <a:schemeClr val="bg2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BCAL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97333" y="3446460"/>
            <a:ext cx="551068" cy="369332"/>
          </a:xfrm>
          <a:prstGeom prst="rect">
            <a:avLst/>
          </a:prstGeom>
          <a:solidFill>
            <a:schemeClr val="bg2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487"/>
            <a:ext cx="9144000" cy="4077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3083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J/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event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964"/>
            <a:ext cx="9144000" cy="396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63737"/>
            <a:ext cx="5049457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48035" y="5285992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Suppression factor of ~5000 by p/E cuts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 to be done with muons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599" y="3085707"/>
            <a:ext cx="266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~5% of total statistics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Up-Down Arrow 10"/>
          <p:cNvSpPr/>
          <p:nvPr/>
        </p:nvSpPr>
        <p:spPr>
          <a:xfrm>
            <a:off x="5029200" y="2454336"/>
            <a:ext cx="152400" cy="1371600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67535" y="1910551"/>
            <a:ext cx="461665" cy="19153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~5000 suppression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3083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Electron/proton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separation using p(tracking)/E(calorimetry)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5232"/>
            <a:ext cx="4800600" cy="319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9" y="3547486"/>
            <a:ext cx="4874974" cy="3310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3733800"/>
            <a:ext cx="3582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36±1.2% </a:t>
            </a:r>
            <a:r>
              <a:rPr lang="en-US" dirty="0" smtClean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contamination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1.5-2.5 GeV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region with 2</a:t>
            </a:r>
            <a:r>
              <a:rPr lang="en-US" dirty="0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cut on electrons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BH yields corrected in bins of energy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shape from pion sample (p/E anti-cuts)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3083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Electron/proton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separation using p(tracking)/E(calorimetry)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92498"/>
            <a:ext cx="8534400" cy="59578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3083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Cambria Math"/>
                <a:ea typeface="Cambria Math"/>
                <a:cs typeface="Arial" panose="020B0604020202020204" pitchFamily="34" charset="0"/>
              </a:rPr>
              <a:t>→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J/</a:t>
            </a:r>
            <a:r>
              <a:rPr lang="en-US" sz="24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y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Cambria Math"/>
                <a:ea typeface="Cambria Math"/>
                <a:cs typeface="Arial" panose="020B0604020202020204" pitchFamily="34" charset="0"/>
              </a:rPr>
              <a:t>→ </a:t>
            </a:r>
            <a:r>
              <a:rPr lang="en-US" sz="2400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e</a:t>
            </a:r>
            <a:r>
              <a:rPr lang="en-US" sz="2400" baseline="30000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+</a:t>
            </a:r>
            <a:r>
              <a:rPr lang="en-US" sz="2400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e</a:t>
            </a:r>
            <a:r>
              <a:rPr lang="en-US" sz="2400" baseline="30000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reconstruction methods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4267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 = 7.5 MeV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440871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r>
              <a:rPr lang="en-US" dirty="0" smtClean="0">
                <a:solidFill>
                  <a:srgbClr val="00B050"/>
                </a:solidFill>
              </a:rPr>
              <a:t> = 12.8 MeV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1371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= 18.1 MeV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157725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Symbol" panose="05050102010706020507" pitchFamily="18" charset="2"/>
              </a:rPr>
              <a:t>s</a:t>
            </a:r>
            <a:r>
              <a:rPr lang="en-US" dirty="0" smtClean="0">
                <a:solidFill>
                  <a:srgbClr val="002060"/>
                </a:solidFill>
              </a:rPr>
              <a:t> = 83.8 MeV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" y="1530804"/>
            <a:ext cx="7812630" cy="5305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76057" y="990600"/>
            <a:ext cx="4767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BH simulations from </a:t>
            </a:r>
            <a:r>
              <a:rPr lang="en-US" dirty="0" err="1" smtClean="0"/>
              <a:t>R.Paremuzyan</a:t>
            </a:r>
            <a:r>
              <a:rPr lang="en-US" dirty="0" smtClean="0"/>
              <a:t>, based on: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Berger</a:t>
            </a:r>
            <a:r>
              <a:rPr lang="en-US" dirty="0"/>
              <a:t>, E., Diehl, M. &amp; Pire, B. Eur. Phys. J. C (2002) 23: 675.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3083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spectrum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" y="1530804"/>
            <a:ext cx="7812630" cy="5305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5146"/>
            <a:ext cx="6332172" cy="43000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2895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736 ± 58 </a:t>
            </a:r>
            <a:r>
              <a:rPr lang="en-US" sz="2000" dirty="0" smtClean="0">
                <a:solidFill>
                  <a:srgbClr val="C00000"/>
                </a:solidFill>
                <a:latin typeface="Symbol" panose="05050102010706020507" pitchFamily="18" charset="2"/>
              </a:rPr>
              <a:t>f</a:t>
            </a:r>
            <a:r>
              <a:rPr lang="en-US" sz="2000" dirty="0" smtClean="0">
                <a:solidFill>
                  <a:srgbClr val="C00000"/>
                </a:solidFill>
              </a:rPr>
              <a:t>’s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 = 9.6 MeV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3083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spectrum - 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endParaRPr lang="en-US" sz="2400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" y="1530804"/>
            <a:ext cx="7812630" cy="5305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08" y="729344"/>
            <a:ext cx="6648450" cy="4514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2895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189 ± 16 J/</a:t>
            </a:r>
            <a:r>
              <a:rPr lang="en-US" sz="2000" dirty="0" smtClean="0">
                <a:solidFill>
                  <a:srgbClr val="C00000"/>
                </a:solidFill>
                <a:latin typeface="Symbol" panose="05050102010706020507" pitchFamily="18" charset="2"/>
              </a:rPr>
              <a:t>y</a:t>
            </a:r>
            <a:r>
              <a:rPr lang="en-US" sz="2000" dirty="0" smtClean="0">
                <a:solidFill>
                  <a:srgbClr val="C00000"/>
                </a:solidFill>
              </a:rPr>
              <a:t>’s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 = 7.5 MeV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3083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spectrum – J/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y</a:t>
            </a:r>
            <a:endParaRPr lang="en-US" sz="2400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16003"/>
            <a:ext cx="4952999" cy="5923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996971"/>
            <a:ext cx="1116594" cy="563880"/>
          </a:xfrm>
          <a:prstGeom prst="rect">
            <a:avLst/>
          </a:prstGeom>
        </p:spPr>
      </p:pic>
      <p:sp>
        <p:nvSpPr>
          <p:cNvPr id="8" name="Up-Down Arrow 7"/>
          <p:cNvSpPr/>
          <p:nvPr/>
        </p:nvSpPr>
        <p:spPr>
          <a:xfrm>
            <a:off x="3660107" y="4996971"/>
            <a:ext cx="147385" cy="348829"/>
          </a:xfrm>
          <a:prstGeom prst="up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3800" y="4299857"/>
            <a:ext cx="1015663" cy="17430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GlueX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~30% syst. uncertainty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3083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J/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cross-section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preliminary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endParaRPr lang="en-US" sz="2400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57" y="3962400"/>
            <a:ext cx="5866487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88" y="439893"/>
            <a:ext cx="5562600" cy="3793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14400"/>
            <a:ext cx="1116594" cy="563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3276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3083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J/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 vs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distribution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preliminary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endParaRPr lang="en-US" sz="2400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3083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Di-lepton annihilation/production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" y="762000"/>
            <a:ext cx="7772400" cy="40168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05600" y="479836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PDG 2018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98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55" y="601679"/>
            <a:ext cx="5026132" cy="594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44" y="862598"/>
            <a:ext cx="1116594" cy="563880"/>
          </a:xfrm>
          <a:prstGeom prst="rect">
            <a:avLst/>
          </a:prstGeom>
        </p:spPr>
      </p:pic>
      <p:sp>
        <p:nvSpPr>
          <p:cNvPr id="10" name="Up-Down Arrow 9"/>
          <p:cNvSpPr/>
          <p:nvPr/>
        </p:nvSpPr>
        <p:spPr>
          <a:xfrm>
            <a:off x="3505200" y="1767972"/>
            <a:ext cx="114300" cy="301806"/>
          </a:xfrm>
          <a:prstGeom prst="up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37638" y="1060545"/>
            <a:ext cx="800219" cy="17430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~30% syst. uncertainty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3083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J/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cross-section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preliminary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endParaRPr lang="en-US" sz="2400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6356352"/>
            <a:ext cx="5715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41" y="2057403"/>
            <a:ext cx="48696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085856" y="283717"/>
            <a:ext cx="6569869" cy="461963"/>
            <a:chOff x="-48" y="92"/>
            <a:chExt cx="5518" cy="291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smtClean="0">
                  <a:cs typeface="Arial" panose="020B0604020202020204" pitchFamily="34" charset="0"/>
                </a:rPr>
                <a:t>J/</a:t>
              </a:r>
              <a:r>
                <a:rPr lang="en-US" altLang="en-US" sz="1800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y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 analysis in bins of t-</a:t>
              </a:r>
              <a:r>
                <a:rPr lang="en-US" altLang="en-US" sz="1800" dirty="0" err="1" smtClean="0">
                  <a:cs typeface="Arial" panose="020B0604020202020204" pitchFamily="34" charset="0"/>
                </a:rPr>
                <a:t>t</a:t>
              </a:r>
              <a:r>
                <a:rPr lang="en-US" altLang="en-US" sz="1800" baseline="-25000" dirty="0" err="1" smtClean="0">
                  <a:cs typeface="Arial" panose="020B0604020202020204" pitchFamily="34" charset="0"/>
                </a:rPr>
                <a:t>min</a:t>
              </a:r>
              <a:endParaRPr lang="en-US" altLang="en-US" sz="1800" baseline="-250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72669" y="1503405"/>
            <a:ext cx="33490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aseline="30000" dirty="0"/>
          </a:p>
          <a:p>
            <a:r>
              <a:rPr lang="en-US" sz="1800" dirty="0" smtClean="0"/>
              <a:t>Cornell: 1.25 +/- 0.2 GeV</a:t>
            </a:r>
            <a:r>
              <a:rPr lang="en-US" sz="1800" baseline="30000" dirty="0" smtClean="0"/>
              <a:t>-2   </a:t>
            </a:r>
            <a:r>
              <a:rPr lang="en-US" sz="1800" dirty="0" smtClean="0"/>
              <a:t>at </a:t>
            </a:r>
            <a:r>
              <a:rPr lang="en-US" sz="1800" dirty="0" err="1" smtClean="0"/>
              <a:t>E</a:t>
            </a:r>
            <a:r>
              <a:rPr lang="en-US" sz="1800" baseline="-25000" dirty="0" err="1" smtClean="0">
                <a:latin typeface="Symbol" panose="05050102010706020507" pitchFamily="18" charset="2"/>
              </a:rPr>
              <a:t>g</a:t>
            </a:r>
            <a:r>
              <a:rPr lang="en-US" sz="1800" dirty="0" smtClean="0"/>
              <a:t> = 11 GeV</a:t>
            </a:r>
          </a:p>
          <a:p>
            <a:endParaRPr lang="en-US" sz="1800" dirty="0"/>
          </a:p>
          <a:p>
            <a:r>
              <a:rPr lang="en-US" sz="1800" dirty="0" smtClean="0"/>
              <a:t>SLAC: 2.9 at </a:t>
            </a:r>
            <a:r>
              <a:rPr lang="en-US" sz="1800" dirty="0" err="1" smtClean="0"/>
              <a:t>E</a:t>
            </a:r>
            <a:r>
              <a:rPr lang="en-US" sz="1800" b="1" baseline="-25000" dirty="0" err="1" smtClean="0">
                <a:latin typeface="Symbol" panose="05050102010706020507" pitchFamily="18" charset="2"/>
              </a:rPr>
              <a:t>g</a:t>
            </a:r>
            <a:r>
              <a:rPr lang="en-US" sz="1800" dirty="0" smtClean="0"/>
              <a:t> = 19 GeV </a:t>
            </a:r>
          </a:p>
          <a:p>
            <a:endParaRPr lang="en-US" sz="1800" dirty="0"/>
          </a:p>
          <a:p>
            <a:endParaRPr lang="en-US" sz="1800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8" y="1276709"/>
            <a:ext cx="5246353" cy="475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7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6356352"/>
            <a:ext cx="5715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41" y="2057403"/>
            <a:ext cx="48696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085856" y="283717"/>
            <a:ext cx="6569869" cy="461963"/>
            <a:chOff x="-48" y="92"/>
            <a:chExt cx="5518" cy="291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 smtClean="0">
                  <a:cs typeface="Arial" panose="020B0604020202020204" pitchFamily="34" charset="0"/>
                </a:rPr>
                <a:t>LHCb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1800" dirty="0" err="1" smtClean="0">
                  <a:cs typeface="Arial" panose="020B0604020202020204" pitchFamily="34" charset="0"/>
                </a:rPr>
                <a:t>Pentaquark</a:t>
              </a:r>
              <a:r>
                <a:rPr lang="en-US" altLang="en-US" sz="1800" dirty="0" err="1">
                  <a:cs typeface="Arial" panose="020B0604020202020204" pitchFamily="34" charset="0"/>
                </a:rPr>
                <a:t>s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42" y="745681"/>
            <a:ext cx="4408793" cy="4763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2183" y="1100648"/>
                <a:ext cx="458113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 smtClean="0">
                    <a:latin typeface="Symbol" panose="05050102010706020507" pitchFamily="18" charset="2"/>
                  </a:rPr>
                  <a:t>L</a:t>
                </a:r>
                <a:r>
                  <a:rPr lang="en-US" sz="1800" baseline="-25000" dirty="0" err="1" smtClean="0"/>
                  <a:t>b</a:t>
                </a:r>
                <a:r>
                  <a:rPr lang="en-US" sz="1800" dirty="0" smtClean="0"/>
                  <a:t> -&gt; K</a:t>
                </a:r>
                <a:r>
                  <a:rPr lang="en-US" sz="1800" baseline="30000" dirty="0" smtClean="0"/>
                  <a:t>-</a:t>
                </a:r>
                <a:r>
                  <a:rPr lang="en-US" sz="1800" dirty="0" smtClean="0"/>
                  <a:t>(J/</a:t>
                </a:r>
                <a:r>
                  <a:rPr lang="en-US" sz="1800" dirty="0" smtClean="0">
                    <a:latin typeface="Symbol" panose="05050102010706020507" pitchFamily="18" charset="2"/>
                  </a:rPr>
                  <a:t>y </a:t>
                </a:r>
                <a:r>
                  <a:rPr lang="en-US" sz="1800" dirty="0" smtClean="0"/>
                  <a:t>p) </a:t>
                </a:r>
              </a:p>
              <a:p>
                <a:endParaRPr lang="en-US" sz="1800" dirty="0" smtClean="0"/>
              </a:p>
              <a:p>
                <a:r>
                  <a:rPr lang="en-US" sz="1800" dirty="0" smtClean="0"/>
                  <a:t>Pc(4380): </a:t>
                </a:r>
                <a:r>
                  <a:rPr lang="en-US" sz="1800" dirty="0" smtClean="0">
                    <a:latin typeface="Symbol" panose="05050102010706020507" pitchFamily="18" charset="2"/>
                  </a:rPr>
                  <a:t>G</a:t>
                </a:r>
                <a:r>
                  <a:rPr lang="en-US" sz="1800" dirty="0" smtClean="0"/>
                  <a:t>=205 MeV J</a:t>
                </a:r>
                <a:r>
                  <a:rPr lang="en-US" sz="1800" baseline="30000" dirty="0" smtClean="0"/>
                  <a:t>P</a:t>
                </a:r>
                <a:r>
                  <a:rPr lang="en-US" sz="1800" dirty="0" smtClean="0"/>
                  <a:t>=3/2</a:t>
                </a:r>
                <a:r>
                  <a:rPr lang="en-US" sz="1800" baseline="30000" dirty="0" smtClean="0"/>
                  <a:t>+(-)</a:t>
                </a:r>
              </a:p>
              <a:p>
                <a:r>
                  <a:rPr lang="en-US" sz="1800" dirty="0" smtClean="0"/>
                  <a:t>Pc(4450): </a:t>
                </a:r>
                <a:r>
                  <a:rPr lang="en-US" sz="1800" dirty="0" smtClean="0">
                    <a:latin typeface="Symbol" panose="05050102010706020507" pitchFamily="18" charset="2"/>
                  </a:rPr>
                  <a:t>G</a:t>
                </a:r>
                <a:r>
                  <a:rPr lang="en-US" sz="1800" dirty="0" smtClean="0"/>
                  <a:t>=39 MeV J</a:t>
                </a:r>
                <a:r>
                  <a:rPr lang="en-US" sz="1800" baseline="30000" dirty="0" smtClean="0"/>
                  <a:t>P</a:t>
                </a:r>
                <a:r>
                  <a:rPr lang="en-US" sz="1800" dirty="0" smtClean="0"/>
                  <a:t>=5/2</a:t>
                </a:r>
                <a:r>
                  <a:rPr lang="en-US" sz="1800" baseline="30000" dirty="0" smtClean="0"/>
                  <a:t>-(+)</a:t>
                </a:r>
              </a:p>
              <a:p>
                <a:endParaRPr lang="en-US" sz="1800" dirty="0" smtClean="0"/>
              </a:p>
              <a:p>
                <a:r>
                  <a:rPr lang="en-US" sz="1800" dirty="0" smtClean="0"/>
                  <a:t>Interpretations:</a:t>
                </a:r>
              </a:p>
              <a:p>
                <a:r>
                  <a:rPr lang="en-US" sz="1800" dirty="0" smtClean="0"/>
                  <a:t>- (charmed baryon) – (anti-charmed meson) molecule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1800" dirty="0" smtClean="0"/>
                  <a:t>*</a:t>
                </a:r>
                <a:r>
                  <a:rPr lang="en-US" sz="1800" dirty="0" err="1" smtClean="0">
                    <a:latin typeface="Symbol" panose="05050102010706020507" pitchFamily="18" charset="2"/>
                  </a:rPr>
                  <a:t>S</a:t>
                </a:r>
                <a:r>
                  <a:rPr lang="en-US" sz="1800" baseline="-25000" dirty="0" err="1" smtClean="0"/>
                  <a:t>c</a:t>
                </a:r>
                <a:r>
                  <a:rPr lang="en-US" sz="1800" dirty="0" smtClean="0"/>
                  <a:t>)</a:t>
                </a:r>
              </a:p>
              <a:p>
                <a:r>
                  <a:rPr lang="en-US" sz="1800" dirty="0" smtClean="0"/>
                  <a:t>- Resonance in terms of quark degrees of freedom</a:t>
                </a:r>
              </a:p>
              <a:p>
                <a:r>
                  <a:rPr lang="en-US" sz="1800" dirty="0" smtClean="0"/>
                  <a:t>- Kinematic effects: threshold effect (</a:t>
                </a:r>
                <a:r>
                  <a:rPr lang="en-US" sz="1800" dirty="0" smtClean="0">
                    <a:latin typeface="Symbol" panose="05050102010706020507" pitchFamily="18" charset="2"/>
                  </a:rPr>
                  <a:t>c</a:t>
                </a:r>
                <a:r>
                  <a:rPr lang="en-US" sz="1800" baseline="-25000" dirty="0" smtClean="0"/>
                  <a:t>c1</a:t>
                </a:r>
                <a:r>
                  <a:rPr lang="en-US" sz="1800" dirty="0" smtClean="0"/>
                  <a:t> p) , ATS</a:t>
                </a:r>
                <a:endParaRPr lang="en-US" sz="1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81" y="825486"/>
                <a:ext cx="4581137" cy="3416320"/>
              </a:xfrm>
              <a:prstGeom prst="rect">
                <a:avLst/>
              </a:prstGeom>
              <a:blipFill rotWithShape="1">
                <a:blip r:embed="rId5"/>
                <a:stretch>
                  <a:fillRect l="-1064" t="-1248" b="-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028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00" y="3088180"/>
            <a:ext cx="3866809" cy="3633299"/>
          </a:xfrm>
          <a:prstGeom prst="rect">
            <a:avLst/>
          </a:prstGeom>
        </p:spPr>
      </p:pic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6356352"/>
            <a:ext cx="5715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41" y="2057403"/>
            <a:ext cx="48696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085856" y="283717"/>
            <a:ext cx="6569869" cy="461963"/>
            <a:chOff x="-48" y="92"/>
            <a:chExt cx="5518" cy="291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 err="1" smtClean="0">
                  <a:cs typeface="Arial" panose="020B0604020202020204" pitchFamily="34" charset="0"/>
                </a:rPr>
                <a:t>Phtotoproduction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 of </a:t>
              </a:r>
              <a:r>
                <a:rPr lang="en-US" altLang="en-US" sz="1800" dirty="0" err="1" smtClean="0">
                  <a:cs typeface="Arial" panose="020B0604020202020204" pitchFamily="34" charset="0"/>
                </a:rPr>
                <a:t>LHCb</a:t>
              </a:r>
              <a:r>
                <a:rPr lang="en-US" altLang="en-US" sz="18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1800" dirty="0" err="1" smtClean="0">
                  <a:cs typeface="Arial" panose="020B0604020202020204" pitchFamily="34" charset="0"/>
                </a:rPr>
                <a:t>Pentaquarks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385" y="3102542"/>
            <a:ext cx="52017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1)</a:t>
            </a:r>
            <a:r>
              <a:rPr lang="en-US" sz="1600" dirty="0" err="1" smtClean="0"/>
              <a:t>V.Kubarovsky</a:t>
            </a:r>
            <a:r>
              <a:rPr lang="en-US" sz="1600" dirty="0" smtClean="0"/>
              <a:t> and </a:t>
            </a:r>
            <a:r>
              <a:rPr lang="en-US" sz="1600" dirty="0" err="1" smtClean="0"/>
              <a:t>M.B.Voloshin</a:t>
            </a:r>
            <a:r>
              <a:rPr lang="en-US" sz="1600" dirty="0" smtClean="0"/>
              <a:t>, </a:t>
            </a:r>
            <a:r>
              <a:rPr lang="en-US" sz="1600" dirty="0" err="1" smtClean="0"/>
              <a:t>arXiv</a:t>
            </a:r>
            <a:r>
              <a:rPr lang="en-US" sz="1600" dirty="0" smtClean="0"/>
              <a:t>: 1508.00888.</a:t>
            </a:r>
          </a:p>
          <a:p>
            <a:r>
              <a:rPr lang="en-US" sz="1600" dirty="0" smtClean="0"/>
              <a:t>2)</a:t>
            </a:r>
            <a:r>
              <a:rPr lang="en-US" sz="1600" dirty="0" err="1" smtClean="0"/>
              <a:t>M.Karliner</a:t>
            </a:r>
            <a:r>
              <a:rPr lang="en-US" sz="1600" dirty="0" smtClean="0"/>
              <a:t> and </a:t>
            </a:r>
            <a:r>
              <a:rPr lang="en-US" sz="1600" dirty="0" err="1" smtClean="0"/>
              <a:t>J.Rosner</a:t>
            </a:r>
            <a:r>
              <a:rPr lang="en-US" sz="1600" dirty="0" smtClean="0"/>
              <a:t>, </a:t>
            </a:r>
            <a:r>
              <a:rPr lang="en-US" sz="1600" dirty="0" err="1" smtClean="0"/>
              <a:t>arXiv</a:t>
            </a:r>
            <a:r>
              <a:rPr lang="en-US" sz="1600" dirty="0" smtClean="0"/>
              <a:t>: 1508.01496.</a:t>
            </a:r>
          </a:p>
          <a:p>
            <a:r>
              <a:rPr lang="en-US" sz="1600" dirty="0" smtClean="0"/>
              <a:t>3)</a:t>
            </a:r>
            <a:r>
              <a:rPr lang="en-US" sz="1600" dirty="0" err="1" smtClean="0"/>
              <a:t>A.Blin</a:t>
            </a:r>
            <a:r>
              <a:rPr lang="en-US" sz="1600" dirty="0" smtClean="0"/>
              <a:t>, </a:t>
            </a:r>
            <a:r>
              <a:rPr lang="en-US" sz="1600" dirty="0" err="1" smtClean="0"/>
              <a:t>C.Fernandez</a:t>
            </a:r>
            <a:r>
              <a:rPr lang="en-US" sz="1600" dirty="0" smtClean="0"/>
              <a:t>-Ramirez, </a:t>
            </a:r>
            <a:r>
              <a:rPr lang="en-US" sz="1600" dirty="0" err="1" smtClean="0"/>
              <a:t>A.Jackura</a:t>
            </a:r>
            <a:r>
              <a:rPr lang="en-US" sz="1600" dirty="0" smtClean="0"/>
              <a:t>, </a:t>
            </a:r>
            <a:r>
              <a:rPr lang="en-US" sz="1600" dirty="0" err="1" smtClean="0"/>
              <a:t>V.Mathieu</a:t>
            </a:r>
            <a:r>
              <a:rPr lang="en-US" sz="1600" dirty="0" smtClean="0"/>
              <a:t>,  </a:t>
            </a:r>
            <a:r>
              <a:rPr lang="en-US" sz="1600" dirty="0" err="1" smtClean="0"/>
              <a:t>V.Mokeev</a:t>
            </a:r>
            <a:r>
              <a:rPr lang="en-US" sz="1600" dirty="0" smtClean="0"/>
              <a:t>, </a:t>
            </a:r>
            <a:r>
              <a:rPr lang="en-US" sz="1600" dirty="0" err="1" smtClean="0"/>
              <a:t>A.Pilloni</a:t>
            </a:r>
            <a:r>
              <a:rPr lang="en-US" sz="1600" dirty="0" smtClean="0"/>
              <a:t>, and </a:t>
            </a:r>
            <a:r>
              <a:rPr lang="en-US" sz="1600" dirty="0" err="1" smtClean="0"/>
              <a:t>A.Szczepaniak,arXiv</a:t>
            </a:r>
            <a:r>
              <a:rPr lang="en-US" sz="1600" dirty="0" smtClean="0"/>
              <a:t>: 1606.08912</a:t>
            </a:r>
          </a:p>
          <a:p>
            <a:endParaRPr lang="en-US" sz="16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all three papers  </a:t>
            </a:r>
            <a:r>
              <a:rPr lang="en-US" sz="18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1800" baseline="30000" dirty="0" err="1" smtClean="0">
                <a:solidFill>
                  <a:srgbClr val="FF0000"/>
                </a:solidFill>
              </a:rPr>
              <a:t>max</a:t>
            </a:r>
            <a:r>
              <a:rPr lang="en-US" sz="1800" dirty="0" smtClean="0">
                <a:solidFill>
                  <a:srgbClr val="FF0000"/>
                </a:solidFill>
              </a:rPr>
              <a:t> ~ 10 </a:t>
            </a:r>
            <a:r>
              <a:rPr lang="en-US" sz="18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1800" dirty="0" err="1" smtClean="0">
                <a:solidFill>
                  <a:srgbClr val="FF0000"/>
                </a:solidFill>
              </a:rPr>
              <a:t>b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for P</a:t>
            </a:r>
            <a:r>
              <a:rPr lang="en-US" sz="1800" baseline="-25000" dirty="0" smtClean="0"/>
              <a:t>c</a:t>
            </a:r>
            <a:r>
              <a:rPr lang="en-US" sz="1800" dirty="0" smtClean="0"/>
              <a:t>(5/2+) 100% BR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600" dirty="0" smtClean="0"/>
              <a:t>1)</a:t>
            </a:r>
            <a:r>
              <a:rPr lang="en-US" sz="1600" dirty="0" err="1" smtClean="0"/>
              <a:t>Q.Wang</a:t>
            </a:r>
            <a:r>
              <a:rPr lang="en-US" sz="1600" dirty="0" smtClean="0"/>
              <a:t>, </a:t>
            </a:r>
            <a:r>
              <a:rPr lang="en-US" sz="1600" dirty="0" err="1" smtClean="0"/>
              <a:t>X.Liu</a:t>
            </a:r>
            <a:r>
              <a:rPr lang="en-US" sz="1600" dirty="0" smtClean="0"/>
              <a:t>, and </a:t>
            </a:r>
            <a:r>
              <a:rPr lang="en-US" sz="1600" dirty="0" err="1" smtClean="0"/>
              <a:t>Q.Zhao,arXiv</a:t>
            </a:r>
            <a:r>
              <a:rPr lang="en-US" sz="1600" dirty="0" smtClean="0"/>
              <a:t>: 1508.00339</a:t>
            </a:r>
          </a:p>
          <a:p>
            <a:endParaRPr lang="en-US" sz="1600" dirty="0"/>
          </a:p>
          <a:p>
            <a:r>
              <a:rPr lang="en-US" sz="1600" dirty="0" err="1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1600" baseline="30000" dirty="0" err="1">
                <a:solidFill>
                  <a:srgbClr val="FF0000"/>
                </a:solidFill>
              </a:rPr>
              <a:t>max</a:t>
            </a:r>
            <a:r>
              <a:rPr lang="en-US" sz="1600" dirty="0">
                <a:solidFill>
                  <a:srgbClr val="FF0000"/>
                </a:solidFill>
              </a:rPr>
              <a:t> ~ </a:t>
            </a:r>
            <a:r>
              <a:rPr lang="en-US" sz="1600" dirty="0" smtClean="0">
                <a:solidFill>
                  <a:srgbClr val="FF0000"/>
                </a:solidFill>
              </a:rPr>
              <a:t>0.7 </a:t>
            </a:r>
            <a:r>
              <a:rPr lang="en-US" sz="1600" dirty="0" err="1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1600" dirty="0" err="1">
                <a:solidFill>
                  <a:srgbClr val="FF0000"/>
                </a:solidFill>
              </a:rPr>
              <a:t>b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for P</a:t>
            </a:r>
            <a:r>
              <a:rPr lang="en-US" sz="1600" baseline="-25000" dirty="0"/>
              <a:t>c</a:t>
            </a:r>
            <a:r>
              <a:rPr lang="en-US" sz="1600" dirty="0"/>
              <a:t>(5/2+) 100% </a:t>
            </a:r>
            <a:r>
              <a:rPr lang="en-US" sz="1600" dirty="0" smtClean="0"/>
              <a:t>BR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9" y="601079"/>
            <a:ext cx="4232869" cy="32922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59088" y="1096808"/>
            <a:ext cx="483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s"/>
            </a:pPr>
            <a:r>
              <a:rPr lang="en-US" sz="1800" dirty="0" smtClean="0"/>
              <a:t>~ </a:t>
            </a:r>
            <a:r>
              <a:rPr lang="en-US" sz="1800" dirty="0" smtClean="0">
                <a:solidFill>
                  <a:srgbClr val="002060"/>
                </a:solidFill>
              </a:rPr>
              <a:t>BW(</a:t>
            </a:r>
            <a:r>
              <a:rPr lang="en-US" sz="18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sz="1800" baseline="-25000" dirty="0" err="1" smtClean="0">
                <a:solidFill>
                  <a:srgbClr val="002060"/>
                </a:solidFill>
              </a:rPr>
              <a:t>Pc</a:t>
            </a:r>
            <a:r>
              <a:rPr lang="en-US" sz="1800" dirty="0" err="1" smtClean="0">
                <a:solidFill>
                  <a:srgbClr val="002060"/>
                </a:solidFill>
              </a:rPr>
              <a:t>,M</a:t>
            </a:r>
            <a:r>
              <a:rPr lang="en-US" sz="1800" baseline="-25000" dirty="0" err="1" smtClean="0">
                <a:solidFill>
                  <a:srgbClr val="002060"/>
                </a:solidFill>
              </a:rPr>
              <a:t>Pc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  <a:r>
              <a:rPr lang="en-US" sz="1800" dirty="0" smtClean="0"/>
              <a:t>*BR(P</a:t>
            </a:r>
            <a:r>
              <a:rPr lang="en-US" sz="1800" baseline="-25000" dirty="0" smtClean="0"/>
              <a:t>c</a:t>
            </a:r>
            <a:r>
              <a:rPr lang="en-US" sz="1800" dirty="0" smtClean="0"/>
              <a:t>-&gt;</a:t>
            </a:r>
            <a:r>
              <a:rPr lang="en-US" sz="1800" dirty="0" err="1" smtClean="0">
                <a:latin typeface="Symbol" panose="05050102010706020507" pitchFamily="18" charset="2"/>
              </a:rPr>
              <a:t>g</a:t>
            </a:r>
            <a:r>
              <a:rPr lang="en-US" sz="1800" dirty="0" err="1" smtClean="0"/>
              <a:t>p</a:t>
            </a:r>
            <a:r>
              <a:rPr lang="en-US" sz="1800" dirty="0" smtClean="0"/>
              <a:t>)*</a:t>
            </a:r>
            <a:r>
              <a:rPr lang="en-US" sz="1800" dirty="0" smtClean="0">
                <a:solidFill>
                  <a:srgbClr val="002060"/>
                </a:solidFill>
              </a:rPr>
              <a:t>BR(P</a:t>
            </a:r>
            <a:r>
              <a:rPr lang="en-US" sz="1800" baseline="-25000" dirty="0" smtClean="0">
                <a:solidFill>
                  <a:srgbClr val="002060"/>
                </a:solidFill>
              </a:rPr>
              <a:t>c</a:t>
            </a:r>
            <a:r>
              <a:rPr lang="en-US" sz="1800" dirty="0" smtClean="0">
                <a:solidFill>
                  <a:srgbClr val="002060"/>
                </a:solidFill>
              </a:rPr>
              <a:t>-&gt;J/</a:t>
            </a:r>
            <a:r>
              <a:rPr lang="en-US" sz="18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y</a:t>
            </a:r>
            <a:r>
              <a:rPr lang="en-US" sz="1800" dirty="0" err="1" smtClean="0">
                <a:solidFill>
                  <a:srgbClr val="002060"/>
                </a:solidFill>
              </a:rPr>
              <a:t>p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1800" dirty="0"/>
              <a:t>BR(Pc-&gt;</a:t>
            </a:r>
            <a:r>
              <a:rPr lang="en-US" sz="1800" dirty="0" err="1" smtClean="0">
                <a:latin typeface="Symbol" panose="05050102010706020507" pitchFamily="18" charset="2"/>
              </a:rPr>
              <a:t>g</a:t>
            </a:r>
            <a:r>
              <a:rPr lang="en-US" sz="1800" dirty="0" err="1" smtClean="0"/>
              <a:t>p</a:t>
            </a:r>
            <a:r>
              <a:rPr lang="en-US" sz="1800" dirty="0" smtClean="0"/>
              <a:t>) ~ </a:t>
            </a:r>
            <a:r>
              <a:rPr lang="en-US" sz="1800" dirty="0" smtClean="0">
                <a:solidFill>
                  <a:srgbClr val="00B050"/>
                </a:solidFill>
                <a:latin typeface="Symbol" panose="05050102010706020507" pitchFamily="18" charset="2"/>
              </a:rPr>
              <a:t>G</a:t>
            </a:r>
            <a:r>
              <a:rPr lang="en-US" sz="1800" dirty="0" smtClean="0">
                <a:solidFill>
                  <a:srgbClr val="00B050"/>
                </a:solidFill>
              </a:rPr>
              <a:t>(J/</a:t>
            </a:r>
            <a:r>
              <a:rPr lang="en-US" sz="1800" dirty="0" smtClean="0">
                <a:solidFill>
                  <a:srgbClr val="00B050"/>
                </a:solidFill>
                <a:latin typeface="Symbol" panose="05050102010706020507" pitchFamily="18" charset="2"/>
              </a:rPr>
              <a:t>y</a:t>
            </a:r>
            <a:r>
              <a:rPr lang="en-US" sz="1800" dirty="0" smtClean="0">
                <a:solidFill>
                  <a:srgbClr val="00B050"/>
                </a:solidFill>
              </a:rPr>
              <a:t> -&gt; </a:t>
            </a:r>
            <a:r>
              <a:rPr lang="en-US" sz="18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l</a:t>
            </a:r>
            <a:r>
              <a:rPr lang="en-US" sz="1800" baseline="300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+</a:t>
            </a:r>
            <a:r>
              <a:rPr lang="en-US" sz="18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l</a:t>
            </a:r>
            <a:r>
              <a:rPr lang="en-US" sz="1800" baseline="30000" dirty="0">
                <a:solidFill>
                  <a:srgbClr val="00B050"/>
                </a:solidFill>
                <a:latin typeface="Brush Script MT" panose="03060802040406070304" pitchFamily="66" charset="0"/>
              </a:rPr>
              <a:t>-</a:t>
            </a:r>
            <a:r>
              <a:rPr lang="en-US" sz="1800" dirty="0" smtClean="0"/>
              <a:t>)*</a:t>
            </a:r>
            <a:r>
              <a:rPr lang="en-US" sz="1800" dirty="0">
                <a:solidFill>
                  <a:srgbClr val="002060"/>
                </a:solidFill>
              </a:rPr>
              <a:t>BR(P</a:t>
            </a:r>
            <a:r>
              <a:rPr lang="en-US" sz="1800" baseline="-25000" dirty="0">
                <a:solidFill>
                  <a:srgbClr val="002060"/>
                </a:solidFill>
              </a:rPr>
              <a:t>c</a:t>
            </a:r>
            <a:r>
              <a:rPr lang="en-US" sz="1800" dirty="0">
                <a:solidFill>
                  <a:srgbClr val="002060"/>
                </a:solidFill>
              </a:rPr>
              <a:t>-&gt;J/</a:t>
            </a:r>
            <a:r>
              <a:rPr lang="en-US" sz="1800" dirty="0" err="1">
                <a:solidFill>
                  <a:srgbClr val="002060"/>
                </a:solidFill>
                <a:latin typeface="Symbol" panose="05050102010706020507" pitchFamily="18" charset="2"/>
              </a:rPr>
              <a:t>y</a:t>
            </a:r>
            <a:r>
              <a:rPr lang="en-US" sz="1800" dirty="0" err="1">
                <a:solidFill>
                  <a:srgbClr val="002060"/>
                </a:solidFill>
              </a:rPr>
              <a:t>p</a:t>
            </a:r>
            <a:r>
              <a:rPr lang="en-US" sz="1800" dirty="0" smtClean="0">
                <a:solidFill>
                  <a:srgbClr val="002060"/>
                </a:solidFill>
              </a:rPr>
              <a:t>)   </a:t>
            </a:r>
            <a:r>
              <a:rPr lang="en-US" sz="1800" dirty="0" smtClean="0"/>
              <a:t>(VMD)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sz="1800" dirty="0" smtClean="0">
                <a:solidFill>
                  <a:srgbClr val="FF0000"/>
                </a:solidFill>
              </a:rPr>
              <a:t>  ~ BR</a:t>
            </a:r>
            <a:r>
              <a:rPr lang="en-US" sz="1800" baseline="30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(P</a:t>
            </a:r>
            <a:r>
              <a:rPr lang="en-US" sz="1800" baseline="-25000" dirty="0" smtClean="0">
                <a:solidFill>
                  <a:srgbClr val="FF0000"/>
                </a:solidFill>
              </a:rPr>
              <a:t>c</a:t>
            </a:r>
            <a:r>
              <a:rPr lang="en-US" sz="1800" dirty="0" smtClean="0">
                <a:solidFill>
                  <a:srgbClr val="FF0000"/>
                </a:solidFill>
              </a:rPr>
              <a:t>-</a:t>
            </a:r>
            <a:r>
              <a:rPr lang="en-US" sz="1800" dirty="0">
                <a:solidFill>
                  <a:srgbClr val="FF0000"/>
                </a:solidFill>
              </a:rPr>
              <a:t>&gt;J/</a:t>
            </a:r>
            <a:r>
              <a:rPr lang="en-US" sz="1800" dirty="0" err="1">
                <a:solidFill>
                  <a:srgbClr val="FF0000"/>
                </a:solidFill>
                <a:latin typeface="Symbol" panose="05050102010706020507" pitchFamily="18" charset="2"/>
              </a:rPr>
              <a:t>y</a:t>
            </a:r>
            <a:r>
              <a:rPr lang="en-US" sz="1800" dirty="0" err="1">
                <a:solidFill>
                  <a:srgbClr val="FF0000"/>
                </a:solidFill>
              </a:rPr>
              <a:t>p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0697" y="601079"/>
            <a:ext cx="34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Symbol" panose="05050102010706020507" pitchFamily="18" charset="2"/>
              </a:rPr>
              <a:t>g</a:t>
            </a:r>
            <a:endParaRPr lang="en-US" sz="1800" b="1" dirty="0">
              <a:latin typeface="Symbol" panose="05050102010706020507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249" y="2579932"/>
            <a:ext cx="34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3470699" y="2594433"/>
            <a:ext cx="34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127853" y="1426111"/>
            <a:ext cx="45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</a:t>
            </a:r>
            <a:r>
              <a:rPr lang="en-US" sz="1800" baseline="-25000" dirty="0" smtClean="0"/>
              <a:t>c</a:t>
            </a:r>
            <a:endParaRPr lang="en-US" sz="1800" baseline="-25000" dirty="0"/>
          </a:p>
        </p:txBody>
      </p:sp>
      <p:sp>
        <p:nvSpPr>
          <p:cNvPr id="6" name="Oval 5"/>
          <p:cNvSpPr/>
          <p:nvPr/>
        </p:nvSpPr>
        <p:spPr>
          <a:xfrm>
            <a:off x="1716657" y="1918556"/>
            <a:ext cx="207034" cy="26454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308340" y="1304919"/>
            <a:ext cx="207034" cy="2645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23072" y="1925131"/>
            <a:ext cx="207034" cy="26454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72928" y="966895"/>
            <a:ext cx="53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J</a:t>
            </a:r>
            <a:r>
              <a:rPr lang="en-US" sz="1800" dirty="0" smtClean="0">
                <a:latin typeface="Symbol" panose="05050102010706020507" pitchFamily="18" charset="2"/>
              </a:rPr>
              <a:t>/y</a:t>
            </a:r>
            <a:endParaRPr lang="en-US" sz="1800" dirty="0">
              <a:latin typeface="Symbol" panose="05050102010706020507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93010" y="1235024"/>
            <a:ext cx="53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J</a:t>
            </a:r>
            <a:r>
              <a:rPr lang="en-US" sz="1800" dirty="0" smtClean="0">
                <a:latin typeface="Symbol" panose="05050102010706020507" pitchFamily="18" charset="2"/>
              </a:rPr>
              <a:t>/y</a:t>
            </a:r>
            <a:endParaRPr lang="en-US" sz="1800" dirty="0">
              <a:latin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5855" y="5584170"/>
            <a:ext cx="1854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Hall C 5q-proposal (E12-16-007)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59088" y="5279370"/>
            <a:ext cx="2690291" cy="3105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748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3083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Di-lepton annihilation/production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" y="762000"/>
            <a:ext cx="7772400" cy="4016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3548"/>
            <a:ext cx="5334000" cy="3929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479836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PDG 2018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777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3083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Di-lepton annihilation/production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" y="762000"/>
            <a:ext cx="7772400" cy="4016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0" y="2802646"/>
            <a:ext cx="4027611" cy="3952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479836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PDG 2018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777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3083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Di-lepton annihilation/production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" y="762000"/>
            <a:ext cx="7772400" cy="4016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92205"/>
            <a:ext cx="5508171" cy="3740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76800"/>
            <a:ext cx="1116594" cy="563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5600" y="479836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PDG 2018</a:t>
            </a:r>
            <a:endParaRPr lang="en-US" sz="2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5440680"/>
            <a:ext cx="2111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2A53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i="1" dirty="0" smtClean="0">
                <a:solidFill>
                  <a:srgbClr val="2A53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12 GeV CEBAF</a:t>
            </a:r>
            <a:endParaRPr lang="en-US" sz="1600" b="1" i="1" dirty="0">
              <a:solidFill>
                <a:srgbClr val="2A53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2514" y="35052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J/</a:t>
            </a:r>
            <a:r>
              <a:rPr lang="en-US" sz="2000" dirty="0" smtClean="0">
                <a:solidFill>
                  <a:srgbClr val="C00000"/>
                </a:solidFill>
                <a:latin typeface="Symbol" panose="05050102010706020507" pitchFamily="18" charset="2"/>
              </a:rPr>
              <a:t>y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0457" y="3140409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Symbol" panose="05050102010706020507" pitchFamily="18" charset="2"/>
              </a:rPr>
              <a:t>f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6356352"/>
            <a:ext cx="5715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41" y="2057403"/>
            <a:ext cx="48696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94896" y="894573"/>
            <a:ext cx="54777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12GeV accelerator  has UNIQUE opportunity (high intensity, correct energy, polarized beam) to study J/</a:t>
            </a:r>
            <a:r>
              <a:rPr lang="en-US" sz="1800" dirty="0" smtClean="0">
                <a:latin typeface="Symbol" panose="05050102010706020507" pitchFamily="18" charset="2"/>
                <a:cs typeface="Arial" panose="020B0604020202020204" pitchFamily="34" charset="0"/>
              </a:rPr>
              <a:t>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photo-production right above the threshold (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b="1" baseline="-250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=8.2 GeV) up to 12 GeV – poorly (If at all) covered by previous  old measurements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Look for threshold enhancement: sensitive to proton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gluonic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content (high x); other interesting effects expected near threshold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Hall D is the only hall that can have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b="1" baseline="-250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&gt;11 GeV – needed to allow continuity from the high energy data; so far only in 2016 we had data &gt;11.5 GeV – when will be the next time we can have 12 GeV?  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GlueX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coherent peak right above the threshold – improved statistics at the very important point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24" y="1045073"/>
            <a:ext cx="3011376" cy="47170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10465" y="1439096"/>
            <a:ext cx="560716" cy="3795623"/>
          </a:xfrm>
          <a:prstGeom prst="rect">
            <a:avLst/>
          </a:prstGeom>
          <a:solidFill>
            <a:schemeClr val="accent4">
              <a:lumMod val="75000"/>
              <a:alpha val="22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36116" y="921194"/>
            <a:ext cx="7094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</a:rPr>
              <a:t>GlueX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09758" y="4807182"/>
            <a:ext cx="165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</a:t>
            </a:r>
            <a:r>
              <a:rPr lang="en-US" sz="1200" dirty="0" smtClean="0"/>
              <a:t>olid line: two-gluon exchange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958660" y="3963469"/>
            <a:ext cx="1482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dashed line: three-gluon exchange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23083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Why study J/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near threshold photo-production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74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086600" y="6356352"/>
            <a:ext cx="5715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9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9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7514041" y="2057403"/>
            <a:ext cx="48696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5884" y="782805"/>
            <a:ext cx="825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of the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pentaquarks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- DIRECT relation – if they exist they should be seen in s-channel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photoproduction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1" y="2962423"/>
            <a:ext cx="3310016" cy="35764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01" y="1768335"/>
            <a:ext cx="3011376" cy="47170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83" y="3261864"/>
            <a:ext cx="4232869" cy="32922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63131" y="3246683"/>
            <a:ext cx="34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Symbol" panose="05050102010706020507" pitchFamily="18" charset="2"/>
              </a:rPr>
              <a:t>g</a:t>
            </a:r>
            <a:endParaRPr lang="en-US" sz="1800" b="1" dirty="0">
              <a:latin typeface="Symbol" panose="05050102010706020507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77681" y="5225536"/>
            <a:ext cx="34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5353133" y="5240037"/>
            <a:ext cx="34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4010287" y="4071715"/>
            <a:ext cx="45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</a:t>
            </a:r>
            <a:r>
              <a:rPr lang="en-US" sz="1800" baseline="-25000" dirty="0" smtClean="0"/>
              <a:t>c</a:t>
            </a:r>
            <a:endParaRPr lang="en-US" sz="18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5255362" y="3612499"/>
            <a:ext cx="53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J</a:t>
            </a:r>
            <a:r>
              <a:rPr lang="en-US" sz="1800" dirty="0" smtClean="0">
                <a:latin typeface="Symbol" panose="05050102010706020507" pitchFamily="18" charset="2"/>
              </a:rPr>
              <a:t>/y</a:t>
            </a:r>
            <a:endParaRPr lang="en-US" sz="1800" dirty="0">
              <a:latin typeface="Symbol" panose="05050102010706020507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5444" y="3880628"/>
            <a:ext cx="53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J</a:t>
            </a:r>
            <a:r>
              <a:rPr lang="en-US" sz="1800" dirty="0" smtClean="0">
                <a:latin typeface="Symbol" panose="05050102010706020507" pitchFamily="18" charset="2"/>
              </a:rPr>
              <a:t>/y</a:t>
            </a:r>
            <a:endParaRPr lang="en-US" sz="1800" dirty="0">
              <a:latin typeface="Symbol" panose="05050102010706020507" pitchFamily="18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49042" y="2162358"/>
            <a:ext cx="560716" cy="3795623"/>
          </a:xfrm>
          <a:prstGeom prst="rect">
            <a:avLst/>
          </a:prstGeom>
          <a:solidFill>
            <a:schemeClr val="accent4">
              <a:lumMod val="75000"/>
              <a:alpha val="22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909758" y="4807182"/>
            <a:ext cx="165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</a:t>
            </a:r>
            <a:r>
              <a:rPr lang="en-US" sz="1200" dirty="0" smtClean="0"/>
              <a:t>olid line: two-gluon exchange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958660" y="3963469"/>
            <a:ext cx="1482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dashed line: three-gluon exchange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49085" y="1768335"/>
            <a:ext cx="4836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s"/>
            </a:pPr>
            <a:r>
              <a:rPr lang="en-US" sz="1800" dirty="0" smtClean="0"/>
              <a:t>~ </a:t>
            </a:r>
            <a:r>
              <a:rPr lang="en-US" sz="1800" dirty="0" smtClean="0">
                <a:solidFill>
                  <a:srgbClr val="002060"/>
                </a:solidFill>
              </a:rPr>
              <a:t>BW(</a:t>
            </a:r>
            <a:r>
              <a:rPr lang="en-US" sz="18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sz="1800" baseline="-25000" dirty="0" err="1" smtClean="0">
                <a:solidFill>
                  <a:srgbClr val="002060"/>
                </a:solidFill>
              </a:rPr>
              <a:t>Pc</a:t>
            </a:r>
            <a:r>
              <a:rPr lang="en-US" sz="1800" dirty="0" err="1" smtClean="0">
                <a:solidFill>
                  <a:srgbClr val="002060"/>
                </a:solidFill>
              </a:rPr>
              <a:t>,M</a:t>
            </a:r>
            <a:r>
              <a:rPr lang="en-US" sz="1800" baseline="-25000" dirty="0" err="1" smtClean="0">
                <a:solidFill>
                  <a:srgbClr val="002060"/>
                </a:solidFill>
              </a:rPr>
              <a:t>Pc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  <a:r>
              <a:rPr lang="en-US" sz="1800" dirty="0" smtClean="0"/>
              <a:t>*BR(P</a:t>
            </a:r>
            <a:r>
              <a:rPr lang="en-US" sz="1800" baseline="-25000" dirty="0" smtClean="0"/>
              <a:t>c</a:t>
            </a:r>
            <a:r>
              <a:rPr lang="en-US" sz="1800" dirty="0" smtClean="0"/>
              <a:t>-&gt;</a:t>
            </a:r>
            <a:r>
              <a:rPr lang="en-US" sz="1800" dirty="0" err="1" smtClean="0">
                <a:latin typeface="Symbol" panose="05050102010706020507" pitchFamily="18" charset="2"/>
              </a:rPr>
              <a:t>g</a:t>
            </a:r>
            <a:r>
              <a:rPr lang="en-US" sz="1800" dirty="0" err="1" smtClean="0"/>
              <a:t>p</a:t>
            </a:r>
            <a:r>
              <a:rPr lang="en-US" sz="1800" dirty="0" smtClean="0"/>
              <a:t>)*</a:t>
            </a:r>
            <a:r>
              <a:rPr lang="en-US" sz="1800" dirty="0" smtClean="0">
                <a:solidFill>
                  <a:srgbClr val="002060"/>
                </a:solidFill>
              </a:rPr>
              <a:t>BR(P</a:t>
            </a:r>
            <a:r>
              <a:rPr lang="en-US" sz="1800" baseline="-25000" dirty="0" smtClean="0">
                <a:solidFill>
                  <a:srgbClr val="002060"/>
                </a:solidFill>
              </a:rPr>
              <a:t>c</a:t>
            </a:r>
            <a:r>
              <a:rPr lang="en-US" sz="1800" dirty="0" smtClean="0">
                <a:solidFill>
                  <a:srgbClr val="002060"/>
                </a:solidFill>
              </a:rPr>
              <a:t>-&gt;J/</a:t>
            </a:r>
            <a:r>
              <a:rPr lang="en-US" sz="18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y</a:t>
            </a:r>
            <a:r>
              <a:rPr lang="en-US" sz="1800" dirty="0" err="1" smtClean="0">
                <a:solidFill>
                  <a:srgbClr val="002060"/>
                </a:solidFill>
              </a:rPr>
              <a:t>p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Symbol"/>
              <a:buChar char="s"/>
            </a:pP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/>
              <a:t>BR(P</a:t>
            </a:r>
            <a:r>
              <a:rPr lang="en-US" sz="1800" baseline="-25000" dirty="0"/>
              <a:t>c</a:t>
            </a:r>
            <a:r>
              <a:rPr lang="en-US" sz="1800" dirty="0"/>
              <a:t>-&gt;</a:t>
            </a:r>
            <a:r>
              <a:rPr lang="en-US" sz="1800" dirty="0" err="1" smtClean="0">
                <a:latin typeface="Symbol" panose="05050102010706020507" pitchFamily="18" charset="2"/>
              </a:rPr>
              <a:t>g</a:t>
            </a:r>
            <a:r>
              <a:rPr lang="en-US" sz="1800" dirty="0" err="1" smtClean="0"/>
              <a:t>p</a:t>
            </a:r>
            <a:r>
              <a:rPr lang="en-US" sz="1800" dirty="0" smtClean="0"/>
              <a:t>) ~ </a:t>
            </a:r>
            <a:r>
              <a:rPr lang="en-US" sz="1800" dirty="0" smtClean="0">
                <a:solidFill>
                  <a:srgbClr val="00B050"/>
                </a:solidFill>
                <a:latin typeface="Symbol" panose="05050102010706020507" pitchFamily="18" charset="2"/>
              </a:rPr>
              <a:t>G</a:t>
            </a:r>
            <a:r>
              <a:rPr lang="en-US" sz="1800" dirty="0" smtClean="0">
                <a:solidFill>
                  <a:srgbClr val="00B050"/>
                </a:solidFill>
              </a:rPr>
              <a:t>(J/</a:t>
            </a:r>
            <a:r>
              <a:rPr lang="en-US" sz="1800" dirty="0" smtClean="0">
                <a:solidFill>
                  <a:srgbClr val="00B050"/>
                </a:solidFill>
                <a:latin typeface="Symbol" panose="05050102010706020507" pitchFamily="18" charset="2"/>
              </a:rPr>
              <a:t>y</a:t>
            </a:r>
            <a:r>
              <a:rPr lang="en-US" sz="1800" dirty="0" smtClean="0">
                <a:solidFill>
                  <a:srgbClr val="00B050"/>
                </a:solidFill>
              </a:rPr>
              <a:t> -&gt; </a:t>
            </a:r>
            <a:r>
              <a:rPr lang="en-US" sz="18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l</a:t>
            </a:r>
            <a:r>
              <a:rPr lang="en-US" sz="1800" baseline="300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+</a:t>
            </a:r>
            <a:r>
              <a:rPr lang="en-US" sz="1800" dirty="0" err="1" smtClean="0">
                <a:solidFill>
                  <a:srgbClr val="00B050"/>
                </a:solidFill>
                <a:latin typeface="Brush Script MT" panose="03060802040406070304" pitchFamily="66" charset="0"/>
              </a:rPr>
              <a:t>l</a:t>
            </a:r>
            <a:r>
              <a:rPr lang="en-US" sz="1800" baseline="30000" dirty="0">
                <a:solidFill>
                  <a:srgbClr val="00B050"/>
                </a:solidFill>
                <a:latin typeface="Brush Script MT" panose="03060802040406070304" pitchFamily="66" charset="0"/>
              </a:rPr>
              <a:t>-</a:t>
            </a:r>
            <a:r>
              <a:rPr lang="en-US" sz="1800" dirty="0" smtClean="0"/>
              <a:t>)*</a:t>
            </a:r>
            <a:r>
              <a:rPr lang="en-US" sz="1800" dirty="0">
                <a:solidFill>
                  <a:srgbClr val="002060"/>
                </a:solidFill>
              </a:rPr>
              <a:t>BR(P</a:t>
            </a:r>
            <a:r>
              <a:rPr lang="en-US" sz="1800" baseline="-25000" dirty="0">
                <a:solidFill>
                  <a:srgbClr val="002060"/>
                </a:solidFill>
              </a:rPr>
              <a:t>c</a:t>
            </a:r>
            <a:r>
              <a:rPr lang="en-US" sz="1800" dirty="0">
                <a:solidFill>
                  <a:srgbClr val="002060"/>
                </a:solidFill>
              </a:rPr>
              <a:t>-&gt;J/</a:t>
            </a:r>
            <a:r>
              <a:rPr lang="en-US" sz="1800" dirty="0" err="1">
                <a:solidFill>
                  <a:srgbClr val="002060"/>
                </a:solidFill>
                <a:latin typeface="Symbol" panose="05050102010706020507" pitchFamily="18" charset="2"/>
              </a:rPr>
              <a:t>y</a:t>
            </a:r>
            <a:r>
              <a:rPr lang="en-US" sz="1800" dirty="0" err="1">
                <a:solidFill>
                  <a:srgbClr val="002060"/>
                </a:solidFill>
              </a:rPr>
              <a:t>p</a:t>
            </a:r>
            <a:r>
              <a:rPr lang="en-US" sz="1800" dirty="0" smtClean="0">
                <a:solidFill>
                  <a:srgbClr val="002060"/>
                </a:solidFill>
              </a:rPr>
              <a:t>)   </a:t>
            </a:r>
            <a:r>
              <a:rPr lang="en-US" sz="1800" dirty="0" smtClean="0"/>
              <a:t>(VMD)</a:t>
            </a:r>
          </a:p>
        </p:txBody>
      </p:sp>
      <p:sp>
        <p:nvSpPr>
          <p:cNvPr id="28" name="Oval 27"/>
          <p:cNvSpPr/>
          <p:nvPr/>
        </p:nvSpPr>
        <p:spPr>
          <a:xfrm>
            <a:off x="3598345" y="4590309"/>
            <a:ext cx="207034" cy="26454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190028" y="3976671"/>
            <a:ext cx="207034" cy="2645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04760" y="4596883"/>
            <a:ext cx="207034" cy="26454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911678" y="5839187"/>
            <a:ext cx="3118186" cy="646176"/>
          </a:xfrm>
          <a:prstGeom prst="rightArrow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42863" y="5957978"/>
            <a:ext cx="1525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Direct   relation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274693" y="1644456"/>
            <a:ext cx="7094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</a:rPr>
              <a:t>GlueX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23083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Why study J/</a:t>
            </a:r>
            <a:r>
              <a:rPr lang="en-US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near threshold photo-production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69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816163" y="868925"/>
            <a:ext cx="7289148" cy="2605674"/>
            <a:chOff x="1024745" y="2395546"/>
            <a:chExt cx="8186343" cy="3050126"/>
          </a:xfrm>
        </p:grpSpPr>
        <p:grpSp>
          <p:nvGrpSpPr>
            <p:cNvPr id="3" name="Group 120"/>
            <p:cNvGrpSpPr>
              <a:grpSpLocks/>
            </p:cNvGrpSpPr>
            <p:nvPr/>
          </p:nvGrpSpPr>
          <p:grpSpPr bwMode="auto">
            <a:xfrm>
              <a:off x="1024745" y="2395546"/>
              <a:ext cx="8186343" cy="3050126"/>
              <a:chOff x="1024745" y="2395546"/>
              <a:chExt cx="8186343" cy="3050126"/>
            </a:xfrm>
          </p:grpSpPr>
          <p:pic>
            <p:nvPicPr>
              <p:cNvPr id="13324" name="Picture 3" descr="Tagger Area &amp; Hall D rev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8130" b="19608"/>
              <a:stretch>
                <a:fillRect/>
              </a:stretch>
            </p:blipFill>
            <p:spPr bwMode="auto">
              <a:xfrm>
                <a:off x="1024745" y="2541489"/>
                <a:ext cx="8108920" cy="2904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5" name="Text Box 4"/>
              <p:cNvSpPr txBox="1">
                <a:spLocks noChangeArrowheads="1"/>
              </p:cNvSpPr>
              <p:nvPr/>
            </p:nvSpPr>
            <p:spPr bwMode="auto">
              <a:xfrm>
                <a:off x="1627481" y="3195638"/>
                <a:ext cx="1174163" cy="39630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dirty="0">
                    <a:latin typeface="Comic Sans MS" pitchFamily="66" charset="0"/>
                    <a:ea typeface="ＭＳ Ｐゴシック"/>
                    <a:cs typeface="ＭＳ Ｐゴシック"/>
                  </a:rPr>
                  <a:t>Top View</a:t>
                </a:r>
              </a:p>
            </p:txBody>
          </p:sp>
          <p:sp>
            <p:nvSpPr>
              <p:cNvPr id="13326" name="Rectangle 5"/>
              <p:cNvSpPr>
                <a:spLocks noChangeArrowheads="1"/>
              </p:cNvSpPr>
              <p:nvPr/>
            </p:nvSpPr>
            <p:spPr bwMode="auto">
              <a:xfrm>
                <a:off x="5093741" y="3875088"/>
                <a:ext cx="207469" cy="900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en-GB" sz="4400">
                  <a:solidFill>
                    <a:schemeClr val="tx2"/>
                  </a:solidFill>
                  <a:latin typeface="Comic Sans MS" pitchFamily="66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4" name="Group 113"/>
              <p:cNvGrpSpPr>
                <a:grpSpLocks/>
              </p:cNvGrpSpPr>
              <p:nvPr/>
            </p:nvGrpSpPr>
            <p:grpSpPr bwMode="auto">
              <a:xfrm>
                <a:off x="1090613" y="3465513"/>
                <a:ext cx="4641850" cy="422275"/>
                <a:chOff x="1090613" y="3465513"/>
                <a:chExt cx="4641850" cy="422275"/>
              </a:xfrm>
            </p:grpSpPr>
            <p:sp>
              <p:nvSpPr>
                <p:cNvPr id="78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092201" y="3567279"/>
                  <a:ext cx="7937" cy="2746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79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5724526" y="3559341"/>
                  <a:ext cx="7937" cy="27467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endParaRPr>
                </a:p>
              </p:txBody>
            </p:sp>
            <p:sp>
              <p:nvSpPr>
                <p:cNvPr id="80" name="Line 9"/>
                <p:cNvSpPr>
                  <a:spLocks noChangeShapeType="1"/>
                </p:cNvSpPr>
                <p:nvPr/>
              </p:nvSpPr>
              <p:spPr bwMode="auto">
                <a:xfrm>
                  <a:off x="1090613" y="3695884"/>
                  <a:ext cx="4627563" cy="1111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endParaRPr>
                </a:p>
              </p:txBody>
            </p:sp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4737425" y="3465513"/>
                  <a:ext cx="735963" cy="422275"/>
                  <a:chOff x="2175" y="3539"/>
                  <a:chExt cx="446" cy="266"/>
                </a:xfrm>
              </p:grpSpPr>
              <p:sp>
                <p:nvSpPr>
                  <p:cNvPr id="8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178" y="3539"/>
                    <a:ext cx="444" cy="266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DDDDDD"/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grpSp>
                <p:nvGrpSpPr>
                  <p:cNvPr id="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175" y="3610"/>
                    <a:ext cx="434" cy="145"/>
                    <a:chOff x="531" y="3321"/>
                    <a:chExt cx="2957" cy="581"/>
                  </a:xfrm>
                </p:grpSpPr>
                <p:sp>
                  <p:nvSpPr>
                    <p:cNvPr id="84" name="Line 13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1428" y="3614"/>
                      <a:ext cx="289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85" name="Line 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16" y="3321"/>
                      <a:ext cx="590" cy="58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86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0" y="3614"/>
                      <a:ext cx="89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87" name="Line 16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2306" y="3321"/>
                      <a:ext cx="289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88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94" y="3614"/>
                      <a:ext cx="90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p:txBody>
                </p:sp>
              </p:grpSp>
            </p:grpSp>
          </p:grpSp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4448176" y="4180136"/>
                <a:ext cx="490537" cy="17306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>
                <a:off x="1190626" y="4249996"/>
                <a:ext cx="7777162" cy="7939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>
                <a:off x="1122363" y="4164259"/>
                <a:ext cx="0" cy="180999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>
                <a:off x="4641851" y="3217982"/>
                <a:ext cx="387350" cy="1070119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3337" name="Text Box 28"/>
              <p:cNvSpPr txBox="1">
                <a:spLocks noChangeArrowheads="1"/>
              </p:cNvSpPr>
              <p:nvPr/>
            </p:nvSpPr>
            <p:spPr bwMode="auto">
              <a:xfrm>
                <a:off x="6491889" y="4559600"/>
                <a:ext cx="1867284" cy="68452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>
                    <a:latin typeface="Comic Sans MS" pitchFamily="66" charset="0"/>
                    <a:ea typeface="ＭＳ Ｐゴシック"/>
                    <a:cs typeface="ＭＳ Ｐゴシック"/>
                  </a:rPr>
                  <a:t>Solenoid-</a:t>
                </a:r>
              </a:p>
              <a:p>
                <a:pPr algn="ctr" eaLnBrk="0" hangingPunct="0"/>
                <a:r>
                  <a:rPr lang="en-US" sz="1600">
                    <a:latin typeface="Comic Sans MS" pitchFamily="66" charset="0"/>
                    <a:ea typeface="ＭＳ Ｐゴシック"/>
                    <a:cs typeface="ＭＳ Ｐゴシック"/>
                  </a:rPr>
                  <a:t>Based detector</a:t>
                </a:r>
              </a:p>
            </p:txBody>
          </p:sp>
          <p:grpSp>
            <p:nvGrpSpPr>
              <p:cNvPr id="10" name="Group 116"/>
              <p:cNvGrpSpPr>
                <a:grpSpLocks/>
              </p:cNvGrpSpPr>
              <p:nvPr/>
            </p:nvGrpSpPr>
            <p:grpSpPr bwMode="auto">
              <a:xfrm>
                <a:off x="7070725" y="3902287"/>
                <a:ext cx="1044575" cy="701770"/>
                <a:chOff x="6802616" y="3902287"/>
                <a:chExt cx="1044575" cy="701770"/>
              </a:xfrm>
            </p:grpSpPr>
            <p:sp>
              <p:nvSpPr>
                <p:cNvPr id="57" name="Rectangle 30"/>
                <p:cNvSpPr>
                  <a:spLocks noChangeArrowheads="1"/>
                </p:cNvSpPr>
                <p:nvPr/>
              </p:nvSpPr>
              <p:spPr bwMode="auto">
                <a:xfrm>
                  <a:off x="6802617" y="3902287"/>
                  <a:ext cx="746125" cy="18258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8" name="Rectangle 31"/>
                <p:cNvSpPr>
                  <a:spLocks noChangeArrowheads="1"/>
                </p:cNvSpPr>
                <p:nvPr/>
              </p:nvSpPr>
              <p:spPr bwMode="auto">
                <a:xfrm>
                  <a:off x="6818492" y="4099164"/>
                  <a:ext cx="730250" cy="41281"/>
                </a:xfrm>
                <a:prstGeom prst="rect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9" name="Rectangle 32"/>
                <p:cNvSpPr>
                  <a:spLocks noChangeArrowheads="1"/>
                </p:cNvSpPr>
                <p:nvPr/>
              </p:nvSpPr>
              <p:spPr bwMode="auto">
                <a:xfrm>
                  <a:off x="6818492" y="4154733"/>
                  <a:ext cx="357187" cy="69859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0" name="Rectangle 35"/>
                <p:cNvSpPr>
                  <a:spLocks noChangeArrowheads="1"/>
                </p:cNvSpPr>
                <p:nvPr/>
              </p:nvSpPr>
              <p:spPr bwMode="auto">
                <a:xfrm>
                  <a:off x="7728129" y="4029304"/>
                  <a:ext cx="14288" cy="44773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1" name="Rectangle 36"/>
                <p:cNvSpPr>
                  <a:spLocks noChangeArrowheads="1"/>
                </p:cNvSpPr>
                <p:nvPr/>
              </p:nvSpPr>
              <p:spPr bwMode="auto">
                <a:xfrm>
                  <a:off x="7758292" y="4029304"/>
                  <a:ext cx="88900" cy="447736"/>
                </a:xfrm>
                <a:prstGeom prst="rect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2" name="Rectangle 37"/>
                <p:cNvSpPr>
                  <a:spLocks noChangeArrowheads="1"/>
                </p:cNvSpPr>
                <p:nvPr/>
              </p:nvSpPr>
              <p:spPr bwMode="auto">
                <a:xfrm>
                  <a:off x="6818492" y="4267461"/>
                  <a:ext cx="357187" cy="69859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3" name="Rectangle 38"/>
                <p:cNvSpPr>
                  <a:spLocks noChangeArrowheads="1"/>
                </p:cNvSpPr>
                <p:nvPr/>
              </p:nvSpPr>
              <p:spPr bwMode="auto">
                <a:xfrm>
                  <a:off x="6818492" y="4365900"/>
                  <a:ext cx="730250" cy="41281"/>
                </a:xfrm>
                <a:prstGeom prst="rect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grpSp>
              <p:nvGrpSpPr>
                <p:cNvPr id="11" name="Group 114"/>
                <p:cNvGrpSpPr>
                  <a:grpSpLocks/>
                </p:cNvGrpSpPr>
                <p:nvPr/>
              </p:nvGrpSpPr>
              <p:grpSpPr bwMode="auto">
                <a:xfrm>
                  <a:off x="7191554" y="4154733"/>
                  <a:ext cx="327025" cy="182589"/>
                  <a:chOff x="7191554" y="4154733"/>
                  <a:chExt cx="327025" cy="182589"/>
                </a:xfrm>
              </p:grpSpPr>
              <p:sp>
                <p:nvSpPr>
                  <p:cNvPr id="7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7296329" y="4154733"/>
                    <a:ext cx="14288" cy="84150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7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7191554" y="4154733"/>
                    <a:ext cx="14288" cy="84150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72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413804" y="4154733"/>
                    <a:ext cx="15875" cy="84150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73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7504292" y="4154733"/>
                    <a:ext cx="14287" cy="84150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74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7296329" y="4253171"/>
                    <a:ext cx="14288" cy="84150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75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7191554" y="4253171"/>
                    <a:ext cx="14288" cy="84150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76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7413804" y="4253171"/>
                    <a:ext cx="15875" cy="84150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77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7504292" y="4253171"/>
                    <a:ext cx="14287" cy="84150"/>
                  </a:xfrm>
                  <a:prstGeom prst="rect">
                    <a:avLst/>
                  </a:prstGeom>
                  <a:solidFill>
                    <a:srgbClr val="008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</p:grpSp>
            <p:sp>
              <p:nvSpPr>
                <p:cNvPr id="65" name="Rectangle 48"/>
                <p:cNvSpPr>
                  <a:spLocks noChangeArrowheads="1"/>
                </p:cNvSpPr>
                <p:nvPr/>
              </p:nvSpPr>
              <p:spPr bwMode="auto">
                <a:xfrm>
                  <a:off x="6802617" y="4421469"/>
                  <a:ext cx="746125" cy="1825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grpSp>
              <p:nvGrpSpPr>
                <p:cNvPr id="13" name="Group 115"/>
                <p:cNvGrpSpPr>
                  <a:grpSpLocks/>
                </p:cNvGrpSpPr>
                <p:nvPr/>
              </p:nvGrpSpPr>
              <p:grpSpPr bwMode="auto">
                <a:xfrm>
                  <a:off x="6832779" y="4238883"/>
                  <a:ext cx="88900" cy="14289"/>
                  <a:chOff x="6832779" y="4238883"/>
                  <a:chExt cx="88900" cy="14289"/>
                </a:xfrm>
              </p:grpSpPr>
              <p:sp>
                <p:nvSpPr>
                  <p:cNvPr id="67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6832779" y="4238883"/>
                    <a:ext cx="889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6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6847067" y="4238883"/>
                    <a:ext cx="60325" cy="14289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69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6832779" y="4253172"/>
                    <a:ext cx="8890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13339" name="Text Box 54"/>
              <p:cNvSpPr txBox="1">
                <a:spLocks noChangeArrowheads="1"/>
              </p:cNvSpPr>
              <p:nvPr/>
            </p:nvSpPr>
            <p:spPr bwMode="auto">
              <a:xfrm>
                <a:off x="5028185" y="4785431"/>
                <a:ext cx="1294785" cy="39630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  <a:ea typeface="ＭＳ Ｐゴシック"/>
                    <a:cs typeface="ＭＳ Ｐゴシック"/>
                  </a:rPr>
                  <a:t>Collimator</a:t>
                </a:r>
              </a:p>
            </p:txBody>
          </p:sp>
          <p:sp>
            <p:nvSpPr>
              <p:cNvPr id="29" name="Line 55"/>
              <p:cNvSpPr>
                <a:spLocks noChangeShapeType="1"/>
              </p:cNvSpPr>
              <p:nvPr/>
            </p:nvSpPr>
            <p:spPr bwMode="auto">
              <a:xfrm flipV="1">
                <a:off x="5649913" y="4297627"/>
                <a:ext cx="169863" cy="58586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3341" name="Text Box 56"/>
              <p:cNvSpPr txBox="1">
                <a:spLocks noChangeArrowheads="1"/>
              </p:cNvSpPr>
              <p:nvPr/>
            </p:nvSpPr>
            <p:spPr bwMode="auto">
              <a:xfrm>
                <a:off x="7810086" y="3051175"/>
                <a:ext cx="1401002" cy="68452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  <a:ea typeface="ＭＳ Ｐゴシック"/>
                    <a:cs typeface="ＭＳ Ｐゴシック"/>
                  </a:rPr>
                  <a:t>Photon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  <a:ea typeface="ＭＳ Ｐゴシック"/>
                    <a:cs typeface="ＭＳ Ｐゴシック"/>
                  </a:rPr>
                  <a:t>Beam dump</a:t>
                </a:r>
              </a:p>
            </p:txBody>
          </p:sp>
          <p:sp>
            <p:nvSpPr>
              <p:cNvPr id="31" name="Line 57"/>
              <p:cNvSpPr>
                <a:spLocks noChangeShapeType="1"/>
              </p:cNvSpPr>
              <p:nvPr/>
            </p:nvSpPr>
            <p:spPr bwMode="auto">
              <a:xfrm>
                <a:off x="8761413" y="3629200"/>
                <a:ext cx="109538" cy="55728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33" name="Line 60"/>
              <p:cNvSpPr>
                <a:spLocks noChangeShapeType="1"/>
              </p:cNvSpPr>
              <p:nvPr/>
            </p:nvSpPr>
            <p:spPr bwMode="auto">
              <a:xfrm>
                <a:off x="1111251" y="4259522"/>
                <a:ext cx="138906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grpSp>
            <p:nvGrpSpPr>
              <p:cNvPr id="14" name="Group 62"/>
              <p:cNvGrpSpPr>
                <a:grpSpLocks noChangeAspect="1"/>
              </p:cNvGrpSpPr>
              <p:nvPr/>
            </p:nvGrpSpPr>
            <p:grpSpPr bwMode="auto">
              <a:xfrm rot="-373152">
                <a:off x="1450981" y="4102336"/>
                <a:ext cx="404839" cy="340786"/>
                <a:chOff x="1068" y="3369"/>
                <a:chExt cx="414" cy="331"/>
              </a:xfrm>
            </p:grpSpPr>
            <p:grpSp>
              <p:nvGrpSpPr>
                <p:cNvPr id="15" name="Group 63"/>
                <p:cNvGrpSpPr>
                  <a:grpSpLocks/>
                </p:cNvGrpSpPr>
                <p:nvPr/>
              </p:nvGrpSpPr>
              <p:grpSpPr bwMode="auto">
                <a:xfrm rot="-8035576">
                  <a:off x="1085" y="3438"/>
                  <a:ext cx="331" cy="194"/>
                  <a:chOff x="614" y="3227"/>
                  <a:chExt cx="691" cy="584"/>
                </a:xfrm>
              </p:grpSpPr>
              <p:sp>
                <p:nvSpPr>
                  <p:cNvPr id="53" name="Arc 64"/>
                  <p:cNvSpPr>
                    <a:spLocks/>
                  </p:cNvSpPr>
                  <p:nvPr/>
                </p:nvSpPr>
                <p:spPr bwMode="auto">
                  <a:xfrm flipV="1">
                    <a:off x="715" y="3264"/>
                    <a:ext cx="583" cy="54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580"/>
                      <a:gd name="T1" fmla="*/ 0 h 21600"/>
                      <a:gd name="T2" fmla="*/ 21580 w 21580"/>
                      <a:gd name="T3" fmla="*/ 20666 h 21600"/>
                      <a:gd name="T4" fmla="*/ 0 w 2158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580" h="21600" fill="none" extrusionOk="0">
                        <a:moveTo>
                          <a:pt x="-1" y="0"/>
                        </a:moveTo>
                        <a:cubicBezTo>
                          <a:pt x="11566" y="0"/>
                          <a:pt x="21079" y="9110"/>
                          <a:pt x="21579" y="20666"/>
                        </a:cubicBezTo>
                      </a:path>
                      <a:path w="21580" h="21600" stroke="0" extrusionOk="0">
                        <a:moveTo>
                          <a:pt x="-1" y="0"/>
                        </a:moveTo>
                        <a:cubicBezTo>
                          <a:pt x="11566" y="0"/>
                          <a:pt x="21079" y="9110"/>
                          <a:pt x="21579" y="2066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Comic Sans MS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54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3" y="3237"/>
                    <a:ext cx="547" cy="503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5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620" y="3680"/>
                    <a:ext cx="64" cy="7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6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215" y="3258"/>
                    <a:ext cx="97" cy="93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52" name="Rectangle 68"/>
                <p:cNvSpPr>
                  <a:spLocks noChangeArrowheads="1"/>
                </p:cNvSpPr>
                <p:nvPr/>
              </p:nvSpPr>
              <p:spPr bwMode="auto">
                <a:xfrm rot="975612">
                  <a:off x="1065" y="3574"/>
                  <a:ext cx="414" cy="11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sp>
            <p:nvSpPr>
              <p:cNvPr id="35" name="Line 76"/>
              <p:cNvSpPr>
                <a:spLocks noChangeShapeType="1"/>
              </p:cNvSpPr>
              <p:nvPr/>
            </p:nvSpPr>
            <p:spPr bwMode="auto">
              <a:xfrm>
                <a:off x="1471613" y="4305566"/>
                <a:ext cx="877888" cy="157183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3347" name="Rectangle 77"/>
              <p:cNvSpPr>
                <a:spLocks noChangeArrowheads="1"/>
              </p:cNvSpPr>
              <p:nvPr/>
            </p:nvSpPr>
            <p:spPr bwMode="auto">
              <a:xfrm>
                <a:off x="7115175" y="2497159"/>
                <a:ext cx="1309688" cy="684521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600" dirty="0">
                    <a:latin typeface="Comic Sans MS" pitchFamily="66" charset="0"/>
                    <a:ea typeface="ＭＳ Ｐゴシック"/>
                    <a:cs typeface="ＭＳ Ｐゴシック"/>
                  </a:rPr>
                  <a:t>Counting </a:t>
                </a:r>
              </a:p>
              <a:p>
                <a:pPr algn="ctr" eaLnBrk="0" hangingPunct="0"/>
                <a:r>
                  <a:rPr lang="en-US" sz="1600" dirty="0">
                    <a:latin typeface="Comic Sans MS" pitchFamily="66" charset="0"/>
                    <a:ea typeface="ＭＳ Ｐゴシック"/>
                    <a:cs typeface="ＭＳ Ｐゴシック"/>
                  </a:rPr>
                  <a:t>House</a:t>
                </a:r>
              </a:p>
            </p:txBody>
          </p:sp>
          <p:sp>
            <p:nvSpPr>
              <p:cNvPr id="37" name="Line 79"/>
              <p:cNvSpPr>
                <a:spLocks noChangeShapeType="1"/>
              </p:cNvSpPr>
              <p:nvPr/>
            </p:nvSpPr>
            <p:spPr bwMode="auto">
              <a:xfrm>
                <a:off x="6958013" y="2405072"/>
                <a:ext cx="130492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38" name="Line 80"/>
              <p:cNvSpPr>
                <a:spLocks noChangeShapeType="1"/>
              </p:cNvSpPr>
              <p:nvPr/>
            </p:nvSpPr>
            <p:spPr bwMode="auto">
              <a:xfrm>
                <a:off x="8272463" y="2395546"/>
                <a:ext cx="0" cy="6858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39" name="AutoShape 81"/>
              <p:cNvSpPr>
                <a:spLocks noChangeAspect="1" noChangeArrowheads="1" noTextEdit="1"/>
              </p:cNvSpPr>
              <p:nvPr/>
            </p:nvSpPr>
            <p:spPr bwMode="auto">
              <a:xfrm>
                <a:off x="8164513" y="4415118"/>
                <a:ext cx="374650" cy="455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40" name="Freeform 82"/>
              <p:cNvSpPr>
                <a:spLocks/>
              </p:cNvSpPr>
              <p:nvPr/>
            </p:nvSpPr>
            <p:spPr bwMode="auto">
              <a:xfrm>
                <a:off x="8164513" y="4470688"/>
                <a:ext cx="374650" cy="400104"/>
              </a:xfrm>
              <a:custGeom>
                <a:avLst/>
                <a:gdLst/>
                <a:ahLst/>
                <a:cxnLst>
                  <a:cxn ang="0">
                    <a:pos x="1538" y="855"/>
                  </a:cxn>
                  <a:cxn ang="0">
                    <a:pos x="1530" y="750"/>
                  </a:cxn>
                  <a:cxn ang="0">
                    <a:pos x="1506" y="649"/>
                  </a:cxn>
                  <a:cxn ang="0">
                    <a:pos x="1469" y="553"/>
                  </a:cxn>
                  <a:cxn ang="0">
                    <a:pos x="1417" y="464"/>
                  </a:cxn>
                  <a:cxn ang="0">
                    <a:pos x="1354" y="381"/>
                  </a:cxn>
                  <a:cxn ang="0">
                    <a:pos x="1277" y="308"/>
                  </a:cxn>
                  <a:cxn ang="0">
                    <a:pos x="1191" y="248"/>
                  </a:cxn>
                  <a:cxn ang="0">
                    <a:pos x="1098" y="201"/>
                  </a:cxn>
                  <a:cxn ang="0">
                    <a:pos x="998" y="168"/>
                  </a:cxn>
                  <a:cxn ang="0">
                    <a:pos x="895" y="150"/>
                  </a:cxn>
                  <a:cxn ang="0">
                    <a:pos x="824" y="147"/>
                  </a:cxn>
                  <a:cxn ang="0">
                    <a:pos x="824" y="147"/>
                  </a:cxn>
                  <a:cxn ang="0">
                    <a:pos x="752" y="151"/>
                  </a:cxn>
                  <a:cxn ang="0">
                    <a:pos x="649" y="168"/>
                  </a:cxn>
                  <a:cxn ang="0">
                    <a:pos x="553" y="200"/>
                  </a:cxn>
                  <a:cxn ang="0">
                    <a:pos x="464" y="245"/>
                  </a:cxn>
                  <a:cxn ang="0">
                    <a:pos x="382" y="300"/>
                  </a:cxn>
                  <a:cxn ang="0">
                    <a:pos x="310" y="367"/>
                  </a:cxn>
                  <a:cxn ang="0">
                    <a:pos x="246" y="443"/>
                  </a:cxn>
                  <a:cxn ang="0">
                    <a:pos x="194" y="528"/>
                  </a:cxn>
                  <a:cxn ang="0">
                    <a:pos x="153" y="619"/>
                  </a:cxn>
                  <a:cxn ang="0">
                    <a:pos x="125" y="717"/>
                  </a:cxn>
                  <a:cxn ang="0">
                    <a:pos x="112" y="819"/>
                  </a:cxn>
                  <a:cxn ang="0">
                    <a:pos x="111" y="885"/>
                  </a:cxn>
                  <a:cxn ang="0">
                    <a:pos x="121" y="985"/>
                  </a:cxn>
                  <a:cxn ang="0">
                    <a:pos x="146" y="1082"/>
                  </a:cxn>
                  <a:cxn ang="0">
                    <a:pos x="183" y="1175"/>
                  </a:cxn>
                  <a:cxn ang="0">
                    <a:pos x="234" y="1261"/>
                  </a:cxn>
                  <a:cxn ang="0">
                    <a:pos x="296" y="1340"/>
                  </a:cxn>
                  <a:cxn ang="0">
                    <a:pos x="368" y="1409"/>
                  </a:cxn>
                  <a:cxn ang="0">
                    <a:pos x="447" y="1467"/>
                  </a:cxn>
                  <a:cxn ang="0">
                    <a:pos x="533" y="1512"/>
                  </a:cxn>
                  <a:cxn ang="0">
                    <a:pos x="623" y="1546"/>
                  </a:cxn>
                  <a:cxn ang="0">
                    <a:pos x="718" y="1566"/>
                  </a:cxn>
                  <a:cxn ang="0">
                    <a:pos x="806" y="1761"/>
                  </a:cxn>
                  <a:cxn ang="0">
                    <a:pos x="897" y="1570"/>
                  </a:cxn>
                  <a:cxn ang="0">
                    <a:pos x="999" y="1552"/>
                  </a:cxn>
                  <a:cxn ang="0">
                    <a:pos x="1099" y="1519"/>
                  </a:cxn>
                  <a:cxn ang="0">
                    <a:pos x="1191" y="1473"/>
                  </a:cxn>
                  <a:cxn ang="0">
                    <a:pos x="1277" y="1412"/>
                  </a:cxn>
                  <a:cxn ang="0">
                    <a:pos x="1353" y="1340"/>
                  </a:cxn>
                  <a:cxn ang="0">
                    <a:pos x="1415" y="1261"/>
                  </a:cxn>
                  <a:cxn ang="0">
                    <a:pos x="1466" y="1175"/>
                  </a:cxn>
                  <a:cxn ang="0">
                    <a:pos x="1503" y="1083"/>
                  </a:cxn>
                  <a:cxn ang="0">
                    <a:pos x="1528" y="986"/>
                  </a:cxn>
                  <a:cxn ang="0">
                    <a:pos x="1538" y="885"/>
                  </a:cxn>
                </a:cxnLst>
                <a:rect l="0" t="0" r="r" b="b"/>
                <a:pathLst>
                  <a:path w="1652" h="1761">
                    <a:moveTo>
                      <a:pt x="1538" y="885"/>
                    </a:moveTo>
                    <a:lnTo>
                      <a:pt x="1652" y="869"/>
                    </a:lnTo>
                    <a:lnTo>
                      <a:pt x="1538" y="855"/>
                    </a:lnTo>
                    <a:lnTo>
                      <a:pt x="1537" y="819"/>
                    </a:lnTo>
                    <a:lnTo>
                      <a:pt x="1534" y="785"/>
                    </a:lnTo>
                    <a:lnTo>
                      <a:pt x="1530" y="750"/>
                    </a:lnTo>
                    <a:lnTo>
                      <a:pt x="1524" y="716"/>
                    </a:lnTo>
                    <a:lnTo>
                      <a:pt x="1515" y="683"/>
                    </a:lnTo>
                    <a:lnTo>
                      <a:pt x="1506" y="649"/>
                    </a:lnTo>
                    <a:lnTo>
                      <a:pt x="1495" y="617"/>
                    </a:lnTo>
                    <a:lnTo>
                      <a:pt x="1483" y="585"/>
                    </a:lnTo>
                    <a:lnTo>
                      <a:pt x="1469" y="553"/>
                    </a:lnTo>
                    <a:lnTo>
                      <a:pt x="1453" y="523"/>
                    </a:lnTo>
                    <a:lnTo>
                      <a:pt x="1437" y="492"/>
                    </a:lnTo>
                    <a:lnTo>
                      <a:pt x="1417" y="464"/>
                    </a:lnTo>
                    <a:lnTo>
                      <a:pt x="1398" y="436"/>
                    </a:lnTo>
                    <a:lnTo>
                      <a:pt x="1376" y="408"/>
                    </a:lnTo>
                    <a:lnTo>
                      <a:pt x="1354" y="381"/>
                    </a:lnTo>
                    <a:lnTo>
                      <a:pt x="1329" y="356"/>
                    </a:lnTo>
                    <a:lnTo>
                      <a:pt x="1303" y="332"/>
                    </a:lnTo>
                    <a:lnTo>
                      <a:pt x="1277" y="308"/>
                    </a:lnTo>
                    <a:lnTo>
                      <a:pt x="1248" y="287"/>
                    </a:lnTo>
                    <a:lnTo>
                      <a:pt x="1220" y="267"/>
                    </a:lnTo>
                    <a:lnTo>
                      <a:pt x="1191" y="248"/>
                    </a:lnTo>
                    <a:lnTo>
                      <a:pt x="1160" y="230"/>
                    </a:lnTo>
                    <a:lnTo>
                      <a:pt x="1129" y="215"/>
                    </a:lnTo>
                    <a:lnTo>
                      <a:pt x="1098" y="201"/>
                    </a:lnTo>
                    <a:lnTo>
                      <a:pt x="1065" y="188"/>
                    </a:lnTo>
                    <a:lnTo>
                      <a:pt x="1032" y="177"/>
                    </a:lnTo>
                    <a:lnTo>
                      <a:pt x="998" y="168"/>
                    </a:lnTo>
                    <a:lnTo>
                      <a:pt x="964" y="161"/>
                    </a:lnTo>
                    <a:lnTo>
                      <a:pt x="930" y="155"/>
                    </a:lnTo>
                    <a:lnTo>
                      <a:pt x="895" y="150"/>
                    </a:lnTo>
                    <a:lnTo>
                      <a:pt x="860" y="148"/>
                    </a:lnTo>
                    <a:lnTo>
                      <a:pt x="824" y="147"/>
                    </a:lnTo>
                    <a:lnTo>
                      <a:pt x="824" y="147"/>
                    </a:lnTo>
                    <a:lnTo>
                      <a:pt x="824" y="147"/>
                    </a:lnTo>
                    <a:lnTo>
                      <a:pt x="824" y="147"/>
                    </a:lnTo>
                    <a:lnTo>
                      <a:pt x="824" y="147"/>
                    </a:lnTo>
                    <a:lnTo>
                      <a:pt x="806" y="0"/>
                    </a:lnTo>
                    <a:lnTo>
                      <a:pt x="786" y="148"/>
                    </a:lnTo>
                    <a:lnTo>
                      <a:pt x="752" y="151"/>
                    </a:lnTo>
                    <a:lnTo>
                      <a:pt x="717" y="155"/>
                    </a:lnTo>
                    <a:lnTo>
                      <a:pt x="683" y="161"/>
                    </a:lnTo>
                    <a:lnTo>
                      <a:pt x="649" y="168"/>
                    </a:lnTo>
                    <a:lnTo>
                      <a:pt x="617" y="177"/>
                    </a:lnTo>
                    <a:lnTo>
                      <a:pt x="585" y="188"/>
                    </a:lnTo>
                    <a:lnTo>
                      <a:pt x="553" y="200"/>
                    </a:lnTo>
                    <a:lnTo>
                      <a:pt x="523" y="213"/>
                    </a:lnTo>
                    <a:lnTo>
                      <a:pt x="494" y="228"/>
                    </a:lnTo>
                    <a:lnTo>
                      <a:pt x="464" y="245"/>
                    </a:lnTo>
                    <a:lnTo>
                      <a:pt x="436" y="262"/>
                    </a:lnTo>
                    <a:lnTo>
                      <a:pt x="409" y="281"/>
                    </a:lnTo>
                    <a:lnTo>
                      <a:pt x="382" y="300"/>
                    </a:lnTo>
                    <a:lnTo>
                      <a:pt x="357" y="322"/>
                    </a:lnTo>
                    <a:lnTo>
                      <a:pt x="333" y="344"/>
                    </a:lnTo>
                    <a:lnTo>
                      <a:pt x="310" y="367"/>
                    </a:lnTo>
                    <a:lnTo>
                      <a:pt x="287" y="391"/>
                    </a:lnTo>
                    <a:lnTo>
                      <a:pt x="266" y="417"/>
                    </a:lnTo>
                    <a:lnTo>
                      <a:pt x="246" y="443"/>
                    </a:lnTo>
                    <a:lnTo>
                      <a:pt x="228" y="470"/>
                    </a:lnTo>
                    <a:lnTo>
                      <a:pt x="210" y="499"/>
                    </a:lnTo>
                    <a:lnTo>
                      <a:pt x="194" y="528"/>
                    </a:lnTo>
                    <a:lnTo>
                      <a:pt x="179" y="557"/>
                    </a:lnTo>
                    <a:lnTo>
                      <a:pt x="165" y="588"/>
                    </a:lnTo>
                    <a:lnTo>
                      <a:pt x="153" y="619"/>
                    </a:lnTo>
                    <a:lnTo>
                      <a:pt x="143" y="651"/>
                    </a:lnTo>
                    <a:lnTo>
                      <a:pt x="134" y="684"/>
                    </a:lnTo>
                    <a:lnTo>
                      <a:pt x="125" y="717"/>
                    </a:lnTo>
                    <a:lnTo>
                      <a:pt x="119" y="750"/>
                    </a:lnTo>
                    <a:lnTo>
                      <a:pt x="115" y="785"/>
                    </a:lnTo>
                    <a:lnTo>
                      <a:pt x="112" y="819"/>
                    </a:lnTo>
                    <a:lnTo>
                      <a:pt x="111" y="855"/>
                    </a:lnTo>
                    <a:lnTo>
                      <a:pt x="0" y="869"/>
                    </a:lnTo>
                    <a:lnTo>
                      <a:pt x="111" y="885"/>
                    </a:lnTo>
                    <a:lnTo>
                      <a:pt x="113" y="918"/>
                    </a:lnTo>
                    <a:lnTo>
                      <a:pt x="116" y="953"/>
                    </a:lnTo>
                    <a:lnTo>
                      <a:pt x="121" y="985"/>
                    </a:lnTo>
                    <a:lnTo>
                      <a:pt x="128" y="1018"/>
                    </a:lnTo>
                    <a:lnTo>
                      <a:pt x="137" y="1051"/>
                    </a:lnTo>
                    <a:lnTo>
                      <a:pt x="146" y="1082"/>
                    </a:lnTo>
                    <a:lnTo>
                      <a:pt x="157" y="1114"/>
                    </a:lnTo>
                    <a:lnTo>
                      <a:pt x="170" y="1145"/>
                    </a:lnTo>
                    <a:lnTo>
                      <a:pt x="183" y="1175"/>
                    </a:lnTo>
                    <a:lnTo>
                      <a:pt x="199" y="1205"/>
                    </a:lnTo>
                    <a:lnTo>
                      <a:pt x="215" y="1233"/>
                    </a:lnTo>
                    <a:lnTo>
                      <a:pt x="234" y="1261"/>
                    </a:lnTo>
                    <a:lnTo>
                      <a:pt x="253" y="1289"/>
                    </a:lnTo>
                    <a:lnTo>
                      <a:pt x="274" y="1315"/>
                    </a:lnTo>
                    <a:lnTo>
                      <a:pt x="296" y="1340"/>
                    </a:lnTo>
                    <a:lnTo>
                      <a:pt x="320" y="1364"/>
                    </a:lnTo>
                    <a:lnTo>
                      <a:pt x="344" y="1388"/>
                    </a:lnTo>
                    <a:lnTo>
                      <a:pt x="368" y="1409"/>
                    </a:lnTo>
                    <a:lnTo>
                      <a:pt x="394" y="1429"/>
                    </a:lnTo>
                    <a:lnTo>
                      <a:pt x="421" y="1448"/>
                    </a:lnTo>
                    <a:lnTo>
                      <a:pt x="447" y="1467"/>
                    </a:lnTo>
                    <a:lnTo>
                      <a:pt x="475" y="1483"/>
                    </a:lnTo>
                    <a:lnTo>
                      <a:pt x="504" y="1498"/>
                    </a:lnTo>
                    <a:lnTo>
                      <a:pt x="533" y="1512"/>
                    </a:lnTo>
                    <a:lnTo>
                      <a:pt x="562" y="1524"/>
                    </a:lnTo>
                    <a:lnTo>
                      <a:pt x="593" y="1535"/>
                    </a:lnTo>
                    <a:lnTo>
                      <a:pt x="623" y="1546"/>
                    </a:lnTo>
                    <a:lnTo>
                      <a:pt x="655" y="1554"/>
                    </a:lnTo>
                    <a:lnTo>
                      <a:pt x="686" y="1561"/>
                    </a:lnTo>
                    <a:lnTo>
                      <a:pt x="718" y="1566"/>
                    </a:lnTo>
                    <a:lnTo>
                      <a:pt x="751" y="1570"/>
                    </a:lnTo>
                    <a:lnTo>
                      <a:pt x="783" y="1573"/>
                    </a:lnTo>
                    <a:lnTo>
                      <a:pt x="806" y="1761"/>
                    </a:lnTo>
                    <a:lnTo>
                      <a:pt x="827" y="1574"/>
                    </a:lnTo>
                    <a:lnTo>
                      <a:pt x="862" y="1573"/>
                    </a:lnTo>
                    <a:lnTo>
                      <a:pt x="897" y="1570"/>
                    </a:lnTo>
                    <a:lnTo>
                      <a:pt x="932" y="1566"/>
                    </a:lnTo>
                    <a:lnTo>
                      <a:pt x="966" y="1560"/>
                    </a:lnTo>
                    <a:lnTo>
                      <a:pt x="999" y="1552"/>
                    </a:lnTo>
                    <a:lnTo>
                      <a:pt x="1033" y="1542"/>
                    </a:lnTo>
                    <a:lnTo>
                      <a:pt x="1066" y="1531"/>
                    </a:lnTo>
                    <a:lnTo>
                      <a:pt x="1099" y="1519"/>
                    </a:lnTo>
                    <a:lnTo>
                      <a:pt x="1130" y="1505"/>
                    </a:lnTo>
                    <a:lnTo>
                      <a:pt x="1161" y="1490"/>
                    </a:lnTo>
                    <a:lnTo>
                      <a:pt x="1191" y="1473"/>
                    </a:lnTo>
                    <a:lnTo>
                      <a:pt x="1221" y="1453"/>
                    </a:lnTo>
                    <a:lnTo>
                      <a:pt x="1249" y="1433"/>
                    </a:lnTo>
                    <a:lnTo>
                      <a:pt x="1277" y="1412"/>
                    </a:lnTo>
                    <a:lnTo>
                      <a:pt x="1304" y="1389"/>
                    </a:lnTo>
                    <a:lnTo>
                      <a:pt x="1329" y="1364"/>
                    </a:lnTo>
                    <a:lnTo>
                      <a:pt x="1353" y="1340"/>
                    </a:lnTo>
                    <a:lnTo>
                      <a:pt x="1375" y="1315"/>
                    </a:lnTo>
                    <a:lnTo>
                      <a:pt x="1396" y="1289"/>
                    </a:lnTo>
                    <a:lnTo>
                      <a:pt x="1415" y="1261"/>
                    </a:lnTo>
                    <a:lnTo>
                      <a:pt x="1433" y="1233"/>
                    </a:lnTo>
                    <a:lnTo>
                      <a:pt x="1450" y="1205"/>
                    </a:lnTo>
                    <a:lnTo>
                      <a:pt x="1466" y="1175"/>
                    </a:lnTo>
                    <a:lnTo>
                      <a:pt x="1479" y="1145"/>
                    </a:lnTo>
                    <a:lnTo>
                      <a:pt x="1492" y="1115"/>
                    </a:lnTo>
                    <a:lnTo>
                      <a:pt x="1503" y="1083"/>
                    </a:lnTo>
                    <a:lnTo>
                      <a:pt x="1512" y="1051"/>
                    </a:lnTo>
                    <a:lnTo>
                      <a:pt x="1520" y="1018"/>
                    </a:lnTo>
                    <a:lnTo>
                      <a:pt x="1528" y="986"/>
                    </a:lnTo>
                    <a:lnTo>
                      <a:pt x="1533" y="953"/>
                    </a:lnTo>
                    <a:lnTo>
                      <a:pt x="1536" y="919"/>
                    </a:lnTo>
                    <a:lnTo>
                      <a:pt x="1538" y="8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1" name="Freeform 83"/>
              <p:cNvSpPr>
                <a:spLocks/>
              </p:cNvSpPr>
              <p:nvPr/>
            </p:nvSpPr>
            <p:spPr bwMode="auto">
              <a:xfrm>
                <a:off x="8353426" y="4516732"/>
                <a:ext cx="147637" cy="147658"/>
              </a:xfrm>
              <a:custGeom>
                <a:avLst/>
                <a:gdLst/>
                <a:ahLst/>
                <a:cxnLst>
                  <a:cxn ang="0">
                    <a:pos x="481" y="216"/>
                  </a:cxn>
                  <a:cxn ang="0">
                    <a:pos x="522" y="264"/>
                  </a:cxn>
                  <a:cxn ang="0">
                    <a:pos x="557" y="317"/>
                  </a:cxn>
                  <a:cxn ang="0">
                    <a:pos x="587" y="371"/>
                  </a:cxn>
                  <a:cxn ang="0">
                    <a:pos x="612" y="429"/>
                  </a:cxn>
                  <a:cxn ang="0">
                    <a:pos x="631" y="489"/>
                  </a:cxn>
                  <a:cxn ang="0">
                    <a:pos x="644" y="550"/>
                  </a:cxn>
                  <a:cxn ang="0">
                    <a:pos x="651" y="613"/>
                  </a:cxn>
                  <a:cxn ang="0">
                    <a:pos x="567" y="635"/>
                  </a:cxn>
                  <a:cxn ang="0">
                    <a:pos x="563" y="582"/>
                  </a:cxn>
                  <a:cxn ang="0">
                    <a:pos x="553" y="529"/>
                  </a:cxn>
                  <a:cxn ang="0">
                    <a:pos x="539" y="478"/>
                  </a:cxn>
                  <a:cxn ang="0">
                    <a:pos x="520" y="428"/>
                  </a:cxn>
                  <a:cxn ang="0">
                    <a:pos x="496" y="381"/>
                  </a:cxn>
                  <a:cxn ang="0">
                    <a:pos x="468" y="335"/>
                  </a:cxn>
                  <a:cxn ang="0">
                    <a:pos x="436" y="293"/>
                  </a:cxn>
                  <a:cxn ang="0">
                    <a:pos x="399" y="252"/>
                  </a:cxn>
                  <a:cxn ang="0">
                    <a:pos x="359" y="215"/>
                  </a:cxn>
                  <a:cxn ang="0">
                    <a:pos x="315" y="182"/>
                  </a:cxn>
                  <a:cxn ang="0">
                    <a:pos x="269" y="154"/>
                  </a:cxn>
                  <a:cxn ang="0">
                    <a:pos x="220" y="131"/>
                  </a:cxn>
                  <a:cxn ang="0">
                    <a:pos x="171" y="111"/>
                  </a:cxn>
                  <a:cxn ang="0">
                    <a:pos x="118" y="97"/>
                  </a:cxn>
                  <a:cxn ang="0">
                    <a:pos x="65" y="88"/>
                  </a:cxn>
                  <a:cxn ang="0">
                    <a:pos x="11" y="84"/>
                  </a:cxn>
                  <a:cxn ang="0">
                    <a:pos x="32" y="1"/>
                  </a:cxn>
                  <a:cxn ang="0">
                    <a:pos x="96" y="8"/>
                  </a:cxn>
                  <a:cxn ang="0">
                    <a:pos x="158" y="20"/>
                  </a:cxn>
                  <a:cxn ang="0">
                    <a:pos x="219" y="40"/>
                  </a:cxn>
                  <a:cxn ang="0">
                    <a:pos x="277" y="64"/>
                  </a:cxn>
                  <a:cxn ang="0">
                    <a:pos x="333" y="94"/>
                  </a:cxn>
                  <a:cxn ang="0">
                    <a:pos x="386" y="130"/>
                  </a:cxn>
                  <a:cxn ang="0">
                    <a:pos x="436" y="170"/>
                  </a:cxn>
                </a:cxnLst>
                <a:rect l="0" t="0" r="r" b="b"/>
                <a:pathLst>
                  <a:path w="652" h="646">
                    <a:moveTo>
                      <a:pt x="459" y="192"/>
                    </a:moveTo>
                    <a:lnTo>
                      <a:pt x="481" y="216"/>
                    </a:lnTo>
                    <a:lnTo>
                      <a:pt x="502" y="240"/>
                    </a:lnTo>
                    <a:lnTo>
                      <a:pt x="522" y="264"/>
                    </a:lnTo>
                    <a:lnTo>
                      <a:pt x="540" y="290"/>
                    </a:lnTo>
                    <a:lnTo>
                      <a:pt x="557" y="317"/>
                    </a:lnTo>
                    <a:lnTo>
                      <a:pt x="572" y="344"/>
                    </a:lnTo>
                    <a:lnTo>
                      <a:pt x="587" y="371"/>
                    </a:lnTo>
                    <a:lnTo>
                      <a:pt x="599" y="401"/>
                    </a:lnTo>
                    <a:lnTo>
                      <a:pt x="612" y="429"/>
                    </a:lnTo>
                    <a:lnTo>
                      <a:pt x="622" y="459"/>
                    </a:lnTo>
                    <a:lnTo>
                      <a:pt x="631" y="489"/>
                    </a:lnTo>
                    <a:lnTo>
                      <a:pt x="638" y="520"/>
                    </a:lnTo>
                    <a:lnTo>
                      <a:pt x="644" y="550"/>
                    </a:lnTo>
                    <a:lnTo>
                      <a:pt x="648" y="582"/>
                    </a:lnTo>
                    <a:lnTo>
                      <a:pt x="651" y="613"/>
                    </a:lnTo>
                    <a:lnTo>
                      <a:pt x="652" y="646"/>
                    </a:lnTo>
                    <a:lnTo>
                      <a:pt x="567" y="635"/>
                    </a:lnTo>
                    <a:lnTo>
                      <a:pt x="565" y="608"/>
                    </a:lnTo>
                    <a:lnTo>
                      <a:pt x="563" y="582"/>
                    </a:lnTo>
                    <a:lnTo>
                      <a:pt x="559" y="556"/>
                    </a:lnTo>
                    <a:lnTo>
                      <a:pt x="553" y="529"/>
                    </a:lnTo>
                    <a:lnTo>
                      <a:pt x="547" y="503"/>
                    </a:lnTo>
                    <a:lnTo>
                      <a:pt x="539" y="478"/>
                    </a:lnTo>
                    <a:lnTo>
                      <a:pt x="530" y="452"/>
                    </a:lnTo>
                    <a:lnTo>
                      <a:pt x="520" y="428"/>
                    </a:lnTo>
                    <a:lnTo>
                      <a:pt x="508" y="404"/>
                    </a:lnTo>
                    <a:lnTo>
                      <a:pt x="496" y="381"/>
                    </a:lnTo>
                    <a:lnTo>
                      <a:pt x="483" y="357"/>
                    </a:lnTo>
                    <a:lnTo>
                      <a:pt x="468" y="335"/>
                    </a:lnTo>
                    <a:lnTo>
                      <a:pt x="453" y="314"/>
                    </a:lnTo>
                    <a:lnTo>
                      <a:pt x="436" y="293"/>
                    </a:lnTo>
                    <a:lnTo>
                      <a:pt x="418" y="271"/>
                    </a:lnTo>
                    <a:lnTo>
                      <a:pt x="399" y="252"/>
                    </a:lnTo>
                    <a:lnTo>
                      <a:pt x="379" y="233"/>
                    </a:lnTo>
                    <a:lnTo>
                      <a:pt x="359" y="215"/>
                    </a:lnTo>
                    <a:lnTo>
                      <a:pt x="337" y="198"/>
                    </a:lnTo>
                    <a:lnTo>
                      <a:pt x="315" y="182"/>
                    </a:lnTo>
                    <a:lnTo>
                      <a:pt x="292" y="168"/>
                    </a:lnTo>
                    <a:lnTo>
                      <a:pt x="269" y="154"/>
                    </a:lnTo>
                    <a:lnTo>
                      <a:pt x="245" y="142"/>
                    </a:lnTo>
                    <a:lnTo>
                      <a:pt x="220" y="131"/>
                    </a:lnTo>
                    <a:lnTo>
                      <a:pt x="196" y="121"/>
                    </a:lnTo>
                    <a:lnTo>
                      <a:pt x="171" y="111"/>
                    </a:lnTo>
                    <a:lnTo>
                      <a:pt x="144" y="104"/>
                    </a:lnTo>
                    <a:lnTo>
                      <a:pt x="118" y="97"/>
                    </a:lnTo>
                    <a:lnTo>
                      <a:pt x="92" y="92"/>
                    </a:lnTo>
                    <a:lnTo>
                      <a:pt x="65" y="88"/>
                    </a:lnTo>
                    <a:lnTo>
                      <a:pt x="38" y="85"/>
                    </a:lnTo>
                    <a:lnTo>
                      <a:pt x="11" y="84"/>
                    </a:lnTo>
                    <a:lnTo>
                      <a:pt x="0" y="0"/>
                    </a:lnTo>
                    <a:lnTo>
                      <a:pt x="32" y="1"/>
                    </a:lnTo>
                    <a:lnTo>
                      <a:pt x="64" y="3"/>
                    </a:lnTo>
                    <a:lnTo>
                      <a:pt x="96" y="8"/>
                    </a:lnTo>
                    <a:lnTo>
                      <a:pt x="127" y="13"/>
                    </a:lnTo>
                    <a:lnTo>
                      <a:pt x="158" y="20"/>
                    </a:lnTo>
                    <a:lnTo>
                      <a:pt x="189" y="29"/>
                    </a:lnTo>
                    <a:lnTo>
                      <a:pt x="219" y="40"/>
                    </a:lnTo>
                    <a:lnTo>
                      <a:pt x="248" y="51"/>
                    </a:lnTo>
                    <a:lnTo>
                      <a:pt x="277" y="64"/>
                    </a:lnTo>
                    <a:lnTo>
                      <a:pt x="305" y="78"/>
                    </a:lnTo>
                    <a:lnTo>
                      <a:pt x="333" y="94"/>
                    </a:lnTo>
                    <a:lnTo>
                      <a:pt x="360" y="110"/>
                    </a:lnTo>
                    <a:lnTo>
                      <a:pt x="386" y="130"/>
                    </a:lnTo>
                    <a:lnTo>
                      <a:pt x="411" y="149"/>
                    </a:lnTo>
                    <a:lnTo>
                      <a:pt x="436" y="170"/>
                    </a:lnTo>
                    <a:lnTo>
                      <a:pt x="459" y="192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" name="Freeform 84"/>
              <p:cNvSpPr>
                <a:spLocks/>
              </p:cNvSpPr>
              <p:nvPr/>
            </p:nvSpPr>
            <p:spPr bwMode="auto">
              <a:xfrm>
                <a:off x="8234363" y="4550074"/>
                <a:ext cx="103188" cy="109552"/>
              </a:xfrm>
              <a:custGeom>
                <a:avLst/>
                <a:gdLst/>
                <a:ahLst/>
                <a:cxnLst>
                  <a:cxn ang="0">
                    <a:pos x="370" y="438"/>
                  </a:cxn>
                  <a:cxn ang="0">
                    <a:pos x="0" y="485"/>
                  </a:cxn>
                  <a:cxn ang="0">
                    <a:pos x="5" y="438"/>
                  </a:cxn>
                  <a:cxn ang="0">
                    <a:pos x="14" y="391"/>
                  </a:cxn>
                  <a:cxn ang="0">
                    <a:pos x="27" y="347"/>
                  </a:cxn>
                  <a:cxn ang="0">
                    <a:pos x="44" y="302"/>
                  </a:cxn>
                  <a:cxn ang="0">
                    <a:pos x="65" y="261"/>
                  </a:cxn>
                  <a:cxn ang="0">
                    <a:pos x="91" y="220"/>
                  </a:cxn>
                  <a:cxn ang="0">
                    <a:pos x="119" y="183"/>
                  </a:cxn>
                  <a:cxn ang="0">
                    <a:pos x="151" y="147"/>
                  </a:cxn>
                  <a:cxn ang="0">
                    <a:pos x="166" y="132"/>
                  </a:cxn>
                  <a:cxn ang="0">
                    <a:pos x="183" y="118"/>
                  </a:cxn>
                  <a:cxn ang="0">
                    <a:pos x="200" y="105"/>
                  </a:cxn>
                  <a:cxn ang="0">
                    <a:pos x="217" y="92"/>
                  </a:cxn>
                  <a:cxn ang="0">
                    <a:pos x="234" y="80"/>
                  </a:cxn>
                  <a:cxn ang="0">
                    <a:pos x="252" y="69"/>
                  </a:cxn>
                  <a:cxn ang="0">
                    <a:pos x="272" y="58"/>
                  </a:cxn>
                  <a:cxn ang="0">
                    <a:pos x="291" y="48"/>
                  </a:cxn>
                  <a:cxn ang="0">
                    <a:pos x="310" y="39"/>
                  </a:cxn>
                  <a:cxn ang="0">
                    <a:pos x="329" y="31"/>
                  </a:cxn>
                  <a:cxn ang="0">
                    <a:pos x="350" y="24"/>
                  </a:cxn>
                  <a:cxn ang="0">
                    <a:pos x="370" y="17"/>
                  </a:cxn>
                  <a:cxn ang="0">
                    <a:pos x="390" y="12"/>
                  </a:cxn>
                  <a:cxn ang="0">
                    <a:pos x="411" y="7"/>
                  </a:cxn>
                  <a:cxn ang="0">
                    <a:pos x="432" y="3"/>
                  </a:cxn>
                  <a:cxn ang="0">
                    <a:pos x="454" y="0"/>
                  </a:cxn>
                  <a:cxn ang="0">
                    <a:pos x="407" y="343"/>
                  </a:cxn>
                  <a:cxn ang="0">
                    <a:pos x="201" y="198"/>
                  </a:cxn>
                  <a:cxn ang="0">
                    <a:pos x="370" y="438"/>
                  </a:cxn>
                </a:cxnLst>
                <a:rect l="0" t="0" r="r" b="b"/>
                <a:pathLst>
                  <a:path w="454" h="485">
                    <a:moveTo>
                      <a:pt x="370" y="438"/>
                    </a:moveTo>
                    <a:lnTo>
                      <a:pt x="0" y="485"/>
                    </a:lnTo>
                    <a:lnTo>
                      <a:pt x="5" y="438"/>
                    </a:lnTo>
                    <a:lnTo>
                      <a:pt x="14" y="391"/>
                    </a:lnTo>
                    <a:lnTo>
                      <a:pt x="27" y="347"/>
                    </a:lnTo>
                    <a:lnTo>
                      <a:pt x="44" y="302"/>
                    </a:lnTo>
                    <a:lnTo>
                      <a:pt x="65" y="261"/>
                    </a:lnTo>
                    <a:lnTo>
                      <a:pt x="91" y="220"/>
                    </a:lnTo>
                    <a:lnTo>
                      <a:pt x="119" y="183"/>
                    </a:lnTo>
                    <a:lnTo>
                      <a:pt x="151" y="147"/>
                    </a:lnTo>
                    <a:lnTo>
                      <a:pt x="166" y="132"/>
                    </a:lnTo>
                    <a:lnTo>
                      <a:pt x="183" y="118"/>
                    </a:lnTo>
                    <a:lnTo>
                      <a:pt x="200" y="105"/>
                    </a:lnTo>
                    <a:lnTo>
                      <a:pt x="217" y="92"/>
                    </a:lnTo>
                    <a:lnTo>
                      <a:pt x="234" y="80"/>
                    </a:lnTo>
                    <a:lnTo>
                      <a:pt x="252" y="69"/>
                    </a:lnTo>
                    <a:lnTo>
                      <a:pt x="272" y="58"/>
                    </a:lnTo>
                    <a:lnTo>
                      <a:pt x="291" y="48"/>
                    </a:lnTo>
                    <a:lnTo>
                      <a:pt x="310" y="39"/>
                    </a:lnTo>
                    <a:lnTo>
                      <a:pt x="329" y="31"/>
                    </a:lnTo>
                    <a:lnTo>
                      <a:pt x="350" y="24"/>
                    </a:lnTo>
                    <a:lnTo>
                      <a:pt x="370" y="17"/>
                    </a:lnTo>
                    <a:lnTo>
                      <a:pt x="390" y="12"/>
                    </a:lnTo>
                    <a:lnTo>
                      <a:pt x="411" y="7"/>
                    </a:lnTo>
                    <a:lnTo>
                      <a:pt x="432" y="3"/>
                    </a:lnTo>
                    <a:lnTo>
                      <a:pt x="454" y="0"/>
                    </a:lnTo>
                    <a:lnTo>
                      <a:pt x="407" y="343"/>
                    </a:lnTo>
                    <a:lnTo>
                      <a:pt x="201" y="198"/>
                    </a:lnTo>
                    <a:lnTo>
                      <a:pt x="370" y="438"/>
                    </a:lnTo>
                    <a:close/>
                  </a:path>
                </a:pathLst>
              </a:custGeom>
              <a:solidFill>
                <a:srgbClr val="E5F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3" name="Freeform 85"/>
              <p:cNvSpPr>
                <a:spLocks/>
              </p:cNvSpPr>
              <p:nvPr/>
            </p:nvSpPr>
            <p:spPr bwMode="auto">
              <a:xfrm>
                <a:off x="8234363" y="4678679"/>
                <a:ext cx="103188" cy="104789"/>
              </a:xfrm>
              <a:custGeom>
                <a:avLst/>
                <a:gdLst/>
                <a:ahLst/>
                <a:cxnLst>
                  <a:cxn ang="0">
                    <a:pos x="348" y="49"/>
                  </a:cxn>
                  <a:cxn ang="0">
                    <a:pos x="193" y="273"/>
                  </a:cxn>
                  <a:cxn ang="0">
                    <a:pos x="410" y="121"/>
                  </a:cxn>
                  <a:cxn ang="0">
                    <a:pos x="453" y="464"/>
                  </a:cxn>
                  <a:cxn ang="0">
                    <a:pos x="431" y="461"/>
                  </a:cxn>
                  <a:cxn ang="0">
                    <a:pos x="410" y="457"/>
                  </a:cxn>
                  <a:cxn ang="0">
                    <a:pos x="389" y="451"/>
                  </a:cxn>
                  <a:cxn ang="0">
                    <a:pos x="369" y="446"/>
                  </a:cxn>
                  <a:cxn ang="0">
                    <a:pos x="349" y="439"/>
                  </a:cxn>
                  <a:cxn ang="0">
                    <a:pos x="328" y="432"/>
                  </a:cxn>
                  <a:cxn ang="0">
                    <a:pos x="309" y="424"/>
                  </a:cxn>
                  <a:cxn ang="0">
                    <a:pos x="290" y="416"/>
                  </a:cxn>
                  <a:cxn ang="0">
                    <a:pos x="271" y="406"/>
                  </a:cxn>
                  <a:cxn ang="0">
                    <a:pos x="251" y="396"/>
                  </a:cxn>
                  <a:cxn ang="0">
                    <a:pos x="233" y="385"/>
                  </a:cxn>
                  <a:cxn ang="0">
                    <a:pos x="216" y="373"/>
                  </a:cxn>
                  <a:cxn ang="0">
                    <a:pos x="199" y="359"/>
                  </a:cxn>
                  <a:cxn ang="0">
                    <a:pos x="182" y="346"/>
                  </a:cxn>
                  <a:cxn ang="0">
                    <a:pos x="165" y="332"/>
                  </a:cxn>
                  <a:cxn ang="0">
                    <a:pos x="150" y="317"/>
                  </a:cxn>
                  <a:cxn ang="0">
                    <a:pos x="120" y="284"/>
                  </a:cxn>
                  <a:cxn ang="0">
                    <a:pos x="93" y="248"/>
                  </a:cxn>
                  <a:cxn ang="0">
                    <a:pos x="68" y="211"/>
                  </a:cxn>
                  <a:cxn ang="0">
                    <a:pos x="47" y="171"/>
                  </a:cxn>
                  <a:cxn ang="0">
                    <a:pos x="30" y="130"/>
                  </a:cxn>
                  <a:cxn ang="0">
                    <a:pos x="16" y="88"/>
                  </a:cxn>
                  <a:cxn ang="0">
                    <a:pos x="6" y="45"/>
                  </a:cxn>
                  <a:cxn ang="0">
                    <a:pos x="0" y="0"/>
                  </a:cxn>
                  <a:cxn ang="0">
                    <a:pos x="348" y="49"/>
                  </a:cxn>
                </a:cxnLst>
                <a:rect l="0" t="0" r="r" b="b"/>
                <a:pathLst>
                  <a:path w="453" h="464">
                    <a:moveTo>
                      <a:pt x="348" y="49"/>
                    </a:moveTo>
                    <a:lnTo>
                      <a:pt x="193" y="273"/>
                    </a:lnTo>
                    <a:lnTo>
                      <a:pt x="410" y="121"/>
                    </a:lnTo>
                    <a:lnTo>
                      <a:pt x="453" y="464"/>
                    </a:lnTo>
                    <a:lnTo>
                      <a:pt x="431" y="461"/>
                    </a:lnTo>
                    <a:lnTo>
                      <a:pt x="410" y="457"/>
                    </a:lnTo>
                    <a:lnTo>
                      <a:pt x="389" y="451"/>
                    </a:lnTo>
                    <a:lnTo>
                      <a:pt x="369" y="446"/>
                    </a:lnTo>
                    <a:lnTo>
                      <a:pt x="349" y="439"/>
                    </a:lnTo>
                    <a:lnTo>
                      <a:pt x="328" y="432"/>
                    </a:lnTo>
                    <a:lnTo>
                      <a:pt x="309" y="424"/>
                    </a:lnTo>
                    <a:lnTo>
                      <a:pt x="290" y="416"/>
                    </a:lnTo>
                    <a:lnTo>
                      <a:pt x="271" y="406"/>
                    </a:lnTo>
                    <a:lnTo>
                      <a:pt x="251" y="396"/>
                    </a:lnTo>
                    <a:lnTo>
                      <a:pt x="233" y="385"/>
                    </a:lnTo>
                    <a:lnTo>
                      <a:pt x="216" y="373"/>
                    </a:lnTo>
                    <a:lnTo>
                      <a:pt x="199" y="359"/>
                    </a:lnTo>
                    <a:lnTo>
                      <a:pt x="182" y="346"/>
                    </a:lnTo>
                    <a:lnTo>
                      <a:pt x="165" y="332"/>
                    </a:lnTo>
                    <a:lnTo>
                      <a:pt x="150" y="317"/>
                    </a:lnTo>
                    <a:lnTo>
                      <a:pt x="120" y="284"/>
                    </a:lnTo>
                    <a:lnTo>
                      <a:pt x="93" y="248"/>
                    </a:lnTo>
                    <a:lnTo>
                      <a:pt x="68" y="211"/>
                    </a:lnTo>
                    <a:lnTo>
                      <a:pt x="47" y="171"/>
                    </a:lnTo>
                    <a:lnTo>
                      <a:pt x="30" y="130"/>
                    </a:lnTo>
                    <a:lnTo>
                      <a:pt x="16" y="88"/>
                    </a:lnTo>
                    <a:lnTo>
                      <a:pt x="6" y="45"/>
                    </a:lnTo>
                    <a:lnTo>
                      <a:pt x="0" y="0"/>
                    </a:lnTo>
                    <a:lnTo>
                      <a:pt x="348" y="49"/>
                    </a:lnTo>
                    <a:close/>
                  </a:path>
                </a:pathLst>
              </a:custGeom>
              <a:solidFill>
                <a:srgbClr val="E5F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4" name="Freeform 86"/>
              <p:cNvSpPr>
                <a:spLocks/>
              </p:cNvSpPr>
              <p:nvPr/>
            </p:nvSpPr>
            <p:spPr bwMode="auto">
              <a:xfrm>
                <a:off x="8356601" y="4678679"/>
                <a:ext cx="112712" cy="106377"/>
              </a:xfrm>
              <a:custGeom>
                <a:avLst/>
                <a:gdLst/>
                <a:ahLst/>
                <a:cxnLst>
                  <a:cxn ang="0">
                    <a:pos x="142" y="48"/>
                  </a:cxn>
                  <a:cxn ang="0">
                    <a:pos x="492" y="0"/>
                  </a:cxn>
                  <a:cxn ang="0">
                    <a:pos x="485" y="48"/>
                  </a:cxn>
                  <a:cxn ang="0">
                    <a:pos x="475" y="93"/>
                  </a:cxn>
                  <a:cxn ang="0">
                    <a:pos x="460" y="137"/>
                  </a:cxn>
                  <a:cxn ang="0">
                    <a:pos x="442" y="179"/>
                  </a:cxn>
                  <a:cxn ang="0">
                    <a:pos x="420" y="219"/>
                  </a:cxn>
                  <a:cxn ang="0">
                    <a:pos x="394" y="257"/>
                  </a:cxn>
                  <a:cxn ang="0">
                    <a:pos x="365" y="293"/>
                  </a:cxn>
                  <a:cxn ang="0">
                    <a:pos x="334" y="325"/>
                  </a:cxn>
                  <a:cxn ang="0">
                    <a:pos x="299" y="354"/>
                  </a:cxn>
                  <a:cxn ang="0">
                    <a:pos x="263" y="382"/>
                  </a:cxn>
                  <a:cxn ang="0">
                    <a:pos x="223" y="405"/>
                  </a:cxn>
                  <a:cxn ang="0">
                    <a:pos x="182" y="425"/>
                  </a:cxn>
                  <a:cxn ang="0">
                    <a:pos x="139" y="442"/>
                  </a:cxn>
                  <a:cxn ang="0">
                    <a:pos x="94" y="454"/>
                  </a:cxn>
                  <a:cxn ang="0">
                    <a:pos x="47" y="464"/>
                  </a:cxn>
                  <a:cxn ang="0">
                    <a:pos x="0" y="468"/>
                  </a:cxn>
                  <a:cxn ang="0">
                    <a:pos x="40" y="92"/>
                  </a:cxn>
                  <a:cxn ang="0">
                    <a:pos x="314" y="273"/>
                  </a:cxn>
                  <a:cxn ang="0">
                    <a:pos x="142" y="48"/>
                  </a:cxn>
                </a:cxnLst>
                <a:rect l="0" t="0" r="r" b="b"/>
                <a:pathLst>
                  <a:path w="492" h="468">
                    <a:moveTo>
                      <a:pt x="142" y="48"/>
                    </a:moveTo>
                    <a:lnTo>
                      <a:pt x="492" y="0"/>
                    </a:lnTo>
                    <a:lnTo>
                      <a:pt x="485" y="48"/>
                    </a:lnTo>
                    <a:lnTo>
                      <a:pt x="475" y="93"/>
                    </a:lnTo>
                    <a:lnTo>
                      <a:pt x="460" y="137"/>
                    </a:lnTo>
                    <a:lnTo>
                      <a:pt x="442" y="179"/>
                    </a:lnTo>
                    <a:lnTo>
                      <a:pt x="420" y="219"/>
                    </a:lnTo>
                    <a:lnTo>
                      <a:pt x="394" y="257"/>
                    </a:lnTo>
                    <a:lnTo>
                      <a:pt x="365" y="293"/>
                    </a:lnTo>
                    <a:lnTo>
                      <a:pt x="334" y="325"/>
                    </a:lnTo>
                    <a:lnTo>
                      <a:pt x="299" y="354"/>
                    </a:lnTo>
                    <a:lnTo>
                      <a:pt x="263" y="382"/>
                    </a:lnTo>
                    <a:lnTo>
                      <a:pt x="223" y="405"/>
                    </a:lnTo>
                    <a:lnTo>
                      <a:pt x="182" y="425"/>
                    </a:lnTo>
                    <a:lnTo>
                      <a:pt x="139" y="442"/>
                    </a:lnTo>
                    <a:lnTo>
                      <a:pt x="94" y="454"/>
                    </a:lnTo>
                    <a:lnTo>
                      <a:pt x="47" y="464"/>
                    </a:lnTo>
                    <a:lnTo>
                      <a:pt x="0" y="468"/>
                    </a:lnTo>
                    <a:lnTo>
                      <a:pt x="40" y="92"/>
                    </a:lnTo>
                    <a:lnTo>
                      <a:pt x="314" y="273"/>
                    </a:lnTo>
                    <a:lnTo>
                      <a:pt x="142" y="48"/>
                    </a:lnTo>
                    <a:close/>
                  </a:path>
                </a:pathLst>
              </a:custGeom>
              <a:solidFill>
                <a:srgbClr val="E5F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5" name="Freeform 87"/>
              <p:cNvSpPr>
                <a:spLocks/>
              </p:cNvSpPr>
              <p:nvPr/>
            </p:nvSpPr>
            <p:spPr bwMode="auto">
              <a:xfrm>
                <a:off x="8356601" y="4548486"/>
                <a:ext cx="112712" cy="111140"/>
              </a:xfrm>
              <a:custGeom>
                <a:avLst/>
                <a:gdLst/>
                <a:ahLst/>
                <a:cxnLst>
                  <a:cxn ang="0">
                    <a:pos x="122" y="443"/>
                  </a:cxn>
                  <a:cxn ang="0">
                    <a:pos x="293" y="202"/>
                  </a:cxn>
                  <a:cxn ang="0">
                    <a:pos x="45" y="376"/>
                  </a:cxn>
                  <a:cxn ang="0">
                    <a:pos x="0" y="0"/>
                  </a:cxn>
                  <a:cxn ang="0">
                    <a:pos x="24" y="2"/>
                  </a:cxn>
                  <a:cxn ang="0">
                    <a:pos x="48" y="4"/>
                  </a:cxn>
                  <a:cxn ang="0">
                    <a:pos x="72" y="8"/>
                  </a:cxn>
                  <a:cxn ang="0">
                    <a:pos x="95" y="13"/>
                  </a:cxn>
                  <a:cxn ang="0">
                    <a:pos x="118" y="19"/>
                  </a:cxn>
                  <a:cxn ang="0">
                    <a:pos x="141" y="26"/>
                  </a:cxn>
                  <a:cxn ang="0">
                    <a:pos x="164" y="34"/>
                  </a:cxn>
                  <a:cxn ang="0">
                    <a:pos x="186" y="43"/>
                  </a:cxn>
                  <a:cxn ang="0">
                    <a:pos x="207" y="53"/>
                  </a:cxn>
                  <a:cxn ang="0">
                    <a:pos x="228" y="64"/>
                  </a:cxn>
                  <a:cxn ang="0">
                    <a:pos x="249" y="77"/>
                  </a:cxn>
                  <a:cxn ang="0">
                    <a:pos x="269" y="90"/>
                  </a:cxn>
                  <a:cxn ang="0">
                    <a:pos x="288" y="104"/>
                  </a:cxn>
                  <a:cxn ang="0">
                    <a:pos x="307" y="119"/>
                  </a:cxn>
                  <a:cxn ang="0">
                    <a:pos x="325" y="134"/>
                  </a:cxn>
                  <a:cxn ang="0">
                    <a:pos x="344" y="151"/>
                  </a:cxn>
                  <a:cxn ang="0">
                    <a:pos x="376" y="187"/>
                  </a:cxn>
                  <a:cxn ang="0">
                    <a:pos x="404" y="224"/>
                  </a:cxn>
                  <a:cxn ang="0">
                    <a:pos x="430" y="265"/>
                  </a:cxn>
                  <a:cxn ang="0">
                    <a:pos x="451" y="306"/>
                  </a:cxn>
                  <a:cxn ang="0">
                    <a:pos x="468" y="351"/>
                  </a:cxn>
                  <a:cxn ang="0">
                    <a:pos x="481" y="395"/>
                  </a:cxn>
                  <a:cxn ang="0">
                    <a:pos x="490" y="442"/>
                  </a:cxn>
                  <a:cxn ang="0">
                    <a:pos x="495" y="489"/>
                  </a:cxn>
                  <a:cxn ang="0">
                    <a:pos x="122" y="443"/>
                  </a:cxn>
                </a:cxnLst>
                <a:rect l="0" t="0" r="r" b="b"/>
                <a:pathLst>
                  <a:path w="495" h="489">
                    <a:moveTo>
                      <a:pt x="122" y="443"/>
                    </a:moveTo>
                    <a:lnTo>
                      <a:pt x="293" y="202"/>
                    </a:lnTo>
                    <a:lnTo>
                      <a:pt x="45" y="376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8" y="4"/>
                    </a:lnTo>
                    <a:lnTo>
                      <a:pt x="72" y="8"/>
                    </a:lnTo>
                    <a:lnTo>
                      <a:pt x="95" y="13"/>
                    </a:lnTo>
                    <a:lnTo>
                      <a:pt x="118" y="19"/>
                    </a:lnTo>
                    <a:lnTo>
                      <a:pt x="141" y="26"/>
                    </a:lnTo>
                    <a:lnTo>
                      <a:pt x="164" y="34"/>
                    </a:lnTo>
                    <a:lnTo>
                      <a:pt x="186" y="43"/>
                    </a:lnTo>
                    <a:lnTo>
                      <a:pt x="207" y="53"/>
                    </a:lnTo>
                    <a:lnTo>
                      <a:pt x="228" y="64"/>
                    </a:lnTo>
                    <a:lnTo>
                      <a:pt x="249" y="77"/>
                    </a:lnTo>
                    <a:lnTo>
                      <a:pt x="269" y="90"/>
                    </a:lnTo>
                    <a:lnTo>
                      <a:pt x="288" y="104"/>
                    </a:lnTo>
                    <a:lnTo>
                      <a:pt x="307" y="119"/>
                    </a:lnTo>
                    <a:lnTo>
                      <a:pt x="325" y="134"/>
                    </a:lnTo>
                    <a:lnTo>
                      <a:pt x="344" y="151"/>
                    </a:lnTo>
                    <a:lnTo>
                      <a:pt x="376" y="187"/>
                    </a:lnTo>
                    <a:lnTo>
                      <a:pt x="404" y="224"/>
                    </a:lnTo>
                    <a:lnTo>
                      <a:pt x="430" y="265"/>
                    </a:lnTo>
                    <a:lnTo>
                      <a:pt x="451" y="306"/>
                    </a:lnTo>
                    <a:lnTo>
                      <a:pt x="468" y="351"/>
                    </a:lnTo>
                    <a:lnTo>
                      <a:pt x="481" y="395"/>
                    </a:lnTo>
                    <a:lnTo>
                      <a:pt x="490" y="442"/>
                    </a:lnTo>
                    <a:lnTo>
                      <a:pt x="495" y="489"/>
                    </a:lnTo>
                    <a:lnTo>
                      <a:pt x="122" y="443"/>
                    </a:lnTo>
                    <a:close/>
                  </a:path>
                </a:pathLst>
              </a:custGeom>
              <a:solidFill>
                <a:srgbClr val="E5F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6" name="Freeform 88"/>
              <p:cNvSpPr>
                <a:spLocks/>
              </p:cNvSpPr>
              <p:nvPr/>
            </p:nvSpPr>
            <p:spPr bwMode="auto">
              <a:xfrm>
                <a:off x="8202613" y="4516732"/>
                <a:ext cx="138113" cy="147658"/>
              </a:xfrm>
              <a:custGeom>
                <a:avLst/>
                <a:gdLst/>
                <a:ahLst/>
                <a:cxnLst>
                  <a:cxn ang="0">
                    <a:pos x="193" y="191"/>
                  </a:cxn>
                  <a:cxn ang="0">
                    <a:pos x="214" y="171"/>
                  </a:cxn>
                  <a:cxn ang="0">
                    <a:pos x="238" y="151"/>
                  </a:cxn>
                  <a:cxn ang="0">
                    <a:pos x="260" y="133"/>
                  </a:cxn>
                  <a:cxn ang="0">
                    <a:pos x="284" y="115"/>
                  </a:cxn>
                  <a:cxn ang="0">
                    <a:pos x="308" y="99"/>
                  </a:cxn>
                  <a:cxn ang="0">
                    <a:pos x="334" y="84"/>
                  </a:cxn>
                  <a:cxn ang="0">
                    <a:pos x="360" y="70"/>
                  </a:cxn>
                  <a:cxn ang="0">
                    <a:pos x="386" y="58"/>
                  </a:cxn>
                  <a:cxn ang="0">
                    <a:pos x="413" y="46"/>
                  </a:cxn>
                  <a:cxn ang="0">
                    <a:pos x="440" y="36"/>
                  </a:cxn>
                  <a:cxn ang="0">
                    <a:pos x="468" y="26"/>
                  </a:cxn>
                  <a:cxn ang="0">
                    <a:pos x="497" y="18"/>
                  </a:cxn>
                  <a:cxn ang="0">
                    <a:pos x="525" y="12"/>
                  </a:cxn>
                  <a:cxn ang="0">
                    <a:pos x="554" y="7"/>
                  </a:cxn>
                  <a:cxn ang="0">
                    <a:pos x="584" y="3"/>
                  </a:cxn>
                  <a:cxn ang="0">
                    <a:pos x="613" y="0"/>
                  </a:cxn>
                  <a:cxn ang="0">
                    <a:pos x="601" y="86"/>
                  </a:cxn>
                  <a:cxn ang="0">
                    <a:pos x="548" y="94"/>
                  </a:cxn>
                  <a:cxn ang="0">
                    <a:pos x="498" y="106"/>
                  </a:cxn>
                  <a:cxn ang="0">
                    <a:pos x="449" y="123"/>
                  </a:cxn>
                  <a:cxn ang="0">
                    <a:pos x="403" y="144"/>
                  </a:cxn>
                  <a:cxn ang="0">
                    <a:pos x="358" y="168"/>
                  </a:cxn>
                  <a:cxn ang="0">
                    <a:pos x="317" y="196"/>
                  </a:cxn>
                  <a:cxn ang="0">
                    <a:pos x="277" y="228"/>
                  </a:cxn>
                  <a:cxn ang="0">
                    <a:pos x="242" y="263"/>
                  </a:cxn>
                  <a:cxn ang="0">
                    <a:pos x="208" y="302"/>
                  </a:cxn>
                  <a:cxn ang="0">
                    <a:pos x="179" y="342"/>
                  </a:cxn>
                  <a:cxn ang="0">
                    <a:pos x="153" y="386"/>
                  </a:cxn>
                  <a:cxn ang="0">
                    <a:pos x="130" y="431"/>
                  </a:cxn>
                  <a:cxn ang="0">
                    <a:pos x="112" y="480"/>
                  </a:cxn>
                  <a:cxn ang="0">
                    <a:pos x="99" y="529"/>
                  </a:cxn>
                  <a:cxn ang="0">
                    <a:pos x="89" y="581"/>
                  </a:cxn>
                  <a:cxn ang="0">
                    <a:pos x="85" y="634"/>
                  </a:cxn>
                  <a:cxn ang="0">
                    <a:pos x="0" y="645"/>
                  </a:cxn>
                  <a:cxn ang="0">
                    <a:pos x="1" y="612"/>
                  </a:cxn>
                  <a:cxn ang="0">
                    <a:pos x="4" y="581"/>
                  </a:cxn>
                  <a:cxn ang="0">
                    <a:pos x="8" y="549"/>
                  </a:cxn>
                  <a:cxn ang="0">
                    <a:pos x="14" y="519"/>
                  </a:cxn>
                  <a:cxn ang="0">
                    <a:pos x="21" y="488"/>
                  </a:cxn>
                  <a:cxn ang="0">
                    <a:pos x="30" y="458"/>
                  </a:cxn>
                  <a:cxn ang="0">
                    <a:pos x="40" y="428"/>
                  </a:cxn>
                  <a:cxn ang="0">
                    <a:pos x="52" y="400"/>
                  </a:cxn>
                  <a:cxn ang="0">
                    <a:pos x="65" y="370"/>
                  </a:cxn>
                  <a:cxn ang="0">
                    <a:pos x="79" y="343"/>
                  </a:cxn>
                  <a:cxn ang="0">
                    <a:pos x="95" y="316"/>
                  </a:cxn>
                  <a:cxn ang="0">
                    <a:pos x="112" y="289"/>
                  </a:cxn>
                  <a:cxn ang="0">
                    <a:pos x="130" y="263"/>
                  </a:cxn>
                  <a:cxn ang="0">
                    <a:pos x="150" y="239"/>
                  </a:cxn>
                  <a:cxn ang="0">
                    <a:pos x="171" y="215"/>
                  </a:cxn>
                  <a:cxn ang="0">
                    <a:pos x="193" y="191"/>
                  </a:cxn>
                </a:cxnLst>
                <a:rect l="0" t="0" r="r" b="b"/>
                <a:pathLst>
                  <a:path w="613" h="645">
                    <a:moveTo>
                      <a:pt x="193" y="191"/>
                    </a:moveTo>
                    <a:lnTo>
                      <a:pt x="214" y="171"/>
                    </a:lnTo>
                    <a:lnTo>
                      <a:pt x="238" y="151"/>
                    </a:lnTo>
                    <a:lnTo>
                      <a:pt x="260" y="133"/>
                    </a:lnTo>
                    <a:lnTo>
                      <a:pt x="284" y="115"/>
                    </a:lnTo>
                    <a:lnTo>
                      <a:pt x="308" y="99"/>
                    </a:lnTo>
                    <a:lnTo>
                      <a:pt x="334" y="84"/>
                    </a:lnTo>
                    <a:lnTo>
                      <a:pt x="360" y="70"/>
                    </a:lnTo>
                    <a:lnTo>
                      <a:pt x="386" y="58"/>
                    </a:lnTo>
                    <a:lnTo>
                      <a:pt x="413" y="46"/>
                    </a:lnTo>
                    <a:lnTo>
                      <a:pt x="440" y="36"/>
                    </a:lnTo>
                    <a:lnTo>
                      <a:pt x="468" y="26"/>
                    </a:lnTo>
                    <a:lnTo>
                      <a:pt x="497" y="18"/>
                    </a:lnTo>
                    <a:lnTo>
                      <a:pt x="525" y="12"/>
                    </a:lnTo>
                    <a:lnTo>
                      <a:pt x="554" y="7"/>
                    </a:lnTo>
                    <a:lnTo>
                      <a:pt x="584" y="3"/>
                    </a:lnTo>
                    <a:lnTo>
                      <a:pt x="613" y="0"/>
                    </a:lnTo>
                    <a:lnTo>
                      <a:pt x="601" y="86"/>
                    </a:lnTo>
                    <a:lnTo>
                      <a:pt x="548" y="94"/>
                    </a:lnTo>
                    <a:lnTo>
                      <a:pt x="498" y="106"/>
                    </a:lnTo>
                    <a:lnTo>
                      <a:pt x="449" y="123"/>
                    </a:lnTo>
                    <a:lnTo>
                      <a:pt x="403" y="144"/>
                    </a:lnTo>
                    <a:lnTo>
                      <a:pt x="358" y="168"/>
                    </a:lnTo>
                    <a:lnTo>
                      <a:pt x="317" y="196"/>
                    </a:lnTo>
                    <a:lnTo>
                      <a:pt x="277" y="228"/>
                    </a:lnTo>
                    <a:lnTo>
                      <a:pt x="242" y="263"/>
                    </a:lnTo>
                    <a:lnTo>
                      <a:pt x="208" y="302"/>
                    </a:lnTo>
                    <a:lnTo>
                      <a:pt x="179" y="342"/>
                    </a:lnTo>
                    <a:lnTo>
                      <a:pt x="153" y="386"/>
                    </a:lnTo>
                    <a:lnTo>
                      <a:pt x="130" y="431"/>
                    </a:lnTo>
                    <a:lnTo>
                      <a:pt x="112" y="480"/>
                    </a:lnTo>
                    <a:lnTo>
                      <a:pt x="99" y="529"/>
                    </a:lnTo>
                    <a:lnTo>
                      <a:pt x="89" y="581"/>
                    </a:lnTo>
                    <a:lnTo>
                      <a:pt x="85" y="634"/>
                    </a:lnTo>
                    <a:lnTo>
                      <a:pt x="0" y="645"/>
                    </a:lnTo>
                    <a:lnTo>
                      <a:pt x="1" y="612"/>
                    </a:lnTo>
                    <a:lnTo>
                      <a:pt x="4" y="581"/>
                    </a:lnTo>
                    <a:lnTo>
                      <a:pt x="8" y="549"/>
                    </a:lnTo>
                    <a:lnTo>
                      <a:pt x="14" y="519"/>
                    </a:lnTo>
                    <a:lnTo>
                      <a:pt x="21" y="488"/>
                    </a:lnTo>
                    <a:lnTo>
                      <a:pt x="30" y="458"/>
                    </a:lnTo>
                    <a:lnTo>
                      <a:pt x="40" y="428"/>
                    </a:lnTo>
                    <a:lnTo>
                      <a:pt x="52" y="400"/>
                    </a:lnTo>
                    <a:lnTo>
                      <a:pt x="65" y="370"/>
                    </a:lnTo>
                    <a:lnTo>
                      <a:pt x="79" y="343"/>
                    </a:lnTo>
                    <a:lnTo>
                      <a:pt x="95" y="316"/>
                    </a:lnTo>
                    <a:lnTo>
                      <a:pt x="112" y="289"/>
                    </a:lnTo>
                    <a:lnTo>
                      <a:pt x="130" y="263"/>
                    </a:lnTo>
                    <a:lnTo>
                      <a:pt x="150" y="239"/>
                    </a:lnTo>
                    <a:lnTo>
                      <a:pt x="171" y="215"/>
                    </a:lnTo>
                    <a:lnTo>
                      <a:pt x="193" y="191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7" name="Freeform 89"/>
              <p:cNvSpPr>
                <a:spLocks/>
              </p:cNvSpPr>
              <p:nvPr/>
            </p:nvSpPr>
            <p:spPr bwMode="auto">
              <a:xfrm>
                <a:off x="8202613" y="4673916"/>
                <a:ext cx="138113" cy="141306"/>
              </a:xfrm>
              <a:custGeom>
                <a:avLst/>
                <a:gdLst/>
                <a:ahLst/>
                <a:cxnLst>
                  <a:cxn ang="0">
                    <a:pos x="172" y="412"/>
                  </a:cxn>
                  <a:cxn ang="0">
                    <a:pos x="132" y="365"/>
                  </a:cxn>
                  <a:cxn ang="0">
                    <a:pos x="98" y="315"/>
                  </a:cxn>
                  <a:cxn ang="0">
                    <a:pos x="69" y="262"/>
                  </a:cxn>
                  <a:cxn ang="0">
                    <a:pos x="44" y="207"/>
                  </a:cxn>
                  <a:cxn ang="0">
                    <a:pos x="24" y="151"/>
                  </a:cxn>
                  <a:cxn ang="0">
                    <a:pos x="11" y="91"/>
                  </a:cxn>
                  <a:cxn ang="0">
                    <a:pos x="2" y="30"/>
                  </a:cxn>
                  <a:cxn ang="0">
                    <a:pos x="86" y="12"/>
                  </a:cxn>
                  <a:cxn ang="0">
                    <a:pos x="92" y="63"/>
                  </a:cxn>
                  <a:cxn ang="0">
                    <a:pos x="102" y="113"/>
                  </a:cxn>
                  <a:cxn ang="0">
                    <a:pos x="117" y="162"/>
                  </a:cxn>
                  <a:cxn ang="0">
                    <a:pos x="135" y="208"/>
                  </a:cxn>
                  <a:cxn ang="0">
                    <a:pos x="159" y="253"/>
                  </a:cxn>
                  <a:cxn ang="0">
                    <a:pos x="186" y="296"/>
                  </a:cxn>
                  <a:cxn ang="0">
                    <a:pos x="217" y="337"/>
                  </a:cxn>
                  <a:cxn ang="0">
                    <a:pos x="252" y="374"/>
                  </a:cxn>
                  <a:cxn ang="0">
                    <a:pos x="288" y="409"/>
                  </a:cxn>
                  <a:cxn ang="0">
                    <a:pos x="328" y="438"/>
                  </a:cxn>
                  <a:cxn ang="0">
                    <a:pos x="369" y="465"/>
                  </a:cxn>
                  <a:cxn ang="0">
                    <a:pos x="413" y="488"/>
                  </a:cxn>
                  <a:cxn ang="0">
                    <a:pos x="457" y="507"/>
                  </a:cxn>
                  <a:cxn ang="0">
                    <a:pos x="504" y="522"/>
                  </a:cxn>
                  <a:cxn ang="0">
                    <a:pos x="551" y="533"/>
                  </a:cxn>
                  <a:cxn ang="0">
                    <a:pos x="600" y="540"/>
                  </a:cxn>
                  <a:cxn ang="0">
                    <a:pos x="581" y="622"/>
                  </a:cxn>
                  <a:cxn ang="0">
                    <a:pos x="523" y="613"/>
                  </a:cxn>
                  <a:cxn ang="0">
                    <a:pos x="466" y="599"/>
                  </a:cxn>
                  <a:cxn ang="0">
                    <a:pos x="411" y="580"/>
                  </a:cxn>
                  <a:cxn ang="0">
                    <a:pos x="358" y="555"/>
                  </a:cxn>
                  <a:cxn ang="0">
                    <a:pos x="307" y="526"/>
                  </a:cxn>
                  <a:cxn ang="0">
                    <a:pos x="260" y="493"/>
                  </a:cxn>
                  <a:cxn ang="0">
                    <a:pos x="214" y="454"/>
                  </a:cxn>
                </a:cxnLst>
                <a:rect l="0" t="0" r="r" b="b"/>
                <a:pathLst>
                  <a:path w="610" h="625">
                    <a:moveTo>
                      <a:pt x="193" y="434"/>
                    </a:moveTo>
                    <a:lnTo>
                      <a:pt x="172" y="412"/>
                    </a:lnTo>
                    <a:lnTo>
                      <a:pt x="152" y="388"/>
                    </a:lnTo>
                    <a:lnTo>
                      <a:pt x="132" y="365"/>
                    </a:lnTo>
                    <a:lnTo>
                      <a:pt x="114" y="340"/>
                    </a:lnTo>
                    <a:lnTo>
                      <a:pt x="98" y="315"/>
                    </a:lnTo>
                    <a:lnTo>
                      <a:pt x="83" y="289"/>
                    </a:lnTo>
                    <a:lnTo>
                      <a:pt x="69" y="262"/>
                    </a:lnTo>
                    <a:lnTo>
                      <a:pt x="56" y="235"/>
                    </a:lnTo>
                    <a:lnTo>
                      <a:pt x="44" y="207"/>
                    </a:lnTo>
                    <a:lnTo>
                      <a:pt x="33" y="179"/>
                    </a:lnTo>
                    <a:lnTo>
                      <a:pt x="24" y="151"/>
                    </a:lnTo>
                    <a:lnTo>
                      <a:pt x="17" y="121"/>
                    </a:lnTo>
                    <a:lnTo>
                      <a:pt x="11" y="91"/>
                    </a:lnTo>
                    <a:lnTo>
                      <a:pt x="6" y="62"/>
                    </a:lnTo>
                    <a:lnTo>
                      <a:pt x="2" y="30"/>
                    </a:lnTo>
                    <a:lnTo>
                      <a:pt x="0" y="0"/>
                    </a:lnTo>
                    <a:lnTo>
                      <a:pt x="86" y="12"/>
                    </a:lnTo>
                    <a:lnTo>
                      <a:pt x="88" y="37"/>
                    </a:lnTo>
                    <a:lnTo>
                      <a:pt x="92" y="63"/>
                    </a:lnTo>
                    <a:lnTo>
                      <a:pt x="97" y="88"/>
                    </a:lnTo>
                    <a:lnTo>
                      <a:pt x="102" y="113"/>
                    </a:lnTo>
                    <a:lnTo>
                      <a:pt x="109" y="138"/>
                    </a:lnTo>
                    <a:lnTo>
                      <a:pt x="117" y="162"/>
                    </a:lnTo>
                    <a:lnTo>
                      <a:pt x="126" y="185"/>
                    </a:lnTo>
                    <a:lnTo>
                      <a:pt x="135" y="208"/>
                    </a:lnTo>
                    <a:lnTo>
                      <a:pt x="147" y="231"/>
                    </a:lnTo>
                    <a:lnTo>
                      <a:pt x="159" y="253"/>
                    </a:lnTo>
                    <a:lnTo>
                      <a:pt x="172" y="275"/>
                    </a:lnTo>
                    <a:lnTo>
                      <a:pt x="186" y="296"/>
                    </a:lnTo>
                    <a:lnTo>
                      <a:pt x="201" y="317"/>
                    </a:lnTo>
                    <a:lnTo>
                      <a:pt x="217" y="337"/>
                    </a:lnTo>
                    <a:lnTo>
                      <a:pt x="234" y="356"/>
                    </a:lnTo>
                    <a:lnTo>
                      <a:pt x="252" y="374"/>
                    </a:lnTo>
                    <a:lnTo>
                      <a:pt x="270" y="392"/>
                    </a:lnTo>
                    <a:lnTo>
                      <a:pt x="288" y="409"/>
                    </a:lnTo>
                    <a:lnTo>
                      <a:pt x="308" y="424"/>
                    </a:lnTo>
                    <a:lnTo>
                      <a:pt x="328" y="438"/>
                    </a:lnTo>
                    <a:lnTo>
                      <a:pt x="348" y="452"/>
                    </a:lnTo>
                    <a:lnTo>
                      <a:pt x="369" y="465"/>
                    </a:lnTo>
                    <a:lnTo>
                      <a:pt x="390" y="478"/>
                    </a:lnTo>
                    <a:lnTo>
                      <a:pt x="413" y="488"/>
                    </a:lnTo>
                    <a:lnTo>
                      <a:pt x="434" y="498"/>
                    </a:lnTo>
                    <a:lnTo>
                      <a:pt x="457" y="507"/>
                    </a:lnTo>
                    <a:lnTo>
                      <a:pt x="480" y="515"/>
                    </a:lnTo>
                    <a:lnTo>
                      <a:pt x="504" y="522"/>
                    </a:lnTo>
                    <a:lnTo>
                      <a:pt x="527" y="528"/>
                    </a:lnTo>
                    <a:lnTo>
                      <a:pt x="551" y="533"/>
                    </a:lnTo>
                    <a:lnTo>
                      <a:pt x="576" y="537"/>
                    </a:lnTo>
                    <a:lnTo>
                      <a:pt x="600" y="540"/>
                    </a:lnTo>
                    <a:lnTo>
                      <a:pt x="610" y="625"/>
                    </a:lnTo>
                    <a:lnTo>
                      <a:pt x="581" y="622"/>
                    </a:lnTo>
                    <a:lnTo>
                      <a:pt x="551" y="618"/>
                    </a:lnTo>
                    <a:lnTo>
                      <a:pt x="523" y="613"/>
                    </a:lnTo>
                    <a:lnTo>
                      <a:pt x="494" y="607"/>
                    </a:lnTo>
                    <a:lnTo>
                      <a:pt x="466" y="599"/>
                    </a:lnTo>
                    <a:lnTo>
                      <a:pt x="438" y="590"/>
                    </a:lnTo>
                    <a:lnTo>
                      <a:pt x="411" y="580"/>
                    </a:lnTo>
                    <a:lnTo>
                      <a:pt x="384" y="568"/>
                    </a:lnTo>
                    <a:lnTo>
                      <a:pt x="358" y="555"/>
                    </a:lnTo>
                    <a:lnTo>
                      <a:pt x="333" y="541"/>
                    </a:lnTo>
                    <a:lnTo>
                      <a:pt x="307" y="526"/>
                    </a:lnTo>
                    <a:lnTo>
                      <a:pt x="283" y="510"/>
                    </a:lnTo>
                    <a:lnTo>
                      <a:pt x="260" y="493"/>
                    </a:lnTo>
                    <a:lnTo>
                      <a:pt x="237" y="474"/>
                    </a:lnTo>
                    <a:lnTo>
                      <a:pt x="214" y="454"/>
                    </a:lnTo>
                    <a:lnTo>
                      <a:pt x="193" y="434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8" name="Freeform 90"/>
              <p:cNvSpPr>
                <a:spLocks/>
              </p:cNvSpPr>
              <p:nvPr/>
            </p:nvSpPr>
            <p:spPr bwMode="auto">
              <a:xfrm>
                <a:off x="8353426" y="4673916"/>
                <a:ext cx="147637" cy="141306"/>
              </a:xfrm>
              <a:custGeom>
                <a:avLst/>
                <a:gdLst/>
                <a:ahLst/>
                <a:cxnLst>
                  <a:cxn ang="0">
                    <a:pos x="0" y="627"/>
                  </a:cxn>
                  <a:cxn ang="0">
                    <a:pos x="10" y="542"/>
                  </a:cxn>
                  <a:cxn ang="0">
                    <a:pos x="37" y="541"/>
                  </a:cxn>
                  <a:cxn ang="0">
                    <a:pos x="64" y="538"/>
                  </a:cxn>
                  <a:cxn ang="0">
                    <a:pos x="91" y="534"/>
                  </a:cxn>
                  <a:cxn ang="0">
                    <a:pos x="117" y="529"/>
                  </a:cxn>
                  <a:cxn ang="0">
                    <a:pos x="143" y="522"/>
                  </a:cxn>
                  <a:cxn ang="0">
                    <a:pos x="169" y="515"/>
                  </a:cxn>
                  <a:cxn ang="0">
                    <a:pos x="194" y="506"/>
                  </a:cxn>
                  <a:cxn ang="0">
                    <a:pos x="219" y="496"/>
                  </a:cxn>
                  <a:cxn ang="0">
                    <a:pos x="243" y="485"/>
                  </a:cxn>
                  <a:cxn ang="0">
                    <a:pos x="268" y="472"/>
                  </a:cxn>
                  <a:cxn ang="0">
                    <a:pos x="291" y="458"/>
                  </a:cxn>
                  <a:cxn ang="0">
                    <a:pos x="313" y="444"/>
                  </a:cxn>
                  <a:cxn ang="0">
                    <a:pos x="335" y="428"/>
                  </a:cxn>
                  <a:cxn ang="0">
                    <a:pos x="357" y="412"/>
                  </a:cxn>
                  <a:cxn ang="0">
                    <a:pos x="377" y="394"/>
                  </a:cxn>
                  <a:cxn ang="0">
                    <a:pos x="397" y="374"/>
                  </a:cxn>
                  <a:cxn ang="0">
                    <a:pos x="415" y="356"/>
                  </a:cxn>
                  <a:cxn ang="0">
                    <a:pos x="433" y="337"/>
                  </a:cxn>
                  <a:cxn ang="0">
                    <a:pos x="449" y="317"/>
                  </a:cxn>
                  <a:cxn ang="0">
                    <a:pos x="464" y="296"/>
                  </a:cxn>
                  <a:cxn ang="0">
                    <a:pos x="478" y="275"/>
                  </a:cxn>
                  <a:cxn ang="0">
                    <a:pos x="491" y="253"/>
                  </a:cxn>
                  <a:cxn ang="0">
                    <a:pos x="503" y="231"/>
                  </a:cxn>
                  <a:cxn ang="0">
                    <a:pos x="514" y="208"/>
                  </a:cxn>
                  <a:cxn ang="0">
                    <a:pos x="524" y="185"/>
                  </a:cxn>
                  <a:cxn ang="0">
                    <a:pos x="533" y="162"/>
                  </a:cxn>
                  <a:cxn ang="0">
                    <a:pos x="541" y="138"/>
                  </a:cxn>
                  <a:cxn ang="0">
                    <a:pos x="548" y="113"/>
                  </a:cxn>
                  <a:cxn ang="0">
                    <a:pos x="553" y="88"/>
                  </a:cxn>
                  <a:cxn ang="0">
                    <a:pos x="558" y="63"/>
                  </a:cxn>
                  <a:cxn ang="0">
                    <a:pos x="562" y="37"/>
                  </a:cxn>
                  <a:cxn ang="0">
                    <a:pos x="564" y="12"/>
                  </a:cxn>
                  <a:cxn ang="0">
                    <a:pos x="649" y="0"/>
                  </a:cxn>
                  <a:cxn ang="0">
                    <a:pos x="643" y="64"/>
                  </a:cxn>
                  <a:cxn ang="0">
                    <a:pos x="631" y="126"/>
                  </a:cxn>
                  <a:cxn ang="0">
                    <a:pos x="613" y="186"/>
                  </a:cxn>
                  <a:cxn ang="0">
                    <a:pos x="589" y="244"/>
                  </a:cxn>
                  <a:cxn ang="0">
                    <a:pos x="561" y="298"/>
                  </a:cxn>
                  <a:cxn ang="0">
                    <a:pos x="529" y="350"/>
                  </a:cxn>
                  <a:cxn ang="0">
                    <a:pos x="491" y="398"/>
                  </a:cxn>
                  <a:cxn ang="0">
                    <a:pos x="449" y="442"/>
                  </a:cxn>
                  <a:cxn ang="0">
                    <a:pos x="403" y="483"/>
                  </a:cxn>
                  <a:cxn ang="0">
                    <a:pos x="355" y="519"/>
                  </a:cxn>
                  <a:cxn ang="0">
                    <a:pos x="302" y="550"/>
                  </a:cxn>
                  <a:cxn ang="0">
                    <a:pos x="246" y="577"/>
                  </a:cxn>
                  <a:cxn ang="0">
                    <a:pos x="188" y="598"/>
                  </a:cxn>
                  <a:cxn ang="0">
                    <a:pos x="127" y="613"/>
                  </a:cxn>
                  <a:cxn ang="0">
                    <a:pos x="64" y="623"/>
                  </a:cxn>
                  <a:cxn ang="0">
                    <a:pos x="0" y="627"/>
                  </a:cxn>
                </a:cxnLst>
                <a:rect l="0" t="0" r="r" b="b"/>
                <a:pathLst>
                  <a:path w="649" h="627">
                    <a:moveTo>
                      <a:pt x="0" y="627"/>
                    </a:moveTo>
                    <a:lnTo>
                      <a:pt x="10" y="542"/>
                    </a:lnTo>
                    <a:lnTo>
                      <a:pt x="37" y="541"/>
                    </a:lnTo>
                    <a:lnTo>
                      <a:pt x="64" y="538"/>
                    </a:lnTo>
                    <a:lnTo>
                      <a:pt x="91" y="534"/>
                    </a:lnTo>
                    <a:lnTo>
                      <a:pt x="117" y="529"/>
                    </a:lnTo>
                    <a:lnTo>
                      <a:pt x="143" y="522"/>
                    </a:lnTo>
                    <a:lnTo>
                      <a:pt x="169" y="515"/>
                    </a:lnTo>
                    <a:lnTo>
                      <a:pt x="194" y="506"/>
                    </a:lnTo>
                    <a:lnTo>
                      <a:pt x="219" y="496"/>
                    </a:lnTo>
                    <a:lnTo>
                      <a:pt x="243" y="485"/>
                    </a:lnTo>
                    <a:lnTo>
                      <a:pt x="268" y="472"/>
                    </a:lnTo>
                    <a:lnTo>
                      <a:pt x="291" y="458"/>
                    </a:lnTo>
                    <a:lnTo>
                      <a:pt x="313" y="444"/>
                    </a:lnTo>
                    <a:lnTo>
                      <a:pt x="335" y="428"/>
                    </a:lnTo>
                    <a:lnTo>
                      <a:pt x="357" y="412"/>
                    </a:lnTo>
                    <a:lnTo>
                      <a:pt x="377" y="394"/>
                    </a:lnTo>
                    <a:lnTo>
                      <a:pt x="397" y="374"/>
                    </a:lnTo>
                    <a:lnTo>
                      <a:pt x="415" y="356"/>
                    </a:lnTo>
                    <a:lnTo>
                      <a:pt x="433" y="337"/>
                    </a:lnTo>
                    <a:lnTo>
                      <a:pt x="449" y="317"/>
                    </a:lnTo>
                    <a:lnTo>
                      <a:pt x="464" y="296"/>
                    </a:lnTo>
                    <a:lnTo>
                      <a:pt x="478" y="275"/>
                    </a:lnTo>
                    <a:lnTo>
                      <a:pt x="491" y="253"/>
                    </a:lnTo>
                    <a:lnTo>
                      <a:pt x="503" y="231"/>
                    </a:lnTo>
                    <a:lnTo>
                      <a:pt x="514" y="208"/>
                    </a:lnTo>
                    <a:lnTo>
                      <a:pt x="524" y="185"/>
                    </a:lnTo>
                    <a:lnTo>
                      <a:pt x="533" y="162"/>
                    </a:lnTo>
                    <a:lnTo>
                      <a:pt x="541" y="138"/>
                    </a:lnTo>
                    <a:lnTo>
                      <a:pt x="548" y="113"/>
                    </a:lnTo>
                    <a:lnTo>
                      <a:pt x="553" y="88"/>
                    </a:lnTo>
                    <a:lnTo>
                      <a:pt x="558" y="63"/>
                    </a:lnTo>
                    <a:lnTo>
                      <a:pt x="562" y="37"/>
                    </a:lnTo>
                    <a:lnTo>
                      <a:pt x="564" y="12"/>
                    </a:lnTo>
                    <a:lnTo>
                      <a:pt x="649" y="0"/>
                    </a:lnTo>
                    <a:lnTo>
                      <a:pt x="643" y="64"/>
                    </a:lnTo>
                    <a:lnTo>
                      <a:pt x="631" y="126"/>
                    </a:lnTo>
                    <a:lnTo>
                      <a:pt x="613" y="186"/>
                    </a:lnTo>
                    <a:lnTo>
                      <a:pt x="589" y="244"/>
                    </a:lnTo>
                    <a:lnTo>
                      <a:pt x="561" y="298"/>
                    </a:lnTo>
                    <a:lnTo>
                      <a:pt x="529" y="350"/>
                    </a:lnTo>
                    <a:lnTo>
                      <a:pt x="491" y="398"/>
                    </a:lnTo>
                    <a:lnTo>
                      <a:pt x="449" y="442"/>
                    </a:lnTo>
                    <a:lnTo>
                      <a:pt x="403" y="483"/>
                    </a:lnTo>
                    <a:lnTo>
                      <a:pt x="355" y="519"/>
                    </a:lnTo>
                    <a:lnTo>
                      <a:pt x="302" y="550"/>
                    </a:lnTo>
                    <a:lnTo>
                      <a:pt x="246" y="577"/>
                    </a:lnTo>
                    <a:lnTo>
                      <a:pt x="188" y="598"/>
                    </a:lnTo>
                    <a:lnTo>
                      <a:pt x="127" y="613"/>
                    </a:lnTo>
                    <a:lnTo>
                      <a:pt x="64" y="623"/>
                    </a:lnTo>
                    <a:lnTo>
                      <a:pt x="0" y="627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9" name="Freeform 91"/>
              <p:cNvSpPr>
                <a:spLocks/>
              </p:cNvSpPr>
              <p:nvPr/>
            </p:nvSpPr>
            <p:spPr bwMode="auto">
              <a:xfrm>
                <a:off x="8324851" y="4643749"/>
                <a:ext cx="46037" cy="46044"/>
              </a:xfrm>
              <a:custGeom>
                <a:avLst/>
                <a:gdLst/>
                <a:ahLst/>
                <a:cxnLst>
                  <a:cxn ang="0">
                    <a:pos x="101" y="203"/>
                  </a:cxn>
                  <a:cxn ang="0">
                    <a:pos x="122" y="201"/>
                  </a:cxn>
                  <a:cxn ang="0">
                    <a:pos x="141" y="195"/>
                  </a:cxn>
                  <a:cxn ang="0">
                    <a:pos x="158" y="186"/>
                  </a:cxn>
                  <a:cxn ang="0">
                    <a:pos x="173" y="173"/>
                  </a:cxn>
                  <a:cxn ang="0">
                    <a:pos x="185" y="158"/>
                  </a:cxn>
                  <a:cxn ang="0">
                    <a:pos x="194" y="140"/>
                  </a:cxn>
                  <a:cxn ang="0">
                    <a:pos x="200" y="121"/>
                  </a:cxn>
                  <a:cxn ang="0">
                    <a:pos x="202" y="101"/>
                  </a:cxn>
                  <a:cxn ang="0">
                    <a:pos x="200" y="80"/>
                  </a:cxn>
                  <a:cxn ang="0">
                    <a:pos x="194" y="61"/>
                  </a:cxn>
                  <a:cxn ang="0">
                    <a:pos x="185" y="44"/>
                  </a:cxn>
                  <a:cxn ang="0">
                    <a:pos x="173" y="29"/>
                  </a:cxn>
                  <a:cxn ang="0">
                    <a:pos x="158" y="17"/>
                  </a:cxn>
                  <a:cxn ang="0">
                    <a:pos x="141" y="8"/>
                  </a:cxn>
                  <a:cxn ang="0">
                    <a:pos x="122" y="2"/>
                  </a:cxn>
                  <a:cxn ang="0">
                    <a:pos x="101" y="0"/>
                  </a:cxn>
                  <a:cxn ang="0">
                    <a:pos x="81" y="2"/>
                  </a:cxn>
                  <a:cxn ang="0">
                    <a:pos x="62" y="8"/>
                  </a:cxn>
                  <a:cxn ang="0">
                    <a:pos x="45" y="17"/>
                  </a:cxn>
                  <a:cxn ang="0">
                    <a:pos x="29" y="29"/>
                  </a:cxn>
                  <a:cxn ang="0">
                    <a:pos x="17" y="44"/>
                  </a:cxn>
                  <a:cxn ang="0">
                    <a:pos x="8" y="61"/>
                  </a:cxn>
                  <a:cxn ang="0">
                    <a:pos x="2" y="80"/>
                  </a:cxn>
                  <a:cxn ang="0">
                    <a:pos x="0" y="101"/>
                  </a:cxn>
                  <a:cxn ang="0">
                    <a:pos x="2" y="121"/>
                  </a:cxn>
                  <a:cxn ang="0">
                    <a:pos x="8" y="140"/>
                  </a:cxn>
                  <a:cxn ang="0">
                    <a:pos x="17" y="158"/>
                  </a:cxn>
                  <a:cxn ang="0">
                    <a:pos x="29" y="173"/>
                  </a:cxn>
                  <a:cxn ang="0">
                    <a:pos x="45" y="186"/>
                  </a:cxn>
                  <a:cxn ang="0">
                    <a:pos x="62" y="195"/>
                  </a:cxn>
                  <a:cxn ang="0">
                    <a:pos x="81" y="201"/>
                  </a:cxn>
                  <a:cxn ang="0">
                    <a:pos x="101" y="203"/>
                  </a:cxn>
                </a:cxnLst>
                <a:rect l="0" t="0" r="r" b="b"/>
                <a:pathLst>
                  <a:path w="202" h="203">
                    <a:moveTo>
                      <a:pt x="101" y="203"/>
                    </a:moveTo>
                    <a:lnTo>
                      <a:pt x="122" y="201"/>
                    </a:lnTo>
                    <a:lnTo>
                      <a:pt x="141" y="195"/>
                    </a:lnTo>
                    <a:lnTo>
                      <a:pt x="158" y="186"/>
                    </a:lnTo>
                    <a:lnTo>
                      <a:pt x="173" y="173"/>
                    </a:lnTo>
                    <a:lnTo>
                      <a:pt x="185" y="158"/>
                    </a:lnTo>
                    <a:lnTo>
                      <a:pt x="194" y="140"/>
                    </a:lnTo>
                    <a:lnTo>
                      <a:pt x="200" y="121"/>
                    </a:lnTo>
                    <a:lnTo>
                      <a:pt x="202" y="101"/>
                    </a:lnTo>
                    <a:lnTo>
                      <a:pt x="200" y="80"/>
                    </a:lnTo>
                    <a:lnTo>
                      <a:pt x="194" y="61"/>
                    </a:lnTo>
                    <a:lnTo>
                      <a:pt x="185" y="44"/>
                    </a:lnTo>
                    <a:lnTo>
                      <a:pt x="173" y="29"/>
                    </a:lnTo>
                    <a:lnTo>
                      <a:pt x="158" y="17"/>
                    </a:lnTo>
                    <a:lnTo>
                      <a:pt x="141" y="8"/>
                    </a:lnTo>
                    <a:lnTo>
                      <a:pt x="122" y="2"/>
                    </a:lnTo>
                    <a:lnTo>
                      <a:pt x="101" y="0"/>
                    </a:lnTo>
                    <a:lnTo>
                      <a:pt x="81" y="2"/>
                    </a:lnTo>
                    <a:lnTo>
                      <a:pt x="62" y="8"/>
                    </a:lnTo>
                    <a:lnTo>
                      <a:pt x="45" y="17"/>
                    </a:lnTo>
                    <a:lnTo>
                      <a:pt x="29" y="29"/>
                    </a:lnTo>
                    <a:lnTo>
                      <a:pt x="17" y="44"/>
                    </a:lnTo>
                    <a:lnTo>
                      <a:pt x="8" y="61"/>
                    </a:lnTo>
                    <a:lnTo>
                      <a:pt x="2" y="80"/>
                    </a:lnTo>
                    <a:lnTo>
                      <a:pt x="0" y="101"/>
                    </a:lnTo>
                    <a:lnTo>
                      <a:pt x="2" y="121"/>
                    </a:lnTo>
                    <a:lnTo>
                      <a:pt x="8" y="140"/>
                    </a:lnTo>
                    <a:lnTo>
                      <a:pt x="17" y="158"/>
                    </a:lnTo>
                    <a:lnTo>
                      <a:pt x="29" y="173"/>
                    </a:lnTo>
                    <a:lnTo>
                      <a:pt x="45" y="186"/>
                    </a:lnTo>
                    <a:lnTo>
                      <a:pt x="62" y="195"/>
                    </a:lnTo>
                    <a:lnTo>
                      <a:pt x="81" y="201"/>
                    </a:lnTo>
                    <a:lnTo>
                      <a:pt x="101" y="203"/>
                    </a:lnTo>
                    <a:close/>
                  </a:path>
                </a:pathLst>
              </a:custGeom>
              <a:solidFill>
                <a:srgbClr val="009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0" name="Freeform 92"/>
              <p:cNvSpPr>
                <a:spLocks/>
              </p:cNvSpPr>
              <p:nvPr/>
            </p:nvSpPr>
            <p:spPr bwMode="auto">
              <a:xfrm>
                <a:off x="8320088" y="4415118"/>
                <a:ext cx="55563" cy="65097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" y="23"/>
                  </a:cxn>
                  <a:cxn ang="0">
                    <a:pos x="2" y="17"/>
                  </a:cxn>
                  <a:cxn ang="0">
                    <a:pos x="5" y="12"/>
                  </a:cxn>
                  <a:cxn ang="0">
                    <a:pos x="9" y="8"/>
                  </a:cxn>
                  <a:cxn ang="0">
                    <a:pos x="13" y="4"/>
                  </a:cxn>
                  <a:cxn ang="0">
                    <a:pos x="18" y="2"/>
                  </a:cxn>
                  <a:cxn ang="0">
                    <a:pos x="24" y="1"/>
                  </a:cxn>
                  <a:cxn ang="0">
                    <a:pos x="30" y="0"/>
                  </a:cxn>
                  <a:cxn ang="0">
                    <a:pos x="36" y="1"/>
                  </a:cxn>
                  <a:cxn ang="0">
                    <a:pos x="43" y="4"/>
                  </a:cxn>
                  <a:cxn ang="0">
                    <a:pos x="50" y="8"/>
                  </a:cxn>
                  <a:cxn ang="0">
                    <a:pos x="56" y="13"/>
                  </a:cxn>
                  <a:cxn ang="0">
                    <a:pos x="182" y="182"/>
                  </a:cxn>
                  <a:cxn ang="0">
                    <a:pos x="183" y="182"/>
                  </a:cxn>
                  <a:cxn ang="0">
                    <a:pos x="183" y="30"/>
                  </a:cxn>
                  <a:cxn ang="0">
                    <a:pos x="185" y="17"/>
                  </a:cxn>
                  <a:cxn ang="0">
                    <a:pos x="192" y="8"/>
                  </a:cxn>
                  <a:cxn ang="0">
                    <a:pos x="201" y="2"/>
                  </a:cxn>
                  <a:cxn ang="0">
                    <a:pos x="212" y="0"/>
                  </a:cxn>
                  <a:cxn ang="0">
                    <a:pos x="218" y="1"/>
                  </a:cxn>
                  <a:cxn ang="0">
                    <a:pos x="224" y="2"/>
                  </a:cxn>
                  <a:cxn ang="0">
                    <a:pos x="230" y="4"/>
                  </a:cxn>
                  <a:cxn ang="0">
                    <a:pos x="234" y="8"/>
                  </a:cxn>
                  <a:cxn ang="0">
                    <a:pos x="238" y="12"/>
                  </a:cxn>
                  <a:cxn ang="0">
                    <a:pos x="241" y="17"/>
                  </a:cxn>
                  <a:cxn ang="0">
                    <a:pos x="242" y="23"/>
                  </a:cxn>
                  <a:cxn ang="0">
                    <a:pos x="243" y="30"/>
                  </a:cxn>
                  <a:cxn ang="0">
                    <a:pos x="243" y="258"/>
                  </a:cxn>
                  <a:cxn ang="0">
                    <a:pos x="242" y="265"/>
                  </a:cxn>
                  <a:cxn ang="0">
                    <a:pos x="241" y="271"/>
                  </a:cxn>
                  <a:cxn ang="0">
                    <a:pos x="238" y="277"/>
                  </a:cxn>
                  <a:cxn ang="0">
                    <a:pos x="234" y="281"/>
                  </a:cxn>
                  <a:cxn ang="0">
                    <a:pos x="230" y="284"/>
                  </a:cxn>
                  <a:cxn ang="0">
                    <a:pos x="224" y="287"/>
                  </a:cxn>
                  <a:cxn ang="0">
                    <a:pos x="218" y="288"/>
                  </a:cxn>
                  <a:cxn ang="0">
                    <a:pos x="212" y="289"/>
                  </a:cxn>
                  <a:cxn ang="0">
                    <a:pos x="206" y="288"/>
                  </a:cxn>
                  <a:cxn ang="0">
                    <a:pos x="199" y="285"/>
                  </a:cxn>
                  <a:cxn ang="0">
                    <a:pos x="193" y="281"/>
                  </a:cxn>
                  <a:cxn ang="0">
                    <a:pos x="188" y="276"/>
                  </a:cxn>
                  <a:cxn ang="0">
                    <a:pos x="61" y="109"/>
                  </a:cxn>
                  <a:cxn ang="0">
                    <a:pos x="61" y="109"/>
                  </a:cxn>
                  <a:cxn ang="0">
                    <a:pos x="61" y="258"/>
                  </a:cxn>
                  <a:cxn ang="0">
                    <a:pos x="60" y="265"/>
                  </a:cxn>
                  <a:cxn ang="0">
                    <a:pos x="59" y="271"/>
                  </a:cxn>
                  <a:cxn ang="0">
                    <a:pos x="56" y="277"/>
                  </a:cxn>
                  <a:cxn ang="0">
                    <a:pos x="51" y="281"/>
                  </a:cxn>
                  <a:cxn ang="0">
                    <a:pos x="47" y="284"/>
                  </a:cxn>
                  <a:cxn ang="0">
                    <a:pos x="42" y="287"/>
                  </a:cxn>
                  <a:cxn ang="0">
                    <a:pos x="36" y="288"/>
                  </a:cxn>
                  <a:cxn ang="0">
                    <a:pos x="30" y="289"/>
                  </a:cxn>
                  <a:cxn ang="0">
                    <a:pos x="24" y="288"/>
                  </a:cxn>
                  <a:cxn ang="0">
                    <a:pos x="18" y="287"/>
                  </a:cxn>
                  <a:cxn ang="0">
                    <a:pos x="13" y="284"/>
                  </a:cxn>
                  <a:cxn ang="0">
                    <a:pos x="9" y="281"/>
                  </a:cxn>
                  <a:cxn ang="0">
                    <a:pos x="5" y="277"/>
                  </a:cxn>
                  <a:cxn ang="0">
                    <a:pos x="2" y="271"/>
                  </a:cxn>
                  <a:cxn ang="0">
                    <a:pos x="1" y="265"/>
                  </a:cxn>
                  <a:cxn ang="0">
                    <a:pos x="0" y="258"/>
                  </a:cxn>
                  <a:cxn ang="0">
                    <a:pos x="0" y="30"/>
                  </a:cxn>
                </a:cxnLst>
                <a:rect l="0" t="0" r="r" b="b"/>
                <a:pathLst>
                  <a:path w="243" h="289">
                    <a:moveTo>
                      <a:pt x="0" y="30"/>
                    </a:moveTo>
                    <a:lnTo>
                      <a:pt x="1" y="23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4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36" y="1"/>
                    </a:lnTo>
                    <a:lnTo>
                      <a:pt x="43" y="4"/>
                    </a:lnTo>
                    <a:lnTo>
                      <a:pt x="50" y="8"/>
                    </a:lnTo>
                    <a:lnTo>
                      <a:pt x="56" y="13"/>
                    </a:lnTo>
                    <a:lnTo>
                      <a:pt x="182" y="182"/>
                    </a:lnTo>
                    <a:lnTo>
                      <a:pt x="183" y="182"/>
                    </a:lnTo>
                    <a:lnTo>
                      <a:pt x="183" y="30"/>
                    </a:lnTo>
                    <a:lnTo>
                      <a:pt x="185" y="17"/>
                    </a:lnTo>
                    <a:lnTo>
                      <a:pt x="192" y="8"/>
                    </a:lnTo>
                    <a:lnTo>
                      <a:pt x="201" y="2"/>
                    </a:lnTo>
                    <a:lnTo>
                      <a:pt x="212" y="0"/>
                    </a:lnTo>
                    <a:lnTo>
                      <a:pt x="218" y="1"/>
                    </a:lnTo>
                    <a:lnTo>
                      <a:pt x="224" y="2"/>
                    </a:lnTo>
                    <a:lnTo>
                      <a:pt x="230" y="4"/>
                    </a:lnTo>
                    <a:lnTo>
                      <a:pt x="234" y="8"/>
                    </a:lnTo>
                    <a:lnTo>
                      <a:pt x="238" y="12"/>
                    </a:lnTo>
                    <a:lnTo>
                      <a:pt x="241" y="17"/>
                    </a:lnTo>
                    <a:lnTo>
                      <a:pt x="242" y="23"/>
                    </a:lnTo>
                    <a:lnTo>
                      <a:pt x="243" y="30"/>
                    </a:lnTo>
                    <a:lnTo>
                      <a:pt x="243" y="258"/>
                    </a:lnTo>
                    <a:lnTo>
                      <a:pt x="242" y="265"/>
                    </a:lnTo>
                    <a:lnTo>
                      <a:pt x="241" y="271"/>
                    </a:lnTo>
                    <a:lnTo>
                      <a:pt x="238" y="277"/>
                    </a:lnTo>
                    <a:lnTo>
                      <a:pt x="234" y="281"/>
                    </a:lnTo>
                    <a:lnTo>
                      <a:pt x="230" y="284"/>
                    </a:lnTo>
                    <a:lnTo>
                      <a:pt x="224" y="287"/>
                    </a:lnTo>
                    <a:lnTo>
                      <a:pt x="218" y="288"/>
                    </a:lnTo>
                    <a:lnTo>
                      <a:pt x="212" y="289"/>
                    </a:lnTo>
                    <a:lnTo>
                      <a:pt x="206" y="288"/>
                    </a:lnTo>
                    <a:lnTo>
                      <a:pt x="199" y="285"/>
                    </a:lnTo>
                    <a:lnTo>
                      <a:pt x="193" y="281"/>
                    </a:lnTo>
                    <a:lnTo>
                      <a:pt x="188" y="276"/>
                    </a:lnTo>
                    <a:lnTo>
                      <a:pt x="61" y="109"/>
                    </a:lnTo>
                    <a:lnTo>
                      <a:pt x="61" y="109"/>
                    </a:lnTo>
                    <a:lnTo>
                      <a:pt x="61" y="258"/>
                    </a:lnTo>
                    <a:lnTo>
                      <a:pt x="60" y="265"/>
                    </a:lnTo>
                    <a:lnTo>
                      <a:pt x="59" y="271"/>
                    </a:lnTo>
                    <a:lnTo>
                      <a:pt x="56" y="277"/>
                    </a:lnTo>
                    <a:lnTo>
                      <a:pt x="51" y="281"/>
                    </a:lnTo>
                    <a:lnTo>
                      <a:pt x="47" y="284"/>
                    </a:lnTo>
                    <a:lnTo>
                      <a:pt x="42" y="287"/>
                    </a:lnTo>
                    <a:lnTo>
                      <a:pt x="36" y="288"/>
                    </a:lnTo>
                    <a:lnTo>
                      <a:pt x="30" y="289"/>
                    </a:lnTo>
                    <a:lnTo>
                      <a:pt x="24" y="288"/>
                    </a:lnTo>
                    <a:lnTo>
                      <a:pt x="18" y="287"/>
                    </a:lnTo>
                    <a:lnTo>
                      <a:pt x="13" y="284"/>
                    </a:lnTo>
                    <a:lnTo>
                      <a:pt x="9" y="281"/>
                    </a:lnTo>
                    <a:lnTo>
                      <a:pt x="5" y="277"/>
                    </a:lnTo>
                    <a:lnTo>
                      <a:pt x="2" y="271"/>
                    </a:lnTo>
                    <a:lnTo>
                      <a:pt x="1" y="265"/>
                    </a:lnTo>
                    <a:lnTo>
                      <a:pt x="0" y="2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335" name="Text Box 26"/>
              <p:cNvSpPr txBox="1">
                <a:spLocks noChangeArrowheads="1"/>
              </p:cNvSpPr>
              <p:nvPr/>
            </p:nvSpPr>
            <p:spPr bwMode="auto">
              <a:xfrm>
                <a:off x="3110209" y="2741434"/>
                <a:ext cx="2943868" cy="68452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dirty="0" smtClean="0">
                    <a:solidFill>
                      <a:srgbClr val="FF0000"/>
                    </a:solidFill>
                    <a:latin typeface="Comic Sans MS" pitchFamily="66" charset="0"/>
                    <a:ea typeface="ＭＳ Ｐゴシック"/>
                    <a:cs typeface="ＭＳ Ｐゴシック"/>
                  </a:rPr>
                  <a:t>Coherent Bremsstrahlung</a:t>
                </a:r>
              </a:p>
              <a:p>
                <a:pPr algn="ctr" eaLnBrk="0" hangingPunct="0"/>
                <a:r>
                  <a:rPr lang="en-US" sz="1600" dirty="0" smtClean="0">
                    <a:solidFill>
                      <a:srgbClr val="FF0000"/>
                    </a:solidFill>
                    <a:latin typeface="Comic Sans MS" pitchFamily="66" charset="0"/>
                    <a:ea typeface="ＭＳ Ｐゴシック"/>
                    <a:cs typeface="ＭＳ Ｐゴシック"/>
                  </a:rPr>
                  <a:t>photon beam</a:t>
                </a:r>
                <a:endParaRPr lang="en-US" sz="1600" dirty="0">
                  <a:solidFill>
                    <a:srgbClr val="FF0000"/>
                  </a:solidFill>
                  <a:latin typeface="Comic Sans MS" pitchFamily="66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>
              <a:off x="6534151" y="4205540"/>
              <a:ext cx="254000" cy="127017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Line 78"/>
            <p:cNvSpPr>
              <a:spLocks noChangeShapeType="1"/>
            </p:cNvSpPr>
            <p:nvPr/>
          </p:nvSpPr>
          <p:spPr bwMode="auto">
            <a:xfrm>
              <a:off x="6491288" y="3584744"/>
              <a:ext cx="131763" cy="59698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97778" y="3062386"/>
              <a:ext cx="1725058" cy="6845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SzPct val="100000"/>
                <a:defRPr/>
              </a:pPr>
              <a:r>
                <a:rPr lang="en-U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rPr>
                <a:t>Pair</a:t>
              </a:r>
            </a:p>
            <a:p>
              <a:pPr algn="ctr">
                <a:buSzPct val="100000"/>
                <a:defRPr/>
              </a:pPr>
              <a:r>
                <a:rPr lang="en-U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charset="0"/>
                  <a:ea typeface="ＭＳ Ｐゴシック" charset="-128"/>
                  <a:cs typeface="ＭＳ Ｐゴシック" charset="-128"/>
                </a:rPr>
                <a:t>Spectrometer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62972" y="4267200"/>
            <a:ext cx="7202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Photon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energy tagged by scattered electron ~ 0.1%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Photon beam collimated at 75m, &lt;25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now ~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2 10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5 10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/sec above J/</a:t>
            </a:r>
            <a:r>
              <a:rPr lang="en-US" dirty="0" smtClean="0">
                <a:latin typeface="Symbol" panose="05050102010706020507" pitchFamily="18" charset="2"/>
                <a:cs typeface="Arial" panose="020B0604020202020204" pitchFamily="34" charset="0"/>
              </a:rPr>
              <a:t>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threshold (8.2 GeV) – total 50 pb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2016-2017 runs</a:t>
            </a:r>
          </a:p>
        </p:txBody>
      </p:sp>
      <p:sp>
        <p:nvSpPr>
          <p:cNvPr id="116" name="Text Box 26"/>
          <p:cNvSpPr txBox="1">
            <a:spLocks noChangeArrowheads="1"/>
          </p:cNvSpPr>
          <p:nvPr/>
        </p:nvSpPr>
        <p:spPr bwMode="auto">
          <a:xfrm>
            <a:off x="193997" y="980616"/>
            <a:ext cx="3132589" cy="5847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ea typeface="ＭＳ Ｐゴシック"/>
                <a:cs typeface="ＭＳ Ｐゴシック"/>
              </a:rPr>
              <a:t>Tagger Hall: magnet, radiator, </a:t>
            </a:r>
          </a:p>
          <a:p>
            <a:pPr algn="ctr" eaLnBrk="0" hangingPunct="0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ea typeface="ＭＳ Ｐゴシック"/>
                <a:cs typeface="ＭＳ Ｐゴシック"/>
              </a:rPr>
              <a:t>tagger 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  <a:ea typeface="ＭＳ Ｐゴシック"/>
                <a:cs typeface="ＭＳ Ｐゴシック"/>
              </a:rPr>
              <a:t>hodoscope</a:t>
            </a:r>
            <a:endParaRPr lang="en-US" sz="1600" dirty="0">
              <a:solidFill>
                <a:srgbClr val="FF0000"/>
              </a:solidFill>
              <a:latin typeface="Comic Sans MS" pitchFamily="66" charset="0"/>
              <a:ea typeface="ＭＳ Ｐゴシック"/>
              <a:cs typeface="ＭＳ Ｐゴシック"/>
            </a:endParaRPr>
          </a:p>
        </p:txBody>
      </p:sp>
      <p:sp>
        <p:nvSpPr>
          <p:cNvPr id="117" name="Text Box 26"/>
          <p:cNvSpPr txBox="1">
            <a:spLocks noChangeArrowheads="1"/>
          </p:cNvSpPr>
          <p:nvPr/>
        </p:nvSpPr>
        <p:spPr bwMode="auto">
          <a:xfrm>
            <a:off x="2158197" y="2878719"/>
            <a:ext cx="1553630" cy="338554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ea typeface="ＭＳ Ｐゴシック"/>
                <a:cs typeface="ＭＳ Ｐゴシック"/>
              </a:rPr>
              <a:t>Electron dump</a:t>
            </a:r>
            <a:endParaRPr lang="en-US" sz="1600" dirty="0">
              <a:solidFill>
                <a:srgbClr val="FF0000"/>
              </a:solidFill>
              <a:latin typeface="Comic Sans MS" pitchFamily="66" charset="0"/>
              <a:ea typeface="ＭＳ Ｐゴシック"/>
              <a:cs typeface="ＭＳ Ｐゴシック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28600" y="23083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Hall D layout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86" y="3352800"/>
            <a:ext cx="5004330" cy="3412695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228600" y="23083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Tagged fluxes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62000"/>
            <a:ext cx="4811486" cy="283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78016</TotalTime>
  <Words>763</Words>
  <Application>Microsoft Office PowerPoint</Application>
  <PresentationFormat>On-screen Show (4:3)</PresentationFormat>
  <Paragraphs>156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Lubomir Pentchev</dc:creator>
  <cp:lastModifiedBy>Lubomir Pentchev</cp:lastModifiedBy>
  <cp:revision>109</cp:revision>
  <dcterms:created xsi:type="dcterms:W3CDTF">2017-05-31T15:30:49Z</dcterms:created>
  <dcterms:modified xsi:type="dcterms:W3CDTF">2018-06-14T23:11:31Z</dcterms:modified>
</cp:coreProperties>
</file>