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6" r:id="rId2"/>
    <p:sldId id="285" r:id="rId3"/>
    <p:sldId id="307" r:id="rId4"/>
    <p:sldId id="308" r:id="rId5"/>
    <p:sldId id="309" r:id="rId6"/>
    <p:sldId id="313" r:id="rId7"/>
    <p:sldId id="317" r:id="rId8"/>
    <p:sldId id="291" r:id="rId9"/>
    <p:sldId id="310" r:id="rId10"/>
    <p:sldId id="286" r:id="rId11"/>
    <p:sldId id="303" r:id="rId12"/>
    <p:sldId id="302" r:id="rId13"/>
    <p:sldId id="301" r:id="rId14"/>
    <p:sldId id="280" r:id="rId15"/>
    <p:sldId id="292" r:id="rId16"/>
    <p:sldId id="293" r:id="rId17"/>
    <p:sldId id="294" r:id="rId18"/>
    <p:sldId id="297" r:id="rId19"/>
    <p:sldId id="323" r:id="rId20"/>
    <p:sldId id="298" r:id="rId21"/>
    <p:sldId id="299" r:id="rId22"/>
    <p:sldId id="319" r:id="rId23"/>
    <p:sldId id="320" r:id="rId24"/>
    <p:sldId id="322" r:id="rId25"/>
    <p:sldId id="316" r:id="rId26"/>
    <p:sldId id="31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39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1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C86368-0D56-4B29-9E6C-C41AEE561873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1C64D0-1CDE-4AA9-A224-84A55F625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23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6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6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635522-A304-459C-8796-E60AD75E17E4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B334B678-A275-40A8-BFD8-4E78DD3BE182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7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8D266661-5439-4242-8510-1304C131CFF9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7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4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EF781B-9A49-4EDF-BD2C-919D9388F16A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9C1158-F000-4967-B6D7-E14854F7D891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22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22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23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23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24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24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623951-3333-4EF8-A215-6934E0D2C47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6A8DD677-2717-4969-9928-E72C18756BDB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25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5DC7EE0E-5B8D-4069-B4E4-B5D371816C51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25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9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E534D-9D49-487E-A143-073BCEB73C01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198D2A66-B3F7-4B88-BBD4-A632EDBFA6D6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26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8A5EE563-E063-4880-BEBD-D1DDB8B6D538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26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8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5A154-2D67-4E8B-84D3-A1C5F44A8285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2DAC-527E-4D3E-9B39-0F8C5944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B75A-B620-4677-BD3C-68B78D87D8FE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CB71-5DAD-40BA-8009-5236494E1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4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DDD5-0F83-42B7-A927-EEBB388C0001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AFD0-D5F8-45DD-BF20-F10CCE58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7792-1AB2-46F2-B202-F64FF447CF92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7258-6361-400A-87EB-1BD51D2A2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3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4562-65C7-4533-BB26-4C676BCC7A8C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F372-7917-4235-8F8F-B1E0E8BA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F664-E9D5-4FED-9585-DF7D281AF59E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1425-EC02-45C2-9B0D-73479E14D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2CB4-1CF6-422A-B4C4-D2DD5E768CD7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313F-4B95-4B01-AD94-EED1686F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906E-A678-42F3-B027-4FAF354B700C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E877-D8EB-4ECA-BA1E-4BEC89EF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2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D5B4C-3100-438E-98DE-946F90CCE0E3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752A-8238-4E1B-A370-DEA27E87D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4759-ED2C-47E7-9368-5E82534B11F7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0445-289F-45A1-B14F-1FF6C1B7C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066AF-5A00-4C7D-A1BD-95091A565B4B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528F-457A-419A-AA4F-56A865532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9FBF7-1272-4451-8DDE-769818EC9831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F23131-8649-4261-BEB2-8ED4EEF96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IMG_38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2202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457200" y="0"/>
            <a:ext cx="8534400" cy="7016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>
                <a:solidFill>
                  <a:srgbClr val="FFFF99"/>
                </a:solidFill>
                <a:latin typeface="Arial" pitchFamily="34" charset="0"/>
              </a:rPr>
              <a:t>Threshold J/</a:t>
            </a:r>
            <a:r>
              <a:rPr lang="en-US" altLang="en-US" sz="3200">
                <a:solidFill>
                  <a:srgbClr val="FFFF99"/>
                </a:solidFill>
                <a:latin typeface="Symbol" pitchFamily="18" charset="2"/>
              </a:rPr>
              <a:t>y</a:t>
            </a:r>
            <a:r>
              <a:rPr lang="en-US" altLang="en-US" sz="3200">
                <a:solidFill>
                  <a:srgbClr val="FFFF99"/>
                </a:solidFill>
                <a:latin typeface="Arial" pitchFamily="34" charset="0"/>
              </a:rPr>
              <a:t> production at GlueX</a:t>
            </a:r>
            <a:r>
              <a:rPr lang="en-US" altLang="en-US" sz="40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553200" y="2286000"/>
            <a:ext cx="2286000" cy="10064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>
                <a:solidFill>
                  <a:srgbClr val="FFFF99"/>
                </a:solidFill>
                <a:latin typeface="Arial" pitchFamily="34" charset="0"/>
              </a:rPr>
              <a:t>Lubomir Pentchev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>
                <a:solidFill>
                  <a:srgbClr val="FFFF99"/>
                </a:solidFill>
                <a:latin typeface="Arial" pitchFamily="34" charset="0"/>
              </a:rPr>
              <a:t>for the GlueX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9" name="Picture 21" descr="GlueX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GlueX detector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698500"/>
            <a:ext cx="8534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2T-solenoid, </a:t>
            </a:r>
            <a:r>
              <a:rPr lang="en-US" dirty="0"/>
              <a:t>LH target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Tracking (FDC,CDC) 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Calorimetry (BCAL,FCAL) </a:t>
            </a:r>
            <a:r>
              <a:rPr lang="en-US" dirty="0"/>
              <a:t>, Timing (TOF,SC)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87713" y="3446463"/>
            <a:ext cx="749300" cy="369887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FDC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24425" y="2924175"/>
            <a:ext cx="749300" cy="369888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DC</a:t>
            </a:r>
            <a:endParaRPr lang="en-US" dirty="0"/>
          </a:p>
        </p:txBody>
      </p:sp>
      <p:sp>
        <p:nvSpPr>
          <p:cNvPr id="27664" name="TextBox 22"/>
          <p:cNvSpPr txBox="1">
            <a:spLocks noChangeArrowheads="1"/>
          </p:cNvSpPr>
          <p:nvPr/>
        </p:nvSpPr>
        <p:spPr bwMode="auto">
          <a:xfrm>
            <a:off x="0" y="2335213"/>
            <a:ext cx="838200" cy="368300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C00000"/>
                </a:solidFill>
                <a:latin typeface="Arial" pitchFamily="34" charset="0"/>
              </a:rPr>
              <a:t>FCAL</a:t>
            </a:r>
          </a:p>
        </p:txBody>
      </p:sp>
      <p:sp>
        <p:nvSpPr>
          <p:cNvPr id="27665" name="TextBox 23"/>
          <p:cNvSpPr txBox="1">
            <a:spLocks noChangeArrowheads="1"/>
          </p:cNvSpPr>
          <p:nvPr/>
        </p:nvSpPr>
        <p:spPr bwMode="auto">
          <a:xfrm>
            <a:off x="990600" y="4076700"/>
            <a:ext cx="685800" cy="369888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TOF</a:t>
            </a:r>
          </a:p>
        </p:txBody>
      </p:sp>
      <p:sp>
        <p:nvSpPr>
          <p:cNvPr id="27666" name="TextBox 24"/>
          <p:cNvSpPr txBox="1">
            <a:spLocks noChangeArrowheads="1"/>
          </p:cNvSpPr>
          <p:nvPr/>
        </p:nvSpPr>
        <p:spPr bwMode="auto">
          <a:xfrm>
            <a:off x="4765675" y="3990975"/>
            <a:ext cx="796925" cy="369888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  <a:latin typeface="Arial" pitchFamily="34" charset="0"/>
              </a:rPr>
              <a:t>BCAL</a:t>
            </a:r>
          </a:p>
        </p:txBody>
      </p:sp>
      <p:sp>
        <p:nvSpPr>
          <p:cNvPr id="27667" name="TextBox 25"/>
          <p:cNvSpPr txBox="1">
            <a:spLocks noChangeArrowheads="1"/>
          </p:cNvSpPr>
          <p:nvPr/>
        </p:nvSpPr>
        <p:spPr bwMode="auto">
          <a:xfrm>
            <a:off x="5697538" y="3446463"/>
            <a:ext cx="550862" cy="369887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SC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00" y="56569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Hermetic detector:  1 – 120° polar and full azimuthal acceptance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Tracking: 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p</a:t>
            </a:r>
            <a:r>
              <a:rPr lang="en-US" dirty="0" smtClean="0"/>
              <a:t>/p  </a:t>
            </a:r>
            <a:r>
              <a:rPr lang="en-US" dirty="0"/>
              <a:t>~</a:t>
            </a:r>
            <a:r>
              <a:rPr lang="en-US" dirty="0" smtClean="0"/>
              <a:t> 1 – </a:t>
            </a:r>
            <a:r>
              <a:rPr lang="en-US" dirty="0" smtClean="0"/>
              <a:t>5%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Calorimetry: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E</a:t>
            </a:r>
            <a:r>
              <a:rPr lang="en-US" dirty="0" smtClean="0"/>
              <a:t>/E ~ 6%/√ E + 2%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J/</a:t>
            </a:r>
            <a:r>
              <a:rPr lang="en-US" altLang="en-US" sz="2400">
                <a:latin typeface="Symbol" pitchFamily="18" charset="2"/>
              </a:rPr>
              <a:t>y</a:t>
            </a:r>
            <a:r>
              <a:rPr lang="en-US" altLang="en-US" sz="2400">
                <a:latin typeface="Arial" pitchFamily="34" charset="0"/>
              </a:rPr>
              <a:t> event</a:t>
            </a:r>
          </a:p>
        </p:txBody>
      </p:sp>
      <p:pic>
        <p:nvPicPr>
          <p:cNvPr id="28678" name="Picture 6" descr="GlueX2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2438400" y="2895600"/>
            <a:ext cx="209550" cy="368300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</a:rPr>
              <a:t>p</a:t>
            </a:r>
            <a:endParaRPr lang="en-US" alt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4419600" y="2133044"/>
            <a:ext cx="457200" cy="369332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en-US" altLang="en-US" baseline="30000" dirty="0" smtClean="0">
                <a:solidFill>
                  <a:srgbClr val="C00000"/>
                </a:solidFill>
                <a:latin typeface="Arial" pitchFamily="34" charset="0"/>
              </a:rPr>
              <a:t>+</a:t>
            </a:r>
            <a:endParaRPr lang="en-US" altLang="en-US" baseline="30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495040" y="4158734"/>
            <a:ext cx="457200" cy="369332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2060"/>
                </a:solidFill>
                <a:latin typeface="Arial" pitchFamily="34" charset="0"/>
              </a:rPr>
              <a:t>e</a:t>
            </a:r>
            <a:r>
              <a:rPr lang="en-US" altLang="en-US" baseline="30000" dirty="0" smtClean="0">
                <a:solidFill>
                  <a:srgbClr val="002060"/>
                </a:solidFill>
                <a:latin typeface="Arial" pitchFamily="34" charset="0"/>
              </a:rPr>
              <a:t>-</a:t>
            </a:r>
            <a:endParaRPr lang="en-US" altLang="en-US" baseline="3000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3675"/>
            <a:ext cx="5049838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Box 8"/>
          <p:cNvSpPr txBox="1">
            <a:spLocks noChangeArrowheads="1"/>
          </p:cNvSpPr>
          <p:nvPr/>
        </p:nvSpPr>
        <p:spPr bwMode="auto">
          <a:xfrm>
            <a:off x="947738" y="5286375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>
                <a:latin typeface="Arial" pitchFamily="34" charset="0"/>
              </a:rPr>
              <a:t>Suppression factor of ~5000 by p/E cuts</a:t>
            </a:r>
          </a:p>
          <a:p>
            <a:pPr>
              <a:buFont typeface="Arial" pitchFamily="34" charset="0"/>
              <a:buChar char="•"/>
            </a:pPr>
            <a:r>
              <a:rPr lang="en-US" altLang="en-US">
                <a:latin typeface="Arial" pitchFamily="34" charset="0"/>
              </a:rPr>
              <a:t>Difficult to be done with muons</a:t>
            </a:r>
          </a:p>
        </p:txBody>
      </p: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2133600" y="3086100"/>
            <a:ext cx="2665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~5% of total statistics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5029200" y="2454275"/>
            <a:ext cx="152400" cy="1371600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67535" y="1910551"/>
            <a:ext cx="461665" cy="191538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~5000 suppression</a:t>
            </a: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9702" name="TextBox 12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Electron/proton separation using p(tracking)/E(calorimetry)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4650"/>
            <a:ext cx="48006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548063"/>
            <a:ext cx="4875212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3733800"/>
            <a:ext cx="35829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</a:rPr>
              <a:t>36±1.2% </a:t>
            </a:r>
            <a:r>
              <a:rPr lang="en-US" dirty="0">
                <a:solidFill>
                  <a:srgbClr val="002060"/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rgbClr val="002060"/>
                </a:solidFill>
              </a:rPr>
              <a:t> contamination  </a:t>
            </a:r>
            <a:r>
              <a:rPr lang="en-US" dirty="0"/>
              <a:t>in 1.5-2.5 GeV M(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) region with 2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cut on electrons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BH yields corrected in bins of energy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Background shape from pion sample (p/E anti-cuts)</a:t>
            </a:r>
            <a:endParaRPr lang="en-US" dirty="0"/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Electron/proton separation using p(tracking)/E(calorimetry)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2150"/>
            <a:ext cx="8534400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Symbol" pitchFamily="18" charset="2"/>
              </a:rPr>
              <a:t>g</a:t>
            </a:r>
            <a:r>
              <a:rPr lang="en-US" altLang="en-US" sz="2400">
                <a:latin typeface="Arial" pitchFamily="34" charset="0"/>
              </a:rPr>
              <a:t>p </a:t>
            </a:r>
            <a:r>
              <a:rPr lang="en-US" altLang="en-US" sz="2400">
                <a:latin typeface="Cambria Math" pitchFamily="18" charset="0"/>
              </a:rPr>
              <a:t>→</a:t>
            </a:r>
            <a:r>
              <a:rPr lang="en-US" altLang="en-US" sz="2400">
                <a:latin typeface="Arial" pitchFamily="34" charset="0"/>
              </a:rPr>
              <a:t> J/</a:t>
            </a:r>
            <a:r>
              <a:rPr lang="en-US" altLang="en-US" sz="2400">
                <a:latin typeface="Symbol" pitchFamily="18" charset="2"/>
              </a:rPr>
              <a:t>y</a:t>
            </a:r>
            <a:r>
              <a:rPr lang="en-US" altLang="en-US" sz="2400">
                <a:latin typeface="Arial" pitchFamily="34" charset="0"/>
              </a:rPr>
              <a:t>p </a:t>
            </a:r>
            <a:r>
              <a:rPr lang="en-US" altLang="en-US" sz="2400">
                <a:latin typeface="Cambria Math" pitchFamily="18" charset="0"/>
              </a:rPr>
              <a:t>→ </a:t>
            </a:r>
            <a:r>
              <a:rPr lang="en-US" altLang="en-US" sz="2400">
                <a:latin typeface="Arial" pitchFamily="34" charset="0"/>
              </a:rPr>
              <a:t>e</a:t>
            </a:r>
            <a:r>
              <a:rPr lang="en-US" altLang="en-US" sz="2400" baseline="30000">
                <a:latin typeface="Arial" pitchFamily="34" charset="0"/>
              </a:rPr>
              <a:t>+</a:t>
            </a:r>
            <a:r>
              <a:rPr lang="en-US" altLang="en-US" sz="2400">
                <a:latin typeface="Arial" pitchFamily="34" charset="0"/>
              </a:rPr>
              <a:t>e</a:t>
            </a:r>
            <a:r>
              <a:rPr lang="en-US" altLang="en-US" sz="2400" baseline="30000">
                <a:latin typeface="Arial" pitchFamily="34" charset="0"/>
              </a:rPr>
              <a:t>-</a:t>
            </a:r>
            <a:r>
              <a:rPr lang="en-US" altLang="en-US" sz="2400">
                <a:latin typeface="Arial" pitchFamily="34" charset="0"/>
              </a:rPr>
              <a:t>p reconstruction methods </a:t>
            </a:r>
          </a:p>
        </p:txBody>
      </p: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7239000" y="4267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altLang="en-US">
                <a:solidFill>
                  <a:srgbClr val="C00000"/>
                </a:solidFill>
              </a:rPr>
              <a:t> = 7.5 MeV</a:t>
            </a:r>
          </a:p>
        </p:txBody>
      </p:sp>
      <p:sp>
        <p:nvSpPr>
          <p:cNvPr id="31748" name="TextBox 8"/>
          <p:cNvSpPr txBox="1">
            <a:spLocks noChangeArrowheads="1"/>
          </p:cNvSpPr>
          <p:nvPr/>
        </p:nvSpPr>
        <p:spPr bwMode="auto">
          <a:xfrm>
            <a:off x="3048000" y="4408488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  <a:latin typeface="Symbol" pitchFamily="18" charset="2"/>
              </a:rPr>
              <a:t>s</a:t>
            </a:r>
            <a:r>
              <a:rPr lang="en-US" altLang="en-US">
                <a:solidFill>
                  <a:srgbClr val="00B050"/>
                </a:solidFill>
              </a:rPr>
              <a:t> = 12.8 MeV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3716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ymbol" panose="05050102010706020507" pitchFamily="18" charset="2"/>
                <a:cs typeface="+mn-cs"/>
              </a:rPr>
              <a:t>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= 18.1 MeV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2895600" y="1577975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en-US" altLang="en-US">
                <a:solidFill>
                  <a:srgbClr val="002060"/>
                </a:solidFill>
              </a:rPr>
              <a:t> = 83.8 MeV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530350"/>
            <a:ext cx="78136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4376738" y="990600"/>
            <a:ext cx="4767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/>
              <a:t>BH simulations from R.Paremuzyan, based on:</a:t>
            </a:r>
          </a:p>
          <a:p>
            <a:pPr>
              <a:buFont typeface="Arial" pitchFamily="34" charset="0"/>
              <a:buChar char="•"/>
            </a:pPr>
            <a:r>
              <a:rPr lang="en-US" altLang="en-US"/>
              <a:t>Berger, E., Diehl, M. &amp; Pire, B. Eur. Phys. J. C (2002) 23: 675. 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M(e</a:t>
            </a:r>
            <a:r>
              <a:rPr lang="en-US" altLang="en-US" sz="2400" baseline="30000">
                <a:latin typeface="Arial" pitchFamily="34" charset="0"/>
              </a:rPr>
              <a:t>+</a:t>
            </a:r>
            <a:r>
              <a:rPr lang="en-US" altLang="en-US" sz="2400">
                <a:latin typeface="Arial" pitchFamily="34" charset="0"/>
              </a:rPr>
              <a:t>e</a:t>
            </a:r>
            <a:r>
              <a:rPr lang="en-US" altLang="en-US" sz="2400" baseline="30000">
                <a:latin typeface="Arial" pitchFamily="34" charset="0"/>
              </a:rPr>
              <a:t>-</a:t>
            </a:r>
            <a:r>
              <a:rPr lang="en-US" altLang="en-US" sz="2400">
                <a:latin typeface="Arial" pitchFamily="34" charset="0"/>
              </a:rPr>
              <a:t>) spectrum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495800"/>
            <a:ext cx="35829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BH continuum 1.5-2.5 GeV used for normalization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12" y="909419"/>
            <a:ext cx="336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Shown actual yields and MC - </a:t>
            </a:r>
            <a:r>
              <a:rPr lang="en-US" dirty="0" smtClean="0">
                <a:solidFill>
                  <a:srgbClr val="C00000"/>
                </a:solidFill>
              </a:rPr>
              <a:t>NO normalization applied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480" y="5142130"/>
            <a:ext cx="2286000" cy="1106269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530350"/>
            <a:ext cx="78136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5025"/>
            <a:ext cx="633253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5791200" y="28956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000">
                <a:solidFill>
                  <a:srgbClr val="C00000"/>
                </a:solidFill>
              </a:rPr>
              <a:t>736 ± 58 </a:t>
            </a:r>
            <a:r>
              <a:rPr lang="en-US" altLang="en-US" sz="2000">
                <a:solidFill>
                  <a:srgbClr val="C00000"/>
                </a:solidFill>
                <a:latin typeface="Symbol" pitchFamily="18" charset="2"/>
              </a:rPr>
              <a:t>f</a:t>
            </a:r>
            <a:r>
              <a:rPr lang="en-US" altLang="en-US" sz="2000">
                <a:solidFill>
                  <a:srgbClr val="C00000"/>
                </a:solidFill>
              </a:rPr>
              <a:t>’s</a:t>
            </a:r>
          </a:p>
          <a:p>
            <a:r>
              <a:rPr lang="en-US" altLang="en-US" sz="200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altLang="en-US" sz="2000">
                <a:solidFill>
                  <a:srgbClr val="C00000"/>
                </a:solidFill>
              </a:rPr>
              <a:t> = 9.6 MeV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M(e</a:t>
            </a:r>
            <a:r>
              <a:rPr lang="en-US" altLang="en-US" sz="2400" baseline="30000">
                <a:latin typeface="Arial" pitchFamily="34" charset="0"/>
              </a:rPr>
              <a:t>+</a:t>
            </a:r>
            <a:r>
              <a:rPr lang="en-US" altLang="en-US" sz="2400">
                <a:latin typeface="Arial" pitchFamily="34" charset="0"/>
              </a:rPr>
              <a:t>e</a:t>
            </a:r>
            <a:r>
              <a:rPr lang="en-US" altLang="en-US" sz="2400" baseline="30000">
                <a:latin typeface="Arial" pitchFamily="34" charset="0"/>
              </a:rPr>
              <a:t>-</a:t>
            </a:r>
            <a:r>
              <a:rPr lang="en-US" altLang="en-US" sz="2400">
                <a:latin typeface="Arial" pitchFamily="34" charset="0"/>
              </a:rPr>
              <a:t>) spectrum - </a:t>
            </a:r>
            <a:r>
              <a:rPr lang="en-US" altLang="en-US" sz="2400">
                <a:latin typeface="Symbol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530350"/>
            <a:ext cx="78136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8663"/>
            <a:ext cx="66484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5181600" y="28956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000">
                <a:solidFill>
                  <a:srgbClr val="C00000"/>
                </a:solidFill>
              </a:rPr>
              <a:t>189 ± 16 J/</a:t>
            </a:r>
            <a:r>
              <a:rPr lang="en-US" altLang="en-US" sz="200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n-US" altLang="en-US" sz="2000">
                <a:solidFill>
                  <a:srgbClr val="C00000"/>
                </a:solidFill>
              </a:rPr>
              <a:t>’s</a:t>
            </a:r>
          </a:p>
          <a:p>
            <a:r>
              <a:rPr lang="en-US" altLang="en-US" sz="200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altLang="en-US" sz="2000">
                <a:solidFill>
                  <a:srgbClr val="C00000"/>
                </a:solidFill>
              </a:rPr>
              <a:t> = 7.5 MeV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M(e</a:t>
            </a:r>
            <a:r>
              <a:rPr lang="en-US" altLang="en-US" sz="2400" baseline="30000">
                <a:latin typeface="Arial" pitchFamily="34" charset="0"/>
              </a:rPr>
              <a:t>+</a:t>
            </a:r>
            <a:r>
              <a:rPr lang="en-US" altLang="en-US" sz="2400">
                <a:latin typeface="Arial" pitchFamily="34" charset="0"/>
              </a:rPr>
              <a:t>e</a:t>
            </a:r>
            <a:r>
              <a:rPr lang="en-US" altLang="en-US" sz="2400" baseline="30000">
                <a:latin typeface="Arial" pitchFamily="34" charset="0"/>
              </a:rPr>
              <a:t>-</a:t>
            </a:r>
            <a:r>
              <a:rPr lang="en-US" altLang="en-US" sz="2400">
                <a:latin typeface="Arial" pitchFamily="34" charset="0"/>
              </a:rPr>
              <a:t>) spectrum – J/</a:t>
            </a:r>
            <a:r>
              <a:rPr lang="en-US" altLang="en-US" sz="2400">
                <a:latin typeface="Symbol" pitchFamily="18" charset="2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15975"/>
            <a:ext cx="49530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97450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p-Down Arrow 7"/>
          <p:cNvSpPr/>
          <p:nvPr/>
        </p:nvSpPr>
        <p:spPr>
          <a:xfrm>
            <a:off x="3660775" y="4997450"/>
            <a:ext cx="146050" cy="347663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4299857"/>
            <a:ext cx="1015663" cy="174305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GlueX</a:t>
            </a:r>
            <a:r>
              <a:rPr lang="en-US" dirty="0"/>
              <a:t> data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~30% syst. uncertainty</a:t>
            </a:r>
            <a:endParaRPr lang="en-US" dirty="0"/>
          </a:p>
        </p:txBody>
      </p:sp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J/</a:t>
            </a:r>
            <a:r>
              <a:rPr lang="en-US" altLang="en-US" sz="2400">
                <a:latin typeface="Symbol" pitchFamily="18" charset="2"/>
              </a:rPr>
              <a:t>y</a:t>
            </a:r>
            <a:r>
              <a:rPr lang="en-US" altLang="en-US" sz="2400">
                <a:latin typeface="Arial" pitchFamily="34" charset="0"/>
              </a:rPr>
              <a:t> cross-section – preliminary results</a:t>
            </a:r>
            <a:r>
              <a:rPr lang="en-US" altLang="en-US" sz="2400">
                <a:latin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601663"/>
            <a:ext cx="50260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862013"/>
            <a:ext cx="11160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-Down Arrow 9"/>
          <p:cNvSpPr/>
          <p:nvPr/>
        </p:nvSpPr>
        <p:spPr>
          <a:xfrm>
            <a:off x="3505200" y="1768475"/>
            <a:ext cx="114300" cy="301625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7638" y="1060545"/>
            <a:ext cx="800219" cy="174305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~30% syst. uncertainty</a:t>
            </a:r>
            <a:endParaRPr lang="en-US" sz="2000" dirty="0"/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itchFamily="34" charset="0"/>
              </a:rPr>
              <a:t>J/</a:t>
            </a:r>
            <a:r>
              <a:rPr lang="en-US" altLang="en-US" sz="2400" dirty="0">
                <a:latin typeface="Symbol" pitchFamily="18" charset="2"/>
              </a:rPr>
              <a:t>y</a:t>
            </a:r>
            <a:r>
              <a:rPr lang="en-US" altLang="en-US" sz="2400" dirty="0">
                <a:latin typeface="Arial" pitchFamily="34" charset="0"/>
              </a:rPr>
              <a:t> cross-section – </a:t>
            </a:r>
            <a:r>
              <a:rPr lang="en-US" altLang="en-US" sz="2400" dirty="0" smtClean="0">
                <a:latin typeface="Arial" pitchFamily="34" charset="0"/>
              </a:rPr>
              <a:t>preliminary results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4243246"/>
            <a:ext cx="24384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en-US" sz="1600" i="1" dirty="0" smtClean="0">
                <a:solidFill>
                  <a:prstClr val="black"/>
                </a:solidFill>
                <a:ea typeface="Cambria Math"/>
              </a:rPr>
              <a:t>— </a:t>
            </a:r>
            <a:r>
              <a:rPr lang="en-US" altLang="en-US" sz="1600" i="1" dirty="0" smtClean="0">
                <a:solidFill>
                  <a:prstClr val="black"/>
                </a:solidFill>
              </a:rPr>
              <a:t>Brodsky </a:t>
            </a:r>
            <a:r>
              <a:rPr lang="en-US" altLang="en-US" sz="1600" i="1" dirty="0">
                <a:solidFill>
                  <a:prstClr val="black"/>
                </a:solidFill>
              </a:rPr>
              <a:t>et al. </a:t>
            </a:r>
            <a:endParaRPr lang="en-US" altLang="en-US" sz="1600" i="1" dirty="0" smtClean="0">
              <a:solidFill>
                <a:prstClr val="black"/>
              </a:solidFill>
            </a:endParaRPr>
          </a:p>
          <a:p>
            <a:r>
              <a:rPr lang="en-US" altLang="en-US" sz="1600" i="1" dirty="0" smtClean="0">
                <a:solidFill>
                  <a:prstClr val="black"/>
                </a:solidFill>
              </a:rPr>
              <a:t>PLB </a:t>
            </a:r>
            <a:r>
              <a:rPr lang="en-US" altLang="en-US" sz="1600" i="1" dirty="0">
                <a:solidFill>
                  <a:prstClr val="black"/>
                </a:solidFill>
              </a:rPr>
              <a:t>498, 23 (2001</a:t>
            </a:r>
            <a:r>
              <a:rPr lang="en-US" altLang="en-US" sz="1600" i="1" dirty="0" smtClean="0">
                <a:solidFill>
                  <a:prstClr val="black"/>
                </a:solidFill>
              </a:rPr>
              <a:t>):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08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Di-lepton annihilation/production</a:t>
            </a: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62000"/>
            <a:ext cx="77724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6705600" y="4799013"/>
            <a:ext cx="144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400" i="1"/>
              <a:t>PDG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3962399"/>
            <a:ext cx="548227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3" y="461167"/>
            <a:ext cx="5397499" cy="3806031"/>
          </a:xfrm>
          <a:prstGeom prst="rect">
            <a:avLst/>
          </a:prstGeom>
        </p:spPr>
      </p:pic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itchFamily="34" charset="0"/>
              </a:rPr>
              <a:t>J/</a:t>
            </a:r>
            <a:r>
              <a:rPr lang="en-US" altLang="en-US" sz="2400" dirty="0">
                <a:latin typeface="Symbol" pitchFamily="18" charset="2"/>
              </a:rPr>
              <a:t>y</a:t>
            </a:r>
            <a:r>
              <a:rPr lang="en-US" altLang="en-US" sz="2400" dirty="0">
                <a:latin typeface="Arial" pitchFamily="34" charset="0"/>
              </a:rPr>
              <a:t> t vs </a:t>
            </a:r>
            <a:r>
              <a:rPr lang="en-US" altLang="en-US" sz="2400" dirty="0" err="1">
                <a:latin typeface="Arial" pitchFamily="34" charset="0"/>
              </a:rPr>
              <a:t>E</a:t>
            </a:r>
            <a:r>
              <a:rPr lang="en-US" altLang="en-US" sz="2400" dirty="0" err="1">
                <a:latin typeface="Symbol" pitchFamily="18" charset="2"/>
              </a:rPr>
              <a:t>g</a:t>
            </a:r>
            <a:r>
              <a:rPr lang="en-US" altLang="en-US" sz="2400" dirty="0">
                <a:latin typeface="Arial" pitchFamily="34" charset="0"/>
              </a:rPr>
              <a:t> distribution – preliminary results</a:t>
            </a:r>
            <a:r>
              <a:rPr lang="en-US" altLang="en-US" sz="2400" dirty="0">
                <a:latin typeface="Symbol" pitchFamily="18" charset="2"/>
              </a:rPr>
              <a:t> </a:t>
            </a:r>
          </a:p>
        </p:txBody>
      </p:sp>
      <p:pic>
        <p:nvPicPr>
          <p:cNvPr id="3686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9" y="914399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51512" y="1477962"/>
            <a:ext cx="3392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/>
          </a:p>
          <a:p>
            <a:endParaRPr lang="en-US" altLang="en-US" sz="1600" dirty="0" smtClean="0"/>
          </a:p>
          <a:p>
            <a:endParaRPr lang="en-US" altLang="en-US" sz="1600" dirty="0"/>
          </a:p>
          <a:p>
            <a:r>
              <a:rPr lang="en-US" altLang="en-US" sz="1600" dirty="0" err="1" smtClean="0"/>
              <a:t>A.Blin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C.Fernandez</a:t>
            </a:r>
            <a:r>
              <a:rPr lang="en-US" altLang="en-US" sz="1600" dirty="0" smtClean="0"/>
              <a:t>-Ramirez, </a:t>
            </a:r>
            <a:r>
              <a:rPr lang="en-US" altLang="en-US" sz="1600" dirty="0" err="1" smtClean="0"/>
              <a:t>A.Jackura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V.Mathieu</a:t>
            </a:r>
            <a:r>
              <a:rPr lang="en-US" altLang="en-US" sz="1600" dirty="0" smtClean="0"/>
              <a:t>,  </a:t>
            </a:r>
            <a:r>
              <a:rPr lang="en-US" altLang="en-US" sz="1600" dirty="0" err="1" smtClean="0"/>
              <a:t>V.Mokeev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A.Pilloni</a:t>
            </a:r>
            <a:r>
              <a:rPr lang="en-US" altLang="en-US" sz="1600" dirty="0" smtClean="0"/>
              <a:t>, and </a:t>
            </a:r>
            <a:r>
              <a:rPr lang="en-US" altLang="en-US" sz="1600" dirty="0" err="1" smtClean="0"/>
              <a:t>A.Szczepaniak</a:t>
            </a:r>
            <a:r>
              <a:rPr lang="en-US" altLang="en-US" sz="1600" dirty="0" smtClean="0"/>
              <a:t>,</a:t>
            </a:r>
          </a:p>
          <a:p>
            <a:r>
              <a:rPr lang="en-US" altLang="en-US" sz="1600" dirty="0" err="1" smtClean="0"/>
              <a:t>arXiv</a:t>
            </a:r>
            <a:r>
              <a:rPr lang="en-US" altLang="en-US" sz="1600" dirty="0" smtClean="0"/>
              <a:t>: 1606.08912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601663"/>
            <a:ext cx="50260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862013"/>
            <a:ext cx="11160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-Down Arrow 9"/>
          <p:cNvSpPr/>
          <p:nvPr/>
        </p:nvSpPr>
        <p:spPr>
          <a:xfrm>
            <a:off x="3505200" y="1768475"/>
            <a:ext cx="114300" cy="301625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7638" y="1060545"/>
            <a:ext cx="800219" cy="174305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~30% syst. uncertainty</a:t>
            </a:r>
            <a:endParaRPr lang="en-US" sz="2000" dirty="0"/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J/</a:t>
            </a:r>
            <a:r>
              <a:rPr lang="en-US" altLang="en-US" sz="2400">
                <a:latin typeface="Symbol" pitchFamily="18" charset="2"/>
              </a:rPr>
              <a:t>y</a:t>
            </a:r>
            <a:r>
              <a:rPr lang="en-US" altLang="en-US" sz="2400">
                <a:latin typeface="Arial" pitchFamily="34" charset="0"/>
              </a:rPr>
              <a:t> cross-section – preliminary results</a:t>
            </a:r>
            <a:r>
              <a:rPr lang="en-US" altLang="en-US" sz="2400">
                <a:latin typeface="Symbol" pitchFamily="18" charset="2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243246"/>
            <a:ext cx="24384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en-US" sz="1600" i="1" dirty="0" smtClean="0">
                <a:solidFill>
                  <a:prstClr val="black"/>
                </a:solidFill>
                <a:ea typeface="Cambria Math"/>
              </a:rPr>
              <a:t>— </a:t>
            </a:r>
            <a:r>
              <a:rPr lang="en-US" altLang="en-US" sz="1600" i="1" dirty="0" smtClean="0">
                <a:solidFill>
                  <a:prstClr val="black"/>
                </a:solidFill>
              </a:rPr>
              <a:t>Brodsky </a:t>
            </a:r>
            <a:r>
              <a:rPr lang="en-US" altLang="en-US" sz="1600" i="1" dirty="0">
                <a:solidFill>
                  <a:prstClr val="black"/>
                </a:solidFill>
              </a:rPr>
              <a:t>et al. </a:t>
            </a:r>
            <a:endParaRPr lang="en-US" altLang="en-US" sz="1600" i="1" dirty="0" smtClean="0">
              <a:solidFill>
                <a:prstClr val="black"/>
              </a:solidFill>
            </a:endParaRPr>
          </a:p>
          <a:p>
            <a:r>
              <a:rPr lang="en-US" altLang="en-US" sz="1600" i="1" dirty="0" smtClean="0">
                <a:solidFill>
                  <a:prstClr val="black"/>
                </a:solidFill>
              </a:rPr>
              <a:t>PLB </a:t>
            </a:r>
            <a:r>
              <a:rPr lang="en-US" altLang="en-US" sz="1600" i="1" dirty="0">
                <a:solidFill>
                  <a:prstClr val="black"/>
                </a:solidFill>
              </a:rPr>
              <a:t>498, 23 (2001</a:t>
            </a:r>
            <a:r>
              <a:rPr lang="en-US" altLang="en-US" sz="1600" i="1" dirty="0" smtClean="0">
                <a:solidFill>
                  <a:prstClr val="black"/>
                </a:solidFill>
              </a:rPr>
              <a:t>):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95250" y="866140"/>
            <a:ext cx="85153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 err="1">
                <a:latin typeface="Arial" pitchFamily="34" charset="0"/>
              </a:rPr>
              <a:t>JLab</a:t>
            </a:r>
            <a:r>
              <a:rPr lang="en-US" altLang="en-US" dirty="0">
                <a:latin typeface="Arial" pitchFamily="34" charset="0"/>
              </a:rPr>
              <a:t> 12GeV accelerator  has UNIQUE opportunity (high intensity, correct energy, polarized beam) to study J/</a:t>
            </a:r>
            <a:r>
              <a:rPr lang="en-US" altLang="en-US" dirty="0">
                <a:latin typeface="Symbol" pitchFamily="18" charset="2"/>
              </a:rPr>
              <a:t>y</a:t>
            </a:r>
            <a:r>
              <a:rPr lang="en-US" altLang="en-US" dirty="0">
                <a:latin typeface="Arial" pitchFamily="34" charset="0"/>
              </a:rPr>
              <a:t> photo-production right above the threshold (</a:t>
            </a:r>
            <a:r>
              <a:rPr lang="en-US" altLang="en-US" dirty="0" err="1">
                <a:latin typeface="Arial" pitchFamily="34" charset="0"/>
              </a:rPr>
              <a:t>E</a:t>
            </a:r>
            <a:r>
              <a:rPr lang="en-US" altLang="en-US" b="1" baseline="-25000" dirty="0" err="1">
                <a:latin typeface="Symbol" pitchFamily="18" charset="2"/>
              </a:rPr>
              <a:t>g</a:t>
            </a:r>
            <a:r>
              <a:rPr lang="en-US" altLang="en-US" dirty="0">
                <a:latin typeface="Arial" pitchFamily="34" charset="0"/>
              </a:rPr>
              <a:t>=8.2 GeV) up to 12 </a:t>
            </a:r>
            <a:r>
              <a:rPr lang="en-US" altLang="en-US" dirty="0" smtClean="0">
                <a:latin typeface="Arial" pitchFamily="34" charset="0"/>
              </a:rPr>
              <a:t>GeV</a:t>
            </a:r>
          </a:p>
          <a:p>
            <a:pPr lvl="1">
              <a:buFont typeface="Arial" pitchFamily="34" charset="0"/>
              <a:buChar char="•"/>
            </a:pPr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Reaching the MAXIMUM BEAM ENERGY is very important to ensure consistency with the measurements in the high energy region.</a:t>
            </a:r>
            <a:endParaRPr lang="en-US" altLang="en-US" dirty="0">
              <a:latin typeface="Arial" pitchFamily="34" charset="0"/>
            </a:endParaRPr>
          </a:p>
          <a:p>
            <a:pPr marL="342900" lvl="1" indent="0"/>
            <a:endParaRPr lang="en-US" altLang="en-US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Pion background requires at  least 10</a:t>
            </a:r>
            <a:r>
              <a:rPr lang="en-US" altLang="en-US" baseline="30000" dirty="0" smtClean="0">
                <a:latin typeface="Arial" pitchFamily="34" charset="0"/>
              </a:rPr>
              <a:t>3</a:t>
            </a:r>
            <a:r>
              <a:rPr lang="en-US" altLang="en-US" dirty="0" smtClean="0">
                <a:latin typeface="Arial" pitchFamily="34" charset="0"/>
              </a:rPr>
              <a:t> suppression and much more to study the BH continuum.</a:t>
            </a:r>
          </a:p>
          <a:p>
            <a:pPr lvl="1">
              <a:buFont typeface="Arial" pitchFamily="34" charset="0"/>
              <a:buChar char="•"/>
            </a:pPr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Preliminary  </a:t>
            </a:r>
            <a:r>
              <a:rPr lang="en-US" altLang="en-US" dirty="0" err="1" smtClean="0">
                <a:latin typeface="Arial" pitchFamily="34" charset="0"/>
              </a:rPr>
              <a:t>GlueX</a:t>
            </a:r>
            <a:r>
              <a:rPr lang="en-US" altLang="en-US" dirty="0" smtClean="0">
                <a:latin typeface="Arial" pitchFamily="34" charset="0"/>
              </a:rPr>
              <a:t> cross-sections near thresholds are higher than expected from the two-gluon exchange extrapolation</a:t>
            </a:r>
          </a:p>
          <a:p>
            <a:pPr marL="342900" lvl="1" indent="0"/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The results show domination of the t-channel J/</a:t>
            </a:r>
            <a:r>
              <a:rPr lang="en-US" altLang="en-US" dirty="0" smtClean="0">
                <a:latin typeface="Symbol" panose="05050102010706020507" pitchFamily="18" charset="2"/>
              </a:rPr>
              <a:t>y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photoproduction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smtClean="0">
                <a:latin typeface="Arial" pitchFamily="34" charset="0"/>
              </a:rPr>
              <a:t>and no evidence for the </a:t>
            </a:r>
            <a:r>
              <a:rPr lang="en-US" altLang="en-US" dirty="0" err="1" smtClean="0">
                <a:latin typeface="Arial" pitchFamily="34" charset="0"/>
              </a:rPr>
              <a:t>LHCb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pentaquark</a:t>
            </a:r>
            <a:r>
              <a:rPr lang="en-US" altLang="en-US" dirty="0" smtClean="0">
                <a:latin typeface="Arial" pitchFamily="34" charset="0"/>
              </a:rPr>
              <a:t>. Can set a limit for Pc(4450)</a:t>
            </a:r>
            <a:r>
              <a:rPr lang="en-US" altLang="en-US" dirty="0" smtClean="0">
                <a:latin typeface="Cambria Math"/>
                <a:ea typeface="Cambria Math"/>
              </a:rPr>
              <a:t>→J/</a:t>
            </a:r>
            <a:r>
              <a:rPr lang="en-US" altLang="en-US" dirty="0" err="1" smtClean="0">
                <a:latin typeface="Symbol" panose="05050102010706020507" pitchFamily="18" charset="2"/>
                <a:ea typeface="Cambria Math"/>
              </a:rPr>
              <a:t>y</a:t>
            </a:r>
            <a:r>
              <a:rPr lang="en-US" altLang="en-US" dirty="0" err="1" smtClean="0">
                <a:latin typeface="Cambria Math"/>
                <a:ea typeface="Cambria Math"/>
              </a:rPr>
              <a:t>p</a:t>
            </a:r>
            <a:r>
              <a:rPr lang="en-US" altLang="en-US" dirty="0" smtClean="0">
                <a:latin typeface="Arial" pitchFamily="34" charset="0"/>
              </a:rPr>
              <a:t> branching ratio at a few percent level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My messages to the user’s community</a:t>
            </a:r>
            <a:endParaRPr lang="en-US" alt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25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482759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Back-ups</a:t>
            </a:r>
            <a:endParaRPr lang="en-US" alt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7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Alternative cross-section plots</a:t>
            </a:r>
            <a:endParaRPr lang="en-US" altLang="en-US" sz="2400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483950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18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7086600" y="6356350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FCD71EA5-1A45-4CAA-B57F-C28049818176}" type="slidenum">
              <a:rPr lang="en-US" altLang="en-US" sz="900">
                <a:solidFill>
                  <a:srgbClr val="1D4577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algn="r"/>
              <a:t>25</a:t>
            </a:fld>
            <a:endParaRPr lang="en-US" altLang="en-US" sz="900">
              <a:solidFill>
                <a:srgbClr val="1D4577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2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1085850" y="284163"/>
            <a:ext cx="6570663" cy="461962"/>
            <a:chOff x="-48" y="92"/>
            <a:chExt cx="5518" cy="291"/>
          </a:xfrm>
        </p:grpSpPr>
        <p:pic>
          <p:nvPicPr>
            <p:cNvPr id="4096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Constantia" pitchFamily="18" charset="0"/>
                  <a:ea typeface="Arial Unicode MS" pitchFamily="34" charset="-128"/>
                  <a:cs typeface="Arial Unicode MS" pitchFamily="34" charset="-128"/>
                </a:rPr>
                <a:t>LHCb Pentaquarks</a:t>
              </a:r>
            </a:p>
          </p:txBody>
        </p:sp>
      </p:grpSp>
      <p:pic>
        <p:nvPicPr>
          <p:cNvPr id="4096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746125"/>
            <a:ext cx="440848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2181" y="825486"/>
            <a:ext cx="4581137" cy="3416320"/>
          </a:xfrm>
          <a:prstGeom prst="rect">
            <a:avLst/>
          </a:prstGeom>
          <a:blipFill rotWithShape="1">
            <a:blip r:embed="rId5"/>
            <a:stretch>
              <a:fillRect l="-1064" t="-1248" b="-178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087688"/>
            <a:ext cx="386715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7086600" y="6356350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955687E2-1BCE-440B-991B-616D3C5A4DFF}" type="slidenum">
              <a:rPr lang="en-US" altLang="en-US" sz="900">
                <a:solidFill>
                  <a:srgbClr val="1D4577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algn="r"/>
              <a:t>26</a:t>
            </a:fld>
            <a:endParaRPr lang="en-US" altLang="en-US" sz="900">
              <a:solidFill>
                <a:srgbClr val="1D4577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1085850" y="284163"/>
            <a:ext cx="6570663" cy="461962"/>
            <a:chOff x="-48" y="92"/>
            <a:chExt cx="5518" cy="291"/>
          </a:xfrm>
        </p:grpSpPr>
        <p:pic>
          <p:nvPicPr>
            <p:cNvPr id="4302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Constantia" pitchFamily="18" charset="0"/>
                  <a:ea typeface="Arial Unicode MS" pitchFamily="34" charset="-128"/>
                  <a:cs typeface="Arial Unicode MS" pitchFamily="34" charset="-128"/>
                </a:rPr>
                <a:t>Phtotoproduction of LHCb Pentaquarks</a:t>
              </a:r>
            </a:p>
          </p:txBody>
        </p:sp>
      </p:grpSp>
      <p:sp>
        <p:nvSpPr>
          <p:cNvPr id="43013" name="TextBox 9"/>
          <p:cNvSpPr txBox="1">
            <a:spLocks noChangeArrowheads="1"/>
          </p:cNvSpPr>
          <p:nvPr/>
        </p:nvSpPr>
        <p:spPr bwMode="auto">
          <a:xfrm>
            <a:off x="60325" y="3101975"/>
            <a:ext cx="52022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/>
              <a:t>1)</a:t>
            </a:r>
            <a:r>
              <a:rPr lang="en-US" altLang="en-US" sz="1600" dirty="0" err="1"/>
              <a:t>V.Kubarovsky</a:t>
            </a:r>
            <a:r>
              <a:rPr lang="en-US" altLang="en-US" sz="1600" dirty="0"/>
              <a:t> and </a:t>
            </a:r>
            <a:r>
              <a:rPr lang="en-US" altLang="en-US" sz="1600" dirty="0" err="1"/>
              <a:t>M.B.Voloshin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arXiv</a:t>
            </a:r>
            <a:r>
              <a:rPr lang="en-US" altLang="en-US" sz="1600" dirty="0"/>
              <a:t>: 1508.00888.</a:t>
            </a:r>
          </a:p>
          <a:p>
            <a:r>
              <a:rPr lang="en-US" altLang="en-US" sz="1600" dirty="0"/>
              <a:t>2)</a:t>
            </a:r>
            <a:r>
              <a:rPr lang="en-US" altLang="en-US" sz="1600" dirty="0" err="1"/>
              <a:t>M.Karliner</a:t>
            </a:r>
            <a:r>
              <a:rPr lang="en-US" altLang="en-US" sz="1600" dirty="0"/>
              <a:t> and </a:t>
            </a:r>
            <a:r>
              <a:rPr lang="en-US" altLang="en-US" sz="1600" dirty="0" err="1"/>
              <a:t>J.Rosner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arXiv</a:t>
            </a:r>
            <a:r>
              <a:rPr lang="en-US" altLang="en-US" sz="1600" dirty="0"/>
              <a:t>: 1508.01496.</a:t>
            </a:r>
          </a:p>
          <a:p>
            <a:r>
              <a:rPr lang="en-US" altLang="en-US" sz="1600" dirty="0"/>
              <a:t>3)</a:t>
            </a:r>
            <a:r>
              <a:rPr lang="en-US" altLang="en-US" sz="1600" dirty="0" err="1"/>
              <a:t>A.Blin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C.Fernandez</a:t>
            </a:r>
            <a:r>
              <a:rPr lang="en-US" altLang="en-US" sz="1600" dirty="0"/>
              <a:t>-Ramirez, </a:t>
            </a:r>
            <a:r>
              <a:rPr lang="en-US" altLang="en-US" sz="1600" dirty="0" err="1"/>
              <a:t>A.Jackura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V.Mathieu</a:t>
            </a:r>
            <a:r>
              <a:rPr lang="en-US" altLang="en-US" sz="1600" dirty="0"/>
              <a:t>,  </a:t>
            </a:r>
            <a:r>
              <a:rPr lang="en-US" altLang="en-US" sz="1600" dirty="0" err="1"/>
              <a:t>V.Mokeev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A.Pilloni</a:t>
            </a:r>
            <a:r>
              <a:rPr lang="en-US" altLang="en-US" sz="1600" dirty="0"/>
              <a:t>, and </a:t>
            </a:r>
            <a:r>
              <a:rPr lang="en-US" altLang="en-US" sz="1600" dirty="0" err="1"/>
              <a:t>A.Szczepaniak,arXiv</a:t>
            </a:r>
            <a:r>
              <a:rPr lang="en-US" altLang="en-US" sz="1600" dirty="0"/>
              <a:t>: 1606.08912</a:t>
            </a:r>
          </a:p>
          <a:p>
            <a:endParaRPr lang="en-US" altLang="en-US" sz="1600" dirty="0"/>
          </a:p>
          <a:p>
            <a:r>
              <a:rPr lang="en-US" altLang="en-US" dirty="0">
                <a:solidFill>
                  <a:srgbClr val="FF0000"/>
                </a:solidFill>
              </a:rPr>
              <a:t>all three papers  </a:t>
            </a:r>
            <a:r>
              <a:rPr lang="en-US" altLang="en-US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en-US" baseline="30000" dirty="0" err="1">
                <a:solidFill>
                  <a:srgbClr val="FF0000"/>
                </a:solidFill>
              </a:rPr>
              <a:t>max</a:t>
            </a:r>
            <a:r>
              <a:rPr lang="en-US" altLang="en-US" dirty="0">
                <a:solidFill>
                  <a:srgbClr val="FF0000"/>
                </a:solidFill>
              </a:rPr>
              <a:t> ~ 10 </a:t>
            </a:r>
            <a:r>
              <a:rPr lang="en-US" altLang="en-US" dirty="0" err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en-US" dirty="0" err="1">
                <a:solidFill>
                  <a:srgbClr val="FF0000"/>
                </a:solidFill>
              </a:rPr>
              <a:t>b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for P</a:t>
            </a:r>
            <a:r>
              <a:rPr lang="en-US" altLang="en-US" baseline="-25000" dirty="0"/>
              <a:t>c</a:t>
            </a:r>
            <a:r>
              <a:rPr lang="en-US" altLang="en-US" dirty="0"/>
              <a:t>(5/2+) 100% BR</a:t>
            </a:r>
          </a:p>
          <a:p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sz="1600" dirty="0"/>
              <a:t>1)</a:t>
            </a:r>
            <a:r>
              <a:rPr lang="en-US" altLang="en-US" sz="1600" dirty="0" err="1"/>
              <a:t>Q.Wang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X.Liu</a:t>
            </a:r>
            <a:r>
              <a:rPr lang="en-US" altLang="en-US" sz="1600" dirty="0"/>
              <a:t>, and </a:t>
            </a:r>
            <a:r>
              <a:rPr lang="en-US" altLang="en-US" sz="1600" dirty="0" err="1"/>
              <a:t>Q.Zhao,arXiv</a:t>
            </a:r>
            <a:r>
              <a:rPr lang="en-US" altLang="en-US" sz="1600" dirty="0"/>
              <a:t>: 1508.00339</a:t>
            </a:r>
          </a:p>
          <a:p>
            <a:endParaRPr lang="en-US" altLang="en-US" sz="1600" dirty="0"/>
          </a:p>
          <a:p>
            <a:r>
              <a:rPr lang="en-US" altLang="en-US" sz="1600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en-US" sz="1600" baseline="30000" dirty="0" err="1">
                <a:solidFill>
                  <a:srgbClr val="FF0000"/>
                </a:solidFill>
              </a:rPr>
              <a:t>max</a:t>
            </a:r>
            <a:r>
              <a:rPr lang="en-US" altLang="en-US" sz="1600" dirty="0">
                <a:solidFill>
                  <a:srgbClr val="FF0000"/>
                </a:solidFill>
              </a:rPr>
              <a:t> ~ 0.7 </a:t>
            </a:r>
            <a:r>
              <a:rPr lang="en-US" altLang="en-US" sz="1600" dirty="0" err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en-US" sz="1600" dirty="0" err="1">
                <a:solidFill>
                  <a:srgbClr val="FF0000"/>
                </a:solidFill>
              </a:rPr>
              <a:t>b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/>
              <a:t>for P</a:t>
            </a:r>
            <a:r>
              <a:rPr lang="en-US" altLang="en-US" sz="1600" baseline="-25000" dirty="0"/>
              <a:t>c</a:t>
            </a:r>
            <a:r>
              <a:rPr lang="en-US" altLang="en-US" sz="1600" dirty="0"/>
              <a:t>(5/2+) 100% BR</a:t>
            </a:r>
          </a:p>
        </p:txBody>
      </p:sp>
      <p:pic>
        <p:nvPicPr>
          <p:cNvPr id="430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01663"/>
            <a:ext cx="4233863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59250" y="1096963"/>
            <a:ext cx="48371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/>
              <a:buChar char="s"/>
              <a:defRPr/>
            </a:pPr>
            <a:r>
              <a:rPr lang="en-US" dirty="0">
                <a:latin typeface="+mn-lt"/>
                <a:cs typeface="+mn-cs"/>
              </a:rPr>
              <a:t>~ 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BW(</a:t>
            </a:r>
            <a:r>
              <a:rPr lang="en-US" dirty="0" err="1">
                <a:solidFill>
                  <a:srgbClr val="002060"/>
                </a:solidFill>
                <a:latin typeface="Symbol" panose="05050102010706020507" pitchFamily="18" charset="2"/>
                <a:cs typeface="+mn-cs"/>
              </a:rPr>
              <a:t>G</a:t>
            </a:r>
            <a:r>
              <a:rPr lang="en-US" baseline="-25000" dirty="0" err="1">
                <a:solidFill>
                  <a:srgbClr val="002060"/>
                </a:solidFill>
                <a:latin typeface="+mn-lt"/>
                <a:cs typeface="+mn-cs"/>
              </a:rPr>
              <a:t>Pc</a:t>
            </a:r>
            <a:r>
              <a:rPr lang="en-US" dirty="0" err="1">
                <a:solidFill>
                  <a:srgbClr val="002060"/>
                </a:solidFill>
                <a:latin typeface="+mn-lt"/>
                <a:cs typeface="+mn-cs"/>
              </a:rPr>
              <a:t>,M</a:t>
            </a:r>
            <a:r>
              <a:rPr lang="en-US" baseline="-25000" dirty="0" err="1">
                <a:solidFill>
                  <a:srgbClr val="002060"/>
                </a:solidFill>
                <a:latin typeface="+mn-lt"/>
                <a:cs typeface="+mn-cs"/>
              </a:rPr>
              <a:t>Pc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)</a:t>
            </a:r>
            <a:r>
              <a:rPr lang="en-US" dirty="0">
                <a:latin typeface="+mn-lt"/>
                <a:cs typeface="+mn-cs"/>
              </a:rPr>
              <a:t>*BR(P</a:t>
            </a:r>
            <a:r>
              <a:rPr lang="en-US" baseline="-25000" dirty="0">
                <a:latin typeface="+mn-lt"/>
                <a:cs typeface="+mn-cs"/>
              </a:rPr>
              <a:t>c</a:t>
            </a:r>
            <a:r>
              <a:rPr lang="en-US" dirty="0">
                <a:latin typeface="+mn-lt"/>
                <a:cs typeface="+mn-cs"/>
              </a:rPr>
              <a:t>-&gt;</a:t>
            </a:r>
            <a:r>
              <a:rPr lang="en-US" dirty="0" err="1">
                <a:latin typeface="Symbol" panose="05050102010706020507" pitchFamily="18" charset="2"/>
                <a:cs typeface="+mn-cs"/>
              </a:rPr>
              <a:t>g</a:t>
            </a:r>
            <a:r>
              <a:rPr lang="en-US" dirty="0" err="1">
                <a:latin typeface="+mn-lt"/>
                <a:cs typeface="+mn-cs"/>
              </a:rPr>
              <a:t>p</a:t>
            </a:r>
            <a:r>
              <a:rPr lang="en-US" dirty="0">
                <a:latin typeface="+mn-lt"/>
                <a:cs typeface="+mn-cs"/>
              </a:rPr>
              <a:t>)*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BR(P</a:t>
            </a:r>
            <a:r>
              <a:rPr lang="en-US" baseline="-25000" dirty="0">
                <a:solidFill>
                  <a:srgbClr val="002060"/>
                </a:solidFill>
                <a:latin typeface="+mn-lt"/>
                <a:cs typeface="+mn-cs"/>
              </a:rPr>
              <a:t>c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-&gt;J/</a:t>
            </a:r>
            <a:r>
              <a:rPr lang="en-US" dirty="0" err="1">
                <a:solidFill>
                  <a:srgbClr val="002060"/>
                </a:solidFill>
                <a:latin typeface="Symbol" panose="05050102010706020507" pitchFamily="18" charset="2"/>
                <a:cs typeface="+mn-cs"/>
              </a:rPr>
              <a:t>y</a:t>
            </a:r>
            <a:r>
              <a:rPr lang="en-US" dirty="0" err="1">
                <a:solidFill>
                  <a:srgbClr val="002060"/>
                </a:solidFill>
                <a:latin typeface="+mn-lt"/>
                <a:cs typeface="+mn-cs"/>
              </a:rPr>
              <a:t>p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BR(Pc-&gt;</a:t>
            </a:r>
            <a:r>
              <a:rPr lang="en-US" dirty="0" err="1">
                <a:latin typeface="Symbol" panose="05050102010706020507" pitchFamily="18" charset="2"/>
                <a:cs typeface="+mn-cs"/>
              </a:rPr>
              <a:t>g</a:t>
            </a:r>
            <a:r>
              <a:rPr lang="en-US" dirty="0" err="1">
                <a:latin typeface="+mn-lt"/>
                <a:cs typeface="+mn-cs"/>
              </a:rPr>
              <a:t>p</a:t>
            </a:r>
            <a:r>
              <a:rPr lang="en-US" dirty="0">
                <a:latin typeface="+mn-lt"/>
                <a:cs typeface="+mn-cs"/>
              </a:rPr>
              <a:t>) ~ </a:t>
            </a:r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  <a:cs typeface="+mn-cs"/>
              </a:rPr>
              <a:t>G</a:t>
            </a:r>
            <a:r>
              <a:rPr lang="en-US" dirty="0">
                <a:solidFill>
                  <a:srgbClr val="00B050"/>
                </a:solidFill>
                <a:latin typeface="+mn-lt"/>
                <a:cs typeface="+mn-cs"/>
              </a:rPr>
              <a:t>(J/</a:t>
            </a:r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  <a:cs typeface="+mn-cs"/>
              </a:rPr>
              <a:t>y</a:t>
            </a:r>
            <a:r>
              <a:rPr lang="en-US" dirty="0">
                <a:solidFill>
                  <a:srgbClr val="00B050"/>
                </a:solidFill>
                <a:latin typeface="+mn-lt"/>
                <a:cs typeface="+mn-cs"/>
              </a:rPr>
              <a:t> -&gt; </a:t>
            </a:r>
            <a:r>
              <a:rPr lang="en-US" dirty="0" err="1">
                <a:solidFill>
                  <a:srgbClr val="00B050"/>
                </a:solidFill>
                <a:latin typeface="Brush Script MT" panose="03060802040406070304" pitchFamily="66" charset="0"/>
                <a:cs typeface="+mn-cs"/>
              </a:rPr>
              <a:t>l</a:t>
            </a:r>
            <a:r>
              <a:rPr lang="en-US" baseline="30000" dirty="0" err="1">
                <a:solidFill>
                  <a:srgbClr val="00B050"/>
                </a:solidFill>
                <a:latin typeface="Brush Script MT" panose="03060802040406070304" pitchFamily="66" charset="0"/>
                <a:cs typeface="+mn-cs"/>
              </a:rPr>
              <a:t>+</a:t>
            </a:r>
            <a:r>
              <a:rPr lang="en-US" dirty="0" err="1">
                <a:solidFill>
                  <a:srgbClr val="00B050"/>
                </a:solidFill>
                <a:latin typeface="Brush Script MT" panose="03060802040406070304" pitchFamily="66" charset="0"/>
                <a:cs typeface="+mn-cs"/>
              </a:rPr>
              <a:t>l</a:t>
            </a:r>
            <a:r>
              <a:rPr lang="en-US" baseline="30000" dirty="0">
                <a:solidFill>
                  <a:srgbClr val="00B050"/>
                </a:solidFill>
                <a:latin typeface="Brush Script MT" panose="03060802040406070304" pitchFamily="66" charset="0"/>
                <a:cs typeface="+mn-cs"/>
              </a:rPr>
              <a:t>-</a:t>
            </a:r>
            <a:r>
              <a:rPr lang="en-US" dirty="0">
                <a:latin typeface="+mn-lt"/>
                <a:cs typeface="+mn-cs"/>
              </a:rPr>
              <a:t>)*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BR(P</a:t>
            </a:r>
            <a:r>
              <a:rPr lang="en-US" baseline="-25000" dirty="0">
                <a:solidFill>
                  <a:srgbClr val="002060"/>
                </a:solidFill>
                <a:latin typeface="+mn-lt"/>
                <a:cs typeface="+mn-cs"/>
              </a:rPr>
              <a:t>c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-&gt;J/</a:t>
            </a:r>
            <a:r>
              <a:rPr lang="en-US" dirty="0" err="1">
                <a:solidFill>
                  <a:srgbClr val="002060"/>
                </a:solidFill>
                <a:latin typeface="Symbol" panose="05050102010706020507" pitchFamily="18" charset="2"/>
                <a:cs typeface="+mn-cs"/>
              </a:rPr>
              <a:t>y</a:t>
            </a:r>
            <a:r>
              <a:rPr lang="en-US" dirty="0" err="1">
                <a:solidFill>
                  <a:srgbClr val="002060"/>
                </a:solidFill>
                <a:latin typeface="+mn-lt"/>
                <a:cs typeface="+mn-cs"/>
              </a:rPr>
              <a:t>p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)   </a:t>
            </a:r>
            <a:r>
              <a:rPr lang="en-US" dirty="0">
                <a:latin typeface="+mn-lt"/>
                <a:cs typeface="+mn-cs"/>
              </a:rPr>
              <a:t>(VMD)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  <a:cs typeface="+mn-cs"/>
              </a:rPr>
              <a:t>s</a:t>
            </a: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  ~ BR</a:t>
            </a:r>
            <a:r>
              <a:rPr lang="en-US" baseline="30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(P</a:t>
            </a:r>
            <a:r>
              <a:rPr lang="en-US" baseline="-25000" dirty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-</a:t>
            </a: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&gt;J/</a:t>
            </a:r>
            <a:r>
              <a:rPr lang="en-US" dirty="0" err="1">
                <a:solidFill>
                  <a:srgbClr val="FF0000"/>
                </a:solidFill>
                <a:latin typeface="Symbol" panose="05050102010706020507" pitchFamily="18" charset="2"/>
                <a:cs typeface="+mn-cs"/>
              </a:rPr>
              <a:t>y</a:t>
            </a:r>
            <a:r>
              <a:rPr lang="en-US" dirty="0" err="1">
                <a:solidFill>
                  <a:srgbClr val="FF0000"/>
                </a:solidFill>
                <a:latin typeface="+mn-lt"/>
                <a:cs typeface="+mn-cs"/>
              </a:rPr>
              <a:t>p</a:t>
            </a: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)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3016" name="TextBox 1"/>
          <p:cNvSpPr txBox="1">
            <a:spLocks noChangeArrowheads="1"/>
          </p:cNvSpPr>
          <p:nvPr/>
        </p:nvSpPr>
        <p:spPr bwMode="auto">
          <a:xfrm>
            <a:off x="781050" y="601663"/>
            <a:ext cx="34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b="1">
                <a:latin typeface="Symbol" pitchFamily="18" charset="2"/>
              </a:rPr>
              <a:t>g</a:t>
            </a:r>
          </a:p>
        </p:txBody>
      </p:sp>
      <p:sp>
        <p:nvSpPr>
          <p:cNvPr id="43017" name="TextBox 3"/>
          <p:cNvSpPr txBox="1">
            <a:spLocks noChangeArrowheads="1"/>
          </p:cNvSpPr>
          <p:nvPr/>
        </p:nvSpPr>
        <p:spPr bwMode="auto">
          <a:xfrm>
            <a:off x="795338" y="2579688"/>
            <a:ext cx="347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</a:p>
        </p:txBody>
      </p:sp>
      <p:sp>
        <p:nvSpPr>
          <p:cNvPr id="43018" name="TextBox 13"/>
          <p:cNvSpPr txBox="1">
            <a:spLocks noChangeArrowheads="1"/>
          </p:cNvSpPr>
          <p:nvPr/>
        </p:nvSpPr>
        <p:spPr bwMode="auto">
          <a:xfrm>
            <a:off x="3470275" y="2593975"/>
            <a:ext cx="34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</a:p>
        </p:txBody>
      </p:sp>
      <p:sp>
        <p:nvSpPr>
          <p:cNvPr id="43019" name="TextBox 15"/>
          <p:cNvSpPr txBox="1">
            <a:spLocks noChangeArrowheads="1"/>
          </p:cNvSpPr>
          <p:nvPr/>
        </p:nvSpPr>
        <p:spPr bwMode="auto">
          <a:xfrm>
            <a:off x="2127250" y="1425575"/>
            <a:ext cx="45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  <a:r>
              <a:rPr lang="en-US" altLang="en-US" baseline="-2500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1716088" y="1919288"/>
            <a:ext cx="207962" cy="2635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08100" y="1304925"/>
            <a:ext cx="207963" cy="2651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22563" y="1925638"/>
            <a:ext cx="207962" cy="2635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23" name="TextBox 20"/>
          <p:cNvSpPr txBox="1">
            <a:spLocks noChangeArrowheads="1"/>
          </p:cNvSpPr>
          <p:nvPr/>
        </p:nvSpPr>
        <p:spPr bwMode="auto">
          <a:xfrm>
            <a:off x="3373438" y="966788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J</a:t>
            </a:r>
            <a:r>
              <a:rPr lang="en-US" altLang="en-US">
                <a:latin typeface="Symbol" pitchFamily="18" charset="2"/>
              </a:rPr>
              <a:t>/y</a:t>
            </a:r>
          </a:p>
        </p:txBody>
      </p:sp>
      <p:sp>
        <p:nvSpPr>
          <p:cNvPr id="43024" name="TextBox 22"/>
          <p:cNvSpPr txBox="1">
            <a:spLocks noChangeArrowheads="1"/>
          </p:cNvSpPr>
          <p:nvPr/>
        </p:nvSpPr>
        <p:spPr bwMode="auto">
          <a:xfrm>
            <a:off x="1592263" y="1235075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J</a:t>
            </a:r>
            <a:r>
              <a:rPr lang="en-US" altLang="en-US">
                <a:latin typeface="Symbol" pitchFamily="18" charset="2"/>
              </a:rPr>
              <a:t>/y</a:t>
            </a:r>
          </a:p>
        </p:txBody>
      </p:sp>
      <p:sp>
        <p:nvSpPr>
          <p:cNvPr id="43025" name="TextBox 7"/>
          <p:cNvSpPr txBox="1">
            <a:spLocks noChangeArrowheads="1"/>
          </p:cNvSpPr>
          <p:nvPr/>
        </p:nvSpPr>
        <p:spPr bwMode="auto">
          <a:xfrm>
            <a:off x="4225925" y="5584825"/>
            <a:ext cx="185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Hall C 5q-proposal (E12-16-007)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59250" y="5280025"/>
            <a:ext cx="2690813" cy="3095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Di-lepton annihilation/production</a:t>
            </a:r>
          </a:p>
        </p:txBody>
      </p:sp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62000"/>
            <a:ext cx="77724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688"/>
            <a:ext cx="53340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705600" y="4799013"/>
            <a:ext cx="144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400" i="1"/>
              <a:t>PDG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Di-lepton annihilation/production</a:t>
            </a:r>
          </a:p>
        </p:txBody>
      </p:sp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62000"/>
            <a:ext cx="77724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801938"/>
            <a:ext cx="40274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6705600" y="4799013"/>
            <a:ext cx="144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400" i="1"/>
              <a:t>PDG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Di-lepton annihilation/production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62000"/>
            <a:ext cx="77724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92413"/>
            <a:ext cx="5508625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705600" y="4799013"/>
            <a:ext cx="144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400" i="1"/>
              <a:t>PDG 2018</a:t>
            </a: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1295400" y="5440363"/>
            <a:ext cx="2111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600" b="1" i="1">
                <a:solidFill>
                  <a:srgbClr val="2A5396"/>
                </a:solidFill>
                <a:latin typeface="Arial" pitchFamily="34" charset="0"/>
              </a:rPr>
              <a:t>at 12 GeV CEBAF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4332288" y="35052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000">
                <a:solidFill>
                  <a:srgbClr val="C00000"/>
                </a:solidFill>
              </a:rPr>
              <a:t>J/</a:t>
            </a:r>
            <a:r>
              <a:rPr lang="en-US" altLang="en-US" sz="2000">
                <a:solidFill>
                  <a:srgbClr val="C00000"/>
                </a:solidFill>
                <a:latin typeface="Symbol" pitchFamily="18" charset="2"/>
              </a:rPr>
              <a:t>y</a:t>
            </a:r>
            <a:endParaRPr lang="en-US" altLang="en-US" sz="2000">
              <a:solidFill>
                <a:srgbClr val="C00000"/>
              </a:solidFill>
            </a:endParaRP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1481138" y="3140075"/>
            <a:ext cx="22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000">
                <a:solidFill>
                  <a:srgbClr val="C00000"/>
                </a:solidFill>
                <a:latin typeface="Symbol" pitchFamily="18" charset="2"/>
              </a:rPr>
              <a:t>f</a:t>
            </a:r>
            <a:endParaRPr lang="en-US" altLang="en-US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381000" y="1298595"/>
            <a:ext cx="48971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J/</a:t>
            </a:r>
            <a:r>
              <a:rPr lang="en-US" altLang="en-US" dirty="0" smtClean="0">
                <a:latin typeface="Symbol" pitchFamily="18" charset="2"/>
              </a:rPr>
              <a:t>y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</a:rPr>
              <a:t>photo-production </a:t>
            </a:r>
            <a:r>
              <a:rPr lang="en-US" altLang="en-US" dirty="0" smtClean="0">
                <a:latin typeface="Arial" pitchFamily="34" charset="0"/>
              </a:rPr>
              <a:t>near threshold  </a:t>
            </a:r>
            <a:r>
              <a:rPr lang="en-US" altLang="en-US" dirty="0">
                <a:latin typeface="Arial" pitchFamily="34" charset="0"/>
              </a:rPr>
              <a:t>poorly (If at all) covered by previous  </a:t>
            </a:r>
            <a:r>
              <a:rPr lang="en-US" altLang="en-US" dirty="0" smtClean="0">
                <a:latin typeface="Arial" pitchFamily="34" charset="0"/>
              </a:rPr>
              <a:t>very old </a:t>
            </a:r>
            <a:r>
              <a:rPr lang="en-US" altLang="en-US" dirty="0">
                <a:latin typeface="Arial" pitchFamily="34" charset="0"/>
              </a:rPr>
              <a:t>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Look for threshold enhancement: sensitive to proton </a:t>
            </a:r>
            <a:r>
              <a:rPr lang="en-US" altLang="en-US" dirty="0" err="1">
                <a:latin typeface="Arial" pitchFamily="34" charset="0"/>
              </a:rPr>
              <a:t>gluonic</a:t>
            </a:r>
            <a:r>
              <a:rPr lang="en-US" altLang="en-US" dirty="0">
                <a:latin typeface="Arial" pitchFamily="34" charset="0"/>
              </a:rPr>
              <a:t> content (high x); other interesting effects expected near threshold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Hall D is the only hall that can have </a:t>
            </a:r>
            <a:r>
              <a:rPr lang="en-US" altLang="en-US" dirty="0" err="1">
                <a:latin typeface="Arial" pitchFamily="34" charset="0"/>
              </a:rPr>
              <a:t>E</a:t>
            </a:r>
            <a:r>
              <a:rPr lang="en-US" altLang="en-US" b="1" baseline="-25000" dirty="0" err="1">
                <a:latin typeface="Symbol" pitchFamily="18" charset="2"/>
              </a:rPr>
              <a:t>g</a:t>
            </a:r>
            <a:r>
              <a:rPr lang="en-US" altLang="en-US" dirty="0">
                <a:latin typeface="Arial" pitchFamily="34" charset="0"/>
              </a:rPr>
              <a:t>&gt;11 GeV – needed to allow continuity from the high energy data; so far only in 2016 we had data &gt;11.5 GeV </a:t>
            </a:r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err="1" smtClean="0">
                <a:latin typeface="Arial" pitchFamily="34" charset="0"/>
              </a:rPr>
              <a:t>GlueX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</a:rPr>
              <a:t>coherent peak right above the threshold – improved statistics at the very important point</a:t>
            </a:r>
          </a:p>
        </p:txBody>
      </p:sp>
      <p:pic>
        <p:nvPicPr>
          <p:cNvPr id="1946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1044575"/>
            <a:ext cx="30114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10313" y="1439863"/>
            <a:ext cx="560387" cy="3794125"/>
          </a:xfrm>
          <a:prstGeom prst="rect">
            <a:avLst/>
          </a:prstGeom>
          <a:solidFill>
            <a:schemeClr val="accent4">
              <a:lumMod val="75000"/>
              <a:alpha val="22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35700" y="920750"/>
            <a:ext cx="709613" cy="3397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GlueX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63" name="TextBox 25"/>
          <p:cNvSpPr txBox="1">
            <a:spLocks noChangeArrowheads="1"/>
          </p:cNvSpPr>
          <p:nvPr/>
        </p:nvSpPr>
        <p:spPr bwMode="auto">
          <a:xfrm>
            <a:off x="6910388" y="4806950"/>
            <a:ext cx="165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200"/>
              <a:t>solid line: two-gluon exchange</a:t>
            </a:r>
          </a:p>
        </p:txBody>
      </p:sp>
      <p:sp>
        <p:nvSpPr>
          <p:cNvPr id="19464" name="TextBox 26"/>
          <p:cNvSpPr txBox="1">
            <a:spLocks noChangeArrowheads="1"/>
          </p:cNvSpPr>
          <p:nvPr/>
        </p:nvSpPr>
        <p:spPr bwMode="auto">
          <a:xfrm>
            <a:off x="6958013" y="3963988"/>
            <a:ext cx="1482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200"/>
              <a:t>dashed line: three-gluon exchange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Why study J/</a:t>
            </a:r>
            <a:r>
              <a:rPr lang="en-US" altLang="en-US" sz="2400">
                <a:latin typeface="Symbol" pitchFamily="18" charset="2"/>
              </a:rPr>
              <a:t>y</a:t>
            </a:r>
            <a:r>
              <a:rPr lang="en-US" altLang="en-US" sz="2400">
                <a:latin typeface="Arial" pitchFamily="34" charset="0"/>
              </a:rPr>
              <a:t> near threshold photo-production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TextBox 18"/>
          <p:cNvSpPr txBox="1">
            <a:spLocks noChangeArrowheads="1"/>
          </p:cNvSpPr>
          <p:nvPr/>
        </p:nvSpPr>
        <p:spPr bwMode="auto">
          <a:xfrm>
            <a:off x="25400" y="712788"/>
            <a:ext cx="8253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Also because of the </a:t>
            </a:r>
            <a:r>
              <a:rPr lang="en-US" altLang="en-US" dirty="0" err="1">
                <a:latin typeface="Arial" pitchFamily="34" charset="0"/>
              </a:rPr>
              <a:t>LHCb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pentaquarks</a:t>
            </a:r>
            <a:r>
              <a:rPr lang="en-US" altLang="en-US" dirty="0">
                <a:latin typeface="Arial" pitchFamily="34" charset="0"/>
              </a:rPr>
              <a:t> - DIRECT relation – if they exist they should be seen in s-channel </a:t>
            </a:r>
            <a:r>
              <a:rPr lang="en-US" altLang="en-US" dirty="0" err="1">
                <a:latin typeface="Arial" pitchFamily="34" charset="0"/>
              </a:rPr>
              <a:t>photoproduction</a:t>
            </a:r>
            <a:r>
              <a:rPr lang="en-US" altLang="en-US" dirty="0">
                <a:latin typeface="Arial" pitchFamily="34" charset="0"/>
              </a:rPr>
              <a:t>: </a:t>
            </a:r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962275"/>
            <a:ext cx="330993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1768475"/>
            <a:ext cx="3011487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3262313"/>
            <a:ext cx="42338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2663825" y="3246438"/>
            <a:ext cx="34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b="1">
                <a:latin typeface="Symbol" pitchFamily="18" charset="2"/>
              </a:rPr>
              <a:t>g</a:t>
            </a:r>
          </a:p>
        </p:txBody>
      </p:sp>
      <p:sp>
        <p:nvSpPr>
          <p:cNvPr id="21512" name="TextBox 19"/>
          <p:cNvSpPr txBox="1">
            <a:spLocks noChangeArrowheads="1"/>
          </p:cNvSpPr>
          <p:nvPr/>
        </p:nvSpPr>
        <p:spPr bwMode="auto">
          <a:xfrm>
            <a:off x="2678113" y="5226050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</a:p>
        </p:txBody>
      </p:sp>
      <p:sp>
        <p:nvSpPr>
          <p:cNvPr id="21513" name="TextBox 20"/>
          <p:cNvSpPr txBox="1">
            <a:spLocks noChangeArrowheads="1"/>
          </p:cNvSpPr>
          <p:nvPr/>
        </p:nvSpPr>
        <p:spPr bwMode="auto">
          <a:xfrm>
            <a:off x="5353050" y="5240338"/>
            <a:ext cx="34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</a:p>
        </p:txBody>
      </p:sp>
      <p:sp>
        <p:nvSpPr>
          <p:cNvPr id="21514" name="TextBox 21"/>
          <p:cNvSpPr txBox="1">
            <a:spLocks noChangeArrowheads="1"/>
          </p:cNvSpPr>
          <p:nvPr/>
        </p:nvSpPr>
        <p:spPr bwMode="auto">
          <a:xfrm>
            <a:off x="4010025" y="4071938"/>
            <a:ext cx="452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  <a:r>
              <a:rPr lang="en-US" altLang="en-US" baseline="-25000"/>
              <a:t>c</a:t>
            </a:r>
          </a:p>
        </p:txBody>
      </p:sp>
      <p:sp>
        <p:nvSpPr>
          <p:cNvPr id="21515" name="TextBox 22"/>
          <p:cNvSpPr txBox="1">
            <a:spLocks noChangeArrowheads="1"/>
          </p:cNvSpPr>
          <p:nvPr/>
        </p:nvSpPr>
        <p:spPr bwMode="auto">
          <a:xfrm>
            <a:off x="5254625" y="3613150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J</a:t>
            </a:r>
            <a:r>
              <a:rPr lang="en-US" altLang="en-US">
                <a:latin typeface="Symbol" pitchFamily="18" charset="2"/>
              </a:rPr>
              <a:t>/y</a:t>
            </a:r>
          </a:p>
        </p:txBody>
      </p:sp>
      <p:sp>
        <p:nvSpPr>
          <p:cNvPr id="21516" name="TextBox 23"/>
          <p:cNvSpPr txBox="1">
            <a:spLocks noChangeArrowheads="1"/>
          </p:cNvSpPr>
          <p:nvPr/>
        </p:nvSpPr>
        <p:spPr bwMode="auto">
          <a:xfrm>
            <a:off x="3475038" y="387985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J</a:t>
            </a:r>
            <a:r>
              <a:rPr lang="en-US" altLang="en-US">
                <a:latin typeface="Symbol" pitchFamily="18" charset="2"/>
              </a:rPr>
              <a:t>/y</a:t>
            </a:r>
          </a:p>
        </p:txBody>
      </p:sp>
      <p:sp>
        <p:nvSpPr>
          <p:cNvPr id="2" name="Rectangle 1"/>
          <p:cNvSpPr/>
          <p:nvPr/>
        </p:nvSpPr>
        <p:spPr>
          <a:xfrm>
            <a:off x="6348413" y="2162175"/>
            <a:ext cx="561975" cy="3795713"/>
          </a:xfrm>
          <a:prstGeom prst="rect">
            <a:avLst/>
          </a:prstGeom>
          <a:solidFill>
            <a:schemeClr val="accent4">
              <a:lumMod val="75000"/>
              <a:alpha val="22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8" name="TextBox 24"/>
          <p:cNvSpPr txBox="1">
            <a:spLocks noChangeArrowheads="1"/>
          </p:cNvSpPr>
          <p:nvPr/>
        </p:nvSpPr>
        <p:spPr bwMode="auto">
          <a:xfrm>
            <a:off x="6910388" y="4806950"/>
            <a:ext cx="165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/>
              <a:t>solid line: two-gluon exchange</a:t>
            </a:r>
          </a:p>
        </p:txBody>
      </p:sp>
      <p:sp>
        <p:nvSpPr>
          <p:cNvPr id="21519" name="TextBox 25"/>
          <p:cNvSpPr txBox="1">
            <a:spLocks noChangeArrowheads="1"/>
          </p:cNvSpPr>
          <p:nvPr/>
        </p:nvSpPr>
        <p:spPr bwMode="auto">
          <a:xfrm>
            <a:off x="6958013" y="3963988"/>
            <a:ext cx="1482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/>
              <a:t>dashed line: three-gluon exchange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2931" y="1445309"/>
            <a:ext cx="48371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/>
              <a:buChar char="s"/>
              <a:defRPr/>
            </a:pPr>
            <a:r>
              <a:rPr lang="en-US" dirty="0">
                <a:latin typeface="+mn-lt"/>
                <a:cs typeface="+mn-cs"/>
              </a:rPr>
              <a:t>~ 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BW(</a:t>
            </a:r>
            <a:r>
              <a:rPr lang="en-US" dirty="0" err="1">
                <a:solidFill>
                  <a:srgbClr val="002060"/>
                </a:solidFill>
                <a:latin typeface="Symbol" panose="05050102010706020507" pitchFamily="18" charset="2"/>
                <a:cs typeface="+mn-cs"/>
              </a:rPr>
              <a:t>G</a:t>
            </a:r>
            <a:r>
              <a:rPr lang="en-US" baseline="-25000" dirty="0" err="1">
                <a:solidFill>
                  <a:srgbClr val="002060"/>
                </a:solidFill>
                <a:latin typeface="+mn-lt"/>
                <a:cs typeface="+mn-cs"/>
              </a:rPr>
              <a:t>Pc</a:t>
            </a:r>
            <a:r>
              <a:rPr lang="en-US" dirty="0" err="1">
                <a:solidFill>
                  <a:srgbClr val="002060"/>
                </a:solidFill>
                <a:latin typeface="+mn-lt"/>
                <a:cs typeface="+mn-cs"/>
              </a:rPr>
              <a:t>,M</a:t>
            </a:r>
            <a:r>
              <a:rPr lang="en-US" baseline="-25000" dirty="0" err="1">
                <a:solidFill>
                  <a:srgbClr val="002060"/>
                </a:solidFill>
                <a:latin typeface="+mn-lt"/>
                <a:cs typeface="+mn-cs"/>
              </a:rPr>
              <a:t>Pc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)</a:t>
            </a:r>
            <a:r>
              <a:rPr lang="en-US" dirty="0">
                <a:latin typeface="+mn-lt"/>
                <a:cs typeface="+mn-cs"/>
              </a:rPr>
              <a:t>*BR(P</a:t>
            </a:r>
            <a:r>
              <a:rPr lang="en-US" baseline="-25000" dirty="0">
                <a:latin typeface="+mn-lt"/>
                <a:cs typeface="+mn-cs"/>
              </a:rPr>
              <a:t>c</a:t>
            </a:r>
            <a:r>
              <a:rPr lang="en-US" dirty="0">
                <a:latin typeface="+mn-lt"/>
                <a:cs typeface="+mn-cs"/>
              </a:rPr>
              <a:t>-&gt;</a:t>
            </a:r>
            <a:r>
              <a:rPr lang="en-US" dirty="0" err="1">
                <a:latin typeface="Symbol" panose="05050102010706020507" pitchFamily="18" charset="2"/>
                <a:cs typeface="+mn-cs"/>
              </a:rPr>
              <a:t>g</a:t>
            </a:r>
            <a:r>
              <a:rPr lang="en-US" dirty="0" err="1">
                <a:latin typeface="+mn-lt"/>
                <a:cs typeface="+mn-cs"/>
              </a:rPr>
              <a:t>p</a:t>
            </a:r>
            <a:r>
              <a:rPr lang="en-US" dirty="0">
                <a:latin typeface="+mn-lt"/>
                <a:cs typeface="+mn-cs"/>
              </a:rPr>
              <a:t>)*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BR(P</a:t>
            </a:r>
            <a:r>
              <a:rPr lang="en-US" baseline="-25000" dirty="0">
                <a:solidFill>
                  <a:srgbClr val="002060"/>
                </a:solidFill>
                <a:latin typeface="+mn-lt"/>
                <a:cs typeface="+mn-cs"/>
              </a:rPr>
              <a:t>c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-&gt;J/</a:t>
            </a:r>
            <a:r>
              <a:rPr lang="en-US" dirty="0" err="1">
                <a:solidFill>
                  <a:srgbClr val="002060"/>
                </a:solidFill>
                <a:latin typeface="Symbol" panose="05050102010706020507" pitchFamily="18" charset="2"/>
                <a:cs typeface="+mn-cs"/>
              </a:rPr>
              <a:t>y</a:t>
            </a:r>
            <a:r>
              <a:rPr lang="en-US" dirty="0" err="1">
                <a:solidFill>
                  <a:srgbClr val="002060"/>
                </a:solidFill>
                <a:latin typeface="+mn-lt"/>
                <a:cs typeface="+mn-cs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+mn-lt"/>
                <a:cs typeface="+mn-cs"/>
              </a:rPr>
              <a:t>)</a:t>
            </a: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BR(P</a:t>
            </a:r>
            <a:r>
              <a:rPr lang="en-US" baseline="-25000" dirty="0">
                <a:latin typeface="+mn-lt"/>
                <a:cs typeface="+mn-cs"/>
              </a:rPr>
              <a:t>c</a:t>
            </a:r>
            <a:r>
              <a:rPr lang="en-US" dirty="0">
                <a:latin typeface="+mn-lt"/>
                <a:cs typeface="+mn-cs"/>
              </a:rPr>
              <a:t>-&gt;</a:t>
            </a:r>
            <a:r>
              <a:rPr lang="en-US" dirty="0" err="1">
                <a:latin typeface="Symbol" panose="05050102010706020507" pitchFamily="18" charset="2"/>
                <a:cs typeface="+mn-cs"/>
              </a:rPr>
              <a:t>g</a:t>
            </a:r>
            <a:r>
              <a:rPr lang="en-US" dirty="0" err="1">
                <a:latin typeface="+mn-lt"/>
                <a:cs typeface="+mn-cs"/>
              </a:rPr>
              <a:t>p</a:t>
            </a:r>
            <a:r>
              <a:rPr lang="en-US" dirty="0">
                <a:latin typeface="+mn-lt"/>
                <a:cs typeface="+mn-cs"/>
              </a:rPr>
              <a:t>) ~ </a:t>
            </a:r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  <a:cs typeface="+mn-cs"/>
              </a:rPr>
              <a:t>G</a:t>
            </a:r>
            <a:r>
              <a:rPr lang="en-US" dirty="0">
                <a:solidFill>
                  <a:srgbClr val="00B050"/>
                </a:solidFill>
                <a:latin typeface="+mn-lt"/>
                <a:cs typeface="+mn-cs"/>
              </a:rPr>
              <a:t>(J/</a:t>
            </a:r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  <a:cs typeface="+mn-cs"/>
              </a:rPr>
              <a:t>y</a:t>
            </a:r>
            <a:r>
              <a:rPr lang="en-US" dirty="0">
                <a:solidFill>
                  <a:srgbClr val="00B050"/>
                </a:solidFill>
                <a:latin typeface="+mn-lt"/>
                <a:cs typeface="+mn-cs"/>
              </a:rPr>
              <a:t> -&gt; </a:t>
            </a:r>
            <a:r>
              <a:rPr lang="en-US" dirty="0" err="1">
                <a:solidFill>
                  <a:srgbClr val="00B050"/>
                </a:solidFill>
                <a:latin typeface="Brush Script MT" panose="03060802040406070304" pitchFamily="66" charset="0"/>
                <a:cs typeface="+mn-cs"/>
              </a:rPr>
              <a:t>l</a:t>
            </a:r>
            <a:r>
              <a:rPr lang="en-US" baseline="30000" dirty="0" err="1">
                <a:solidFill>
                  <a:srgbClr val="00B050"/>
                </a:solidFill>
                <a:latin typeface="Brush Script MT" panose="03060802040406070304" pitchFamily="66" charset="0"/>
                <a:cs typeface="+mn-cs"/>
              </a:rPr>
              <a:t>+</a:t>
            </a:r>
            <a:r>
              <a:rPr lang="en-US" dirty="0" err="1">
                <a:solidFill>
                  <a:srgbClr val="00B050"/>
                </a:solidFill>
                <a:latin typeface="Brush Script MT" panose="03060802040406070304" pitchFamily="66" charset="0"/>
                <a:cs typeface="+mn-cs"/>
              </a:rPr>
              <a:t>l</a:t>
            </a:r>
            <a:r>
              <a:rPr lang="en-US" baseline="30000" dirty="0">
                <a:solidFill>
                  <a:srgbClr val="00B050"/>
                </a:solidFill>
                <a:latin typeface="Brush Script MT" panose="03060802040406070304" pitchFamily="66" charset="0"/>
                <a:cs typeface="+mn-cs"/>
              </a:rPr>
              <a:t>-</a:t>
            </a:r>
            <a:r>
              <a:rPr lang="en-US" dirty="0">
                <a:latin typeface="+mn-lt"/>
                <a:cs typeface="+mn-cs"/>
              </a:rPr>
              <a:t>)*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BR(P</a:t>
            </a:r>
            <a:r>
              <a:rPr lang="en-US" baseline="-25000" dirty="0">
                <a:solidFill>
                  <a:srgbClr val="002060"/>
                </a:solidFill>
                <a:latin typeface="+mn-lt"/>
                <a:cs typeface="+mn-cs"/>
              </a:rPr>
              <a:t>c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-&gt;J/</a:t>
            </a:r>
            <a:r>
              <a:rPr lang="en-US" dirty="0" err="1">
                <a:solidFill>
                  <a:srgbClr val="002060"/>
                </a:solidFill>
                <a:latin typeface="Symbol" panose="05050102010706020507" pitchFamily="18" charset="2"/>
                <a:cs typeface="+mn-cs"/>
              </a:rPr>
              <a:t>y</a:t>
            </a:r>
            <a:r>
              <a:rPr lang="en-US" dirty="0" err="1">
                <a:solidFill>
                  <a:srgbClr val="002060"/>
                </a:solidFill>
                <a:latin typeface="+mn-lt"/>
                <a:cs typeface="+mn-cs"/>
              </a:rPr>
              <a:t>p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)   </a:t>
            </a:r>
            <a:r>
              <a:rPr lang="en-US" dirty="0">
                <a:latin typeface="+mn-lt"/>
                <a:cs typeface="+mn-cs"/>
              </a:rPr>
              <a:t>(VMD)</a:t>
            </a:r>
          </a:p>
        </p:txBody>
      </p:sp>
      <p:sp>
        <p:nvSpPr>
          <p:cNvPr id="28" name="Oval 27"/>
          <p:cNvSpPr/>
          <p:nvPr/>
        </p:nvSpPr>
        <p:spPr>
          <a:xfrm>
            <a:off x="3598863" y="4591050"/>
            <a:ext cx="206375" cy="2635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89288" y="3976688"/>
            <a:ext cx="207962" cy="265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05338" y="4597400"/>
            <a:ext cx="206375" cy="2635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911475" y="5838825"/>
            <a:ext cx="3117850" cy="646113"/>
          </a:xfrm>
          <a:prstGeom prst="rightArrow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25" name="TextBox 3"/>
          <p:cNvSpPr txBox="1">
            <a:spLocks noChangeArrowheads="1"/>
          </p:cNvSpPr>
          <p:nvPr/>
        </p:nvSpPr>
        <p:spPr bwMode="auto">
          <a:xfrm>
            <a:off x="3743325" y="5957888"/>
            <a:ext cx="1525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Direct   relation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75388" y="1644650"/>
            <a:ext cx="708025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GlueX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27" name="TextBox 31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Why study J/</a:t>
            </a:r>
            <a:r>
              <a:rPr lang="en-US" altLang="en-US" sz="2400">
                <a:latin typeface="Symbol" pitchFamily="18" charset="2"/>
              </a:rPr>
              <a:t>y</a:t>
            </a:r>
            <a:r>
              <a:rPr lang="en-US" altLang="en-US" sz="2400">
                <a:latin typeface="Arial" pitchFamily="34" charset="0"/>
              </a:rPr>
              <a:t> near threshold photo-production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520" y="2230437"/>
            <a:ext cx="5066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smtClean="0"/>
              <a:t>1)</a:t>
            </a:r>
            <a:r>
              <a:rPr lang="en-US" altLang="en-US" sz="1400" dirty="0" err="1" smtClean="0"/>
              <a:t>V.Kubarovsky</a:t>
            </a:r>
            <a:r>
              <a:rPr lang="en-US" altLang="en-US" sz="1400" dirty="0" smtClean="0"/>
              <a:t> and </a:t>
            </a:r>
            <a:r>
              <a:rPr lang="en-US" altLang="en-US" sz="1400" dirty="0" err="1" smtClean="0"/>
              <a:t>M.B.Voloshin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arXiv</a:t>
            </a:r>
            <a:r>
              <a:rPr lang="en-US" altLang="en-US" sz="1400" dirty="0" smtClean="0"/>
              <a:t>: 1508.00888.</a:t>
            </a:r>
          </a:p>
          <a:p>
            <a:r>
              <a:rPr lang="en-US" altLang="en-US" sz="1400" dirty="0" smtClean="0"/>
              <a:t>2)</a:t>
            </a:r>
            <a:r>
              <a:rPr lang="en-US" altLang="en-US" sz="1400" dirty="0" err="1" smtClean="0"/>
              <a:t>M.Karliner</a:t>
            </a:r>
            <a:r>
              <a:rPr lang="en-US" altLang="en-US" sz="1400" dirty="0" smtClean="0"/>
              <a:t> and </a:t>
            </a:r>
            <a:r>
              <a:rPr lang="en-US" altLang="en-US" sz="1400" dirty="0" err="1" smtClean="0"/>
              <a:t>J.Rosner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arXiv</a:t>
            </a:r>
            <a:r>
              <a:rPr lang="en-US" altLang="en-US" sz="1400" dirty="0" smtClean="0"/>
              <a:t>: 1508.01496.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3" descr="Tagger Area &amp; Hall D re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0" b="19608"/>
          <a:stretch>
            <a:fillRect/>
          </a:stretch>
        </p:blipFill>
        <p:spPr bwMode="auto">
          <a:xfrm>
            <a:off x="838200" y="990600"/>
            <a:ext cx="722153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4460875" y="210185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endParaRPr lang="en-GB" altLang="en-US" sz="4400">
              <a:solidFill>
                <a:schemeClr val="tx2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 flipH="1">
            <a:off x="898525" y="1839913"/>
            <a:ext cx="6350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 flipH="1">
            <a:off x="5024438" y="1831975"/>
            <a:ext cx="6350" cy="234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896938" y="1949450"/>
            <a:ext cx="41211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23625" name="Group 10"/>
          <p:cNvGrpSpPr>
            <a:grpSpLocks/>
          </p:cNvGrpSpPr>
          <p:nvPr/>
        </p:nvGrpSpPr>
        <p:grpSpPr bwMode="auto">
          <a:xfrm>
            <a:off x="4144963" y="1752600"/>
            <a:ext cx="655637" cy="360363"/>
            <a:chOff x="2175" y="3539"/>
            <a:chExt cx="446" cy="266"/>
          </a:xfrm>
        </p:grpSpPr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2178" y="3539"/>
              <a:ext cx="444" cy="266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23627" name="Group 12"/>
            <p:cNvGrpSpPr>
              <a:grpSpLocks/>
            </p:cNvGrpSpPr>
            <p:nvPr/>
          </p:nvGrpSpPr>
          <p:grpSpPr bwMode="auto">
            <a:xfrm>
              <a:off x="2175" y="3610"/>
              <a:ext cx="434" cy="145"/>
              <a:chOff x="531" y="3321"/>
              <a:chExt cx="2957" cy="581"/>
            </a:xfrm>
          </p:grpSpPr>
          <p:sp>
            <p:nvSpPr>
              <p:cNvPr id="84" name="Line 13"/>
              <p:cNvSpPr>
                <a:spLocks noChangeShapeType="1"/>
              </p:cNvSpPr>
              <p:nvPr/>
            </p:nvSpPr>
            <p:spPr bwMode="auto">
              <a:xfrm rot="5400000" flipV="1">
                <a:off x="1429" y="3614"/>
                <a:ext cx="286" cy="2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5" name="Line 14"/>
              <p:cNvSpPr>
                <a:spLocks noChangeShapeType="1"/>
              </p:cNvSpPr>
              <p:nvPr/>
            </p:nvSpPr>
            <p:spPr bwMode="auto">
              <a:xfrm flipV="1">
                <a:off x="1716" y="3323"/>
                <a:ext cx="589" cy="5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6" name="Line 15"/>
              <p:cNvSpPr>
                <a:spLocks noChangeShapeType="1"/>
              </p:cNvSpPr>
              <p:nvPr/>
            </p:nvSpPr>
            <p:spPr bwMode="auto">
              <a:xfrm>
                <a:off x="531" y="3614"/>
                <a:ext cx="8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7" name="Line 16"/>
              <p:cNvSpPr>
                <a:spLocks noChangeShapeType="1"/>
              </p:cNvSpPr>
              <p:nvPr/>
            </p:nvSpPr>
            <p:spPr bwMode="auto">
              <a:xfrm rot="5400000" flipV="1">
                <a:off x="2308" y="3319"/>
                <a:ext cx="286" cy="2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8" name="Line 17"/>
              <p:cNvSpPr>
                <a:spLocks noChangeShapeType="1"/>
              </p:cNvSpPr>
              <p:nvPr/>
            </p:nvSpPr>
            <p:spPr bwMode="auto">
              <a:xfrm>
                <a:off x="2591" y="3614"/>
                <a:ext cx="9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886200" y="2363788"/>
            <a:ext cx="436563" cy="14763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985838" y="2422525"/>
            <a:ext cx="6926262" cy="7938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925513" y="2349500"/>
            <a:ext cx="0" cy="155575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4059238" y="1541463"/>
            <a:ext cx="344487" cy="914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3570" name="Text Box 28"/>
          <p:cNvSpPr txBox="1">
            <a:spLocks noChangeArrowheads="1"/>
          </p:cNvSpPr>
          <p:nvPr/>
        </p:nvSpPr>
        <p:spPr bwMode="auto">
          <a:xfrm>
            <a:off x="5761038" y="2687638"/>
            <a:ext cx="1550987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Solenoid-</a:t>
            </a:r>
          </a:p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Based detector</a:t>
            </a:r>
          </a:p>
        </p:txBody>
      </p:sp>
      <p:sp>
        <p:nvSpPr>
          <p:cNvPr id="57" name="Rectangle 30"/>
          <p:cNvSpPr>
            <a:spLocks noChangeArrowheads="1"/>
          </p:cNvSpPr>
          <p:nvPr/>
        </p:nvSpPr>
        <p:spPr bwMode="auto">
          <a:xfrm>
            <a:off x="6221413" y="2125663"/>
            <a:ext cx="665162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6235700" y="2293938"/>
            <a:ext cx="650875" cy="34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6235700" y="2341563"/>
            <a:ext cx="317500" cy="603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7045325" y="2233613"/>
            <a:ext cx="12700" cy="384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7072313" y="2233613"/>
            <a:ext cx="79375" cy="38417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5700" y="2438400"/>
            <a:ext cx="317500" cy="587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6235700" y="2522538"/>
            <a:ext cx="650875" cy="34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3608" name="Group 114"/>
          <p:cNvGrpSpPr>
            <a:grpSpLocks/>
          </p:cNvGrpSpPr>
          <p:nvPr/>
        </p:nvGrpSpPr>
        <p:grpSpPr bwMode="auto">
          <a:xfrm>
            <a:off x="6567488" y="2341563"/>
            <a:ext cx="292100" cy="155575"/>
            <a:chOff x="7191554" y="4154733"/>
            <a:chExt cx="327025" cy="182589"/>
          </a:xfrm>
        </p:grpSpPr>
        <p:sp>
          <p:nvSpPr>
            <p:cNvPr id="70" name="Rectangle 40"/>
            <p:cNvSpPr>
              <a:spLocks noChangeArrowheads="1"/>
            </p:cNvSpPr>
            <p:nvPr/>
          </p:nvSpPr>
          <p:spPr bwMode="auto">
            <a:xfrm>
              <a:off x="7296415" y="4154733"/>
              <a:ext cx="14218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7191554" y="4154733"/>
              <a:ext cx="14218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7413717" y="4154733"/>
              <a:ext cx="15996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3" name="Rectangle 43"/>
            <p:cNvSpPr>
              <a:spLocks noChangeArrowheads="1"/>
            </p:cNvSpPr>
            <p:nvPr/>
          </p:nvSpPr>
          <p:spPr bwMode="auto">
            <a:xfrm>
              <a:off x="7504361" y="4154733"/>
              <a:ext cx="14218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" name="Rectangle 44"/>
            <p:cNvSpPr>
              <a:spLocks noChangeArrowheads="1"/>
            </p:cNvSpPr>
            <p:nvPr/>
          </p:nvSpPr>
          <p:spPr bwMode="auto">
            <a:xfrm>
              <a:off x="7296415" y="4253480"/>
              <a:ext cx="14218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5" name="Rectangle 45"/>
            <p:cNvSpPr>
              <a:spLocks noChangeArrowheads="1"/>
            </p:cNvSpPr>
            <p:nvPr/>
          </p:nvSpPr>
          <p:spPr bwMode="auto">
            <a:xfrm>
              <a:off x="7191554" y="4253480"/>
              <a:ext cx="14218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6" name="Rectangle 46"/>
            <p:cNvSpPr>
              <a:spLocks noChangeArrowheads="1"/>
            </p:cNvSpPr>
            <p:nvPr/>
          </p:nvSpPr>
          <p:spPr bwMode="auto">
            <a:xfrm>
              <a:off x="7413717" y="4253480"/>
              <a:ext cx="15996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7" name="Rectangle 47"/>
            <p:cNvSpPr>
              <a:spLocks noChangeArrowheads="1"/>
            </p:cNvSpPr>
            <p:nvPr/>
          </p:nvSpPr>
          <p:spPr bwMode="auto">
            <a:xfrm>
              <a:off x="7504361" y="4253480"/>
              <a:ext cx="14218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65" name="Rectangle 48"/>
          <p:cNvSpPr>
            <a:spLocks noChangeArrowheads="1"/>
          </p:cNvSpPr>
          <p:nvPr/>
        </p:nvSpPr>
        <p:spPr bwMode="auto">
          <a:xfrm>
            <a:off x="6221413" y="2570163"/>
            <a:ext cx="665162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3610" name="Group 115"/>
          <p:cNvGrpSpPr>
            <a:grpSpLocks/>
          </p:cNvGrpSpPr>
          <p:nvPr/>
        </p:nvGrpSpPr>
        <p:grpSpPr bwMode="auto">
          <a:xfrm>
            <a:off x="6248400" y="2413000"/>
            <a:ext cx="79375" cy="12700"/>
            <a:chOff x="6832779" y="4238883"/>
            <a:chExt cx="88900" cy="14289"/>
          </a:xfrm>
        </p:grpSpPr>
        <p:sp>
          <p:nvSpPr>
            <p:cNvPr id="67" name="Line 50"/>
            <p:cNvSpPr>
              <a:spLocks noChangeShapeType="1"/>
            </p:cNvSpPr>
            <p:nvPr/>
          </p:nvSpPr>
          <p:spPr bwMode="auto">
            <a:xfrm>
              <a:off x="6832779" y="4238883"/>
              <a:ext cx="889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68" name="Rectangle 51"/>
            <p:cNvSpPr>
              <a:spLocks noChangeArrowheads="1"/>
            </p:cNvSpPr>
            <p:nvPr/>
          </p:nvSpPr>
          <p:spPr bwMode="auto">
            <a:xfrm>
              <a:off x="6847003" y="4238883"/>
              <a:ext cx="60452" cy="142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9" name="Line 52"/>
            <p:cNvSpPr>
              <a:spLocks noChangeShapeType="1"/>
            </p:cNvSpPr>
            <p:nvPr/>
          </p:nvSpPr>
          <p:spPr bwMode="auto">
            <a:xfrm>
              <a:off x="6832779" y="4253172"/>
              <a:ext cx="889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572" name="Text Box 54"/>
          <p:cNvSpPr txBox="1">
            <a:spLocks noChangeArrowheads="1"/>
          </p:cNvSpPr>
          <p:nvPr/>
        </p:nvSpPr>
        <p:spPr bwMode="auto">
          <a:xfrm>
            <a:off x="4430713" y="2881313"/>
            <a:ext cx="1096962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Collimator</a:t>
            </a:r>
          </a:p>
        </p:txBody>
      </p:sp>
      <p:sp>
        <p:nvSpPr>
          <p:cNvPr id="29" name="Line 55"/>
          <p:cNvSpPr>
            <a:spLocks noChangeShapeType="1"/>
          </p:cNvSpPr>
          <p:nvPr/>
        </p:nvSpPr>
        <p:spPr bwMode="auto">
          <a:xfrm flipV="1">
            <a:off x="4956175" y="2463800"/>
            <a:ext cx="152400" cy="500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3574" name="Text Box 56"/>
          <p:cNvSpPr txBox="1">
            <a:spLocks noChangeArrowheads="1"/>
          </p:cNvSpPr>
          <p:nvPr/>
        </p:nvSpPr>
        <p:spPr bwMode="auto">
          <a:xfrm>
            <a:off x="6864350" y="1398588"/>
            <a:ext cx="127952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Photon</a:t>
            </a:r>
          </a:p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Beam dump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7727950" y="1892300"/>
            <a:ext cx="96838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>
            <a:off x="915988" y="2430463"/>
            <a:ext cx="12366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23595" name="Group 63"/>
          <p:cNvGrpSpPr>
            <a:grpSpLocks/>
          </p:cNvGrpSpPr>
          <p:nvPr/>
        </p:nvGrpSpPr>
        <p:grpSpPr bwMode="auto">
          <a:xfrm rot="-8408728">
            <a:off x="1231900" y="2359025"/>
            <a:ext cx="290513" cy="169863"/>
            <a:chOff x="614" y="3227"/>
            <a:chExt cx="691" cy="584"/>
          </a:xfrm>
        </p:grpSpPr>
        <p:sp>
          <p:nvSpPr>
            <p:cNvPr id="53" name="Arc 64"/>
            <p:cNvSpPr>
              <a:spLocks/>
            </p:cNvSpPr>
            <p:nvPr/>
          </p:nvSpPr>
          <p:spPr bwMode="auto">
            <a:xfrm flipV="1">
              <a:off x="715" y="3264"/>
              <a:ext cx="581" cy="5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80"/>
                <a:gd name="T1" fmla="*/ 0 h 21600"/>
                <a:gd name="T2" fmla="*/ 21580 w 21580"/>
                <a:gd name="T3" fmla="*/ 20666 h 21600"/>
                <a:gd name="T4" fmla="*/ 0 w 215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0" h="21600" fill="none" extrusionOk="0">
                  <a:moveTo>
                    <a:pt x="-1" y="0"/>
                  </a:moveTo>
                  <a:cubicBezTo>
                    <a:pt x="11566" y="0"/>
                    <a:pt x="21079" y="9110"/>
                    <a:pt x="21579" y="20666"/>
                  </a:cubicBezTo>
                </a:path>
                <a:path w="21580" h="21600" stroke="0" extrusionOk="0">
                  <a:moveTo>
                    <a:pt x="-1" y="0"/>
                  </a:moveTo>
                  <a:cubicBezTo>
                    <a:pt x="11566" y="0"/>
                    <a:pt x="21079" y="9110"/>
                    <a:pt x="21579" y="2066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" name="Line 65"/>
            <p:cNvSpPr>
              <a:spLocks noChangeShapeType="1"/>
            </p:cNvSpPr>
            <p:nvPr/>
          </p:nvSpPr>
          <p:spPr bwMode="auto">
            <a:xfrm flipV="1">
              <a:off x="617" y="3234"/>
              <a:ext cx="548" cy="5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>
              <a:off x="622" y="3675"/>
              <a:ext cx="64" cy="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>
              <a:off x="1214" y="3262"/>
              <a:ext cx="98" cy="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52" name="Rectangle 68"/>
          <p:cNvSpPr>
            <a:spLocks noChangeArrowheads="1"/>
          </p:cNvSpPr>
          <p:nvPr/>
        </p:nvSpPr>
        <p:spPr bwMode="auto">
          <a:xfrm rot="602460">
            <a:off x="1222375" y="2474913"/>
            <a:ext cx="360363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Line 76"/>
          <p:cNvSpPr>
            <a:spLocks noChangeShapeType="1"/>
          </p:cNvSpPr>
          <p:nvPr/>
        </p:nvSpPr>
        <p:spPr bwMode="auto">
          <a:xfrm>
            <a:off x="1236663" y="2470150"/>
            <a:ext cx="781050" cy="1349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3579" name="Rectangle 77"/>
          <p:cNvSpPr>
            <a:spLocks noChangeArrowheads="1"/>
          </p:cNvSpPr>
          <p:nvPr/>
        </p:nvSpPr>
        <p:spPr bwMode="auto">
          <a:xfrm>
            <a:off x="6261100" y="925513"/>
            <a:ext cx="1166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Counting </a:t>
            </a:r>
          </a:p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House</a:t>
            </a:r>
          </a:p>
        </p:txBody>
      </p:sp>
      <p:sp>
        <p:nvSpPr>
          <p:cNvPr id="37" name="Line 79"/>
          <p:cNvSpPr>
            <a:spLocks noChangeShapeType="1"/>
          </p:cNvSpPr>
          <p:nvPr/>
        </p:nvSpPr>
        <p:spPr bwMode="auto">
          <a:xfrm>
            <a:off x="6121400" y="846138"/>
            <a:ext cx="1162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8" name="Line 80"/>
          <p:cNvSpPr>
            <a:spLocks noChangeShapeType="1"/>
          </p:cNvSpPr>
          <p:nvPr/>
        </p:nvSpPr>
        <p:spPr bwMode="auto">
          <a:xfrm>
            <a:off x="7291388" y="838200"/>
            <a:ext cx="0" cy="5857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9" name="AutoShape 81"/>
          <p:cNvSpPr>
            <a:spLocks noChangeAspect="1" noChangeArrowheads="1" noTextEdit="1"/>
          </p:cNvSpPr>
          <p:nvPr/>
        </p:nvSpPr>
        <p:spPr bwMode="auto">
          <a:xfrm>
            <a:off x="7196138" y="2563813"/>
            <a:ext cx="333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0" name="Freeform 82"/>
          <p:cNvSpPr>
            <a:spLocks/>
          </p:cNvSpPr>
          <p:nvPr/>
        </p:nvSpPr>
        <p:spPr bwMode="auto">
          <a:xfrm>
            <a:off x="7196138" y="2611438"/>
            <a:ext cx="333375" cy="342900"/>
          </a:xfrm>
          <a:custGeom>
            <a:avLst/>
            <a:gdLst/>
            <a:ahLst/>
            <a:cxnLst>
              <a:cxn ang="0">
                <a:pos x="1538" y="855"/>
              </a:cxn>
              <a:cxn ang="0">
                <a:pos x="1530" y="750"/>
              </a:cxn>
              <a:cxn ang="0">
                <a:pos x="1506" y="649"/>
              </a:cxn>
              <a:cxn ang="0">
                <a:pos x="1469" y="553"/>
              </a:cxn>
              <a:cxn ang="0">
                <a:pos x="1417" y="464"/>
              </a:cxn>
              <a:cxn ang="0">
                <a:pos x="1354" y="381"/>
              </a:cxn>
              <a:cxn ang="0">
                <a:pos x="1277" y="308"/>
              </a:cxn>
              <a:cxn ang="0">
                <a:pos x="1191" y="248"/>
              </a:cxn>
              <a:cxn ang="0">
                <a:pos x="1098" y="201"/>
              </a:cxn>
              <a:cxn ang="0">
                <a:pos x="998" y="168"/>
              </a:cxn>
              <a:cxn ang="0">
                <a:pos x="895" y="150"/>
              </a:cxn>
              <a:cxn ang="0">
                <a:pos x="824" y="147"/>
              </a:cxn>
              <a:cxn ang="0">
                <a:pos x="824" y="147"/>
              </a:cxn>
              <a:cxn ang="0">
                <a:pos x="752" y="151"/>
              </a:cxn>
              <a:cxn ang="0">
                <a:pos x="649" y="168"/>
              </a:cxn>
              <a:cxn ang="0">
                <a:pos x="553" y="200"/>
              </a:cxn>
              <a:cxn ang="0">
                <a:pos x="464" y="245"/>
              </a:cxn>
              <a:cxn ang="0">
                <a:pos x="382" y="300"/>
              </a:cxn>
              <a:cxn ang="0">
                <a:pos x="310" y="367"/>
              </a:cxn>
              <a:cxn ang="0">
                <a:pos x="246" y="443"/>
              </a:cxn>
              <a:cxn ang="0">
                <a:pos x="194" y="528"/>
              </a:cxn>
              <a:cxn ang="0">
                <a:pos x="153" y="619"/>
              </a:cxn>
              <a:cxn ang="0">
                <a:pos x="125" y="717"/>
              </a:cxn>
              <a:cxn ang="0">
                <a:pos x="112" y="819"/>
              </a:cxn>
              <a:cxn ang="0">
                <a:pos x="111" y="885"/>
              </a:cxn>
              <a:cxn ang="0">
                <a:pos x="121" y="985"/>
              </a:cxn>
              <a:cxn ang="0">
                <a:pos x="146" y="1082"/>
              </a:cxn>
              <a:cxn ang="0">
                <a:pos x="183" y="1175"/>
              </a:cxn>
              <a:cxn ang="0">
                <a:pos x="234" y="1261"/>
              </a:cxn>
              <a:cxn ang="0">
                <a:pos x="296" y="1340"/>
              </a:cxn>
              <a:cxn ang="0">
                <a:pos x="368" y="1409"/>
              </a:cxn>
              <a:cxn ang="0">
                <a:pos x="447" y="1467"/>
              </a:cxn>
              <a:cxn ang="0">
                <a:pos x="533" y="1512"/>
              </a:cxn>
              <a:cxn ang="0">
                <a:pos x="623" y="1546"/>
              </a:cxn>
              <a:cxn ang="0">
                <a:pos x="718" y="1566"/>
              </a:cxn>
              <a:cxn ang="0">
                <a:pos x="806" y="1761"/>
              </a:cxn>
              <a:cxn ang="0">
                <a:pos x="897" y="1570"/>
              </a:cxn>
              <a:cxn ang="0">
                <a:pos x="999" y="1552"/>
              </a:cxn>
              <a:cxn ang="0">
                <a:pos x="1099" y="1519"/>
              </a:cxn>
              <a:cxn ang="0">
                <a:pos x="1191" y="1473"/>
              </a:cxn>
              <a:cxn ang="0">
                <a:pos x="1277" y="1412"/>
              </a:cxn>
              <a:cxn ang="0">
                <a:pos x="1353" y="1340"/>
              </a:cxn>
              <a:cxn ang="0">
                <a:pos x="1415" y="1261"/>
              </a:cxn>
              <a:cxn ang="0">
                <a:pos x="1466" y="1175"/>
              </a:cxn>
              <a:cxn ang="0">
                <a:pos x="1503" y="1083"/>
              </a:cxn>
              <a:cxn ang="0">
                <a:pos x="1528" y="986"/>
              </a:cxn>
              <a:cxn ang="0">
                <a:pos x="1538" y="885"/>
              </a:cxn>
            </a:cxnLst>
            <a:rect l="0" t="0" r="r" b="b"/>
            <a:pathLst>
              <a:path w="1652" h="1761">
                <a:moveTo>
                  <a:pt x="1538" y="885"/>
                </a:moveTo>
                <a:lnTo>
                  <a:pt x="1652" y="869"/>
                </a:lnTo>
                <a:lnTo>
                  <a:pt x="1538" y="855"/>
                </a:lnTo>
                <a:lnTo>
                  <a:pt x="1537" y="819"/>
                </a:lnTo>
                <a:lnTo>
                  <a:pt x="1534" y="785"/>
                </a:lnTo>
                <a:lnTo>
                  <a:pt x="1530" y="750"/>
                </a:lnTo>
                <a:lnTo>
                  <a:pt x="1524" y="716"/>
                </a:lnTo>
                <a:lnTo>
                  <a:pt x="1515" y="683"/>
                </a:lnTo>
                <a:lnTo>
                  <a:pt x="1506" y="649"/>
                </a:lnTo>
                <a:lnTo>
                  <a:pt x="1495" y="617"/>
                </a:lnTo>
                <a:lnTo>
                  <a:pt x="1483" y="585"/>
                </a:lnTo>
                <a:lnTo>
                  <a:pt x="1469" y="553"/>
                </a:lnTo>
                <a:lnTo>
                  <a:pt x="1453" y="523"/>
                </a:lnTo>
                <a:lnTo>
                  <a:pt x="1437" y="492"/>
                </a:lnTo>
                <a:lnTo>
                  <a:pt x="1417" y="464"/>
                </a:lnTo>
                <a:lnTo>
                  <a:pt x="1398" y="436"/>
                </a:lnTo>
                <a:lnTo>
                  <a:pt x="1376" y="408"/>
                </a:lnTo>
                <a:lnTo>
                  <a:pt x="1354" y="381"/>
                </a:lnTo>
                <a:lnTo>
                  <a:pt x="1329" y="356"/>
                </a:lnTo>
                <a:lnTo>
                  <a:pt x="1303" y="332"/>
                </a:lnTo>
                <a:lnTo>
                  <a:pt x="1277" y="308"/>
                </a:lnTo>
                <a:lnTo>
                  <a:pt x="1248" y="287"/>
                </a:lnTo>
                <a:lnTo>
                  <a:pt x="1220" y="267"/>
                </a:lnTo>
                <a:lnTo>
                  <a:pt x="1191" y="248"/>
                </a:lnTo>
                <a:lnTo>
                  <a:pt x="1160" y="230"/>
                </a:lnTo>
                <a:lnTo>
                  <a:pt x="1129" y="215"/>
                </a:lnTo>
                <a:lnTo>
                  <a:pt x="1098" y="201"/>
                </a:lnTo>
                <a:lnTo>
                  <a:pt x="1065" y="188"/>
                </a:lnTo>
                <a:lnTo>
                  <a:pt x="1032" y="177"/>
                </a:lnTo>
                <a:lnTo>
                  <a:pt x="998" y="168"/>
                </a:lnTo>
                <a:lnTo>
                  <a:pt x="964" y="161"/>
                </a:lnTo>
                <a:lnTo>
                  <a:pt x="930" y="155"/>
                </a:lnTo>
                <a:lnTo>
                  <a:pt x="895" y="150"/>
                </a:lnTo>
                <a:lnTo>
                  <a:pt x="860" y="148"/>
                </a:lnTo>
                <a:lnTo>
                  <a:pt x="824" y="147"/>
                </a:lnTo>
                <a:lnTo>
                  <a:pt x="824" y="147"/>
                </a:lnTo>
                <a:lnTo>
                  <a:pt x="824" y="147"/>
                </a:lnTo>
                <a:lnTo>
                  <a:pt x="824" y="147"/>
                </a:lnTo>
                <a:lnTo>
                  <a:pt x="824" y="147"/>
                </a:lnTo>
                <a:lnTo>
                  <a:pt x="806" y="0"/>
                </a:lnTo>
                <a:lnTo>
                  <a:pt x="786" y="148"/>
                </a:lnTo>
                <a:lnTo>
                  <a:pt x="752" y="151"/>
                </a:lnTo>
                <a:lnTo>
                  <a:pt x="717" y="155"/>
                </a:lnTo>
                <a:lnTo>
                  <a:pt x="683" y="161"/>
                </a:lnTo>
                <a:lnTo>
                  <a:pt x="649" y="168"/>
                </a:lnTo>
                <a:lnTo>
                  <a:pt x="617" y="177"/>
                </a:lnTo>
                <a:lnTo>
                  <a:pt x="585" y="188"/>
                </a:lnTo>
                <a:lnTo>
                  <a:pt x="553" y="200"/>
                </a:lnTo>
                <a:lnTo>
                  <a:pt x="523" y="213"/>
                </a:lnTo>
                <a:lnTo>
                  <a:pt x="494" y="228"/>
                </a:lnTo>
                <a:lnTo>
                  <a:pt x="464" y="245"/>
                </a:lnTo>
                <a:lnTo>
                  <a:pt x="436" y="262"/>
                </a:lnTo>
                <a:lnTo>
                  <a:pt x="409" y="281"/>
                </a:lnTo>
                <a:lnTo>
                  <a:pt x="382" y="300"/>
                </a:lnTo>
                <a:lnTo>
                  <a:pt x="357" y="322"/>
                </a:lnTo>
                <a:lnTo>
                  <a:pt x="333" y="344"/>
                </a:lnTo>
                <a:lnTo>
                  <a:pt x="310" y="367"/>
                </a:lnTo>
                <a:lnTo>
                  <a:pt x="287" y="391"/>
                </a:lnTo>
                <a:lnTo>
                  <a:pt x="266" y="417"/>
                </a:lnTo>
                <a:lnTo>
                  <a:pt x="246" y="443"/>
                </a:lnTo>
                <a:lnTo>
                  <a:pt x="228" y="470"/>
                </a:lnTo>
                <a:lnTo>
                  <a:pt x="210" y="499"/>
                </a:lnTo>
                <a:lnTo>
                  <a:pt x="194" y="528"/>
                </a:lnTo>
                <a:lnTo>
                  <a:pt x="179" y="557"/>
                </a:lnTo>
                <a:lnTo>
                  <a:pt x="165" y="588"/>
                </a:lnTo>
                <a:lnTo>
                  <a:pt x="153" y="619"/>
                </a:lnTo>
                <a:lnTo>
                  <a:pt x="143" y="651"/>
                </a:lnTo>
                <a:lnTo>
                  <a:pt x="134" y="684"/>
                </a:lnTo>
                <a:lnTo>
                  <a:pt x="125" y="717"/>
                </a:lnTo>
                <a:lnTo>
                  <a:pt x="119" y="750"/>
                </a:lnTo>
                <a:lnTo>
                  <a:pt x="115" y="785"/>
                </a:lnTo>
                <a:lnTo>
                  <a:pt x="112" y="819"/>
                </a:lnTo>
                <a:lnTo>
                  <a:pt x="111" y="855"/>
                </a:lnTo>
                <a:lnTo>
                  <a:pt x="0" y="869"/>
                </a:lnTo>
                <a:lnTo>
                  <a:pt x="111" y="885"/>
                </a:lnTo>
                <a:lnTo>
                  <a:pt x="113" y="918"/>
                </a:lnTo>
                <a:lnTo>
                  <a:pt x="116" y="953"/>
                </a:lnTo>
                <a:lnTo>
                  <a:pt x="121" y="985"/>
                </a:lnTo>
                <a:lnTo>
                  <a:pt x="128" y="1018"/>
                </a:lnTo>
                <a:lnTo>
                  <a:pt x="137" y="1051"/>
                </a:lnTo>
                <a:lnTo>
                  <a:pt x="146" y="1082"/>
                </a:lnTo>
                <a:lnTo>
                  <a:pt x="157" y="1114"/>
                </a:lnTo>
                <a:lnTo>
                  <a:pt x="170" y="1145"/>
                </a:lnTo>
                <a:lnTo>
                  <a:pt x="183" y="1175"/>
                </a:lnTo>
                <a:lnTo>
                  <a:pt x="199" y="1205"/>
                </a:lnTo>
                <a:lnTo>
                  <a:pt x="215" y="1233"/>
                </a:lnTo>
                <a:lnTo>
                  <a:pt x="234" y="1261"/>
                </a:lnTo>
                <a:lnTo>
                  <a:pt x="253" y="1289"/>
                </a:lnTo>
                <a:lnTo>
                  <a:pt x="274" y="1315"/>
                </a:lnTo>
                <a:lnTo>
                  <a:pt x="296" y="1340"/>
                </a:lnTo>
                <a:lnTo>
                  <a:pt x="320" y="1364"/>
                </a:lnTo>
                <a:lnTo>
                  <a:pt x="344" y="1388"/>
                </a:lnTo>
                <a:lnTo>
                  <a:pt x="368" y="1409"/>
                </a:lnTo>
                <a:lnTo>
                  <a:pt x="394" y="1429"/>
                </a:lnTo>
                <a:lnTo>
                  <a:pt x="421" y="1448"/>
                </a:lnTo>
                <a:lnTo>
                  <a:pt x="447" y="1467"/>
                </a:lnTo>
                <a:lnTo>
                  <a:pt x="475" y="1483"/>
                </a:lnTo>
                <a:lnTo>
                  <a:pt x="504" y="1498"/>
                </a:lnTo>
                <a:lnTo>
                  <a:pt x="533" y="1512"/>
                </a:lnTo>
                <a:lnTo>
                  <a:pt x="562" y="1524"/>
                </a:lnTo>
                <a:lnTo>
                  <a:pt x="593" y="1535"/>
                </a:lnTo>
                <a:lnTo>
                  <a:pt x="623" y="1546"/>
                </a:lnTo>
                <a:lnTo>
                  <a:pt x="655" y="1554"/>
                </a:lnTo>
                <a:lnTo>
                  <a:pt x="686" y="1561"/>
                </a:lnTo>
                <a:lnTo>
                  <a:pt x="718" y="1566"/>
                </a:lnTo>
                <a:lnTo>
                  <a:pt x="751" y="1570"/>
                </a:lnTo>
                <a:lnTo>
                  <a:pt x="783" y="1573"/>
                </a:lnTo>
                <a:lnTo>
                  <a:pt x="806" y="1761"/>
                </a:lnTo>
                <a:lnTo>
                  <a:pt x="827" y="1574"/>
                </a:lnTo>
                <a:lnTo>
                  <a:pt x="862" y="1573"/>
                </a:lnTo>
                <a:lnTo>
                  <a:pt x="897" y="1570"/>
                </a:lnTo>
                <a:lnTo>
                  <a:pt x="932" y="1566"/>
                </a:lnTo>
                <a:lnTo>
                  <a:pt x="966" y="1560"/>
                </a:lnTo>
                <a:lnTo>
                  <a:pt x="999" y="1552"/>
                </a:lnTo>
                <a:lnTo>
                  <a:pt x="1033" y="1542"/>
                </a:lnTo>
                <a:lnTo>
                  <a:pt x="1066" y="1531"/>
                </a:lnTo>
                <a:lnTo>
                  <a:pt x="1099" y="1519"/>
                </a:lnTo>
                <a:lnTo>
                  <a:pt x="1130" y="1505"/>
                </a:lnTo>
                <a:lnTo>
                  <a:pt x="1161" y="1490"/>
                </a:lnTo>
                <a:lnTo>
                  <a:pt x="1191" y="1473"/>
                </a:lnTo>
                <a:lnTo>
                  <a:pt x="1221" y="1453"/>
                </a:lnTo>
                <a:lnTo>
                  <a:pt x="1249" y="1433"/>
                </a:lnTo>
                <a:lnTo>
                  <a:pt x="1277" y="1412"/>
                </a:lnTo>
                <a:lnTo>
                  <a:pt x="1304" y="1389"/>
                </a:lnTo>
                <a:lnTo>
                  <a:pt x="1329" y="1364"/>
                </a:lnTo>
                <a:lnTo>
                  <a:pt x="1353" y="1340"/>
                </a:lnTo>
                <a:lnTo>
                  <a:pt x="1375" y="1315"/>
                </a:lnTo>
                <a:lnTo>
                  <a:pt x="1396" y="1289"/>
                </a:lnTo>
                <a:lnTo>
                  <a:pt x="1415" y="1261"/>
                </a:lnTo>
                <a:lnTo>
                  <a:pt x="1433" y="1233"/>
                </a:lnTo>
                <a:lnTo>
                  <a:pt x="1450" y="1205"/>
                </a:lnTo>
                <a:lnTo>
                  <a:pt x="1466" y="1175"/>
                </a:lnTo>
                <a:lnTo>
                  <a:pt x="1479" y="1145"/>
                </a:lnTo>
                <a:lnTo>
                  <a:pt x="1492" y="1115"/>
                </a:lnTo>
                <a:lnTo>
                  <a:pt x="1503" y="1083"/>
                </a:lnTo>
                <a:lnTo>
                  <a:pt x="1512" y="1051"/>
                </a:lnTo>
                <a:lnTo>
                  <a:pt x="1520" y="1018"/>
                </a:lnTo>
                <a:lnTo>
                  <a:pt x="1528" y="986"/>
                </a:lnTo>
                <a:lnTo>
                  <a:pt x="1533" y="953"/>
                </a:lnTo>
                <a:lnTo>
                  <a:pt x="1536" y="919"/>
                </a:lnTo>
                <a:lnTo>
                  <a:pt x="1538" y="8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Freeform 83"/>
          <p:cNvSpPr>
            <a:spLocks/>
          </p:cNvSpPr>
          <p:nvPr/>
        </p:nvSpPr>
        <p:spPr bwMode="auto">
          <a:xfrm>
            <a:off x="7364413" y="2651125"/>
            <a:ext cx="131762" cy="125413"/>
          </a:xfrm>
          <a:custGeom>
            <a:avLst/>
            <a:gdLst/>
            <a:ahLst/>
            <a:cxnLst>
              <a:cxn ang="0">
                <a:pos x="481" y="216"/>
              </a:cxn>
              <a:cxn ang="0">
                <a:pos x="522" y="264"/>
              </a:cxn>
              <a:cxn ang="0">
                <a:pos x="557" y="317"/>
              </a:cxn>
              <a:cxn ang="0">
                <a:pos x="587" y="371"/>
              </a:cxn>
              <a:cxn ang="0">
                <a:pos x="612" y="429"/>
              </a:cxn>
              <a:cxn ang="0">
                <a:pos x="631" y="489"/>
              </a:cxn>
              <a:cxn ang="0">
                <a:pos x="644" y="550"/>
              </a:cxn>
              <a:cxn ang="0">
                <a:pos x="651" y="613"/>
              </a:cxn>
              <a:cxn ang="0">
                <a:pos x="567" y="635"/>
              </a:cxn>
              <a:cxn ang="0">
                <a:pos x="563" y="582"/>
              </a:cxn>
              <a:cxn ang="0">
                <a:pos x="553" y="529"/>
              </a:cxn>
              <a:cxn ang="0">
                <a:pos x="539" y="478"/>
              </a:cxn>
              <a:cxn ang="0">
                <a:pos x="520" y="428"/>
              </a:cxn>
              <a:cxn ang="0">
                <a:pos x="496" y="381"/>
              </a:cxn>
              <a:cxn ang="0">
                <a:pos x="468" y="335"/>
              </a:cxn>
              <a:cxn ang="0">
                <a:pos x="436" y="293"/>
              </a:cxn>
              <a:cxn ang="0">
                <a:pos x="399" y="252"/>
              </a:cxn>
              <a:cxn ang="0">
                <a:pos x="359" y="215"/>
              </a:cxn>
              <a:cxn ang="0">
                <a:pos x="315" y="182"/>
              </a:cxn>
              <a:cxn ang="0">
                <a:pos x="269" y="154"/>
              </a:cxn>
              <a:cxn ang="0">
                <a:pos x="220" y="131"/>
              </a:cxn>
              <a:cxn ang="0">
                <a:pos x="171" y="111"/>
              </a:cxn>
              <a:cxn ang="0">
                <a:pos x="118" y="97"/>
              </a:cxn>
              <a:cxn ang="0">
                <a:pos x="65" y="88"/>
              </a:cxn>
              <a:cxn ang="0">
                <a:pos x="11" y="84"/>
              </a:cxn>
              <a:cxn ang="0">
                <a:pos x="32" y="1"/>
              </a:cxn>
              <a:cxn ang="0">
                <a:pos x="96" y="8"/>
              </a:cxn>
              <a:cxn ang="0">
                <a:pos x="158" y="20"/>
              </a:cxn>
              <a:cxn ang="0">
                <a:pos x="219" y="40"/>
              </a:cxn>
              <a:cxn ang="0">
                <a:pos x="277" y="64"/>
              </a:cxn>
              <a:cxn ang="0">
                <a:pos x="333" y="94"/>
              </a:cxn>
              <a:cxn ang="0">
                <a:pos x="386" y="130"/>
              </a:cxn>
              <a:cxn ang="0">
                <a:pos x="436" y="170"/>
              </a:cxn>
            </a:cxnLst>
            <a:rect l="0" t="0" r="r" b="b"/>
            <a:pathLst>
              <a:path w="652" h="646">
                <a:moveTo>
                  <a:pt x="459" y="192"/>
                </a:moveTo>
                <a:lnTo>
                  <a:pt x="481" y="216"/>
                </a:lnTo>
                <a:lnTo>
                  <a:pt x="502" y="240"/>
                </a:lnTo>
                <a:lnTo>
                  <a:pt x="522" y="264"/>
                </a:lnTo>
                <a:lnTo>
                  <a:pt x="540" y="290"/>
                </a:lnTo>
                <a:lnTo>
                  <a:pt x="557" y="317"/>
                </a:lnTo>
                <a:lnTo>
                  <a:pt x="572" y="344"/>
                </a:lnTo>
                <a:lnTo>
                  <a:pt x="587" y="371"/>
                </a:lnTo>
                <a:lnTo>
                  <a:pt x="599" y="401"/>
                </a:lnTo>
                <a:lnTo>
                  <a:pt x="612" y="429"/>
                </a:lnTo>
                <a:lnTo>
                  <a:pt x="622" y="459"/>
                </a:lnTo>
                <a:lnTo>
                  <a:pt x="631" y="489"/>
                </a:lnTo>
                <a:lnTo>
                  <a:pt x="638" y="520"/>
                </a:lnTo>
                <a:lnTo>
                  <a:pt x="644" y="550"/>
                </a:lnTo>
                <a:lnTo>
                  <a:pt x="648" y="582"/>
                </a:lnTo>
                <a:lnTo>
                  <a:pt x="651" y="613"/>
                </a:lnTo>
                <a:lnTo>
                  <a:pt x="652" y="646"/>
                </a:lnTo>
                <a:lnTo>
                  <a:pt x="567" y="635"/>
                </a:lnTo>
                <a:lnTo>
                  <a:pt x="565" y="608"/>
                </a:lnTo>
                <a:lnTo>
                  <a:pt x="563" y="582"/>
                </a:lnTo>
                <a:lnTo>
                  <a:pt x="559" y="556"/>
                </a:lnTo>
                <a:lnTo>
                  <a:pt x="553" y="529"/>
                </a:lnTo>
                <a:lnTo>
                  <a:pt x="547" y="503"/>
                </a:lnTo>
                <a:lnTo>
                  <a:pt x="539" y="478"/>
                </a:lnTo>
                <a:lnTo>
                  <a:pt x="530" y="452"/>
                </a:lnTo>
                <a:lnTo>
                  <a:pt x="520" y="428"/>
                </a:lnTo>
                <a:lnTo>
                  <a:pt x="508" y="404"/>
                </a:lnTo>
                <a:lnTo>
                  <a:pt x="496" y="381"/>
                </a:lnTo>
                <a:lnTo>
                  <a:pt x="483" y="357"/>
                </a:lnTo>
                <a:lnTo>
                  <a:pt x="468" y="335"/>
                </a:lnTo>
                <a:lnTo>
                  <a:pt x="453" y="314"/>
                </a:lnTo>
                <a:lnTo>
                  <a:pt x="436" y="293"/>
                </a:lnTo>
                <a:lnTo>
                  <a:pt x="418" y="271"/>
                </a:lnTo>
                <a:lnTo>
                  <a:pt x="399" y="252"/>
                </a:lnTo>
                <a:lnTo>
                  <a:pt x="379" y="233"/>
                </a:lnTo>
                <a:lnTo>
                  <a:pt x="359" y="215"/>
                </a:lnTo>
                <a:lnTo>
                  <a:pt x="337" y="198"/>
                </a:lnTo>
                <a:lnTo>
                  <a:pt x="315" y="182"/>
                </a:lnTo>
                <a:lnTo>
                  <a:pt x="292" y="168"/>
                </a:lnTo>
                <a:lnTo>
                  <a:pt x="269" y="154"/>
                </a:lnTo>
                <a:lnTo>
                  <a:pt x="245" y="142"/>
                </a:lnTo>
                <a:lnTo>
                  <a:pt x="220" y="131"/>
                </a:lnTo>
                <a:lnTo>
                  <a:pt x="196" y="121"/>
                </a:lnTo>
                <a:lnTo>
                  <a:pt x="171" y="111"/>
                </a:lnTo>
                <a:lnTo>
                  <a:pt x="144" y="104"/>
                </a:lnTo>
                <a:lnTo>
                  <a:pt x="118" y="97"/>
                </a:lnTo>
                <a:lnTo>
                  <a:pt x="92" y="92"/>
                </a:lnTo>
                <a:lnTo>
                  <a:pt x="65" y="88"/>
                </a:lnTo>
                <a:lnTo>
                  <a:pt x="38" y="85"/>
                </a:lnTo>
                <a:lnTo>
                  <a:pt x="11" y="84"/>
                </a:lnTo>
                <a:lnTo>
                  <a:pt x="0" y="0"/>
                </a:lnTo>
                <a:lnTo>
                  <a:pt x="32" y="1"/>
                </a:lnTo>
                <a:lnTo>
                  <a:pt x="64" y="3"/>
                </a:lnTo>
                <a:lnTo>
                  <a:pt x="96" y="8"/>
                </a:lnTo>
                <a:lnTo>
                  <a:pt x="127" y="13"/>
                </a:lnTo>
                <a:lnTo>
                  <a:pt x="158" y="20"/>
                </a:lnTo>
                <a:lnTo>
                  <a:pt x="189" y="29"/>
                </a:lnTo>
                <a:lnTo>
                  <a:pt x="219" y="40"/>
                </a:lnTo>
                <a:lnTo>
                  <a:pt x="248" y="51"/>
                </a:lnTo>
                <a:lnTo>
                  <a:pt x="277" y="64"/>
                </a:lnTo>
                <a:lnTo>
                  <a:pt x="305" y="78"/>
                </a:lnTo>
                <a:lnTo>
                  <a:pt x="333" y="94"/>
                </a:lnTo>
                <a:lnTo>
                  <a:pt x="360" y="110"/>
                </a:lnTo>
                <a:lnTo>
                  <a:pt x="386" y="130"/>
                </a:lnTo>
                <a:lnTo>
                  <a:pt x="411" y="149"/>
                </a:lnTo>
                <a:lnTo>
                  <a:pt x="436" y="170"/>
                </a:lnTo>
                <a:lnTo>
                  <a:pt x="459" y="192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Freeform 84"/>
          <p:cNvSpPr>
            <a:spLocks/>
          </p:cNvSpPr>
          <p:nvPr/>
        </p:nvSpPr>
        <p:spPr bwMode="auto">
          <a:xfrm>
            <a:off x="7258050" y="2679700"/>
            <a:ext cx="92075" cy="93663"/>
          </a:xfrm>
          <a:custGeom>
            <a:avLst/>
            <a:gdLst/>
            <a:ahLst/>
            <a:cxnLst>
              <a:cxn ang="0">
                <a:pos x="370" y="438"/>
              </a:cxn>
              <a:cxn ang="0">
                <a:pos x="0" y="485"/>
              </a:cxn>
              <a:cxn ang="0">
                <a:pos x="5" y="438"/>
              </a:cxn>
              <a:cxn ang="0">
                <a:pos x="14" y="391"/>
              </a:cxn>
              <a:cxn ang="0">
                <a:pos x="27" y="347"/>
              </a:cxn>
              <a:cxn ang="0">
                <a:pos x="44" y="302"/>
              </a:cxn>
              <a:cxn ang="0">
                <a:pos x="65" y="261"/>
              </a:cxn>
              <a:cxn ang="0">
                <a:pos x="91" y="220"/>
              </a:cxn>
              <a:cxn ang="0">
                <a:pos x="119" y="183"/>
              </a:cxn>
              <a:cxn ang="0">
                <a:pos x="151" y="147"/>
              </a:cxn>
              <a:cxn ang="0">
                <a:pos x="166" y="132"/>
              </a:cxn>
              <a:cxn ang="0">
                <a:pos x="183" y="118"/>
              </a:cxn>
              <a:cxn ang="0">
                <a:pos x="200" y="105"/>
              </a:cxn>
              <a:cxn ang="0">
                <a:pos x="217" y="92"/>
              </a:cxn>
              <a:cxn ang="0">
                <a:pos x="234" y="80"/>
              </a:cxn>
              <a:cxn ang="0">
                <a:pos x="252" y="69"/>
              </a:cxn>
              <a:cxn ang="0">
                <a:pos x="272" y="58"/>
              </a:cxn>
              <a:cxn ang="0">
                <a:pos x="291" y="48"/>
              </a:cxn>
              <a:cxn ang="0">
                <a:pos x="310" y="39"/>
              </a:cxn>
              <a:cxn ang="0">
                <a:pos x="329" y="31"/>
              </a:cxn>
              <a:cxn ang="0">
                <a:pos x="350" y="24"/>
              </a:cxn>
              <a:cxn ang="0">
                <a:pos x="370" y="17"/>
              </a:cxn>
              <a:cxn ang="0">
                <a:pos x="390" y="12"/>
              </a:cxn>
              <a:cxn ang="0">
                <a:pos x="411" y="7"/>
              </a:cxn>
              <a:cxn ang="0">
                <a:pos x="432" y="3"/>
              </a:cxn>
              <a:cxn ang="0">
                <a:pos x="454" y="0"/>
              </a:cxn>
              <a:cxn ang="0">
                <a:pos x="407" y="343"/>
              </a:cxn>
              <a:cxn ang="0">
                <a:pos x="201" y="198"/>
              </a:cxn>
              <a:cxn ang="0">
                <a:pos x="370" y="438"/>
              </a:cxn>
            </a:cxnLst>
            <a:rect l="0" t="0" r="r" b="b"/>
            <a:pathLst>
              <a:path w="454" h="485">
                <a:moveTo>
                  <a:pt x="370" y="438"/>
                </a:moveTo>
                <a:lnTo>
                  <a:pt x="0" y="485"/>
                </a:lnTo>
                <a:lnTo>
                  <a:pt x="5" y="438"/>
                </a:lnTo>
                <a:lnTo>
                  <a:pt x="14" y="391"/>
                </a:lnTo>
                <a:lnTo>
                  <a:pt x="27" y="347"/>
                </a:lnTo>
                <a:lnTo>
                  <a:pt x="44" y="302"/>
                </a:lnTo>
                <a:lnTo>
                  <a:pt x="65" y="261"/>
                </a:lnTo>
                <a:lnTo>
                  <a:pt x="91" y="220"/>
                </a:lnTo>
                <a:lnTo>
                  <a:pt x="119" y="183"/>
                </a:lnTo>
                <a:lnTo>
                  <a:pt x="151" y="147"/>
                </a:lnTo>
                <a:lnTo>
                  <a:pt x="166" y="132"/>
                </a:lnTo>
                <a:lnTo>
                  <a:pt x="183" y="118"/>
                </a:lnTo>
                <a:lnTo>
                  <a:pt x="200" y="105"/>
                </a:lnTo>
                <a:lnTo>
                  <a:pt x="217" y="92"/>
                </a:lnTo>
                <a:lnTo>
                  <a:pt x="234" y="80"/>
                </a:lnTo>
                <a:lnTo>
                  <a:pt x="252" y="69"/>
                </a:lnTo>
                <a:lnTo>
                  <a:pt x="272" y="58"/>
                </a:lnTo>
                <a:lnTo>
                  <a:pt x="291" y="48"/>
                </a:lnTo>
                <a:lnTo>
                  <a:pt x="310" y="39"/>
                </a:lnTo>
                <a:lnTo>
                  <a:pt x="329" y="31"/>
                </a:lnTo>
                <a:lnTo>
                  <a:pt x="350" y="24"/>
                </a:lnTo>
                <a:lnTo>
                  <a:pt x="370" y="17"/>
                </a:lnTo>
                <a:lnTo>
                  <a:pt x="390" y="12"/>
                </a:lnTo>
                <a:lnTo>
                  <a:pt x="411" y="7"/>
                </a:lnTo>
                <a:lnTo>
                  <a:pt x="432" y="3"/>
                </a:lnTo>
                <a:lnTo>
                  <a:pt x="454" y="0"/>
                </a:lnTo>
                <a:lnTo>
                  <a:pt x="407" y="343"/>
                </a:lnTo>
                <a:lnTo>
                  <a:pt x="201" y="198"/>
                </a:lnTo>
                <a:lnTo>
                  <a:pt x="370" y="438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Freeform 85"/>
          <p:cNvSpPr>
            <a:spLocks/>
          </p:cNvSpPr>
          <p:nvPr/>
        </p:nvSpPr>
        <p:spPr bwMode="auto">
          <a:xfrm>
            <a:off x="7258050" y="2789238"/>
            <a:ext cx="92075" cy="90487"/>
          </a:xfrm>
          <a:custGeom>
            <a:avLst/>
            <a:gdLst/>
            <a:ahLst/>
            <a:cxnLst>
              <a:cxn ang="0">
                <a:pos x="348" y="49"/>
              </a:cxn>
              <a:cxn ang="0">
                <a:pos x="193" y="273"/>
              </a:cxn>
              <a:cxn ang="0">
                <a:pos x="410" y="121"/>
              </a:cxn>
              <a:cxn ang="0">
                <a:pos x="453" y="464"/>
              </a:cxn>
              <a:cxn ang="0">
                <a:pos x="431" y="461"/>
              </a:cxn>
              <a:cxn ang="0">
                <a:pos x="410" y="457"/>
              </a:cxn>
              <a:cxn ang="0">
                <a:pos x="389" y="451"/>
              </a:cxn>
              <a:cxn ang="0">
                <a:pos x="369" y="446"/>
              </a:cxn>
              <a:cxn ang="0">
                <a:pos x="349" y="439"/>
              </a:cxn>
              <a:cxn ang="0">
                <a:pos x="328" y="432"/>
              </a:cxn>
              <a:cxn ang="0">
                <a:pos x="309" y="424"/>
              </a:cxn>
              <a:cxn ang="0">
                <a:pos x="290" y="416"/>
              </a:cxn>
              <a:cxn ang="0">
                <a:pos x="271" y="406"/>
              </a:cxn>
              <a:cxn ang="0">
                <a:pos x="251" y="396"/>
              </a:cxn>
              <a:cxn ang="0">
                <a:pos x="233" y="385"/>
              </a:cxn>
              <a:cxn ang="0">
                <a:pos x="216" y="373"/>
              </a:cxn>
              <a:cxn ang="0">
                <a:pos x="199" y="359"/>
              </a:cxn>
              <a:cxn ang="0">
                <a:pos x="182" y="346"/>
              </a:cxn>
              <a:cxn ang="0">
                <a:pos x="165" y="332"/>
              </a:cxn>
              <a:cxn ang="0">
                <a:pos x="150" y="317"/>
              </a:cxn>
              <a:cxn ang="0">
                <a:pos x="120" y="284"/>
              </a:cxn>
              <a:cxn ang="0">
                <a:pos x="93" y="248"/>
              </a:cxn>
              <a:cxn ang="0">
                <a:pos x="68" y="211"/>
              </a:cxn>
              <a:cxn ang="0">
                <a:pos x="47" y="171"/>
              </a:cxn>
              <a:cxn ang="0">
                <a:pos x="30" y="130"/>
              </a:cxn>
              <a:cxn ang="0">
                <a:pos x="16" y="88"/>
              </a:cxn>
              <a:cxn ang="0">
                <a:pos x="6" y="45"/>
              </a:cxn>
              <a:cxn ang="0">
                <a:pos x="0" y="0"/>
              </a:cxn>
              <a:cxn ang="0">
                <a:pos x="348" y="49"/>
              </a:cxn>
            </a:cxnLst>
            <a:rect l="0" t="0" r="r" b="b"/>
            <a:pathLst>
              <a:path w="453" h="464">
                <a:moveTo>
                  <a:pt x="348" y="49"/>
                </a:moveTo>
                <a:lnTo>
                  <a:pt x="193" y="273"/>
                </a:lnTo>
                <a:lnTo>
                  <a:pt x="410" y="121"/>
                </a:lnTo>
                <a:lnTo>
                  <a:pt x="453" y="464"/>
                </a:lnTo>
                <a:lnTo>
                  <a:pt x="431" y="461"/>
                </a:lnTo>
                <a:lnTo>
                  <a:pt x="410" y="457"/>
                </a:lnTo>
                <a:lnTo>
                  <a:pt x="389" y="451"/>
                </a:lnTo>
                <a:lnTo>
                  <a:pt x="369" y="446"/>
                </a:lnTo>
                <a:lnTo>
                  <a:pt x="349" y="439"/>
                </a:lnTo>
                <a:lnTo>
                  <a:pt x="328" y="432"/>
                </a:lnTo>
                <a:lnTo>
                  <a:pt x="309" y="424"/>
                </a:lnTo>
                <a:lnTo>
                  <a:pt x="290" y="416"/>
                </a:lnTo>
                <a:lnTo>
                  <a:pt x="271" y="406"/>
                </a:lnTo>
                <a:lnTo>
                  <a:pt x="251" y="396"/>
                </a:lnTo>
                <a:lnTo>
                  <a:pt x="233" y="385"/>
                </a:lnTo>
                <a:lnTo>
                  <a:pt x="216" y="373"/>
                </a:lnTo>
                <a:lnTo>
                  <a:pt x="199" y="359"/>
                </a:lnTo>
                <a:lnTo>
                  <a:pt x="182" y="346"/>
                </a:lnTo>
                <a:lnTo>
                  <a:pt x="165" y="332"/>
                </a:lnTo>
                <a:lnTo>
                  <a:pt x="150" y="317"/>
                </a:lnTo>
                <a:lnTo>
                  <a:pt x="120" y="284"/>
                </a:lnTo>
                <a:lnTo>
                  <a:pt x="93" y="248"/>
                </a:lnTo>
                <a:lnTo>
                  <a:pt x="68" y="211"/>
                </a:lnTo>
                <a:lnTo>
                  <a:pt x="47" y="171"/>
                </a:lnTo>
                <a:lnTo>
                  <a:pt x="30" y="130"/>
                </a:lnTo>
                <a:lnTo>
                  <a:pt x="16" y="88"/>
                </a:lnTo>
                <a:lnTo>
                  <a:pt x="6" y="45"/>
                </a:lnTo>
                <a:lnTo>
                  <a:pt x="0" y="0"/>
                </a:lnTo>
                <a:lnTo>
                  <a:pt x="348" y="49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Freeform 86"/>
          <p:cNvSpPr>
            <a:spLocks/>
          </p:cNvSpPr>
          <p:nvPr/>
        </p:nvSpPr>
        <p:spPr bwMode="auto">
          <a:xfrm>
            <a:off x="7367588" y="2789238"/>
            <a:ext cx="100012" cy="90487"/>
          </a:xfrm>
          <a:custGeom>
            <a:avLst/>
            <a:gdLst/>
            <a:ahLst/>
            <a:cxnLst>
              <a:cxn ang="0">
                <a:pos x="142" y="48"/>
              </a:cxn>
              <a:cxn ang="0">
                <a:pos x="492" y="0"/>
              </a:cxn>
              <a:cxn ang="0">
                <a:pos x="485" y="48"/>
              </a:cxn>
              <a:cxn ang="0">
                <a:pos x="475" y="93"/>
              </a:cxn>
              <a:cxn ang="0">
                <a:pos x="460" y="137"/>
              </a:cxn>
              <a:cxn ang="0">
                <a:pos x="442" y="179"/>
              </a:cxn>
              <a:cxn ang="0">
                <a:pos x="420" y="219"/>
              </a:cxn>
              <a:cxn ang="0">
                <a:pos x="394" y="257"/>
              </a:cxn>
              <a:cxn ang="0">
                <a:pos x="365" y="293"/>
              </a:cxn>
              <a:cxn ang="0">
                <a:pos x="334" y="325"/>
              </a:cxn>
              <a:cxn ang="0">
                <a:pos x="299" y="354"/>
              </a:cxn>
              <a:cxn ang="0">
                <a:pos x="263" y="382"/>
              </a:cxn>
              <a:cxn ang="0">
                <a:pos x="223" y="405"/>
              </a:cxn>
              <a:cxn ang="0">
                <a:pos x="182" y="425"/>
              </a:cxn>
              <a:cxn ang="0">
                <a:pos x="139" y="442"/>
              </a:cxn>
              <a:cxn ang="0">
                <a:pos x="94" y="454"/>
              </a:cxn>
              <a:cxn ang="0">
                <a:pos x="47" y="464"/>
              </a:cxn>
              <a:cxn ang="0">
                <a:pos x="0" y="468"/>
              </a:cxn>
              <a:cxn ang="0">
                <a:pos x="40" y="92"/>
              </a:cxn>
              <a:cxn ang="0">
                <a:pos x="314" y="273"/>
              </a:cxn>
              <a:cxn ang="0">
                <a:pos x="142" y="48"/>
              </a:cxn>
            </a:cxnLst>
            <a:rect l="0" t="0" r="r" b="b"/>
            <a:pathLst>
              <a:path w="492" h="468">
                <a:moveTo>
                  <a:pt x="142" y="48"/>
                </a:moveTo>
                <a:lnTo>
                  <a:pt x="492" y="0"/>
                </a:lnTo>
                <a:lnTo>
                  <a:pt x="485" y="48"/>
                </a:lnTo>
                <a:lnTo>
                  <a:pt x="475" y="93"/>
                </a:lnTo>
                <a:lnTo>
                  <a:pt x="460" y="137"/>
                </a:lnTo>
                <a:lnTo>
                  <a:pt x="442" y="179"/>
                </a:lnTo>
                <a:lnTo>
                  <a:pt x="420" y="219"/>
                </a:lnTo>
                <a:lnTo>
                  <a:pt x="394" y="257"/>
                </a:lnTo>
                <a:lnTo>
                  <a:pt x="365" y="293"/>
                </a:lnTo>
                <a:lnTo>
                  <a:pt x="334" y="325"/>
                </a:lnTo>
                <a:lnTo>
                  <a:pt x="299" y="354"/>
                </a:lnTo>
                <a:lnTo>
                  <a:pt x="263" y="382"/>
                </a:lnTo>
                <a:lnTo>
                  <a:pt x="223" y="405"/>
                </a:lnTo>
                <a:lnTo>
                  <a:pt x="182" y="425"/>
                </a:lnTo>
                <a:lnTo>
                  <a:pt x="139" y="442"/>
                </a:lnTo>
                <a:lnTo>
                  <a:pt x="94" y="454"/>
                </a:lnTo>
                <a:lnTo>
                  <a:pt x="47" y="464"/>
                </a:lnTo>
                <a:lnTo>
                  <a:pt x="0" y="468"/>
                </a:lnTo>
                <a:lnTo>
                  <a:pt x="40" y="92"/>
                </a:lnTo>
                <a:lnTo>
                  <a:pt x="314" y="273"/>
                </a:lnTo>
                <a:lnTo>
                  <a:pt x="142" y="48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Freeform 87"/>
          <p:cNvSpPr>
            <a:spLocks/>
          </p:cNvSpPr>
          <p:nvPr/>
        </p:nvSpPr>
        <p:spPr bwMode="auto">
          <a:xfrm>
            <a:off x="7367588" y="2678113"/>
            <a:ext cx="100012" cy="95250"/>
          </a:xfrm>
          <a:custGeom>
            <a:avLst/>
            <a:gdLst/>
            <a:ahLst/>
            <a:cxnLst>
              <a:cxn ang="0">
                <a:pos x="122" y="443"/>
              </a:cxn>
              <a:cxn ang="0">
                <a:pos x="293" y="202"/>
              </a:cxn>
              <a:cxn ang="0">
                <a:pos x="45" y="376"/>
              </a:cxn>
              <a:cxn ang="0">
                <a:pos x="0" y="0"/>
              </a:cxn>
              <a:cxn ang="0">
                <a:pos x="24" y="2"/>
              </a:cxn>
              <a:cxn ang="0">
                <a:pos x="48" y="4"/>
              </a:cxn>
              <a:cxn ang="0">
                <a:pos x="72" y="8"/>
              </a:cxn>
              <a:cxn ang="0">
                <a:pos x="95" y="13"/>
              </a:cxn>
              <a:cxn ang="0">
                <a:pos x="118" y="19"/>
              </a:cxn>
              <a:cxn ang="0">
                <a:pos x="141" y="26"/>
              </a:cxn>
              <a:cxn ang="0">
                <a:pos x="164" y="34"/>
              </a:cxn>
              <a:cxn ang="0">
                <a:pos x="186" y="43"/>
              </a:cxn>
              <a:cxn ang="0">
                <a:pos x="207" y="53"/>
              </a:cxn>
              <a:cxn ang="0">
                <a:pos x="228" y="64"/>
              </a:cxn>
              <a:cxn ang="0">
                <a:pos x="249" y="77"/>
              </a:cxn>
              <a:cxn ang="0">
                <a:pos x="269" y="90"/>
              </a:cxn>
              <a:cxn ang="0">
                <a:pos x="288" y="104"/>
              </a:cxn>
              <a:cxn ang="0">
                <a:pos x="307" y="119"/>
              </a:cxn>
              <a:cxn ang="0">
                <a:pos x="325" y="134"/>
              </a:cxn>
              <a:cxn ang="0">
                <a:pos x="344" y="151"/>
              </a:cxn>
              <a:cxn ang="0">
                <a:pos x="376" y="187"/>
              </a:cxn>
              <a:cxn ang="0">
                <a:pos x="404" y="224"/>
              </a:cxn>
              <a:cxn ang="0">
                <a:pos x="430" y="265"/>
              </a:cxn>
              <a:cxn ang="0">
                <a:pos x="451" y="306"/>
              </a:cxn>
              <a:cxn ang="0">
                <a:pos x="468" y="351"/>
              </a:cxn>
              <a:cxn ang="0">
                <a:pos x="481" y="395"/>
              </a:cxn>
              <a:cxn ang="0">
                <a:pos x="490" y="442"/>
              </a:cxn>
              <a:cxn ang="0">
                <a:pos x="495" y="489"/>
              </a:cxn>
              <a:cxn ang="0">
                <a:pos x="122" y="443"/>
              </a:cxn>
            </a:cxnLst>
            <a:rect l="0" t="0" r="r" b="b"/>
            <a:pathLst>
              <a:path w="495" h="489">
                <a:moveTo>
                  <a:pt x="122" y="443"/>
                </a:moveTo>
                <a:lnTo>
                  <a:pt x="293" y="202"/>
                </a:lnTo>
                <a:lnTo>
                  <a:pt x="45" y="376"/>
                </a:lnTo>
                <a:lnTo>
                  <a:pt x="0" y="0"/>
                </a:lnTo>
                <a:lnTo>
                  <a:pt x="24" y="2"/>
                </a:lnTo>
                <a:lnTo>
                  <a:pt x="48" y="4"/>
                </a:lnTo>
                <a:lnTo>
                  <a:pt x="72" y="8"/>
                </a:lnTo>
                <a:lnTo>
                  <a:pt x="95" y="13"/>
                </a:lnTo>
                <a:lnTo>
                  <a:pt x="118" y="19"/>
                </a:lnTo>
                <a:lnTo>
                  <a:pt x="141" y="26"/>
                </a:lnTo>
                <a:lnTo>
                  <a:pt x="164" y="34"/>
                </a:lnTo>
                <a:lnTo>
                  <a:pt x="186" y="43"/>
                </a:lnTo>
                <a:lnTo>
                  <a:pt x="207" y="53"/>
                </a:lnTo>
                <a:lnTo>
                  <a:pt x="228" y="64"/>
                </a:lnTo>
                <a:lnTo>
                  <a:pt x="249" y="77"/>
                </a:lnTo>
                <a:lnTo>
                  <a:pt x="269" y="90"/>
                </a:lnTo>
                <a:lnTo>
                  <a:pt x="288" y="104"/>
                </a:lnTo>
                <a:lnTo>
                  <a:pt x="307" y="119"/>
                </a:lnTo>
                <a:lnTo>
                  <a:pt x="325" y="134"/>
                </a:lnTo>
                <a:lnTo>
                  <a:pt x="344" y="151"/>
                </a:lnTo>
                <a:lnTo>
                  <a:pt x="376" y="187"/>
                </a:lnTo>
                <a:lnTo>
                  <a:pt x="404" y="224"/>
                </a:lnTo>
                <a:lnTo>
                  <a:pt x="430" y="265"/>
                </a:lnTo>
                <a:lnTo>
                  <a:pt x="451" y="306"/>
                </a:lnTo>
                <a:lnTo>
                  <a:pt x="468" y="351"/>
                </a:lnTo>
                <a:lnTo>
                  <a:pt x="481" y="395"/>
                </a:lnTo>
                <a:lnTo>
                  <a:pt x="490" y="442"/>
                </a:lnTo>
                <a:lnTo>
                  <a:pt x="495" y="489"/>
                </a:lnTo>
                <a:lnTo>
                  <a:pt x="122" y="443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Freeform 88"/>
          <p:cNvSpPr>
            <a:spLocks/>
          </p:cNvSpPr>
          <p:nvPr/>
        </p:nvSpPr>
        <p:spPr bwMode="auto">
          <a:xfrm>
            <a:off x="7229475" y="2651125"/>
            <a:ext cx="123825" cy="125413"/>
          </a:xfrm>
          <a:custGeom>
            <a:avLst/>
            <a:gdLst/>
            <a:ahLst/>
            <a:cxnLst>
              <a:cxn ang="0">
                <a:pos x="193" y="191"/>
              </a:cxn>
              <a:cxn ang="0">
                <a:pos x="214" y="171"/>
              </a:cxn>
              <a:cxn ang="0">
                <a:pos x="238" y="151"/>
              </a:cxn>
              <a:cxn ang="0">
                <a:pos x="260" y="133"/>
              </a:cxn>
              <a:cxn ang="0">
                <a:pos x="284" y="115"/>
              </a:cxn>
              <a:cxn ang="0">
                <a:pos x="308" y="99"/>
              </a:cxn>
              <a:cxn ang="0">
                <a:pos x="334" y="84"/>
              </a:cxn>
              <a:cxn ang="0">
                <a:pos x="360" y="70"/>
              </a:cxn>
              <a:cxn ang="0">
                <a:pos x="386" y="58"/>
              </a:cxn>
              <a:cxn ang="0">
                <a:pos x="413" y="46"/>
              </a:cxn>
              <a:cxn ang="0">
                <a:pos x="440" y="36"/>
              </a:cxn>
              <a:cxn ang="0">
                <a:pos x="468" y="26"/>
              </a:cxn>
              <a:cxn ang="0">
                <a:pos x="497" y="18"/>
              </a:cxn>
              <a:cxn ang="0">
                <a:pos x="525" y="12"/>
              </a:cxn>
              <a:cxn ang="0">
                <a:pos x="554" y="7"/>
              </a:cxn>
              <a:cxn ang="0">
                <a:pos x="584" y="3"/>
              </a:cxn>
              <a:cxn ang="0">
                <a:pos x="613" y="0"/>
              </a:cxn>
              <a:cxn ang="0">
                <a:pos x="601" y="86"/>
              </a:cxn>
              <a:cxn ang="0">
                <a:pos x="548" y="94"/>
              </a:cxn>
              <a:cxn ang="0">
                <a:pos x="498" y="106"/>
              </a:cxn>
              <a:cxn ang="0">
                <a:pos x="449" y="123"/>
              </a:cxn>
              <a:cxn ang="0">
                <a:pos x="403" y="144"/>
              </a:cxn>
              <a:cxn ang="0">
                <a:pos x="358" y="168"/>
              </a:cxn>
              <a:cxn ang="0">
                <a:pos x="317" y="196"/>
              </a:cxn>
              <a:cxn ang="0">
                <a:pos x="277" y="228"/>
              </a:cxn>
              <a:cxn ang="0">
                <a:pos x="242" y="263"/>
              </a:cxn>
              <a:cxn ang="0">
                <a:pos x="208" y="302"/>
              </a:cxn>
              <a:cxn ang="0">
                <a:pos x="179" y="342"/>
              </a:cxn>
              <a:cxn ang="0">
                <a:pos x="153" y="386"/>
              </a:cxn>
              <a:cxn ang="0">
                <a:pos x="130" y="431"/>
              </a:cxn>
              <a:cxn ang="0">
                <a:pos x="112" y="480"/>
              </a:cxn>
              <a:cxn ang="0">
                <a:pos x="99" y="529"/>
              </a:cxn>
              <a:cxn ang="0">
                <a:pos x="89" y="581"/>
              </a:cxn>
              <a:cxn ang="0">
                <a:pos x="85" y="634"/>
              </a:cxn>
              <a:cxn ang="0">
                <a:pos x="0" y="645"/>
              </a:cxn>
              <a:cxn ang="0">
                <a:pos x="1" y="612"/>
              </a:cxn>
              <a:cxn ang="0">
                <a:pos x="4" y="581"/>
              </a:cxn>
              <a:cxn ang="0">
                <a:pos x="8" y="549"/>
              </a:cxn>
              <a:cxn ang="0">
                <a:pos x="14" y="519"/>
              </a:cxn>
              <a:cxn ang="0">
                <a:pos x="21" y="488"/>
              </a:cxn>
              <a:cxn ang="0">
                <a:pos x="30" y="458"/>
              </a:cxn>
              <a:cxn ang="0">
                <a:pos x="40" y="428"/>
              </a:cxn>
              <a:cxn ang="0">
                <a:pos x="52" y="400"/>
              </a:cxn>
              <a:cxn ang="0">
                <a:pos x="65" y="370"/>
              </a:cxn>
              <a:cxn ang="0">
                <a:pos x="79" y="343"/>
              </a:cxn>
              <a:cxn ang="0">
                <a:pos x="95" y="316"/>
              </a:cxn>
              <a:cxn ang="0">
                <a:pos x="112" y="289"/>
              </a:cxn>
              <a:cxn ang="0">
                <a:pos x="130" y="263"/>
              </a:cxn>
              <a:cxn ang="0">
                <a:pos x="150" y="239"/>
              </a:cxn>
              <a:cxn ang="0">
                <a:pos x="171" y="215"/>
              </a:cxn>
              <a:cxn ang="0">
                <a:pos x="193" y="191"/>
              </a:cxn>
            </a:cxnLst>
            <a:rect l="0" t="0" r="r" b="b"/>
            <a:pathLst>
              <a:path w="613" h="645">
                <a:moveTo>
                  <a:pt x="193" y="191"/>
                </a:moveTo>
                <a:lnTo>
                  <a:pt x="214" y="171"/>
                </a:lnTo>
                <a:lnTo>
                  <a:pt x="238" y="151"/>
                </a:lnTo>
                <a:lnTo>
                  <a:pt x="260" y="133"/>
                </a:lnTo>
                <a:lnTo>
                  <a:pt x="284" y="115"/>
                </a:lnTo>
                <a:lnTo>
                  <a:pt x="308" y="99"/>
                </a:lnTo>
                <a:lnTo>
                  <a:pt x="334" y="84"/>
                </a:lnTo>
                <a:lnTo>
                  <a:pt x="360" y="70"/>
                </a:lnTo>
                <a:lnTo>
                  <a:pt x="386" y="58"/>
                </a:lnTo>
                <a:lnTo>
                  <a:pt x="413" y="46"/>
                </a:lnTo>
                <a:lnTo>
                  <a:pt x="440" y="36"/>
                </a:lnTo>
                <a:lnTo>
                  <a:pt x="468" y="26"/>
                </a:lnTo>
                <a:lnTo>
                  <a:pt x="497" y="18"/>
                </a:lnTo>
                <a:lnTo>
                  <a:pt x="525" y="12"/>
                </a:lnTo>
                <a:lnTo>
                  <a:pt x="554" y="7"/>
                </a:lnTo>
                <a:lnTo>
                  <a:pt x="584" y="3"/>
                </a:lnTo>
                <a:lnTo>
                  <a:pt x="613" y="0"/>
                </a:lnTo>
                <a:lnTo>
                  <a:pt x="601" y="86"/>
                </a:lnTo>
                <a:lnTo>
                  <a:pt x="548" y="94"/>
                </a:lnTo>
                <a:lnTo>
                  <a:pt x="498" y="106"/>
                </a:lnTo>
                <a:lnTo>
                  <a:pt x="449" y="123"/>
                </a:lnTo>
                <a:lnTo>
                  <a:pt x="403" y="144"/>
                </a:lnTo>
                <a:lnTo>
                  <a:pt x="358" y="168"/>
                </a:lnTo>
                <a:lnTo>
                  <a:pt x="317" y="196"/>
                </a:lnTo>
                <a:lnTo>
                  <a:pt x="277" y="228"/>
                </a:lnTo>
                <a:lnTo>
                  <a:pt x="242" y="263"/>
                </a:lnTo>
                <a:lnTo>
                  <a:pt x="208" y="302"/>
                </a:lnTo>
                <a:lnTo>
                  <a:pt x="179" y="342"/>
                </a:lnTo>
                <a:lnTo>
                  <a:pt x="153" y="386"/>
                </a:lnTo>
                <a:lnTo>
                  <a:pt x="130" y="431"/>
                </a:lnTo>
                <a:lnTo>
                  <a:pt x="112" y="480"/>
                </a:lnTo>
                <a:lnTo>
                  <a:pt x="99" y="529"/>
                </a:lnTo>
                <a:lnTo>
                  <a:pt x="89" y="581"/>
                </a:lnTo>
                <a:lnTo>
                  <a:pt x="85" y="634"/>
                </a:lnTo>
                <a:lnTo>
                  <a:pt x="0" y="645"/>
                </a:lnTo>
                <a:lnTo>
                  <a:pt x="1" y="612"/>
                </a:lnTo>
                <a:lnTo>
                  <a:pt x="4" y="581"/>
                </a:lnTo>
                <a:lnTo>
                  <a:pt x="8" y="549"/>
                </a:lnTo>
                <a:lnTo>
                  <a:pt x="14" y="519"/>
                </a:lnTo>
                <a:lnTo>
                  <a:pt x="21" y="488"/>
                </a:lnTo>
                <a:lnTo>
                  <a:pt x="30" y="458"/>
                </a:lnTo>
                <a:lnTo>
                  <a:pt x="40" y="428"/>
                </a:lnTo>
                <a:lnTo>
                  <a:pt x="52" y="400"/>
                </a:lnTo>
                <a:lnTo>
                  <a:pt x="65" y="370"/>
                </a:lnTo>
                <a:lnTo>
                  <a:pt x="79" y="343"/>
                </a:lnTo>
                <a:lnTo>
                  <a:pt x="95" y="316"/>
                </a:lnTo>
                <a:lnTo>
                  <a:pt x="112" y="289"/>
                </a:lnTo>
                <a:lnTo>
                  <a:pt x="130" y="263"/>
                </a:lnTo>
                <a:lnTo>
                  <a:pt x="150" y="239"/>
                </a:lnTo>
                <a:lnTo>
                  <a:pt x="171" y="215"/>
                </a:lnTo>
                <a:lnTo>
                  <a:pt x="193" y="191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Freeform 89"/>
          <p:cNvSpPr>
            <a:spLocks/>
          </p:cNvSpPr>
          <p:nvPr/>
        </p:nvSpPr>
        <p:spPr bwMode="auto">
          <a:xfrm>
            <a:off x="7229475" y="2786063"/>
            <a:ext cx="123825" cy="120650"/>
          </a:xfrm>
          <a:custGeom>
            <a:avLst/>
            <a:gdLst/>
            <a:ahLst/>
            <a:cxnLst>
              <a:cxn ang="0">
                <a:pos x="172" y="412"/>
              </a:cxn>
              <a:cxn ang="0">
                <a:pos x="132" y="365"/>
              </a:cxn>
              <a:cxn ang="0">
                <a:pos x="98" y="315"/>
              </a:cxn>
              <a:cxn ang="0">
                <a:pos x="69" y="262"/>
              </a:cxn>
              <a:cxn ang="0">
                <a:pos x="44" y="207"/>
              </a:cxn>
              <a:cxn ang="0">
                <a:pos x="24" y="151"/>
              </a:cxn>
              <a:cxn ang="0">
                <a:pos x="11" y="91"/>
              </a:cxn>
              <a:cxn ang="0">
                <a:pos x="2" y="30"/>
              </a:cxn>
              <a:cxn ang="0">
                <a:pos x="86" y="12"/>
              </a:cxn>
              <a:cxn ang="0">
                <a:pos x="92" y="63"/>
              </a:cxn>
              <a:cxn ang="0">
                <a:pos x="102" y="113"/>
              </a:cxn>
              <a:cxn ang="0">
                <a:pos x="117" y="162"/>
              </a:cxn>
              <a:cxn ang="0">
                <a:pos x="135" y="208"/>
              </a:cxn>
              <a:cxn ang="0">
                <a:pos x="159" y="253"/>
              </a:cxn>
              <a:cxn ang="0">
                <a:pos x="186" y="296"/>
              </a:cxn>
              <a:cxn ang="0">
                <a:pos x="217" y="337"/>
              </a:cxn>
              <a:cxn ang="0">
                <a:pos x="252" y="374"/>
              </a:cxn>
              <a:cxn ang="0">
                <a:pos x="288" y="409"/>
              </a:cxn>
              <a:cxn ang="0">
                <a:pos x="328" y="438"/>
              </a:cxn>
              <a:cxn ang="0">
                <a:pos x="369" y="465"/>
              </a:cxn>
              <a:cxn ang="0">
                <a:pos x="413" y="488"/>
              </a:cxn>
              <a:cxn ang="0">
                <a:pos x="457" y="507"/>
              </a:cxn>
              <a:cxn ang="0">
                <a:pos x="504" y="522"/>
              </a:cxn>
              <a:cxn ang="0">
                <a:pos x="551" y="533"/>
              </a:cxn>
              <a:cxn ang="0">
                <a:pos x="600" y="540"/>
              </a:cxn>
              <a:cxn ang="0">
                <a:pos x="581" y="622"/>
              </a:cxn>
              <a:cxn ang="0">
                <a:pos x="523" y="613"/>
              </a:cxn>
              <a:cxn ang="0">
                <a:pos x="466" y="599"/>
              </a:cxn>
              <a:cxn ang="0">
                <a:pos x="411" y="580"/>
              </a:cxn>
              <a:cxn ang="0">
                <a:pos x="358" y="555"/>
              </a:cxn>
              <a:cxn ang="0">
                <a:pos x="307" y="526"/>
              </a:cxn>
              <a:cxn ang="0">
                <a:pos x="260" y="493"/>
              </a:cxn>
              <a:cxn ang="0">
                <a:pos x="214" y="454"/>
              </a:cxn>
            </a:cxnLst>
            <a:rect l="0" t="0" r="r" b="b"/>
            <a:pathLst>
              <a:path w="610" h="625">
                <a:moveTo>
                  <a:pt x="193" y="434"/>
                </a:moveTo>
                <a:lnTo>
                  <a:pt x="172" y="412"/>
                </a:lnTo>
                <a:lnTo>
                  <a:pt x="152" y="388"/>
                </a:lnTo>
                <a:lnTo>
                  <a:pt x="132" y="365"/>
                </a:lnTo>
                <a:lnTo>
                  <a:pt x="114" y="340"/>
                </a:lnTo>
                <a:lnTo>
                  <a:pt x="98" y="315"/>
                </a:lnTo>
                <a:lnTo>
                  <a:pt x="83" y="289"/>
                </a:lnTo>
                <a:lnTo>
                  <a:pt x="69" y="262"/>
                </a:lnTo>
                <a:lnTo>
                  <a:pt x="56" y="235"/>
                </a:lnTo>
                <a:lnTo>
                  <a:pt x="44" y="207"/>
                </a:lnTo>
                <a:lnTo>
                  <a:pt x="33" y="179"/>
                </a:lnTo>
                <a:lnTo>
                  <a:pt x="24" y="151"/>
                </a:lnTo>
                <a:lnTo>
                  <a:pt x="17" y="121"/>
                </a:lnTo>
                <a:lnTo>
                  <a:pt x="11" y="91"/>
                </a:lnTo>
                <a:lnTo>
                  <a:pt x="6" y="62"/>
                </a:lnTo>
                <a:lnTo>
                  <a:pt x="2" y="30"/>
                </a:lnTo>
                <a:lnTo>
                  <a:pt x="0" y="0"/>
                </a:lnTo>
                <a:lnTo>
                  <a:pt x="86" y="12"/>
                </a:lnTo>
                <a:lnTo>
                  <a:pt x="88" y="37"/>
                </a:lnTo>
                <a:lnTo>
                  <a:pt x="92" y="63"/>
                </a:lnTo>
                <a:lnTo>
                  <a:pt x="97" y="88"/>
                </a:lnTo>
                <a:lnTo>
                  <a:pt x="102" y="113"/>
                </a:lnTo>
                <a:lnTo>
                  <a:pt x="109" y="138"/>
                </a:lnTo>
                <a:lnTo>
                  <a:pt x="117" y="162"/>
                </a:lnTo>
                <a:lnTo>
                  <a:pt x="126" y="185"/>
                </a:lnTo>
                <a:lnTo>
                  <a:pt x="135" y="208"/>
                </a:lnTo>
                <a:lnTo>
                  <a:pt x="147" y="231"/>
                </a:lnTo>
                <a:lnTo>
                  <a:pt x="159" y="253"/>
                </a:lnTo>
                <a:lnTo>
                  <a:pt x="172" y="275"/>
                </a:lnTo>
                <a:lnTo>
                  <a:pt x="186" y="296"/>
                </a:lnTo>
                <a:lnTo>
                  <a:pt x="201" y="317"/>
                </a:lnTo>
                <a:lnTo>
                  <a:pt x="217" y="337"/>
                </a:lnTo>
                <a:lnTo>
                  <a:pt x="234" y="356"/>
                </a:lnTo>
                <a:lnTo>
                  <a:pt x="252" y="374"/>
                </a:lnTo>
                <a:lnTo>
                  <a:pt x="270" y="392"/>
                </a:lnTo>
                <a:lnTo>
                  <a:pt x="288" y="409"/>
                </a:lnTo>
                <a:lnTo>
                  <a:pt x="308" y="424"/>
                </a:lnTo>
                <a:lnTo>
                  <a:pt x="328" y="438"/>
                </a:lnTo>
                <a:lnTo>
                  <a:pt x="348" y="452"/>
                </a:lnTo>
                <a:lnTo>
                  <a:pt x="369" y="465"/>
                </a:lnTo>
                <a:lnTo>
                  <a:pt x="390" y="478"/>
                </a:lnTo>
                <a:lnTo>
                  <a:pt x="413" y="488"/>
                </a:lnTo>
                <a:lnTo>
                  <a:pt x="434" y="498"/>
                </a:lnTo>
                <a:lnTo>
                  <a:pt x="457" y="507"/>
                </a:lnTo>
                <a:lnTo>
                  <a:pt x="480" y="515"/>
                </a:lnTo>
                <a:lnTo>
                  <a:pt x="504" y="522"/>
                </a:lnTo>
                <a:lnTo>
                  <a:pt x="527" y="528"/>
                </a:lnTo>
                <a:lnTo>
                  <a:pt x="551" y="533"/>
                </a:lnTo>
                <a:lnTo>
                  <a:pt x="576" y="537"/>
                </a:lnTo>
                <a:lnTo>
                  <a:pt x="600" y="540"/>
                </a:lnTo>
                <a:lnTo>
                  <a:pt x="610" y="625"/>
                </a:lnTo>
                <a:lnTo>
                  <a:pt x="581" y="622"/>
                </a:lnTo>
                <a:lnTo>
                  <a:pt x="551" y="618"/>
                </a:lnTo>
                <a:lnTo>
                  <a:pt x="523" y="613"/>
                </a:lnTo>
                <a:lnTo>
                  <a:pt x="494" y="607"/>
                </a:lnTo>
                <a:lnTo>
                  <a:pt x="466" y="599"/>
                </a:lnTo>
                <a:lnTo>
                  <a:pt x="438" y="590"/>
                </a:lnTo>
                <a:lnTo>
                  <a:pt x="411" y="580"/>
                </a:lnTo>
                <a:lnTo>
                  <a:pt x="384" y="568"/>
                </a:lnTo>
                <a:lnTo>
                  <a:pt x="358" y="555"/>
                </a:lnTo>
                <a:lnTo>
                  <a:pt x="333" y="541"/>
                </a:lnTo>
                <a:lnTo>
                  <a:pt x="307" y="526"/>
                </a:lnTo>
                <a:lnTo>
                  <a:pt x="283" y="510"/>
                </a:lnTo>
                <a:lnTo>
                  <a:pt x="260" y="493"/>
                </a:lnTo>
                <a:lnTo>
                  <a:pt x="237" y="474"/>
                </a:lnTo>
                <a:lnTo>
                  <a:pt x="214" y="454"/>
                </a:lnTo>
                <a:lnTo>
                  <a:pt x="193" y="434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Freeform 90"/>
          <p:cNvSpPr>
            <a:spLocks/>
          </p:cNvSpPr>
          <p:nvPr/>
        </p:nvSpPr>
        <p:spPr bwMode="auto">
          <a:xfrm>
            <a:off x="7364413" y="2786063"/>
            <a:ext cx="131762" cy="120650"/>
          </a:xfrm>
          <a:custGeom>
            <a:avLst/>
            <a:gdLst/>
            <a:ahLst/>
            <a:cxnLst>
              <a:cxn ang="0">
                <a:pos x="0" y="627"/>
              </a:cxn>
              <a:cxn ang="0">
                <a:pos x="10" y="542"/>
              </a:cxn>
              <a:cxn ang="0">
                <a:pos x="37" y="541"/>
              </a:cxn>
              <a:cxn ang="0">
                <a:pos x="64" y="538"/>
              </a:cxn>
              <a:cxn ang="0">
                <a:pos x="91" y="534"/>
              </a:cxn>
              <a:cxn ang="0">
                <a:pos x="117" y="529"/>
              </a:cxn>
              <a:cxn ang="0">
                <a:pos x="143" y="522"/>
              </a:cxn>
              <a:cxn ang="0">
                <a:pos x="169" y="515"/>
              </a:cxn>
              <a:cxn ang="0">
                <a:pos x="194" y="506"/>
              </a:cxn>
              <a:cxn ang="0">
                <a:pos x="219" y="496"/>
              </a:cxn>
              <a:cxn ang="0">
                <a:pos x="243" y="485"/>
              </a:cxn>
              <a:cxn ang="0">
                <a:pos x="268" y="472"/>
              </a:cxn>
              <a:cxn ang="0">
                <a:pos x="291" y="458"/>
              </a:cxn>
              <a:cxn ang="0">
                <a:pos x="313" y="444"/>
              </a:cxn>
              <a:cxn ang="0">
                <a:pos x="335" y="428"/>
              </a:cxn>
              <a:cxn ang="0">
                <a:pos x="357" y="412"/>
              </a:cxn>
              <a:cxn ang="0">
                <a:pos x="377" y="394"/>
              </a:cxn>
              <a:cxn ang="0">
                <a:pos x="397" y="374"/>
              </a:cxn>
              <a:cxn ang="0">
                <a:pos x="415" y="356"/>
              </a:cxn>
              <a:cxn ang="0">
                <a:pos x="433" y="337"/>
              </a:cxn>
              <a:cxn ang="0">
                <a:pos x="449" y="317"/>
              </a:cxn>
              <a:cxn ang="0">
                <a:pos x="464" y="296"/>
              </a:cxn>
              <a:cxn ang="0">
                <a:pos x="478" y="275"/>
              </a:cxn>
              <a:cxn ang="0">
                <a:pos x="491" y="253"/>
              </a:cxn>
              <a:cxn ang="0">
                <a:pos x="503" y="231"/>
              </a:cxn>
              <a:cxn ang="0">
                <a:pos x="514" y="208"/>
              </a:cxn>
              <a:cxn ang="0">
                <a:pos x="524" y="185"/>
              </a:cxn>
              <a:cxn ang="0">
                <a:pos x="533" y="162"/>
              </a:cxn>
              <a:cxn ang="0">
                <a:pos x="541" y="138"/>
              </a:cxn>
              <a:cxn ang="0">
                <a:pos x="548" y="113"/>
              </a:cxn>
              <a:cxn ang="0">
                <a:pos x="553" y="88"/>
              </a:cxn>
              <a:cxn ang="0">
                <a:pos x="558" y="63"/>
              </a:cxn>
              <a:cxn ang="0">
                <a:pos x="562" y="37"/>
              </a:cxn>
              <a:cxn ang="0">
                <a:pos x="564" y="12"/>
              </a:cxn>
              <a:cxn ang="0">
                <a:pos x="649" y="0"/>
              </a:cxn>
              <a:cxn ang="0">
                <a:pos x="643" y="64"/>
              </a:cxn>
              <a:cxn ang="0">
                <a:pos x="631" y="126"/>
              </a:cxn>
              <a:cxn ang="0">
                <a:pos x="613" y="186"/>
              </a:cxn>
              <a:cxn ang="0">
                <a:pos x="589" y="244"/>
              </a:cxn>
              <a:cxn ang="0">
                <a:pos x="561" y="298"/>
              </a:cxn>
              <a:cxn ang="0">
                <a:pos x="529" y="350"/>
              </a:cxn>
              <a:cxn ang="0">
                <a:pos x="491" y="398"/>
              </a:cxn>
              <a:cxn ang="0">
                <a:pos x="449" y="442"/>
              </a:cxn>
              <a:cxn ang="0">
                <a:pos x="403" y="483"/>
              </a:cxn>
              <a:cxn ang="0">
                <a:pos x="355" y="519"/>
              </a:cxn>
              <a:cxn ang="0">
                <a:pos x="302" y="550"/>
              </a:cxn>
              <a:cxn ang="0">
                <a:pos x="246" y="577"/>
              </a:cxn>
              <a:cxn ang="0">
                <a:pos x="188" y="598"/>
              </a:cxn>
              <a:cxn ang="0">
                <a:pos x="127" y="613"/>
              </a:cxn>
              <a:cxn ang="0">
                <a:pos x="64" y="623"/>
              </a:cxn>
              <a:cxn ang="0">
                <a:pos x="0" y="627"/>
              </a:cxn>
            </a:cxnLst>
            <a:rect l="0" t="0" r="r" b="b"/>
            <a:pathLst>
              <a:path w="649" h="627">
                <a:moveTo>
                  <a:pt x="0" y="627"/>
                </a:moveTo>
                <a:lnTo>
                  <a:pt x="10" y="542"/>
                </a:lnTo>
                <a:lnTo>
                  <a:pt x="37" y="541"/>
                </a:lnTo>
                <a:lnTo>
                  <a:pt x="64" y="538"/>
                </a:lnTo>
                <a:lnTo>
                  <a:pt x="91" y="534"/>
                </a:lnTo>
                <a:lnTo>
                  <a:pt x="117" y="529"/>
                </a:lnTo>
                <a:lnTo>
                  <a:pt x="143" y="522"/>
                </a:lnTo>
                <a:lnTo>
                  <a:pt x="169" y="515"/>
                </a:lnTo>
                <a:lnTo>
                  <a:pt x="194" y="506"/>
                </a:lnTo>
                <a:lnTo>
                  <a:pt x="219" y="496"/>
                </a:lnTo>
                <a:lnTo>
                  <a:pt x="243" y="485"/>
                </a:lnTo>
                <a:lnTo>
                  <a:pt x="268" y="472"/>
                </a:lnTo>
                <a:lnTo>
                  <a:pt x="291" y="458"/>
                </a:lnTo>
                <a:lnTo>
                  <a:pt x="313" y="444"/>
                </a:lnTo>
                <a:lnTo>
                  <a:pt x="335" y="428"/>
                </a:lnTo>
                <a:lnTo>
                  <a:pt x="357" y="412"/>
                </a:lnTo>
                <a:lnTo>
                  <a:pt x="377" y="394"/>
                </a:lnTo>
                <a:lnTo>
                  <a:pt x="397" y="374"/>
                </a:lnTo>
                <a:lnTo>
                  <a:pt x="415" y="356"/>
                </a:lnTo>
                <a:lnTo>
                  <a:pt x="433" y="337"/>
                </a:lnTo>
                <a:lnTo>
                  <a:pt x="449" y="317"/>
                </a:lnTo>
                <a:lnTo>
                  <a:pt x="464" y="296"/>
                </a:lnTo>
                <a:lnTo>
                  <a:pt x="478" y="275"/>
                </a:lnTo>
                <a:lnTo>
                  <a:pt x="491" y="253"/>
                </a:lnTo>
                <a:lnTo>
                  <a:pt x="503" y="231"/>
                </a:lnTo>
                <a:lnTo>
                  <a:pt x="514" y="208"/>
                </a:lnTo>
                <a:lnTo>
                  <a:pt x="524" y="185"/>
                </a:lnTo>
                <a:lnTo>
                  <a:pt x="533" y="162"/>
                </a:lnTo>
                <a:lnTo>
                  <a:pt x="541" y="138"/>
                </a:lnTo>
                <a:lnTo>
                  <a:pt x="548" y="113"/>
                </a:lnTo>
                <a:lnTo>
                  <a:pt x="553" y="88"/>
                </a:lnTo>
                <a:lnTo>
                  <a:pt x="558" y="63"/>
                </a:lnTo>
                <a:lnTo>
                  <a:pt x="562" y="37"/>
                </a:lnTo>
                <a:lnTo>
                  <a:pt x="564" y="12"/>
                </a:lnTo>
                <a:lnTo>
                  <a:pt x="649" y="0"/>
                </a:lnTo>
                <a:lnTo>
                  <a:pt x="643" y="64"/>
                </a:lnTo>
                <a:lnTo>
                  <a:pt x="631" y="126"/>
                </a:lnTo>
                <a:lnTo>
                  <a:pt x="613" y="186"/>
                </a:lnTo>
                <a:lnTo>
                  <a:pt x="589" y="244"/>
                </a:lnTo>
                <a:lnTo>
                  <a:pt x="561" y="298"/>
                </a:lnTo>
                <a:lnTo>
                  <a:pt x="529" y="350"/>
                </a:lnTo>
                <a:lnTo>
                  <a:pt x="491" y="398"/>
                </a:lnTo>
                <a:lnTo>
                  <a:pt x="449" y="442"/>
                </a:lnTo>
                <a:lnTo>
                  <a:pt x="403" y="483"/>
                </a:lnTo>
                <a:lnTo>
                  <a:pt x="355" y="519"/>
                </a:lnTo>
                <a:lnTo>
                  <a:pt x="302" y="550"/>
                </a:lnTo>
                <a:lnTo>
                  <a:pt x="246" y="577"/>
                </a:lnTo>
                <a:lnTo>
                  <a:pt x="188" y="598"/>
                </a:lnTo>
                <a:lnTo>
                  <a:pt x="127" y="613"/>
                </a:lnTo>
                <a:lnTo>
                  <a:pt x="64" y="623"/>
                </a:lnTo>
                <a:lnTo>
                  <a:pt x="0" y="627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Freeform 91"/>
          <p:cNvSpPr>
            <a:spLocks/>
          </p:cNvSpPr>
          <p:nvPr/>
        </p:nvSpPr>
        <p:spPr bwMode="auto">
          <a:xfrm>
            <a:off x="7339013" y="2759075"/>
            <a:ext cx="41275" cy="39688"/>
          </a:xfrm>
          <a:custGeom>
            <a:avLst/>
            <a:gdLst/>
            <a:ahLst/>
            <a:cxnLst>
              <a:cxn ang="0">
                <a:pos x="101" y="203"/>
              </a:cxn>
              <a:cxn ang="0">
                <a:pos x="122" y="201"/>
              </a:cxn>
              <a:cxn ang="0">
                <a:pos x="141" y="195"/>
              </a:cxn>
              <a:cxn ang="0">
                <a:pos x="158" y="186"/>
              </a:cxn>
              <a:cxn ang="0">
                <a:pos x="173" y="173"/>
              </a:cxn>
              <a:cxn ang="0">
                <a:pos x="185" y="158"/>
              </a:cxn>
              <a:cxn ang="0">
                <a:pos x="194" y="140"/>
              </a:cxn>
              <a:cxn ang="0">
                <a:pos x="200" y="121"/>
              </a:cxn>
              <a:cxn ang="0">
                <a:pos x="202" y="101"/>
              </a:cxn>
              <a:cxn ang="0">
                <a:pos x="200" y="80"/>
              </a:cxn>
              <a:cxn ang="0">
                <a:pos x="194" y="61"/>
              </a:cxn>
              <a:cxn ang="0">
                <a:pos x="185" y="44"/>
              </a:cxn>
              <a:cxn ang="0">
                <a:pos x="173" y="29"/>
              </a:cxn>
              <a:cxn ang="0">
                <a:pos x="158" y="17"/>
              </a:cxn>
              <a:cxn ang="0">
                <a:pos x="141" y="8"/>
              </a:cxn>
              <a:cxn ang="0">
                <a:pos x="122" y="2"/>
              </a:cxn>
              <a:cxn ang="0">
                <a:pos x="101" y="0"/>
              </a:cxn>
              <a:cxn ang="0">
                <a:pos x="81" y="2"/>
              </a:cxn>
              <a:cxn ang="0">
                <a:pos x="62" y="8"/>
              </a:cxn>
              <a:cxn ang="0">
                <a:pos x="45" y="17"/>
              </a:cxn>
              <a:cxn ang="0">
                <a:pos x="29" y="29"/>
              </a:cxn>
              <a:cxn ang="0">
                <a:pos x="17" y="44"/>
              </a:cxn>
              <a:cxn ang="0">
                <a:pos x="8" y="61"/>
              </a:cxn>
              <a:cxn ang="0">
                <a:pos x="2" y="80"/>
              </a:cxn>
              <a:cxn ang="0">
                <a:pos x="0" y="101"/>
              </a:cxn>
              <a:cxn ang="0">
                <a:pos x="2" y="121"/>
              </a:cxn>
              <a:cxn ang="0">
                <a:pos x="8" y="140"/>
              </a:cxn>
              <a:cxn ang="0">
                <a:pos x="17" y="158"/>
              </a:cxn>
              <a:cxn ang="0">
                <a:pos x="29" y="173"/>
              </a:cxn>
              <a:cxn ang="0">
                <a:pos x="45" y="186"/>
              </a:cxn>
              <a:cxn ang="0">
                <a:pos x="62" y="195"/>
              </a:cxn>
              <a:cxn ang="0">
                <a:pos x="81" y="201"/>
              </a:cxn>
              <a:cxn ang="0">
                <a:pos x="101" y="203"/>
              </a:cxn>
            </a:cxnLst>
            <a:rect l="0" t="0" r="r" b="b"/>
            <a:pathLst>
              <a:path w="202" h="203">
                <a:moveTo>
                  <a:pt x="101" y="203"/>
                </a:moveTo>
                <a:lnTo>
                  <a:pt x="122" y="201"/>
                </a:lnTo>
                <a:lnTo>
                  <a:pt x="141" y="195"/>
                </a:lnTo>
                <a:lnTo>
                  <a:pt x="158" y="186"/>
                </a:lnTo>
                <a:lnTo>
                  <a:pt x="173" y="173"/>
                </a:lnTo>
                <a:lnTo>
                  <a:pt x="185" y="158"/>
                </a:lnTo>
                <a:lnTo>
                  <a:pt x="194" y="140"/>
                </a:lnTo>
                <a:lnTo>
                  <a:pt x="200" y="121"/>
                </a:lnTo>
                <a:lnTo>
                  <a:pt x="202" y="101"/>
                </a:lnTo>
                <a:lnTo>
                  <a:pt x="200" y="80"/>
                </a:lnTo>
                <a:lnTo>
                  <a:pt x="194" y="61"/>
                </a:lnTo>
                <a:lnTo>
                  <a:pt x="185" y="44"/>
                </a:lnTo>
                <a:lnTo>
                  <a:pt x="173" y="29"/>
                </a:lnTo>
                <a:lnTo>
                  <a:pt x="158" y="17"/>
                </a:lnTo>
                <a:lnTo>
                  <a:pt x="141" y="8"/>
                </a:lnTo>
                <a:lnTo>
                  <a:pt x="122" y="2"/>
                </a:lnTo>
                <a:lnTo>
                  <a:pt x="101" y="0"/>
                </a:lnTo>
                <a:lnTo>
                  <a:pt x="81" y="2"/>
                </a:lnTo>
                <a:lnTo>
                  <a:pt x="62" y="8"/>
                </a:lnTo>
                <a:lnTo>
                  <a:pt x="45" y="17"/>
                </a:lnTo>
                <a:lnTo>
                  <a:pt x="29" y="29"/>
                </a:lnTo>
                <a:lnTo>
                  <a:pt x="17" y="44"/>
                </a:lnTo>
                <a:lnTo>
                  <a:pt x="8" y="61"/>
                </a:lnTo>
                <a:lnTo>
                  <a:pt x="2" y="80"/>
                </a:lnTo>
                <a:lnTo>
                  <a:pt x="0" y="101"/>
                </a:lnTo>
                <a:lnTo>
                  <a:pt x="2" y="121"/>
                </a:lnTo>
                <a:lnTo>
                  <a:pt x="8" y="140"/>
                </a:lnTo>
                <a:lnTo>
                  <a:pt x="17" y="158"/>
                </a:lnTo>
                <a:lnTo>
                  <a:pt x="29" y="173"/>
                </a:lnTo>
                <a:lnTo>
                  <a:pt x="45" y="186"/>
                </a:lnTo>
                <a:lnTo>
                  <a:pt x="62" y="195"/>
                </a:lnTo>
                <a:lnTo>
                  <a:pt x="81" y="201"/>
                </a:lnTo>
                <a:lnTo>
                  <a:pt x="101" y="203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Freeform 92"/>
          <p:cNvSpPr>
            <a:spLocks/>
          </p:cNvSpPr>
          <p:nvPr/>
        </p:nvSpPr>
        <p:spPr bwMode="auto">
          <a:xfrm>
            <a:off x="7334250" y="2563813"/>
            <a:ext cx="49213" cy="55562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" y="23"/>
              </a:cxn>
              <a:cxn ang="0">
                <a:pos x="2" y="17"/>
              </a:cxn>
              <a:cxn ang="0">
                <a:pos x="5" y="12"/>
              </a:cxn>
              <a:cxn ang="0">
                <a:pos x="9" y="8"/>
              </a:cxn>
              <a:cxn ang="0">
                <a:pos x="13" y="4"/>
              </a:cxn>
              <a:cxn ang="0">
                <a:pos x="18" y="2"/>
              </a:cxn>
              <a:cxn ang="0">
                <a:pos x="24" y="1"/>
              </a:cxn>
              <a:cxn ang="0">
                <a:pos x="30" y="0"/>
              </a:cxn>
              <a:cxn ang="0">
                <a:pos x="36" y="1"/>
              </a:cxn>
              <a:cxn ang="0">
                <a:pos x="43" y="4"/>
              </a:cxn>
              <a:cxn ang="0">
                <a:pos x="50" y="8"/>
              </a:cxn>
              <a:cxn ang="0">
                <a:pos x="56" y="13"/>
              </a:cxn>
              <a:cxn ang="0">
                <a:pos x="182" y="182"/>
              </a:cxn>
              <a:cxn ang="0">
                <a:pos x="183" y="182"/>
              </a:cxn>
              <a:cxn ang="0">
                <a:pos x="183" y="30"/>
              </a:cxn>
              <a:cxn ang="0">
                <a:pos x="185" y="17"/>
              </a:cxn>
              <a:cxn ang="0">
                <a:pos x="192" y="8"/>
              </a:cxn>
              <a:cxn ang="0">
                <a:pos x="201" y="2"/>
              </a:cxn>
              <a:cxn ang="0">
                <a:pos x="212" y="0"/>
              </a:cxn>
              <a:cxn ang="0">
                <a:pos x="218" y="1"/>
              </a:cxn>
              <a:cxn ang="0">
                <a:pos x="224" y="2"/>
              </a:cxn>
              <a:cxn ang="0">
                <a:pos x="230" y="4"/>
              </a:cxn>
              <a:cxn ang="0">
                <a:pos x="234" y="8"/>
              </a:cxn>
              <a:cxn ang="0">
                <a:pos x="238" y="12"/>
              </a:cxn>
              <a:cxn ang="0">
                <a:pos x="241" y="17"/>
              </a:cxn>
              <a:cxn ang="0">
                <a:pos x="242" y="23"/>
              </a:cxn>
              <a:cxn ang="0">
                <a:pos x="243" y="30"/>
              </a:cxn>
              <a:cxn ang="0">
                <a:pos x="243" y="258"/>
              </a:cxn>
              <a:cxn ang="0">
                <a:pos x="242" y="265"/>
              </a:cxn>
              <a:cxn ang="0">
                <a:pos x="241" y="271"/>
              </a:cxn>
              <a:cxn ang="0">
                <a:pos x="238" y="277"/>
              </a:cxn>
              <a:cxn ang="0">
                <a:pos x="234" y="281"/>
              </a:cxn>
              <a:cxn ang="0">
                <a:pos x="230" y="284"/>
              </a:cxn>
              <a:cxn ang="0">
                <a:pos x="224" y="287"/>
              </a:cxn>
              <a:cxn ang="0">
                <a:pos x="218" y="288"/>
              </a:cxn>
              <a:cxn ang="0">
                <a:pos x="212" y="289"/>
              </a:cxn>
              <a:cxn ang="0">
                <a:pos x="206" y="288"/>
              </a:cxn>
              <a:cxn ang="0">
                <a:pos x="199" y="285"/>
              </a:cxn>
              <a:cxn ang="0">
                <a:pos x="193" y="281"/>
              </a:cxn>
              <a:cxn ang="0">
                <a:pos x="188" y="276"/>
              </a:cxn>
              <a:cxn ang="0">
                <a:pos x="61" y="109"/>
              </a:cxn>
              <a:cxn ang="0">
                <a:pos x="61" y="109"/>
              </a:cxn>
              <a:cxn ang="0">
                <a:pos x="61" y="258"/>
              </a:cxn>
              <a:cxn ang="0">
                <a:pos x="60" y="265"/>
              </a:cxn>
              <a:cxn ang="0">
                <a:pos x="59" y="271"/>
              </a:cxn>
              <a:cxn ang="0">
                <a:pos x="56" y="277"/>
              </a:cxn>
              <a:cxn ang="0">
                <a:pos x="51" y="281"/>
              </a:cxn>
              <a:cxn ang="0">
                <a:pos x="47" y="284"/>
              </a:cxn>
              <a:cxn ang="0">
                <a:pos x="42" y="287"/>
              </a:cxn>
              <a:cxn ang="0">
                <a:pos x="36" y="288"/>
              </a:cxn>
              <a:cxn ang="0">
                <a:pos x="30" y="289"/>
              </a:cxn>
              <a:cxn ang="0">
                <a:pos x="24" y="288"/>
              </a:cxn>
              <a:cxn ang="0">
                <a:pos x="18" y="287"/>
              </a:cxn>
              <a:cxn ang="0">
                <a:pos x="13" y="284"/>
              </a:cxn>
              <a:cxn ang="0">
                <a:pos x="9" y="281"/>
              </a:cxn>
              <a:cxn ang="0">
                <a:pos x="5" y="277"/>
              </a:cxn>
              <a:cxn ang="0">
                <a:pos x="2" y="271"/>
              </a:cxn>
              <a:cxn ang="0">
                <a:pos x="1" y="265"/>
              </a:cxn>
              <a:cxn ang="0">
                <a:pos x="0" y="258"/>
              </a:cxn>
              <a:cxn ang="0">
                <a:pos x="0" y="30"/>
              </a:cxn>
            </a:cxnLst>
            <a:rect l="0" t="0" r="r" b="b"/>
            <a:pathLst>
              <a:path w="243" h="289">
                <a:moveTo>
                  <a:pt x="0" y="30"/>
                </a:moveTo>
                <a:lnTo>
                  <a:pt x="1" y="23"/>
                </a:lnTo>
                <a:lnTo>
                  <a:pt x="2" y="17"/>
                </a:lnTo>
                <a:lnTo>
                  <a:pt x="5" y="12"/>
                </a:lnTo>
                <a:lnTo>
                  <a:pt x="9" y="8"/>
                </a:lnTo>
                <a:lnTo>
                  <a:pt x="13" y="4"/>
                </a:lnTo>
                <a:lnTo>
                  <a:pt x="18" y="2"/>
                </a:lnTo>
                <a:lnTo>
                  <a:pt x="24" y="1"/>
                </a:lnTo>
                <a:lnTo>
                  <a:pt x="30" y="0"/>
                </a:lnTo>
                <a:lnTo>
                  <a:pt x="36" y="1"/>
                </a:lnTo>
                <a:lnTo>
                  <a:pt x="43" y="4"/>
                </a:lnTo>
                <a:lnTo>
                  <a:pt x="50" y="8"/>
                </a:lnTo>
                <a:lnTo>
                  <a:pt x="56" y="13"/>
                </a:lnTo>
                <a:lnTo>
                  <a:pt x="182" y="182"/>
                </a:lnTo>
                <a:lnTo>
                  <a:pt x="183" y="182"/>
                </a:lnTo>
                <a:lnTo>
                  <a:pt x="183" y="30"/>
                </a:lnTo>
                <a:lnTo>
                  <a:pt x="185" y="17"/>
                </a:lnTo>
                <a:lnTo>
                  <a:pt x="192" y="8"/>
                </a:lnTo>
                <a:lnTo>
                  <a:pt x="201" y="2"/>
                </a:lnTo>
                <a:lnTo>
                  <a:pt x="212" y="0"/>
                </a:lnTo>
                <a:lnTo>
                  <a:pt x="218" y="1"/>
                </a:lnTo>
                <a:lnTo>
                  <a:pt x="224" y="2"/>
                </a:lnTo>
                <a:lnTo>
                  <a:pt x="230" y="4"/>
                </a:lnTo>
                <a:lnTo>
                  <a:pt x="234" y="8"/>
                </a:lnTo>
                <a:lnTo>
                  <a:pt x="238" y="12"/>
                </a:lnTo>
                <a:lnTo>
                  <a:pt x="241" y="17"/>
                </a:lnTo>
                <a:lnTo>
                  <a:pt x="242" y="23"/>
                </a:lnTo>
                <a:lnTo>
                  <a:pt x="243" y="30"/>
                </a:lnTo>
                <a:lnTo>
                  <a:pt x="243" y="258"/>
                </a:lnTo>
                <a:lnTo>
                  <a:pt x="242" y="265"/>
                </a:lnTo>
                <a:lnTo>
                  <a:pt x="241" y="271"/>
                </a:lnTo>
                <a:lnTo>
                  <a:pt x="238" y="277"/>
                </a:lnTo>
                <a:lnTo>
                  <a:pt x="234" y="281"/>
                </a:lnTo>
                <a:lnTo>
                  <a:pt x="230" y="284"/>
                </a:lnTo>
                <a:lnTo>
                  <a:pt x="224" y="287"/>
                </a:lnTo>
                <a:lnTo>
                  <a:pt x="218" y="288"/>
                </a:lnTo>
                <a:lnTo>
                  <a:pt x="212" y="289"/>
                </a:lnTo>
                <a:lnTo>
                  <a:pt x="206" y="288"/>
                </a:lnTo>
                <a:lnTo>
                  <a:pt x="199" y="285"/>
                </a:lnTo>
                <a:lnTo>
                  <a:pt x="193" y="281"/>
                </a:lnTo>
                <a:lnTo>
                  <a:pt x="188" y="276"/>
                </a:lnTo>
                <a:lnTo>
                  <a:pt x="61" y="109"/>
                </a:lnTo>
                <a:lnTo>
                  <a:pt x="61" y="109"/>
                </a:lnTo>
                <a:lnTo>
                  <a:pt x="61" y="258"/>
                </a:lnTo>
                <a:lnTo>
                  <a:pt x="60" y="265"/>
                </a:lnTo>
                <a:lnTo>
                  <a:pt x="59" y="271"/>
                </a:lnTo>
                <a:lnTo>
                  <a:pt x="56" y="277"/>
                </a:lnTo>
                <a:lnTo>
                  <a:pt x="51" y="281"/>
                </a:lnTo>
                <a:lnTo>
                  <a:pt x="47" y="284"/>
                </a:lnTo>
                <a:lnTo>
                  <a:pt x="42" y="287"/>
                </a:lnTo>
                <a:lnTo>
                  <a:pt x="36" y="288"/>
                </a:lnTo>
                <a:lnTo>
                  <a:pt x="30" y="289"/>
                </a:lnTo>
                <a:lnTo>
                  <a:pt x="24" y="288"/>
                </a:lnTo>
                <a:lnTo>
                  <a:pt x="18" y="287"/>
                </a:lnTo>
                <a:lnTo>
                  <a:pt x="13" y="284"/>
                </a:lnTo>
                <a:lnTo>
                  <a:pt x="9" y="281"/>
                </a:lnTo>
                <a:lnTo>
                  <a:pt x="5" y="277"/>
                </a:lnTo>
                <a:lnTo>
                  <a:pt x="2" y="271"/>
                </a:lnTo>
                <a:lnTo>
                  <a:pt x="1" y="265"/>
                </a:lnTo>
                <a:lnTo>
                  <a:pt x="0" y="258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94" name="Text Box 26"/>
          <p:cNvSpPr txBox="1">
            <a:spLocks noChangeArrowheads="1"/>
          </p:cNvSpPr>
          <p:nvPr/>
        </p:nvSpPr>
        <p:spPr bwMode="auto">
          <a:xfrm>
            <a:off x="2819400" y="1143000"/>
            <a:ext cx="249872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Coherent Bremsstrahlung</a:t>
            </a:r>
          </a:p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photon beam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43575" y="2384425"/>
            <a:ext cx="227013" cy="10953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Line 78"/>
          <p:cNvSpPr>
            <a:spLocks noChangeShapeType="1"/>
          </p:cNvSpPr>
          <p:nvPr/>
        </p:nvSpPr>
        <p:spPr bwMode="auto">
          <a:xfrm>
            <a:off x="5705475" y="1854200"/>
            <a:ext cx="117475" cy="5111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295400"/>
            <a:ext cx="1404938" cy="581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en-US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Pair</a:t>
            </a:r>
          </a:p>
          <a:p>
            <a:pPr algn="ctr">
              <a:buSzPct val="100000"/>
            </a:pPr>
            <a:r>
              <a:rPr lang="en-US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Spectrometer</a:t>
            </a:r>
          </a:p>
        </p:txBody>
      </p:sp>
      <p:sp>
        <p:nvSpPr>
          <p:cNvPr id="23554" name="TextBox 20"/>
          <p:cNvSpPr txBox="1">
            <a:spLocks noChangeArrowheads="1"/>
          </p:cNvSpPr>
          <p:nvPr/>
        </p:nvSpPr>
        <p:spPr bwMode="auto">
          <a:xfrm>
            <a:off x="1063625" y="4267200"/>
            <a:ext cx="7202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>
                <a:latin typeface="Arial" pitchFamily="34" charset="0"/>
              </a:rPr>
              <a:t>Photon energy tagged by scattered electron ~ 0.1% resolution</a:t>
            </a:r>
          </a:p>
          <a:p>
            <a:pPr>
              <a:buFont typeface="Arial" pitchFamily="34" charset="0"/>
              <a:buChar char="•"/>
            </a:pPr>
            <a:r>
              <a:rPr lang="en-US" altLang="en-US">
                <a:latin typeface="Arial" pitchFamily="34" charset="0"/>
              </a:rPr>
              <a:t>Photon beam collimated at 75m, &lt;25 mrad</a:t>
            </a:r>
          </a:p>
          <a:p>
            <a:pPr>
              <a:buFont typeface="Arial" pitchFamily="34" charset="0"/>
              <a:buChar char="•"/>
            </a:pPr>
            <a:r>
              <a:rPr lang="en-US" altLang="en-US">
                <a:latin typeface="Arial" pitchFamily="34" charset="0"/>
              </a:rPr>
              <a:t>Intensity: now ~ 2 10</a:t>
            </a:r>
            <a:r>
              <a:rPr lang="en-US" altLang="en-US" baseline="30000">
                <a:latin typeface="Arial" pitchFamily="34" charset="0"/>
              </a:rPr>
              <a:t>7</a:t>
            </a:r>
            <a:r>
              <a:rPr lang="en-US" altLang="en-US">
                <a:latin typeface="Arial" pitchFamily="34" charset="0"/>
              </a:rPr>
              <a:t> </a:t>
            </a:r>
            <a:r>
              <a:rPr lang="en-US" altLang="en-US" b="1">
                <a:latin typeface="Arial" pitchFamily="34" charset="0"/>
              </a:rPr>
              <a:t>- </a:t>
            </a:r>
            <a:r>
              <a:rPr lang="en-US" altLang="en-US">
                <a:latin typeface="Arial" pitchFamily="34" charset="0"/>
              </a:rPr>
              <a:t>5 10</a:t>
            </a:r>
            <a:r>
              <a:rPr lang="en-US" altLang="en-US" baseline="30000">
                <a:latin typeface="Arial" pitchFamily="34" charset="0"/>
              </a:rPr>
              <a:t>7</a:t>
            </a:r>
            <a:r>
              <a:rPr lang="en-US" altLang="en-US">
                <a:latin typeface="Arial" pitchFamily="34" charset="0"/>
              </a:rPr>
              <a:t> </a:t>
            </a:r>
            <a:r>
              <a:rPr lang="en-US" altLang="en-US" b="1">
                <a:latin typeface="Symbol" pitchFamily="18" charset="2"/>
              </a:rPr>
              <a:t>g</a:t>
            </a:r>
            <a:r>
              <a:rPr lang="en-US" altLang="en-US">
                <a:latin typeface="Arial" pitchFamily="34" charset="0"/>
              </a:rPr>
              <a:t>/sec above J/</a:t>
            </a:r>
            <a:r>
              <a:rPr lang="en-US" altLang="en-US">
                <a:latin typeface="Symbol" pitchFamily="18" charset="2"/>
              </a:rPr>
              <a:t>y</a:t>
            </a:r>
            <a:r>
              <a:rPr lang="en-US" altLang="en-US">
                <a:latin typeface="Arial" pitchFamily="34" charset="0"/>
              </a:rPr>
              <a:t> threshold (8.2 GeV) – total 50 pb</a:t>
            </a:r>
            <a:r>
              <a:rPr lang="en-US" altLang="en-US" baseline="30000">
                <a:latin typeface="Arial" pitchFamily="34" charset="0"/>
              </a:rPr>
              <a:t>-1</a:t>
            </a:r>
            <a:r>
              <a:rPr lang="en-US" altLang="en-US">
                <a:latin typeface="Arial" pitchFamily="34" charset="0"/>
              </a:rPr>
              <a:t> in 2016-2017 runs</a:t>
            </a:r>
          </a:p>
        </p:txBody>
      </p:sp>
      <p:sp>
        <p:nvSpPr>
          <p:cNvPr id="23555" name="Text Box 26"/>
          <p:cNvSpPr txBox="1">
            <a:spLocks noChangeArrowheads="1"/>
          </p:cNvSpPr>
          <p:nvPr/>
        </p:nvSpPr>
        <p:spPr bwMode="auto">
          <a:xfrm>
            <a:off x="0" y="1143000"/>
            <a:ext cx="28956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Tagger Hall: magnet, radiator, </a:t>
            </a:r>
          </a:p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tagger hodoscope</a:t>
            </a:r>
          </a:p>
        </p:txBody>
      </p:sp>
      <p:sp>
        <p:nvSpPr>
          <p:cNvPr id="23556" name="Text Box 26"/>
          <p:cNvSpPr txBox="1">
            <a:spLocks noChangeArrowheads="1"/>
          </p:cNvSpPr>
          <p:nvPr/>
        </p:nvSpPr>
        <p:spPr bwMode="auto">
          <a:xfrm>
            <a:off x="2185988" y="2878138"/>
            <a:ext cx="14938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Electron dump</a:t>
            </a:r>
          </a:p>
        </p:txBody>
      </p:sp>
      <p:sp>
        <p:nvSpPr>
          <p:cNvPr id="23557" name="TextBox 90"/>
          <p:cNvSpPr txBox="1">
            <a:spLocks noChangeArrowheads="1"/>
          </p:cNvSpPr>
          <p:nvPr/>
        </p:nvSpPr>
        <p:spPr bwMode="auto">
          <a:xfrm>
            <a:off x="228600" y="228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Hall D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0038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811713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89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Tagged fluxes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78687</TotalTime>
  <Words>880</Words>
  <Application>Microsoft Office PowerPoint</Application>
  <PresentationFormat>On-screen Show (4:3)</PresentationFormat>
  <Paragraphs>176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Arial</vt:lpstr>
      <vt:lpstr>Symbol</vt:lpstr>
      <vt:lpstr>Brush Script MT</vt:lpstr>
      <vt:lpstr>Comic Sans MS</vt:lpstr>
      <vt:lpstr>ＭＳ Ｐゴシック</vt:lpstr>
      <vt:lpstr>Cambria Math</vt:lpstr>
      <vt:lpstr>Arial Unicode MS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Lubomir Pentchev</dc:creator>
  <cp:lastModifiedBy>Lubomir Pentchev</cp:lastModifiedBy>
  <cp:revision>128</cp:revision>
  <dcterms:created xsi:type="dcterms:W3CDTF">2017-05-31T15:30:49Z</dcterms:created>
  <dcterms:modified xsi:type="dcterms:W3CDTF">2018-06-15T22:29:56Z</dcterms:modified>
</cp:coreProperties>
</file>