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9" r:id="rId3"/>
    <p:sldId id="280" r:id="rId4"/>
    <p:sldId id="278" r:id="rId5"/>
    <p:sldId id="281" r:id="rId6"/>
    <p:sldId id="277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0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3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6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5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4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1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3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B1EA-C8E1-48B0-87CC-323A1E6BD0B7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3600" y="159603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Hall B vs Hall D generator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E</a:t>
            </a:r>
            <a:r>
              <a:rPr lang="en-US" sz="2400" b="1" baseline="-25000" dirty="0" err="1" smtClean="0">
                <a:latin typeface="Symbol" panose="05050102010706020507" pitchFamily="18" charset="2"/>
              </a:rPr>
              <a:t>g</a:t>
            </a:r>
            <a:r>
              <a:rPr lang="en-US" sz="2400" dirty="0" smtClean="0"/>
              <a:t> = 11 GeV no proton FFs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90600"/>
            <a:ext cx="8153400" cy="5536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01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1" y="159603"/>
            <a:ext cx="6753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Hall B vs Marie’s generator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E</a:t>
            </a:r>
            <a:r>
              <a:rPr lang="en-US" sz="2400" b="1" baseline="-25000" dirty="0" err="1" smtClean="0">
                <a:latin typeface="Symbol" panose="05050102010706020507" pitchFamily="18" charset="2"/>
              </a:rPr>
              <a:t>g</a:t>
            </a:r>
            <a:r>
              <a:rPr lang="en-US" sz="2400" dirty="0" smtClean="0"/>
              <a:t> = 11 GeV    40&lt;</a:t>
            </a:r>
            <a:r>
              <a:rPr lang="en-US" sz="2400" dirty="0">
                <a:latin typeface="Symbol" panose="05050102010706020507" pitchFamily="18" charset="2"/>
              </a:rPr>
              <a:t>q</a:t>
            </a:r>
            <a:r>
              <a:rPr lang="en-US" sz="2400" dirty="0" smtClean="0"/>
              <a:t>&lt;140     0.04&lt;|t|&lt;3.5 GeV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33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1" y="159603"/>
            <a:ext cx="6753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Hall B vs Marie’s generator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E</a:t>
            </a:r>
            <a:r>
              <a:rPr lang="en-US" sz="2400" b="1" baseline="-25000" dirty="0" err="1" smtClean="0">
                <a:latin typeface="Symbol" panose="05050102010706020507" pitchFamily="18" charset="2"/>
              </a:rPr>
              <a:t>g</a:t>
            </a:r>
            <a:r>
              <a:rPr lang="en-US" sz="2400" dirty="0" smtClean="0"/>
              <a:t> = 11 GeV    0&lt;</a:t>
            </a:r>
            <a:r>
              <a:rPr lang="en-US" sz="2400" dirty="0" smtClean="0">
                <a:latin typeface="Symbol" panose="05050102010706020507" pitchFamily="18" charset="2"/>
              </a:rPr>
              <a:t>q</a:t>
            </a:r>
            <a:r>
              <a:rPr lang="en-US" sz="2400" dirty="0" smtClean="0"/>
              <a:t>&lt;180     0&lt;|t|&lt;3.5 GeV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27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43200" y="152400"/>
            <a:ext cx="4040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Hall B vs Berger et.al paper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4825036" cy="3276600"/>
          </a:xfrm>
          <a:prstGeom prst="rect">
            <a:avLst/>
          </a:prstGeom>
        </p:spPr>
      </p:pic>
      <p:pic>
        <p:nvPicPr>
          <p:cNvPr id="1026" name="Picture 2" descr="C:\Users\pentchev\Downloads\Berger_Fig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990" y="914400"/>
            <a:ext cx="4676852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12518" y="4508918"/>
            <a:ext cx="4040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 = 25 GeV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    Q’2 = 5 GeV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109064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76600" y="141514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Hall </a:t>
            </a:r>
            <a:r>
              <a:rPr lang="en-US" sz="2400" dirty="0"/>
              <a:t>D</a:t>
            </a:r>
            <a:r>
              <a:rPr lang="en-US" sz="2400" dirty="0" smtClean="0"/>
              <a:t> vs NIST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258" y="1261760"/>
            <a:ext cx="6325483" cy="433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69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05200" y="152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Hall B vs data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1" y="1034144"/>
            <a:ext cx="4730356" cy="32123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642" y="1034144"/>
            <a:ext cx="4730358" cy="321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85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05200" y="152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Conclusions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94656" y="1295400"/>
            <a:ext cx="72825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Misinterpretation of Berger et.al formula in the Hall B generator, resulting in double-counting trivial </a:t>
            </a:r>
            <a:r>
              <a:rPr lang="en-US" sz="2400" dirty="0" err="1" smtClean="0">
                <a:latin typeface="Symbol" panose="05050102010706020507" pitchFamily="18" charset="2"/>
              </a:rPr>
              <a:t>f</a:t>
            </a:r>
            <a:r>
              <a:rPr lang="en-US" sz="2400" baseline="-25000" dirty="0" err="1" smtClean="0"/>
              <a:t>LAB</a:t>
            </a:r>
            <a:r>
              <a:rPr lang="en-US" sz="2400" dirty="0" smtClean="0"/>
              <a:t> integration – easy fix: </a:t>
            </a:r>
            <a:r>
              <a:rPr lang="en-US" sz="2400" dirty="0" smtClean="0">
                <a:solidFill>
                  <a:srgbClr val="FF0000"/>
                </a:solidFill>
              </a:rPr>
              <a:t>divide by 2</a:t>
            </a:r>
            <a:r>
              <a:rPr lang="en-US" sz="2400" dirty="0" smtClean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Difference between Hall D and Hall B/Marie’s generator coming from the proton form-factors – </a:t>
            </a:r>
            <a:r>
              <a:rPr lang="en-US" sz="2400" dirty="0" smtClean="0">
                <a:solidFill>
                  <a:srgbClr val="FF0000"/>
                </a:solidFill>
              </a:rPr>
              <a:t>very important to implement proton FFs into the Hall D generator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Limitations (t, </a:t>
            </a:r>
            <a:r>
              <a:rPr lang="en-US" sz="2400" dirty="0" err="1" smtClean="0">
                <a:latin typeface="Symbol" panose="05050102010706020507" pitchFamily="18" charset="2"/>
              </a:rPr>
              <a:t>q</a:t>
            </a:r>
            <a:r>
              <a:rPr lang="en-US" sz="2400" baseline="-25000" dirty="0" err="1" smtClean="0"/>
              <a:t>CM</a:t>
            </a:r>
            <a:r>
              <a:rPr lang="en-US" sz="2400" dirty="0" smtClean="0"/>
              <a:t>) in the Hall B and Marie’s generator have to be understood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Adapt Marie’s generator into the Hall D framework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91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40026</TotalTime>
  <Words>142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24</cp:revision>
  <dcterms:created xsi:type="dcterms:W3CDTF">2017-05-31T15:30:49Z</dcterms:created>
  <dcterms:modified xsi:type="dcterms:W3CDTF">2017-12-06T15:28:55Z</dcterms:modified>
</cp:coreProperties>
</file>