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4" r:id="rId3"/>
    <p:sldId id="275" r:id="rId4"/>
    <p:sldId id="276" r:id="rId5"/>
    <p:sldId id="277" r:id="rId6"/>
    <p:sldId id="278" r:id="rId7"/>
    <p:sldId id="27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0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3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6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5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4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1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0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3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FB1EA-C8E1-48B0-87CC-323A1E6BD0B7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8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588351"/>
              </p:ext>
            </p:extLst>
          </p:nvPr>
        </p:nvGraphicFramePr>
        <p:xfrm>
          <a:off x="838200" y="1371600"/>
          <a:ext cx="6629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371600"/>
                <a:gridCol w="1066800"/>
                <a:gridCol w="12192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sim-recon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20f/run 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offline</a:t>
                      </a:r>
                      <a:r>
                        <a:rPr lang="en-US" baseline="0" dirty="0" smtClean="0"/>
                        <a:t> mon.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April 24/2017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v4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v6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2.14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24/2017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2.15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27/2017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Dec. 4/2017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Dec. 4/2017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68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910258"/>
              </p:ext>
            </p:extLst>
          </p:nvPr>
        </p:nvGraphicFramePr>
        <p:xfrm>
          <a:off x="0" y="0"/>
          <a:ext cx="9046029" cy="641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197429"/>
                <a:gridCol w="1219200"/>
                <a:gridCol w="1371600"/>
                <a:gridCol w="1317171"/>
                <a:gridCol w="1295400"/>
                <a:gridCol w="134982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(golden)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2017</a:t>
                      </a:r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20files/run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2017 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panose="05050102010706020507" pitchFamily="18" charset="2"/>
                        </a:rPr>
                        <a:t>f</a:t>
                      </a:r>
                      <a:endParaRPr lang="en-US" dirty="0">
                        <a:latin typeface="Symbol" panose="05050102010706020507" pitchFamily="18" charset="2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J/</a:t>
                      </a:r>
                      <a:r>
                        <a:rPr lang="en-US" dirty="0" smtClean="0">
                          <a:latin typeface="Symbol" panose="05050102010706020507" pitchFamily="18" charset="2"/>
                        </a:rPr>
                        <a:t>y</a:t>
                      </a:r>
                      <a:endParaRPr lang="en-US" dirty="0">
                        <a:latin typeface="Symbol" panose="05050102010706020507" pitchFamily="18" charset="2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panose="05050102010706020507" pitchFamily="18" charset="2"/>
                        </a:rPr>
                        <a:t>f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J/</a:t>
                      </a:r>
                      <a:r>
                        <a:rPr lang="en-US" dirty="0" smtClean="0">
                          <a:latin typeface="Symbol" panose="05050102010706020507" pitchFamily="18" charset="2"/>
                        </a:rPr>
                        <a:t>y</a:t>
                      </a:r>
                      <a:endParaRPr lang="en-US" dirty="0">
                        <a:latin typeface="Symbol" panose="05050102010706020507" pitchFamily="18" charset="2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panose="05050102010706020507" pitchFamily="18" charset="2"/>
                        </a:rPr>
                        <a:t>f</a:t>
                      </a:r>
                      <a:endParaRPr lang="en-US" dirty="0">
                        <a:latin typeface="Symbol" panose="05050102010706020507" pitchFamily="18" charset="2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J</a:t>
                      </a:r>
                      <a:r>
                        <a:rPr lang="en-US" dirty="0" smtClean="0">
                          <a:latin typeface="Symbol" panose="05050102010706020507" pitchFamily="18" charset="2"/>
                        </a:rPr>
                        <a:t>/y</a:t>
                      </a:r>
                      <a:endParaRPr lang="en-US" dirty="0">
                        <a:latin typeface="Symbol" panose="05050102010706020507" pitchFamily="18" charset="2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old rec.</a:t>
                      </a:r>
                      <a:r>
                        <a:rPr lang="en-US" baseline="0" dirty="0" smtClean="0"/>
                        <a:t>   </a:t>
                      </a:r>
                      <a:r>
                        <a:rPr lang="en-US" dirty="0" smtClean="0"/>
                        <a:t>old anal.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(130±23.0)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275 ± 36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(56.5±8.3)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121±12.7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80.1 ± 19.0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32.0 ± 4.8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old rec.</a:t>
                      </a:r>
                    </a:p>
                    <a:p>
                      <a:r>
                        <a:rPr lang="en-US" dirty="0" smtClean="0"/>
                        <a:t>new</a:t>
                      </a:r>
                      <a:r>
                        <a:rPr lang="en-US" baseline="0" dirty="0" smtClean="0"/>
                        <a:t> anal.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46.7 ± 14.0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23.8  ± 5.6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old rec.</a:t>
                      </a:r>
                    </a:p>
                    <a:p>
                      <a:r>
                        <a:rPr lang="en-US" dirty="0" smtClean="0"/>
                        <a:t>new anal. loose cuts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65.9 ± 16.6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30.2 ± 6.5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 rec.</a:t>
                      </a:r>
                    </a:p>
                    <a:p>
                      <a:r>
                        <a:rPr lang="en-US" dirty="0" smtClean="0"/>
                        <a:t>old anal.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 rec.</a:t>
                      </a:r>
                    </a:p>
                    <a:p>
                      <a:r>
                        <a:rPr lang="en-US" dirty="0" smtClean="0"/>
                        <a:t>new anal.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(104±17.5)</a:t>
                      </a:r>
                    </a:p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250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± 29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(28.8±6.2)</a:t>
                      </a:r>
                    </a:p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62.5±9.2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78.8 ± 31.0 ?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33.2 ± 6.8 ?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483.8± 52.2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133.0± 12.8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 rec.</a:t>
                      </a:r>
                    </a:p>
                    <a:p>
                      <a:r>
                        <a:rPr lang="en-US" dirty="0" smtClean="0"/>
                        <a:t>new anal.</a:t>
                      </a:r>
                    </a:p>
                    <a:p>
                      <a:r>
                        <a:rPr lang="en-US" dirty="0" smtClean="0"/>
                        <a:t>loose cuts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268±30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70.8±10.1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467.7±55.8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137.1±13.5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lumi</a:t>
                      </a:r>
                      <a:r>
                        <a:rPr lang="en-US" dirty="0" smtClean="0"/>
                        <a:t>, pb-1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10.895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5.804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46.138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norm. yield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25.24±3.3</a:t>
                      </a:r>
                    </a:p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22.95±2.7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11.1±1.2</a:t>
                      </a:r>
                    </a:p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5.74±0.8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13.80±3.27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5.51±0.83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10.49±1.13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2.88±0.28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20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8653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J/</a:t>
            </a:r>
            <a:r>
              <a:rPr lang="en-US" sz="2400" dirty="0" smtClean="0">
                <a:latin typeface="Symbol" panose="05050102010706020507" pitchFamily="18" charset="2"/>
              </a:rPr>
              <a:t>y </a:t>
            </a:r>
            <a:r>
              <a:rPr lang="en-US" sz="2400" dirty="0" smtClean="0"/>
              <a:t>event-by-event comparison (over 67 skims from 2016)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0318"/>
            <a:ext cx="4800600" cy="32600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170" y="470318"/>
            <a:ext cx="4728830" cy="32112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90601"/>
            <a:ext cx="4648200" cy="31565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405" y="3681587"/>
            <a:ext cx="4590595" cy="311739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421959" y="3244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±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" y="239485"/>
            <a:ext cx="8686800" cy="623751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52400" y="239485"/>
            <a:ext cx="8458200" cy="623751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0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8653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J/</a:t>
            </a:r>
            <a:r>
              <a:rPr lang="en-US" sz="2400" dirty="0" smtClean="0">
                <a:latin typeface="Symbol" panose="05050102010706020507" pitchFamily="18" charset="2"/>
              </a:rPr>
              <a:t>y </a:t>
            </a:r>
            <a:r>
              <a:rPr lang="en-US" sz="2400" dirty="0" err="1" smtClean="0"/>
              <a:t>photoproduction</a:t>
            </a:r>
            <a:r>
              <a:rPr lang="en-US" sz="2400" dirty="0" smtClean="0">
                <a:latin typeface="Symbol" panose="05050102010706020507" pitchFamily="18" charset="2"/>
              </a:rPr>
              <a:t> </a:t>
            </a:r>
            <a:r>
              <a:rPr lang="en-US" sz="2400" dirty="0" smtClean="0"/>
              <a:t>helicity conservation </a:t>
            </a:r>
          </a:p>
          <a:p>
            <a:pPr algn="ctr"/>
            <a:endParaRPr lang="en-US" sz="2400" dirty="0"/>
          </a:p>
          <a:p>
            <a:r>
              <a:rPr lang="en-US" sz="2400" dirty="0" smtClean="0"/>
              <a:t>Fit with p0(1+p1∙cos</a:t>
            </a:r>
            <a:r>
              <a:rPr lang="en-US" sz="2400" baseline="30000" dirty="0" smtClean="0"/>
              <a:t>2</a:t>
            </a:r>
            <a:r>
              <a:rPr lang="en-US" sz="2400" dirty="0" smtClean="0">
                <a:latin typeface="Symbol" panose="05050102010706020507" pitchFamily="18" charset="2"/>
              </a:rPr>
              <a:t>q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421959" y="3244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±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889" y="1356241"/>
            <a:ext cx="6648450" cy="451485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04800" y="239485"/>
            <a:ext cx="8686800" cy="623751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52400" y="239485"/>
            <a:ext cx="8458200" cy="623751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97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653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J/</a:t>
            </a:r>
            <a:r>
              <a:rPr lang="en-US" sz="2400" dirty="0" smtClean="0">
                <a:latin typeface="Symbol" panose="05050102010706020507" pitchFamily="18" charset="2"/>
              </a:rPr>
              <a:t>y </a:t>
            </a:r>
            <a:r>
              <a:rPr lang="en-US" sz="2400" dirty="0" smtClean="0"/>
              <a:t>event-by-event comparison </a:t>
            </a:r>
            <a:r>
              <a:rPr lang="en-US" sz="2400" dirty="0" smtClean="0"/>
              <a:t>(</a:t>
            </a:r>
            <a:r>
              <a:rPr lang="en-US" sz="2400" dirty="0" smtClean="0"/>
              <a:t>over 121</a:t>
            </a:r>
            <a:r>
              <a:rPr lang="en-US" sz="2400" dirty="0" smtClean="0"/>
              <a:t> </a:t>
            </a:r>
            <a:r>
              <a:rPr lang="en-US" sz="2400" dirty="0" smtClean="0"/>
              <a:t>skims from </a:t>
            </a:r>
            <a:r>
              <a:rPr lang="en-US" sz="2400" dirty="0" smtClean="0"/>
              <a:t>2016/2017)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171575"/>
            <a:ext cx="5029200" cy="45148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109" y="1171576"/>
            <a:ext cx="4760491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28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653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J/</a:t>
            </a:r>
            <a:r>
              <a:rPr lang="en-US" sz="2400" dirty="0" smtClean="0">
                <a:latin typeface="Symbol" panose="05050102010706020507" pitchFamily="18" charset="2"/>
              </a:rPr>
              <a:t>y </a:t>
            </a:r>
            <a:r>
              <a:rPr lang="en-US" sz="2400" dirty="0" smtClean="0"/>
              <a:t>reconstruction methods </a:t>
            </a:r>
            <a:r>
              <a:rPr lang="en-US" sz="2400" dirty="0" smtClean="0"/>
              <a:t> (</a:t>
            </a:r>
            <a:r>
              <a:rPr lang="en-US" sz="2400" dirty="0" smtClean="0"/>
              <a:t>over 121</a:t>
            </a:r>
            <a:r>
              <a:rPr lang="en-US" sz="2400" dirty="0" smtClean="0"/>
              <a:t> </a:t>
            </a:r>
            <a:r>
              <a:rPr lang="en-US" sz="2400" dirty="0" smtClean="0"/>
              <a:t>skims from </a:t>
            </a:r>
            <a:r>
              <a:rPr lang="en-US" sz="2400" dirty="0" smtClean="0"/>
              <a:t>2016/2017)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6" y="948055"/>
            <a:ext cx="8686800" cy="58990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948055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dirty="0" smtClean="0"/>
              <a:t>inematic fit            recoil proton             angles only                electron, positron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020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653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J/</a:t>
            </a:r>
            <a:r>
              <a:rPr lang="en-US" sz="2400" dirty="0" smtClean="0">
                <a:latin typeface="Symbol" panose="05050102010706020507" pitchFamily="18" charset="2"/>
              </a:rPr>
              <a:t>y </a:t>
            </a:r>
            <a:r>
              <a:rPr lang="en-US" sz="2400" dirty="0" smtClean="0"/>
              <a:t>reconstruction methods </a:t>
            </a:r>
            <a:r>
              <a:rPr lang="en-US" sz="2400" dirty="0" smtClean="0"/>
              <a:t> (</a:t>
            </a:r>
            <a:r>
              <a:rPr lang="en-US" sz="2400" dirty="0" smtClean="0"/>
              <a:t>over 121</a:t>
            </a:r>
            <a:r>
              <a:rPr lang="en-US" sz="2400" dirty="0" smtClean="0"/>
              <a:t> </a:t>
            </a:r>
            <a:r>
              <a:rPr lang="en-US" sz="2400" dirty="0" smtClean="0"/>
              <a:t>skims from </a:t>
            </a:r>
            <a:r>
              <a:rPr lang="en-US" sz="2400" dirty="0" smtClean="0"/>
              <a:t>2016/2017)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948055"/>
            <a:ext cx="495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recoil proton       vs        electron, positron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600200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52527</TotalTime>
  <Words>234</Words>
  <Application>Microsoft Office PowerPoint</Application>
  <PresentationFormat>On-screen Show (4:3)</PresentationFormat>
  <Paragraphs>99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Lubomir Pentchev</dc:creator>
  <cp:lastModifiedBy>Lubomir Pentchev</cp:lastModifiedBy>
  <cp:revision>70</cp:revision>
  <dcterms:created xsi:type="dcterms:W3CDTF">2017-05-31T15:30:49Z</dcterms:created>
  <dcterms:modified xsi:type="dcterms:W3CDTF">2018-05-10T17:56:46Z</dcterms:modified>
</cp:coreProperties>
</file>