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7" r:id="rId2"/>
    <p:sldId id="299" r:id="rId3"/>
    <p:sldId id="294" r:id="rId4"/>
    <p:sldId id="300" r:id="rId5"/>
    <p:sldId id="295" r:id="rId6"/>
    <p:sldId id="301" r:id="rId7"/>
    <p:sldId id="297" r:id="rId8"/>
    <p:sldId id="298" r:id="rId9"/>
    <p:sldId id="302" r:id="rId10"/>
    <p:sldId id="303" r:id="rId11"/>
    <p:sldId id="304" r:id="rId12"/>
    <p:sldId id="305" r:id="rId13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808000"/>
    <a:srgbClr val="669900"/>
    <a:srgbClr val="666633"/>
    <a:srgbClr val="00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130" d="100"/>
          <a:sy n="130" d="100"/>
        </p:scale>
        <p:origin x="-2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0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94715"/>
            <a:ext cx="4653916" cy="3160395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2016 + 20 files per run from 2017 data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642" y="694716"/>
            <a:ext cx="4696358" cy="31892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43353" y="4184833"/>
            <a:ext cx="465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</a:t>
            </a:r>
            <a:r>
              <a:rPr lang="en-US" sz="1800" dirty="0" smtClean="0"/>
              <a:t>equire </a:t>
            </a:r>
            <a:r>
              <a:rPr lang="en-US" sz="1800" dirty="0" err="1" smtClean="0"/>
              <a:t>kin.fit</a:t>
            </a:r>
            <a:r>
              <a:rPr lang="en-US" sz="1800" dirty="0" smtClean="0"/>
              <a:t> converges and </a:t>
            </a:r>
            <a:r>
              <a:rPr lang="en-US" sz="1800" dirty="0" err="1">
                <a:latin typeface="Symbol" panose="05050102010706020507" pitchFamily="18" charset="2"/>
              </a:rPr>
              <a:t>q</a:t>
            </a:r>
            <a:r>
              <a:rPr lang="en-US" sz="1800" baseline="-25000" dirty="0" err="1" smtClean="0"/>
              <a:t>e</a:t>
            </a:r>
            <a:r>
              <a:rPr lang="en-US" sz="1800" dirty="0" smtClean="0"/>
              <a:t> &gt; 1</a:t>
            </a:r>
            <a:r>
              <a:rPr lang="en-US" sz="1800" baseline="30000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77979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x-sec. vs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876" y="548543"/>
            <a:ext cx="3716179" cy="43719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42076" y="1361166"/>
            <a:ext cx="311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●   Fits in slices of energy</a:t>
            </a:r>
          </a:p>
          <a:p>
            <a:endParaRPr lang="en-US" sz="1800" dirty="0"/>
          </a:p>
          <a:p>
            <a:r>
              <a:rPr lang="en-US" sz="1800" dirty="0" smtClean="0">
                <a:solidFill>
                  <a:srgbClr val="002060"/>
                </a:solidFill>
              </a:rPr>
              <a:t>Cornell data excluded from fit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425" y="1505570"/>
            <a:ext cx="21875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-slope of SLAC data 1.39 - 2.9 GeV</a:t>
            </a:r>
            <a:r>
              <a:rPr lang="en-US" sz="1800" baseline="30000" dirty="0" smtClean="0">
                <a:solidFill>
                  <a:srgbClr val="FF0000"/>
                </a:solidFill>
              </a:rPr>
              <a:t>-2 </a:t>
            </a:r>
            <a:r>
              <a:rPr lang="en-US" sz="1800" dirty="0" smtClean="0">
                <a:solidFill>
                  <a:srgbClr val="FF0000"/>
                </a:solidFill>
              </a:rPr>
              <a:t>(13-21 GeV)</a:t>
            </a:r>
          </a:p>
          <a:p>
            <a:endParaRPr lang="en-US" sz="1800" baseline="30000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t-slope of Cornell data 1.2 GeV</a:t>
            </a:r>
            <a:r>
              <a:rPr lang="en-US" sz="1800" baseline="30000" dirty="0" smtClean="0">
                <a:solidFill>
                  <a:srgbClr val="002060"/>
                </a:solidFill>
              </a:rPr>
              <a:t>-2</a:t>
            </a:r>
            <a:endParaRPr lang="en-US" sz="18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8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x-sec. vs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08" y="559259"/>
            <a:ext cx="3716179" cy="43719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42076" y="1361166"/>
            <a:ext cx="311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●   Fits in slices of energy</a:t>
            </a:r>
          </a:p>
          <a:p>
            <a:endParaRPr lang="en-US" sz="1800" dirty="0"/>
          </a:p>
          <a:p>
            <a:r>
              <a:rPr lang="en-US" sz="1800" dirty="0" err="1" smtClean="0"/>
              <a:t>GlueX</a:t>
            </a:r>
            <a:r>
              <a:rPr lang="en-US" sz="1800" dirty="0" smtClean="0"/>
              <a:t> data excluded from fit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425" y="1505570"/>
            <a:ext cx="21875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-slope of SLAC data 1.39 - 2.9 GeV</a:t>
            </a:r>
            <a:r>
              <a:rPr lang="en-US" sz="1800" baseline="30000" dirty="0" smtClean="0">
                <a:solidFill>
                  <a:srgbClr val="FF0000"/>
                </a:solidFill>
              </a:rPr>
              <a:t>-2 </a:t>
            </a:r>
            <a:r>
              <a:rPr lang="en-US" sz="1800" dirty="0" smtClean="0">
                <a:solidFill>
                  <a:srgbClr val="FF0000"/>
                </a:solidFill>
              </a:rPr>
              <a:t>(13-21 GeV)</a:t>
            </a:r>
          </a:p>
          <a:p>
            <a:endParaRPr lang="en-US" sz="1800" baseline="30000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t-slope of Cornell data 1.2 GeV</a:t>
            </a:r>
            <a:r>
              <a:rPr lang="en-US" sz="1800" baseline="30000" dirty="0" smtClean="0">
                <a:solidFill>
                  <a:srgbClr val="002060"/>
                </a:solidFill>
              </a:rPr>
              <a:t>-2</a:t>
            </a:r>
            <a:endParaRPr lang="en-US" sz="18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8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x-sec. vs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2076" y="1361166"/>
            <a:ext cx="3114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●   Fits in slices of energy</a:t>
            </a:r>
          </a:p>
          <a:p>
            <a:endParaRPr lang="en-US" sz="1800" dirty="0"/>
          </a:p>
          <a:p>
            <a:r>
              <a:rPr lang="en-US" sz="1800" dirty="0" err="1" smtClean="0"/>
              <a:t>GlueX</a:t>
            </a:r>
            <a:r>
              <a:rPr lang="en-US" sz="1800" dirty="0" smtClean="0"/>
              <a:t> data excluded from fit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425" y="1505570"/>
            <a:ext cx="21875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-slope of SLAC data 1.39 - 2.9 GeV</a:t>
            </a:r>
            <a:r>
              <a:rPr lang="en-US" sz="1800" baseline="30000" dirty="0" smtClean="0">
                <a:solidFill>
                  <a:srgbClr val="FF0000"/>
                </a:solidFill>
              </a:rPr>
              <a:t>-2 </a:t>
            </a:r>
            <a:r>
              <a:rPr lang="en-US" sz="1800" dirty="0" smtClean="0">
                <a:solidFill>
                  <a:srgbClr val="FF0000"/>
                </a:solidFill>
              </a:rPr>
              <a:t>(13-21 GeV)</a:t>
            </a:r>
          </a:p>
          <a:p>
            <a:endParaRPr lang="en-US" sz="1800" baseline="30000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t-slope of Cornell data 1.2 GeV</a:t>
            </a:r>
            <a:r>
              <a:rPr lang="en-US" sz="1800" baseline="30000" dirty="0" smtClean="0">
                <a:solidFill>
                  <a:srgbClr val="002060"/>
                </a:solidFill>
              </a:rPr>
              <a:t>-2</a:t>
            </a:r>
            <a:endParaRPr lang="en-US" sz="1800" baseline="300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667" y="1361166"/>
            <a:ext cx="6683742" cy="389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89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2016 + 20 files per run from 2017 data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0750"/>
            <a:ext cx="4744640" cy="32220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360" y="790750"/>
            <a:ext cx="4744640" cy="32220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43353" y="4184833"/>
            <a:ext cx="465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</a:t>
            </a:r>
            <a:r>
              <a:rPr lang="en-US" sz="1800" dirty="0" smtClean="0"/>
              <a:t>equire </a:t>
            </a:r>
            <a:r>
              <a:rPr lang="en-US" sz="1800" dirty="0" err="1" smtClean="0"/>
              <a:t>kin.fit</a:t>
            </a:r>
            <a:r>
              <a:rPr lang="en-US" sz="1800" dirty="0" smtClean="0"/>
              <a:t> converges and </a:t>
            </a:r>
            <a:r>
              <a:rPr lang="en-US" sz="1800" dirty="0" err="1">
                <a:latin typeface="Symbol" panose="05050102010706020507" pitchFamily="18" charset="2"/>
              </a:rPr>
              <a:t>q</a:t>
            </a:r>
            <a:r>
              <a:rPr lang="en-US" sz="1800" baseline="-25000" dirty="0" err="1" smtClean="0"/>
              <a:t>e</a:t>
            </a:r>
            <a:r>
              <a:rPr lang="en-US" sz="1800" dirty="0" smtClean="0"/>
              <a:t> &gt; 1</a:t>
            </a:r>
            <a:r>
              <a:rPr lang="en-US" sz="1800" baseline="30000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31099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68" y="456011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Reconstructing p, e</a:t>
              </a:r>
              <a:r>
                <a:rPr lang="en-US" altLang="en-US" sz="1800" baseline="30000" dirty="0" smtClean="0">
                  <a:cs typeface="Arial" panose="020B0604020202020204" pitchFamily="34" charset="0"/>
                </a:rPr>
                <a:t>+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, e</a:t>
              </a:r>
              <a:r>
                <a:rPr lang="en-US" altLang="en-US" sz="1800" baseline="30000" dirty="0" smtClean="0">
                  <a:cs typeface="Arial" panose="020B0604020202020204" pitchFamily="34" charset="0"/>
                </a:rPr>
                <a:t>-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momenta from angles (2016 data)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11757" y="3460090"/>
            <a:ext cx="84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a</a:t>
            </a:r>
            <a:r>
              <a:rPr lang="en-US" sz="1800" b="1" dirty="0" smtClean="0">
                <a:solidFill>
                  <a:srgbClr val="002060"/>
                </a:solidFill>
              </a:rPr>
              <a:t>ngles only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6395" y="3436926"/>
            <a:ext cx="149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7030A0"/>
                </a:solidFill>
                <a:latin typeface="Symbol" panose="05050102010706020507" pitchFamily="18" charset="2"/>
              </a:rPr>
              <a:t>g</a:t>
            </a:r>
            <a:r>
              <a:rPr lang="en-US" sz="1800" b="1" dirty="0" err="1" smtClean="0">
                <a:solidFill>
                  <a:srgbClr val="7030A0"/>
                </a:solidFill>
              </a:rPr>
              <a:t>p</a:t>
            </a:r>
            <a:r>
              <a:rPr lang="en-US" sz="1800" b="1" dirty="0" smtClean="0">
                <a:solidFill>
                  <a:srgbClr val="7030A0"/>
                </a:solidFill>
              </a:rPr>
              <a:t> -&gt; </a:t>
            </a:r>
            <a:r>
              <a:rPr lang="en-US" sz="1800" b="1" dirty="0" err="1" smtClean="0">
                <a:solidFill>
                  <a:srgbClr val="7030A0"/>
                </a:solidFill>
              </a:rPr>
              <a:t>pX</a:t>
            </a:r>
            <a:r>
              <a:rPr lang="en-US" sz="1800" b="1" dirty="0" smtClean="0">
                <a:solidFill>
                  <a:srgbClr val="7030A0"/>
                </a:solidFill>
              </a:rPr>
              <a:t> missing mass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7323" y="3516174"/>
            <a:ext cx="130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k</a:t>
            </a:r>
            <a:r>
              <a:rPr lang="en-US" sz="1800" b="1" dirty="0" smtClean="0">
                <a:solidFill>
                  <a:srgbClr val="FF0000"/>
                </a:solidFill>
              </a:rPr>
              <a:t>inematic fit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69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Reconstructing p, e</a:t>
              </a:r>
              <a:r>
                <a:rPr lang="en-US" altLang="en-US" sz="1800" baseline="30000" dirty="0" smtClean="0">
                  <a:cs typeface="Arial" panose="020B0604020202020204" pitchFamily="34" charset="0"/>
                </a:rPr>
                <a:t>+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, e</a:t>
              </a:r>
              <a:r>
                <a:rPr lang="en-US" altLang="en-US" sz="1800" baseline="30000" dirty="0" smtClean="0">
                  <a:cs typeface="Arial" panose="020B0604020202020204" pitchFamily="34" charset="0"/>
                </a:rPr>
                <a:t>-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momenta from angles (2016 data)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" y="932368"/>
            <a:ext cx="4724067" cy="32080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932" y="932367"/>
            <a:ext cx="4724068" cy="32080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6422" y="4184833"/>
            <a:ext cx="6803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Momenta calculated from angles</a:t>
            </a:r>
          </a:p>
          <a:p>
            <a:r>
              <a:rPr lang="en-US" sz="1800" dirty="0" smtClean="0"/>
              <a:t>Require energy conservation to +/- 200 MeV and </a:t>
            </a:r>
            <a:r>
              <a:rPr lang="en-US" sz="1800" dirty="0" err="1">
                <a:latin typeface="Symbol" panose="05050102010706020507" pitchFamily="18" charset="2"/>
              </a:rPr>
              <a:t>D</a:t>
            </a:r>
            <a:r>
              <a:rPr lang="en-US" sz="1800" dirty="0" err="1" smtClean="0"/>
              <a:t>r</a:t>
            </a:r>
            <a:r>
              <a:rPr lang="en-US" sz="1800" dirty="0" smtClean="0"/>
              <a:t>(vertex) &lt; 4 cm </a:t>
            </a:r>
            <a:endParaRPr lang="en-US" sz="1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256095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Analysis in bins of t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6" y="870281"/>
            <a:ext cx="4589283" cy="3116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250" y="870281"/>
            <a:ext cx="4296282" cy="29175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467" y="3927591"/>
            <a:ext cx="45866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aseline="30000" dirty="0"/>
          </a:p>
          <a:p>
            <a:r>
              <a:rPr lang="en-US" sz="1800" dirty="0" smtClean="0"/>
              <a:t>t-slope of Cornell data 1.2 GeV</a:t>
            </a:r>
            <a:r>
              <a:rPr lang="en-US" sz="1800" baseline="30000" dirty="0" smtClean="0"/>
              <a:t>-2   </a:t>
            </a:r>
            <a:r>
              <a:rPr lang="en-US" sz="1800" dirty="0" smtClean="0"/>
              <a:t>at </a:t>
            </a:r>
            <a:r>
              <a:rPr lang="en-US" sz="1800" dirty="0" err="1" smtClean="0"/>
              <a:t>E</a:t>
            </a:r>
            <a:r>
              <a:rPr lang="en-US" sz="1800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1800" dirty="0" smtClean="0"/>
              <a:t> = 11 GeV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79162" y="3986785"/>
            <a:ext cx="38068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aseline="30000" dirty="0"/>
          </a:p>
          <a:p>
            <a:r>
              <a:rPr lang="en-US" sz="1800" dirty="0" smtClean="0"/>
              <a:t>t-slope of old data ~3.5 GeV</a:t>
            </a:r>
            <a:r>
              <a:rPr lang="en-US" sz="1800" baseline="30000" dirty="0" smtClean="0"/>
              <a:t>-2</a:t>
            </a:r>
            <a:endParaRPr lang="en-US" sz="1800" baseline="30000" dirty="0"/>
          </a:p>
        </p:txBody>
      </p:sp>
    </p:spTree>
    <p:extLst>
      <p:ext uri="{BB962C8B-B14F-4D97-AF65-F5344CB8AC3E}">
        <p14:creationId xmlns:p14="http://schemas.microsoft.com/office/powerpoint/2010/main" val="2986905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Analysis in bins of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4741"/>
            <a:ext cx="3108455" cy="21108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893" y="608843"/>
            <a:ext cx="3170606" cy="2153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586" y="634741"/>
            <a:ext cx="3188900" cy="21655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36414"/>
            <a:ext cx="3108454" cy="21108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24" y="2836414"/>
            <a:ext cx="3246575" cy="220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837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latin typeface="Symbol" panose="05050102010706020507" pitchFamily="18" charset="2"/>
                  <a:cs typeface="Arial" panose="020B0604020202020204" pitchFamily="34" charset="0"/>
                </a:rPr>
                <a:t>f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x-sec. vs 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042" y="780280"/>
            <a:ext cx="5691308" cy="38648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" y="4444098"/>
            <a:ext cx="4399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GlueX</a:t>
            </a:r>
            <a:r>
              <a:rPr lang="en-US" sz="1800" dirty="0" smtClean="0"/>
              <a:t> data normalized to world data fit  - gives estimate of (luminosity) * (efficiency)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4095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x-sec. vs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1" y="559259"/>
            <a:ext cx="3716179" cy="4371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4496" y="1046074"/>
            <a:ext cx="1403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2076" y="1361166"/>
            <a:ext cx="31141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●   Fits in slices of energy</a:t>
            </a:r>
          </a:p>
          <a:p>
            <a:r>
              <a:rPr lang="en-US" sz="1800" dirty="0" smtClean="0"/>
              <a:t>○   Using kin. fit (global fit with flat background)</a:t>
            </a:r>
          </a:p>
          <a:p>
            <a:r>
              <a:rPr lang="en-US" sz="1800" dirty="0" smtClean="0"/>
              <a:t>∆   No </a:t>
            </a:r>
            <a:r>
              <a:rPr lang="en-US" sz="1800" dirty="0" err="1" smtClean="0"/>
              <a:t>kin.fit</a:t>
            </a:r>
            <a:r>
              <a:rPr lang="en-US" sz="1800" dirty="0" smtClean="0"/>
              <a:t> (global fit with flat background)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425" y="1505570"/>
            <a:ext cx="2187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-slope of SLAC data 2.9 GeV</a:t>
            </a:r>
            <a:r>
              <a:rPr lang="en-US" sz="1800" baseline="30000" dirty="0" smtClean="0"/>
              <a:t>-2</a:t>
            </a:r>
          </a:p>
          <a:p>
            <a:endParaRPr lang="en-US" sz="1800" baseline="30000" dirty="0"/>
          </a:p>
          <a:p>
            <a:r>
              <a:rPr lang="en-US" sz="1800" dirty="0" smtClean="0"/>
              <a:t>t-slope of Cornell data 1.2 GeV</a:t>
            </a:r>
            <a:r>
              <a:rPr lang="en-US" sz="1800" baseline="30000" dirty="0" smtClean="0"/>
              <a:t>-2</a:t>
            </a:r>
            <a:endParaRPr lang="en-US" sz="1800" baseline="30000" dirty="0"/>
          </a:p>
        </p:txBody>
      </p:sp>
    </p:spTree>
    <p:extLst>
      <p:ext uri="{BB962C8B-B14F-4D97-AF65-F5344CB8AC3E}">
        <p14:creationId xmlns:p14="http://schemas.microsoft.com/office/powerpoint/2010/main" val="1454095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1" y="548543"/>
            <a:ext cx="3716179" cy="4371975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x-sec. vs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8425" y="1505570"/>
            <a:ext cx="21875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-slope of SLAC data 1.39 - 2.9 GeV</a:t>
            </a:r>
            <a:r>
              <a:rPr lang="en-US" sz="1800" baseline="30000" dirty="0" smtClean="0">
                <a:solidFill>
                  <a:srgbClr val="FF0000"/>
                </a:solidFill>
              </a:rPr>
              <a:t>-2 </a:t>
            </a:r>
            <a:r>
              <a:rPr lang="en-US" sz="1800" dirty="0" smtClean="0">
                <a:solidFill>
                  <a:srgbClr val="FF0000"/>
                </a:solidFill>
              </a:rPr>
              <a:t>(13-21 GeV)</a:t>
            </a:r>
          </a:p>
          <a:p>
            <a:endParaRPr lang="en-US" sz="1800" baseline="30000" dirty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t-slope of Cornell data 1.2 GeV</a:t>
            </a:r>
            <a:r>
              <a:rPr lang="en-US" sz="1800" baseline="30000" dirty="0" smtClean="0">
                <a:solidFill>
                  <a:srgbClr val="002060"/>
                </a:solidFill>
              </a:rPr>
              <a:t>-2</a:t>
            </a:r>
            <a:endParaRPr lang="en-US" sz="1800" baseline="30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2076" y="1361166"/>
            <a:ext cx="311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●   Fits in slices of energy</a:t>
            </a:r>
          </a:p>
        </p:txBody>
      </p:sp>
    </p:spTree>
    <p:extLst>
      <p:ext uri="{BB962C8B-B14F-4D97-AF65-F5344CB8AC3E}">
        <p14:creationId xmlns:p14="http://schemas.microsoft.com/office/powerpoint/2010/main" val="231738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47054</TotalTime>
  <Words>366</Words>
  <Application>Microsoft Office PowerPoint</Application>
  <PresentationFormat>On-screen Show (16:9)</PresentationFormat>
  <Paragraphs>100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153</cp:revision>
  <dcterms:created xsi:type="dcterms:W3CDTF">2016-10-21T18:55:04Z</dcterms:created>
  <dcterms:modified xsi:type="dcterms:W3CDTF">2017-05-03T20:42:36Z</dcterms:modified>
</cp:coreProperties>
</file>