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310" r:id="rId2"/>
    <p:sldId id="309" r:id="rId3"/>
    <p:sldId id="311" r:id="rId4"/>
  </p:sldIdLst>
  <p:sldSz cx="9144000" cy="5143500" type="screen16x9"/>
  <p:notesSz cx="6858000" cy="9144000"/>
  <p:defaultTextStyle>
    <a:defPPr>
      <a:defRPr lang="en-US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00"/>
    <a:srgbClr val="808000"/>
    <a:srgbClr val="669900"/>
    <a:srgbClr val="666633"/>
    <a:srgbClr val="0033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>
        <p:scale>
          <a:sx n="110" d="100"/>
          <a:sy n="110" d="100"/>
        </p:scale>
        <p:origin x="-786" y="-29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0DA70-9019-4B87-9FC8-D5C500A869D9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CC421-2B80-4D17-B7C6-D6223F295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89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0C1722-551D-4E06-B589-DC04412A1BA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198BC46-AA49-4DA3-92DE-F778DBB14AF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71651F5-BCD3-4B4B-BD99-EAA2E8A9C7EC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735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0C1722-551D-4E06-B589-DC04412A1BA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198BC46-AA49-4DA3-92DE-F778DBB14AF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71651F5-BCD3-4B4B-BD99-EAA2E8A9C7EC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735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0C1722-551D-4E06-B589-DC04412A1BA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198BC46-AA49-4DA3-92DE-F778DBB14AF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71651F5-BCD3-4B4B-BD99-EAA2E8A9C7EC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735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5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80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1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353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52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4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25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31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95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0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06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26AA6-EEFA-472D-8D08-11B417701A4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79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195" y="2316134"/>
            <a:ext cx="3866809" cy="2724974"/>
          </a:xfrm>
          <a:prstGeom prst="rect">
            <a:avLst/>
          </a:prstGeom>
        </p:spPr>
      </p:pic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7086600" y="4767264"/>
            <a:ext cx="571500" cy="273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 hangingPunct="0">
              <a:spcBef>
                <a:spcPts val="5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9FD7C8-B98C-4B19-AC83-40BA4E6C9009}" type="slidenum">
              <a:rPr lang="en-US" altLang="en-US" sz="900">
                <a:solidFill>
                  <a:srgbClr val="1D4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900">
              <a:solidFill>
                <a:srgbClr val="1D4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7" name="TextBox 8"/>
          <p:cNvSpPr txBox="1">
            <a:spLocks noChangeArrowheads="1"/>
          </p:cNvSpPr>
          <p:nvPr/>
        </p:nvSpPr>
        <p:spPr bwMode="auto">
          <a:xfrm>
            <a:off x="7514036" y="1543050"/>
            <a:ext cx="486965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endParaRPr lang="en-US" altLang="en-US"/>
          </a:p>
        </p:txBody>
      </p:sp>
      <p:grpSp>
        <p:nvGrpSpPr>
          <p:cNvPr id="13" name="Group 4"/>
          <p:cNvGrpSpPr>
            <a:grpSpLocks/>
          </p:cNvGrpSpPr>
          <p:nvPr/>
        </p:nvGrpSpPr>
        <p:grpSpPr bwMode="auto">
          <a:xfrm>
            <a:off x="1085851" y="212787"/>
            <a:ext cx="6569869" cy="346472"/>
            <a:chOff x="-48" y="92"/>
            <a:chExt cx="5518" cy="291"/>
          </a:xfrm>
        </p:grpSpPr>
        <p:pic>
          <p:nvPicPr>
            <p:cNvPr id="17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2"/>
              <a:ext cx="5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-48" y="92"/>
              <a:ext cx="5458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eaLnBrk="0" hangingPunct="0">
                <a:spcBef>
                  <a:spcPts val="5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1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 err="1" smtClean="0">
                  <a:cs typeface="Arial" panose="020B0604020202020204" pitchFamily="34" charset="0"/>
                </a:rPr>
                <a:t>Phtotoproduction</a:t>
              </a:r>
              <a:r>
                <a:rPr lang="en-US" altLang="en-US" sz="1800" dirty="0" smtClean="0">
                  <a:cs typeface="Arial" panose="020B0604020202020204" pitchFamily="34" charset="0"/>
                </a:rPr>
                <a:t> of </a:t>
              </a:r>
              <a:r>
                <a:rPr lang="en-US" altLang="en-US" sz="1800" dirty="0" err="1" smtClean="0">
                  <a:cs typeface="Arial" panose="020B0604020202020204" pitchFamily="34" charset="0"/>
                </a:rPr>
                <a:t>LHCb</a:t>
              </a:r>
              <a:r>
                <a:rPr lang="en-US" altLang="en-US" sz="1800" dirty="0" smtClean="0">
                  <a:cs typeface="Arial" panose="020B0604020202020204" pitchFamily="34" charset="0"/>
                </a:rPr>
                <a:t> </a:t>
              </a:r>
              <a:r>
                <a:rPr lang="en-US" altLang="en-US" sz="1800" dirty="0" err="1" smtClean="0">
                  <a:cs typeface="Arial" panose="020B0604020202020204" pitchFamily="34" charset="0"/>
                </a:rPr>
                <a:t>Pentaquarks</a:t>
              </a:r>
              <a:endParaRPr lang="en-US" altLang="en-US" sz="1800" dirty="0">
                <a:cs typeface="Arial" panose="020B0604020202020204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0385" y="2288085"/>
            <a:ext cx="520172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1)</a:t>
            </a:r>
            <a:r>
              <a:rPr lang="en-US" sz="1600" dirty="0" err="1" smtClean="0"/>
              <a:t>V.Kubarovsky</a:t>
            </a:r>
            <a:r>
              <a:rPr lang="en-US" sz="1600" dirty="0" smtClean="0"/>
              <a:t> and </a:t>
            </a:r>
            <a:r>
              <a:rPr lang="en-US" sz="1600" dirty="0" err="1" smtClean="0"/>
              <a:t>M.B.Voloshin</a:t>
            </a:r>
            <a:r>
              <a:rPr lang="en-US" sz="1600" dirty="0" smtClean="0"/>
              <a:t>, </a:t>
            </a:r>
            <a:r>
              <a:rPr lang="en-US" sz="1600" dirty="0" err="1" smtClean="0"/>
              <a:t>arXiv</a:t>
            </a:r>
            <a:r>
              <a:rPr lang="en-US" sz="1600" dirty="0" smtClean="0"/>
              <a:t>: 1508.00888.</a:t>
            </a:r>
          </a:p>
          <a:p>
            <a:r>
              <a:rPr lang="en-US" sz="1600" dirty="0" smtClean="0"/>
              <a:t>2)</a:t>
            </a:r>
            <a:r>
              <a:rPr lang="en-US" sz="1600" dirty="0" err="1" smtClean="0"/>
              <a:t>M.Karliner</a:t>
            </a:r>
            <a:r>
              <a:rPr lang="en-US" sz="1600" dirty="0" smtClean="0"/>
              <a:t> and </a:t>
            </a:r>
            <a:r>
              <a:rPr lang="en-US" sz="1600" dirty="0" err="1" smtClean="0"/>
              <a:t>J.Rosner</a:t>
            </a:r>
            <a:r>
              <a:rPr lang="en-US" sz="1600" dirty="0" smtClean="0"/>
              <a:t>, </a:t>
            </a:r>
            <a:r>
              <a:rPr lang="en-US" sz="1600" dirty="0" err="1" smtClean="0"/>
              <a:t>arXiv</a:t>
            </a:r>
            <a:r>
              <a:rPr lang="en-US" sz="1600" dirty="0" smtClean="0"/>
              <a:t>: 1508.01496.</a:t>
            </a:r>
          </a:p>
          <a:p>
            <a:r>
              <a:rPr lang="en-US" sz="1600" dirty="0" smtClean="0"/>
              <a:t>3)</a:t>
            </a:r>
            <a:r>
              <a:rPr lang="en-US" sz="1600" dirty="0" err="1" smtClean="0"/>
              <a:t>A.Blin</a:t>
            </a:r>
            <a:r>
              <a:rPr lang="en-US" sz="1600" dirty="0" smtClean="0"/>
              <a:t>, </a:t>
            </a:r>
            <a:r>
              <a:rPr lang="en-US" sz="1600" dirty="0" err="1" smtClean="0"/>
              <a:t>C.Fernandez</a:t>
            </a:r>
            <a:r>
              <a:rPr lang="en-US" sz="1600" dirty="0" smtClean="0"/>
              <a:t>-Ramirez, </a:t>
            </a:r>
            <a:r>
              <a:rPr lang="en-US" sz="1600" dirty="0" err="1" smtClean="0"/>
              <a:t>A.Jackura</a:t>
            </a:r>
            <a:r>
              <a:rPr lang="en-US" sz="1600" dirty="0" smtClean="0"/>
              <a:t>, </a:t>
            </a:r>
            <a:r>
              <a:rPr lang="en-US" sz="1600" dirty="0" err="1" smtClean="0"/>
              <a:t>V.Mathieu</a:t>
            </a:r>
            <a:r>
              <a:rPr lang="en-US" sz="1600" dirty="0" smtClean="0"/>
              <a:t>,  </a:t>
            </a:r>
            <a:r>
              <a:rPr lang="en-US" sz="1600" dirty="0" err="1" smtClean="0"/>
              <a:t>V.Mokeev</a:t>
            </a:r>
            <a:r>
              <a:rPr lang="en-US" sz="1600" dirty="0" smtClean="0"/>
              <a:t>, </a:t>
            </a:r>
            <a:r>
              <a:rPr lang="en-US" sz="1600" dirty="0" err="1" smtClean="0"/>
              <a:t>A.Pilloni</a:t>
            </a:r>
            <a:r>
              <a:rPr lang="en-US" sz="1600" dirty="0" smtClean="0"/>
              <a:t>, and </a:t>
            </a:r>
            <a:r>
              <a:rPr lang="en-US" sz="1600" dirty="0" err="1" smtClean="0"/>
              <a:t>A.Szczepaniak,arXiv</a:t>
            </a:r>
            <a:r>
              <a:rPr lang="en-US" sz="1600" dirty="0" smtClean="0"/>
              <a:t>: 1606.08912</a:t>
            </a:r>
          </a:p>
          <a:p>
            <a:endParaRPr lang="en-US" sz="1600" dirty="0"/>
          </a:p>
          <a:p>
            <a:r>
              <a:rPr lang="en-US" sz="1800" dirty="0" smtClean="0">
                <a:solidFill>
                  <a:srgbClr val="FF0000"/>
                </a:solidFill>
              </a:rPr>
              <a:t>all three papers  </a:t>
            </a:r>
            <a:r>
              <a:rPr lang="en-US" sz="1800" dirty="0" err="1" smtClean="0">
                <a:solidFill>
                  <a:srgbClr val="FF0000"/>
                </a:solidFill>
                <a:latin typeface="Symbol" panose="05050102010706020507" pitchFamily="18" charset="2"/>
              </a:rPr>
              <a:t>s</a:t>
            </a:r>
            <a:r>
              <a:rPr lang="en-US" sz="1800" baseline="30000" dirty="0" err="1" smtClean="0">
                <a:solidFill>
                  <a:srgbClr val="FF0000"/>
                </a:solidFill>
              </a:rPr>
              <a:t>max</a:t>
            </a:r>
            <a:r>
              <a:rPr lang="en-US" sz="1800" dirty="0" smtClean="0">
                <a:solidFill>
                  <a:srgbClr val="FF0000"/>
                </a:solidFill>
              </a:rPr>
              <a:t> ~ 10 </a:t>
            </a:r>
            <a:r>
              <a:rPr lang="en-US" sz="1800" dirty="0" err="1" smtClean="0">
                <a:solidFill>
                  <a:srgbClr val="FF0000"/>
                </a:solidFill>
                <a:latin typeface="Symbol" panose="05050102010706020507" pitchFamily="18" charset="2"/>
              </a:rPr>
              <a:t>m</a:t>
            </a:r>
            <a:r>
              <a:rPr lang="en-US" sz="1800" dirty="0" err="1" smtClean="0">
                <a:solidFill>
                  <a:srgbClr val="FF0000"/>
                </a:solidFill>
              </a:rPr>
              <a:t>b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for P</a:t>
            </a:r>
            <a:r>
              <a:rPr lang="en-US" sz="1800" baseline="-25000" dirty="0" smtClean="0"/>
              <a:t>c</a:t>
            </a:r>
            <a:r>
              <a:rPr lang="en-US" sz="1800" dirty="0" smtClean="0"/>
              <a:t>(5/2+) 100% BR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r>
              <a:rPr lang="en-US" sz="1600" dirty="0" smtClean="0"/>
              <a:t>1)</a:t>
            </a:r>
            <a:r>
              <a:rPr lang="en-US" sz="1600" dirty="0" err="1" smtClean="0"/>
              <a:t>Q.Wang</a:t>
            </a:r>
            <a:r>
              <a:rPr lang="en-US" sz="1600" dirty="0" smtClean="0"/>
              <a:t>, </a:t>
            </a:r>
            <a:r>
              <a:rPr lang="en-US" sz="1600" dirty="0" err="1" smtClean="0"/>
              <a:t>X.Liu</a:t>
            </a:r>
            <a:r>
              <a:rPr lang="en-US" sz="1600" dirty="0" smtClean="0"/>
              <a:t>, and </a:t>
            </a:r>
            <a:r>
              <a:rPr lang="en-US" sz="1600" dirty="0" err="1" smtClean="0"/>
              <a:t>Q.Zhao,arXiv</a:t>
            </a:r>
            <a:r>
              <a:rPr lang="en-US" sz="1600" dirty="0" smtClean="0"/>
              <a:t>: 1508.00339</a:t>
            </a:r>
          </a:p>
          <a:p>
            <a:endParaRPr lang="en-US" sz="1600" dirty="0"/>
          </a:p>
          <a:p>
            <a:r>
              <a:rPr lang="en-US" sz="1600" dirty="0" err="1">
                <a:solidFill>
                  <a:srgbClr val="FF0000"/>
                </a:solidFill>
                <a:latin typeface="Symbol" panose="05050102010706020507" pitchFamily="18" charset="2"/>
              </a:rPr>
              <a:t>s</a:t>
            </a:r>
            <a:r>
              <a:rPr lang="en-US" sz="1600" baseline="30000" dirty="0" err="1">
                <a:solidFill>
                  <a:srgbClr val="FF0000"/>
                </a:solidFill>
              </a:rPr>
              <a:t>max</a:t>
            </a:r>
            <a:r>
              <a:rPr lang="en-US" sz="1600" dirty="0">
                <a:solidFill>
                  <a:srgbClr val="FF0000"/>
                </a:solidFill>
              </a:rPr>
              <a:t> ~ </a:t>
            </a:r>
            <a:r>
              <a:rPr lang="en-US" sz="1600" dirty="0" smtClean="0">
                <a:solidFill>
                  <a:srgbClr val="FF0000"/>
                </a:solidFill>
              </a:rPr>
              <a:t>0.7 </a:t>
            </a:r>
            <a:r>
              <a:rPr lang="en-US" sz="1600" dirty="0" err="1">
                <a:solidFill>
                  <a:srgbClr val="FF0000"/>
                </a:solidFill>
                <a:latin typeface="Symbol" panose="05050102010706020507" pitchFamily="18" charset="2"/>
              </a:rPr>
              <a:t>m</a:t>
            </a:r>
            <a:r>
              <a:rPr lang="en-US" sz="1600" dirty="0" err="1">
                <a:solidFill>
                  <a:srgbClr val="FF0000"/>
                </a:solidFill>
              </a:rPr>
              <a:t>b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for P</a:t>
            </a:r>
            <a:r>
              <a:rPr lang="en-US" sz="1600" baseline="-25000" dirty="0"/>
              <a:t>c</a:t>
            </a:r>
            <a:r>
              <a:rPr lang="en-US" sz="1600" dirty="0"/>
              <a:t>(5/2+) 100% </a:t>
            </a:r>
            <a:r>
              <a:rPr lang="en-US" sz="1600" dirty="0" smtClean="0"/>
              <a:t>BR</a:t>
            </a:r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44" y="450809"/>
            <a:ext cx="4232869" cy="246917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183299" y="977250"/>
            <a:ext cx="48367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Symbol"/>
              <a:buChar char="s"/>
            </a:pPr>
            <a:r>
              <a:rPr lang="en-US" sz="1800" dirty="0" smtClean="0"/>
              <a:t>~ BW(</a:t>
            </a:r>
            <a:r>
              <a:rPr lang="en-US" sz="1800" dirty="0" err="1" smtClean="0">
                <a:latin typeface="Symbol" panose="05050102010706020507" pitchFamily="18" charset="2"/>
              </a:rPr>
              <a:t>G</a:t>
            </a:r>
            <a:r>
              <a:rPr lang="en-US" sz="1800" baseline="-25000" dirty="0" err="1" smtClean="0"/>
              <a:t>Pc</a:t>
            </a:r>
            <a:r>
              <a:rPr lang="en-US" sz="1800" dirty="0" err="1" smtClean="0"/>
              <a:t>,M</a:t>
            </a:r>
            <a:r>
              <a:rPr lang="en-US" sz="1800" baseline="-25000" dirty="0" err="1" smtClean="0"/>
              <a:t>Pc</a:t>
            </a:r>
            <a:r>
              <a:rPr lang="en-US" sz="1800" dirty="0" smtClean="0"/>
              <a:t>)*BR(P</a:t>
            </a:r>
            <a:r>
              <a:rPr lang="en-US" sz="1800" baseline="-25000" dirty="0" smtClean="0"/>
              <a:t>c</a:t>
            </a:r>
            <a:r>
              <a:rPr lang="en-US" sz="1800" dirty="0" smtClean="0"/>
              <a:t>-&gt;</a:t>
            </a:r>
            <a:r>
              <a:rPr lang="en-US" sz="1800" dirty="0" err="1" smtClean="0">
                <a:latin typeface="Symbol" panose="05050102010706020507" pitchFamily="18" charset="2"/>
              </a:rPr>
              <a:t>g</a:t>
            </a:r>
            <a:r>
              <a:rPr lang="en-US" sz="1800" dirty="0" err="1" smtClean="0"/>
              <a:t>p</a:t>
            </a:r>
            <a:r>
              <a:rPr lang="en-US" sz="1800" dirty="0" smtClean="0"/>
              <a:t>)*BR(P</a:t>
            </a:r>
            <a:r>
              <a:rPr lang="en-US" sz="1800" baseline="-25000" dirty="0" smtClean="0"/>
              <a:t>c</a:t>
            </a:r>
            <a:r>
              <a:rPr lang="en-US" sz="1800" dirty="0" smtClean="0"/>
              <a:t>-&gt;J/</a:t>
            </a:r>
            <a:r>
              <a:rPr lang="en-US" sz="1800" dirty="0" err="1" smtClean="0">
                <a:latin typeface="Symbol" panose="05050102010706020507" pitchFamily="18" charset="2"/>
              </a:rPr>
              <a:t>y</a:t>
            </a:r>
            <a:r>
              <a:rPr lang="en-US" sz="1800" dirty="0" err="1" smtClean="0"/>
              <a:t>p</a:t>
            </a:r>
            <a:r>
              <a:rPr lang="en-US" sz="1800" dirty="0" smtClean="0"/>
              <a:t>)</a:t>
            </a:r>
          </a:p>
          <a:p>
            <a:r>
              <a:rPr lang="en-US" sz="1800" dirty="0"/>
              <a:t>BR(Pc-&gt;</a:t>
            </a:r>
            <a:r>
              <a:rPr lang="en-US" sz="1800" dirty="0" err="1" smtClean="0">
                <a:latin typeface="Symbol" panose="05050102010706020507" pitchFamily="18" charset="2"/>
              </a:rPr>
              <a:t>g</a:t>
            </a:r>
            <a:r>
              <a:rPr lang="en-US" sz="1800" dirty="0" err="1" smtClean="0"/>
              <a:t>p</a:t>
            </a:r>
            <a:r>
              <a:rPr lang="en-US" sz="1800" dirty="0" smtClean="0"/>
              <a:t>) ~ </a:t>
            </a:r>
            <a:r>
              <a:rPr lang="en-US" sz="1800" dirty="0" smtClean="0">
                <a:latin typeface="Symbol" panose="05050102010706020507" pitchFamily="18" charset="2"/>
              </a:rPr>
              <a:t>G</a:t>
            </a:r>
            <a:r>
              <a:rPr lang="en-US" sz="1800" dirty="0" smtClean="0"/>
              <a:t>(J/</a:t>
            </a:r>
            <a:r>
              <a:rPr lang="en-US" sz="1800" dirty="0" smtClean="0">
                <a:latin typeface="Symbol" panose="05050102010706020507" pitchFamily="18" charset="2"/>
              </a:rPr>
              <a:t>y</a:t>
            </a:r>
            <a:r>
              <a:rPr lang="en-US" sz="1800" dirty="0" smtClean="0"/>
              <a:t> -&gt; </a:t>
            </a:r>
            <a:r>
              <a:rPr lang="en-US" sz="1800" dirty="0" err="1" smtClean="0">
                <a:latin typeface="Brush Script MT" panose="03060802040406070304" pitchFamily="66" charset="0"/>
              </a:rPr>
              <a:t>l</a:t>
            </a:r>
            <a:r>
              <a:rPr lang="en-US" sz="1800" baseline="30000" dirty="0" err="1" smtClean="0">
                <a:latin typeface="Brush Script MT" panose="03060802040406070304" pitchFamily="66" charset="0"/>
              </a:rPr>
              <a:t>+</a:t>
            </a:r>
            <a:r>
              <a:rPr lang="en-US" sz="1800" dirty="0" err="1" smtClean="0">
                <a:latin typeface="Brush Script MT" panose="03060802040406070304" pitchFamily="66" charset="0"/>
              </a:rPr>
              <a:t>l</a:t>
            </a:r>
            <a:r>
              <a:rPr lang="en-US" sz="1800" baseline="30000" dirty="0">
                <a:latin typeface="Brush Script MT" panose="03060802040406070304" pitchFamily="66" charset="0"/>
              </a:rPr>
              <a:t>-</a:t>
            </a:r>
            <a:r>
              <a:rPr lang="en-US" sz="1800" dirty="0" smtClean="0"/>
              <a:t>)*</a:t>
            </a:r>
            <a:r>
              <a:rPr lang="en-US" sz="1800" dirty="0"/>
              <a:t>BR(P</a:t>
            </a:r>
            <a:r>
              <a:rPr lang="en-US" sz="1800" baseline="-25000" dirty="0"/>
              <a:t>c</a:t>
            </a:r>
            <a:r>
              <a:rPr lang="en-US" sz="1800" dirty="0"/>
              <a:t>-&gt;J/</a:t>
            </a:r>
            <a:r>
              <a:rPr lang="en-US" sz="1800" dirty="0" err="1">
                <a:latin typeface="Symbol" panose="05050102010706020507" pitchFamily="18" charset="2"/>
              </a:rPr>
              <a:t>y</a:t>
            </a:r>
            <a:r>
              <a:rPr lang="en-US" sz="1800" dirty="0" err="1"/>
              <a:t>p</a:t>
            </a:r>
            <a:r>
              <a:rPr lang="en-US" sz="1800" dirty="0" smtClean="0"/>
              <a:t>)   (VMD)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Symbol" panose="05050102010706020507" pitchFamily="18" charset="2"/>
              </a:rPr>
              <a:t>s</a:t>
            </a:r>
            <a:r>
              <a:rPr lang="en-US" sz="1800" dirty="0" smtClean="0">
                <a:solidFill>
                  <a:srgbClr val="FF0000"/>
                </a:solidFill>
              </a:rPr>
              <a:t>  ~ BR</a:t>
            </a:r>
            <a:r>
              <a:rPr lang="en-US" sz="1800" baseline="30000" dirty="0" smtClean="0">
                <a:solidFill>
                  <a:srgbClr val="FF0000"/>
                </a:solidFill>
              </a:rPr>
              <a:t>2</a:t>
            </a:r>
            <a:r>
              <a:rPr lang="en-US" sz="1800" dirty="0" smtClean="0">
                <a:solidFill>
                  <a:srgbClr val="FF0000"/>
                </a:solidFill>
              </a:rPr>
              <a:t>(P</a:t>
            </a:r>
            <a:r>
              <a:rPr lang="en-US" sz="1800" baseline="-25000" dirty="0" smtClean="0">
                <a:solidFill>
                  <a:srgbClr val="FF0000"/>
                </a:solidFill>
              </a:rPr>
              <a:t>c</a:t>
            </a:r>
            <a:r>
              <a:rPr lang="en-US" sz="1800" dirty="0" smtClean="0">
                <a:solidFill>
                  <a:srgbClr val="FF0000"/>
                </a:solidFill>
              </a:rPr>
              <a:t>-</a:t>
            </a:r>
            <a:r>
              <a:rPr lang="en-US" sz="1800" dirty="0">
                <a:solidFill>
                  <a:srgbClr val="FF0000"/>
                </a:solidFill>
              </a:rPr>
              <a:t>&gt;J/</a:t>
            </a:r>
            <a:r>
              <a:rPr lang="en-US" sz="1800" dirty="0" err="1">
                <a:solidFill>
                  <a:srgbClr val="FF0000"/>
                </a:solidFill>
                <a:latin typeface="Symbol" panose="05050102010706020507" pitchFamily="18" charset="2"/>
              </a:rPr>
              <a:t>y</a:t>
            </a:r>
            <a:r>
              <a:rPr lang="en-US" sz="1800" dirty="0" err="1">
                <a:solidFill>
                  <a:srgbClr val="FF0000"/>
                </a:solidFill>
              </a:rPr>
              <a:t>p</a:t>
            </a:r>
            <a:r>
              <a:rPr lang="en-US" sz="1800" dirty="0" smtClean="0">
                <a:solidFill>
                  <a:srgbClr val="FF0000"/>
                </a:solidFill>
              </a:rPr>
              <a:t>)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672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7086600" y="4767264"/>
            <a:ext cx="571500" cy="273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 hangingPunct="0">
              <a:spcBef>
                <a:spcPts val="5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9FD7C8-B98C-4B19-AC83-40BA4E6C9009}" type="slidenum">
              <a:rPr lang="en-US" altLang="en-US" sz="900">
                <a:solidFill>
                  <a:srgbClr val="1D4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900">
              <a:solidFill>
                <a:srgbClr val="1D4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7" name="TextBox 8"/>
          <p:cNvSpPr txBox="1">
            <a:spLocks noChangeArrowheads="1"/>
          </p:cNvSpPr>
          <p:nvPr/>
        </p:nvSpPr>
        <p:spPr bwMode="auto">
          <a:xfrm>
            <a:off x="7514036" y="1543050"/>
            <a:ext cx="486965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endParaRPr lang="en-US" altLang="en-US"/>
          </a:p>
        </p:txBody>
      </p:sp>
      <p:grpSp>
        <p:nvGrpSpPr>
          <p:cNvPr id="13" name="Group 4"/>
          <p:cNvGrpSpPr>
            <a:grpSpLocks/>
          </p:cNvGrpSpPr>
          <p:nvPr/>
        </p:nvGrpSpPr>
        <p:grpSpPr bwMode="auto">
          <a:xfrm>
            <a:off x="1085851" y="212787"/>
            <a:ext cx="6569869" cy="346472"/>
            <a:chOff x="-48" y="92"/>
            <a:chExt cx="5518" cy="291"/>
          </a:xfrm>
        </p:grpSpPr>
        <p:pic>
          <p:nvPicPr>
            <p:cNvPr id="1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2"/>
              <a:ext cx="5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-48" y="92"/>
              <a:ext cx="5458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eaLnBrk="0" hangingPunct="0">
                <a:spcBef>
                  <a:spcPts val="5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1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 smtClean="0">
                  <a:cs typeface="Arial" panose="020B0604020202020204" pitchFamily="34" charset="0"/>
                </a:rPr>
                <a:t>J/</a:t>
              </a:r>
              <a:r>
                <a:rPr lang="en-US" altLang="en-US" sz="1800" dirty="0" smtClean="0">
                  <a:latin typeface="Symbol" panose="05050102010706020507" pitchFamily="18" charset="2"/>
                  <a:cs typeface="Arial" panose="020B0604020202020204" pitchFamily="34" charset="0"/>
                </a:rPr>
                <a:t>y</a:t>
              </a:r>
              <a:r>
                <a:rPr lang="en-US" altLang="en-US" sz="1800" dirty="0" smtClean="0">
                  <a:cs typeface="Arial" panose="020B0604020202020204" pitchFamily="34" charset="0"/>
                </a:rPr>
                <a:t> x-section in finer bins of beam energy</a:t>
              </a:r>
              <a:endParaRPr lang="en-US" altLang="en-US" sz="1800" dirty="0">
                <a:cs typeface="Arial" panose="020B0604020202020204" pitchFamily="34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8355"/>
            <a:ext cx="4603588" cy="402170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9623" y="983412"/>
            <a:ext cx="3159853" cy="2760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9937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7086600" y="4767264"/>
            <a:ext cx="571500" cy="273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 hangingPunct="0">
              <a:spcBef>
                <a:spcPts val="5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9FD7C8-B98C-4B19-AC83-40BA4E6C9009}" type="slidenum">
              <a:rPr lang="en-US" altLang="en-US" sz="900">
                <a:solidFill>
                  <a:srgbClr val="1D4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900">
              <a:solidFill>
                <a:srgbClr val="1D4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7" name="TextBox 8"/>
          <p:cNvSpPr txBox="1">
            <a:spLocks noChangeArrowheads="1"/>
          </p:cNvSpPr>
          <p:nvPr/>
        </p:nvSpPr>
        <p:spPr bwMode="auto">
          <a:xfrm>
            <a:off x="7514036" y="1543050"/>
            <a:ext cx="486965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endParaRPr lang="en-US" altLang="en-US"/>
          </a:p>
        </p:txBody>
      </p:sp>
      <p:grpSp>
        <p:nvGrpSpPr>
          <p:cNvPr id="13" name="Group 4"/>
          <p:cNvGrpSpPr>
            <a:grpSpLocks/>
          </p:cNvGrpSpPr>
          <p:nvPr/>
        </p:nvGrpSpPr>
        <p:grpSpPr bwMode="auto">
          <a:xfrm>
            <a:off x="1085851" y="212787"/>
            <a:ext cx="6569869" cy="346472"/>
            <a:chOff x="-48" y="92"/>
            <a:chExt cx="5518" cy="291"/>
          </a:xfrm>
        </p:grpSpPr>
        <p:pic>
          <p:nvPicPr>
            <p:cNvPr id="1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2"/>
              <a:ext cx="5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-48" y="92"/>
              <a:ext cx="5458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eaLnBrk="0" hangingPunct="0">
                <a:spcBef>
                  <a:spcPts val="5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1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 smtClean="0">
                  <a:cs typeface="Arial" panose="020B0604020202020204" pitchFamily="34" charset="0"/>
                </a:rPr>
                <a:t>Upper limit for  BR(P</a:t>
              </a:r>
              <a:r>
                <a:rPr lang="en-US" altLang="en-US" sz="1800" baseline="-25000" dirty="0" smtClean="0">
                  <a:cs typeface="Arial" panose="020B0604020202020204" pitchFamily="34" charset="0"/>
                </a:rPr>
                <a:t>c</a:t>
              </a:r>
              <a:r>
                <a:rPr lang="en-US" altLang="en-US" sz="1800" dirty="0" smtClean="0">
                  <a:cs typeface="Arial" panose="020B0604020202020204" pitchFamily="34" charset="0"/>
                </a:rPr>
                <a:t> </a:t>
              </a:r>
              <a:r>
                <a:rPr lang="en-US" altLang="en-US" sz="1800" dirty="0" smtClean="0">
                  <a:latin typeface="Cambria Math"/>
                  <a:ea typeface="Cambria Math"/>
                  <a:cs typeface="Arial" panose="020B0604020202020204" pitchFamily="34" charset="0"/>
                </a:rPr>
                <a:t>→</a:t>
              </a:r>
              <a:r>
                <a:rPr lang="en-US" altLang="en-US" sz="1800" dirty="0" smtClean="0">
                  <a:cs typeface="Arial" panose="020B0604020202020204" pitchFamily="34" charset="0"/>
                </a:rPr>
                <a:t> p J/</a:t>
              </a:r>
              <a:r>
                <a:rPr lang="en-US" altLang="en-US" sz="1800" dirty="0" smtClean="0">
                  <a:latin typeface="Symbol" panose="05050102010706020507" pitchFamily="18" charset="2"/>
                  <a:cs typeface="Arial" panose="020B0604020202020204" pitchFamily="34" charset="0"/>
                </a:rPr>
                <a:t>y</a:t>
              </a:r>
              <a:r>
                <a:rPr lang="en-US" altLang="en-US" sz="1800" dirty="0" smtClean="0">
                  <a:cs typeface="Arial" panose="020B0604020202020204" pitchFamily="34" charset="0"/>
                </a:rPr>
                <a:t>)</a:t>
              </a:r>
              <a:endParaRPr lang="en-US" altLang="en-US" sz="1800" dirty="0">
                <a:cs typeface="Arial" panose="020B0604020202020204" pitchFamily="34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17" y="829570"/>
            <a:ext cx="4820890" cy="4211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7609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58502</TotalTime>
  <Words>128</Words>
  <Application>Microsoft Office PowerPoint</Application>
  <PresentationFormat>On-screen Show (16:9)</PresentationFormat>
  <Paragraphs>27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Lubomir Pentchev</dc:creator>
  <cp:lastModifiedBy>Lubomir Pentchev</cp:lastModifiedBy>
  <cp:revision>183</cp:revision>
  <dcterms:created xsi:type="dcterms:W3CDTF">2016-10-21T18:55:04Z</dcterms:created>
  <dcterms:modified xsi:type="dcterms:W3CDTF">2017-05-11T19:30:50Z</dcterms:modified>
</cp:coreProperties>
</file>