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4" r:id="rId4"/>
    <p:sldId id="266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01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3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6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5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4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1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07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33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4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FB1EA-C8E1-48B0-87CC-323A1E6BD0B7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8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1171575"/>
            <a:ext cx="66484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64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1171575"/>
            <a:ext cx="66484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54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505200" y="519494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8.2 &lt; </a:t>
            </a:r>
            <a:r>
              <a:rPr lang="en-US" sz="2000" dirty="0" err="1" smtClean="0"/>
              <a:t>E</a:t>
            </a:r>
            <a:r>
              <a:rPr lang="en-US" sz="2000" b="1" baseline="-25000" dirty="0" err="1" smtClean="0">
                <a:latin typeface="Symbol" panose="05050102010706020507" pitchFamily="18" charset="2"/>
              </a:rPr>
              <a:t>g</a:t>
            </a:r>
            <a:r>
              <a:rPr lang="en-US" sz="2000" dirty="0" smtClean="0"/>
              <a:t> &lt;</a:t>
            </a:r>
            <a:r>
              <a:rPr lang="en-US" sz="2000" dirty="0" smtClean="0"/>
              <a:t>12 GeV   </a:t>
            </a:r>
            <a:r>
              <a:rPr lang="en-US" sz="2000" dirty="0" smtClean="0"/>
              <a:t>3</a:t>
            </a:r>
            <a:r>
              <a:rPr lang="en-US" sz="2000" dirty="0" smtClean="0">
                <a:latin typeface="Symbol" panose="05050102010706020507" pitchFamily="18" charset="2"/>
              </a:rPr>
              <a:t>s</a:t>
            </a:r>
            <a:r>
              <a:rPr lang="en-US" sz="2000" dirty="0" smtClean="0"/>
              <a:t> cuts </a:t>
            </a:r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662665"/>
              </p:ext>
            </p:extLst>
          </p:nvPr>
        </p:nvGraphicFramePr>
        <p:xfrm>
          <a:off x="914401" y="1905000"/>
          <a:ext cx="7391399" cy="2895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0242"/>
                <a:gridCol w="1183957"/>
                <a:gridCol w="1310640"/>
                <a:gridCol w="1478280"/>
                <a:gridCol w="1478280"/>
              </a:tblGrid>
              <a:tr h="4770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 phi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 J/psi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J/psi</a:t>
                      </a:r>
                      <a:endParaRPr lang="en-US" dirty="0"/>
                    </a:p>
                  </a:txBody>
                  <a:tcPr/>
                </a:tc>
              </a:tr>
              <a:tr h="483704"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468+/-87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147+/-14</a:t>
                      </a:r>
                      <a:endParaRPr lang="en-US" dirty="0"/>
                    </a:p>
                  </a:txBody>
                  <a:tcPr/>
                </a:tc>
              </a:tr>
              <a:tr h="483704">
                <a:tc>
                  <a:txBody>
                    <a:bodyPr/>
                    <a:lstStyle/>
                    <a:p>
                      <a:r>
                        <a:rPr lang="en-US" dirty="0" smtClean="0"/>
                        <a:t>2017low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462+/-65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122+/-14</a:t>
                      </a:r>
                      <a:endParaRPr lang="en-US" dirty="0"/>
                    </a:p>
                  </a:txBody>
                  <a:tcPr/>
                </a:tc>
              </a:tr>
              <a:tr h="483704">
                <a:tc>
                  <a:txBody>
                    <a:bodyPr/>
                    <a:lstStyle/>
                    <a:p>
                      <a:r>
                        <a:rPr lang="en-US" dirty="0" smtClean="0"/>
                        <a:t>2017high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302+/-83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70+/-12</a:t>
                      </a:r>
                      <a:endParaRPr lang="en-US" dirty="0"/>
                    </a:p>
                  </a:txBody>
                  <a:tcPr/>
                </a:tc>
              </a:tr>
              <a:tr h="483704">
                <a:tc>
                  <a:txBody>
                    <a:bodyPr/>
                    <a:lstStyle/>
                    <a:p>
                      <a:r>
                        <a:rPr lang="en-US" dirty="0" smtClean="0"/>
                        <a:t>2017low/2016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0.99+/-0.15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0.83+/-0.09</a:t>
                      </a:r>
                      <a:endParaRPr lang="en-US" dirty="0"/>
                    </a:p>
                  </a:txBody>
                  <a:tcPr/>
                </a:tc>
              </a:tr>
              <a:tr h="483704">
                <a:tc>
                  <a:txBody>
                    <a:bodyPr/>
                    <a:lstStyle/>
                    <a:p>
                      <a:r>
                        <a:rPr lang="en-US" dirty="0" smtClean="0"/>
                        <a:t>2017high/2016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0.65+/-0.18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0.48+/-0.08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063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505200" y="519494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8.2 &lt; </a:t>
            </a:r>
            <a:r>
              <a:rPr lang="en-US" sz="2000" dirty="0" err="1" smtClean="0"/>
              <a:t>E</a:t>
            </a:r>
            <a:r>
              <a:rPr lang="en-US" sz="2000" b="1" baseline="-25000" dirty="0" err="1" smtClean="0">
                <a:latin typeface="Symbol" panose="05050102010706020507" pitchFamily="18" charset="2"/>
              </a:rPr>
              <a:t>g</a:t>
            </a:r>
            <a:r>
              <a:rPr lang="en-US" sz="2000" dirty="0" smtClean="0"/>
              <a:t> &lt;</a:t>
            </a:r>
            <a:r>
              <a:rPr lang="en-US" sz="2000" dirty="0" smtClean="0"/>
              <a:t>11 GeV   </a:t>
            </a:r>
            <a:r>
              <a:rPr lang="en-US" sz="2000" dirty="0" smtClean="0"/>
              <a:t>3</a:t>
            </a:r>
            <a:r>
              <a:rPr lang="en-US" sz="2000" dirty="0" smtClean="0">
                <a:latin typeface="Symbol" panose="05050102010706020507" pitchFamily="18" charset="2"/>
              </a:rPr>
              <a:t>s</a:t>
            </a:r>
            <a:r>
              <a:rPr lang="en-US" sz="2000" dirty="0" smtClean="0"/>
              <a:t> cuts </a:t>
            </a:r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482651"/>
              </p:ext>
            </p:extLst>
          </p:nvPr>
        </p:nvGraphicFramePr>
        <p:xfrm>
          <a:off x="914401" y="1905000"/>
          <a:ext cx="7391399" cy="2895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0242"/>
                <a:gridCol w="1183957"/>
                <a:gridCol w="1310640"/>
                <a:gridCol w="1478280"/>
                <a:gridCol w="1478280"/>
              </a:tblGrid>
              <a:tr h="4770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 phi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 J/psi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J/psi</a:t>
                      </a:r>
                      <a:endParaRPr lang="en-US" dirty="0"/>
                    </a:p>
                  </a:txBody>
                  <a:tcPr/>
                </a:tc>
              </a:tr>
              <a:tr h="483704"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397+/-84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88+/-12</a:t>
                      </a:r>
                      <a:endParaRPr lang="en-US" dirty="0"/>
                    </a:p>
                  </a:txBody>
                  <a:tcPr/>
                </a:tc>
              </a:tr>
              <a:tr h="483704">
                <a:tc>
                  <a:txBody>
                    <a:bodyPr/>
                    <a:lstStyle/>
                    <a:p>
                      <a:r>
                        <a:rPr lang="en-US" dirty="0" smtClean="0"/>
                        <a:t>2017low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438+/-65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106+/-13</a:t>
                      </a:r>
                      <a:endParaRPr lang="en-US" dirty="0"/>
                    </a:p>
                  </a:txBody>
                  <a:tcPr/>
                </a:tc>
              </a:tr>
              <a:tr h="483704">
                <a:tc>
                  <a:txBody>
                    <a:bodyPr/>
                    <a:lstStyle/>
                    <a:p>
                      <a:r>
                        <a:rPr lang="en-US" dirty="0" smtClean="0"/>
                        <a:t>2017high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313+/-84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55+/-11</a:t>
                      </a:r>
                      <a:endParaRPr lang="en-US" dirty="0"/>
                    </a:p>
                  </a:txBody>
                  <a:tcPr/>
                </a:tc>
              </a:tr>
              <a:tr h="483704">
                <a:tc>
                  <a:txBody>
                    <a:bodyPr/>
                    <a:lstStyle/>
                    <a:p>
                      <a:r>
                        <a:rPr lang="en-US" dirty="0" smtClean="0"/>
                        <a:t>2017low/2016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1.10+/-0.15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1.20+/-0.16</a:t>
                      </a:r>
                      <a:endParaRPr lang="en-US" dirty="0"/>
                    </a:p>
                  </a:txBody>
                  <a:tcPr/>
                </a:tc>
              </a:tr>
              <a:tr h="483704">
                <a:tc>
                  <a:txBody>
                    <a:bodyPr/>
                    <a:lstStyle/>
                    <a:p>
                      <a:r>
                        <a:rPr lang="en-US" dirty="0" smtClean="0"/>
                        <a:t>2017high/2016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0.65+/-0.18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0.63+/-0.13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38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24000" y="519494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8.2 &lt; </a:t>
            </a:r>
            <a:r>
              <a:rPr lang="en-US" sz="2000" dirty="0" err="1" smtClean="0"/>
              <a:t>E</a:t>
            </a:r>
            <a:r>
              <a:rPr lang="en-US" sz="2000" b="1" baseline="-25000" dirty="0" err="1" smtClean="0">
                <a:latin typeface="Symbol" panose="05050102010706020507" pitchFamily="18" charset="2"/>
              </a:rPr>
              <a:t>g</a:t>
            </a:r>
            <a:r>
              <a:rPr lang="en-US" sz="2000" dirty="0" smtClean="0"/>
              <a:t> &lt;</a:t>
            </a:r>
            <a:r>
              <a:rPr lang="en-US" sz="2000" dirty="0" smtClean="0"/>
              <a:t>11 GeV   </a:t>
            </a:r>
            <a:r>
              <a:rPr lang="en-US" sz="2000" dirty="0" smtClean="0"/>
              <a:t>5</a:t>
            </a:r>
            <a:r>
              <a:rPr lang="en-US" sz="2000" dirty="0" smtClean="0">
                <a:latin typeface="Symbol" panose="05050102010706020507" pitchFamily="18" charset="2"/>
              </a:rPr>
              <a:t>s </a:t>
            </a:r>
            <a:r>
              <a:rPr lang="en-US" sz="2000" dirty="0" smtClean="0"/>
              <a:t> </a:t>
            </a:r>
            <a:r>
              <a:rPr lang="en-US" sz="2000" dirty="0" smtClean="0"/>
              <a:t>E/p c</a:t>
            </a:r>
            <a:r>
              <a:rPr lang="en-US" sz="2000" dirty="0" smtClean="0"/>
              <a:t>uts and all cuts very loose</a:t>
            </a:r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853402"/>
              </p:ext>
            </p:extLst>
          </p:nvPr>
        </p:nvGraphicFramePr>
        <p:xfrm>
          <a:off x="914401" y="1905000"/>
          <a:ext cx="7391399" cy="2895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0242"/>
                <a:gridCol w="1183957"/>
                <a:gridCol w="1310640"/>
                <a:gridCol w="1478280"/>
                <a:gridCol w="1478280"/>
              </a:tblGrid>
              <a:tr h="4770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 phi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 J/psi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J/psi</a:t>
                      </a:r>
                      <a:endParaRPr lang="en-US" dirty="0"/>
                    </a:p>
                  </a:txBody>
                  <a:tcPr/>
                </a:tc>
              </a:tr>
              <a:tr h="483704"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341+/-144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100+/-16</a:t>
                      </a:r>
                      <a:endParaRPr lang="en-US" dirty="0"/>
                    </a:p>
                  </a:txBody>
                  <a:tcPr/>
                </a:tc>
              </a:tr>
              <a:tr h="483704">
                <a:tc>
                  <a:txBody>
                    <a:bodyPr/>
                    <a:lstStyle/>
                    <a:p>
                      <a:r>
                        <a:rPr lang="en-US" dirty="0" smtClean="0"/>
                        <a:t>2017low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320+/-65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117+/-32</a:t>
                      </a:r>
                      <a:endParaRPr lang="en-US" dirty="0"/>
                    </a:p>
                  </a:txBody>
                  <a:tcPr/>
                </a:tc>
              </a:tr>
              <a:tr h="483704">
                <a:tc>
                  <a:txBody>
                    <a:bodyPr/>
                    <a:lstStyle/>
                    <a:p>
                      <a:r>
                        <a:rPr lang="en-US" dirty="0" smtClean="0"/>
                        <a:t>2017high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313+/-84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55+/-11</a:t>
                      </a:r>
                      <a:endParaRPr lang="en-US" dirty="0"/>
                    </a:p>
                  </a:txBody>
                  <a:tcPr/>
                </a:tc>
              </a:tr>
              <a:tr h="483704">
                <a:tc>
                  <a:txBody>
                    <a:bodyPr/>
                    <a:lstStyle/>
                    <a:p>
                      <a:r>
                        <a:rPr lang="en-US" dirty="0" smtClean="0"/>
                        <a:t>2017low/2016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1.10+/-0.15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1.20+/-0.16</a:t>
                      </a:r>
                      <a:endParaRPr lang="en-US" dirty="0"/>
                    </a:p>
                  </a:txBody>
                  <a:tcPr/>
                </a:tc>
              </a:tr>
              <a:tr h="483704">
                <a:tc>
                  <a:txBody>
                    <a:bodyPr/>
                    <a:lstStyle/>
                    <a:p>
                      <a:r>
                        <a:rPr lang="en-US" dirty="0" smtClean="0"/>
                        <a:t>2017high/2016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0.65+/-0.18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0.63+/-0.13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526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58751</TotalTime>
  <Words>183</Words>
  <Application>Microsoft Office PowerPoint</Application>
  <PresentationFormat>On-screen Show (4:3)</PresentationFormat>
  <Paragraphs>90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Lubomir Pentchev</dc:creator>
  <cp:lastModifiedBy>Lubomir Pentchev</cp:lastModifiedBy>
  <cp:revision>30</cp:revision>
  <dcterms:created xsi:type="dcterms:W3CDTF">2017-05-31T15:30:49Z</dcterms:created>
  <dcterms:modified xsi:type="dcterms:W3CDTF">2017-08-25T14:20:49Z</dcterms:modified>
</cp:coreProperties>
</file>