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7" r:id="rId2"/>
    <p:sldId id="306" r:id="rId3"/>
    <p:sldId id="299" r:id="rId4"/>
    <p:sldId id="307" r:id="rId5"/>
    <p:sldId id="308" r:id="rId6"/>
    <p:sldId id="294" r:id="rId7"/>
    <p:sldId id="300" r:id="rId8"/>
    <p:sldId id="295" r:id="rId9"/>
    <p:sldId id="298" r:id="rId10"/>
    <p:sldId id="302" r:id="rId11"/>
    <p:sldId id="303" r:id="rId12"/>
    <p:sldId id="304" r:id="rId13"/>
    <p:sldId id="314" r:id="rId14"/>
    <p:sldId id="312" r:id="rId15"/>
    <p:sldId id="305" r:id="rId16"/>
    <p:sldId id="310" r:id="rId17"/>
    <p:sldId id="309" r:id="rId18"/>
    <p:sldId id="311" r:id="rId19"/>
    <p:sldId id="315" r:id="rId20"/>
    <p:sldId id="316" r:id="rId21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808000"/>
    <a:srgbClr val="669900"/>
    <a:srgbClr val="666633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>
        <p:scale>
          <a:sx n="110" d="100"/>
          <a:sy n="110" d="100"/>
        </p:scale>
        <p:origin x="-786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DA70-9019-4B87-9FC8-D5C500A869D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C421-2B80-4D17-B7C6-D6223F295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5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4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3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5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6AA6-EEFA-472D-8D08-11B417701A4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7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71"/>
            <a:ext cx="6064370" cy="4118211"/>
          </a:xfrm>
          <a:prstGeom prst="rect">
            <a:avLst/>
          </a:prstGeom>
        </p:spPr>
      </p:pic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update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06022" y="1107529"/>
            <a:ext cx="35627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Using full 2016 statistics and 20 files per run from 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2017 data about 20% of data set presented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10% (high intensity runs) – not well calibrated (</a:t>
            </a:r>
            <a:r>
              <a:rPr lang="en-US" sz="1800" dirty="0" err="1" smtClean="0">
                <a:solidFill>
                  <a:srgbClr val="FF0000"/>
                </a:solidFill>
              </a:rPr>
              <a:t>S.Dobbs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endParaRPr lang="en-US" sz="1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Require </a:t>
            </a:r>
            <a:r>
              <a:rPr lang="en-US" sz="1800" dirty="0" err="1" smtClean="0"/>
              <a:t>kin.fit</a:t>
            </a:r>
            <a:r>
              <a:rPr lang="en-US" sz="1800" dirty="0" smtClean="0"/>
              <a:t> </a:t>
            </a:r>
            <a:r>
              <a:rPr lang="en-US" sz="1800" dirty="0" smtClean="0"/>
              <a:t>converges with </a:t>
            </a:r>
            <a:r>
              <a:rPr lang="en-US" sz="1800" dirty="0" smtClean="0">
                <a:latin typeface="Symbol" panose="05050102010706020507" pitchFamily="18" charset="2"/>
              </a:rPr>
              <a:t>c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&lt;200,  </a:t>
            </a:r>
            <a:r>
              <a:rPr lang="en-US" sz="1800" dirty="0" smtClean="0"/>
              <a:t>and </a:t>
            </a:r>
            <a:r>
              <a:rPr lang="en-US" sz="1800" dirty="0" err="1">
                <a:latin typeface="Symbol" panose="05050102010706020507" pitchFamily="18" charset="2"/>
              </a:rPr>
              <a:t>q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&gt; </a:t>
            </a:r>
            <a:r>
              <a:rPr lang="en-US" sz="1800" dirty="0" smtClean="0"/>
              <a:t>2</a:t>
            </a:r>
            <a:r>
              <a:rPr lang="en-US" sz="1800" baseline="30000" dirty="0" smtClean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Using 2016 flux, corrected for the different endpoint for 2017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Absolute flux not used, instead normalization to </a:t>
            </a:r>
            <a:r>
              <a:rPr lang="en-US" sz="1800" dirty="0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 x-section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77979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143001" y="0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x-sec. vs beam energy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425" y="1505570"/>
            <a:ext cx="21875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-slope of SLAC data 1.73 - 2.9 GeV</a:t>
            </a:r>
            <a:r>
              <a:rPr lang="en-US" sz="1800" baseline="30000" dirty="0" smtClean="0">
                <a:solidFill>
                  <a:srgbClr val="FF0000"/>
                </a:solidFill>
              </a:rPr>
              <a:t>-2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11-19 </a:t>
            </a:r>
            <a:r>
              <a:rPr lang="en-US" sz="1800" dirty="0" smtClean="0">
                <a:solidFill>
                  <a:srgbClr val="FF0000"/>
                </a:solidFill>
              </a:rPr>
              <a:t>GeV)</a:t>
            </a:r>
          </a:p>
          <a:p>
            <a:endParaRPr lang="en-US" sz="1800" baseline="30000" dirty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t-slope of Cornell data </a:t>
            </a:r>
            <a:r>
              <a:rPr lang="en-US" sz="1800" dirty="0" smtClean="0">
                <a:solidFill>
                  <a:srgbClr val="002060"/>
                </a:solidFill>
              </a:rPr>
              <a:t>1.25 </a:t>
            </a:r>
            <a:r>
              <a:rPr lang="en-US" sz="1800" dirty="0" smtClean="0">
                <a:solidFill>
                  <a:srgbClr val="002060"/>
                </a:solidFill>
              </a:rPr>
              <a:t>GeV</a:t>
            </a:r>
            <a:r>
              <a:rPr lang="en-US" sz="1800" baseline="30000" dirty="0" smtClean="0">
                <a:solidFill>
                  <a:srgbClr val="002060"/>
                </a:solidFill>
              </a:rPr>
              <a:t>-2</a:t>
            </a:r>
            <a:endParaRPr lang="en-US" sz="1800" baseline="30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08" y="0"/>
            <a:ext cx="43781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8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121902" y="2604448"/>
            <a:ext cx="206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Cornell data excluded from 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25" y="1505570"/>
            <a:ext cx="21875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-slope of SLAC data 1.73 - 2.9 GeV</a:t>
            </a:r>
            <a:r>
              <a:rPr lang="en-US" sz="1800" baseline="30000" dirty="0" smtClean="0">
                <a:solidFill>
                  <a:srgbClr val="FF0000"/>
                </a:solidFill>
              </a:rPr>
              <a:t>-2 </a:t>
            </a:r>
            <a:r>
              <a:rPr lang="en-US" sz="1800" dirty="0" smtClean="0">
                <a:solidFill>
                  <a:srgbClr val="FF0000"/>
                </a:solidFill>
              </a:rPr>
              <a:t>(11-21 GeV)</a:t>
            </a:r>
          </a:p>
          <a:p>
            <a:endParaRPr lang="en-US" sz="1800" baseline="30000" dirty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t-slope of Cornell data </a:t>
            </a:r>
            <a:r>
              <a:rPr lang="en-US" sz="1800" dirty="0" smtClean="0">
                <a:solidFill>
                  <a:srgbClr val="002060"/>
                </a:solidFill>
              </a:rPr>
              <a:t>1.25 </a:t>
            </a:r>
            <a:r>
              <a:rPr lang="en-US" sz="1800" dirty="0" smtClean="0">
                <a:solidFill>
                  <a:srgbClr val="002060"/>
                </a:solidFill>
              </a:rPr>
              <a:t>GeV</a:t>
            </a:r>
            <a:r>
              <a:rPr lang="en-US" sz="1800" baseline="30000" dirty="0" smtClean="0">
                <a:solidFill>
                  <a:srgbClr val="002060"/>
                </a:solidFill>
              </a:rPr>
              <a:t>-2</a:t>
            </a:r>
            <a:endParaRPr lang="en-US" sz="1800" baseline="30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08" y="0"/>
            <a:ext cx="4378184" cy="5143500"/>
          </a:xfrm>
          <a:prstGeom prst="rect">
            <a:avLst/>
          </a:prstGeom>
        </p:spPr>
      </p:pic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143001" y="0"/>
            <a:ext cx="6569869" cy="346472"/>
            <a:chOff x="-48" y="92"/>
            <a:chExt cx="5518" cy="291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x-sec. vs beam energy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88114" y="3167563"/>
            <a:ext cx="2575538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2400" i="1" dirty="0" smtClean="0">
                <a:solidFill>
                  <a:prstClr val="black"/>
                </a:solidFill>
                <a:latin typeface="Cambria Math"/>
                <a:ea typeface="Cambria Math"/>
                <a:cs typeface="Arial" panose="020B0604020202020204" pitchFamily="34" charset="0"/>
              </a:rPr>
              <a:t>—</a:t>
            </a:r>
            <a:r>
              <a:rPr lang="en-US" altLang="en-US" i="1" dirty="0" smtClean="0">
                <a:solidFill>
                  <a:prstClr val="black"/>
                </a:solidFill>
                <a:latin typeface="Cambria Math"/>
                <a:ea typeface="Cambria Math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Brodsky </a:t>
            </a:r>
            <a:r>
              <a:rPr lang="en-US" alt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[PLB 498, 23 (2001)]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52558" y="2375339"/>
            <a:ext cx="260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Three</a:t>
            </a:r>
            <a:r>
              <a:rPr lang="en-US" sz="1800" dirty="0" smtClean="0"/>
              <a:t>-gluon exchange dominates</a:t>
            </a:r>
          </a:p>
        </p:txBody>
      </p:sp>
    </p:spTree>
    <p:extLst>
      <p:ext uri="{BB962C8B-B14F-4D97-AF65-F5344CB8AC3E}">
        <p14:creationId xmlns:p14="http://schemas.microsoft.com/office/powerpoint/2010/main" val="231738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443570" y="2111664"/>
            <a:ext cx="17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GlueX</a:t>
            </a:r>
            <a:r>
              <a:rPr lang="en-US" sz="1800" dirty="0" smtClean="0"/>
              <a:t> data excluded from 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25" y="1505570"/>
            <a:ext cx="21875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-slope of SLAC data 1.73 - 2.9 GeV</a:t>
            </a:r>
            <a:r>
              <a:rPr lang="en-US" sz="1800" baseline="30000" dirty="0" smtClean="0">
                <a:solidFill>
                  <a:srgbClr val="FF0000"/>
                </a:solidFill>
              </a:rPr>
              <a:t>-2 </a:t>
            </a:r>
            <a:r>
              <a:rPr lang="en-US" sz="1800" dirty="0" smtClean="0">
                <a:solidFill>
                  <a:srgbClr val="FF0000"/>
                </a:solidFill>
              </a:rPr>
              <a:t>(11-21 GeV)</a:t>
            </a:r>
          </a:p>
          <a:p>
            <a:endParaRPr lang="en-US" sz="1800" baseline="30000" dirty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t-slope of Cornell data </a:t>
            </a:r>
            <a:r>
              <a:rPr lang="en-US" sz="1800" dirty="0" smtClean="0">
                <a:solidFill>
                  <a:srgbClr val="002060"/>
                </a:solidFill>
              </a:rPr>
              <a:t>1.25 </a:t>
            </a:r>
            <a:r>
              <a:rPr lang="en-US" sz="1800" dirty="0" smtClean="0">
                <a:solidFill>
                  <a:srgbClr val="002060"/>
                </a:solidFill>
              </a:rPr>
              <a:t>GeV</a:t>
            </a:r>
            <a:r>
              <a:rPr lang="en-US" sz="1800" baseline="30000" dirty="0" smtClean="0">
                <a:solidFill>
                  <a:srgbClr val="002060"/>
                </a:solidFill>
              </a:rPr>
              <a:t>-2</a:t>
            </a:r>
            <a:endParaRPr lang="en-US" sz="1800" baseline="30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08" y="0"/>
            <a:ext cx="4378184" cy="5143500"/>
          </a:xfrm>
          <a:prstGeom prst="rect">
            <a:avLst/>
          </a:prstGeom>
        </p:spPr>
      </p:pic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143001" y="0"/>
            <a:ext cx="6569869" cy="346472"/>
            <a:chOff x="-48" y="92"/>
            <a:chExt cx="5518" cy="291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x-sec. vs beam energy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88114" y="3167563"/>
            <a:ext cx="2575538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2400" i="1" dirty="0" smtClean="0">
                <a:solidFill>
                  <a:prstClr val="black"/>
                </a:solidFill>
                <a:latin typeface="Cambria Math"/>
                <a:ea typeface="Cambria Math"/>
                <a:cs typeface="Arial" panose="020B0604020202020204" pitchFamily="34" charset="0"/>
              </a:rPr>
              <a:t>—</a:t>
            </a:r>
            <a:r>
              <a:rPr lang="en-US" altLang="en-US" i="1" dirty="0" smtClean="0">
                <a:solidFill>
                  <a:prstClr val="black"/>
                </a:solidFill>
                <a:latin typeface="Cambria Math"/>
                <a:ea typeface="Cambria Math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Brodsky </a:t>
            </a:r>
            <a:r>
              <a:rPr lang="en-US" alt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[PLB 498, 23 (2001)]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52558" y="2375339"/>
            <a:ext cx="260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Two-gluon exchange dominates</a:t>
            </a:r>
          </a:p>
        </p:txBody>
      </p:sp>
    </p:spTree>
    <p:extLst>
      <p:ext uri="{BB962C8B-B14F-4D97-AF65-F5344CB8AC3E}">
        <p14:creationId xmlns:p14="http://schemas.microsoft.com/office/powerpoint/2010/main" val="231738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443570" y="2111664"/>
            <a:ext cx="17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GlueX</a:t>
            </a:r>
            <a:r>
              <a:rPr lang="en-US" sz="1800" dirty="0" smtClean="0"/>
              <a:t> data excluded from 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25" y="1505570"/>
            <a:ext cx="21875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-slope of SLAC data 1.73 - 2.9 GeV</a:t>
            </a:r>
            <a:r>
              <a:rPr lang="en-US" sz="1800" baseline="30000" dirty="0" smtClean="0">
                <a:solidFill>
                  <a:srgbClr val="FF0000"/>
                </a:solidFill>
              </a:rPr>
              <a:t>-2 </a:t>
            </a:r>
            <a:r>
              <a:rPr lang="en-US" sz="1800" dirty="0" smtClean="0">
                <a:solidFill>
                  <a:srgbClr val="FF0000"/>
                </a:solidFill>
              </a:rPr>
              <a:t>(11-21 GeV)</a:t>
            </a:r>
          </a:p>
          <a:p>
            <a:endParaRPr lang="en-US" sz="1800" baseline="30000" dirty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t-slope of Cornell data </a:t>
            </a:r>
            <a:r>
              <a:rPr lang="en-US" sz="1800" dirty="0" smtClean="0">
                <a:solidFill>
                  <a:srgbClr val="002060"/>
                </a:solidFill>
              </a:rPr>
              <a:t>1.25 </a:t>
            </a:r>
            <a:r>
              <a:rPr lang="en-US" sz="1800" dirty="0" smtClean="0">
                <a:solidFill>
                  <a:srgbClr val="002060"/>
                </a:solidFill>
              </a:rPr>
              <a:t>GeV</a:t>
            </a:r>
            <a:r>
              <a:rPr lang="en-US" sz="1800" baseline="30000" dirty="0" smtClean="0">
                <a:solidFill>
                  <a:srgbClr val="002060"/>
                </a:solidFill>
              </a:rPr>
              <a:t>-2</a:t>
            </a:r>
            <a:endParaRPr lang="en-US" sz="1800" baseline="30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114" y="3167563"/>
            <a:ext cx="2575538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2400" i="1" dirty="0" smtClean="0">
                <a:solidFill>
                  <a:prstClr val="black"/>
                </a:solidFill>
                <a:latin typeface="Cambria Math"/>
                <a:ea typeface="Cambria Math"/>
                <a:cs typeface="Arial" panose="020B0604020202020204" pitchFamily="34" charset="0"/>
              </a:rPr>
              <a:t>—</a:t>
            </a:r>
            <a:r>
              <a:rPr lang="en-US" altLang="en-US" i="1" dirty="0" smtClean="0">
                <a:solidFill>
                  <a:prstClr val="black"/>
                </a:solidFill>
                <a:latin typeface="Cambria Math"/>
                <a:ea typeface="Cambria Math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Brodsky </a:t>
            </a:r>
            <a:r>
              <a:rPr lang="en-US" alt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[PLB 498, 23 (2001)]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49916" y="961799"/>
            <a:ext cx="26940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ymbol" panose="05050102010706020507" pitchFamily="18" charset="2"/>
              </a:rPr>
              <a:t>g</a:t>
            </a:r>
            <a:r>
              <a:rPr lang="en-US" sz="1800" dirty="0" smtClean="0"/>
              <a:t> Be -&gt;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Bad mass resolution (~100 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Beam energy calculated </a:t>
            </a:r>
            <a:r>
              <a:rPr lang="en-US" sz="1800" dirty="0"/>
              <a:t>from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 </a:t>
            </a:r>
            <a:r>
              <a:rPr lang="en-US" sz="1800" dirty="0" smtClean="0"/>
              <a:t>assuming elastic reaction – </a:t>
            </a:r>
            <a:r>
              <a:rPr lang="en-US" sz="1800" dirty="0" smtClean="0">
                <a:solidFill>
                  <a:srgbClr val="002060"/>
                </a:solidFill>
              </a:rPr>
              <a:t>can explain the no-energy-dependence of the cross-section?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23" y="0"/>
            <a:ext cx="4377754" cy="5143500"/>
          </a:xfrm>
          <a:prstGeom prst="rect">
            <a:avLst/>
          </a:prstGeom>
        </p:spPr>
      </p:pic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143001" y="0"/>
            <a:ext cx="6569869" cy="346472"/>
            <a:chOff x="-48" y="92"/>
            <a:chExt cx="5518" cy="291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Cornell results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390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143001" y="0"/>
            <a:ext cx="6569869" cy="346472"/>
            <a:chOff x="-48" y="92"/>
            <a:chExt cx="5518" cy="291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Cornell results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" y="377866"/>
            <a:ext cx="6119129" cy="452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76377" y="377866"/>
            <a:ext cx="1690778" cy="15371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4923" y="777133"/>
            <a:ext cx="13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~1.65 GeV</a:t>
            </a:r>
            <a:r>
              <a:rPr lang="en-US" sz="1800" baseline="30000" dirty="0" smtClean="0">
                <a:solidFill>
                  <a:srgbClr val="FF0000"/>
                </a:solidFill>
              </a:rPr>
              <a:t>-2</a:t>
            </a:r>
            <a:endParaRPr 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6732" y="961799"/>
            <a:ext cx="3071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Steep acceptance with the beam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</a:t>
            </a:r>
            <a:r>
              <a:rPr lang="en-US" sz="1800" dirty="0" smtClean="0"/>
              <a:t>-slope from the plot (</a:t>
            </a:r>
            <a:r>
              <a:rPr lang="en-US" sz="1800" dirty="0" smtClean="0">
                <a:solidFill>
                  <a:srgbClr val="FF0000"/>
                </a:solidFill>
              </a:rPr>
              <a:t>~1.65</a:t>
            </a:r>
            <a:r>
              <a:rPr lang="en-US" sz="1800" dirty="0" smtClean="0"/>
              <a:t>) contradicts the value in the paper (1.25 GeV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53975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 smtClean="0">
                  <a:cs typeface="Arial" panose="020B0604020202020204" pitchFamily="34" charset="0"/>
                </a:rPr>
                <a:t>LHCb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1800" dirty="0" err="1" smtClean="0">
                  <a:cs typeface="Arial" panose="020B0604020202020204" pitchFamily="34" charset="0"/>
                </a:rPr>
                <a:t>Pentaquark</a:t>
              </a:r>
              <a:r>
                <a:rPr lang="en-US" altLang="en-US" sz="1800" dirty="0" err="1">
                  <a:cs typeface="Arial" panose="020B0604020202020204" pitchFamily="34" charset="0"/>
                </a:rPr>
                <a:t>s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42" y="559258"/>
            <a:ext cx="4408793" cy="3572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22181" y="825486"/>
                <a:ext cx="458113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>
                    <a:latin typeface="Symbol" panose="05050102010706020507" pitchFamily="18" charset="2"/>
                  </a:rPr>
                  <a:t>L</a:t>
                </a:r>
                <a:r>
                  <a:rPr lang="en-US" sz="1800" baseline="-25000" dirty="0" err="1" smtClean="0"/>
                  <a:t>b</a:t>
                </a:r>
                <a:r>
                  <a:rPr lang="en-US" sz="1800" dirty="0" smtClean="0"/>
                  <a:t> -&gt; K</a:t>
                </a:r>
                <a:r>
                  <a:rPr lang="en-US" sz="1800" baseline="30000" dirty="0" smtClean="0"/>
                  <a:t>-</a:t>
                </a:r>
                <a:r>
                  <a:rPr lang="en-US" sz="1800" dirty="0" smtClean="0"/>
                  <a:t>(J/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y </a:t>
                </a:r>
                <a:r>
                  <a:rPr lang="en-US" sz="1800" dirty="0" smtClean="0"/>
                  <a:t>p) 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Pc(4380</a:t>
                </a:r>
                <a:r>
                  <a:rPr lang="en-US" sz="1800" dirty="0" smtClean="0"/>
                  <a:t>): 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800" dirty="0" smtClean="0"/>
                  <a:t>=205 MeV J</a:t>
                </a:r>
                <a:r>
                  <a:rPr lang="en-US" sz="1800" baseline="30000" dirty="0" smtClean="0"/>
                  <a:t>P</a:t>
                </a:r>
                <a:r>
                  <a:rPr lang="en-US" sz="1800" dirty="0" smtClean="0"/>
                  <a:t>=3/2</a:t>
                </a:r>
                <a:r>
                  <a:rPr lang="en-US" sz="1800" baseline="30000" dirty="0" smtClean="0"/>
                  <a:t>+(-)</a:t>
                </a:r>
              </a:p>
              <a:p>
                <a:r>
                  <a:rPr lang="en-US" sz="1800" dirty="0" smtClean="0"/>
                  <a:t>Pc(4450): 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800" dirty="0" smtClean="0"/>
                  <a:t>=39 MeV J</a:t>
                </a:r>
                <a:r>
                  <a:rPr lang="en-US" sz="1800" baseline="30000" dirty="0" smtClean="0"/>
                  <a:t>P</a:t>
                </a:r>
                <a:r>
                  <a:rPr lang="en-US" sz="1800" dirty="0" smtClean="0"/>
                  <a:t>=5/2</a:t>
                </a:r>
                <a:r>
                  <a:rPr lang="en-US" sz="1800" baseline="30000" dirty="0" smtClean="0"/>
                  <a:t>-(+)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Interpretations:</a:t>
                </a:r>
              </a:p>
              <a:p>
                <a:r>
                  <a:rPr lang="en-US" sz="1800" dirty="0" smtClean="0"/>
                  <a:t>- (charmed baryon) – (anti-charmed meson) molecule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1800" dirty="0" smtClean="0"/>
                  <a:t>*</a:t>
                </a:r>
                <a:r>
                  <a:rPr lang="en-US" sz="18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sz="1800" baseline="-25000" dirty="0" err="1" smtClean="0"/>
                  <a:t>c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smtClean="0"/>
                  <a:t>- Resonance in terms of quark degrees of freedom</a:t>
                </a:r>
              </a:p>
              <a:p>
                <a:r>
                  <a:rPr lang="en-US" sz="1800" dirty="0" smtClean="0"/>
                  <a:t>- Kinematic effects: threshold effect (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c</a:t>
                </a:r>
                <a:r>
                  <a:rPr lang="en-US" sz="1800" baseline="-25000" dirty="0" smtClean="0"/>
                  <a:t>c1</a:t>
                </a:r>
                <a:r>
                  <a:rPr lang="en-US" sz="1800" dirty="0" smtClean="0"/>
                  <a:t> p) , ATS</a:t>
                </a:r>
                <a:endParaRPr lang="en-US" sz="1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81" y="825486"/>
                <a:ext cx="4581137" cy="3416320"/>
              </a:xfrm>
              <a:prstGeom prst="rect">
                <a:avLst/>
              </a:prstGeom>
              <a:blipFill rotWithShape="1">
                <a:blip r:embed="rId5"/>
                <a:stretch>
                  <a:fillRect l="-1064" t="-1248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189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95" y="2316134"/>
            <a:ext cx="3866809" cy="2724974"/>
          </a:xfrm>
          <a:prstGeom prst="rect">
            <a:avLst/>
          </a:prstGeom>
        </p:spPr>
      </p:pic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 smtClean="0">
                  <a:cs typeface="Arial" panose="020B0604020202020204" pitchFamily="34" charset="0"/>
                </a:rPr>
                <a:t>Phtotoproduction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of </a:t>
              </a:r>
              <a:r>
                <a:rPr lang="en-US" altLang="en-US" sz="1800" dirty="0" err="1" smtClean="0">
                  <a:cs typeface="Arial" panose="020B0604020202020204" pitchFamily="34" charset="0"/>
                </a:rPr>
                <a:t>LHCb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1800" dirty="0" err="1" smtClean="0">
                  <a:cs typeface="Arial" panose="020B0604020202020204" pitchFamily="34" charset="0"/>
                </a:rPr>
                <a:t>Pentaquarks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385" y="2326904"/>
            <a:ext cx="5201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1)</a:t>
            </a:r>
            <a:r>
              <a:rPr lang="en-US" sz="1600" dirty="0" err="1" smtClean="0"/>
              <a:t>V.Kubarovsky</a:t>
            </a:r>
            <a:r>
              <a:rPr lang="en-US" sz="1600" dirty="0" smtClean="0"/>
              <a:t> and </a:t>
            </a:r>
            <a:r>
              <a:rPr lang="en-US" sz="1600" dirty="0" err="1" smtClean="0"/>
              <a:t>M.B.Voloshin</a:t>
            </a:r>
            <a:r>
              <a:rPr lang="en-US" sz="1600" dirty="0" smtClean="0"/>
              <a:t>, </a:t>
            </a:r>
            <a:r>
              <a:rPr lang="en-US" sz="1600" dirty="0" err="1" smtClean="0"/>
              <a:t>arXiv</a:t>
            </a:r>
            <a:r>
              <a:rPr lang="en-US" sz="1600" dirty="0" smtClean="0"/>
              <a:t>: 1508.00888.</a:t>
            </a:r>
          </a:p>
          <a:p>
            <a:r>
              <a:rPr lang="en-US" sz="1600" dirty="0" smtClean="0"/>
              <a:t>2)</a:t>
            </a:r>
            <a:r>
              <a:rPr lang="en-US" sz="1600" dirty="0" err="1" smtClean="0"/>
              <a:t>M.Karliner</a:t>
            </a:r>
            <a:r>
              <a:rPr lang="en-US" sz="1600" dirty="0" smtClean="0"/>
              <a:t> and </a:t>
            </a:r>
            <a:r>
              <a:rPr lang="en-US" sz="1600" dirty="0" err="1" smtClean="0"/>
              <a:t>J.Rosner</a:t>
            </a:r>
            <a:r>
              <a:rPr lang="en-US" sz="1600" dirty="0" smtClean="0"/>
              <a:t>, </a:t>
            </a:r>
            <a:r>
              <a:rPr lang="en-US" sz="1600" dirty="0" err="1" smtClean="0"/>
              <a:t>arXiv</a:t>
            </a:r>
            <a:r>
              <a:rPr lang="en-US" sz="1600" dirty="0" smtClean="0"/>
              <a:t>: 1508.01496.</a:t>
            </a:r>
          </a:p>
          <a:p>
            <a:r>
              <a:rPr lang="en-US" sz="1600" dirty="0" smtClean="0"/>
              <a:t>3)</a:t>
            </a:r>
            <a:r>
              <a:rPr lang="en-US" sz="1600" dirty="0" err="1" smtClean="0"/>
              <a:t>A.Blin</a:t>
            </a:r>
            <a:r>
              <a:rPr lang="en-US" sz="1600" dirty="0" smtClean="0"/>
              <a:t>, </a:t>
            </a:r>
            <a:r>
              <a:rPr lang="en-US" sz="1600" dirty="0" err="1" smtClean="0"/>
              <a:t>C.Fernandez</a:t>
            </a:r>
            <a:r>
              <a:rPr lang="en-US" sz="1600" dirty="0" smtClean="0"/>
              <a:t>-Ramirez, </a:t>
            </a:r>
            <a:r>
              <a:rPr lang="en-US" sz="1600" dirty="0" err="1" smtClean="0"/>
              <a:t>A.Jackura</a:t>
            </a:r>
            <a:r>
              <a:rPr lang="en-US" sz="1600" dirty="0" smtClean="0"/>
              <a:t>, </a:t>
            </a:r>
            <a:r>
              <a:rPr lang="en-US" sz="1600" dirty="0" err="1" smtClean="0"/>
              <a:t>V.Mathieu</a:t>
            </a:r>
            <a:r>
              <a:rPr lang="en-US" sz="1600" dirty="0" smtClean="0"/>
              <a:t>,  </a:t>
            </a:r>
            <a:r>
              <a:rPr lang="en-US" sz="1600" dirty="0" err="1" smtClean="0"/>
              <a:t>V.Mokeev</a:t>
            </a:r>
            <a:r>
              <a:rPr lang="en-US" sz="1600" dirty="0" smtClean="0"/>
              <a:t>, </a:t>
            </a:r>
            <a:r>
              <a:rPr lang="en-US" sz="1600" dirty="0" err="1" smtClean="0"/>
              <a:t>A.Pilloni</a:t>
            </a:r>
            <a:r>
              <a:rPr lang="en-US" sz="1600" dirty="0" smtClean="0"/>
              <a:t>, and </a:t>
            </a:r>
            <a:r>
              <a:rPr lang="en-US" sz="1600" dirty="0" err="1" smtClean="0"/>
              <a:t>A.Szczepaniak,arXiv</a:t>
            </a:r>
            <a:r>
              <a:rPr lang="en-US" sz="1600" dirty="0" smtClean="0"/>
              <a:t>: 1606.08912</a:t>
            </a:r>
          </a:p>
          <a:p>
            <a:endParaRPr lang="en-US" sz="16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all three papers  </a:t>
            </a:r>
            <a:r>
              <a:rPr lang="en-US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800" baseline="30000" dirty="0" err="1" smtClean="0">
                <a:solidFill>
                  <a:srgbClr val="FF0000"/>
                </a:solidFill>
              </a:rPr>
              <a:t>max</a:t>
            </a:r>
            <a:r>
              <a:rPr lang="en-US" sz="1800" dirty="0" smtClean="0">
                <a:solidFill>
                  <a:srgbClr val="FF0000"/>
                </a:solidFill>
              </a:rPr>
              <a:t> ~ 10 </a:t>
            </a:r>
            <a:r>
              <a:rPr lang="en-US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800" dirty="0" err="1" smtClean="0">
                <a:solidFill>
                  <a:srgbClr val="FF0000"/>
                </a:solidFill>
              </a:rPr>
              <a:t>b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for 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(5/2+) 100% BR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1)</a:t>
            </a:r>
            <a:r>
              <a:rPr lang="en-US" sz="1600" dirty="0" err="1" smtClean="0"/>
              <a:t>Q.Wang</a:t>
            </a:r>
            <a:r>
              <a:rPr lang="en-US" sz="1600" dirty="0" smtClean="0"/>
              <a:t>, </a:t>
            </a:r>
            <a:r>
              <a:rPr lang="en-US" sz="1600" dirty="0" err="1" smtClean="0"/>
              <a:t>X.Liu</a:t>
            </a:r>
            <a:r>
              <a:rPr lang="en-US" sz="1600" dirty="0" smtClean="0"/>
              <a:t>, and </a:t>
            </a:r>
            <a:r>
              <a:rPr lang="en-US" sz="1600" dirty="0" err="1" smtClean="0"/>
              <a:t>Q.Zhao,arXiv</a:t>
            </a:r>
            <a:r>
              <a:rPr lang="en-US" sz="1600" dirty="0" smtClean="0"/>
              <a:t>: 1508.00339</a:t>
            </a:r>
          </a:p>
          <a:p>
            <a:endParaRPr lang="en-US" sz="1600" dirty="0"/>
          </a:p>
          <a:p>
            <a:r>
              <a:rPr lang="en-US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600" baseline="30000" dirty="0" err="1">
                <a:solidFill>
                  <a:srgbClr val="FF0000"/>
                </a:solidFill>
              </a:rPr>
              <a:t>max</a:t>
            </a:r>
            <a:r>
              <a:rPr lang="en-US" sz="1600" dirty="0">
                <a:solidFill>
                  <a:srgbClr val="FF0000"/>
                </a:solidFill>
              </a:rPr>
              <a:t> ~ </a:t>
            </a:r>
            <a:r>
              <a:rPr lang="en-US" sz="1600" dirty="0" smtClean="0">
                <a:solidFill>
                  <a:srgbClr val="FF0000"/>
                </a:solidFill>
              </a:rPr>
              <a:t>0.7 </a:t>
            </a:r>
            <a:r>
              <a:rPr lang="en-US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err="1">
                <a:solidFill>
                  <a:srgbClr val="FF0000"/>
                </a:solidFill>
              </a:rPr>
              <a:t>b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for P</a:t>
            </a:r>
            <a:r>
              <a:rPr lang="en-US" sz="1600" baseline="-25000" dirty="0"/>
              <a:t>c</a:t>
            </a:r>
            <a:r>
              <a:rPr lang="en-US" sz="1600" dirty="0"/>
              <a:t>(5/2+) 100% </a:t>
            </a:r>
            <a:r>
              <a:rPr lang="en-US" sz="1600" dirty="0" smtClean="0"/>
              <a:t>BR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4" y="450809"/>
            <a:ext cx="4232869" cy="2469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9083" y="822606"/>
            <a:ext cx="483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s"/>
            </a:pPr>
            <a:r>
              <a:rPr lang="en-US" sz="1800" dirty="0" smtClean="0"/>
              <a:t>~ </a:t>
            </a:r>
            <a:r>
              <a:rPr lang="en-US" sz="1800" dirty="0" smtClean="0">
                <a:solidFill>
                  <a:srgbClr val="002060"/>
                </a:solidFill>
              </a:rPr>
              <a:t>BW(</a:t>
            </a:r>
            <a:r>
              <a:rPr lang="en-US" sz="18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1800" baseline="-25000" dirty="0" err="1" smtClean="0">
                <a:solidFill>
                  <a:srgbClr val="002060"/>
                </a:solidFill>
              </a:rPr>
              <a:t>Pc</a:t>
            </a:r>
            <a:r>
              <a:rPr lang="en-US" sz="1800" dirty="0" err="1" smtClean="0">
                <a:solidFill>
                  <a:srgbClr val="002060"/>
                </a:solidFill>
              </a:rPr>
              <a:t>,M</a:t>
            </a:r>
            <a:r>
              <a:rPr lang="en-US" sz="1800" baseline="-25000" dirty="0" err="1" smtClean="0">
                <a:solidFill>
                  <a:srgbClr val="002060"/>
                </a:solidFill>
              </a:rPr>
              <a:t>Pc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r>
              <a:rPr lang="en-US" sz="1800" dirty="0" smtClean="0"/>
              <a:t>*BR(P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-&gt;</a:t>
            </a:r>
            <a:r>
              <a:rPr 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err="1" smtClean="0"/>
              <a:t>p</a:t>
            </a:r>
            <a:r>
              <a:rPr lang="en-US" sz="1800" dirty="0" smtClean="0"/>
              <a:t>)*</a:t>
            </a:r>
            <a:r>
              <a:rPr lang="en-US" sz="1800" dirty="0" smtClean="0">
                <a:solidFill>
                  <a:srgbClr val="002060"/>
                </a:solidFill>
              </a:rPr>
              <a:t>BR(P</a:t>
            </a:r>
            <a:r>
              <a:rPr lang="en-US" sz="1800" baseline="-25000" dirty="0" smtClean="0">
                <a:solidFill>
                  <a:srgbClr val="002060"/>
                </a:solidFill>
              </a:rPr>
              <a:t>c</a:t>
            </a:r>
            <a:r>
              <a:rPr lang="en-US" sz="1800" dirty="0" smtClean="0">
                <a:solidFill>
                  <a:srgbClr val="002060"/>
                </a:solidFill>
              </a:rPr>
              <a:t>-&gt;J/</a:t>
            </a:r>
            <a:r>
              <a:rPr lang="en-US" sz="18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err="1" smtClean="0">
                <a:solidFill>
                  <a:srgbClr val="002060"/>
                </a:solidFill>
              </a:rPr>
              <a:t>p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1800" dirty="0"/>
              <a:t>BR(Pc-&gt;</a:t>
            </a:r>
            <a:r>
              <a:rPr 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err="1" smtClean="0"/>
              <a:t>p</a:t>
            </a:r>
            <a:r>
              <a:rPr lang="en-US" sz="1800" dirty="0" smtClean="0"/>
              <a:t>) ~ </a:t>
            </a:r>
            <a:r>
              <a:rPr lang="en-US" sz="18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1800" dirty="0" smtClean="0">
                <a:solidFill>
                  <a:srgbClr val="00B050"/>
                </a:solidFill>
              </a:rPr>
              <a:t>(J/</a:t>
            </a:r>
            <a:r>
              <a:rPr lang="en-US" sz="1800" dirty="0" smtClean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smtClean="0">
                <a:solidFill>
                  <a:srgbClr val="00B050"/>
                </a:solidFill>
              </a:rPr>
              <a:t> -&gt; </a:t>
            </a:r>
            <a:r>
              <a:rPr lang="en-US" sz="18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l</a:t>
            </a:r>
            <a:r>
              <a:rPr lang="en-US" sz="1800" baseline="30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+</a:t>
            </a:r>
            <a:r>
              <a:rPr lang="en-US" sz="18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l</a:t>
            </a:r>
            <a:r>
              <a:rPr lang="en-US" sz="1800" baseline="30000" dirty="0">
                <a:solidFill>
                  <a:srgbClr val="00B050"/>
                </a:solidFill>
                <a:latin typeface="Brush Script MT" panose="03060802040406070304" pitchFamily="66" charset="0"/>
              </a:rPr>
              <a:t>-</a:t>
            </a:r>
            <a:r>
              <a:rPr lang="en-US" sz="1800" dirty="0" smtClean="0"/>
              <a:t>)*</a:t>
            </a:r>
            <a:r>
              <a:rPr lang="en-US" sz="1800" dirty="0">
                <a:solidFill>
                  <a:srgbClr val="002060"/>
                </a:solidFill>
              </a:rPr>
              <a:t>BR(P</a:t>
            </a:r>
            <a:r>
              <a:rPr lang="en-US" sz="1800" baseline="-25000" dirty="0">
                <a:solidFill>
                  <a:srgbClr val="002060"/>
                </a:solidFill>
              </a:rPr>
              <a:t>c</a:t>
            </a:r>
            <a:r>
              <a:rPr lang="en-US" sz="1800" dirty="0">
                <a:solidFill>
                  <a:srgbClr val="002060"/>
                </a:solidFill>
              </a:rPr>
              <a:t>-&gt;J/</a:t>
            </a:r>
            <a:r>
              <a:rPr lang="en-US" sz="1800" dirty="0" err="1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err="1">
                <a:solidFill>
                  <a:srgbClr val="002060"/>
                </a:solidFill>
              </a:rPr>
              <a:t>p</a:t>
            </a:r>
            <a:r>
              <a:rPr lang="en-US" sz="1800" dirty="0" smtClean="0">
                <a:solidFill>
                  <a:srgbClr val="002060"/>
                </a:solidFill>
              </a:rPr>
              <a:t>)   </a:t>
            </a:r>
            <a:r>
              <a:rPr lang="en-US" sz="1800" dirty="0" smtClean="0"/>
              <a:t>(VMD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  ~ BR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(P</a:t>
            </a:r>
            <a:r>
              <a:rPr lang="en-US" sz="1800" baseline="-250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>
                <a:solidFill>
                  <a:srgbClr val="FF0000"/>
                </a:solidFill>
              </a:rPr>
              <a:t>-</a:t>
            </a:r>
            <a:r>
              <a:rPr lang="en-US" sz="1800" dirty="0">
                <a:solidFill>
                  <a:srgbClr val="FF0000"/>
                </a:solidFill>
              </a:rPr>
              <a:t>&gt;J/</a:t>
            </a:r>
            <a:r>
              <a:rPr lang="en-US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err="1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692" y="450809"/>
            <a:ext cx="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Symbol" panose="05050102010706020507" pitchFamily="18" charset="2"/>
              </a:rPr>
              <a:t>g</a:t>
            </a:r>
            <a:endParaRPr lang="en-US" sz="1800" b="1" dirty="0">
              <a:latin typeface="Symbol" panose="05050102010706020507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244" y="1934949"/>
            <a:ext cx="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0694" y="1945825"/>
            <a:ext cx="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7848" y="1069583"/>
            <a:ext cx="4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</a:t>
            </a:r>
            <a:r>
              <a:rPr lang="en-US" sz="1800" baseline="-25000" dirty="0" smtClean="0"/>
              <a:t>c</a:t>
            </a:r>
            <a:endParaRPr lang="en-US" sz="18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1716657" y="1438915"/>
            <a:ext cx="207034" cy="19840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08340" y="978687"/>
            <a:ext cx="207034" cy="1984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23072" y="1443846"/>
            <a:ext cx="207034" cy="19840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72928" y="725171"/>
            <a:ext cx="5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</a:t>
            </a:r>
            <a:r>
              <a:rPr lang="en-US" sz="1800" dirty="0" smtClean="0">
                <a:latin typeface="Symbol" panose="05050102010706020507" pitchFamily="18" charset="2"/>
              </a:rPr>
              <a:t>/y</a:t>
            </a:r>
            <a:endParaRPr lang="en-US" sz="1800" dirty="0"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3010" y="926268"/>
            <a:ext cx="5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</a:t>
            </a:r>
            <a:r>
              <a:rPr lang="en-US" sz="1800" dirty="0" smtClean="0">
                <a:latin typeface="Symbol" panose="05050102010706020507" pitchFamily="18" charset="2"/>
              </a:rPr>
              <a:t>/y</a:t>
            </a:r>
            <a:endParaRPr lang="en-US" sz="1800" dirty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5855" y="4188125"/>
            <a:ext cx="185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Hall C 5q-proposal (E12-16-007)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9083" y="3959525"/>
            <a:ext cx="2690291" cy="2329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67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x-section in finer bins of beam energy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92"/>
            <a:ext cx="4603588" cy="4021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22" y="638355"/>
            <a:ext cx="3159853" cy="27604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9689" y="3426858"/>
            <a:ext cx="4761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Fine bins in </a:t>
            </a:r>
            <a:r>
              <a:rPr lang="en-US" sz="1800" dirty="0" err="1" smtClean="0"/>
              <a:t>E</a:t>
            </a:r>
            <a:r>
              <a:rPr lang="en-US" sz="1800" b="1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smtClean="0"/>
              <a:t>: 190 MeV corresponds to 39 MeV in W, the  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(4450)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Background subtracted assuming uniform (with energy) distribution normalized to the total background events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48993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Upper limit for  BR(P</a:t>
              </a:r>
              <a:r>
                <a:rPr lang="en-US" altLang="en-US" sz="1800" baseline="-25000" dirty="0" smtClean="0">
                  <a:cs typeface="Arial" panose="020B0604020202020204" pitchFamily="34" charset="0"/>
                </a:rPr>
                <a:t>c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1800" dirty="0" smtClean="0">
                  <a:latin typeface="Cambria Math"/>
                  <a:ea typeface="Cambria Math"/>
                  <a:cs typeface="Arial" panose="020B0604020202020204" pitchFamily="34" charset="0"/>
                </a:rPr>
                <a:t>→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p 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)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" y="829570"/>
            <a:ext cx="4820890" cy="42115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20241" y="652243"/>
            <a:ext cx="45288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If preliminary results hold (~ factor of 2) we can put upper limit of </a:t>
            </a:r>
            <a:r>
              <a:rPr lang="en-US" sz="1800" dirty="0">
                <a:solidFill>
                  <a:srgbClr val="FF0000"/>
                </a:solidFill>
              </a:rPr>
              <a:t>BR(P</a:t>
            </a:r>
            <a:r>
              <a:rPr lang="en-US" sz="1800" baseline="-25000" dirty="0">
                <a:solidFill>
                  <a:srgbClr val="FF0000"/>
                </a:solidFill>
              </a:rPr>
              <a:t>c</a:t>
            </a:r>
            <a:r>
              <a:rPr lang="en-US" sz="1800" dirty="0">
                <a:solidFill>
                  <a:srgbClr val="FF0000"/>
                </a:solidFill>
              </a:rPr>
              <a:t>-&gt;J/</a:t>
            </a:r>
            <a:r>
              <a:rPr lang="en-US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err="1">
                <a:solidFill>
                  <a:srgbClr val="FF0000"/>
                </a:solidFill>
              </a:rPr>
              <a:t>p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  <a:r>
              <a:rPr lang="en-US" sz="1800" dirty="0" smtClean="0">
                <a:solidFill>
                  <a:srgbClr val="FF0000"/>
                </a:solidFill>
              </a:rPr>
              <a:t> &lt; 2% </a:t>
            </a:r>
            <a:r>
              <a:rPr lang="en-US" sz="1800" dirty="0" smtClean="0"/>
              <a:t>or less</a:t>
            </a:r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about lower limit?</a:t>
            </a:r>
          </a:p>
          <a:p>
            <a:r>
              <a:rPr lang="en-US" sz="1800" dirty="0" smtClean="0"/>
              <a:t>   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LHCb</a:t>
            </a:r>
            <a:r>
              <a:rPr lang="en-US" sz="1800" dirty="0" smtClean="0"/>
              <a:t> has measured: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BR(</a:t>
            </a:r>
            <a:r>
              <a:rPr lang="en-US" sz="1800" dirty="0" err="1" smtClean="0">
                <a:latin typeface="Symbol" panose="05050102010706020507" pitchFamily="18" charset="2"/>
              </a:rPr>
              <a:t>L</a:t>
            </a:r>
            <a:r>
              <a:rPr lang="en-US" sz="1800" baseline="-25000" dirty="0" err="1" smtClean="0"/>
              <a:t>b</a:t>
            </a:r>
            <a:r>
              <a:rPr lang="en-US" sz="1800" dirty="0" smtClean="0"/>
              <a:t> </a:t>
            </a:r>
            <a:r>
              <a:rPr lang="en-US" sz="1800" dirty="0"/>
              <a:t>-&gt; </a:t>
            </a:r>
            <a:r>
              <a:rPr lang="en-US" sz="1800" dirty="0" smtClean="0"/>
              <a:t>K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J/</a:t>
            </a:r>
            <a:r>
              <a:rPr lang="en-US" sz="1800" dirty="0" smtClean="0">
                <a:latin typeface="Symbol" panose="05050102010706020507" pitchFamily="18" charset="2"/>
              </a:rPr>
              <a:t>y </a:t>
            </a:r>
            <a:r>
              <a:rPr lang="en-US" sz="1800" dirty="0" smtClean="0"/>
              <a:t>p) = 3.2 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     </a:t>
            </a:r>
            <a:endParaRPr lang="en-US" sz="1800" dirty="0"/>
          </a:p>
          <a:p>
            <a:r>
              <a:rPr lang="en-US" sz="1800" dirty="0" smtClean="0"/>
              <a:t>         BR(</a:t>
            </a:r>
            <a:r>
              <a:rPr lang="en-US" sz="1800" dirty="0" err="1" smtClean="0">
                <a:latin typeface="Symbol" panose="05050102010706020507" pitchFamily="18" charset="2"/>
              </a:rPr>
              <a:t>L</a:t>
            </a:r>
            <a:r>
              <a:rPr lang="en-US" sz="1800" baseline="-25000" dirty="0" err="1" smtClean="0"/>
              <a:t>b</a:t>
            </a:r>
            <a:r>
              <a:rPr lang="en-US" sz="1800" dirty="0" smtClean="0"/>
              <a:t> </a:t>
            </a:r>
            <a:r>
              <a:rPr lang="en-US" sz="1800" dirty="0"/>
              <a:t>-&gt; </a:t>
            </a:r>
            <a:r>
              <a:rPr lang="en-US" sz="1800" dirty="0" smtClean="0"/>
              <a:t>K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)*BR(P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-&gt;J/</a:t>
            </a:r>
            <a:r>
              <a:rPr lang="en-US" sz="1800" dirty="0" smtClean="0">
                <a:latin typeface="Symbol" panose="05050102010706020507" pitchFamily="18" charset="2"/>
              </a:rPr>
              <a:t>y </a:t>
            </a:r>
            <a:r>
              <a:rPr lang="en-US" sz="1800" dirty="0" smtClean="0"/>
              <a:t>p) = 1.3 10</a:t>
            </a:r>
            <a:r>
              <a:rPr lang="en-US" sz="1800" baseline="30000" dirty="0" smtClean="0"/>
              <a:t>-5</a:t>
            </a:r>
          </a:p>
          <a:p>
            <a:r>
              <a:rPr lang="en-US" sz="1800" baseline="30000" dirty="0"/>
              <a:t> </a:t>
            </a:r>
            <a:r>
              <a:rPr lang="en-US" sz="1800" baseline="30000" dirty="0" smtClean="0"/>
              <a:t>         </a:t>
            </a:r>
          </a:p>
          <a:p>
            <a:r>
              <a:rPr lang="en-US" sz="1800" baseline="30000" dirty="0"/>
              <a:t> </a:t>
            </a:r>
            <a:r>
              <a:rPr lang="en-US" sz="1800" baseline="30000" dirty="0" smtClean="0"/>
              <a:t>        </a:t>
            </a:r>
            <a:r>
              <a:rPr lang="en-US" sz="1800" dirty="0" smtClean="0"/>
              <a:t>If </a:t>
            </a:r>
            <a:r>
              <a:rPr lang="en-US" sz="1800" dirty="0"/>
              <a:t>BR(P</a:t>
            </a:r>
            <a:r>
              <a:rPr lang="en-US" sz="1800" baseline="-25000" dirty="0"/>
              <a:t>c</a:t>
            </a:r>
            <a:r>
              <a:rPr lang="en-US" sz="1800" dirty="0"/>
              <a:t>-&gt;J/</a:t>
            </a:r>
            <a:r>
              <a:rPr lang="en-US" sz="1800" dirty="0">
                <a:latin typeface="Symbol" panose="05050102010706020507" pitchFamily="18" charset="2"/>
              </a:rPr>
              <a:t>y </a:t>
            </a:r>
            <a:r>
              <a:rPr lang="en-US" sz="1800" dirty="0"/>
              <a:t>p) </a:t>
            </a:r>
            <a:r>
              <a:rPr lang="en-US" sz="1800" dirty="0" smtClean="0"/>
              <a:t>too small then </a:t>
            </a:r>
          </a:p>
          <a:p>
            <a:r>
              <a:rPr lang="en-US" sz="1800" dirty="0"/>
              <a:t> BR(</a:t>
            </a:r>
            <a:r>
              <a:rPr lang="en-US" sz="1800" dirty="0" err="1">
                <a:latin typeface="Symbol" panose="05050102010706020507" pitchFamily="18" charset="2"/>
              </a:rPr>
              <a:t>L</a:t>
            </a:r>
            <a:r>
              <a:rPr lang="en-US" sz="1800" baseline="-25000" dirty="0" err="1"/>
              <a:t>b</a:t>
            </a:r>
            <a:r>
              <a:rPr lang="en-US" sz="1800" dirty="0"/>
              <a:t> -&gt; </a:t>
            </a:r>
            <a:r>
              <a:rPr lang="en-US" sz="1800" dirty="0" smtClean="0"/>
              <a:t>K</a:t>
            </a:r>
            <a:r>
              <a:rPr lang="en-US" sz="1800" baseline="30000" dirty="0" smtClean="0"/>
              <a:t>- </a:t>
            </a:r>
            <a:r>
              <a:rPr lang="en-US" sz="1800" dirty="0" smtClean="0"/>
              <a:t>+ J/</a:t>
            </a:r>
            <a:r>
              <a:rPr lang="en-US" sz="1800" dirty="0" smtClean="0">
                <a:latin typeface="Symbol" panose="05050102010706020507" pitchFamily="18" charset="2"/>
              </a:rPr>
              <a:t>y </a:t>
            </a:r>
            <a:r>
              <a:rPr lang="en-US" sz="1800" dirty="0"/>
              <a:t>p</a:t>
            </a:r>
            <a:r>
              <a:rPr lang="en-US" sz="1800" dirty="0" smtClean="0"/>
              <a:t>) &lt;&lt; </a:t>
            </a:r>
            <a:r>
              <a:rPr lang="en-US" sz="1800" dirty="0"/>
              <a:t>BR(</a:t>
            </a:r>
            <a:r>
              <a:rPr lang="en-US" sz="1800" dirty="0" err="1">
                <a:latin typeface="Symbol" panose="05050102010706020507" pitchFamily="18" charset="2"/>
              </a:rPr>
              <a:t>L</a:t>
            </a:r>
            <a:r>
              <a:rPr lang="en-US" sz="1800" baseline="-25000" dirty="0" err="1"/>
              <a:t>b</a:t>
            </a:r>
            <a:r>
              <a:rPr lang="en-US" sz="1800" dirty="0"/>
              <a:t> -&gt; </a:t>
            </a:r>
            <a:r>
              <a:rPr lang="en-US" sz="1800" dirty="0" smtClean="0"/>
              <a:t>K</a:t>
            </a:r>
            <a:r>
              <a:rPr lang="en-US" sz="1800" baseline="30000" dirty="0" smtClean="0"/>
              <a:t>-  </a:t>
            </a:r>
            <a:r>
              <a:rPr lang="en-US" sz="1800" dirty="0" smtClean="0"/>
              <a:t>+!(J/</a:t>
            </a:r>
            <a:r>
              <a:rPr lang="en-US" sz="1800" dirty="0" smtClean="0">
                <a:latin typeface="Symbol" panose="05050102010706020507" pitchFamily="18" charset="2"/>
              </a:rPr>
              <a:t>y </a:t>
            </a:r>
            <a:r>
              <a:rPr lang="en-US" sz="1800" dirty="0"/>
              <a:t>p) 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 (</a:t>
            </a:r>
            <a:r>
              <a:rPr lang="en-US" sz="1800" dirty="0" err="1" smtClean="0"/>
              <a:t>M.Karliner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 smtClean="0"/>
              <a:t>J.Rosner</a:t>
            </a:r>
            <a:r>
              <a:rPr lang="en-US" sz="1800" dirty="0" smtClean="0"/>
              <a:t>, PRL 115 122001)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076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12475" y="212787"/>
            <a:ext cx="7388526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Conclusions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4068" y="747134"/>
            <a:ext cx="8220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Despite analyses are preliminary, using ~35-40% of the total statistics, </a:t>
            </a:r>
            <a:r>
              <a:rPr lang="en-US" sz="1800" dirty="0" smtClean="0">
                <a:solidFill>
                  <a:srgbClr val="FF0000"/>
                </a:solidFill>
              </a:rPr>
              <a:t>very unlikely these conclusions will change: the effects we observe are much bigger than the expected systematics: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GlueX</a:t>
            </a:r>
            <a:r>
              <a:rPr lang="en-US" sz="1800" dirty="0" smtClean="0"/>
              <a:t> cross-section is much higher than old data/fits with theoretical curve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GlueX</a:t>
            </a:r>
            <a:r>
              <a:rPr lang="en-US" sz="1800" dirty="0" smtClean="0"/>
              <a:t> and Cornell results can’t be reconcile and they result in different predictions for the reaction mechanism near threshold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We can set upper limit for the </a:t>
            </a:r>
            <a:r>
              <a:rPr lang="en-US" sz="1800" dirty="0" err="1" smtClean="0"/>
              <a:t>pentaquark</a:t>
            </a:r>
            <a:r>
              <a:rPr lang="en-US" sz="1800" dirty="0" smtClean="0"/>
              <a:t> BR(P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(4450)-&gt;p J/</a:t>
            </a:r>
            <a:r>
              <a:rPr lang="en-US" sz="1800" dirty="0" smtClean="0">
                <a:latin typeface="Symbol" panose="05050102010706020507" pitchFamily="18" charset="2"/>
              </a:rPr>
              <a:t>y</a:t>
            </a:r>
            <a:r>
              <a:rPr lang="en-US" sz="1800" dirty="0" smtClean="0"/>
              <a:t>) at level of 1-2%</a:t>
            </a:r>
          </a:p>
          <a:p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7733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2016 + 20 files per run from 2017 data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921801" y="4554704"/>
            <a:ext cx="465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dirty="0" smtClean="0"/>
              <a:t>equire </a:t>
            </a:r>
            <a:r>
              <a:rPr lang="en-US" sz="1800" dirty="0" err="1" smtClean="0"/>
              <a:t>kin.fit</a:t>
            </a:r>
            <a:r>
              <a:rPr lang="en-US" sz="1800" dirty="0" smtClean="0"/>
              <a:t> converges and </a:t>
            </a:r>
            <a:r>
              <a:rPr lang="en-US" sz="1800" dirty="0" err="1">
                <a:latin typeface="Symbol" panose="05050102010706020507" pitchFamily="18" charset="2"/>
              </a:rPr>
              <a:t>q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&gt; 2</a:t>
            </a:r>
            <a:r>
              <a:rPr lang="en-US" sz="1800" baseline="30000" dirty="0" smtClean="0"/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42"/>
            <a:ext cx="6750632" cy="4584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0415" y="1107529"/>
            <a:ext cx="2728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Combined statistics allowed for mass peak fitting in bins of energy and t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70120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12475" y="212787"/>
            <a:ext cx="7388526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P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lans for analysis/publication by the end of the year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4068" y="652244"/>
            <a:ext cx="83935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Due to the expected high impact of the results:</a:t>
            </a:r>
          </a:p>
          <a:p>
            <a:endParaRPr lang="en-US" sz="1800" dirty="0" smtClean="0"/>
          </a:p>
          <a:p>
            <a:r>
              <a:rPr lang="en-US" sz="1800" dirty="0" smtClean="0"/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Need total flux and agreement with </a:t>
            </a:r>
            <a:r>
              <a:rPr lang="en-US" sz="1800" dirty="0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-&gt;K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K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Symbol" panose="05050102010706020507" pitchFamily="18" charset="2"/>
              </a:rPr>
              <a:t>f-&gt;p</a:t>
            </a:r>
            <a:r>
              <a:rPr lang="en-US" sz="1800" baseline="30000" dirty="0" smtClean="0">
                <a:latin typeface="Symbol" panose="05050102010706020507" pitchFamily="18" charset="2"/>
              </a:rPr>
              <a:t>+</a:t>
            </a:r>
            <a:r>
              <a:rPr lang="en-US" sz="1800" dirty="0" smtClean="0">
                <a:latin typeface="Symbol" panose="05050102010706020507" pitchFamily="18" charset="2"/>
              </a:rPr>
              <a:t>p</a:t>
            </a:r>
            <a:r>
              <a:rPr lang="en-US" sz="1800" baseline="30000" dirty="0" smtClean="0">
                <a:latin typeface="Symbol" panose="05050102010706020507" pitchFamily="18" charset="2"/>
              </a:rPr>
              <a:t>-</a:t>
            </a:r>
            <a:r>
              <a:rPr lang="en-US" sz="1800" dirty="0" smtClean="0">
                <a:latin typeface="Symbol" panose="05050102010706020507" pitchFamily="18" charset="2"/>
              </a:rPr>
              <a:t>p</a:t>
            </a:r>
            <a:r>
              <a:rPr lang="en-US" sz="1800" baseline="30000" dirty="0" smtClean="0">
                <a:latin typeface="Symbol" panose="05050102010706020507" pitchFamily="18" charset="2"/>
              </a:rPr>
              <a:t>0</a:t>
            </a:r>
            <a:endParaRPr lang="en-US" sz="1800" dirty="0" smtClean="0">
              <a:latin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Need agreement with Bethe-</a:t>
            </a:r>
            <a:r>
              <a:rPr lang="en-US" sz="1800" dirty="0" err="1" smtClean="0"/>
              <a:t>Heitler</a:t>
            </a:r>
            <a:r>
              <a:rPr lang="en-US" sz="1800" dirty="0" smtClean="0"/>
              <a:t> (two MC models simulated by Sean)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Need some confidence in efficiency simulations (like comparing MC vs data with different cuts, studying electron/proton tracking efficiencies,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Need to improve FCAL and BCAL resolution  at high electron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Need to analyze both the whole spring 2016 and spring 2017 data  with the same reconstruction software version before final analyses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Writing analysis paper (simultaneously)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 smtClean="0"/>
              <a:t>Organization: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Forming two independent groups using different analysis codes (above some level)?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Blind data in the energy range around </a:t>
            </a:r>
            <a:r>
              <a:rPr lang="en-US" sz="1800" dirty="0" err="1" smtClean="0"/>
              <a:t>pentaquark</a:t>
            </a:r>
            <a:r>
              <a:rPr lang="en-US" sz="1800" dirty="0" smtClean="0"/>
              <a:t>? (Mark D.)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5094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53"/>
            <a:ext cx="2987724" cy="2028913"/>
          </a:xfrm>
          <a:prstGeom prst="rect">
            <a:avLst/>
          </a:prstGeom>
        </p:spPr>
      </p:pic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mass fits in bins of energy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676" y="818731"/>
            <a:ext cx="127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8.2 – 8.96 GeV</a:t>
            </a:r>
            <a:endParaRPr lang="en-US" baseline="30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24" y="559259"/>
            <a:ext cx="3003648" cy="2039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84" y="576447"/>
            <a:ext cx="3044916" cy="2067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" y="2765308"/>
            <a:ext cx="2948028" cy="2001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09" y="2705095"/>
            <a:ext cx="3125363" cy="21223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96658" y="737044"/>
            <a:ext cx="1385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8.96 – 9.72 GeV</a:t>
            </a:r>
            <a:endParaRPr lang="en-US" baseline="30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343166" y="737044"/>
            <a:ext cx="148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.72 – 10.48 GeV</a:t>
            </a:r>
            <a:endParaRPr lang="en-US" baseline="30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38336" y="3000983"/>
            <a:ext cx="163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10.48 – 11.24 GeV</a:t>
            </a:r>
            <a:endParaRPr lang="en-US" baseline="30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172163" y="2959373"/>
            <a:ext cx="163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11.24 – 12 GeV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931099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88" y="2676219"/>
            <a:ext cx="3100158" cy="2105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" y="2692434"/>
            <a:ext cx="3076280" cy="2089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" y="472996"/>
            <a:ext cx="3076280" cy="2089050"/>
          </a:xfrm>
          <a:prstGeom prst="rect">
            <a:avLst/>
          </a:prstGeom>
        </p:spPr>
      </p:pic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068" y="2112693"/>
            <a:ext cx="127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8.2 – 8.96 GeV</a:t>
            </a:r>
            <a:endParaRPr lang="en-US" baseline="30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86068" y="4313855"/>
            <a:ext cx="163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10.48 – 11.24 GeV</a:t>
            </a:r>
            <a:endParaRPr lang="en-US" baseline="30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518036" y="4313854"/>
            <a:ext cx="163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11.24 – 12 GeV</a:t>
            </a:r>
            <a:endParaRPr lang="en-US" baseline="30000" dirty="0" smtClean="0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Symbol" panose="05050102010706020507" pitchFamily="18" charset="2"/>
                  <a:cs typeface="Arial" panose="020B0604020202020204" pitchFamily="34" charset="0"/>
                </a:rPr>
                <a:t>f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mass fits in bins of energy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81" y="562679"/>
            <a:ext cx="2944217" cy="19993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77030" y="2076629"/>
            <a:ext cx="1385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8.96 – 9.72 GeV</a:t>
            </a:r>
            <a:endParaRPr lang="en-US" baseline="300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57" y="559259"/>
            <a:ext cx="3039144" cy="20638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55310" y="2076629"/>
            <a:ext cx="148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.72 – 10.48 GeV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850838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Symbol" panose="05050102010706020507" pitchFamily="18" charset="2"/>
                  <a:cs typeface="Arial" panose="020B0604020202020204" pitchFamily="34" charset="0"/>
                </a:rPr>
                <a:t>f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x-sec. vs  beam energy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6815" y="4267976"/>
            <a:ext cx="690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 smtClean="0"/>
              <a:t>GlueX</a:t>
            </a:r>
            <a:r>
              <a:rPr lang="en-US" sz="1800" dirty="0" smtClean="0"/>
              <a:t> data normalized to </a:t>
            </a:r>
            <a:r>
              <a:rPr lang="en-US" sz="1800" dirty="0" smtClean="0">
                <a:solidFill>
                  <a:srgbClr val="FF0000"/>
                </a:solidFill>
              </a:rPr>
              <a:t>world data fit (red line)  </a:t>
            </a:r>
            <a:r>
              <a:rPr lang="en-US" sz="1800" dirty="0" smtClean="0"/>
              <a:t>- gives estimate of the luminosity, that is used for the x-section calculation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31" y="703819"/>
            <a:ext cx="5213469" cy="35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6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8" y="456011"/>
            <a:ext cx="6648450" cy="4514850"/>
          </a:xfrm>
          <a:prstGeom prst="rect">
            <a:avLst/>
          </a:prstGeom>
        </p:spPr>
      </p:pic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085851" y="109539"/>
            <a:ext cx="6569869" cy="346472"/>
            <a:chOff x="-48" y="92"/>
            <a:chExt cx="5518" cy="291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Reconstructing p, e</a:t>
              </a:r>
              <a:r>
                <a:rPr lang="en-US" altLang="en-US" sz="1800" baseline="30000" dirty="0" smtClean="0">
                  <a:cs typeface="Arial" panose="020B0604020202020204" pitchFamily="34" charset="0"/>
                </a:rPr>
                <a:t>+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, e</a:t>
              </a:r>
              <a:r>
                <a:rPr lang="en-US" altLang="en-US" sz="1800" baseline="30000" dirty="0" smtClean="0">
                  <a:cs typeface="Arial" panose="020B0604020202020204" pitchFamily="34" charset="0"/>
                </a:rPr>
                <a:t>-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momenta from angles (2016 data)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11757" y="3460090"/>
            <a:ext cx="84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a</a:t>
            </a:r>
            <a:r>
              <a:rPr lang="en-US" sz="1800" b="1" dirty="0" smtClean="0">
                <a:solidFill>
                  <a:srgbClr val="002060"/>
                </a:solidFill>
              </a:rPr>
              <a:t>ngles only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6395" y="3436926"/>
            <a:ext cx="14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7030A0"/>
                </a:solidFill>
                <a:latin typeface="Symbol" panose="05050102010706020507" pitchFamily="18" charset="2"/>
              </a:rPr>
              <a:t>g</a:t>
            </a:r>
            <a:r>
              <a:rPr lang="en-US" sz="1800" b="1" dirty="0" err="1" smtClean="0">
                <a:solidFill>
                  <a:srgbClr val="7030A0"/>
                </a:solidFill>
              </a:rPr>
              <a:t>p</a:t>
            </a:r>
            <a:r>
              <a:rPr lang="en-US" sz="1800" b="1" dirty="0" smtClean="0">
                <a:solidFill>
                  <a:srgbClr val="7030A0"/>
                </a:solidFill>
              </a:rPr>
              <a:t> -&gt; </a:t>
            </a:r>
            <a:r>
              <a:rPr lang="en-US" sz="1800" b="1" dirty="0" err="1" smtClean="0">
                <a:solidFill>
                  <a:srgbClr val="7030A0"/>
                </a:solidFill>
              </a:rPr>
              <a:t>pX</a:t>
            </a:r>
            <a:r>
              <a:rPr lang="en-US" sz="1800" b="1" dirty="0" smtClean="0">
                <a:solidFill>
                  <a:srgbClr val="7030A0"/>
                </a:solidFill>
              </a:rPr>
              <a:t> missing mass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7323" y="3516174"/>
            <a:ext cx="130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k</a:t>
            </a:r>
            <a:r>
              <a:rPr lang="en-US" sz="1800" b="1" dirty="0" smtClean="0">
                <a:solidFill>
                  <a:srgbClr val="FF0000"/>
                </a:solidFill>
              </a:rPr>
              <a:t>inematic fit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085851" y="109539"/>
            <a:ext cx="6569869" cy="346472"/>
            <a:chOff x="-48" y="92"/>
            <a:chExt cx="5518" cy="291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Reconstructing p, e</a:t>
              </a:r>
              <a:r>
                <a:rPr lang="en-US" altLang="en-US" sz="1800" baseline="30000" dirty="0" smtClean="0">
                  <a:cs typeface="Arial" panose="020B0604020202020204" pitchFamily="34" charset="0"/>
                </a:rPr>
                <a:t>+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, e</a:t>
              </a:r>
              <a:r>
                <a:rPr lang="en-US" altLang="en-US" sz="1800" baseline="30000" dirty="0" smtClean="0">
                  <a:cs typeface="Arial" panose="020B0604020202020204" pitchFamily="34" charset="0"/>
                </a:rPr>
                <a:t>-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momenta from angles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" y="932368"/>
            <a:ext cx="4724067" cy="3208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32" y="932367"/>
            <a:ext cx="4724068" cy="32080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6422" y="4184833"/>
            <a:ext cx="680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Momenta calculated from angles</a:t>
            </a:r>
          </a:p>
          <a:p>
            <a:r>
              <a:rPr lang="en-US" sz="1800" dirty="0" smtClean="0"/>
              <a:t>Require energy conservation to +/- 200 MeV and </a:t>
            </a:r>
            <a:r>
              <a:rPr lang="en-US" sz="1800" dirty="0" err="1">
                <a:latin typeface="Symbol" panose="05050102010706020507" pitchFamily="18" charset="2"/>
              </a:rPr>
              <a:t>D</a:t>
            </a:r>
            <a:r>
              <a:rPr lang="en-US" sz="1800" dirty="0" err="1" smtClean="0"/>
              <a:t>r</a:t>
            </a:r>
            <a:r>
              <a:rPr lang="en-US" sz="1800" dirty="0" smtClean="0"/>
              <a:t>(vertex) &lt; 4 cm </a:t>
            </a:r>
            <a:endParaRPr lang="en-US" sz="1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256095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1" y="212787"/>
            <a:ext cx="6569869" cy="346472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analysis in bins of t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3" y="845217"/>
            <a:ext cx="4539022" cy="30823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1562" y="1127551"/>
            <a:ext cx="39701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aseline="30000" dirty="0"/>
          </a:p>
          <a:p>
            <a:r>
              <a:rPr lang="en-US" sz="1800" dirty="0" smtClean="0"/>
              <a:t>t-slope of Cornell data </a:t>
            </a:r>
            <a:r>
              <a:rPr lang="en-US" sz="1800" dirty="0" smtClean="0"/>
              <a:t>1.25 </a:t>
            </a:r>
            <a:r>
              <a:rPr lang="en-US" sz="1800" dirty="0" smtClean="0"/>
              <a:t>+/- 0.2 GeV</a:t>
            </a:r>
            <a:r>
              <a:rPr lang="en-US" sz="1800" baseline="30000" dirty="0" smtClean="0"/>
              <a:t>-2   </a:t>
            </a:r>
            <a:r>
              <a:rPr lang="en-US" sz="1800" dirty="0" smtClean="0"/>
              <a:t>at </a:t>
            </a:r>
            <a:r>
              <a:rPr lang="en-US" sz="1800" dirty="0" err="1" smtClean="0"/>
              <a:t>E</a:t>
            </a:r>
            <a:r>
              <a:rPr lang="en-US" sz="18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smtClean="0"/>
              <a:t> = 11 GeV</a:t>
            </a:r>
          </a:p>
          <a:p>
            <a:endParaRPr lang="en-US" sz="1800" dirty="0"/>
          </a:p>
          <a:p>
            <a:r>
              <a:rPr lang="en-US" sz="1800" dirty="0" err="1" smtClean="0"/>
              <a:t>GlueX</a:t>
            </a:r>
            <a:r>
              <a:rPr lang="en-US" sz="1800" dirty="0" smtClean="0"/>
              <a:t> result (total): 1.57 +/- 0.31 GeV</a:t>
            </a:r>
            <a:r>
              <a:rPr lang="en-US" sz="1800" baseline="30000" dirty="0" smtClean="0"/>
              <a:t>-2</a:t>
            </a:r>
          </a:p>
          <a:p>
            <a:endParaRPr lang="en-US" sz="1800" dirty="0"/>
          </a:p>
          <a:p>
            <a:r>
              <a:rPr lang="en-US" sz="1800" dirty="0" err="1" smtClean="0"/>
              <a:t>GlueX</a:t>
            </a:r>
            <a:r>
              <a:rPr lang="en-US" sz="1800" dirty="0" smtClean="0"/>
              <a:t> result for </a:t>
            </a:r>
            <a:r>
              <a:rPr lang="en-US" sz="1800" dirty="0" err="1" smtClean="0"/>
              <a:t>E</a:t>
            </a:r>
            <a:r>
              <a:rPr lang="en-US" sz="1800" b="1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smtClean="0"/>
              <a:t> &gt; 9.7 GeV: 1.73 +/- 0.30 GeV</a:t>
            </a:r>
            <a:r>
              <a:rPr lang="en-US" sz="1800" baseline="30000" dirty="0" smtClean="0"/>
              <a:t>-2</a:t>
            </a:r>
          </a:p>
          <a:p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2986905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28" y="708"/>
            <a:ext cx="4378184" cy="5143500"/>
          </a:xfrm>
          <a:prstGeom prst="rect">
            <a:avLst/>
          </a:prstGeom>
        </p:spPr>
      </p:pic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4767264"/>
            <a:ext cx="5715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36" y="1543050"/>
            <a:ext cx="48696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54496" y="1046074"/>
            <a:ext cx="140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87397" y="2589215"/>
            <a:ext cx="223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●   Using kinematic fit</a:t>
            </a:r>
          </a:p>
          <a:p>
            <a:r>
              <a:rPr lang="en-US" sz="1800" dirty="0" smtClean="0"/>
              <a:t>∆   No kinematic fit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425" y="956631"/>
            <a:ext cx="21875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SLAC results calculated from d</a:t>
            </a:r>
            <a:r>
              <a:rPr lang="en-US" sz="1800" dirty="0" smtClean="0">
                <a:latin typeface="Symbol" panose="05050102010706020507" pitchFamily="18" charset="2"/>
              </a:rPr>
              <a:t>s</a:t>
            </a:r>
            <a:r>
              <a:rPr lang="en-US" sz="1800" dirty="0" smtClean="0"/>
              <a:t>/</a:t>
            </a:r>
            <a:r>
              <a:rPr lang="en-US" sz="1800" dirty="0" err="1" smtClean="0"/>
              <a:t>dt</a:t>
            </a:r>
            <a:r>
              <a:rPr lang="en-US" sz="1800" dirty="0" smtClean="0"/>
              <a:t>(t=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)</a:t>
            </a:r>
            <a:r>
              <a:rPr lang="en-US" sz="1800" dirty="0" smtClean="0"/>
              <a:t> using t-slope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t-slope </a:t>
            </a:r>
            <a:r>
              <a:rPr lang="en-US" sz="1800" dirty="0" smtClean="0">
                <a:solidFill>
                  <a:srgbClr val="FF0000"/>
                </a:solidFill>
              </a:rPr>
              <a:t>of SLAC data 2.9 </a:t>
            </a:r>
            <a:r>
              <a:rPr lang="en-US" sz="1800" dirty="0" smtClean="0">
                <a:solidFill>
                  <a:srgbClr val="FF0000"/>
                </a:solidFill>
              </a:rPr>
              <a:t>GeV</a:t>
            </a:r>
            <a:r>
              <a:rPr lang="en-US" sz="1800" baseline="30000" dirty="0" smtClean="0">
                <a:solidFill>
                  <a:srgbClr val="FF0000"/>
                </a:solidFill>
              </a:rPr>
              <a:t>-2 </a:t>
            </a:r>
            <a:r>
              <a:rPr lang="en-US" sz="1800" dirty="0" smtClean="0">
                <a:solidFill>
                  <a:srgbClr val="FF0000"/>
                </a:solidFill>
              </a:rPr>
              <a:t>(measured at 19 GeV)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baseline="30000" dirty="0" smtClean="0">
              <a:solidFill>
                <a:srgbClr val="002060"/>
              </a:solidFill>
            </a:endParaRPr>
          </a:p>
          <a:p>
            <a:endParaRPr lang="en-US" sz="1800" baseline="300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t-slope of Cornell data </a:t>
            </a:r>
            <a:r>
              <a:rPr lang="en-US" sz="1800" dirty="0" smtClean="0">
                <a:solidFill>
                  <a:srgbClr val="002060"/>
                </a:solidFill>
              </a:rPr>
              <a:t>1.25 </a:t>
            </a:r>
            <a:r>
              <a:rPr lang="en-US" sz="1800" dirty="0" smtClean="0">
                <a:solidFill>
                  <a:srgbClr val="002060"/>
                </a:solidFill>
              </a:rPr>
              <a:t>GeV</a:t>
            </a:r>
            <a:r>
              <a:rPr lang="en-US" sz="1800" baseline="30000" dirty="0" smtClean="0">
                <a:solidFill>
                  <a:srgbClr val="002060"/>
                </a:solidFill>
              </a:rPr>
              <a:t>-2</a:t>
            </a:r>
            <a:endParaRPr lang="en-US" sz="1800" baseline="30000" dirty="0">
              <a:solidFill>
                <a:srgbClr val="002060"/>
              </a:solidFill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143001" y="0"/>
            <a:ext cx="6569869" cy="346472"/>
            <a:chOff x="-48" y="92"/>
            <a:chExt cx="5518" cy="291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x-sec. vs beam energy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095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63061</TotalTime>
  <Words>1135</Words>
  <Application>Microsoft Office PowerPoint</Application>
  <PresentationFormat>On-screen Show (16:9)</PresentationFormat>
  <Paragraphs>227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Lubomir Pentchev</dc:creator>
  <cp:lastModifiedBy>Lubomir Pentchev</cp:lastModifiedBy>
  <cp:revision>202</cp:revision>
  <dcterms:created xsi:type="dcterms:W3CDTF">2016-10-21T18:55:04Z</dcterms:created>
  <dcterms:modified xsi:type="dcterms:W3CDTF">2017-05-15T02:54:27Z</dcterms:modified>
</cp:coreProperties>
</file>