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6" r:id="rId2"/>
    <p:sldId id="283" r:id="rId3"/>
    <p:sldId id="277" r:id="rId4"/>
    <p:sldId id="279" r:id="rId5"/>
    <p:sldId id="284" r:id="rId6"/>
    <p:sldId id="285" r:id="rId7"/>
    <p:sldId id="280" r:id="rId8"/>
    <p:sldId id="281" r:id="rId9"/>
    <p:sldId id="287" r:id="rId10"/>
    <p:sldId id="288" r:id="rId11"/>
    <p:sldId id="289" r:id="rId12"/>
    <p:sldId id="286" r:id="rId13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808000"/>
    <a:srgbClr val="669900"/>
    <a:srgbClr val="666633"/>
    <a:srgbClr val="0033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130" d="100"/>
          <a:sy n="130" d="100"/>
        </p:scale>
        <p:origin x="-21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0DA70-9019-4B87-9FC8-D5C500A869D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CC421-2B80-4D17-B7C6-D6223F2959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8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3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0C1722-551D-4E06-B589-DC04412A1BAC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4198BC46-AA49-4DA3-92DE-F778DBB14AF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571651F5-BCD3-4B4B-BD99-EAA2E8A9C7EC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455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5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5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4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3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5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0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6AA6-EEFA-472D-8D08-11B417701A4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776-E610-4D3C-B702-5C4D0A21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05" y="617919"/>
            <a:ext cx="5904692" cy="400977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83039" y="563149"/>
            <a:ext cx="2188823" cy="3000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500" dirty="0" smtClean="0"/>
              <a:t>Calorimeter cuts only</a:t>
            </a:r>
            <a:r>
              <a:rPr lang="en-US" sz="1500" dirty="0" smtClean="0"/>
              <a:t>: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872998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45295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011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45295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534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143001" y="96305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X-section updated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247" y="521548"/>
            <a:ext cx="3871897" cy="4519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584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78" y="534232"/>
            <a:ext cx="4890910" cy="4506876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578734" y="1385314"/>
            <a:ext cx="1682222" cy="3000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500" dirty="0" smtClean="0"/>
              <a:t>“good” J/</a:t>
            </a:r>
            <a:r>
              <a:rPr lang="en-US" sz="1500" dirty="0" smtClean="0">
                <a:latin typeface="Symbol" panose="05050102010706020507" pitchFamily="18" charset="2"/>
              </a:rPr>
              <a:t>y</a:t>
            </a:r>
            <a:r>
              <a:rPr lang="en-US" sz="1500" dirty="0" smtClean="0"/>
              <a:t> event</a:t>
            </a:r>
            <a:endParaRPr lang="en-US" sz="1500" dirty="0"/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Small angle background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16085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7" name="TextBox 8"/>
          <p:cNvSpPr txBox="1">
            <a:spLocks noChangeArrowheads="1"/>
          </p:cNvSpPr>
          <p:nvPr/>
        </p:nvSpPr>
        <p:spPr bwMode="auto">
          <a:xfrm>
            <a:off x="7514036" y="1543050"/>
            <a:ext cx="48696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646289" y="617393"/>
            <a:ext cx="1506141" cy="30008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500" dirty="0"/>
              <a:t>J/</a:t>
            </a:r>
            <a:r>
              <a:rPr lang="en-US" sz="1500" dirty="0">
                <a:latin typeface="Symbol" panose="05050102010706020507" pitchFamily="18" charset="2"/>
              </a:rPr>
              <a:t>y</a:t>
            </a:r>
            <a:r>
              <a:rPr lang="en-US" sz="1500" dirty="0"/>
              <a:t> data events:</a:t>
            </a:r>
          </a:p>
        </p:txBody>
      </p: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Small angle background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563" y="948667"/>
            <a:ext cx="5714334" cy="388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9795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angle cuts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603462"/>
            <a:ext cx="6044178" cy="410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14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 smtClean="0">
                  <a:cs typeface="Arial" panose="020B0604020202020204" pitchFamily="34" charset="0"/>
                </a:rPr>
                <a:t>J/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y  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vs background – 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angle cuts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118" y="782461"/>
            <a:ext cx="5875896" cy="398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354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latin typeface="Symbol" panose="05050102010706020507" pitchFamily="18" charset="2"/>
                  <a:cs typeface="Arial" panose="020B0604020202020204" pitchFamily="34" charset="0"/>
                </a:rPr>
                <a:t>f</a:t>
              </a:r>
              <a:r>
                <a:rPr lang="en-US" altLang="en-US" sz="1800" dirty="0" smtClean="0">
                  <a:latin typeface="Symbol" panose="05050102010706020507" pitchFamily="18" charset="2"/>
                  <a:cs typeface="Arial" panose="020B0604020202020204" pitchFamily="34" charset="0"/>
                </a:rPr>
                <a:t>  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vs background – </a:t>
              </a:r>
              <a:r>
                <a:rPr lang="en-US" altLang="en-US" sz="1800" dirty="0" smtClean="0">
                  <a:cs typeface="Arial" panose="020B0604020202020204" pitchFamily="34" charset="0"/>
                </a:rPr>
                <a:t>angle cuts</a:t>
              </a:r>
              <a:endParaRPr lang="en-US" altLang="en-US" sz="1800" dirty="0">
                <a:cs typeface="Arial" panose="020B0604020202020204" pitchFamily="34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29" y="792023"/>
            <a:ext cx="5750662" cy="389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431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105" y="617919"/>
            <a:ext cx="5904692" cy="400977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183039" y="563149"/>
            <a:ext cx="2188823" cy="3000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500" dirty="0" smtClean="0"/>
              <a:t>Calorimeter cuts only</a:t>
            </a:r>
            <a:r>
              <a:rPr lang="en-US" sz="1500" dirty="0" smtClean="0"/>
              <a:t>: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72713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807" y="624508"/>
            <a:ext cx="5894990" cy="4003188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183039" y="563149"/>
            <a:ext cx="2628825" cy="3000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500" dirty="0" smtClean="0"/>
              <a:t>Calorimeter cuts and </a:t>
            </a:r>
            <a:r>
              <a:rPr lang="en-US" sz="1500" dirty="0" err="1">
                <a:latin typeface="Symbol" panose="05050102010706020507" pitchFamily="18" charset="2"/>
              </a:rPr>
              <a:t>q</a:t>
            </a:r>
            <a:r>
              <a:rPr lang="en-US" sz="1500" b="1" baseline="-25000" dirty="0" err="1" smtClean="0"/>
              <a:t>e</a:t>
            </a:r>
            <a:r>
              <a:rPr lang="en-US" sz="1500" dirty="0" smtClean="0"/>
              <a:t> &gt; 2</a:t>
            </a:r>
            <a:r>
              <a:rPr lang="en-US" sz="1500" baseline="30000" dirty="0" smtClean="0"/>
              <a:t>0</a:t>
            </a:r>
            <a:r>
              <a:rPr lang="en-US" sz="1500" dirty="0" smtClean="0"/>
              <a:t>: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743300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456011"/>
            <a:ext cx="6648450" cy="4514850"/>
          </a:xfrm>
          <a:prstGeom prst="rect">
            <a:avLst/>
          </a:prstGeom>
        </p:spPr>
      </p:pic>
      <p:sp>
        <p:nvSpPr>
          <p:cNvPr id="6148" name="Text Box 1"/>
          <p:cNvSpPr txBox="1">
            <a:spLocks noChangeArrowheads="1"/>
          </p:cNvSpPr>
          <p:nvPr/>
        </p:nvSpPr>
        <p:spPr bwMode="auto">
          <a:xfrm>
            <a:off x="7086600" y="4767264"/>
            <a:ext cx="571500" cy="273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6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eaLnBrk="0" hangingPunct="0">
              <a:spcBef>
                <a:spcPts val="6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eaLnBrk="0" hangingPunct="0">
              <a:spcBef>
                <a:spcPts val="52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1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eaLnBrk="0" hangingPunct="0">
              <a:spcBef>
                <a:spcPts val="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onstantia" panose="0203060205030603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3F9FD7C8-B98C-4B19-AC83-40BA4E6C9009}" type="slidenum">
              <a:rPr lang="en-US" altLang="en-US" sz="900">
                <a:solidFill>
                  <a:srgbClr val="1D45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900">
              <a:solidFill>
                <a:srgbClr val="1D457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1085851" y="109539"/>
            <a:ext cx="6569869" cy="346472"/>
            <a:chOff x="-48" y="92"/>
            <a:chExt cx="5518" cy="291"/>
          </a:xfrm>
        </p:grpSpPr>
        <p:pic>
          <p:nvPicPr>
            <p:cNvPr id="616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2"/>
              <a:ext cx="547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168" name="Text Box 6"/>
            <p:cNvSpPr txBox="1">
              <a:spLocks noChangeArrowheads="1"/>
            </p:cNvSpPr>
            <p:nvPr/>
          </p:nvSpPr>
          <p:spPr bwMode="auto">
            <a:xfrm>
              <a:off x="-48" y="92"/>
              <a:ext cx="5458" cy="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 eaLnBrk="0" hangingPunct="0">
                <a:spcBef>
                  <a:spcPts val="65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6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1pPr>
              <a:lvl2pPr eaLnBrk="0" hangingPunct="0">
                <a:spcBef>
                  <a:spcPts val="6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2pPr>
              <a:lvl3pPr eaLnBrk="0" hangingPunct="0">
                <a:spcBef>
                  <a:spcPts val="525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1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3pPr>
              <a:lvl4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4pPr>
              <a:lvl5pPr eaLnBrk="0" hangingPunct="0">
                <a:spcBef>
                  <a:spcPts val="50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5pPr>
              <a:lvl6pPr marL="25146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6pPr>
              <a:lvl7pPr marL="29718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7pPr>
              <a:lvl8pPr marL="34290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8pPr>
              <a:lvl9pPr marL="3886200" indent="-228600" defTabSz="4572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000">
                  <a:solidFill>
                    <a:srgbClr val="000000"/>
                  </a:solidFill>
                  <a:latin typeface="Constantia" panose="02030602050306030303" pitchFamily="18" charset="0"/>
                  <a:ea typeface="Arial Unicode MS" panose="020B0604020202020204" pitchFamily="34" charset="-128"/>
                  <a:cs typeface="Arial Unicode MS" panose="020B060402020202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dirty="0">
                  <a:cs typeface="Arial" panose="020B0604020202020204" pitchFamily="34" charset="0"/>
                </a:rPr>
                <a:t>Di-electron Spectrum – comparison to MC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45537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25530</TotalTime>
  <Words>133</Words>
  <Application>Microsoft Office PowerPoint</Application>
  <PresentationFormat>On-screen Show (16:9)</PresentationFormat>
  <Paragraphs>65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132</cp:revision>
  <dcterms:created xsi:type="dcterms:W3CDTF">2016-10-21T18:55:04Z</dcterms:created>
  <dcterms:modified xsi:type="dcterms:W3CDTF">2017-03-18T19:30:27Z</dcterms:modified>
</cp:coreProperties>
</file>