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6" r:id="rId2"/>
    <p:sldId id="313" r:id="rId3"/>
    <p:sldId id="317" r:id="rId4"/>
    <p:sldId id="291" r:id="rId5"/>
    <p:sldId id="310" r:id="rId6"/>
    <p:sldId id="286" r:id="rId7"/>
    <p:sldId id="303" r:id="rId8"/>
    <p:sldId id="302" r:id="rId9"/>
    <p:sldId id="301" r:id="rId10"/>
    <p:sldId id="280" r:id="rId11"/>
    <p:sldId id="292" r:id="rId12"/>
    <p:sldId id="293" r:id="rId13"/>
    <p:sldId id="294" r:id="rId14"/>
    <p:sldId id="325" r:id="rId15"/>
    <p:sldId id="326" r:id="rId16"/>
    <p:sldId id="323" r:id="rId17"/>
    <p:sldId id="328" r:id="rId18"/>
    <p:sldId id="319" r:id="rId19"/>
    <p:sldId id="320" r:id="rId20"/>
    <p:sldId id="329" r:id="rId21"/>
    <p:sldId id="324" r:id="rId22"/>
    <p:sldId id="327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539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94" d="100"/>
          <a:sy n="94" d="100"/>
        </p:scale>
        <p:origin x="-116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1C86368-0D56-4B29-9E6C-C41AEE561873}" type="datetimeFigureOut">
              <a:rPr lang="en-US"/>
              <a:pPr>
                <a:defRPr/>
              </a:pPr>
              <a:t>6/19/2018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91C64D0-1CDE-4AA9-A224-84A55F625B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230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FEB94B-79B0-4395-82F3-827DDE4337F6}" type="slidenum">
              <a:rPr lang="en-US" altLang="en-US">
                <a:solidFill>
                  <a:srgbClr val="000000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/>
            <a:fld id="{E5257956-DA79-47EC-B6F5-597B3C169C5C}" type="slidenum">
              <a:rPr lang="en-US" altLang="en-US" sz="1200">
                <a:solidFill>
                  <a:srgbClr val="000000"/>
                </a:solidFill>
                <a:latin typeface="Arial" pitchFamily="34" charset="0"/>
              </a:rPr>
              <a:pPr algn="r"/>
              <a:t>2</a:t>
            </a:fld>
            <a:endParaRPr lang="en-US" alt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/>
            <a:fld id="{22C84EC5-BFCD-4782-9D16-262A90216207}" type="slidenum">
              <a:rPr lang="en-US" altLang="en-US" sz="1200">
                <a:solidFill>
                  <a:srgbClr val="000000"/>
                </a:solidFill>
                <a:latin typeface="Arial" pitchFamily="34" charset="0"/>
              </a:rPr>
              <a:pPr algn="r"/>
              <a:t>2</a:t>
            </a:fld>
            <a:endParaRPr lang="en-US" alt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48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6" name="Rectangle 4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635522-A304-459C-8796-E60AD75E17E4}" type="slidenum">
              <a:rPr lang="en-US" altLang="en-US">
                <a:solidFill>
                  <a:srgbClr val="000000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53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/>
            <a:fld id="{B334B678-A275-40A8-BFD8-4E78DD3BE182}" type="slidenum">
              <a:rPr lang="en-US" altLang="en-US" sz="1200">
                <a:solidFill>
                  <a:srgbClr val="000000"/>
                </a:solidFill>
                <a:latin typeface="Arial" pitchFamily="34" charset="0"/>
              </a:rPr>
              <a:pPr algn="r"/>
              <a:t>3</a:t>
            </a:fld>
            <a:endParaRPr lang="en-US" alt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532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/>
            <a:fld id="{8D266661-5439-4242-8510-1304C131CFF9}" type="slidenum">
              <a:rPr lang="en-US" altLang="en-US" sz="1200">
                <a:solidFill>
                  <a:srgbClr val="000000"/>
                </a:solidFill>
                <a:latin typeface="Arial" pitchFamily="34" charset="0"/>
              </a:rPr>
              <a:pPr algn="r"/>
              <a:t>3</a:t>
            </a:fld>
            <a:endParaRPr lang="en-US" alt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533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4" name="Rectangle 4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EF781B-9A49-4EDF-BD2C-919D9388F16A}" type="slidenum">
              <a:rPr lang="fr-FR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fr-F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A9C1158-F000-4967-B6D7-E14854F7D891}" type="slidenum">
              <a:rPr lang="fr-FR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fr-F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FEB94B-79B0-4395-82F3-827DDE4337F6}" type="slidenum">
              <a:rPr lang="en-US" altLang="en-US">
                <a:solidFill>
                  <a:srgbClr val="000000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/>
            <a:fld id="{E5257956-DA79-47EC-B6F5-597B3C169C5C}" type="slidenum">
              <a:rPr lang="en-US" altLang="en-US" sz="1200">
                <a:solidFill>
                  <a:srgbClr val="000000"/>
                </a:solidFill>
                <a:latin typeface="Arial" pitchFamily="34" charset="0"/>
              </a:rPr>
              <a:pPr algn="r"/>
              <a:t>18</a:t>
            </a:fld>
            <a:endParaRPr lang="en-US" alt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/>
            <a:fld id="{22C84EC5-BFCD-4782-9D16-262A90216207}" type="slidenum">
              <a:rPr lang="en-US" altLang="en-US" sz="1200">
                <a:solidFill>
                  <a:srgbClr val="000000"/>
                </a:solidFill>
                <a:latin typeface="Arial" pitchFamily="34" charset="0"/>
              </a:rPr>
              <a:pPr algn="r"/>
              <a:t>18</a:t>
            </a:fld>
            <a:endParaRPr lang="en-US" alt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48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6" name="Rectangle 4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FEB94B-79B0-4395-82F3-827DDE4337F6}" type="slidenum">
              <a:rPr lang="en-US" altLang="en-US">
                <a:solidFill>
                  <a:srgbClr val="000000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/>
            <a:fld id="{E5257956-DA79-47EC-B6F5-597B3C169C5C}" type="slidenum">
              <a:rPr lang="en-US" altLang="en-US" sz="1200">
                <a:solidFill>
                  <a:srgbClr val="000000"/>
                </a:solidFill>
                <a:latin typeface="Arial" pitchFamily="34" charset="0"/>
              </a:rPr>
              <a:pPr algn="r"/>
              <a:t>19</a:t>
            </a:fld>
            <a:endParaRPr lang="en-US" alt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/>
            <a:fld id="{22C84EC5-BFCD-4782-9D16-262A90216207}" type="slidenum">
              <a:rPr lang="en-US" altLang="en-US" sz="1200">
                <a:solidFill>
                  <a:srgbClr val="000000"/>
                </a:solidFill>
                <a:latin typeface="Arial" pitchFamily="34" charset="0"/>
              </a:rPr>
              <a:pPr algn="r"/>
              <a:t>19</a:t>
            </a:fld>
            <a:endParaRPr lang="en-US" alt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48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6" name="Rectangle 4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36F0F-2E56-4081-AAF7-DDF60C996A17}" type="datetime1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F2DAC-527E-4D3E-9B39-0F8C5944EE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642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46D05-00AC-4454-A770-8FE05BA61FED}" type="datetime1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0CB71-5DAD-40BA-8009-5236494E16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04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55536-5A40-4D81-8220-8FBAE953211A}" type="datetime1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3AFD0-D5F8-45DD-BF20-F10CCE582E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712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17064-9AC3-46D6-8223-F5189D43A831}" type="datetime1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07258-6361-400A-87EB-1BD51D2A26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37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8E35E-A2B5-426B-8CC0-6AFE5304026E}" type="datetime1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3F372-7917-4235-8F8F-B1E0E8BAB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292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B9DF2-1374-488B-9CFC-346574EE1534}" type="datetime1">
              <a:rPr lang="en-US" smtClean="0"/>
              <a:t>6/19/2018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A1425-EC02-45C2-9B0D-73479E14D5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47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4DCC5-0A9C-47ED-A67B-78D1FE875391}" type="datetime1">
              <a:rPr lang="en-US" smtClean="0"/>
              <a:t>6/19/2018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1313F-4B95-4B01-AD94-EED1686FC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79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9C2A3-E11B-4A0B-9C84-FCB140A7E420}" type="datetime1">
              <a:rPr lang="en-US" smtClean="0"/>
              <a:t>6/19/2018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8E877-D8EB-4ECA-BA1E-4BEC89EF8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422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C802D-B7D5-46E2-93B3-8A19D22A9A0D}" type="datetime1">
              <a:rPr lang="en-US" smtClean="0"/>
              <a:t>6/19/2018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0752A-8238-4E1B-A370-DEA27E87D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702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E27EE-76B7-4D20-A72F-C1F7FA9F250D}" type="datetime1">
              <a:rPr lang="en-US" smtClean="0"/>
              <a:t>6/19/2018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A0445-289F-45A1-B14F-1FF6C1B7CB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777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66A91-380F-40E0-8ECB-3C8320A6D9EE}" type="datetime1">
              <a:rPr lang="en-US" smtClean="0"/>
              <a:t>6/19/2018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A528F-457A-419A-AA4F-56A8655328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666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C3514F-E2C3-4E96-ADE4-C48136E41BE4}" type="datetime1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F23131-8649-4261-BEB2-8ED4EEF96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6" descr="IMG_386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3400"/>
            <a:ext cx="922020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457200" y="0"/>
            <a:ext cx="8534400" cy="701675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>
                <a:solidFill>
                  <a:srgbClr val="FFFF99"/>
                </a:solidFill>
                <a:latin typeface="Arial" pitchFamily="34" charset="0"/>
              </a:rPr>
              <a:t>Threshold J/</a:t>
            </a:r>
            <a:r>
              <a:rPr lang="en-US" altLang="en-US" sz="3200">
                <a:solidFill>
                  <a:srgbClr val="FFFF99"/>
                </a:solidFill>
                <a:latin typeface="Symbol" pitchFamily="18" charset="2"/>
              </a:rPr>
              <a:t>y</a:t>
            </a:r>
            <a:r>
              <a:rPr lang="en-US" altLang="en-US" sz="3200">
                <a:solidFill>
                  <a:srgbClr val="FFFF99"/>
                </a:solidFill>
                <a:latin typeface="Arial" pitchFamily="34" charset="0"/>
              </a:rPr>
              <a:t> production at GlueX</a:t>
            </a:r>
            <a:r>
              <a:rPr lang="en-US" altLang="en-US" sz="400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6553200" y="2286000"/>
            <a:ext cx="2286000" cy="1006475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>
                <a:solidFill>
                  <a:srgbClr val="FFFF99"/>
                </a:solidFill>
                <a:latin typeface="Arial" pitchFamily="34" charset="0"/>
              </a:rPr>
              <a:t>Lubomir Pentchev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>
                <a:solidFill>
                  <a:srgbClr val="FFFF99"/>
                </a:solidFill>
                <a:latin typeface="Arial" pitchFamily="34" charset="0"/>
              </a:rPr>
              <a:t>for the GlueX collaboration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F2DAC-527E-4D3E-9B39-0F8C5944EEA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05" y="692150"/>
            <a:ext cx="8531749" cy="5958214"/>
          </a:xfrm>
          <a:prstGeom prst="rect">
            <a:avLst/>
          </a:prstGeom>
        </p:spPr>
      </p:pic>
      <p:sp>
        <p:nvSpPr>
          <p:cNvPr id="31746" name="TextBox 3"/>
          <p:cNvSpPr txBox="1">
            <a:spLocks noChangeArrowheads="1"/>
          </p:cNvSpPr>
          <p:nvPr/>
        </p:nvSpPr>
        <p:spPr bwMode="auto">
          <a:xfrm>
            <a:off x="228600" y="230188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400" b="1" dirty="0" err="1">
                <a:latin typeface="Symbol" pitchFamily="18" charset="2"/>
              </a:rPr>
              <a:t>g</a:t>
            </a:r>
            <a:r>
              <a:rPr lang="en-US" altLang="en-US" sz="2400" dirty="0" err="1">
                <a:latin typeface="Arial" pitchFamily="34" charset="0"/>
              </a:rPr>
              <a:t>p</a:t>
            </a:r>
            <a:r>
              <a:rPr lang="en-US" altLang="en-US" sz="2400" dirty="0">
                <a:latin typeface="Arial" pitchFamily="34" charset="0"/>
              </a:rPr>
              <a:t> </a:t>
            </a:r>
            <a:r>
              <a:rPr lang="en-US" altLang="en-US" sz="2400" dirty="0">
                <a:latin typeface="Cambria Math" pitchFamily="18" charset="0"/>
              </a:rPr>
              <a:t>→</a:t>
            </a:r>
            <a:r>
              <a:rPr lang="en-US" altLang="en-US" sz="2400" dirty="0">
                <a:latin typeface="Arial" pitchFamily="34" charset="0"/>
              </a:rPr>
              <a:t> J/</a:t>
            </a:r>
            <a:r>
              <a:rPr lang="en-US" altLang="en-US" sz="2400" b="1" dirty="0" err="1">
                <a:latin typeface="Symbol" pitchFamily="18" charset="2"/>
              </a:rPr>
              <a:t>y</a:t>
            </a:r>
            <a:r>
              <a:rPr lang="en-US" altLang="en-US" sz="2400" dirty="0" err="1">
                <a:latin typeface="Arial" pitchFamily="34" charset="0"/>
              </a:rPr>
              <a:t>p</a:t>
            </a:r>
            <a:r>
              <a:rPr lang="en-US" altLang="en-US" sz="2400" dirty="0">
                <a:latin typeface="Arial" pitchFamily="34" charset="0"/>
              </a:rPr>
              <a:t> </a:t>
            </a:r>
            <a:r>
              <a:rPr lang="en-US" altLang="en-US" sz="2400" dirty="0">
                <a:latin typeface="Cambria Math" pitchFamily="18" charset="0"/>
              </a:rPr>
              <a:t>→ </a:t>
            </a:r>
            <a:r>
              <a:rPr lang="en-US" altLang="en-US" sz="2400" dirty="0" err="1">
                <a:latin typeface="Arial" pitchFamily="34" charset="0"/>
              </a:rPr>
              <a:t>e</a:t>
            </a:r>
            <a:r>
              <a:rPr lang="en-US" altLang="en-US" sz="2400" baseline="30000" dirty="0" err="1">
                <a:latin typeface="Arial" pitchFamily="34" charset="0"/>
              </a:rPr>
              <a:t>+</a:t>
            </a:r>
            <a:r>
              <a:rPr lang="en-US" altLang="en-US" sz="2400" dirty="0" err="1">
                <a:latin typeface="Arial" pitchFamily="34" charset="0"/>
              </a:rPr>
              <a:t>e</a:t>
            </a:r>
            <a:r>
              <a:rPr lang="en-US" altLang="en-US" sz="2400" baseline="30000" dirty="0" err="1">
                <a:latin typeface="Arial" pitchFamily="34" charset="0"/>
              </a:rPr>
              <a:t>-</a:t>
            </a:r>
            <a:r>
              <a:rPr lang="en-US" altLang="en-US" sz="2400" dirty="0" err="1">
                <a:latin typeface="Arial" pitchFamily="34" charset="0"/>
              </a:rPr>
              <a:t>p</a:t>
            </a:r>
            <a:r>
              <a:rPr lang="en-US" altLang="en-US" sz="2400" dirty="0">
                <a:latin typeface="Arial" pitchFamily="34" charset="0"/>
              </a:rPr>
              <a:t> reconstruction </a:t>
            </a:r>
            <a:r>
              <a:rPr lang="en-US" altLang="en-US" sz="2400" dirty="0" smtClean="0">
                <a:latin typeface="Arial" pitchFamily="34" charset="0"/>
              </a:rPr>
              <a:t>methods (leptons tagged) </a:t>
            </a:r>
            <a:endParaRPr lang="en-US" altLang="en-US" sz="2400" dirty="0">
              <a:latin typeface="Arial" pitchFamily="34" charset="0"/>
            </a:endParaRPr>
          </a:p>
        </p:txBody>
      </p:sp>
      <p:sp>
        <p:nvSpPr>
          <p:cNvPr id="31747" name="TextBox 7"/>
          <p:cNvSpPr txBox="1">
            <a:spLocks noChangeArrowheads="1"/>
          </p:cNvSpPr>
          <p:nvPr/>
        </p:nvSpPr>
        <p:spPr bwMode="auto">
          <a:xfrm>
            <a:off x="7239000" y="4267200"/>
            <a:ext cx="137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altLang="en-US" dirty="0">
                <a:solidFill>
                  <a:srgbClr val="C00000"/>
                </a:solidFill>
                <a:latin typeface="Symbol" pitchFamily="18" charset="2"/>
              </a:rPr>
              <a:t>s</a:t>
            </a:r>
            <a:r>
              <a:rPr lang="en-US" altLang="en-US" dirty="0">
                <a:solidFill>
                  <a:srgbClr val="C00000"/>
                </a:solidFill>
              </a:rPr>
              <a:t> = 7.5 MeV</a:t>
            </a:r>
          </a:p>
        </p:txBody>
      </p:sp>
      <p:sp>
        <p:nvSpPr>
          <p:cNvPr id="31748" name="TextBox 8"/>
          <p:cNvSpPr txBox="1">
            <a:spLocks noChangeArrowheads="1"/>
          </p:cNvSpPr>
          <p:nvPr/>
        </p:nvSpPr>
        <p:spPr bwMode="auto">
          <a:xfrm>
            <a:off x="3048000" y="4408488"/>
            <a:ext cx="152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altLang="en-US">
                <a:solidFill>
                  <a:srgbClr val="00B050"/>
                </a:solidFill>
                <a:latin typeface="Symbol" pitchFamily="18" charset="2"/>
              </a:rPr>
              <a:t>s</a:t>
            </a:r>
            <a:r>
              <a:rPr lang="en-US" altLang="en-US">
                <a:solidFill>
                  <a:srgbClr val="00B050"/>
                </a:solidFill>
              </a:rPr>
              <a:t> = 12.8 MeV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62800" y="1371600"/>
            <a:ext cx="1447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ymbol" panose="05050102010706020507" pitchFamily="18" charset="2"/>
                <a:cs typeface="+mn-cs"/>
              </a:rPr>
              <a:t>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 = 18.1 MeV</a:t>
            </a:r>
          </a:p>
        </p:txBody>
      </p:sp>
      <p:sp>
        <p:nvSpPr>
          <p:cNvPr id="31750" name="TextBox 10"/>
          <p:cNvSpPr txBox="1">
            <a:spLocks noChangeArrowheads="1"/>
          </p:cNvSpPr>
          <p:nvPr/>
        </p:nvSpPr>
        <p:spPr bwMode="auto">
          <a:xfrm>
            <a:off x="2895600" y="1577975"/>
            <a:ext cx="1447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altLang="en-US">
                <a:solidFill>
                  <a:srgbClr val="002060"/>
                </a:solidFill>
                <a:latin typeface="Symbol" pitchFamily="18" charset="2"/>
              </a:rPr>
              <a:t>s</a:t>
            </a:r>
            <a:r>
              <a:rPr lang="en-US" altLang="en-US">
                <a:solidFill>
                  <a:srgbClr val="002060"/>
                </a:solidFill>
              </a:rPr>
              <a:t> = 83.8 MeV</a:t>
            </a:r>
          </a:p>
        </p:txBody>
      </p:sp>
      <p:sp>
        <p:nvSpPr>
          <p:cNvPr id="2" name="Rectangle 1"/>
          <p:cNvSpPr/>
          <p:nvPr/>
        </p:nvSpPr>
        <p:spPr>
          <a:xfrm>
            <a:off x="7769676" y="666668"/>
            <a:ext cx="10695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b="1" dirty="0" err="1" smtClean="0">
                <a:latin typeface="Symbol" pitchFamily="18" charset="2"/>
              </a:rPr>
              <a:t>g</a:t>
            </a:r>
            <a:r>
              <a:rPr lang="en-US" altLang="en-US" sz="1600" dirty="0" err="1" smtClean="0"/>
              <a:t>p</a:t>
            </a:r>
            <a:r>
              <a:rPr lang="en-US" altLang="en-US" sz="1600" dirty="0" smtClean="0"/>
              <a:t> </a:t>
            </a:r>
            <a:r>
              <a:rPr lang="en-US" altLang="en-US" sz="1600" dirty="0" smtClean="0">
                <a:latin typeface="Cambria Math" pitchFamily="18" charset="0"/>
              </a:rPr>
              <a:t>→ </a:t>
            </a:r>
            <a:r>
              <a:rPr lang="en-US" altLang="en-US" sz="1600" dirty="0" err="1" smtClean="0"/>
              <a:t>pM</a:t>
            </a:r>
            <a:r>
              <a:rPr lang="en-US" altLang="en-US" sz="1600" baseline="-25000" dirty="0" err="1" smtClean="0"/>
              <a:t>x</a:t>
            </a:r>
            <a:r>
              <a:rPr lang="en-US" altLang="en-US" sz="1600" dirty="0" smtClean="0"/>
              <a:t> 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F2DAC-527E-4D3E-9B39-0F8C5944EEA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76600" y="672936"/>
            <a:ext cx="1524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</a:rPr>
              <a:t>reconstruction</a:t>
            </a:r>
            <a:endParaRPr lang="en-US" sz="1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1530350"/>
            <a:ext cx="7813675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4376738" y="990600"/>
            <a:ext cx="47672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altLang="en-US" dirty="0"/>
              <a:t>BH simulations from </a:t>
            </a:r>
            <a:r>
              <a:rPr lang="en-US" altLang="en-US" dirty="0" err="1"/>
              <a:t>R.Paremuzyan</a:t>
            </a:r>
            <a:r>
              <a:rPr lang="en-US" altLang="en-US" dirty="0"/>
              <a:t>, based on:</a:t>
            </a:r>
          </a:p>
          <a:p>
            <a:pPr>
              <a:buFont typeface="Arial" pitchFamily="34" charset="0"/>
              <a:buChar char="•"/>
            </a:pPr>
            <a:r>
              <a:rPr lang="en-US" altLang="en-US" dirty="0"/>
              <a:t>Berger, E., Diehl, M. &amp; Pire, B. Eur. Phys. J. C (2002) 23: 675. </a:t>
            </a:r>
          </a:p>
        </p:txBody>
      </p:sp>
      <p:sp>
        <p:nvSpPr>
          <p:cNvPr id="32771" name="TextBox 5"/>
          <p:cNvSpPr txBox="1">
            <a:spLocks noChangeArrowheads="1"/>
          </p:cNvSpPr>
          <p:nvPr/>
        </p:nvSpPr>
        <p:spPr bwMode="auto">
          <a:xfrm>
            <a:off x="228600" y="230188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400">
                <a:latin typeface="Arial" pitchFamily="34" charset="0"/>
              </a:rPr>
              <a:t>M(e</a:t>
            </a:r>
            <a:r>
              <a:rPr lang="en-US" altLang="en-US" sz="2400" baseline="30000">
                <a:latin typeface="Arial" pitchFamily="34" charset="0"/>
              </a:rPr>
              <a:t>+</a:t>
            </a:r>
            <a:r>
              <a:rPr lang="en-US" altLang="en-US" sz="2400">
                <a:latin typeface="Arial" pitchFamily="34" charset="0"/>
              </a:rPr>
              <a:t>e</a:t>
            </a:r>
            <a:r>
              <a:rPr lang="en-US" altLang="en-US" sz="2400" baseline="30000">
                <a:latin typeface="Arial" pitchFamily="34" charset="0"/>
              </a:rPr>
              <a:t>-</a:t>
            </a:r>
            <a:r>
              <a:rPr lang="en-US" altLang="en-US" sz="2400">
                <a:latin typeface="Arial" pitchFamily="34" charset="0"/>
              </a:rPr>
              <a:t>) spectrum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0" y="4495800"/>
            <a:ext cx="358298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2060"/>
                </a:solidFill>
              </a:rPr>
              <a:t>BH continuum 1.5-2.5 GeV used for normalization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6712" y="909419"/>
            <a:ext cx="33670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Shown actual yields and MC - </a:t>
            </a:r>
            <a:r>
              <a:rPr lang="en-US" dirty="0" smtClean="0">
                <a:solidFill>
                  <a:srgbClr val="C00000"/>
                </a:solidFill>
              </a:rPr>
              <a:t>NO normalization applied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43480" y="5142129"/>
            <a:ext cx="2357120" cy="1106269"/>
          </a:xfrm>
          <a:prstGeom prst="rect">
            <a:avLst/>
          </a:prstGeom>
          <a:solidFill>
            <a:schemeClr val="accent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F2DAC-527E-4D3E-9B39-0F8C5944EEA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0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473" y="2608633"/>
            <a:ext cx="1116013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1530350"/>
            <a:ext cx="7813675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35025"/>
            <a:ext cx="6332538" cy="430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Box 5"/>
          <p:cNvSpPr txBox="1">
            <a:spLocks noChangeArrowheads="1"/>
          </p:cNvSpPr>
          <p:nvPr/>
        </p:nvSpPr>
        <p:spPr bwMode="auto">
          <a:xfrm>
            <a:off x="5791200" y="2895600"/>
            <a:ext cx="1905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altLang="en-US" sz="2000">
                <a:solidFill>
                  <a:srgbClr val="C00000"/>
                </a:solidFill>
              </a:rPr>
              <a:t>736 ± 58 </a:t>
            </a:r>
            <a:r>
              <a:rPr lang="en-US" altLang="en-US" sz="2000">
                <a:solidFill>
                  <a:srgbClr val="C00000"/>
                </a:solidFill>
                <a:latin typeface="Symbol" pitchFamily="18" charset="2"/>
              </a:rPr>
              <a:t>f</a:t>
            </a:r>
            <a:r>
              <a:rPr lang="en-US" altLang="en-US" sz="2000">
                <a:solidFill>
                  <a:srgbClr val="C00000"/>
                </a:solidFill>
              </a:rPr>
              <a:t>’s</a:t>
            </a:r>
          </a:p>
          <a:p>
            <a:r>
              <a:rPr lang="en-US" altLang="en-US" sz="2000">
                <a:solidFill>
                  <a:srgbClr val="C00000"/>
                </a:solidFill>
                <a:latin typeface="Symbol" pitchFamily="18" charset="2"/>
              </a:rPr>
              <a:t>s</a:t>
            </a:r>
            <a:r>
              <a:rPr lang="en-US" altLang="en-US" sz="2000">
                <a:solidFill>
                  <a:srgbClr val="C00000"/>
                </a:solidFill>
              </a:rPr>
              <a:t> = 9.6 MeV</a:t>
            </a:r>
          </a:p>
        </p:txBody>
      </p:sp>
      <p:sp>
        <p:nvSpPr>
          <p:cNvPr id="33796" name="TextBox 6"/>
          <p:cNvSpPr txBox="1">
            <a:spLocks noChangeArrowheads="1"/>
          </p:cNvSpPr>
          <p:nvPr/>
        </p:nvSpPr>
        <p:spPr bwMode="auto">
          <a:xfrm>
            <a:off x="228600" y="230188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400">
                <a:latin typeface="Arial" pitchFamily="34" charset="0"/>
              </a:rPr>
              <a:t>M(e</a:t>
            </a:r>
            <a:r>
              <a:rPr lang="en-US" altLang="en-US" sz="2400" baseline="30000">
                <a:latin typeface="Arial" pitchFamily="34" charset="0"/>
              </a:rPr>
              <a:t>+</a:t>
            </a:r>
            <a:r>
              <a:rPr lang="en-US" altLang="en-US" sz="2400">
                <a:latin typeface="Arial" pitchFamily="34" charset="0"/>
              </a:rPr>
              <a:t>e</a:t>
            </a:r>
            <a:r>
              <a:rPr lang="en-US" altLang="en-US" sz="2400" baseline="30000">
                <a:latin typeface="Arial" pitchFamily="34" charset="0"/>
              </a:rPr>
              <a:t>-</a:t>
            </a:r>
            <a:r>
              <a:rPr lang="en-US" altLang="en-US" sz="2400">
                <a:latin typeface="Arial" pitchFamily="34" charset="0"/>
              </a:rPr>
              <a:t>) spectrum - </a:t>
            </a:r>
            <a:r>
              <a:rPr lang="en-US" altLang="en-US" sz="2400">
                <a:latin typeface="Symbol" pitchFamily="18" charset="2"/>
              </a:rPr>
              <a:t>f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F2DAC-527E-4D3E-9B39-0F8C5944EEA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074420" y="1905000"/>
            <a:ext cx="533400" cy="35814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1530350"/>
            <a:ext cx="7813675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28663"/>
            <a:ext cx="664845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Box 5"/>
          <p:cNvSpPr txBox="1">
            <a:spLocks noChangeArrowheads="1"/>
          </p:cNvSpPr>
          <p:nvPr/>
        </p:nvSpPr>
        <p:spPr bwMode="auto">
          <a:xfrm>
            <a:off x="5181600" y="2895600"/>
            <a:ext cx="1905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altLang="en-US" sz="2000">
                <a:solidFill>
                  <a:srgbClr val="C00000"/>
                </a:solidFill>
              </a:rPr>
              <a:t>189 ± 16 J/</a:t>
            </a:r>
            <a:r>
              <a:rPr lang="en-US" altLang="en-US" sz="2000">
                <a:solidFill>
                  <a:srgbClr val="C00000"/>
                </a:solidFill>
                <a:latin typeface="Symbol" pitchFamily="18" charset="2"/>
              </a:rPr>
              <a:t>y</a:t>
            </a:r>
            <a:r>
              <a:rPr lang="en-US" altLang="en-US" sz="2000">
                <a:solidFill>
                  <a:srgbClr val="C00000"/>
                </a:solidFill>
              </a:rPr>
              <a:t>’s</a:t>
            </a:r>
          </a:p>
          <a:p>
            <a:r>
              <a:rPr lang="en-US" altLang="en-US" sz="2000">
                <a:solidFill>
                  <a:srgbClr val="C00000"/>
                </a:solidFill>
                <a:latin typeface="Symbol" pitchFamily="18" charset="2"/>
              </a:rPr>
              <a:t>s</a:t>
            </a:r>
            <a:r>
              <a:rPr lang="en-US" altLang="en-US" sz="2000">
                <a:solidFill>
                  <a:srgbClr val="C00000"/>
                </a:solidFill>
              </a:rPr>
              <a:t> = 7.5 MeV</a:t>
            </a:r>
          </a:p>
        </p:txBody>
      </p:sp>
      <p:sp>
        <p:nvSpPr>
          <p:cNvPr id="34820" name="TextBox 6"/>
          <p:cNvSpPr txBox="1">
            <a:spLocks noChangeArrowheads="1"/>
          </p:cNvSpPr>
          <p:nvPr/>
        </p:nvSpPr>
        <p:spPr bwMode="auto">
          <a:xfrm>
            <a:off x="228600" y="230188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400">
                <a:latin typeface="Arial" pitchFamily="34" charset="0"/>
              </a:rPr>
              <a:t>M(e</a:t>
            </a:r>
            <a:r>
              <a:rPr lang="en-US" altLang="en-US" sz="2400" baseline="30000">
                <a:latin typeface="Arial" pitchFamily="34" charset="0"/>
              </a:rPr>
              <a:t>+</a:t>
            </a:r>
            <a:r>
              <a:rPr lang="en-US" altLang="en-US" sz="2400">
                <a:latin typeface="Arial" pitchFamily="34" charset="0"/>
              </a:rPr>
              <a:t>e</a:t>
            </a:r>
            <a:r>
              <a:rPr lang="en-US" altLang="en-US" sz="2400" baseline="30000">
                <a:latin typeface="Arial" pitchFamily="34" charset="0"/>
              </a:rPr>
              <a:t>-</a:t>
            </a:r>
            <a:r>
              <a:rPr lang="en-US" altLang="en-US" sz="2400">
                <a:latin typeface="Arial" pitchFamily="34" charset="0"/>
              </a:rPr>
              <a:t>) spectrum – J/</a:t>
            </a:r>
            <a:r>
              <a:rPr lang="en-US" altLang="en-US" sz="2400">
                <a:latin typeface="Symbol" pitchFamily="18" charset="2"/>
              </a:rPr>
              <a:t>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F2DAC-527E-4D3E-9B39-0F8C5944EEA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867400" y="5243513"/>
            <a:ext cx="533400" cy="12192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43386"/>
            <a:ext cx="4495089" cy="5465340"/>
          </a:xfrm>
          <a:prstGeom prst="rect">
            <a:avLst/>
          </a:prstGeom>
        </p:spPr>
      </p:pic>
      <p:pic>
        <p:nvPicPr>
          <p:cNvPr id="35842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9" y="2900786"/>
            <a:ext cx="1116013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95800" y="4076441"/>
            <a:ext cx="1015663" cy="1743059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GlueX</a:t>
            </a:r>
            <a:r>
              <a:rPr lang="en-US" dirty="0"/>
              <a:t> data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30</a:t>
            </a:r>
            <a:r>
              <a:rPr lang="en-US" dirty="0"/>
              <a:t>% syst. uncertainty</a:t>
            </a:r>
          </a:p>
        </p:txBody>
      </p:sp>
      <p:sp>
        <p:nvSpPr>
          <p:cNvPr id="35845" name="TextBox 8"/>
          <p:cNvSpPr txBox="1">
            <a:spLocks noChangeArrowheads="1"/>
          </p:cNvSpPr>
          <p:nvPr/>
        </p:nvSpPr>
        <p:spPr bwMode="auto">
          <a:xfrm>
            <a:off x="228600" y="230188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400">
                <a:latin typeface="Arial" pitchFamily="34" charset="0"/>
              </a:rPr>
              <a:t>J/</a:t>
            </a:r>
            <a:r>
              <a:rPr lang="en-US" altLang="en-US" sz="2400">
                <a:latin typeface="Symbol" pitchFamily="18" charset="2"/>
              </a:rPr>
              <a:t>y</a:t>
            </a:r>
            <a:r>
              <a:rPr lang="en-US" altLang="en-US" sz="2400">
                <a:latin typeface="Arial" pitchFamily="34" charset="0"/>
              </a:rPr>
              <a:t> cross-section – preliminary results</a:t>
            </a:r>
            <a:r>
              <a:rPr lang="en-US" altLang="en-US" sz="2400">
                <a:latin typeface="Symbol" pitchFamily="18" charset="2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4023360" y="4774138"/>
            <a:ext cx="457200" cy="347663"/>
          </a:xfrm>
          <a:prstGeom prst="rect">
            <a:avLst/>
          </a:prstGeom>
          <a:solidFill>
            <a:schemeClr val="tx1">
              <a:lumMod val="50000"/>
              <a:lumOff val="50000"/>
              <a:alpha val="37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19800" y="1279598"/>
            <a:ext cx="2895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SLAC results calculated from d</a:t>
            </a:r>
            <a:r>
              <a:rPr lang="en-US" sz="1800" dirty="0" smtClean="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sz="1800" dirty="0" smtClean="0">
                <a:solidFill>
                  <a:srgbClr val="FF0000"/>
                </a:solidFill>
              </a:rPr>
              <a:t>/</a:t>
            </a:r>
            <a:r>
              <a:rPr lang="en-US" sz="1800" dirty="0" err="1" smtClean="0">
                <a:solidFill>
                  <a:srgbClr val="FF0000"/>
                </a:solidFill>
              </a:rPr>
              <a:t>dt</a:t>
            </a:r>
            <a:r>
              <a:rPr lang="en-US" sz="1800" dirty="0" smtClean="0">
                <a:solidFill>
                  <a:srgbClr val="FF0000"/>
                </a:solidFill>
              </a:rPr>
              <a:t>(t=</a:t>
            </a:r>
            <a:r>
              <a:rPr lang="en-US" sz="1800" dirty="0" err="1" smtClean="0">
                <a:solidFill>
                  <a:srgbClr val="FF0000"/>
                </a:solidFill>
              </a:rPr>
              <a:t>t</a:t>
            </a:r>
            <a:r>
              <a:rPr lang="en-US" sz="1800" baseline="-25000" dirty="0" err="1" smtClean="0">
                <a:solidFill>
                  <a:srgbClr val="FF0000"/>
                </a:solidFill>
              </a:rPr>
              <a:t>min</a:t>
            </a:r>
            <a:r>
              <a:rPr lang="en-US" sz="1800" dirty="0" smtClean="0">
                <a:solidFill>
                  <a:srgbClr val="FF0000"/>
                </a:solidFill>
              </a:rPr>
              <a:t>) using 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t-slope of </a:t>
            </a:r>
            <a:r>
              <a:rPr lang="en-US" sz="1800" dirty="0" smtClean="0">
                <a:solidFill>
                  <a:srgbClr val="FF0000"/>
                </a:solidFill>
              </a:rPr>
              <a:t>2.9±0.3 </a:t>
            </a:r>
            <a:r>
              <a:rPr lang="en-US" sz="1800" dirty="0" smtClean="0">
                <a:solidFill>
                  <a:srgbClr val="FF0000"/>
                </a:solidFill>
              </a:rPr>
              <a:t>GeV</a:t>
            </a:r>
            <a:r>
              <a:rPr lang="en-US" sz="1800" baseline="30000" dirty="0" smtClean="0">
                <a:solidFill>
                  <a:srgbClr val="FF0000"/>
                </a:solidFill>
              </a:rPr>
              <a:t>-2 </a:t>
            </a:r>
            <a:r>
              <a:rPr lang="en-US" sz="1800" dirty="0" smtClean="0">
                <a:solidFill>
                  <a:srgbClr val="FF0000"/>
                </a:solidFill>
              </a:rPr>
              <a:t>(measured at 19 GeV)</a:t>
            </a:r>
          </a:p>
          <a:p>
            <a:endParaRPr lang="en-US" sz="1800" baseline="30000" dirty="0" smtClean="0">
              <a:solidFill>
                <a:srgbClr val="002060"/>
              </a:solidFill>
            </a:endParaRPr>
          </a:p>
          <a:p>
            <a:endParaRPr lang="en-US" sz="1800" baseline="30000" dirty="0" smtClean="0">
              <a:solidFill>
                <a:srgbClr val="002060"/>
              </a:solidFill>
            </a:endParaRPr>
          </a:p>
          <a:p>
            <a:r>
              <a:rPr lang="en-US" sz="1800" dirty="0" smtClean="0">
                <a:solidFill>
                  <a:srgbClr val="002060"/>
                </a:solidFill>
              </a:rPr>
              <a:t>Cornell data: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t</a:t>
            </a:r>
            <a:r>
              <a:rPr lang="en-US" dirty="0" smtClean="0">
                <a:solidFill>
                  <a:srgbClr val="002060"/>
                </a:solidFill>
              </a:rPr>
              <a:t>-slope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smtClean="0">
                <a:solidFill>
                  <a:srgbClr val="002060"/>
                </a:solidFill>
              </a:rPr>
              <a:t>1.25±0.2 </a:t>
            </a:r>
            <a:r>
              <a:rPr lang="en-US" sz="1800" dirty="0" smtClean="0">
                <a:solidFill>
                  <a:srgbClr val="002060"/>
                </a:solidFill>
              </a:rPr>
              <a:t>GeV</a:t>
            </a:r>
            <a:r>
              <a:rPr lang="en-US" sz="1800" baseline="30000" dirty="0" smtClean="0">
                <a:solidFill>
                  <a:srgbClr val="002060"/>
                </a:solidFill>
              </a:rPr>
              <a:t>-2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h</a:t>
            </a:r>
            <a:r>
              <a:rPr lang="en-US" dirty="0" smtClean="0">
                <a:solidFill>
                  <a:srgbClr val="002060"/>
                </a:solidFill>
              </a:rPr>
              <a:t>orizontal errors represent acceptance</a:t>
            </a:r>
            <a:endParaRPr lang="en-US" sz="1800" dirty="0" smtClean="0">
              <a:solidFill>
                <a:srgbClr val="002060"/>
              </a:solidFill>
            </a:endParaRPr>
          </a:p>
          <a:p>
            <a:endParaRPr lang="en-US" baseline="30000" dirty="0">
              <a:solidFill>
                <a:srgbClr val="00206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F2DAC-527E-4D3E-9B39-0F8C5944EEA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9" y="642916"/>
            <a:ext cx="5257801" cy="6200437"/>
          </a:xfrm>
          <a:prstGeom prst="rect">
            <a:avLst/>
          </a:prstGeom>
        </p:spPr>
      </p:pic>
      <p:pic>
        <p:nvPicPr>
          <p:cNvPr id="37890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299" y="986938"/>
            <a:ext cx="1116013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Box 7"/>
          <p:cNvSpPr txBox="1">
            <a:spLocks noChangeArrowheads="1"/>
          </p:cNvSpPr>
          <p:nvPr/>
        </p:nvSpPr>
        <p:spPr bwMode="auto">
          <a:xfrm>
            <a:off x="228600" y="230188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400">
                <a:latin typeface="Arial" pitchFamily="34" charset="0"/>
              </a:rPr>
              <a:t>J/</a:t>
            </a:r>
            <a:r>
              <a:rPr lang="en-US" altLang="en-US" sz="2400">
                <a:latin typeface="Symbol" pitchFamily="18" charset="2"/>
              </a:rPr>
              <a:t>y</a:t>
            </a:r>
            <a:r>
              <a:rPr lang="en-US" altLang="en-US" sz="2400">
                <a:latin typeface="Arial" pitchFamily="34" charset="0"/>
              </a:rPr>
              <a:t> cross-section – preliminary results</a:t>
            </a:r>
            <a:r>
              <a:rPr lang="en-US" altLang="en-US" sz="2400">
                <a:latin typeface="Symbol" pitchFamily="18" charset="2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70859" y="4220052"/>
            <a:ext cx="2438400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en-US" sz="1600" i="1" dirty="0" smtClean="0">
                <a:solidFill>
                  <a:prstClr val="black"/>
                </a:solidFill>
                <a:ea typeface="Cambria Math"/>
              </a:rPr>
              <a:t>— Fit to the data</a:t>
            </a:r>
          </a:p>
          <a:p>
            <a:r>
              <a:rPr lang="en-US" altLang="en-US" sz="1600" i="1" dirty="0" smtClean="0">
                <a:solidFill>
                  <a:prstClr val="black"/>
                </a:solidFill>
                <a:ea typeface="Cambria Math"/>
              </a:rPr>
              <a:t> </a:t>
            </a:r>
            <a:r>
              <a:rPr lang="en-US" altLang="en-US" sz="1600" i="1" dirty="0" smtClean="0">
                <a:solidFill>
                  <a:prstClr val="black"/>
                </a:solidFill>
              </a:rPr>
              <a:t>Brodsky </a:t>
            </a:r>
            <a:r>
              <a:rPr lang="en-US" altLang="en-US" sz="1600" i="1" dirty="0">
                <a:solidFill>
                  <a:prstClr val="black"/>
                </a:solidFill>
              </a:rPr>
              <a:t>et al. </a:t>
            </a:r>
            <a:endParaRPr lang="en-US" altLang="en-US" sz="1600" i="1" dirty="0" smtClean="0">
              <a:solidFill>
                <a:prstClr val="black"/>
              </a:solidFill>
            </a:endParaRPr>
          </a:p>
          <a:p>
            <a:r>
              <a:rPr lang="en-US" altLang="en-US" sz="1600" i="1" dirty="0" smtClean="0">
                <a:solidFill>
                  <a:prstClr val="black"/>
                </a:solidFill>
              </a:rPr>
              <a:t>PLB </a:t>
            </a:r>
            <a:r>
              <a:rPr lang="en-US" altLang="en-US" sz="1600" i="1" dirty="0">
                <a:solidFill>
                  <a:prstClr val="black"/>
                </a:solidFill>
              </a:rPr>
              <a:t>498, 23 (2001</a:t>
            </a:r>
            <a:r>
              <a:rPr lang="en-US" altLang="en-US" sz="1600" i="1" dirty="0" smtClean="0">
                <a:solidFill>
                  <a:prstClr val="black"/>
                </a:solidFill>
              </a:rPr>
              <a:t>): 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171699" y="822639"/>
            <a:ext cx="738664" cy="1743059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 30</a:t>
            </a:r>
            <a:r>
              <a:rPr lang="en-US" dirty="0"/>
              <a:t>% </a:t>
            </a:r>
            <a:r>
              <a:rPr lang="en-US" dirty="0" smtClean="0"/>
              <a:t>syst. </a:t>
            </a:r>
            <a:r>
              <a:rPr lang="en-US" dirty="0"/>
              <a:t>uncertainty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14499" y="1438741"/>
            <a:ext cx="457200" cy="391160"/>
          </a:xfrm>
          <a:prstGeom prst="rect">
            <a:avLst/>
          </a:prstGeom>
          <a:solidFill>
            <a:schemeClr val="tx1">
              <a:lumMod val="50000"/>
              <a:lumOff val="50000"/>
              <a:alpha val="37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829300" y="1637983"/>
            <a:ext cx="31034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Theory gives only shapes of the curves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Fit to the data with two parameters - the amplitudes of 2- and 3-gluon exchange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Data near threshold consistent with 3-gluon exchange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F2DAC-527E-4D3E-9B39-0F8C5944EEA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7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39" y="512957"/>
            <a:ext cx="4648200" cy="58031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914400"/>
            <a:ext cx="4495800" cy="5427634"/>
          </a:xfrm>
          <a:prstGeom prst="rect">
            <a:avLst/>
          </a:prstGeom>
        </p:spPr>
      </p:pic>
      <p:pic>
        <p:nvPicPr>
          <p:cNvPr id="37890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494" y="1241425"/>
            <a:ext cx="1116013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Box 7"/>
          <p:cNvSpPr txBox="1">
            <a:spLocks noChangeArrowheads="1"/>
          </p:cNvSpPr>
          <p:nvPr/>
        </p:nvSpPr>
        <p:spPr bwMode="auto">
          <a:xfrm>
            <a:off x="228600" y="230188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400" dirty="0">
                <a:latin typeface="Arial" pitchFamily="34" charset="0"/>
              </a:rPr>
              <a:t>J/</a:t>
            </a:r>
            <a:r>
              <a:rPr lang="en-US" altLang="en-US" sz="2400" dirty="0">
                <a:latin typeface="Symbol" pitchFamily="18" charset="2"/>
              </a:rPr>
              <a:t>y</a:t>
            </a:r>
            <a:r>
              <a:rPr lang="en-US" altLang="en-US" sz="2400" dirty="0">
                <a:latin typeface="Arial" pitchFamily="34" charset="0"/>
              </a:rPr>
              <a:t> cross-section </a:t>
            </a:r>
            <a:r>
              <a:rPr lang="en-US" altLang="en-US" sz="2400" dirty="0" smtClean="0">
                <a:latin typeface="Arial" pitchFamily="34" charset="0"/>
              </a:rPr>
              <a:t>and </a:t>
            </a:r>
            <a:r>
              <a:rPr lang="en-US" altLang="en-US" sz="2400" dirty="0" err="1" smtClean="0">
                <a:latin typeface="Arial" pitchFamily="34" charset="0"/>
              </a:rPr>
              <a:t>pentaquark</a:t>
            </a:r>
            <a:r>
              <a:rPr lang="en-US" altLang="en-US" sz="2400" dirty="0" smtClean="0">
                <a:latin typeface="Arial" pitchFamily="34" charset="0"/>
              </a:rPr>
              <a:t> predictions</a:t>
            </a:r>
            <a:r>
              <a:rPr lang="en-US" altLang="en-US" sz="2400" dirty="0" smtClean="0">
                <a:latin typeface="Symbol" pitchFamily="18" charset="2"/>
              </a:rPr>
              <a:t> </a:t>
            </a:r>
            <a:endParaRPr lang="en-US" altLang="en-US" sz="2400" dirty="0">
              <a:latin typeface="Symbol" pitchFamily="18" charset="2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7283490" y="1449676"/>
            <a:ext cx="8930" cy="4979900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324600" y="6069828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</a:t>
            </a:r>
            <a:r>
              <a:rPr lang="en-US" sz="1400" b="1" baseline="-25000" dirty="0" smtClean="0"/>
              <a:t>c</a:t>
            </a:r>
            <a:r>
              <a:rPr lang="en-US" sz="1400" b="1" dirty="0" smtClean="0"/>
              <a:t>(4450)</a:t>
            </a:r>
            <a:endParaRPr lang="en-US" sz="1400" b="1" dirty="0"/>
          </a:p>
        </p:txBody>
      </p:sp>
      <p:sp>
        <p:nvSpPr>
          <p:cNvPr id="5" name="Rectangle 4"/>
          <p:cNvSpPr/>
          <p:nvPr/>
        </p:nvSpPr>
        <p:spPr>
          <a:xfrm>
            <a:off x="147320" y="6226732"/>
            <a:ext cx="54980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400" dirty="0" err="1" smtClean="0"/>
              <a:t>A.Blin</a:t>
            </a:r>
            <a:r>
              <a:rPr lang="en-US" altLang="en-US" sz="1400" dirty="0" smtClean="0"/>
              <a:t>, </a:t>
            </a:r>
            <a:r>
              <a:rPr lang="en-US" altLang="en-US" sz="1400" dirty="0" err="1" smtClean="0"/>
              <a:t>C.Fernandez</a:t>
            </a:r>
            <a:r>
              <a:rPr lang="en-US" altLang="en-US" sz="1400" dirty="0" smtClean="0"/>
              <a:t>-Ramirez, </a:t>
            </a:r>
            <a:r>
              <a:rPr lang="en-US" altLang="en-US" sz="1400" dirty="0" err="1" smtClean="0"/>
              <a:t>A.Jackura</a:t>
            </a:r>
            <a:r>
              <a:rPr lang="en-US" altLang="en-US" sz="1400" dirty="0" smtClean="0"/>
              <a:t>, </a:t>
            </a:r>
            <a:r>
              <a:rPr lang="en-US" altLang="en-US" sz="1400" dirty="0" err="1" smtClean="0"/>
              <a:t>V.Mathieu</a:t>
            </a:r>
            <a:r>
              <a:rPr lang="en-US" altLang="en-US" sz="1400" dirty="0" smtClean="0"/>
              <a:t>,  </a:t>
            </a:r>
            <a:r>
              <a:rPr lang="en-US" altLang="en-US" sz="1400" dirty="0" err="1" smtClean="0"/>
              <a:t>V.Mokeev</a:t>
            </a:r>
            <a:r>
              <a:rPr lang="en-US" altLang="en-US" sz="1400" dirty="0" smtClean="0"/>
              <a:t>, </a:t>
            </a:r>
            <a:r>
              <a:rPr lang="en-US" altLang="en-US" sz="1400" dirty="0" err="1" smtClean="0"/>
              <a:t>A.Pilloni</a:t>
            </a:r>
            <a:r>
              <a:rPr lang="en-US" altLang="en-US" sz="1400" dirty="0" smtClean="0"/>
              <a:t>, and </a:t>
            </a:r>
            <a:r>
              <a:rPr lang="en-US" altLang="en-US" sz="1400" dirty="0" err="1" smtClean="0"/>
              <a:t>A.Szczepaniak</a:t>
            </a:r>
            <a:r>
              <a:rPr lang="en-US" altLang="en-US" sz="1400" dirty="0" smtClean="0"/>
              <a:t>, PRD 94,034002 (2016).</a:t>
            </a:r>
          </a:p>
        </p:txBody>
      </p:sp>
      <p:sp>
        <p:nvSpPr>
          <p:cNvPr id="6" name="Rectangle 5"/>
          <p:cNvSpPr/>
          <p:nvPr/>
        </p:nvSpPr>
        <p:spPr>
          <a:xfrm>
            <a:off x="1676400" y="4495800"/>
            <a:ext cx="2362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 smtClean="0">
                <a:solidFill>
                  <a:schemeClr val="accent6">
                    <a:lumMod val="50000"/>
                  </a:schemeClr>
                </a:solidFill>
              </a:rPr>
              <a:t>3%BR P</a:t>
            </a:r>
            <a:r>
              <a:rPr lang="en-US" altLang="en-US" b="1" baseline="-25000" dirty="0" smtClean="0">
                <a:solidFill>
                  <a:schemeClr val="accent6">
                    <a:lumMod val="50000"/>
                  </a:schemeClr>
                </a:solidFill>
              </a:rPr>
              <a:t>c</a:t>
            </a:r>
            <a:r>
              <a:rPr lang="en-US" altLang="en-US" b="1" dirty="0" smtClean="0">
                <a:solidFill>
                  <a:schemeClr val="accent6">
                    <a:lumMod val="50000"/>
                  </a:schemeClr>
                </a:solidFill>
              </a:rPr>
              <a:t>(4450) 5/2+</a:t>
            </a:r>
          </a:p>
          <a:p>
            <a:r>
              <a:rPr lang="en-US" altLang="en-US" b="1" dirty="0" smtClean="0">
                <a:solidFill>
                  <a:schemeClr val="accent3">
                    <a:lumMod val="50000"/>
                  </a:schemeClr>
                </a:solidFill>
              </a:rPr>
              <a:t>3%BR P</a:t>
            </a:r>
            <a:r>
              <a:rPr lang="en-US" altLang="en-US" b="1" baseline="-25000" dirty="0" smtClean="0">
                <a:solidFill>
                  <a:schemeClr val="accent3">
                    <a:lumMod val="50000"/>
                  </a:schemeClr>
                </a:solidFill>
              </a:rPr>
              <a:t>c</a:t>
            </a:r>
            <a:r>
              <a:rPr lang="en-US" altLang="en-US" b="1" dirty="0" smtClean="0">
                <a:solidFill>
                  <a:schemeClr val="accent3">
                    <a:lumMod val="50000"/>
                  </a:schemeClr>
                </a:solidFill>
              </a:rPr>
              <a:t>(4450) 3/2-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17736" y="4324005"/>
            <a:ext cx="738664" cy="1371599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 30</a:t>
            </a:r>
            <a:r>
              <a:rPr lang="en-US" dirty="0"/>
              <a:t>% </a:t>
            </a:r>
            <a:r>
              <a:rPr lang="en-US" dirty="0" smtClean="0"/>
              <a:t>syst. </a:t>
            </a:r>
            <a:r>
              <a:rPr lang="en-US" dirty="0"/>
              <a:t>uncertainty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560536" y="4874630"/>
            <a:ext cx="457200" cy="270350"/>
          </a:xfrm>
          <a:prstGeom prst="rect">
            <a:avLst/>
          </a:prstGeom>
          <a:solidFill>
            <a:schemeClr val="tx1">
              <a:lumMod val="50000"/>
              <a:lumOff val="50000"/>
              <a:alpha val="37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7247930" y="2668876"/>
            <a:ext cx="0" cy="3760700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F2DAC-527E-4D3E-9B39-0F8C5944EEA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-2233" y="914400"/>
            <a:ext cx="461665" cy="2514600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r>
              <a:rPr lang="en-US" b="1" dirty="0" smtClean="0">
                <a:latin typeface="Symbol" panose="05050102010706020507" pitchFamily="18" charset="2"/>
              </a:rPr>
              <a:t>            s</a:t>
            </a:r>
            <a:r>
              <a:rPr lang="en-US" dirty="0" smtClean="0"/>
              <a:t>(</a:t>
            </a:r>
            <a:r>
              <a:rPr lang="en-US" b="1" dirty="0" err="1" smtClean="0">
                <a:latin typeface="Symbol" panose="05050102010706020507" pitchFamily="18" charset="2"/>
              </a:rPr>
              <a:t>g</a:t>
            </a:r>
            <a:r>
              <a:rPr lang="en-US" dirty="0" err="1" smtClean="0"/>
              <a:t>p</a:t>
            </a:r>
            <a:r>
              <a:rPr lang="en-US" dirty="0" err="1" smtClean="0">
                <a:latin typeface="Cambria Math"/>
                <a:ea typeface="Cambria Math"/>
              </a:rPr>
              <a:t>→J</a:t>
            </a:r>
            <a:r>
              <a:rPr lang="en-US" dirty="0" smtClean="0">
                <a:latin typeface="Cambria Math"/>
                <a:ea typeface="Cambria Math"/>
              </a:rPr>
              <a:t>/</a:t>
            </a:r>
            <a:r>
              <a:rPr lang="en-US" b="1" dirty="0" err="1" smtClean="0">
                <a:latin typeface="Symbol" panose="05050102010706020507" pitchFamily="18" charset="2"/>
                <a:ea typeface="Cambria Math"/>
              </a:rPr>
              <a:t>y</a:t>
            </a:r>
            <a:r>
              <a:rPr lang="en-US" dirty="0" err="1" smtClean="0">
                <a:latin typeface="Cambria Math"/>
                <a:ea typeface="Cambria Math"/>
              </a:rPr>
              <a:t>p</a:t>
            </a:r>
            <a:r>
              <a:rPr lang="en-US" dirty="0" smtClean="0">
                <a:latin typeface="Cambria Math"/>
                <a:ea typeface="Cambria Math"/>
              </a:rPr>
              <a:t>) </a:t>
            </a:r>
            <a:r>
              <a:rPr lang="en-US" dirty="0" err="1" smtClean="0">
                <a:latin typeface="Cambria Math"/>
                <a:ea typeface="Cambria Math"/>
              </a:rPr>
              <a:t>nb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81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" y="3962399"/>
            <a:ext cx="5482272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03" y="461167"/>
            <a:ext cx="5397499" cy="3806031"/>
          </a:xfrm>
          <a:prstGeom prst="rect">
            <a:avLst/>
          </a:prstGeom>
        </p:spPr>
      </p:pic>
      <p:sp>
        <p:nvSpPr>
          <p:cNvPr id="36869" name="TextBox 8"/>
          <p:cNvSpPr txBox="1">
            <a:spLocks noChangeArrowheads="1"/>
          </p:cNvSpPr>
          <p:nvPr/>
        </p:nvSpPr>
        <p:spPr bwMode="auto">
          <a:xfrm>
            <a:off x="228600" y="230188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400" dirty="0" smtClean="0">
                <a:latin typeface="Arial" pitchFamily="34" charset="0"/>
              </a:rPr>
              <a:t>t </a:t>
            </a:r>
            <a:r>
              <a:rPr lang="en-US" altLang="en-US" sz="2400" dirty="0">
                <a:latin typeface="Arial" pitchFamily="34" charset="0"/>
              </a:rPr>
              <a:t>vs </a:t>
            </a:r>
            <a:r>
              <a:rPr lang="en-US" altLang="en-US" sz="2400" dirty="0" err="1">
                <a:latin typeface="Arial" pitchFamily="34" charset="0"/>
              </a:rPr>
              <a:t>E</a:t>
            </a:r>
            <a:r>
              <a:rPr lang="en-US" altLang="en-US" sz="2400" b="1" dirty="0" err="1">
                <a:latin typeface="Symbol" pitchFamily="18" charset="2"/>
              </a:rPr>
              <a:t>g</a:t>
            </a:r>
            <a:r>
              <a:rPr lang="en-US" altLang="en-US" sz="2400" dirty="0">
                <a:latin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</a:rPr>
              <a:t>unbinned</a:t>
            </a:r>
            <a:r>
              <a:rPr lang="en-US" altLang="en-US" sz="2400" dirty="0" smtClean="0">
                <a:latin typeface="Arial" pitchFamily="34" charset="0"/>
              </a:rPr>
              <a:t> distribution for J/</a:t>
            </a:r>
            <a:r>
              <a:rPr lang="en-US" altLang="en-US" sz="2400" b="1" dirty="0" smtClean="0">
                <a:latin typeface="Symbol" panose="05050102010706020507" pitchFamily="18" charset="2"/>
              </a:rPr>
              <a:t>y</a:t>
            </a:r>
            <a:r>
              <a:rPr lang="en-US" altLang="en-US" sz="2400" dirty="0" smtClean="0">
                <a:latin typeface="Arial" pitchFamily="34" charset="0"/>
              </a:rPr>
              <a:t> events</a:t>
            </a:r>
            <a:r>
              <a:rPr lang="en-US" altLang="en-US" sz="2400" dirty="0" smtClean="0">
                <a:latin typeface="Symbol" pitchFamily="18" charset="2"/>
              </a:rPr>
              <a:t> </a:t>
            </a:r>
            <a:endParaRPr lang="en-US" altLang="en-US" sz="2400" dirty="0">
              <a:latin typeface="Symbol" pitchFamily="18" charset="2"/>
            </a:endParaRPr>
          </a:p>
        </p:txBody>
      </p:sp>
      <p:pic>
        <p:nvPicPr>
          <p:cNvPr id="3686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9" y="914399"/>
            <a:ext cx="1116013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747702" y="826848"/>
            <a:ext cx="33962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d</a:t>
            </a:r>
            <a:r>
              <a:rPr lang="en-US" altLang="en-US" dirty="0" smtClean="0">
                <a:solidFill>
                  <a:srgbClr val="FF0000"/>
                </a:solidFill>
              </a:rPr>
              <a:t>ots</a:t>
            </a:r>
            <a:r>
              <a:rPr lang="en-US" altLang="en-US" dirty="0" smtClean="0"/>
              <a:t> – </a:t>
            </a:r>
            <a:r>
              <a:rPr lang="en-US" altLang="en-US" dirty="0" err="1" smtClean="0"/>
              <a:t>GlueX</a:t>
            </a:r>
            <a:r>
              <a:rPr lang="en-US" altLang="en-US" dirty="0" smtClean="0"/>
              <a:t> data</a:t>
            </a:r>
          </a:p>
          <a:p>
            <a:endParaRPr lang="en-US" altLang="en-US" dirty="0"/>
          </a:p>
          <a:p>
            <a:r>
              <a:rPr lang="en-US" altLang="en-US" dirty="0">
                <a:solidFill>
                  <a:srgbClr val="0070C0"/>
                </a:solidFill>
              </a:rPr>
              <a:t>c</a:t>
            </a:r>
            <a:r>
              <a:rPr lang="en-US" altLang="en-US" dirty="0" smtClean="0">
                <a:solidFill>
                  <a:srgbClr val="0070C0"/>
                </a:solidFill>
              </a:rPr>
              <a:t>olor</a:t>
            </a:r>
            <a:r>
              <a:rPr lang="en-US" altLang="en-US" dirty="0" smtClean="0"/>
              <a:t> – model prediction from JPAC for </a:t>
            </a:r>
            <a:r>
              <a:rPr lang="en-US" altLang="en-US" dirty="0" smtClean="0"/>
              <a:t>3%BR P</a:t>
            </a:r>
            <a:r>
              <a:rPr lang="en-US" altLang="en-US" baseline="-25000" dirty="0" smtClean="0"/>
              <a:t>c</a:t>
            </a:r>
            <a:r>
              <a:rPr lang="en-US" altLang="en-US" dirty="0" smtClean="0"/>
              <a:t>(4450</a:t>
            </a:r>
            <a:r>
              <a:rPr lang="en-US" altLang="en-US" dirty="0" smtClean="0"/>
              <a:t>) 5/2</a:t>
            </a:r>
            <a:r>
              <a:rPr lang="en-US" altLang="en-US" baseline="30000" dirty="0" smtClean="0"/>
              <a:t>+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70232" y="4377897"/>
            <a:ext cx="32692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Density of data points proportional to flux and efficiency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 significant variations of flux (</a:t>
            </a:r>
            <a:r>
              <a:rPr lang="en-US" dirty="0" err="1" smtClean="0"/>
              <a:t>E</a:t>
            </a:r>
            <a:r>
              <a:rPr lang="en-US" b="1" baseline="-25000" dirty="0" err="1" smtClean="0">
                <a:latin typeface="Symbol" panose="05050102010706020507" pitchFamily="18" charset="2"/>
              </a:rPr>
              <a:t>g</a:t>
            </a:r>
            <a:r>
              <a:rPr lang="en-US" dirty="0" smtClean="0"/>
              <a:t>&gt;9 GeV) and efficiency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75257" y="685283"/>
            <a:ext cx="400110" cy="5217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A.U.</a:t>
            </a:r>
            <a:endParaRPr lang="en-US" sz="14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58841" y="2027177"/>
            <a:ext cx="2895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400" dirty="0" err="1" smtClean="0"/>
              <a:t>A.Blin</a:t>
            </a:r>
            <a:r>
              <a:rPr lang="en-US" altLang="en-US" sz="1400" dirty="0" smtClean="0"/>
              <a:t>, </a:t>
            </a:r>
            <a:r>
              <a:rPr lang="en-US" altLang="en-US" sz="1400" dirty="0" err="1" smtClean="0"/>
              <a:t>C.Fernandez</a:t>
            </a:r>
            <a:r>
              <a:rPr lang="en-US" altLang="en-US" sz="1400" dirty="0" smtClean="0"/>
              <a:t>-Ramirez, </a:t>
            </a:r>
            <a:r>
              <a:rPr lang="en-US" altLang="en-US" sz="1400" dirty="0" err="1" smtClean="0"/>
              <a:t>A.Jackura</a:t>
            </a:r>
            <a:r>
              <a:rPr lang="en-US" altLang="en-US" sz="1400" dirty="0" smtClean="0"/>
              <a:t>, </a:t>
            </a:r>
            <a:r>
              <a:rPr lang="en-US" altLang="en-US" sz="1400" dirty="0" err="1" smtClean="0"/>
              <a:t>V.Mathieu</a:t>
            </a:r>
            <a:r>
              <a:rPr lang="en-US" altLang="en-US" sz="1400" dirty="0" smtClean="0"/>
              <a:t>,  </a:t>
            </a:r>
            <a:r>
              <a:rPr lang="en-US" altLang="en-US" sz="1400" dirty="0" err="1" smtClean="0"/>
              <a:t>V.Mokeev</a:t>
            </a:r>
            <a:r>
              <a:rPr lang="en-US" altLang="en-US" sz="1400" dirty="0" smtClean="0"/>
              <a:t>, </a:t>
            </a:r>
            <a:r>
              <a:rPr lang="en-US" altLang="en-US" sz="1400" dirty="0" err="1" smtClean="0"/>
              <a:t>A.Pilloni</a:t>
            </a:r>
            <a:r>
              <a:rPr lang="en-US" altLang="en-US" sz="1400" dirty="0" smtClean="0"/>
              <a:t>, and </a:t>
            </a:r>
            <a:r>
              <a:rPr lang="en-US" altLang="en-US" sz="1400" dirty="0" err="1" smtClean="0"/>
              <a:t>A.Szczepaniak</a:t>
            </a:r>
            <a:r>
              <a:rPr lang="en-US" altLang="en-US" sz="1400" dirty="0" smtClean="0"/>
              <a:t>, PRD 94,034002 (2016).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F2DAC-527E-4D3E-9B39-0F8C5944EEA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6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8"/>
          <p:cNvSpPr txBox="1">
            <a:spLocks noChangeArrowheads="1"/>
          </p:cNvSpPr>
          <p:nvPr/>
        </p:nvSpPr>
        <p:spPr bwMode="auto">
          <a:xfrm>
            <a:off x="7513638" y="2057400"/>
            <a:ext cx="48736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9459" name="TextBox 18"/>
          <p:cNvSpPr txBox="1">
            <a:spLocks noChangeArrowheads="1"/>
          </p:cNvSpPr>
          <p:nvPr/>
        </p:nvSpPr>
        <p:spPr bwMode="auto">
          <a:xfrm>
            <a:off x="254000" y="1143000"/>
            <a:ext cx="866775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6286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lvl="1">
              <a:buFont typeface="Arial" pitchFamily="34" charset="0"/>
              <a:buChar char="•"/>
            </a:pPr>
            <a:r>
              <a:rPr lang="en-US" altLang="en-US" dirty="0" err="1">
                <a:latin typeface="Arial" pitchFamily="34" charset="0"/>
              </a:rPr>
              <a:t>JLab</a:t>
            </a:r>
            <a:r>
              <a:rPr lang="en-US" altLang="en-US" dirty="0">
                <a:latin typeface="Arial" pitchFamily="34" charset="0"/>
              </a:rPr>
              <a:t> 12GeV accelerator  has UNIQUE opportunity (high intensity, correct energy, polarized beam) to study J/</a:t>
            </a:r>
            <a:r>
              <a:rPr lang="en-US" altLang="en-US" dirty="0">
                <a:latin typeface="Symbol" pitchFamily="18" charset="2"/>
              </a:rPr>
              <a:t>y</a:t>
            </a:r>
            <a:r>
              <a:rPr lang="en-US" altLang="en-US" dirty="0">
                <a:latin typeface="Arial" pitchFamily="34" charset="0"/>
              </a:rPr>
              <a:t> photo-production right above the threshold (</a:t>
            </a:r>
            <a:r>
              <a:rPr lang="en-US" altLang="en-US" dirty="0" err="1">
                <a:latin typeface="Arial" pitchFamily="34" charset="0"/>
              </a:rPr>
              <a:t>E</a:t>
            </a:r>
            <a:r>
              <a:rPr lang="en-US" altLang="en-US" b="1" baseline="-25000" dirty="0" err="1">
                <a:latin typeface="Symbol" pitchFamily="18" charset="2"/>
              </a:rPr>
              <a:t>g</a:t>
            </a:r>
            <a:r>
              <a:rPr lang="en-US" altLang="en-US" dirty="0">
                <a:latin typeface="Arial" pitchFamily="34" charset="0"/>
              </a:rPr>
              <a:t>=8.2 GeV) up to 12 </a:t>
            </a:r>
            <a:r>
              <a:rPr lang="en-US" altLang="en-US" dirty="0" smtClean="0">
                <a:latin typeface="Arial" pitchFamily="34" charset="0"/>
              </a:rPr>
              <a:t>GeV</a:t>
            </a:r>
          </a:p>
          <a:p>
            <a:pPr lvl="1">
              <a:buFont typeface="Arial" pitchFamily="34" charset="0"/>
              <a:buChar char="•"/>
            </a:pPr>
            <a:endParaRPr lang="en-US" altLang="en-US" dirty="0" smtClean="0">
              <a:latin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altLang="en-US" dirty="0" smtClean="0">
                <a:latin typeface="Arial" pitchFamily="34" charset="0"/>
              </a:rPr>
              <a:t>Reaching the MAXIMUM BEAM ENERGY is very important to ensure consistency with the measurements in the high energy region.</a:t>
            </a:r>
            <a:endParaRPr lang="en-US" altLang="en-US" dirty="0">
              <a:latin typeface="Arial" pitchFamily="34" charset="0"/>
            </a:endParaRPr>
          </a:p>
          <a:p>
            <a:pPr marL="342900" lvl="1" indent="0"/>
            <a:endParaRPr lang="en-US" altLang="en-US" dirty="0">
              <a:latin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altLang="en-US" dirty="0" smtClean="0">
                <a:latin typeface="Arial" pitchFamily="34" charset="0"/>
              </a:rPr>
              <a:t>Pion background requires at  least 10</a:t>
            </a:r>
            <a:r>
              <a:rPr lang="en-US" altLang="en-US" baseline="30000" dirty="0" smtClean="0">
                <a:latin typeface="Arial" pitchFamily="34" charset="0"/>
              </a:rPr>
              <a:t>3</a:t>
            </a:r>
            <a:r>
              <a:rPr lang="en-US" altLang="en-US" dirty="0" smtClean="0">
                <a:latin typeface="Arial" pitchFamily="34" charset="0"/>
              </a:rPr>
              <a:t> suppression and much more to study BH continuum</a:t>
            </a:r>
          </a:p>
          <a:p>
            <a:pPr lvl="1">
              <a:buFont typeface="Arial" pitchFamily="34" charset="0"/>
              <a:buChar char="•"/>
            </a:pPr>
            <a:endParaRPr lang="en-US" altLang="en-US" dirty="0" smtClean="0">
              <a:latin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altLang="en-US" dirty="0" smtClean="0">
                <a:latin typeface="Arial" pitchFamily="34" charset="0"/>
              </a:rPr>
              <a:t>Preliminary  </a:t>
            </a:r>
            <a:r>
              <a:rPr lang="en-US" altLang="en-US" dirty="0" err="1" smtClean="0">
                <a:latin typeface="Arial" pitchFamily="34" charset="0"/>
              </a:rPr>
              <a:t>GlueX</a:t>
            </a:r>
            <a:r>
              <a:rPr lang="en-US" altLang="en-US" dirty="0" smtClean="0">
                <a:latin typeface="Arial" pitchFamily="34" charset="0"/>
              </a:rPr>
              <a:t> cross-sections near thresholds are higher than expected from the two-gluon exchange extrapolation of old data</a:t>
            </a:r>
          </a:p>
          <a:p>
            <a:pPr marL="342900" lvl="1" indent="0"/>
            <a:endParaRPr lang="en-US" altLang="en-US" dirty="0" smtClean="0">
              <a:latin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altLang="en-US" dirty="0" smtClean="0">
                <a:solidFill>
                  <a:srgbClr val="FF0000"/>
                </a:solidFill>
                <a:latin typeface="Arial" pitchFamily="34" charset="0"/>
              </a:rPr>
              <a:t>The results show domination of the t-channel and no evidence for the </a:t>
            </a:r>
            <a:r>
              <a:rPr lang="en-US" altLang="en-US" dirty="0" err="1" smtClean="0">
                <a:solidFill>
                  <a:srgbClr val="FF0000"/>
                </a:solidFill>
                <a:latin typeface="Arial" pitchFamily="34" charset="0"/>
              </a:rPr>
              <a:t>LHCb</a:t>
            </a:r>
            <a:r>
              <a:rPr lang="en-US" altLang="en-US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Arial" pitchFamily="34" charset="0"/>
              </a:rPr>
              <a:t>pentaquark</a:t>
            </a:r>
            <a:r>
              <a:rPr lang="en-US" altLang="en-US" dirty="0" smtClean="0">
                <a:solidFill>
                  <a:srgbClr val="FF0000"/>
                </a:solidFill>
                <a:latin typeface="Arial" pitchFamily="34" charset="0"/>
              </a:rPr>
              <a:t>. Can set a limit for Pc(4450)</a:t>
            </a:r>
            <a:r>
              <a:rPr lang="en-US" altLang="en-US" dirty="0" smtClean="0">
                <a:solidFill>
                  <a:srgbClr val="FF0000"/>
                </a:solidFill>
                <a:latin typeface="Cambria Math"/>
                <a:ea typeface="Cambria Math"/>
              </a:rPr>
              <a:t>→</a:t>
            </a:r>
            <a:r>
              <a:rPr lang="en-US" altLang="en-US" dirty="0" smtClean="0">
                <a:solidFill>
                  <a:srgbClr val="FF0000"/>
                </a:solidFill>
                <a:latin typeface="Arial" panose="020B0604020202020204" pitchFamily="34" charset="0"/>
                <a:ea typeface="Cambria Math"/>
              </a:rPr>
              <a:t>J/</a:t>
            </a:r>
            <a:r>
              <a:rPr lang="en-US" altLang="en-US" dirty="0" err="1" smtClean="0">
                <a:solidFill>
                  <a:srgbClr val="FF0000"/>
                </a:solidFill>
                <a:latin typeface="Symbol" panose="05050102010706020507" pitchFamily="18" charset="2"/>
                <a:ea typeface="Cambria Math"/>
              </a:rPr>
              <a:t>y</a:t>
            </a:r>
            <a:r>
              <a:rPr lang="en-US" altLang="en-US" dirty="0" err="1" smtClean="0">
                <a:solidFill>
                  <a:srgbClr val="FF0000"/>
                </a:solidFill>
                <a:latin typeface="Arial" panose="020B0604020202020204" pitchFamily="34" charset="0"/>
                <a:ea typeface="Cambria Math"/>
              </a:rPr>
              <a:t>p</a:t>
            </a:r>
            <a:r>
              <a:rPr lang="en-US" altLang="en-US" dirty="0" smtClean="0">
                <a:solidFill>
                  <a:srgbClr val="FF0000"/>
                </a:solidFill>
                <a:latin typeface="Arial" panose="020B0604020202020204" pitchFamily="34" charset="0"/>
                <a:ea typeface="Cambria Math"/>
              </a:rPr>
              <a:t> </a:t>
            </a:r>
            <a:r>
              <a:rPr lang="en-US" altLang="en-US" dirty="0" smtClean="0">
                <a:solidFill>
                  <a:srgbClr val="FF0000"/>
                </a:solidFill>
                <a:latin typeface="Arial" pitchFamily="34" charset="0"/>
              </a:rPr>
              <a:t> BR at a several percent level</a:t>
            </a:r>
          </a:p>
        </p:txBody>
      </p:sp>
      <p:sp>
        <p:nvSpPr>
          <p:cNvPr id="19465" name="TextBox 13"/>
          <p:cNvSpPr txBox="1">
            <a:spLocks noChangeArrowheads="1"/>
          </p:cNvSpPr>
          <p:nvPr/>
        </p:nvSpPr>
        <p:spPr bwMode="auto">
          <a:xfrm>
            <a:off x="228600" y="230188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400" dirty="0" smtClean="0">
                <a:latin typeface="Arial" pitchFamily="34" charset="0"/>
              </a:rPr>
              <a:t>My messages to the user’s community</a:t>
            </a:r>
            <a:endParaRPr lang="en-US" altLang="en-US" sz="2400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A0752A-8238-4E1B-A370-DEA27E87DC7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253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8"/>
          <p:cNvSpPr txBox="1">
            <a:spLocks noChangeArrowheads="1"/>
          </p:cNvSpPr>
          <p:nvPr/>
        </p:nvSpPr>
        <p:spPr bwMode="auto">
          <a:xfrm>
            <a:off x="7513638" y="2057400"/>
            <a:ext cx="48736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9465" name="TextBox 13"/>
          <p:cNvSpPr txBox="1">
            <a:spLocks noChangeArrowheads="1"/>
          </p:cNvSpPr>
          <p:nvPr/>
        </p:nvSpPr>
        <p:spPr bwMode="auto">
          <a:xfrm>
            <a:off x="228600" y="482759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400" dirty="0" smtClean="0">
                <a:latin typeface="Arial" pitchFamily="34" charset="0"/>
              </a:rPr>
              <a:t>Back-ups</a:t>
            </a:r>
            <a:endParaRPr lang="en-US" altLang="en-US" sz="2400" dirty="0">
              <a:latin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A0752A-8238-4E1B-A370-DEA27E87DC7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73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640" y="1015198"/>
            <a:ext cx="3366603" cy="4080176"/>
          </a:xfrm>
          <a:prstGeom prst="rect">
            <a:avLst/>
          </a:prstGeom>
        </p:spPr>
      </p:pic>
      <p:sp>
        <p:nvSpPr>
          <p:cNvPr id="19458" name="TextBox 8"/>
          <p:cNvSpPr txBox="1">
            <a:spLocks noChangeArrowheads="1"/>
          </p:cNvSpPr>
          <p:nvPr/>
        </p:nvSpPr>
        <p:spPr bwMode="auto">
          <a:xfrm>
            <a:off x="7513638" y="2057400"/>
            <a:ext cx="48736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9459" name="TextBox 18"/>
          <p:cNvSpPr txBox="1">
            <a:spLocks noChangeArrowheads="1"/>
          </p:cNvSpPr>
          <p:nvPr/>
        </p:nvSpPr>
        <p:spPr bwMode="auto">
          <a:xfrm>
            <a:off x="76200" y="1298595"/>
            <a:ext cx="5562600" cy="309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6286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dirty="0" smtClean="0">
                <a:latin typeface="Arial" pitchFamily="34" charset="0"/>
              </a:rPr>
              <a:t>J/</a:t>
            </a:r>
            <a:r>
              <a:rPr lang="en-US" altLang="en-US" dirty="0" smtClean="0">
                <a:latin typeface="Symbol" pitchFamily="18" charset="2"/>
              </a:rPr>
              <a:t>y</a:t>
            </a:r>
            <a:r>
              <a:rPr lang="en-US" altLang="en-US" dirty="0" smtClean="0">
                <a:latin typeface="Arial" pitchFamily="34" charset="0"/>
              </a:rPr>
              <a:t> </a:t>
            </a:r>
            <a:r>
              <a:rPr lang="en-US" altLang="en-US" dirty="0">
                <a:latin typeface="Arial" pitchFamily="34" charset="0"/>
              </a:rPr>
              <a:t>photo-production </a:t>
            </a:r>
            <a:r>
              <a:rPr lang="en-US" altLang="en-US" dirty="0" smtClean="0">
                <a:latin typeface="Arial" pitchFamily="34" charset="0"/>
              </a:rPr>
              <a:t>near threshold  </a:t>
            </a:r>
            <a:r>
              <a:rPr lang="en-US" altLang="en-US" dirty="0">
                <a:latin typeface="Arial" pitchFamily="34" charset="0"/>
              </a:rPr>
              <a:t>poorly </a:t>
            </a:r>
            <a:r>
              <a:rPr lang="en-US" altLang="en-US" dirty="0" smtClean="0">
                <a:latin typeface="Arial" pitchFamily="34" charset="0"/>
              </a:rPr>
              <a:t>covered </a:t>
            </a:r>
            <a:r>
              <a:rPr lang="en-US" altLang="en-US" dirty="0">
                <a:latin typeface="Arial" pitchFamily="34" charset="0"/>
              </a:rPr>
              <a:t>by previous </a:t>
            </a:r>
            <a:r>
              <a:rPr lang="en-US" altLang="en-US" dirty="0" smtClean="0">
                <a:latin typeface="Arial" pitchFamily="34" charset="0"/>
              </a:rPr>
              <a:t> old measurement</a:t>
            </a:r>
            <a:endParaRPr lang="en-US" altLang="en-US" dirty="0">
              <a:latin typeface="Arial" pitchFamily="34" charset="0"/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dirty="0">
                <a:latin typeface="Arial" pitchFamily="34" charset="0"/>
              </a:rPr>
              <a:t>Look for threshold enhancement: sensitive to proton </a:t>
            </a:r>
            <a:r>
              <a:rPr lang="en-US" altLang="en-US" dirty="0" err="1">
                <a:latin typeface="Arial" pitchFamily="34" charset="0"/>
              </a:rPr>
              <a:t>gluonic</a:t>
            </a:r>
            <a:r>
              <a:rPr lang="en-US" altLang="en-US" dirty="0">
                <a:latin typeface="Arial" pitchFamily="34" charset="0"/>
              </a:rPr>
              <a:t> content (high x); other interesting effects expected near threshold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dirty="0">
                <a:latin typeface="Arial" pitchFamily="34" charset="0"/>
              </a:rPr>
              <a:t>Hall D is the only hall </a:t>
            </a:r>
            <a:r>
              <a:rPr lang="en-US" altLang="en-US" dirty="0" smtClean="0">
                <a:latin typeface="Arial" pitchFamily="34" charset="0"/>
              </a:rPr>
              <a:t>with </a:t>
            </a:r>
            <a:r>
              <a:rPr lang="en-US" altLang="en-US" dirty="0" err="1">
                <a:latin typeface="Arial" pitchFamily="34" charset="0"/>
              </a:rPr>
              <a:t>E</a:t>
            </a:r>
            <a:r>
              <a:rPr lang="en-US" altLang="en-US" b="1" baseline="-25000" dirty="0" err="1">
                <a:latin typeface="Symbol" pitchFamily="18" charset="2"/>
              </a:rPr>
              <a:t>g</a:t>
            </a:r>
            <a:r>
              <a:rPr lang="en-US" altLang="en-US" dirty="0">
                <a:latin typeface="Arial" pitchFamily="34" charset="0"/>
              </a:rPr>
              <a:t>&gt;11 GeV – needed to allow continuity from the high energy </a:t>
            </a:r>
            <a:r>
              <a:rPr lang="en-US" altLang="en-US" dirty="0" smtClean="0">
                <a:latin typeface="Arial" pitchFamily="34" charset="0"/>
              </a:rPr>
              <a:t>data; only </a:t>
            </a:r>
            <a:r>
              <a:rPr lang="en-US" altLang="en-US" dirty="0">
                <a:latin typeface="Arial" pitchFamily="34" charset="0"/>
              </a:rPr>
              <a:t>in 2016 we </a:t>
            </a:r>
            <a:r>
              <a:rPr lang="en-US" altLang="en-US" dirty="0" smtClean="0">
                <a:latin typeface="Arial" pitchFamily="34" charset="0"/>
              </a:rPr>
              <a:t>had </a:t>
            </a:r>
            <a:r>
              <a:rPr lang="en-US" altLang="en-US" dirty="0">
                <a:latin typeface="Arial" pitchFamily="34" charset="0"/>
              </a:rPr>
              <a:t>&gt;11.5 GeV </a:t>
            </a:r>
            <a:endParaRPr lang="en-US" altLang="en-US" dirty="0" smtClean="0">
              <a:latin typeface="Arial" pitchFamily="34" charset="0"/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dirty="0" err="1" smtClean="0">
                <a:latin typeface="Arial" pitchFamily="34" charset="0"/>
              </a:rPr>
              <a:t>GlueX</a:t>
            </a:r>
            <a:r>
              <a:rPr lang="en-US" altLang="en-US" dirty="0" smtClean="0">
                <a:latin typeface="Arial" pitchFamily="34" charset="0"/>
              </a:rPr>
              <a:t> </a:t>
            </a:r>
            <a:r>
              <a:rPr lang="en-US" altLang="en-US" dirty="0">
                <a:latin typeface="Arial" pitchFamily="34" charset="0"/>
              </a:rPr>
              <a:t>coherent peak right above the threshold – improved statistics at the very important point</a:t>
            </a:r>
          </a:p>
        </p:txBody>
      </p:sp>
      <p:sp>
        <p:nvSpPr>
          <p:cNvPr id="2" name="Rectangle 1"/>
          <p:cNvSpPr/>
          <p:nvPr/>
        </p:nvSpPr>
        <p:spPr>
          <a:xfrm>
            <a:off x="6271260" y="1174749"/>
            <a:ext cx="674053" cy="3473451"/>
          </a:xfrm>
          <a:prstGeom prst="rect">
            <a:avLst/>
          </a:prstGeom>
          <a:solidFill>
            <a:schemeClr val="accent4">
              <a:lumMod val="7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235700" y="692150"/>
            <a:ext cx="709613" cy="3397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 err="1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GlueX</a:t>
            </a:r>
            <a:endParaRPr lang="en-US" sz="1600" i="1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465" name="TextBox 13"/>
          <p:cNvSpPr txBox="1">
            <a:spLocks noChangeArrowheads="1"/>
          </p:cNvSpPr>
          <p:nvPr/>
        </p:nvSpPr>
        <p:spPr bwMode="auto">
          <a:xfrm>
            <a:off x="228600" y="230188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400" dirty="0">
                <a:latin typeface="Arial" pitchFamily="34" charset="0"/>
              </a:rPr>
              <a:t>Why study J/</a:t>
            </a:r>
            <a:r>
              <a:rPr lang="en-US" altLang="en-US" sz="2400" b="1" dirty="0">
                <a:latin typeface="Symbol" pitchFamily="18" charset="2"/>
              </a:rPr>
              <a:t>y</a:t>
            </a:r>
            <a:r>
              <a:rPr lang="en-US" altLang="en-US" sz="2400" dirty="0">
                <a:latin typeface="Arial" pitchFamily="34" charset="0"/>
              </a:rPr>
              <a:t> near threshold photo-production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45" y="5038572"/>
            <a:ext cx="2795156" cy="1673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038572"/>
            <a:ext cx="2798533" cy="161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26721" y="4627392"/>
            <a:ext cx="2400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two-gluon exchange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3462733" y="4633609"/>
            <a:ext cx="2531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three-gluon exchange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5792643" y="5874874"/>
            <a:ext cx="2894157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en-US" sz="1400" i="1" dirty="0" smtClean="0">
                <a:solidFill>
                  <a:prstClr val="black"/>
                </a:solidFill>
              </a:rPr>
              <a:t>Brodsky </a:t>
            </a:r>
            <a:r>
              <a:rPr lang="en-US" altLang="en-US" sz="1400" i="1" dirty="0">
                <a:solidFill>
                  <a:prstClr val="black"/>
                </a:solidFill>
              </a:rPr>
              <a:t>et al. </a:t>
            </a:r>
            <a:r>
              <a:rPr lang="en-US" altLang="en-US" sz="1400" i="1" dirty="0" smtClean="0">
                <a:solidFill>
                  <a:prstClr val="black"/>
                </a:solidFill>
              </a:rPr>
              <a:t>PLB </a:t>
            </a:r>
            <a:r>
              <a:rPr lang="en-US" altLang="en-US" sz="1400" i="1" dirty="0">
                <a:solidFill>
                  <a:prstClr val="black"/>
                </a:solidFill>
              </a:rPr>
              <a:t>498, 23 (2001</a:t>
            </a:r>
            <a:r>
              <a:rPr lang="en-US" altLang="en-US" sz="1400" i="1" dirty="0" smtClean="0">
                <a:solidFill>
                  <a:prstClr val="black"/>
                </a:solidFill>
              </a:rPr>
              <a:t>) </a:t>
            </a: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A0752A-8238-4E1B-A370-DEA27E87DC7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" y="3962399"/>
            <a:ext cx="5482272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461169"/>
            <a:ext cx="5396379" cy="3810050"/>
          </a:xfrm>
          <a:prstGeom prst="rect">
            <a:avLst/>
          </a:prstGeom>
        </p:spPr>
      </p:pic>
      <p:sp>
        <p:nvSpPr>
          <p:cNvPr id="36869" name="TextBox 8"/>
          <p:cNvSpPr txBox="1">
            <a:spLocks noChangeArrowheads="1"/>
          </p:cNvSpPr>
          <p:nvPr/>
        </p:nvSpPr>
        <p:spPr bwMode="auto">
          <a:xfrm>
            <a:off x="228600" y="230188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400" dirty="0" smtClean="0">
                <a:latin typeface="Arial" pitchFamily="34" charset="0"/>
              </a:rPr>
              <a:t>t </a:t>
            </a:r>
            <a:r>
              <a:rPr lang="en-US" altLang="en-US" sz="2400" dirty="0">
                <a:latin typeface="Arial" pitchFamily="34" charset="0"/>
              </a:rPr>
              <a:t>vs </a:t>
            </a:r>
            <a:r>
              <a:rPr lang="en-US" altLang="en-US" sz="2400" dirty="0" err="1">
                <a:latin typeface="Arial" pitchFamily="34" charset="0"/>
              </a:rPr>
              <a:t>E</a:t>
            </a:r>
            <a:r>
              <a:rPr lang="en-US" altLang="en-US" sz="2400" b="1" dirty="0" err="1">
                <a:latin typeface="Symbol" pitchFamily="18" charset="2"/>
              </a:rPr>
              <a:t>g</a:t>
            </a:r>
            <a:r>
              <a:rPr lang="en-US" altLang="en-US" sz="2400" dirty="0">
                <a:latin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</a:rPr>
              <a:t>unbinned</a:t>
            </a:r>
            <a:r>
              <a:rPr lang="en-US" altLang="en-US" sz="2400" dirty="0" smtClean="0">
                <a:latin typeface="Arial" pitchFamily="34" charset="0"/>
              </a:rPr>
              <a:t> distribution for J/</a:t>
            </a:r>
            <a:r>
              <a:rPr lang="en-US" altLang="en-US" sz="2400" b="1" dirty="0" smtClean="0">
                <a:latin typeface="Symbol" panose="05050102010706020507" pitchFamily="18" charset="2"/>
              </a:rPr>
              <a:t>y</a:t>
            </a:r>
            <a:r>
              <a:rPr lang="en-US" altLang="en-US" sz="2400" dirty="0" smtClean="0">
                <a:latin typeface="Arial" pitchFamily="34" charset="0"/>
              </a:rPr>
              <a:t> events</a:t>
            </a:r>
            <a:r>
              <a:rPr lang="en-US" altLang="en-US" sz="2400" dirty="0" smtClean="0">
                <a:latin typeface="Symbol" pitchFamily="18" charset="2"/>
              </a:rPr>
              <a:t> </a:t>
            </a:r>
            <a:endParaRPr lang="en-US" altLang="en-US" sz="2400" dirty="0">
              <a:latin typeface="Symbol" pitchFamily="18" charset="2"/>
            </a:endParaRPr>
          </a:p>
        </p:txBody>
      </p:sp>
      <p:pic>
        <p:nvPicPr>
          <p:cNvPr id="3686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9" y="914399"/>
            <a:ext cx="1116013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751979" y="826848"/>
            <a:ext cx="33920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d</a:t>
            </a:r>
            <a:r>
              <a:rPr lang="en-US" altLang="en-US" dirty="0" smtClean="0">
                <a:solidFill>
                  <a:srgbClr val="FF0000"/>
                </a:solidFill>
              </a:rPr>
              <a:t>ots</a:t>
            </a:r>
            <a:r>
              <a:rPr lang="en-US" altLang="en-US" dirty="0" smtClean="0"/>
              <a:t> – </a:t>
            </a:r>
            <a:r>
              <a:rPr lang="en-US" altLang="en-US" dirty="0" err="1" smtClean="0"/>
              <a:t>GlueX</a:t>
            </a:r>
            <a:r>
              <a:rPr lang="en-US" altLang="en-US" dirty="0" smtClean="0"/>
              <a:t> data</a:t>
            </a:r>
          </a:p>
          <a:p>
            <a:endParaRPr lang="en-US" altLang="en-US" dirty="0"/>
          </a:p>
          <a:p>
            <a:r>
              <a:rPr lang="en-US" altLang="en-US" dirty="0">
                <a:solidFill>
                  <a:srgbClr val="0070C0"/>
                </a:solidFill>
              </a:rPr>
              <a:t>c</a:t>
            </a:r>
            <a:r>
              <a:rPr lang="en-US" altLang="en-US" dirty="0" smtClean="0">
                <a:solidFill>
                  <a:srgbClr val="0070C0"/>
                </a:solidFill>
              </a:rPr>
              <a:t>olor</a:t>
            </a:r>
            <a:r>
              <a:rPr lang="en-US" altLang="en-US" dirty="0" smtClean="0"/>
              <a:t> – model prediction from JPAC for </a:t>
            </a:r>
            <a:r>
              <a:rPr lang="en-US" altLang="en-US" dirty="0" smtClean="0"/>
              <a:t>3%BR P</a:t>
            </a:r>
            <a:r>
              <a:rPr lang="en-US" altLang="en-US" baseline="-25000" dirty="0" smtClean="0"/>
              <a:t>c</a:t>
            </a:r>
            <a:r>
              <a:rPr lang="en-US" altLang="en-US" dirty="0" smtClean="0"/>
              <a:t>(4450</a:t>
            </a:r>
            <a:r>
              <a:rPr lang="en-US" altLang="en-US" dirty="0" smtClean="0"/>
              <a:t>) 5/2</a:t>
            </a:r>
            <a:r>
              <a:rPr lang="en-US" altLang="en-US" baseline="30000" dirty="0" smtClean="0"/>
              <a:t>+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70232" y="4377897"/>
            <a:ext cx="32692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Density of data points proportional to flux and efficiency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 significant variations of flux (</a:t>
            </a:r>
            <a:r>
              <a:rPr lang="en-US" dirty="0" err="1" smtClean="0"/>
              <a:t>E</a:t>
            </a:r>
            <a:r>
              <a:rPr lang="en-US" b="1" baseline="-25000" dirty="0" err="1" smtClean="0">
                <a:latin typeface="Symbol" panose="05050102010706020507" pitchFamily="18" charset="2"/>
              </a:rPr>
              <a:t>g</a:t>
            </a:r>
            <a:r>
              <a:rPr lang="en-US" dirty="0" smtClean="0"/>
              <a:t>&gt;9 GeV) and efficiency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75257" y="685283"/>
            <a:ext cx="400110" cy="5217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A.U.</a:t>
            </a:r>
            <a:endParaRPr lang="en-US" sz="14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58841" y="2027177"/>
            <a:ext cx="2895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400" dirty="0" err="1" smtClean="0"/>
              <a:t>A.Blin</a:t>
            </a:r>
            <a:r>
              <a:rPr lang="en-US" altLang="en-US" sz="1400" dirty="0" smtClean="0"/>
              <a:t>, </a:t>
            </a:r>
            <a:r>
              <a:rPr lang="en-US" altLang="en-US" sz="1400" dirty="0" err="1" smtClean="0"/>
              <a:t>C.Fernandez</a:t>
            </a:r>
            <a:r>
              <a:rPr lang="en-US" altLang="en-US" sz="1400" dirty="0" smtClean="0"/>
              <a:t>-Ramirez, </a:t>
            </a:r>
            <a:r>
              <a:rPr lang="en-US" altLang="en-US" sz="1400" dirty="0" err="1" smtClean="0"/>
              <a:t>A.Jackura</a:t>
            </a:r>
            <a:r>
              <a:rPr lang="en-US" altLang="en-US" sz="1400" dirty="0" smtClean="0"/>
              <a:t>, </a:t>
            </a:r>
            <a:r>
              <a:rPr lang="en-US" altLang="en-US" sz="1400" dirty="0" err="1" smtClean="0"/>
              <a:t>V.Mathieu</a:t>
            </a:r>
            <a:r>
              <a:rPr lang="en-US" altLang="en-US" sz="1400" dirty="0" smtClean="0"/>
              <a:t>,  </a:t>
            </a:r>
            <a:r>
              <a:rPr lang="en-US" altLang="en-US" sz="1400" dirty="0" err="1" smtClean="0"/>
              <a:t>V.Mokeev</a:t>
            </a:r>
            <a:r>
              <a:rPr lang="en-US" altLang="en-US" sz="1400" dirty="0" smtClean="0"/>
              <a:t>, </a:t>
            </a:r>
            <a:r>
              <a:rPr lang="en-US" altLang="en-US" sz="1400" dirty="0" err="1" smtClean="0"/>
              <a:t>A.Pilloni</a:t>
            </a:r>
            <a:r>
              <a:rPr lang="en-US" altLang="en-US" sz="1400" dirty="0" smtClean="0"/>
              <a:t>, and </a:t>
            </a:r>
            <a:r>
              <a:rPr lang="en-US" altLang="en-US" sz="1400" dirty="0" err="1" smtClean="0"/>
              <a:t>A.Szczepaniak</a:t>
            </a:r>
            <a:r>
              <a:rPr lang="en-US" altLang="en-US" sz="1400" dirty="0" smtClean="0"/>
              <a:t>, PRD 94,034002 (2016).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F2DAC-527E-4D3E-9B39-0F8C5944EEA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63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744" y="838200"/>
            <a:ext cx="4842269" cy="5947569"/>
          </a:xfrm>
          <a:prstGeom prst="rect">
            <a:avLst/>
          </a:prstGeom>
        </p:spPr>
      </p:pic>
      <p:pic>
        <p:nvPicPr>
          <p:cNvPr id="35842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9" y="3124200"/>
            <a:ext cx="1116013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15000" y="4299855"/>
            <a:ext cx="1015663" cy="1743059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GlueX</a:t>
            </a:r>
            <a:r>
              <a:rPr lang="en-US" dirty="0"/>
              <a:t> data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30</a:t>
            </a:r>
            <a:r>
              <a:rPr lang="en-US" dirty="0"/>
              <a:t>% syst. uncertainty</a:t>
            </a:r>
          </a:p>
        </p:txBody>
      </p:sp>
      <p:sp>
        <p:nvSpPr>
          <p:cNvPr id="35845" name="TextBox 8"/>
          <p:cNvSpPr txBox="1">
            <a:spLocks noChangeArrowheads="1"/>
          </p:cNvSpPr>
          <p:nvPr/>
        </p:nvSpPr>
        <p:spPr bwMode="auto">
          <a:xfrm>
            <a:off x="228600" y="230188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400">
                <a:latin typeface="Arial" pitchFamily="34" charset="0"/>
              </a:rPr>
              <a:t>J/</a:t>
            </a:r>
            <a:r>
              <a:rPr lang="en-US" altLang="en-US" sz="2400">
                <a:latin typeface="Symbol" pitchFamily="18" charset="2"/>
              </a:rPr>
              <a:t>y</a:t>
            </a:r>
            <a:r>
              <a:rPr lang="en-US" altLang="en-US" sz="2400">
                <a:latin typeface="Arial" pitchFamily="34" charset="0"/>
              </a:rPr>
              <a:t> cross-section – preliminary results</a:t>
            </a:r>
            <a:r>
              <a:rPr lang="en-US" altLang="en-US" sz="2400">
                <a:latin typeface="Symbol" pitchFamily="18" charset="2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242560" y="4997552"/>
            <a:ext cx="457200" cy="347663"/>
          </a:xfrm>
          <a:prstGeom prst="rect">
            <a:avLst/>
          </a:prstGeom>
          <a:solidFill>
            <a:schemeClr val="tx1">
              <a:lumMod val="50000"/>
              <a:lumOff val="50000"/>
              <a:alpha val="37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F2DAC-527E-4D3E-9B39-0F8C5944EEA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0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Box 5"/>
          <p:cNvSpPr txBox="1">
            <a:spLocks noChangeArrowheads="1"/>
          </p:cNvSpPr>
          <p:nvPr/>
        </p:nvSpPr>
        <p:spPr bwMode="auto">
          <a:xfrm>
            <a:off x="228600" y="230188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400">
                <a:latin typeface="Arial" pitchFamily="34" charset="0"/>
              </a:rPr>
              <a:t>M(e</a:t>
            </a:r>
            <a:r>
              <a:rPr lang="en-US" altLang="en-US" sz="2400" baseline="30000">
                <a:latin typeface="Arial" pitchFamily="34" charset="0"/>
              </a:rPr>
              <a:t>+</a:t>
            </a:r>
            <a:r>
              <a:rPr lang="en-US" altLang="en-US" sz="2400">
                <a:latin typeface="Arial" pitchFamily="34" charset="0"/>
              </a:rPr>
              <a:t>e</a:t>
            </a:r>
            <a:r>
              <a:rPr lang="en-US" altLang="en-US" sz="2400" baseline="30000">
                <a:latin typeface="Arial" pitchFamily="34" charset="0"/>
              </a:rPr>
              <a:t>-</a:t>
            </a:r>
            <a:r>
              <a:rPr lang="en-US" altLang="en-US" sz="2400">
                <a:latin typeface="Arial" pitchFamily="34" charset="0"/>
              </a:rPr>
              <a:t>) spectrum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75" y="1171575"/>
            <a:ext cx="6648450" cy="45148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F2DAC-527E-4D3E-9B39-0F8C5944EEA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02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213" y="1650057"/>
            <a:ext cx="3366603" cy="4080176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6406833" y="1809608"/>
            <a:ext cx="674053" cy="3473451"/>
          </a:xfrm>
          <a:prstGeom prst="rect">
            <a:avLst/>
          </a:prstGeom>
          <a:solidFill>
            <a:schemeClr val="accent4">
              <a:lumMod val="7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371273" y="1327009"/>
            <a:ext cx="709613" cy="3397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 err="1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GlueX</a:t>
            </a:r>
            <a:endParaRPr lang="en-US" sz="1600" i="1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506" name="TextBox 8"/>
          <p:cNvSpPr txBox="1">
            <a:spLocks noChangeArrowheads="1"/>
          </p:cNvSpPr>
          <p:nvPr/>
        </p:nvSpPr>
        <p:spPr bwMode="auto">
          <a:xfrm>
            <a:off x="7513638" y="2057400"/>
            <a:ext cx="48736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507" name="TextBox 18"/>
          <p:cNvSpPr txBox="1">
            <a:spLocks noChangeArrowheads="1"/>
          </p:cNvSpPr>
          <p:nvPr/>
        </p:nvSpPr>
        <p:spPr bwMode="auto">
          <a:xfrm>
            <a:off x="25400" y="712788"/>
            <a:ext cx="82534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6286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lvl="1">
              <a:buFont typeface="Arial" pitchFamily="34" charset="0"/>
              <a:buChar char="•"/>
            </a:pPr>
            <a:r>
              <a:rPr lang="en-US" altLang="en-US" dirty="0">
                <a:latin typeface="Arial" pitchFamily="34" charset="0"/>
              </a:rPr>
              <a:t>Also because of the </a:t>
            </a:r>
            <a:r>
              <a:rPr lang="en-US" altLang="en-US" dirty="0" err="1">
                <a:latin typeface="Arial" pitchFamily="34" charset="0"/>
              </a:rPr>
              <a:t>LHCb</a:t>
            </a:r>
            <a:r>
              <a:rPr lang="en-US" altLang="en-US" dirty="0">
                <a:latin typeface="Arial" pitchFamily="34" charset="0"/>
              </a:rPr>
              <a:t> </a:t>
            </a:r>
            <a:r>
              <a:rPr lang="en-US" altLang="en-US" dirty="0" err="1">
                <a:latin typeface="Arial" pitchFamily="34" charset="0"/>
              </a:rPr>
              <a:t>pentaquarks</a:t>
            </a:r>
            <a:r>
              <a:rPr lang="en-US" altLang="en-US" dirty="0">
                <a:latin typeface="Arial" pitchFamily="34" charset="0"/>
              </a:rPr>
              <a:t> - DIRECT relation – if they exist they should be seen in s-channel </a:t>
            </a:r>
            <a:r>
              <a:rPr lang="en-US" altLang="en-US" dirty="0" err="1">
                <a:latin typeface="Arial" pitchFamily="34" charset="0"/>
              </a:rPr>
              <a:t>photoproduction</a:t>
            </a:r>
            <a:r>
              <a:rPr lang="en-US" altLang="en-US" dirty="0">
                <a:latin typeface="Arial" pitchFamily="34" charset="0"/>
              </a:rPr>
              <a:t>: </a:t>
            </a:r>
          </a:p>
        </p:txBody>
      </p:sp>
      <p:pic>
        <p:nvPicPr>
          <p:cNvPr id="21508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901826"/>
            <a:ext cx="3387408" cy="357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5" y="2201864"/>
            <a:ext cx="4233863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Box 15"/>
          <p:cNvSpPr txBox="1">
            <a:spLocks noChangeArrowheads="1"/>
          </p:cNvSpPr>
          <p:nvPr/>
        </p:nvSpPr>
        <p:spPr bwMode="auto">
          <a:xfrm>
            <a:off x="2638425" y="2185989"/>
            <a:ext cx="347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altLang="en-US" b="1">
                <a:latin typeface="Symbol" pitchFamily="18" charset="2"/>
              </a:rPr>
              <a:t>g</a:t>
            </a:r>
          </a:p>
        </p:txBody>
      </p:sp>
      <p:sp>
        <p:nvSpPr>
          <p:cNvPr id="21512" name="TextBox 19"/>
          <p:cNvSpPr txBox="1">
            <a:spLocks noChangeArrowheads="1"/>
          </p:cNvSpPr>
          <p:nvPr/>
        </p:nvSpPr>
        <p:spPr bwMode="auto">
          <a:xfrm>
            <a:off x="2712244" y="4364039"/>
            <a:ext cx="3476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altLang="en-US" dirty="0"/>
              <a:t>p</a:t>
            </a:r>
          </a:p>
        </p:txBody>
      </p:sp>
      <p:sp>
        <p:nvSpPr>
          <p:cNvPr id="21513" name="TextBox 20"/>
          <p:cNvSpPr txBox="1">
            <a:spLocks noChangeArrowheads="1"/>
          </p:cNvSpPr>
          <p:nvPr/>
        </p:nvSpPr>
        <p:spPr bwMode="auto">
          <a:xfrm>
            <a:off x="5327650" y="4179889"/>
            <a:ext cx="3476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altLang="en-US"/>
              <a:t>p</a:t>
            </a:r>
          </a:p>
        </p:txBody>
      </p:sp>
      <p:sp>
        <p:nvSpPr>
          <p:cNvPr id="21514" name="TextBox 21"/>
          <p:cNvSpPr txBox="1">
            <a:spLocks noChangeArrowheads="1"/>
          </p:cNvSpPr>
          <p:nvPr/>
        </p:nvSpPr>
        <p:spPr bwMode="auto">
          <a:xfrm>
            <a:off x="3984625" y="3011489"/>
            <a:ext cx="452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altLang="en-US"/>
              <a:t>P</a:t>
            </a:r>
            <a:r>
              <a:rPr lang="en-US" altLang="en-US" baseline="-25000"/>
              <a:t>c</a:t>
            </a:r>
          </a:p>
        </p:txBody>
      </p:sp>
      <p:sp>
        <p:nvSpPr>
          <p:cNvPr id="21515" name="TextBox 22"/>
          <p:cNvSpPr txBox="1">
            <a:spLocks noChangeArrowheads="1"/>
          </p:cNvSpPr>
          <p:nvPr/>
        </p:nvSpPr>
        <p:spPr bwMode="auto">
          <a:xfrm>
            <a:off x="5229225" y="2552701"/>
            <a:ext cx="534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altLang="en-US"/>
              <a:t>J</a:t>
            </a:r>
            <a:r>
              <a:rPr lang="en-US" altLang="en-US">
                <a:latin typeface="Symbol" pitchFamily="18" charset="2"/>
              </a:rPr>
              <a:t>/y</a:t>
            </a:r>
          </a:p>
        </p:txBody>
      </p:sp>
      <p:sp>
        <p:nvSpPr>
          <p:cNvPr id="21516" name="TextBox 23"/>
          <p:cNvSpPr txBox="1">
            <a:spLocks noChangeArrowheads="1"/>
          </p:cNvSpPr>
          <p:nvPr/>
        </p:nvSpPr>
        <p:spPr bwMode="auto">
          <a:xfrm>
            <a:off x="3449638" y="2819401"/>
            <a:ext cx="534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altLang="en-US"/>
              <a:t>J</a:t>
            </a:r>
            <a:r>
              <a:rPr lang="en-US" altLang="en-US">
                <a:latin typeface="Symbol" pitchFamily="18" charset="2"/>
              </a:rPr>
              <a:t>/y</a:t>
            </a:r>
          </a:p>
        </p:txBody>
      </p:sp>
      <p:sp>
        <p:nvSpPr>
          <p:cNvPr id="28" name="Oval 27"/>
          <p:cNvSpPr/>
          <p:nvPr/>
        </p:nvSpPr>
        <p:spPr>
          <a:xfrm>
            <a:off x="3573463" y="3530601"/>
            <a:ext cx="206375" cy="26352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163888" y="2916239"/>
            <a:ext cx="207962" cy="26511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579938" y="3536951"/>
            <a:ext cx="206375" cy="26352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2886075" y="4778376"/>
            <a:ext cx="3117850" cy="646113"/>
          </a:xfrm>
          <a:prstGeom prst="rightArrow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525" name="TextBox 3"/>
          <p:cNvSpPr txBox="1">
            <a:spLocks noChangeArrowheads="1"/>
          </p:cNvSpPr>
          <p:nvPr/>
        </p:nvSpPr>
        <p:spPr bwMode="auto">
          <a:xfrm>
            <a:off x="3449638" y="4909708"/>
            <a:ext cx="16656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altLang="en-US" sz="1600" dirty="0">
                <a:latin typeface="Arial" panose="020B0604020202020204" pitchFamily="34" charset="0"/>
              </a:rPr>
              <a:t>Direct   relation</a:t>
            </a:r>
          </a:p>
        </p:txBody>
      </p:sp>
      <p:sp>
        <p:nvSpPr>
          <p:cNvPr id="21527" name="TextBox 31"/>
          <p:cNvSpPr txBox="1">
            <a:spLocks noChangeArrowheads="1"/>
          </p:cNvSpPr>
          <p:nvPr/>
        </p:nvSpPr>
        <p:spPr bwMode="auto">
          <a:xfrm>
            <a:off x="228600" y="230188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400" dirty="0">
                <a:latin typeface="Arial" pitchFamily="34" charset="0"/>
              </a:rPr>
              <a:t>Why study J/</a:t>
            </a:r>
            <a:r>
              <a:rPr lang="en-US" altLang="en-US" sz="2400" b="1" dirty="0">
                <a:latin typeface="Symbol" pitchFamily="18" charset="2"/>
              </a:rPr>
              <a:t>y</a:t>
            </a:r>
            <a:r>
              <a:rPr lang="en-US" altLang="en-US" sz="2400" b="1" dirty="0">
                <a:latin typeface="Arial" pitchFamily="34" charset="0"/>
              </a:rPr>
              <a:t> </a:t>
            </a:r>
            <a:r>
              <a:rPr lang="en-US" altLang="en-US" sz="2400" dirty="0">
                <a:latin typeface="Arial" pitchFamily="34" charset="0"/>
              </a:rPr>
              <a:t>near threshold photo-production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10529" y="5764020"/>
            <a:ext cx="58987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 err="1" smtClean="0"/>
              <a:t>V.Kubarovsky</a:t>
            </a:r>
            <a:r>
              <a:rPr lang="en-US" altLang="en-US" sz="1400" dirty="0" smtClean="0"/>
              <a:t> and </a:t>
            </a:r>
            <a:r>
              <a:rPr lang="en-US" altLang="en-US" sz="1400" dirty="0" err="1" smtClean="0"/>
              <a:t>M.B.Voloshin</a:t>
            </a:r>
            <a:r>
              <a:rPr lang="en-US" altLang="en-US" sz="1400" dirty="0" smtClean="0"/>
              <a:t>, PRD 92.031502 (2015).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 err="1" smtClean="0"/>
              <a:t>M.Karliner</a:t>
            </a:r>
            <a:r>
              <a:rPr lang="en-US" altLang="en-US" sz="1400" dirty="0" smtClean="0"/>
              <a:t> and </a:t>
            </a:r>
            <a:r>
              <a:rPr lang="en-US" altLang="en-US" sz="1400" dirty="0" err="1" smtClean="0"/>
              <a:t>J.Rosner</a:t>
            </a:r>
            <a:r>
              <a:rPr lang="en-US" altLang="en-US" sz="1400" dirty="0" smtClean="0"/>
              <a:t>, </a:t>
            </a:r>
            <a:r>
              <a:rPr lang="en-US" altLang="en-US" sz="1400" dirty="0" err="1" smtClean="0"/>
              <a:t>arXiv</a:t>
            </a:r>
            <a:r>
              <a:rPr lang="en-US" altLang="en-US" sz="1400" dirty="0" smtClean="0"/>
              <a:t>: PLB 752, 329  (2016).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 err="1" smtClean="0"/>
              <a:t>A.Blin</a:t>
            </a:r>
            <a:r>
              <a:rPr lang="en-US" altLang="en-US" sz="1400" dirty="0" smtClean="0"/>
              <a:t>, </a:t>
            </a:r>
            <a:r>
              <a:rPr lang="en-US" altLang="en-US" sz="1400" dirty="0" err="1" smtClean="0"/>
              <a:t>C.Fernandez</a:t>
            </a:r>
            <a:r>
              <a:rPr lang="en-US" altLang="en-US" sz="1400" dirty="0" smtClean="0"/>
              <a:t>-Ramirez, </a:t>
            </a:r>
            <a:r>
              <a:rPr lang="en-US" altLang="en-US" sz="1400" dirty="0" err="1" smtClean="0"/>
              <a:t>A.Jackura</a:t>
            </a:r>
            <a:r>
              <a:rPr lang="en-US" altLang="en-US" sz="1400" dirty="0" smtClean="0"/>
              <a:t>, </a:t>
            </a:r>
            <a:r>
              <a:rPr lang="en-US" altLang="en-US" sz="1400" dirty="0" err="1" smtClean="0"/>
              <a:t>V.Mathieu</a:t>
            </a:r>
            <a:r>
              <a:rPr lang="en-US" altLang="en-US" sz="1400" dirty="0" smtClean="0"/>
              <a:t>,  </a:t>
            </a:r>
            <a:r>
              <a:rPr lang="en-US" altLang="en-US" sz="1400" dirty="0" err="1" smtClean="0"/>
              <a:t>V.Mokeev</a:t>
            </a:r>
            <a:r>
              <a:rPr lang="en-US" altLang="en-US" sz="1400" dirty="0" smtClean="0"/>
              <a:t>, </a:t>
            </a:r>
            <a:r>
              <a:rPr lang="en-US" altLang="en-US" sz="1400" dirty="0" err="1" smtClean="0"/>
              <a:t>A.Pilloni</a:t>
            </a:r>
            <a:r>
              <a:rPr lang="en-US" altLang="en-US" sz="1400" dirty="0" smtClean="0"/>
              <a:t>, and </a:t>
            </a:r>
            <a:r>
              <a:rPr lang="en-US" altLang="en-US" sz="1400" dirty="0" err="1" smtClean="0"/>
              <a:t>A.Szczepaniak</a:t>
            </a:r>
            <a:r>
              <a:rPr lang="en-US" altLang="en-US" sz="1400" dirty="0" smtClean="0"/>
              <a:t>, PRD 94,034002 (2016).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735922" y="2667000"/>
            <a:ext cx="7937" cy="291695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781800" y="5456243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P</a:t>
            </a:r>
            <a:r>
              <a:rPr lang="en-US" sz="1400" b="1" baseline="-25000" dirty="0" smtClean="0">
                <a:solidFill>
                  <a:srgbClr val="FF0000"/>
                </a:solidFill>
              </a:rPr>
              <a:t>c</a:t>
            </a:r>
            <a:r>
              <a:rPr lang="en-US" sz="1400" b="1" dirty="0" smtClean="0">
                <a:solidFill>
                  <a:srgbClr val="FF0000"/>
                </a:solidFill>
              </a:rPr>
              <a:t>(4450)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A0752A-8238-4E1B-A370-DEA27E87DC7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2" name="Picture 3" descr="Tagger Area &amp; Hall D rev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0" b="19608"/>
          <a:stretch>
            <a:fillRect/>
          </a:stretch>
        </p:blipFill>
        <p:spPr bwMode="auto">
          <a:xfrm>
            <a:off x="838200" y="990600"/>
            <a:ext cx="7221538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4" name="Rectangle 5"/>
          <p:cNvSpPr>
            <a:spLocks noChangeArrowheads="1"/>
          </p:cNvSpPr>
          <p:nvPr/>
        </p:nvSpPr>
        <p:spPr bwMode="auto">
          <a:xfrm>
            <a:off x="4460875" y="210185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endParaRPr lang="en-GB" altLang="en-US" sz="4400">
              <a:solidFill>
                <a:schemeClr val="tx2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78" name="Line 7"/>
          <p:cNvSpPr>
            <a:spLocks noChangeShapeType="1"/>
          </p:cNvSpPr>
          <p:nvPr/>
        </p:nvSpPr>
        <p:spPr bwMode="auto">
          <a:xfrm flipH="1">
            <a:off x="898525" y="1839913"/>
            <a:ext cx="6350" cy="2333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79" name="Line 8"/>
          <p:cNvSpPr>
            <a:spLocks noChangeShapeType="1"/>
          </p:cNvSpPr>
          <p:nvPr/>
        </p:nvSpPr>
        <p:spPr bwMode="auto">
          <a:xfrm flipH="1">
            <a:off x="5024438" y="1831975"/>
            <a:ext cx="6350" cy="234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80" name="Line 9"/>
          <p:cNvSpPr>
            <a:spLocks noChangeShapeType="1"/>
          </p:cNvSpPr>
          <p:nvPr/>
        </p:nvSpPr>
        <p:spPr bwMode="auto">
          <a:xfrm>
            <a:off x="896938" y="1949450"/>
            <a:ext cx="4121150" cy="9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grpSp>
        <p:nvGrpSpPr>
          <p:cNvPr id="23625" name="Group 10"/>
          <p:cNvGrpSpPr>
            <a:grpSpLocks/>
          </p:cNvGrpSpPr>
          <p:nvPr/>
        </p:nvGrpSpPr>
        <p:grpSpPr bwMode="auto">
          <a:xfrm>
            <a:off x="4144963" y="1752600"/>
            <a:ext cx="655637" cy="360363"/>
            <a:chOff x="2175" y="3539"/>
            <a:chExt cx="446" cy="266"/>
          </a:xfrm>
        </p:grpSpPr>
        <p:sp>
          <p:nvSpPr>
            <p:cNvPr id="82" name="Rectangle 11"/>
            <p:cNvSpPr>
              <a:spLocks noChangeArrowheads="1"/>
            </p:cNvSpPr>
            <p:nvPr/>
          </p:nvSpPr>
          <p:spPr bwMode="auto">
            <a:xfrm>
              <a:off x="2178" y="3539"/>
              <a:ext cx="444" cy="266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grpSp>
          <p:nvGrpSpPr>
            <p:cNvPr id="23627" name="Group 12"/>
            <p:cNvGrpSpPr>
              <a:grpSpLocks/>
            </p:cNvGrpSpPr>
            <p:nvPr/>
          </p:nvGrpSpPr>
          <p:grpSpPr bwMode="auto">
            <a:xfrm>
              <a:off x="2175" y="3610"/>
              <a:ext cx="434" cy="145"/>
              <a:chOff x="531" y="3321"/>
              <a:chExt cx="2957" cy="581"/>
            </a:xfrm>
          </p:grpSpPr>
          <p:sp>
            <p:nvSpPr>
              <p:cNvPr id="84" name="Line 13"/>
              <p:cNvSpPr>
                <a:spLocks noChangeShapeType="1"/>
              </p:cNvSpPr>
              <p:nvPr/>
            </p:nvSpPr>
            <p:spPr bwMode="auto">
              <a:xfrm rot="5400000" flipV="1">
                <a:off x="1429" y="3614"/>
                <a:ext cx="286" cy="28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85" name="Line 14"/>
              <p:cNvSpPr>
                <a:spLocks noChangeShapeType="1"/>
              </p:cNvSpPr>
              <p:nvPr/>
            </p:nvSpPr>
            <p:spPr bwMode="auto">
              <a:xfrm flipV="1">
                <a:off x="1716" y="3323"/>
                <a:ext cx="589" cy="57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86" name="Line 15"/>
              <p:cNvSpPr>
                <a:spLocks noChangeShapeType="1"/>
              </p:cNvSpPr>
              <p:nvPr/>
            </p:nvSpPr>
            <p:spPr bwMode="auto">
              <a:xfrm>
                <a:off x="531" y="3614"/>
                <a:ext cx="89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87" name="Line 16"/>
              <p:cNvSpPr>
                <a:spLocks noChangeShapeType="1"/>
              </p:cNvSpPr>
              <p:nvPr/>
            </p:nvSpPr>
            <p:spPr bwMode="auto">
              <a:xfrm rot="5400000" flipV="1">
                <a:off x="2308" y="3319"/>
                <a:ext cx="286" cy="2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88" name="Line 17"/>
              <p:cNvSpPr>
                <a:spLocks noChangeShapeType="1"/>
              </p:cNvSpPr>
              <p:nvPr/>
            </p:nvSpPr>
            <p:spPr bwMode="auto">
              <a:xfrm>
                <a:off x="2591" y="3614"/>
                <a:ext cx="90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endParaRPr>
              </a:p>
            </p:txBody>
          </p:sp>
        </p:grpSp>
      </p:grp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3886200" y="2363788"/>
            <a:ext cx="436563" cy="147637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>
            <a:off x="985838" y="2422525"/>
            <a:ext cx="6926262" cy="7938"/>
          </a:xfrm>
          <a:prstGeom prst="line">
            <a:avLst/>
          </a:prstGeom>
          <a:noFill/>
          <a:ln w="28575">
            <a:solidFill>
              <a:srgbClr val="CC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>
            <a:off x="925513" y="2349500"/>
            <a:ext cx="0" cy="155575"/>
          </a:xfrm>
          <a:prstGeom prst="line">
            <a:avLst/>
          </a:prstGeom>
          <a:noFill/>
          <a:ln w="444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>
            <a:off x="4059238" y="1541463"/>
            <a:ext cx="344487" cy="9144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23570" name="Text Box 28"/>
          <p:cNvSpPr txBox="1">
            <a:spLocks noChangeArrowheads="1"/>
          </p:cNvSpPr>
          <p:nvPr/>
        </p:nvSpPr>
        <p:spPr bwMode="auto">
          <a:xfrm>
            <a:off x="5761038" y="2687638"/>
            <a:ext cx="1550987" cy="581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0" hangingPunct="0"/>
            <a:r>
              <a:rPr lang="en-US" altLang="en-US" sz="1600">
                <a:latin typeface="Arial" pitchFamily="34" charset="0"/>
                <a:ea typeface="ＭＳ Ｐゴシック" pitchFamily="34" charset="-128"/>
              </a:rPr>
              <a:t>Solenoid-</a:t>
            </a:r>
          </a:p>
          <a:p>
            <a:pPr algn="ctr" eaLnBrk="0" hangingPunct="0"/>
            <a:r>
              <a:rPr lang="en-US" altLang="en-US" sz="1600">
                <a:latin typeface="Arial" pitchFamily="34" charset="0"/>
                <a:ea typeface="ＭＳ Ｐゴシック" pitchFamily="34" charset="-128"/>
              </a:rPr>
              <a:t>Based detector</a:t>
            </a:r>
          </a:p>
        </p:txBody>
      </p:sp>
      <p:sp>
        <p:nvSpPr>
          <p:cNvPr id="57" name="Rectangle 30"/>
          <p:cNvSpPr>
            <a:spLocks noChangeArrowheads="1"/>
          </p:cNvSpPr>
          <p:nvPr/>
        </p:nvSpPr>
        <p:spPr bwMode="auto">
          <a:xfrm>
            <a:off x="6221413" y="2125663"/>
            <a:ext cx="665162" cy="1555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8" name="Rectangle 31"/>
          <p:cNvSpPr>
            <a:spLocks noChangeArrowheads="1"/>
          </p:cNvSpPr>
          <p:nvPr/>
        </p:nvSpPr>
        <p:spPr bwMode="auto">
          <a:xfrm>
            <a:off x="6235700" y="2293938"/>
            <a:ext cx="650875" cy="34925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9" name="Rectangle 32"/>
          <p:cNvSpPr>
            <a:spLocks noChangeArrowheads="1"/>
          </p:cNvSpPr>
          <p:nvPr/>
        </p:nvSpPr>
        <p:spPr bwMode="auto">
          <a:xfrm>
            <a:off x="6235700" y="2341563"/>
            <a:ext cx="317500" cy="603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0" name="Rectangle 35"/>
          <p:cNvSpPr>
            <a:spLocks noChangeArrowheads="1"/>
          </p:cNvSpPr>
          <p:nvPr/>
        </p:nvSpPr>
        <p:spPr bwMode="auto">
          <a:xfrm>
            <a:off x="7045325" y="2233613"/>
            <a:ext cx="12700" cy="3841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" name="Rectangle 36"/>
          <p:cNvSpPr>
            <a:spLocks noChangeArrowheads="1"/>
          </p:cNvSpPr>
          <p:nvPr/>
        </p:nvSpPr>
        <p:spPr bwMode="auto">
          <a:xfrm>
            <a:off x="7072313" y="2233613"/>
            <a:ext cx="79375" cy="384175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2" name="Rectangle 37"/>
          <p:cNvSpPr>
            <a:spLocks noChangeArrowheads="1"/>
          </p:cNvSpPr>
          <p:nvPr/>
        </p:nvSpPr>
        <p:spPr bwMode="auto">
          <a:xfrm>
            <a:off x="6235700" y="2438400"/>
            <a:ext cx="317500" cy="58738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3" name="Rectangle 38"/>
          <p:cNvSpPr>
            <a:spLocks noChangeArrowheads="1"/>
          </p:cNvSpPr>
          <p:nvPr/>
        </p:nvSpPr>
        <p:spPr bwMode="auto">
          <a:xfrm>
            <a:off x="6235700" y="2522538"/>
            <a:ext cx="650875" cy="34925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3608" name="Group 114"/>
          <p:cNvGrpSpPr>
            <a:grpSpLocks/>
          </p:cNvGrpSpPr>
          <p:nvPr/>
        </p:nvGrpSpPr>
        <p:grpSpPr bwMode="auto">
          <a:xfrm>
            <a:off x="6567488" y="2341563"/>
            <a:ext cx="292100" cy="155575"/>
            <a:chOff x="7191554" y="4154733"/>
            <a:chExt cx="327025" cy="182589"/>
          </a:xfrm>
        </p:grpSpPr>
        <p:sp>
          <p:nvSpPr>
            <p:cNvPr id="70" name="Rectangle 40"/>
            <p:cNvSpPr>
              <a:spLocks noChangeArrowheads="1"/>
            </p:cNvSpPr>
            <p:nvPr/>
          </p:nvSpPr>
          <p:spPr bwMode="auto">
            <a:xfrm>
              <a:off x="7296415" y="4154733"/>
              <a:ext cx="14218" cy="83841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1" name="Rectangle 41"/>
            <p:cNvSpPr>
              <a:spLocks noChangeArrowheads="1"/>
            </p:cNvSpPr>
            <p:nvPr/>
          </p:nvSpPr>
          <p:spPr bwMode="auto">
            <a:xfrm>
              <a:off x="7191554" y="4154733"/>
              <a:ext cx="14218" cy="83841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2" name="Rectangle 42"/>
            <p:cNvSpPr>
              <a:spLocks noChangeArrowheads="1"/>
            </p:cNvSpPr>
            <p:nvPr/>
          </p:nvSpPr>
          <p:spPr bwMode="auto">
            <a:xfrm>
              <a:off x="7413717" y="4154733"/>
              <a:ext cx="15996" cy="83841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3" name="Rectangle 43"/>
            <p:cNvSpPr>
              <a:spLocks noChangeArrowheads="1"/>
            </p:cNvSpPr>
            <p:nvPr/>
          </p:nvSpPr>
          <p:spPr bwMode="auto">
            <a:xfrm>
              <a:off x="7504361" y="4154733"/>
              <a:ext cx="14218" cy="83841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4" name="Rectangle 44"/>
            <p:cNvSpPr>
              <a:spLocks noChangeArrowheads="1"/>
            </p:cNvSpPr>
            <p:nvPr/>
          </p:nvSpPr>
          <p:spPr bwMode="auto">
            <a:xfrm>
              <a:off x="7296415" y="4253480"/>
              <a:ext cx="14218" cy="83842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5" name="Rectangle 45"/>
            <p:cNvSpPr>
              <a:spLocks noChangeArrowheads="1"/>
            </p:cNvSpPr>
            <p:nvPr/>
          </p:nvSpPr>
          <p:spPr bwMode="auto">
            <a:xfrm>
              <a:off x="7191554" y="4253480"/>
              <a:ext cx="14218" cy="83842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6" name="Rectangle 46"/>
            <p:cNvSpPr>
              <a:spLocks noChangeArrowheads="1"/>
            </p:cNvSpPr>
            <p:nvPr/>
          </p:nvSpPr>
          <p:spPr bwMode="auto">
            <a:xfrm>
              <a:off x="7413717" y="4253480"/>
              <a:ext cx="15996" cy="83842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7" name="Rectangle 47"/>
            <p:cNvSpPr>
              <a:spLocks noChangeArrowheads="1"/>
            </p:cNvSpPr>
            <p:nvPr/>
          </p:nvSpPr>
          <p:spPr bwMode="auto">
            <a:xfrm>
              <a:off x="7504361" y="4253480"/>
              <a:ext cx="14218" cy="83842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65" name="Rectangle 48"/>
          <p:cNvSpPr>
            <a:spLocks noChangeArrowheads="1"/>
          </p:cNvSpPr>
          <p:nvPr/>
        </p:nvSpPr>
        <p:spPr bwMode="auto">
          <a:xfrm>
            <a:off x="6221413" y="2570163"/>
            <a:ext cx="665162" cy="1555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3610" name="Group 115"/>
          <p:cNvGrpSpPr>
            <a:grpSpLocks/>
          </p:cNvGrpSpPr>
          <p:nvPr/>
        </p:nvGrpSpPr>
        <p:grpSpPr bwMode="auto">
          <a:xfrm>
            <a:off x="6248400" y="2413000"/>
            <a:ext cx="79375" cy="12700"/>
            <a:chOff x="6832779" y="4238883"/>
            <a:chExt cx="88900" cy="14289"/>
          </a:xfrm>
        </p:grpSpPr>
        <p:sp>
          <p:nvSpPr>
            <p:cNvPr id="67" name="Line 50"/>
            <p:cNvSpPr>
              <a:spLocks noChangeShapeType="1"/>
            </p:cNvSpPr>
            <p:nvPr/>
          </p:nvSpPr>
          <p:spPr bwMode="auto">
            <a:xfrm>
              <a:off x="6832779" y="4238883"/>
              <a:ext cx="88900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  <p:sp>
          <p:nvSpPr>
            <p:cNvPr id="68" name="Rectangle 51"/>
            <p:cNvSpPr>
              <a:spLocks noChangeArrowheads="1"/>
            </p:cNvSpPr>
            <p:nvPr/>
          </p:nvSpPr>
          <p:spPr bwMode="auto">
            <a:xfrm>
              <a:off x="6847003" y="4238883"/>
              <a:ext cx="60452" cy="1428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69" name="Line 52"/>
            <p:cNvSpPr>
              <a:spLocks noChangeShapeType="1"/>
            </p:cNvSpPr>
            <p:nvPr/>
          </p:nvSpPr>
          <p:spPr bwMode="auto">
            <a:xfrm>
              <a:off x="6832779" y="4253172"/>
              <a:ext cx="88900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</p:grpSp>
      <p:sp>
        <p:nvSpPr>
          <p:cNvPr id="23572" name="Text Box 54"/>
          <p:cNvSpPr txBox="1">
            <a:spLocks noChangeArrowheads="1"/>
          </p:cNvSpPr>
          <p:nvPr/>
        </p:nvSpPr>
        <p:spPr bwMode="auto">
          <a:xfrm>
            <a:off x="4430713" y="2881313"/>
            <a:ext cx="1096962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0" hangingPunct="0"/>
            <a:r>
              <a:rPr lang="en-US" altLang="en-US" sz="160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Collimator</a:t>
            </a:r>
          </a:p>
        </p:txBody>
      </p:sp>
      <p:sp>
        <p:nvSpPr>
          <p:cNvPr id="29" name="Line 55"/>
          <p:cNvSpPr>
            <a:spLocks noChangeShapeType="1"/>
          </p:cNvSpPr>
          <p:nvPr/>
        </p:nvSpPr>
        <p:spPr bwMode="auto">
          <a:xfrm flipV="1">
            <a:off x="4956175" y="2463800"/>
            <a:ext cx="152400" cy="5000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23574" name="Text Box 56"/>
          <p:cNvSpPr txBox="1">
            <a:spLocks noChangeArrowheads="1"/>
          </p:cNvSpPr>
          <p:nvPr/>
        </p:nvSpPr>
        <p:spPr bwMode="auto">
          <a:xfrm>
            <a:off x="6864350" y="1398588"/>
            <a:ext cx="1279525" cy="581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0" hangingPunct="0"/>
            <a:r>
              <a:rPr lang="en-US" altLang="en-US" sz="160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Photon</a:t>
            </a:r>
          </a:p>
          <a:p>
            <a:pPr algn="ctr" eaLnBrk="0" hangingPunct="0"/>
            <a:r>
              <a:rPr lang="en-US" altLang="en-US" sz="160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Beam dump</a:t>
            </a:r>
          </a:p>
        </p:txBody>
      </p:sp>
      <p:sp>
        <p:nvSpPr>
          <p:cNvPr id="31" name="Line 57"/>
          <p:cNvSpPr>
            <a:spLocks noChangeShapeType="1"/>
          </p:cNvSpPr>
          <p:nvPr/>
        </p:nvSpPr>
        <p:spPr bwMode="auto">
          <a:xfrm>
            <a:off x="7727950" y="1892300"/>
            <a:ext cx="96838" cy="4762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33" name="Line 60"/>
          <p:cNvSpPr>
            <a:spLocks noChangeShapeType="1"/>
          </p:cNvSpPr>
          <p:nvPr/>
        </p:nvSpPr>
        <p:spPr bwMode="auto">
          <a:xfrm>
            <a:off x="915988" y="2430463"/>
            <a:ext cx="1236662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grpSp>
        <p:nvGrpSpPr>
          <p:cNvPr id="23595" name="Group 63"/>
          <p:cNvGrpSpPr>
            <a:grpSpLocks/>
          </p:cNvGrpSpPr>
          <p:nvPr/>
        </p:nvGrpSpPr>
        <p:grpSpPr bwMode="auto">
          <a:xfrm rot="-8408728">
            <a:off x="1231900" y="2359025"/>
            <a:ext cx="290513" cy="169863"/>
            <a:chOff x="614" y="3227"/>
            <a:chExt cx="691" cy="584"/>
          </a:xfrm>
        </p:grpSpPr>
        <p:sp>
          <p:nvSpPr>
            <p:cNvPr id="53" name="Arc 64"/>
            <p:cNvSpPr>
              <a:spLocks/>
            </p:cNvSpPr>
            <p:nvPr/>
          </p:nvSpPr>
          <p:spPr bwMode="auto">
            <a:xfrm flipV="1">
              <a:off x="715" y="3264"/>
              <a:ext cx="581" cy="54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580"/>
                <a:gd name="T1" fmla="*/ 0 h 21600"/>
                <a:gd name="T2" fmla="*/ 21580 w 21580"/>
                <a:gd name="T3" fmla="*/ 20666 h 21600"/>
                <a:gd name="T4" fmla="*/ 0 w 2158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80" h="21600" fill="none" extrusionOk="0">
                  <a:moveTo>
                    <a:pt x="-1" y="0"/>
                  </a:moveTo>
                  <a:cubicBezTo>
                    <a:pt x="11566" y="0"/>
                    <a:pt x="21079" y="9110"/>
                    <a:pt x="21579" y="20666"/>
                  </a:cubicBezTo>
                </a:path>
                <a:path w="21580" h="21600" stroke="0" extrusionOk="0">
                  <a:moveTo>
                    <a:pt x="-1" y="0"/>
                  </a:moveTo>
                  <a:cubicBezTo>
                    <a:pt x="11566" y="0"/>
                    <a:pt x="21079" y="9110"/>
                    <a:pt x="21579" y="20666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FFF00"/>
            </a:solidFill>
            <a:ln w="1905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4" name="Line 65"/>
            <p:cNvSpPr>
              <a:spLocks noChangeShapeType="1"/>
            </p:cNvSpPr>
            <p:nvPr/>
          </p:nvSpPr>
          <p:spPr bwMode="auto">
            <a:xfrm flipV="1">
              <a:off x="617" y="3234"/>
              <a:ext cx="548" cy="50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  <p:sp>
          <p:nvSpPr>
            <p:cNvPr id="55" name="Line 66"/>
            <p:cNvSpPr>
              <a:spLocks noChangeShapeType="1"/>
            </p:cNvSpPr>
            <p:nvPr/>
          </p:nvSpPr>
          <p:spPr bwMode="auto">
            <a:xfrm>
              <a:off x="622" y="3675"/>
              <a:ext cx="64" cy="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  <p:sp>
          <p:nvSpPr>
            <p:cNvPr id="56" name="Line 67"/>
            <p:cNvSpPr>
              <a:spLocks noChangeShapeType="1"/>
            </p:cNvSpPr>
            <p:nvPr/>
          </p:nvSpPr>
          <p:spPr bwMode="auto">
            <a:xfrm>
              <a:off x="1214" y="3262"/>
              <a:ext cx="98" cy="9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</p:grpSp>
      <p:sp>
        <p:nvSpPr>
          <p:cNvPr id="52" name="Rectangle 68"/>
          <p:cNvSpPr>
            <a:spLocks noChangeArrowheads="1"/>
          </p:cNvSpPr>
          <p:nvPr/>
        </p:nvSpPr>
        <p:spPr bwMode="auto">
          <a:xfrm rot="602460">
            <a:off x="1222375" y="2474913"/>
            <a:ext cx="360363" cy="103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5" name="Line 76"/>
          <p:cNvSpPr>
            <a:spLocks noChangeShapeType="1"/>
          </p:cNvSpPr>
          <p:nvPr/>
        </p:nvSpPr>
        <p:spPr bwMode="auto">
          <a:xfrm>
            <a:off x="1236663" y="2470150"/>
            <a:ext cx="781050" cy="134938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23579" name="Rectangle 77"/>
          <p:cNvSpPr>
            <a:spLocks noChangeArrowheads="1"/>
          </p:cNvSpPr>
          <p:nvPr/>
        </p:nvSpPr>
        <p:spPr bwMode="auto">
          <a:xfrm>
            <a:off x="6261100" y="925513"/>
            <a:ext cx="11668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0" hangingPunct="0"/>
            <a:r>
              <a:rPr lang="en-US" altLang="en-US" sz="1600">
                <a:latin typeface="Arial" pitchFamily="34" charset="0"/>
                <a:ea typeface="ＭＳ Ｐゴシック" pitchFamily="34" charset="-128"/>
              </a:rPr>
              <a:t>Counting </a:t>
            </a:r>
          </a:p>
          <a:p>
            <a:pPr algn="ctr" eaLnBrk="0" hangingPunct="0"/>
            <a:r>
              <a:rPr lang="en-US" altLang="en-US" sz="1600">
                <a:latin typeface="Arial" pitchFamily="34" charset="0"/>
                <a:ea typeface="ＭＳ Ｐゴシック" pitchFamily="34" charset="-128"/>
              </a:rPr>
              <a:t>House</a:t>
            </a:r>
          </a:p>
        </p:txBody>
      </p:sp>
      <p:sp>
        <p:nvSpPr>
          <p:cNvPr id="37" name="Line 79"/>
          <p:cNvSpPr>
            <a:spLocks noChangeShapeType="1"/>
          </p:cNvSpPr>
          <p:nvPr/>
        </p:nvSpPr>
        <p:spPr bwMode="auto">
          <a:xfrm>
            <a:off x="6121400" y="846138"/>
            <a:ext cx="11620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38" name="Line 80"/>
          <p:cNvSpPr>
            <a:spLocks noChangeShapeType="1"/>
          </p:cNvSpPr>
          <p:nvPr/>
        </p:nvSpPr>
        <p:spPr bwMode="auto">
          <a:xfrm>
            <a:off x="7291388" y="838200"/>
            <a:ext cx="0" cy="5857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39" name="AutoShape 81"/>
          <p:cNvSpPr>
            <a:spLocks noChangeAspect="1" noChangeArrowheads="1" noTextEdit="1"/>
          </p:cNvSpPr>
          <p:nvPr/>
        </p:nvSpPr>
        <p:spPr bwMode="auto">
          <a:xfrm>
            <a:off x="7196138" y="2563813"/>
            <a:ext cx="3333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40" name="Freeform 82"/>
          <p:cNvSpPr>
            <a:spLocks/>
          </p:cNvSpPr>
          <p:nvPr/>
        </p:nvSpPr>
        <p:spPr bwMode="auto">
          <a:xfrm>
            <a:off x="7196138" y="2611438"/>
            <a:ext cx="333375" cy="342900"/>
          </a:xfrm>
          <a:custGeom>
            <a:avLst/>
            <a:gdLst/>
            <a:ahLst/>
            <a:cxnLst>
              <a:cxn ang="0">
                <a:pos x="1538" y="855"/>
              </a:cxn>
              <a:cxn ang="0">
                <a:pos x="1530" y="750"/>
              </a:cxn>
              <a:cxn ang="0">
                <a:pos x="1506" y="649"/>
              </a:cxn>
              <a:cxn ang="0">
                <a:pos x="1469" y="553"/>
              </a:cxn>
              <a:cxn ang="0">
                <a:pos x="1417" y="464"/>
              </a:cxn>
              <a:cxn ang="0">
                <a:pos x="1354" y="381"/>
              </a:cxn>
              <a:cxn ang="0">
                <a:pos x="1277" y="308"/>
              </a:cxn>
              <a:cxn ang="0">
                <a:pos x="1191" y="248"/>
              </a:cxn>
              <a:cxn ang="0">
                <a:pos x="1098" y="201"/>
              </a:cxn>
              <a:cxn ang="0">
                <a:pos x="998" y="168"/>
              </a:cxn>
              <a:cxn ang="0">
                <a:pos x="895" y="150"/>
              </a:cxn>
              <a:cxn ang="0">
                <a:pos x="824" y="147"/>
              </a:cxn>
              <a:cxn ang="0">
                <a:pos x="824" y="147"/>
              </a:cxn>
              <a:cxn ang="0">
                <a:pos x="752" y="151"/>
              </a:cxn>
              <a:cxn ang="0">
                <a:pos x="649" y="168"/>
              </a:cxn>
              <a:cxn ang="0">
                <a:pos x="553" y="200"/>
              </a:cxn>
              <a:cxn ang="0">
                <a:pos x="464" y="245"/>
              </a:cxn>
              <a:cxn ang="0">
                <a:pos x="382" y="300"/>
              </a:cxn>
              <a:cxn ang="0">
                <a:pos x="310" y="367"/>
              </a:cxn>
              <a:cxn ang="0">
                <a:pos x="246" y="443"/>
              </a:cxn>
              <a:cxn ang="0">
                <a:pos x="194" y="528"/>
              </a:cxn>
              <a:cxn ang="0">
                <a:pos x="153" y="619"/>
              </a:cxn>
              <a:cxn ang="0">
                <a:pos x="125" y="717"/>
              </a:cxn>
              <a:cxn ang="0">
                <a:pos x="112" y="819"/>
              </a:cxn>
              <a:cxn ang="0">
                <a:pos x="111" y="885"/>
              </a:cxn>
              <a:cxn ang="0">
                <a:pos x="121" y="985"/>
              </a:cxn>
              <a:cxn ang="0">
                <a:pos x="146" y="1082"/>
              </a:cxn>
              <a:cxn ang="0">
                <a:pos x="183" y="1175"/>
              </a:cxn>
              <a:cxn ang="0">
                <a:pos x="234" y="1261"/>
              </a:cxn>
              <a:cxn ang="0">
                <a:pos x="296" y="1340"/>
              </a:cxn>
              <a:cxn ang="0">
                <a:pos x="368" y="1409"/>
              </a:cxn>
              <a:cxn ang="0">
                <a:pos x="447" y="1467"/>
              </a:cxn>
              <a:cxn ang="0">
                <a:pos x="533" y="1512"/>
              </a:cxn>
              <a:cxn ang="0">
                <a:pos x="623" y="1546"/>
              </a:cxn>
              <a:cxn ang="0">
                <a:pos x="718" y="1566"/>
              </a:cxn>
              <a:cxn ang="0">
                <a:pos x="806" y="1761"/>
              </a:cxn>
              <a:cxn ang="0">
                <a:pos x="897" y="1570"/>
              </a:cxn>
              <a:cxn ang="0">
                <a:pos x="999" y="1552"/>
              </a:cxn>
              <a:cxn ang="0">
                <a:pos x="1099" y="1519"/>
              </a:cxn>
              <a:cxn ang="0">
                <a:pos x="1191" y="1473"/>
              </a:cxn>
              <a:cxn ang="0">
                <a:pos x="1277" y="1412"/>
              </a:cxn>
              <a:cxn ang="0">
                <a:pos x="1353" y="1340"/>
              </a:cxn>
              <a:cxn ang="0">
                <a:pos x="1415" y="1261"/>
              </a:cxn>
              <a:cxn ang="0">
                <a:pos x="1466" y="1175"/>
              </a:cxn>
              <a:cxn ang="0">
                <a:pos x="1503" y="1083"/>
              </a:cxn>
              <a:cxn ang="0">
                <a:pos x="1528" y="986"/>
              </a:cxn>
              <a:cxn ang="0">
                <a:pos x="1538" y="885"/>
              </a:cxn>
            </a:cxnLst>
            <a:rect l="0" t="0" r="r" b="b"/>
            <a:pathLst>
              <a:path w="1652" h="1761">
                <a:moveTo>
                  <a:pt x="1538" y="885"/>
                </a:moveTo>
                <a:lnTo>
                  <a:pt x="1652" y="869"/>
                </a:lnTo>
                <a:lnTo>
                  <a:pt x="1538" y="855"/>
                </a:lnTo>
                <a:lnTo>
                  <a:pt x="1537" y="819"/>
                </a:lnTo>
                <a:lnTo>
                  <a:pt x="1534" y="785"/>
                </a:lnTo>
                <a:lnTo>
                  <a:pt x="1530" y="750"/>
                </a:lnTo>
                <a:lnTo>
                  <a:pt x="1524" y="716"/>
                </a:lnTo>
                <a:lnTo>
                  <a:pt x="1515" y="683"/>
                </a:lnTo>
                <a:lnTo>
                  <a:pt x="1506" y="649"/>
                </a:lnTo>
                <a:lnTo>
                  <a:pt x="1495" y="617"/>
                </a:lnTo>
                <a:lnTo>
                  <a:pt x="1483" y="585"/>
                </a:lnTo>
                <a:lnTo>
                  <a:pt x="1469" y="553"/>
                </a:lnTo>
                <a:lnTo>
                  <a:pt x="1453" y="523"/>
                </a:lnTo>
                <a:lnTo>
                  <a:pt x="1437" y="492"/>
                </a:lnTo>
                <a:lnTo>
                  <a:pt x="1417" y="464"/>
                </a:lnTo>
                <a:lnTo>
                  <a:pt x="1398" y="436"/>
                </a:lnTo>
                <a:lnTo>
                  <a:pt x="1376" y="408"/>
                </a:lnTo>
                <a:lnTo>
                  <a:pt x="1354" y="381"/>
                </a:lnTo>
                <a:lnTo>
                  <a:pt x="1329" y="356"/>
                </a:lnTo>
                <a:lnTo>
                  <a:pt x="1303" y="332"/>
                </a:lnTo>
                <a:lnTo>
                  <a:pt x="1277" y="308"/>
                </a:lnTo>
                <a:lnTo>
                  <a:pt x="1248" y="287"/>
                </a:lnTo>
                <a:lnTo>
                  <a:pt x="1220" y="267"/>
                </a:lnTo>
                <a:lnTo>
                  <a:pt x="1191" y="248"/>
                </a:lnTo>
                <a:lnTo>
                  <a:pt x="1160" y="230"/>
                </a:lnTo>
                <a:lnTo>
                  <a:pt x="1129" y="215"/>
                </a:lnTo>
                <a:lnTo>
                  <a:pt x="1098" y="201"/>
                </a:lnTo>
                <a:lnTo>
                  <a:pt x="1065" y="188"/>
                </a:lnTo>
                <a:lnTo>
                  <a:pt x="1032" y="177"/>
                </a:lnTo>
                <a:lnTo>
                  <a:pt x="998" y="168"/>
                </a:lnTo>
                <a:lnTo>
                  <a:pt x="964" y="161"/>
                </a:lnTo>
                <a:lnTo>
                  <a:pt x="930" y="155"/>
                </a:lnTo>
                <a:lnTo>
                  <a:pt x="895" y="150"/>
                </a:lnTo>
                <a:lnTo>
                  <a:pt x="860" y="148"/>
                </a:lnTo>
                <a:lnTo>
                  <a:pt x="824" y="147"/>
                </a:lnTo>
                <a:lnTo>
                  <a:pt x="824" y="147"/>
                </a:lnTo>
                <a:lnTo>
                  <a:pt x="824" y="147"/>
                </a:lnTo>
                <a:lnTo>
                  <a:pt x="824" y="147"/>
                </a:lnTo>
                <a:lnTo>
                  <a:pt x="824" y="147"/>
                </a:lnTo>
                <a:lnTo>
                  <a:pt x="806" y="0"/>
                </a:lnTo>
                <a:lnTo>
                  <a:pt x="786" y="148"/>
                </a:lnTo>
                <a:lnTo>
                  <a:pt x="752" y="151"/>
                </a:lnTo>
                <a:lnTo>
                  <a:pt x="717" y="155"/>
                </a:lnTo>
                <a:lnTo>
                  <a:pt x="683" y="161"/>
                </a:lnTo>
                <a:lnTo>
                  <a:pt x="649" y="168"/>
                </a:lnTo>
                <a:lnTo>
                  <a:pt x="617" y="177"/>
                </a:lnTo>
                <a:lnTo>
                  <a:pt x="585" y="188"/>
                </a:lnTo>
                <a:lnTo>
                  <a:pt x="553" y="200"/>
                </a:lnTo>
                <a:lnTo>
                  <a:pt x="523" y="213"/>
                </a:lnTo>
                <a:lnTo>
                  <a:pt x="494" y="228"/>
                </a:lnTo>
                <a:lnTo>
                  <a:pt x="464" y="245"/>
                </a:lnTo>
                <a:lnTo>
                  <a:pt x="436" y="262"/>
                </a:lnTo>
                <a:lnTo>
                  <a:pt x="409" y="281"/>
                </a:lnTo>
                <a:lnTo>
                  <a:pt x="382" y="300"/>
                </a:lnTo>
                <a:lnTo>
                  <a:pt x="357" y="322"/>
                </a:lnTo>
                <a:lnTo>
                  <a:pt x="333" y="344"/>
                </a:lnTo>
                <a:lnTo>
                  <a:pt x="310" y="367"/>
                </a:lnTo>
                <a:lnTo>
                  <a:pt x="287" y="391"/>
                </a:lnTo>
                <a:lnTo>
                  <a:pt x="266" y="417"/>
                </a:lnTo>
                <a:lnTo>
                  <a:pt x="246" y="443"/>
                </a:lnTo>
                <a:lnTo>
                  <a:pt x="228" y="470"/>
                </a:lnTo>
                <a:lnTo>
                  <a:pt x="210" y="499"/>
                </a:lnTo>
                <a:lnTo>
                  <a:pt x="194" y="528"/>
                </a:lnTo>
                <a:lnTo>
                  <a:pt x="179" y="557"/>
                </a:lnTo>
                <a:lnTo>
                  <a:pt x="165" y="588"/>
                </a:lnTo>
                <a:lnTo>
                  <a:pt x="153" y="619"/>
                </a:lnTo>
                <a:lnTo>
                  <a:pt x="143" y="651"/>
                </a:lnTo>
                <a:lnTo>
                  <a:pt x="134" y="684"/>
                </a:lnTo>
                <a:lnTo>
                  <a:pt x="125" y="717"/>
                </a:lnTo>
                <a:lnTo>
                  <a:pt x="119" y="750"/>
                </a:lnTo>
                <a:lnTo>
                  <a:pt x="115" y="785"/>
                </a:lnTo>
                <a:lnTo>
                  <a:pt x="112" y="819"/>
                </a:lnTo>
                <a:lnTo>
                  <a:pt x="111" y="855"/>
                </a:lnTo>
                <a:lnTo>
                  <a:pt x="0" y="869"/>
                </a:lnTo>
                <a:lnTo>
                  <a:pt x="111" y="885"/>
                </a:lnTo>
                <a:lnTo>
                  <a:pt x="113" y="918"/>
                </a:lnTo>
                <a:lnTo>
                  <a:pt x="116" y="953"/>
                </a:lnTo>
                <a:lnTo>
                  <a:pt x="121" y="985"/>
                </a:lnTo>
                <a:lnTo>
                  <a:pt x="128" y="1018"/>
                </a:lnTo>
                <a:lnTo>
                  <a:pt x="137" y="1051"/>
                </a:lnTo>
                <a:lnTo>
                  <a:pt x="146" y="1082"/>
                </a:lnTo>
                <a:lnTo>
                  <a:pt x="157" y="1114"/>
                </a:lnTo>
                <a:lnTo>
                  <a:pt x="170" y="1145"/>
                </a:lnTo>
                <a:lnTo>
                  <a:pt x="183" y="1175"/>
                </a:lnTo>
                <a:lnTo>
                  <a:pt x="199" y="1205"/>
                </a:lnTo>
                <a:lnTo>
                  <a:pt x="215" y="1233"/>
                </a:lnTo>
                <a:lnTo>
                  <a:pt x="234" y="1261"/>
                </a:lnTo>
                <a:lnTo>
                  <a:pt x="253" y="1289"/>
                </a:lnTo>
                <a:lnTo>
                  <a:pt x="274" y="1315"/>
                </a:lnTo>
                <a:lnTo>
                  <a:pt x="296" y="1340"/>
                </a:lnTo>
                <a:lnTo>
                  <a:pt x="320" y="1364"/>
                </a:lnTo>
                <a:lnTo>
                  <a:pt x="344" y="1388"/>
                </a:lnTo>
                <a:lnTo>
                  <a:pt x="368" y="1409"/>
                </a:lnTo>
                <a:lnTo>
                  <a:pt x="394" y="1429"/>
                </a:lnTo>
                <a:lnTo>
                  <a:pt x="421" y="1448"/>
                </a:lnTo>
                <a:lnTo>
                  <a:pt x="447" y="1467"/>
                </a:lnTo>
                <a:lnTo>
                  <a:pt x="475" y="1483"/>
                </a:lnTo>
                <a:lnTo>
                  <a:pt x="504" y="1498"/>
                </a:lnTo>
                <a:lnTo>
                  <a:pt x="533" y="1512"/>
                </a:lnTo>
                <a:lnTo>
                  <a:pt x="562" y="1524"/>
                </a:lnTo>
                <a:lnTo>
                  <a:pt x="593" y="1535"/>
                </a:lnTo>
                <a:lnTo>
                  <a:pt x="623" y="1546"/>
                </a:lnTo>
                <a:lnTo>
                  <a:pt x="655" y="1554"/>
                </a:lnTo>
                <a:lnTo>
                  <a:pt x="686" y="1561"/>
                </a:lnTo>
                <a:lnTo>
                  <a:pt x="718" y="1566"/>
                </a:lnTo>
                <a:lnTo>
                  <a:pt x="751" y="1570"/>
                </a:lnTo>
                <a:lnTo>
                  <a:pt x="783" y="1573"/>
                </a:lnTo>
                <a:lnTo>
                  <a:pt x="806" y="1761"/>
                </a:lnTo>
                <a:lnTo>
                  <a:pt x="827" y="1574"/>
                </a:lnTo>
                <a:lnTo>
                  <a:pt x="862" y="1573"/>
                </a:lnTo>
                <a:lnTo>
                  <a:pt x="897" y="1570"/>
                </a:lnTo>
                <a:lnTo>
                  <a:pt x="932" y="1566"/>
                </a:lnTo>
                <a:lnTo>
                  <a:pt x="966" y="1560"/>
                </a:lnTo>
                <a:lnTo>
                  <a:pt x="999" y="1552"/>
                </a:lnTo>
                <a:lnTo>
                  <a:pt x="1033" y="1542"/>
                </a:lnTo>
                <a:lnTo>
                  <a:pt x="1066" y="1531"/>
                </a:lnTo>
                <a:lnTo>
                  <a:pt x="1099" y="1519"/>
                </a:lnTo>
                <a:lnTo>
                  <a:pt x="1130" y="1505"/>
                </a:lnTo>
                <a:lnTo>
                  <a:pt x="1161" y="1490"/>
                </a:lnTo>
                <a:lnTo>
                  <a:pt x="1191" y="1473"/>
                </a:lnTo>
                <a:lnTo>
                  <a:pt x="1221" y="1453"/>
                </a:lnTo>
                <a:lnTo>
                  <a:pt x="1249" y="1433"/>
                </a:lnTo>
                <a:lnTo>
                  <a:pt x="1277" y="1412"/>
                </a:lnTo>
                <a:lnTo>
                  <a:pt x="1304" y="1389"/>
                </a:lnTo>
                <a:lnTo>
                  <a:pt x="1329" y="1364"/>
                </a:lnTo>
                <a:lnTo>
                  <a:pt x="1353" y="1340"/>
                </a:lnTo>
                <a:lnTo>
                  <a:pt x="1375" y="1315"/>
                </a:lnTo>
                <a:lnTo>
                  <a:pt x="1396" y="1289"/>
                </a:lnTo>
                <a:lnTo>
                  <a:pt x="1415" y="1261"/>
                </a:lnTo>
                <a:lnTo>
                  <a:pt x="1433" y="1233"/>
                </a:lnTo>
                <a:lnTo>
                  <a:pt x="1450" y="1205"/>
                </a:lnTo>
                <a:lnTo>
                  <a:pt x="1466" y="1175"/>
                </a:lnTo>
                <a:lnTo>
                  <a:pt x="1479" y="1145"/>
                </a:lnTo>
                <a:lnTo>
                  <a:pt x="1492" y="1115"/>
                </a:lnTo>
                <a:lnTo>
                  <a:pt x="1503" y="1083"/>
                </a:lnTo>
                <a:lnTo>
                  <a:pt x="1512" y="1051"/>
                </a:lnTo>
                <a:lnTo>
                  <a:pt x="1520" y="1018"/>
                </a:lnTo>
                <a:lnTo>
                  <a:pt x="1528" y="986"/>
                </a:lnTo>
                <a:lnTo>
                  <a:pt x="1533" y="953"/>
                </a:lnTo>
                <a:lnTo>
                  <a:pt x="1536" y="919"/>
                </a:lnTo>
                <a:lnTo>
                  <a:pt x="1538" y="88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1" name="Freeform 83"/>
          <p:cNvSpPr>
            <a:spLocks/>
          </p:cNvSpPr>
          <p:nvPr/>
        </p:nvSpPr>
        <p:spPr bwMode="auto">
          <a:xfrm>
            <a:off x="7364413" y="2651125"/>
            <a:ext cx="131762" cy="125413"/>
          </a:xfrm>
          <a:custGeom>
            <a:avLst/>
            <a:gdLst/>
            <a:ahLst/>
            <a:cxnLst>
              <a:cxn ang="0">
                <a:pos x="481" y="216"/>
              </a:cxn>
              <a:cxn ang="0">
                <a:pos x="522" y="264"/>
              </a:cxn>
              <a:cxn ang="0">
                <a:pos x="557" y="317"/>
              </a:cxn>
              <a:cxn ang="0">
                <a:pos x="587" y="371"/>
              </a:cxn>
              <a:cxn ang="0">
                <a:pos x="612" y="429"/>
              </a:cxn>
              <a:cxn ang="0">
                <a:pos x="631" y="489"/>
              </a:cxn>
              <a:cxn ang="0">
                <a:pos x="644" y="550"/>
              </a:cxn>
              <a:cxn ang="0">
                <a:pos x="651" y="613"/>
              </a:cxn>
              <a:cxn ang="0">
                <a:pos x="567" y="635"/>
              </a:cxn>
              <a:cxn ang="0">
                <a:pos x="563" y="582"/>
              </a:cxn>
              <a:cxn ang="0">
                <a:pos x="553" y="529"/>
              </a:cxn>
              <a:cxn ang="0">
                <a:pos x="539" y="478"/>
              </a:cxn>
              <a:cxn ang="0">
                <a:pos x="520" y="428"/>
              </a:cxn>
              <a:cxn ang="0">
                <a:pos x="496" y="381"/>
              </a:cxn>
              <a:cxn ang="0">
                <a:pos x="468" y="335"/>
              </a:cxn>
              <a:cxn ang="0">
                <a:pos x="436" y="293"/>
              </a:cxn>
              <a:cxn ang="0">
                <a:pos x="399" y="252"/>
              </a:cxn>
              <a:cxn ang="0">
                <a:pos x="359" y="215"/>
              </a:cxn>
              <a:cxn ang="0">
                <a:pos x="315" y="182"/>
              </a:cxn>
              <a:cxn ang="0">
                <a:pos x="269" y="154"/>
              </a:cxn>
              <a:cxn ang="0">
                <a:pos x="220" y="131"/>
              </a:cxn>
              <a:cxn ang="0">
                <a:pos x="171" y="111"/>
              </a:cxn>
              <a:cxn ang="0">
                <a:pos x="118" y="97"/>
              </a:cxn>
              <a:cxn ang="0">
                <a:pos x="65" y="88"/>
              </a:cxn>
              <a:cxn ang="0">
                <a:pos x="11" y="84"/>
              </a:cxn>
              <a:cxn ang="0">
                <a:pos x="32" y="1"/>
              </a:cxn>
              <a:cxn ang="0">
                <a:pos x="96" y="8"/>
              </a:cxn>
              <a:cxn ang="0">
                <a:pos x="158" y="20"/>
              </a:cxn>
              <a:cxn ang="0">
                <a:pos x="219" y="40"/>
              </a:cxn>
              <a:cxn ang="0">
                <a:pos x="277" y="64"/>
              </a:cxn>
              <a:cxn ang="0">
                <a:pos x="333" y="94"/>
              </a:cxn>
              <a:cxn ang="0">
                <a:pos x="386" y="130"/>
              </a:cxn>
              <a:cxn ang="0">
                <a:pos x="436" y="170"/>
              </a:cxn>
            </a:cxnLst>
            <a:rect l="0" t="0" r="r" b="b"/>
            <a:pathLst>
              <a:path w="652" h="646">
                <a:moveTo>
                  <a:pt x="459" y="192"/>
                </a:moveTo>
                <a:lnTo>
                  <a:pt x="481" y="216"/>
                </a:lnTo>
                <a:lnTo>
                  <a:pt x="502" y="240"/>
                </a:lnTo>
                <a:lnTo>
                  <a:pt x="522" y="264"/>
                </a:lnTo>
                <a:lnTo>
                  <a:pt x="540" y="290"/>
                </a:lnTo>
                <a:lnTo>
                  <a:pt x="557" y="317"/>
                </a:lnTo>
                <a:lnTo>
                  <a:pt x="572" y="344"/>
                </a:lnTo>
                <a:lnTo>
                  <a:pt x="587" y="371"/>
                </a:lnTo>
                <a:lnTo>
                  <a:pt x="599" y="401"/>
                </a:lnTo>
                <a:lnTo>
                  <a:pt x="612" y="429"/>
                </a:lnTo>
                <a:lnTo>
                  <a:pt x="622" y="459"/>
                </a:lnTo>
                <a:lnTo>
                  <a:pt x="631" y="489"/>
                </a:lnTo>
                <a:lnTo>
                  <a:pt x="638" y="520"/>
                </a:lnTo>
                <a:lnTo>
                  <a:pt x="644" y="550"/>
                </a:lnTo>
                <a:lnTo>
                  <a:pt x="648" y="582"/>
                </a:lnTo>
                <a:lnTo>
                  <a:pt x="651" y="613"/>
                </a:lnTo>
                <a:lnTo>
                  <a:pt x="652" y="646"/>
                </a:lnTo>
                <a:lnTo>
                  <a:pt x="567" y="635"/>
                </a:lnTo>
                <a:lnTo>
                  <a:pt x="565" y="608"/>
                </a:lnTo>
                <a:lnTo>
                  <a:pt x="563" y="582"/>
                </a:lnTo>
                <a:lnTo>
                  <a:pt x="559" y="556"/>
                </a:lnTo>
                <a:lnTo>
                  <a:pt x="553" y="529"/>
                </a:lnTo>
                <a:lnTo>
                  <a:pt x="547" y="503"/>
                </a:lnTo>
                <a:lnTo>
                  <a:pt x="539" y="478"/>
                </a:lnTo>
                <a:lnTo>
                  <a:pt x="530" y="452"/>
                </a:lnTo>
                <a:lnTo>
                  <a:pt x="520" y="428"/>
                </a:lnTo>
                <a:lnTo>
                  <a:pt x="508" y="404"/>
                </a:lnTo>
                <a:lnTo>
                  <a:pt x="496" y="381"/>
                </a:lnTo>
                <a:lnTo>
                  <a:pt x="483" y="357"/>
                </a:lnTo>
                <a:lnTo>
                  <a:pt x="468" y="335"/>
                </a:lnTo>
                <a:lnTo>
                  <a:pt x="453" y="314"/>
                </a:lnTo>
                <a:lnTo>
                  <a:pt x="436" y="293"/>
                </a:lnTo>
                <a:lnTo>
                  <a:pt x="418" y="271"/>
                </a:lnTo>
                <a:lnTo>
                  <a:pt x="399" y="252"/>
                </a:lnTo>
                <a:lnTo>
                  <a:pt x="379" y="233"/>
                </a:lnTo>
                <a:lnTo>
                  <a:pt x="359" y="215"/>
                </a:lnTo>
                <a:lnTo>
                  <a:pt x="337" y="198"/>
                </a:lnTo>
                <a:lnTo>
                  <a:pt x="315" y="182"/>
                </a:lnTo>
                <a:lnTo>
                  <a:pt x="292" y="168"/>
                </a:lnTo>
                <a:lnTo>
                  <a:pt x="269" y="154"/>
                </a:lnTo>
                <a:lnTo>
                  <a:pt x="245" y="142"/>
                </a:lnTo>
                <a:lnTo>
                  <a:pt x="220" y="131"/>
                </a:lnTo>
                <a:lnTo>
                  <a:pt x="196" y="121"/>
                </a:lnTo>
                <a:lnTo>
                  <a:pt x="171" y="111"/>
                </a:lnTo>
                <a:lnTo>
                  <a:pt x="144" y="104"/>
                </a:lnTo>
                <a:lnTo>
                  <a:pt x="118" y="97"/>
                </a:lnTo>
                <a:lnTo>
                  <a:pt x="92" y="92"/>
                </a:lnTo>
                <a:lnTo>
                  <a:pt x="65" y="88"/>
                </a:lnTo>
                <a:lnTo>
                  <a:pt x="38" y="85"/>
                </a:lnTo>
                <a:lnTo>
                  <a:pt x="11" y="84"/>
                </a:lnTo>
                <a:lnTo>
                  <a:pt x="0" y="0"/>
                </a:lnTo>
                <a:lnTo>
                  <a:pt x="32" y="1"/>
                </a:lnTo>
                <a:lnTo>
                  <a:pt x="64" y="3"/>
                </a:lnTo>
                <a:lnTo>
                  <a:pt x="96" y="8"/>
                </a:lnTo>
                <a:lnTo>
                  <a:pt x="127" y="13"/>
                </a:lnTo>
                <a:lnTo>
                  <a:pt x="158" y="20"/>
                </a:lnTo>
                <a:lnTo>
                  <a:pt x="189" y="29"/>
                </a:lnTo>
                <a:lnTo>
                  <a:pt x="219" y="40"/>
                </a:lnTo>
                <a:lnTo>
                  <a:pt x="248" y="51"/>
                </a:lnTo>
                <a:lnTo>
                  <a:pt x="277" y="64"/>
                </a:lnTo>
                <a:lnTo>
                  <a:pt x="305" y="78"/>
                </a:lnTo>
                <a:lnTo>
                  <a:pt x="333" y="94"/>
                </a:lnTo>
                <a:lnTo>
                  <a:pt x="360" y="110"/>
                </a:lnTo>
                <a:lnTo>
                  <a:pt x="386" y="130"/>
                </a:lnTo>
                <a:lnTo>
                  <a:pt x="411" y="149"/>
                </a:lnTo>
                <a:lnTo>
                  <a:pt x="436" y="170"/>
                </a:lnTo>
                <a:lnTo>
                  <a:pt x="459" y="192"/>
                </a:lnTo>
                <a:close/>
              </a:path>
            </a:pathLst>
          </a:custGeom>
          <a:solidFill>
            <a:srgbClr val="0099D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2" name="Freeform 84"/>
          <p:cNvSpPr>
            <a:spLocks/>
          </p:cNvSpPr>
          <p:nvPr/>
        </p:nvSpPr>
        <p:spPr bwMode="auto">
          <a:xfrm>
            <a:off x="7258050" y="2679700"/>
            <a:ext cx="92075" cy="93663"/>
          </a:xfrm>
          <a:custGeom>
            <a:avLst/>
            <a:gdLst/>
            <a:ahLst/>
            <a:cxnLst>
              <a:cxn ang="0">
                <a:pos x="370" y="438"/>
              </a:cxn>
              <a:cxn ang="0">
                <a:pos x="0" y="485"/>
              </a:cxn>
              <a:cxn ang="0">
                <a:pos x="5" y="438"/>
              </a:cxn>
              <a:cxn ang="0">
                <a:pos x="14" y="391"/>
              </a:cxn>
              <a:cxn ang="0">
                <a:pos x="27" y="347"/>
              </a:cxn>
              <a:cxn ang="0">
                <a:pos x="44" y="302"/>
              </a:cxn>
              <a:cxn ang="0">
                <a:pos x="65" y="261"/>
              </a:cxn>
              <a:cxn ang="0">
                <a:pos x="91" y="220"/>
              </a:cxn>
              <a:cxn ang="0">
                <a:pos x="119" y="183"/>
              </a:cxn>
              <a:cxn ang="0">
                <a:pos x="151" y="147"/>
              </a:cxn>
              <a:cxn ang="0">
                <a:pos x="166" y="132"/>
              </a:cxn>
              <a:cxn ang="0">
                <a:pos x="183" y="118"/>
              </a:cxn>
              <a:cxn ang="0">
                <a:pos x="200" y="105"/>
              </a:cxn>
              <a:cxn ang="0">
                <a:pos x="217" y="92"/>
              </a:cxn>
              <a:cxn ang="0">
                <a:pos x="234" y="80"/>
              </a:cxn>
              <a:cxn ang="0">
                <a:pos x="252" y="69"/>
              </a:cxn>
              <a:cxn ang="0">
                <a:pos x="272" y="58"/>
              </a:cxn>
              <a:cxn ang="0">
                <a:pos x="291" y="48"/>
              </a:cxn>
              <a:cxn ang="0">
                <a:pos x="310" y="39"/>
              </a:cxn>
              <a:cxn ang="0">
                <a:pos x="329" y="31"/>
              </a:cxn>
              <a:cxn ang="0">
                <a:pos x="350" y="24"/>
              </a:cxn>
              <a:cxn ang="0">
                <a:pos x="370" y="17"/>
              </a:cxn>
              <a:cxn ang="0">
                <a:pos x="390" y="12"/>
              </a:cxn>
              <a:cxn ang="0">
                <a:pos x="411" y="7"/>
              </a:cxn>
              <a:cxn ang="0">
                <a:pos x="432" y="3"/>
              </a:cxn>
              <a:cxn ang="0">
                <a:pos x="454" y="0"/>
              </a:cxn>
              <a:cxn ang="0">
                <a:pos x="407" y="343"/>
              </a:cxn>
              <a:cxn ang="0">
                <a:pos x="201" y="198"/>
              </a:cxn>
              <a:cxn ang="0">
                <a:pos x="370" y="438"/>
              </a:cxn>
            </a:cxnLst>
            <a:rect l="0" t="0" r="r" b="b"/>
            <a:pathLst>
              <a:path w="454" h="485">
                <a:moveTo>
                  <a:pt x="370" y="438"/>
                </a:moveTo>
                <a:lnTo>
                  <a:pt x="0" y="485"/>
                </a:lnTo>
                <a:lnTo>
                  <a:pt x="5" y="438"/>
                </a:lnTo>
                <a:lnTo>
                  <a:pt x="14" y="391"/>
                </a:lnTo>
                <a:lnTo>
                  <a:pt x="27" y="347"/>
                </a:lnTo>
                <a:lnTo>
                  <a:pt x="44" y="302"/>
                </a:lnTo>
                <a:lnTo>
                  <a:pt x="65" y="261"/>
                </a:lnTo>
                <a:lnTo>
                  <a:pt x="91" y="220"/>
                </a:lnTo>
                <a:lnTo>
                  <a:pt x="119" y="183"/>
                </a:lnTo>
                <a:lnTo>
                  <a:pt x="151" y="147"/>
                </a:lnTo>
                <a:lnTo>
                  <a:pt x="166" y="132"/>
                </a:lnTo>
                <a:lnTo>
                  <a:pt x="183" y="118"/>
                </a:lnTo>
                <a:lnTo>
                  <a:pt x="200" y="105"/>
                </a:lnTo>
                <a:lnTo>
                  <a:pt x="217" y="92"/>
                </a:lnTo>
                <a:lnTo>
                  <a:pt x="234" y="80"/>
                </a:lnTo>
                <a:lnTo>
                  <a:pt x="252" y="69"/>
                </a:lnTo>
                <a:lnTo>
                  <a:pt x="272" y="58"/>
                </a:lnTo>
                <a:lnTo>
                  <a:pt x="291" y="48"/>
                </a:lnTo>
                <a:lnTo>
                  <a:pt x="310" y="39"/>
                </a:lnTo>
                <a:lnTo>
                  <a:pt x="329" y="31"/>
                </a:lnTo>
                <a:lnTo>
                  <a:pt x="350" y="24"/>
                </a:lnTo>
                <a:lnTo>
                  <a:pt x="370" y="17"/>
                </a:lnTo>
                <a:lnTo>
                  <a:pt x="390" y="12"/>
                </a:lnTo>
                <a:lnTo>
                  <a:pt x="411" y="7"/>
                </a:lnTo>
                <a:lnTo>
                  <a:pt x="432" y="3"/>
                </a:lnTo>
                <a:lnTo>
                  <a:pt x="454" y="0"/>
                </a:lnTo>
                <a:lnTo>
                  <a:pt x="407" y="343"/>
                </a:lnTo>
                <a:lnTo>
                  <a:pt x="201" y="198"/>
                </a:lnTo>
                <a:lnTo>
                  <a:pt x="370" y="438"/>
                </a:lnTo>
                <a:close/>
              </a:path>
            </a:pathLst>
          </a:custGeom>
          <a:solidFill>
            <a:srgbClr val="E5FFA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3" name="Freeform 85"/>
          <p:cNvSpPr>
            <a:spLocks/>
          </p:cNvSpPr>
          <p:nvPr/>
        </p:nvSpPr>
        <p:spPr bwMode="auto">
          <a:xfrm>
            <a:off x="7258050" y="2789238"/>
            <a:ext cx="92075" cy="90487"/>
          </a:xfrm>
          <a:custGeom>
            <a:avLst/>
            <a:gdLst/>
            <a:ahLst/>
            <a:cxnLst>
              <a:cxn ang="0">
                <a:pos x="348" y="49"/>
              </a:cxn>
              <a:cxn ang="0">
                <a:pos x="193" y="273"/>
              </a:cxn>
              <a:cxn ang="0">
                <a:pos x="410" y="121"/>
              </a:cxn>
              <a:cxn ang="0">
                <a:pos x="453" y="464"/>
              </a:cxn>
              <a:cxn ang="0">
                <a:pos x="431" y="461"/>
              </a:cxn>
              <a:cxn ang="0">
                <a:pos x="410" y="457"/>
              </a:cxn>
              <a:cxn ang="0">
                <a:pos x="389" y="451"/>
              </a:cxn>
              <a:cxn ang="0">
                <a:pos x="369" y="446"/>
              </a:cxn>
              <a:cxn ang="0">
                <a:pos x="349" y="439"/>
              </a:cxn>
              <a:cxn ang="0">
                <a:pos x="328" y="432"/>
              </a:cxn>
              <a:cxn ang="0">
                <a:pos x="309" y="424"/>
              </a:cxn>
              <a:cxn ang="0">
                <a:pos x="290" y="416"/>
              </a:cxn>
              <a:cxn ang="0">
                <a:pos x="271" y="406"/>
              </a:cxn>
              <a:cxn ang="0">
                <a:pos x="251" y="396"/>
              </a:cxn>
              <a:cxn ang="0">
                <a:pos x="233" y="385"/>
              </a:cxn>
              <a:cxn ang="0">
                <a:pos x="216" y="373"/>
              </a:cxn>
              <a:cxn ang="0">
                <a:pos x="199" y="359"/>
              </a:cxn>
              <a:cxn ang="0">
                <a:pos x="182" y="346"/>
              </a:cxn>
              <a:cxn ang="0">
                <a:pos x="165" y="332"/>
              </a:cxn>
              <a:cxn ang="0">
                <a:pos x="150" y="317"/>
              </a:cxn>
              <a:cxn ang="0">
                <a:pos x="120" y="284"/>
              </a:cxn>
              <a:cxn ang="0">
                <a:pos x="93" y="248"/>
              </a:cxn>
              <a:cxn ang="0">
                <a:pos x="68" y="211"/>
              </a:cxn>
              <a:cxn ang="0">
                <a:pos x="47" y="171"/>
              </a:cxn>
              <a:cxn ang="0">
                <a:pos x="30" y="130"/>
              </a:cxn>
              <a:cxn ang="0">
                <a:pos x="16" y="88"/>
              </a:cxn>
              <a:cxn ang="0">
                <a:pos x="6" y="45"/>
              </a:cxn>
              <a:cxn ang="0">
                <a:pos x="0" y="0"/>
              </a:cxn>
              <a:cxn ang="0">
                <a:pos x="348" y="49"/>
              </a:cxn>
            </a:cxnLst>
            <a:rect l="0" t="0" r="r" b="b"/>
            <a:pathLst>
              <a:path w="453" h="464">
                <a:moveTo>
                  <a:pt x="348" y="49"/>
                </a:moveTo>
                <a:lnTo>
                  <a:pt x="193" y="273"/>
                </a:lnTo>
                <a:lnTo>
                  <a:pt x="410" y="121"/>
                </a:lnTo>
                <a:lnTo>
                  <a:pt x="453" y="464"/>
                </a:lnTo>
                <a:lnTo>
                  <a:pt x="431" y="461"/>
                </a:lnTo>
                <a:lnTo>
                  <a:pt x="410" y="457"/>
                </a:lnTo>
                <a:lnTo>
                  <a:pt x="389" y="451"/>
                </a:lnTo>
                <a:lnTo>
                  <a:pt x="369" y="446"/>
                </a:lnTo>
                <a:lnTo>
                  <a:pt x="349" y="439"/>
                </a:lnTo>
                <a:lnTo>
                  <a:pt x="328" y="432"/>
                </a:lnTo>
                <a:lnTo>
                  <a:pt x="309" y="424"/>
                </a:lnTo>
                <a:lnTo>
                  <a:pt x="290" y="416"/>
                </a:lnTo>
                <a:lnTo>
                  <a:pt x="271" y="406"/>
                </a:lnTo>
                <a:lnTo>
                  <a:pt x="251" y="396"/>
                </a:lnTo>
                <a:lnTo>
                  <a:pt x="233" y="385"/>
                </a:lnTo>
                <a:lnTo>
                  <a:pt x="216" y="373"/>
                </a:lnTo>
                <a:lnTo>
                  <a:pt x="199" y="359"/>
                </a:lnTo>
                <a:lnTo>
                  <a:pt x="182" y="346"/>
                </a:lnTo>
                <a:lnTo>
                  <a:pt x="165" y="332"/>
                </a:lnTo>
                <a:lnTo>
                  <a:pt x="150" y="317"/>
                </a:lnTo>
                <a:lnTo>
                  <a:pt x="120" y="284"/>
                </a:lnTo>
                <a:lnTo>
                  <a:pt x="93" y="248"/>
                </a:lnTo>
                <a:lnTo>
                  <a:pt x="68" y="211"/>
                </a:lnTo>
                <a:lnTo>
                  <a:pt x="47" y="171"/>
                </a:lnTo>
                <a:lnTo>
                  <a:pt x="30" y="130"/>
                </a:lnTo>
                <a:lnTo>
                  <a:pt x="16" y="88"/>
                </a:lnTo>
                <a:lnTo>
                  <a:pt x="6" y="45"/>
                </a:lnTo>
                <a:lnTo>
                  <a:pt x="0" y="0"/>
                </a:lnTo>
                <a:lnTo>
                  <a:pt x="348" y="49"/>
                </a:lnTo>
                <a:close/>
              </a:path>
            </a:pathLst>
          </a:custGeom>
          <a:solidFill>
            <a:srgbClr val="E5FFA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4" name="Freeform 86"/>
          <p:cNvSpPr>
            <a:spLocks/>
          </p:cNvSpPr>
          <p:nvPr/>
        </p:nvSpPr>
        <p:spPr bwMode="auto">
          <a:xfrm>
            <a:off x="7367588" y="2789238"/>
            <a:ext cx="100012" cy="90487"/>
          </a:xfrm>
          <a:custGeom>
            <a:avLst/>
            <a:gdLst/>
            <a:ahLst/>
            <a:cxnLst>
              <a:cxn ang="0">
                <a:pos x="142" y="48"/>
              </a:cxn>
              <a:cxn ang="0">
                <a:pos x="492" y="0"/>
              </a:cxn>
              <a:cxn ang="0">
                <a:pos x="485" y="48"/>
              </a:cxn>
              <a:cxn ang="0">
                <a:pos x="475" y="93"/>
              </a:cxn>
              <a:cxn ang="0">
                <a:pos x="460" y="137"/>
              </a:cxn>
              <a:cxn ang="0">
                <a:pos x="442" y="179"/>
              </a:cxn>
              <a:cxn ang="0">
                <a:pos x="420" y="219"/>
              </a:cxn>
              <a:cxn ang="0">
                <a:pos x="394" y="257"/>
              </a:cxn>
              <a:cxn ang="0">
                <a:pos x="365" y="293"/>
              </a:cxn>
              <a:cxn ang="0">
                <a:pos x="334" y="325"/>
              </a:cxn>
              <a:cxn ang="0">
                <a:pos x="299" y="354"/>
              </a:cxn>
              <a:cxn ang="0">
                <a:pos x="263" y="382"/>
              </a:cxn>
              <a:cxn ang="0">
                <a:pos x="223" y="405"/>
              </a:cxn>
              <a:cxn ang="0">
                <a:pos x="182" y="425"/>
              </a:cxn>
              <a:cxn ang="0">
                <a:pos x="139" y="442"/>
              </a:cxn>
              <a:cxn ang="0">
                <a:pos x="94" y="454"/>
              </a:cxn>
              <a:cxn ang="0">
                <a:pos x="47" y="464"/>
              </a:cxn>
              <a:cxn ang="0">
                <a:pos x="0" y="468"/>
              </a:cxn>
              <a:cxn ang="0">
                <a:pos x="40" y="92"/>
              </a:cxn>
              <a:cxn ang="0">
                <a:pos x="314" y="273"/>
              </a:cxn>
              <a:cxn ang="0">
                <a:pos x="142" y="48"/>
              </a:cxn>
            </a:cxnLst>
            <a:rect l="0" t="0" r="r" b="b"/>
            <a:pathLst>
              <a:path w="492" h="468">
                <a:moveTo>
                  <a:pt x="142" y="48"/>
                </a:moveTo>
                <a:lnTo>
                  <a:pt x="492" y="0"/>
                </a:lnTo>
                <a:lnTo>
                  <a:pt x="485" y="48"/>
                </a:lnTo>
                <a:lnTo>
                  <a:pt x="475" y="93"/>
                </a:lnTo>
                <a:lnTo>
                  <a:pt x="460" y="137"/>
                </a:lnTo>
                <a:lnTo>
                  <a:pt x="442" y="179"/>
                </a:lnTo>
                <a:lnTo>
                  <a:pt x="420" y="219"/>
                </a:lnTo>
                <a:lnTo>
                  <a:pt x="394" y="257"/>
                </a:lnTo>
                <a:lnTo>
                  <a:pt x="365" y="293"/>
                </a:lnTo>
                <a:lnTo>
                  <a:pt x="334" y="325"/>
                </a:lnTo>
                <a:lnTo>
                  <a:pt x="299" y="354"/>
                </a:lnTo>
                <a:lnTo>
                  <a:pt x="263" y="382"/>
                </a:lnTo>
                <a:lnTo>
                  <a:pt x="223" y="405"/>
                </a:lnTo>
                <a:lnTo>
                  <a:pt x="182" y="425"/>
                </a:lnTo>
                <a:lnTo>
                  <a:pt x="139" y="442"/>
                </a:lnTo>
                <a:lnTo>
                  <a:pt x="94" y="454"/>
                </a:lnTo>
                <a:lnTo>
                  <a:pt x="47" y="464"/>
                </a:lnTo>
                <a:lnTo>
                  <a:pt x="0" y="468"/>
                </a:lnTo>
                <a:lnTo>
                  <a:pt x="40" y="92"/>
                </a:lnTo>
                <a:lnTo>
                  <a:pt x="314" y="273"/>
                </a:lnTo>
                <a:lnTo>
                  <a:pt x="142" y="48"/>
                </a:lnTo>
                <a:close/>
              </a:path>
            </a:pathLst>
          </a:custGeom>
          <a:solidFill>
            <a:srgbClr val="E5FFA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5" name="Freeform 87"/>
          <p:cNvSpPr>
            <a:spLocks/>
          </p:cNvSpPr>
          <p:nvPr/>
        </p:nvSpPr>
        <p:spPr bwMode="auto">
          <a:xfrm>
            <a:off x="7367588" y="2678113"/>
            <a:ext cx="100012" cy="95250"/>
          </a:xfrm>
          <a:custGeom>
            <a:avLst/>
            <a:gdLst/>
            <a:ahLst/>
            <a:cxnLst>
              <a:cxn ang="0">
                <a:pos x="122" y="443"/>
              </a:cxn>
              <a:cxn ang="0">
                <a:pos x="293" y="202"/>
              </a:cxn>
              <a:cxn ang="0">
                <a:pos x="45" y="376"/>
              </a:cxn>
              <a:cxn ang="0">
                <a:pos x="0" y="0"/>
              </a:cxn>
              <a:cxn ang="0">
                <a:pos x="24" y="2"/>
              </a:cxn>
              <a:cxn ang="0">
                <a:pos x="48" y="4"/>
              </a:cxn>
              <a:cxn ang="0">
                <a:pos x="72" y="8"/>
              </a:cxn>
              <a:cxn ang="0">
                <a:pos x="95" y="13"/>
              </a:cxn>
              <a:cxn ang="0">
                <a:pos x="118" y="19"/>
              </a:cxn>
              <a:cxn ang="0">
                <a:pos x="141" y="26"/>
              </a:cxn>
              <a:cxn ang="0">
                <a:pos x="164" y="34"/>
              </a:cxn>
              <a:cxn ang="0">
                <a:pos x="186" y="43"/>
              </a:cxn>
              <a:cxn ang="0">
                <a:pos x="207" y="53"/>
              </a:cxn>
              <a:cxn ang="0">
                <a:pos x="228" y="64"/>
              </a:cxn>
              <a:cxn ang="0">
                <a:pos x="249" y="77"/>
              </a:cxn>
              <a:cxn ang="0">
                <a:pos x="269" y="90"/>
              </a:cxn>
              <a:cxn ang="0">
                <a:pos x="288" y="104"/>
              </a:cxn>
              <a:cxn ang="0">
                <a:pos x="307" y="119"/>
              </a:cxn>
              <a:cxn ang="0">
                <a:pos x="325" y="134"/>
              </a:cxn>
              <a:cxn ang="0">
                <a:pos x="344" y="151"/>
              </a:cxn>
              <a:cxn ang="0">
                <a:pos x="376" y="187"/>
              </a:cxn>
              <a:cxn ang="0">
                <a:pos x="404" y="224"/>
              </a:cxn>
              <a:cxn ang="0">
                <a:pos x="430" y="265"/>
              </a:cxn>
              <a:cxn ang="0">
                <a:pos x="451" y="306"/>
              </a:cxn>
              <a:cxn ang="0">
                <a:pos x="468" y="351"/>
              </a:cxn>
              <a:cxn ang="0">
                <a:pos x="481" y="395"/>
              </a:cxn>
              <a:cxn ang="0">
                <a:pos x="490" y="442"/>
              </a:cxn>
              <a:cxn ang="0">
                <a:pos x="495" y="489"/>
              </a:cxn>
              <a:cxn ang="0">
                <a:pos x="122" y="443"/>
              </a:cxn>
            </a:cxnLst>
            <a:rect l="0" t="0" r="r" b="b"/>
            <a:pathLst>
              <a:path w="495" h="489">
                <a:moveTo>
                  <a:pt x="122" y="443"/>
                </a:moveTo>
                <a:lnTo>
                  <a:pt x="293" y="202"/>
                </a:lnTo>
                <a:lnTo>
                  <a:pt x="45" y="376"/>
                </a:lnTo>
                <a:lnTo>
                  <a:pt x="0" y="0"/>
                </a:lnTo>
                <a:lnTo>
                  <a:pt x="24" y="2"/>
                </a:lnTo>
                <a:lnTo>
                  <a:pt x="48" y="4"/>
                </a:lnTo>
                <a:lnTo>
                  <a:pt x="72" y="8"/>
                </a:lnTo>
                <a:lnTo>
                  <a:pt x="95" y="13"/>
                </a:lnTo>
                <a:lnTo>
                  <a:pt x="118" y="19"/>
                </a:lnTo>
                <a:lnTo>
                  <a:pt x="141" y="26"/>
                </a:lnTo>
                <a:lnTo>
                  <a:pt x="164" y="34"/>
                </a:lnTo>
                <a:lnTo>
                  <a:pt x="186" y="43"/>
                </a:lnTo>
                <a:lnTo>
                  <a:pt x="207" y="53"/>
                </a:lnTo>
                <a:lnTo>
                  <a:pt x="228" y="64"/>
                </a:lnTo>
                <a:lnTo>
                  <a:pt x="249" y="77"/>
                </a:lnTo>
                <a:lnTo>
                  <a:pt x="269" y="90"/>
                </a:lnTo>
                <a:lnTo>
                  <a:pt x="288" y="104"/>
                </a:lnTo>
                <a:lnTo>
                  <a:pt x="307" y="119"/>
                </a:lnTo>
                <a:lnTo>
                  <a:pt x="325" y="134"/>
                </a:lnTo>
                <a:lnTo>
                  <a:pt x="344" y="151"/>
                </a:lnTo>
                <a:lnTo>
                  <a:pt x="376" y="187"/>
                </a:lnTo>
                <a:lnTo>
                  <a:pt x="404" y="224"/>
                </a:lnTo>
                <a:lnTo>
                  <a:pt x="430" y="265"/>
                </a:lnTo>
                <a:lnTo>
                  <a:pt x="451" y="306"/>
                </a:lnTo>
                <a:lnTo>
                  <a:pt x="468" y="351"/>
                </a:lnTo>
                <a:lnTo>
                  <a:pt x="481" y="395"/>
                </a:lnTo>
                <a:lnTo>
                  <a:pt x="490" y="442"/>
                </a:lnTo>
                <a:lnTo>
                  <a:pt x="495" y="489"/>
                </a:lnTo>
                <a:lnTo>
                  <a:pt x="122" y="443"/>
                </a:lnTo>
                <a:close/>
              </a:path>
            </a:pathLst>
          </a:custGeom>
          <a:solidFill>
            <a:srgbClr val="E5FFA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6" name="Freeform 88"/>
          <p:cNvSpPr>
            <a:spLocks/>
          </p:cNvSpPr>
          <p:nvPr/>
        </p:nvSpPr>
        <p:spPr bwMode="auto">
          <a:xfrm>
            <a:off x="7229475" y="2651125"/>
            <a:ext cx="123825" cy="125413"/>
          </a:xfrm>
          <a:custGeom>
            <a:avLst/>
            <a:gdLst/>
            <a:ahLst/>
            <a:cxnLst>
              <a:cxn ang="0">
                <a:pos x="193" y="191"/>
              </a:cxn>
              <a:cxn ang="0">
                <a:pos x="214" y="171"/>
              </a:cxn>
              <a:cxn ang="0">
                <a:pos x="238" y="151"/>
              </a:cxn>
              <a:cxn ang="0">
                <a:pos x="260" y="133"/>
              </a:cxn>
              <a:cxn ang="0">
                <a:pos x="284" y="115"/>
              </a:cxn>
              <a:cxn ang="0">
                <a:pos x="308" y="99"/>
              </a:cxn>
              <a:cxn ang="0">
                <a:pos x="334" y="84"/>
              </a:cxn>
              <a:cxn ang="0">
                <a:pos x="360" y="70"/>
              </a:cxn>
              <a:cxn ang="0">
                <a:pos x="386" y="58"/>
              </a:cxn>
              <a:cxn ang="0">
                <a:pos x="413" y="46"/>
              </a:cxn>
              <a:cxn ang="0">
                <a:pos x="440" y="36"/>
              </a:cxn>
              <a:cxn ang="0">
                <a:pos x="468" y="26"/>
              </a:cxn>
              <a:cxn ang="0">
                <a:pos x="497" y="18"/>
              </a:cxn>
              <a:cxn ang="0">
                <a:pos x="525" y="12"/>
              </a:cxn>
              <a:cxn ang="0">
                <a:pos x="554" y="7"/>
              </a:cxn>
              <a:cxn ang="0">
                <a:pos x="584" y="3"/>
              </a:cxn>
              <a:cxn ang="0">
                <a:pos x="613" y="0"/>
              </a:cxn>
              <a:cxn ang="0">
                <a:pos x="601" y="86"/>
              </a:cxn>
              <a:cxn ang="0">
                <a:pos x="548" y="94"/>
              </a:cxn>
              <a:cxn ang="0">
                <a:pos x="498" y="106"/>
              </a:cxn>
              <a:cxn ang="0">
                <a:pos x="449" y="123"/>
              </a:cxn>
              <a:cxn ang="0">
                <a:pos x="403" y="144"/>
              </a:cxn>
              <a:cxn ang="0">
                <a:pos x="358" y="168"/>
              </a:cxn>
              <a:cxn ang="0">
                <a:pos x="317" y="196"/>
              </a:cxn>
              <a:cxn ang="0">
                <a:pos x="277" y="228"/>
              </a:cxn>
              <a:cxn ang="0">
                <a:pos x="242" y="263"/>
              </a:cxn>
              <a:cxn ang="0">
                <a:pos x="208" y="302"/>
              </a:cxn>
              <a:cxn ang="0">
                <a:pos x="179" y="342"/>
              </a:cxn>
              <a:cxn ang="0">
                <a:pos x="153" y="386"/>
              </a:cxn>
              <a:cxn ang="0">
                <a:pos x="130" y="431"/>
              </a:cxn>
              <a:cxn ang="0">
                <a:pos x="112" y="480"/>
              </a:cxn>
              <a:cxn ang="0">
                <a:pos x="99" y="529"/>
              </a:cxn>
              <a:cxn ang="0">
                <a:pos x="89" y="581"/>
              </a:cxn>
              <a:cxn ang="0">
                <a:pos x="85" y="634"/>
              </a:cxn>
              <a:cxn ang="0">
                <a:pos x="0" y="645"/>
              </a:cxn>
              <a:cxn ang="0">
                <a:pos x="1" y="612"/>
              </a:cxn>
              <a:cxn ang="0">
                <a:pos x="4" y="581"/>
              </a:cxn>
              <a:cxn ang="0">
                <a:pos x="8" y="549"/>
              </a:cxn>
              <a:cxn ang="0">
                <a:pos x="14" y="519"/>
              </a:cxn>
              <a:cxn ang="0">
                <a:pos x="21" y="488"/>
              </a:cxn>
              <a:cxn ang="0">
                <a:pos x="30" y="458"/>
              </a:cxn>
              <a:cxn ang="0">
                <a:pos x="40" y="428"/>
              </a:cxn>
              <a:cxn ang="0">
                <a:pos x="52" y="400"/>
              </a:cxn>
              <a:cxn ang="0">
                <a:pos x="65" y="370"/>
              </a:cxn>
              <a:cxn ang="0">
                <a:pos x="79" y="343"/>
              </a:cxn>
              <a:cxn ang="0">
                <a:pos x="95" y="316"/>
              </a:cxn>
              <a:cxn ang="0">
                <a:pos x="112" y="289"/>
              </a:cxn>
              <a:cxn ang="0">
                <a:pos x="130" y="263"/>
              </a:cxn>
              <a:cxn ang="0">
                <a:pos x="150" y="239"/>
              </a:cxn>
              <a:cxn ang="0">
                <a:pos x="171" y="215"/>
              </a:cxn>
              <a:cxn ang="0">
                <a:pos x="193" y="191"/>
              </a:cxn>
            </a:cxnLst>
            <a:rect l="0" t="0" r="r" b="b"/>
            <a:pathLst>
              <a:path w="613" h="645">
                <a:moveTo>
                  <a:pt x="193" y="191"/>
                </a:moveTo>
                <a:lnTo>
                  <a:pt x="214" y="171"/>
                </a:lnTo>
                <a:lnTo>
                  <a:pt x="238" y="151"/>
                </a:lnTo>
                <a:lnTo>
                  <a:pt x="260" y="133"/>
                </a:lnTo>
                <a:lnTo>
                  <a:pt x="284" y="115"/>
                </a:lnTo>
                <a:lnTo>
                  <a:pt x="308" y="99"/>
                </a:lnTo>
                <a:lnTo>
                  <a:pt x="334" y="84"/>
                </a:lnTo>
                <a:lnTo>
                  <a:pt x="360" y="70"/>
                </a:lnTo>
                <a:lnTo>
                  <a:pt x="386" y="58"/>
                </a:lnTo>
                <a:lnTo>
                  <a:pt x="413" y="46"/>
                </a:lnTo>
                <a:lnTo>
                  <a:pt x="440" y="36"/>
                </a:lnTo>
                <a:lnTo>
                  <a:pt x="468" y="26"/>
                </a:lnTo>
                <a:lnTo>
                  <a:pt x="497" y="18"/>
                </a:lnTo>
                <a:lnTo>
                  <a:pt x="525" y="12"/>
                </a:lnTo>
                <a:lnTo>
                  <a:pt x="554" y="7"/>
                </a:lnTo>
                <a:lnTo>
                  <a:pt x="584" y="3"/>
                </a:lnTo>
                <a:lnTo>
                  <a:pt x="613" y="0"/>
                </a:lnTo>
                <a:lnTo>
                  <a:pt x="601" y="86"/>
                </a:lnTo>
                <a:lnTo>
                  <a:pt x="548" y="94"/>
                </a:lnTo>
                <a:lnTo>
                  <a:pt x="498" y="106"/>
                </a:lnTo>
                <a:lnTo>
                  <a:pt x="449" y="123"/>
                </a:lnTo>
                <a:lnTo>
                  <a:pt x="403" y="144"/>
                </a:lnTo>
                <a:lnTo>
                  <a:pt x="358" y="168"/>
                </a:lnTo>
                <a:lnTo>
                  <a:pt x="317" y="196"/>
                </a:lnTo>
                <a:lnTo>
                  <a:pt x="277" y="228"/>
                </a:lnTo>
                <a:lnTo>
                  <a:pt x="242" y="263"/>
                </a:lnTo>
                <a:lnTo>
                  <a:pt x="208" y="302"/>
                </a:lnTo>
                <a:lnTo>
                  <a:pt x="179" y="342"/>
                </a:lnTo>
                <a:lnTo>
                  <a:pt x="153" y="386"/>
                </a:lnTo>
                <a:lnTo>
                  <a:pt x="130" y="431"/>
                </a:lnTo>
                <a:lnTo>
                  <a:pt x="112" y="480"/>
                </a:lnTo>
                <a:lnTo>
                  <a:pt x="99" y="529"/>
                </a:lnTo>
                <a:lnTo>
                  <a:pt x="89" y="581"/>
                </a:lnTo>
                <a:lnTo>
                  <a:pt x="85" y="634"/>
                </a:lnTo>
                <a:lnTo>
                  <a:pt x="0" y="645"/>
                </a:lnTo>
                <a:lnTo>
                  <a:pt x="1" y="612"/>
                </a:lnTo>
                <a:lnTo>
                  <a:pt x="4" y="581"/>
                </a:lnTo>
                <a:lnTo>
                  <a:pt x="8" y="549"/>
                </a:lnTo>
                <a:lnTo>
                  <a:pt x="14" y="519"/>
                </a:lnTo>
                <a:lnTo>
                  <a:pt x="21" y="488"/>
                </a:lnTo>
                <a:lnTo>
                  <a:pt x="30" y="458"/>
                </a:lnTo>
                <a:lnTo>
                  <a:pt x="40" y="428"/>
                </a:lnTo>
                <a:lnTo>
                  <a:pt x="52" y="400"/>
                </a:lnTo>
                <a:lnTo>
                  <a:pt x="65" y="370"/>
                </a:lnTo>
                <a:lnTo>
                  <a:pt x="79" y="343"/>
                </a:lnTo>
                <a:lnTo>
                  <a:pt x="95" y="316"/>
                </a:lnTo>
                <a:lnTo>
                  <a:pt x="112" y="289"/>
                </a:lnTo>
                <a:lnTo>
                  <a:pt x="130" y="263"/>
                </a:lnTo>
                <a:lnTo>
                  <a:pt x="150" y="239"/>
                </a:lnTo>
                <a:lnTo>
                  <a:pt x="171" y="215"/>
                </a:lnTo>
                <a:lnTo>
                  <a:pt x="193" y="191"/>
                </a:lnTo>
                <a:close/>
              </a:path>
            </a:pathLst>
          </a:custGeom>
          <a:solidFill>
            <a:srgbClr val="0099D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7" name="Freeform 89"/>
          <p:cNvSpPr>
            <a:spLocks/>
          </p:cNvSpPr>
          <p:nvPr/>
        </p:nvSpPr>
        <p:spPr bwMode="auto">
          <a:xfrm>
            <a:off x="7229475" y="2786063"/>
            <a:ext cx="123825" cy="120650"/>
          </a:xfrm>
          <a:custGeom>
            <a:avLst/>
            <a:gdLst/>
            <a:ahLst/>
            <a:cxnLst>
              <a:cxn ang="0">
                <a:pos x="172" y="412"/>
              </a:cxn>
              <a:cxn ang="0">
                <a:pos x="132" y="365"/>
              </a:cxn>
              <a:cxn ang="0">
                <a:pos x="98" y="315"/>
              </a:cxn>
              <a:cxn ang="0">
                <a:pos x="69" y="262"/>
              </a:cxn>
              <a:cxn ang="0">
                <a:pos x="44" y="207"/>
              </a:cxn>
              <a:cxn ang="0">
                <a:pos x="24" y="151"/>
              </a:cxn>
              <a:cxn ang="0">
                <a:pos x="11" y="91"/>
              </a:cxn>
              <a:cxn ang="0">
                <a:pos x="2" y="30"/>
              </a:cxn>
              <a:cxn ang="0">
                <a:pos x="86" y="12"/>
              </a:cxn>
              <a:cxn ang="0">
                <a:pos x="92" y="63"/>
              </a:cxn>
              <a:cxn ang="0">
                <a:pos x="102" y="113"/>
              </a:cxn>
              <a:cxn ang="0">
                <a:pos x="117" y="162"/>
              </a:cxn>
              <a:cxn ang="0">
                <a:pos x="135" y="208"/>
              </a:cxn>
              <a:cxn ang="0">
                <a:pos x="159" y="253"/>
              </a:cxn>
              <a:cxn ang="0">
                <a:pos x="186" y="296"/>
              </a:cxn>
              <a:cxn ang="0">
                <a:pos x="217" y="337"/>
              </a:cxn>
              <a:cxn ang="0">
                <a:pos x="252" y="374"/>
              </a:cxn>
              <a:cxn ang="0">
                <a:pos x="288" y="409"/>
              </a:cxn>
              <a:cxn ang="0">
                <a:pos x="328" y="438"/>
              </a:cxn>
              <a:cxn ang="0">
                <a:pos x="369" y="465"/>
              </a:cxn>
              <a:cxn ang="0">
                <a:pos x="413" y="488"/>
              </a:cxn>
              <a:cxn ang="0">
                <a:pos x="457" y="507"/>
              </a:cxn>
              <a:cxn ang="0">
                <a:pos x="504" y="522"/>
              </a:cxn>
              <a:cxn ang="0">
                <a:pos x="551" y="533"/>
              </a:cxn>
              <a:cxn ang="0">
                <a:pos x="600" y="540"/>
              </a:cxn>
              <a:cxn ang="0">
                <a:pos x="581" y="622"/>
              </a:cxn>
              <a:cxn ang="0">
                <a:pos x="523" y="613"/>
              </a:cxn>
              <a:cxn ang="0">
                <a:pos x="466" y="599"/>
              </a:cxn>
              <a:cxn ang="0">
                <a:pos x="411" y="580"/>
              </a:cxn>
              <a:cxn ang="0">
                <a:pos x="358" y="555"/>
              </a:cxn>
              <a:cxn ang="0">
                <a:pos x="307" y="526"/>
              </a:cxn>
              <a:cxn ang="0">
                <a:pos x="260" y="493"/>
              </a:cxn>
              <a:cxn ang="0">
                <a:pos x="214" y="454"/>
              </a:cxn>
            </a:cxnLst>
            <a:rect l="0" t="0" r="r" b="b"/>
            <a:pathLst>
              <a:path w="610" h="625">
                <a:moveTo>
                  <a:pt x="193" y="434"/>
                </a:moveTo>
                <a:lnTo>
                  <a:pt x="172" y="412"/>
                </a:lnTo>
                <a:lnTo>
                  <a:pt x="152" y="388"/>
                </a:lnTo>
                <a:lnTo>
                  <a:pt x="132" y="365"/>
                </a:lnTo>
                <a:lnTo>
                  <a:pt x="114" y="340"/>
                </a:lnTo>
                <a:lnTo>
                  <a:pt x="98" y="315"/>
                </a:lnTo>
                <a:lnTo>
                  <a:pt x="83" y="289"/>
                </a:lnTo>
                <a:lnTo>
                  <a:pt x="69" y="262"/>
                </a:lnTo>
                <a:lnTo>
                  <a:pt x="56" y="235"/>
                </a:lnTo>
                <a:lnTo>
                  <a:pt x="44" y="207"/>
                </a:lnTo>
                <a:lnTo>
                  <a:pt x="33" y="179"/>
                </a:lnTo>
                <a:lnTo>
                  <a:pt x="24" y="151"/>
                </a:lnTo>
                <a:lnTo>
                  <a:pt x="17" y="121"/>
                </a:lnTo>
                <a:lnTo>
                  <a:pt x="11" y="91"/>
                </a:lnTo>
                <a:lnTo>
                  <a:pt x="6" y="62"/>
                </a:lnTo>
                <a:lnTo>
                  <a:pt x="2" y="30"/>
                </a:lnTo>
                <a:lnTo>
                  <a:pt x="0" y="0"/>
                </a:lnTo>
                <a:lnTo>
                  <a:pt x="86" y="12"/>
                </a:lnTo>
                <a:lnTo>
                  <a:pt x="88" y="37"/>
                </a:lnTo>
                <a:lnTo>
                  <a:pt x="92" y="63"/>
                </a:lnTo>
                <a:lnTo>
                  <a:pt x="97" y="88"/>
                </a:lnTo>
                <a:lnTo>
                  <a:pt x="102" y="113"/>
                </a:lnTo>
                <a:lnTo>
                  <a:pt x="109" y="138"/>
                </a:lnTo>
                <a:lnTo>
                  <a:pt x="117" y="162"/>
                </a:lnTo>
                <a:lnTo>
                  <a:pt x="126" y="185"/>
                </a:lnTo>
                <a:lnTo>
                  <a:pt x="135" y="208"/>
                </a:lnTo>
                <a:lnTo>
                  <a:pt x="147" y="231"/>
                </a:lnTo>
                <a:lnTo>
                  <a:pt x="159" y="253"/>
                </a:lnTo>
                <a:lnTo>
                  <a:pt x="172" y="275"/>
                </a:lnTo>
                <a:lnTo>
                  <a:pt x="186" y="296"/>
                </a:lnTo>
                <a:lnTo>
                  <a:pt x="201" y="317"/>
                </a:lnTo>
                <a:lnTo>
                  <a:pt x="217" y="337"/>
                </a:lnTo>
                <a:lnTo>
                  <a:pt x="234" y="356"/>
                </a:lnTo>
                <a:lnTo>
                  <a:pt x="252" y="374"/>
                </a:lnTo>
                <a:lnTo>
                  <a:pt x="270" y="392"/>
                </a:lnTo>
                <a:lnTo>
                  <a:pt x="288" y="409"/>
                </a:lnTo>
                <a:lnTo>
                  <a:pt x="308" y="424"/>
                </a:lnTo>
                <a:lnTo>
                  <a:pt x="328" y="438"/>
                </a:lnTo>
                <a:lnTo>
                  <a:pt x="348" y="452"/>
                </a:lnTo>
                <a:lnTo>
                  <a:pt x="369" y="465"/>
                </a:lnTo>
                <a:lnTo>
                  <a:pt x="390" y="478"/>
                </a:lnTo>
                <a:lnTo>
                  <a:pt x="413" y="488"/>
                </a:lnTo>
                <a:lnTo>
                  <a:pt x="434" y="498"/>
                </a:lnTo>
                <a:lnTo>
                  <a:pt x="457" y="507"/>
                </a:lnTo>
                <a:lnTo>
                  <a:pt x="480" y="515"/>
                </a:lnTo>
                <a:lnTo>
                  <a:pt x="504" y="522"/>
                </a:lnTo>
                <a:lnTo>
                  <a:pt x="527" y="528"/>
                </a:lnTo>
                <a:lnTo>
                  <a:pt x="551" y="533"/>
                </a:lnTo>
                <a:lnTo>
                  <a:pt x="576" y="537"/>
                </a:lnTo>
                <a:lnTo>
                  <a:pt x="600" y="540"/>
                </a:lnTo>
                <a:lnTo>
                  <a:pt x="610" y="625"/>
                </a:lnTo>
                <a:lnTo>
                  <a:pt x="581" y="622"/>
                </a:lnTo>
                <a:lnTo>
                  <a:pt x="551" y="618"/>
                </a:lnTo>
                <a:lnTo>
                  <a:pt x="523" y="613"/>
                </a:lnTo>
                <a:lnTo>
                  <a:pt x="494" y="607"/>
                </a:lnTo>
                <a:lnTo>
                  <a:pt x="466" y="599"/>
                </a:lnTo>
                <a:lnTo>
                  <a:pt x="438" y="590"/>
                </a:lnTo>
                <a:lnTo>
                  <a:pt x="411" y="580"/>
                </a:lnTo>
                <a:lnTo>
                  <a:pt x="384" y="568"/>
                </a:lnTo>
                <a:lnTo>
                  <a:pt x="358" y="555"/>
                </a:lnTo>
                <a:lnTo>
                  <a:pt x="333" y="541"/>
                </a:lnTo>
                <a:lnTo>
                  <a:pt x="307" y="526"/>
                </a:lnTo>
                <a:lnTo>
                  <a:pt x="283" y="510"/>
                </a:lnTo>
                <a:lnTo>
                  <a:pt x="260" y="493"/>
                </a:lnTo>
                <a:lnTo>
                  <a:pt x="237" y="474"/>
                </a:lnTo>
                <a:lnTo>
                  <a:pt x="214" y="454"/>
                </a:lnTo>
                <a:lnTo>
                  <a:pt x="193" y="434"/>
                </a:lnTo>
                <a:close/>
              </a:path>
            </a:pathLst>
          </a:custGeom>
          <a:solidFill>
            <a:srgbClr val="0099D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8" name="Freeform 90"/>
          <p:cNvSpPr>
            <a:spLocks/>
          </p:cNvSpPr>
          <p:nvPr/>
        </p:nvSpPr>
        <p:spPr bwMode="auto">
          <a:xfrm>
            <a:off x="7364413" y="2786063"/>
            <a:ext cx="131762" cy="120650"/>
          </a:xfrm>
          <a:custGeom>
            <a:avLst/>
            <a:gdLst/>
            <a:ahLst/>
            <a:cxnLst>
              <a:cxn ang="0">
                <a:pos x="0" y="627"/>
              </a:cxn>
              <a:cxn ang="0">
                <a:pos x="10" y="542"/>
              </a:cxn>
              <a:cxn ang="0">
                <a:pos x="37" y="541"/>
              </a:cxn>
              <a:cxn ang="0">
                <a:pos x="64" y="538"/>
              </a:cxn>
              <a:cxn ang="0">
                <a:pos x="91" y="534"/>
              </a:cxn>
              <a:cxn ang="0">
                <a:pos x="117" y="529"/>
              </a:cxn>
              <a:cxn ang="0">
                <a:pos x="143" y="522"/>
              </a:cxn>
              <a:cxn ang="0">
                <a:pos x="169" y="515"/>
              </a:cxn>
              <a:cxn ang="0">
                <a:pos x="194" y="506"/>
              </a:cxn>
              <a:cxn ang="0">
                <a:pos x="219" y="496"/>
              </a:cxn>
              <a:cxn ang="0">
                <a:pos x="243" y="485"/>
              </a:cxn>
              <a:cxn ang="0">
                <a:pos x="268" y="472"/>
              </a:cxn>
              <a:cxn ang="0">
                <a:pos x="291" y="458"/>
              </a:cxn>
              <a:cxn ang="0">
                <a:pos x="313" y="444"/>
              </a:cxn>
              <a:cxn ang="0">
                <a:pos x="335" y="428"/>
              </a:cxn>
              <a:cxn ang="0">
                <a:pos x="357" y="412"/>
              </a:cxn>
              <a:cxn ang="0">
                <a:pos x="377" y="394"/>
              </a:cxn>
              <a:cxn ang="0">
                <a:pos x="397" y="374"/>
              </a:cxn>
              <a:cxn ang="0">
                <a:pos x="415" y="356"/>
              </a:cxn>
              <a:cxn ang="0">
                <a:pos x="433" y="337"/>
              </a:cxn>
              <a:cxn ang="0">
                <a:pos x="449" y="317"/>
              </a:cxn>
              <a:cxn ang="0">
                <a:pos x="464" y="296"/>
              </a:cxn>
              <a:cxn ang="0">
                <a:pos x="478" y="275"/>
              </a:cxn>
              <a:cxn ang="0">
                <a:pos x="491" y="253"/>
              </a:cxn>
              <a:cxn ang="0">
                <a:pos x="503" y="231"/>
              </a:cxn>
              <a:cxn ang="0">
                <a:pos x="514" y="208"/>
              </a:cxn>
              <a:cxn ang="0">
                <a:pos x="524" y="185"/>
              </a:cxn>
              <a:cxn ang="0">
                <a:pos x="533" y="162"/>
              </a:cxn>
              <a:cxn ang="0">
                <a:pos x="541" y="138"/>
              </a:cxn>
              <a:cxn ang="0">
                <a:pos x="548" y="113"/>
              </a:cxn>
              <a:cxn ang="0">
                <a:pos x="553" y="88"/>
              </a:cxn>
              <a:cxn ang="0">
                <a:pos x="558" y="63"/>
              </a:cxn>
              <a:cxn ang="0">
                <a:pos x="562" y="37"/>
              </a:cxn>
              <a:cxn ang="0">
                <a:pos x="564" y="12"/>
              </a:cxn>
              <a:cxn ang="0">
                <a:pos x="649" y="0"/>
              </a:cxn>
              <a:cxn ang="0">
                <a:pos x="643" y="64"/>
              </a:cxn>
              <a:cxn ang="0">
                <a:pos x="631" y="126"/>
              </a:cxn>
              <a:cxn ang="0">
                <a:pos x="613" y="186"/>
              </a:cxn>
              <a:cxn ang="0">
                <a:pos x="589" y="244"/>
              </a:cxn>
              <a:cxn ang="0">
                <a:pos x="561" y="298"/>
              </a:cxn>
              <a:cxn ang="0">
                <a:pos x="529" y="350"/>
              </a:cxn>
              <a:cxn ang="0">
                <a:pos x="491" y="398"/>
              </a:cxn>
              <a:cxn ang="0">
                <a:pos x="449" y="442"/>
              </a:cxn>
              <a:cxn ang="0">
                <a:pos x="403" y="483"/>
              </a:cxn>
              <a:cxn ang="0">
                <a:pos x="355" y="519"/>
              </a:cxn>
              <a:cxn ang="0">
                <a:pos x="302" y="550"/>
              </a:cxn>
              <a:cxn ang="0">
                <a:pos x="246" y="577"/>
              </a:cxn>
              <a:cxn ang="0">
                <a:pos x="188" y="598"/>
              </a:cxn>
              <a:cxn ang="0">
                <a:pos x="127" y="613"/>
              </a:cxn>
              <a:cxn ang="0">
                <a:pos x="64" y="623"/>
              </a:cxn>
              <a:cxn ang="0">
                <a:pos x="0" y="627"/>
              </a:cxn>
            </a:cxnLst>
            <a:rect l="0" t="0" r="r" b="b"/>
            <a:pathLst>
              <a:path w="649" h="627">
                <a:moveTo>
                  <a:pt x="0" y="627"/>
                </a:moveTo>
                <a:lnTo>
                  <a:pt x="10" y="542"/>
                </a:lnTo>
                <a:lnTo>
                  <a:pt x="37" y="541"/>
                </a:lnTo>
                <a:lnTo>
                  <a:pt x="64" y="538"/>
                </a:lnTo>
                <a:lnTo>
                  <a:pt x="91" y="534"/>
                </a:lnTo>
                <a:lnTo>
                  <a:pt x="117" y="529"/>
                </a:lnTo>
                <a:lnTo>
                  <a:pt x="143" y="522"/>
                </a:lnTo>
                <a:lnTo>
                  <a:pt x="169" y="515"/>
                </a:lnTo>
                <a:lnTo>
                  <a:pt x="194" y="506"/>
                </a:lnTo>
                <a:lnTo>
                  <a:pt x="219" y="496"/>
                </a:lnTo>
                <a:lnTo>
                  <a:pt x="243" y="485"/>
                </a:lnTo>
                <a:lnTo>
                  <a:pt x="268" y="472"/>
                </a:lnTo>
                <a:lnTo>
                  <a:pt x="291" y="458"/>
                </a:lnTo>
                <a:lnTo>
                  <a:pt x="313" y="444"/>
                </a:lnTo>
                <a:lnTo>
                  <a:pt x="335" y="428"/>
                </a:lnTo>
                <a:lnTo>
                  <a:pt x="357" y="412"/>
                </a:lnTo>
                <a:lnTo>
                  <a:pt x="377" y="394"/>
                </a:lnTo>
                <a:lnTo>
                  <a:pt x="397" y="374"/>
                </a:lnTo>
                <a:lnTo>
                  <a:pt x="415" y="356"/>
                </a:lnTo>
                <a:lnTo>
                  <a:pt x="433" y="337"/>
                </a:lnTo>
                <a:lnTo>
                  <a:pt x="449" y="317"/>
                </a:lnTo>
                <a:lnTo>
                  <a:pt x="464" y="296"/>
                </a:lnTo>
                <a:lnTo>
                  <a:pt x="478" y="275"/>
                </a:lnTo>
                <a:lnTo>
                  <a:pt x="491" y="253"/>
                </a:lnTo>
                <a:lnTo>
                  <a:pt x="503" y="231"/>
                </a:lnTo>
                <a:lnTo>
                  <a:pt x="514" y="208"/>
                </a:lnTo>
                <a:lnTo>
                  <a:pt x="524" y="185"/>
                </a:lnTo>
                <a:lnTo>
                  <a:pt x="533" y="162"/>
                </a:lnTo>
                <a:lnTo>
                  <a:pt x="541" y="138"/>
                </a:lnTo>
                <a:lnTo>
                  <a:pt x="548" y="113"/>
                </a:lnTo>
                <a:lnTo>
                  <a:pt x="553" y="88"/>
                </a:lnTo>
                <a:lnTo>
                  <a:pt x="558" y="63"/>
                </a:lnTo>
                <a:lnTo>
                  <a:pt x="562" y="37"/>
                </a:lnTo>
                <a:lnTo>
                  <a:pt x="564" y="12"/>
                </a:lnTo>
                <a:lnTo>
                  <a:pt x="649" y="0"/>
                </a:lnTo>
                <a:lnTo>
                  <a:pt x="643" y="64"/>
                </a:lnTo>
                <a:lnTo>
                  <a:pt x="631" y="126"/>
                </a:lnTo>
                <a:lnTo>
                  <a:pt x="613" y="186"/>
                </a:lnTo>
                <a:lnTo>
                  <a:pt x="589" y="244"/>
                </a:lnTo>
                <a:lnTo>
                  <a:pt x="561" y="298"/>
                </a:lnTo>
                <a:lnTo>
                  <a:pt x="529" y="350"/>
                </a:lnTo>
                <a:lnTo>
                  <a:pt x="491" y="398"/>
                </a:lnTo>
                <a:lnTo>
                  <a:pt x="449" y="442"/>
                </a:lnTo>
                <a:lnTo>
                  <a:pt x="403" y="483"/>
                </a:lnTo>
                <a:lnTo>
                  <a:pt x="355" y="519"/>
                </a:lnTo>
                <a:lnTo>
                  <a:pt x="302" y="550"/>
                </a:lnTo>
                <a:lnTo>
                  <a:pt x="246" y="577"/>
                </a:lnTo>
                <a:lnTo>
                  <a:pt x="188" y="598"/>
                </a:lnTo>
                <a:lnTo>
                  <a:pt x="127" y="613"/>
                </a:lnTo>
                <a:lnTo>
                  <a:pt x="64" y="623"/>
                </a:lnTo>
                <a:lnTo>
                  <a:pt x="0" y="627"/>
                </a:lnTo>
                <a:close/>
              </a:path>
            </a:pathLst>
          </a:custGeom>
          <a:solidFill>
            <a:srgbClr val="0099D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9" name="Freeform 91"/>
          <p:cNvSpPr>
            <a:spLocks/>
          </p:cNvSpPr>
          <p:nvPr/>
        </p:nvSpPr>
        <p:spPr bwMode="auto">
          <a:xfrm>
            <a:off x="7339013" y="2759075"/>
            <a:ext cx="41275" cy="39688"/>
          </a:xfrm>
          <a:custGeom>
            <a:avLst/>
            <a:gdLst/>
            <a:ahLst/>
            <a:cxnLst>
              <a:cxn ang="0">
                <a:pos x="101" y="203"/>
              </a:cxn>
              <a:cxn ang="0">
                <a:pos x="122" y="201"/>
              </a:cxn>
              <a:cxn ang="0">
                <a:pos x="141" y="195"/>
              </a:cxn>
              <a:cxn ang="0">
                <a:pos x="158" y="186"/>
              </a:cxn>
              <a:cxn ang="0">
                <a:pos x="173" y="173"/>
              </a:cxn>
              <a:cxn ang="0">
                <a:pos x="185" y="158"/>
              </a:cxn>
              <a:cxn ang="0">
                <a:pos x="194" y="140"/>
              </a:cxn>
              <a:cxn ang="0">
                <a:pos x="200" y="121"/>
              </a:cxn>
              <a:cxn ang="0">
                <a:pos x="202" y="101"/>
              </a:cxn>
              <a:cxn ang="0">
                <a:pos x="200" y="80"/>
              </a:cxn>
              <a:cxn ang="0">
                <a:pos x="194" y="61"/>
              </a:cxn>
              <a:cxn ang="0">
                <a:pos x="185" y="44"/>
              </a:cxn>
              <a:cxn ang="0">
                <a:pos x="173" y="29"/>
              </a:cxn>
              <a:cxn ang="0">
                <a:pos x="158" y="17"/>
              </a:cxn>
              <a:cxn ang="0">
                <a:pos x="141" y="8"/>
              </a:cxn>
              <a:cxn ang="0">
                <a:pos x="122" y="2"/>
              </a:cxn>
              <a:cxn ang="0">
                <a:pos x="101" y="0"/>
              </a:cxn>
              <a:cxn ang="0">
                <a:pos x="81" y="2"/>
              </a:cxn>
              <a:cxn ang="0">
                <a:pos x="62" y="8"/>
              </a:cxn>
              <a:cxn ang="0">
                <a:pos x="45" y="17"/>
              </a:cxn>
              <a:cxn ang="0">
                <a:pos x="29" y="29"/>
              </a:cxn>
              <a:cxn ang="0">
                <a:pos x="17" y="44"/>
              </a:cxn>
              <a:cxn ang="0">
                <a:pos x="8" y="61"/>
              </a:cxn>
              <a:cxn ang="0">
                <a:pos x="2" y="80"/>
              </a:cxn>
              <a:cxn ang="0">
                <a:pos x="0" y="101"/>
              </a:cxn>
              <a:cxn ang="0">
                <a:pos x="2" y="121"/>
              </a:cxn>
              <a:cxn ang="0">
                <a:pos x="8" y="140"/>
              </a:cxn>
              <a:cxn ang="0">
                <a:pos x="17" y="158"/>
              </a:cxn>
              <a:cxn ang="0">
                <a:pos x="29" y="173"/>
              </a:cxn>
              <a:cxn ang="0">
                <a:pos x="45" y="186"/>
              </a:cxn>
              <a:cxn ang="0">
                <a:pos x="62" y="195"/>
              </a:cxn>
              <a:cxn ang="0">
                <a:pos x="81" y="201"/>
              </a:cxn>
              <a:cxn ang="0">
                <a:pos x="101" y="203"/>
              </a:cxn>
            </a:cxnLst>
            <a:rect l="0" t="0" r="r" b="b"/>
            <a:pathLst>
              <a:path w="202" h="203">
                <a:moveTo>
                  <a:pt x="101" y="203"/>
                </a:moveTo>
                <a:lnTo>
                  <a:pt x="122" y="201"/>
                </a:lnTo>
                <a:lnTo>
                  <a:pt x="141" y="195"/>
                </a:lnTo>
                <a:lnTo>
                  <a:pt x="158" y="186"/>
                </a:lnTo>
                <a:lnTo>
                  <a:pt x="173" y="173"/>
                </a:lnTo>
                <a:lnTo>
                  <a:pt x="185" y="158"/>
                </a:lnTo>
                <a:lnTo>
                  <a:pt x="194" y="140"/>
                </a:lnTo>
                <a:lnTo>
                  <a:pt x="200" y="121"/>
                </a:lnTo>
                <a:lnTo>
                  <a:pt x="202" y="101"/>
                </a:lnTo>
                <a:lnTo>
                  <a:pt x="200" y="80"/>
                </a:lnTo>
                <a:lnTo>
                  <a:pt x="194" y="61"/>
                </a:lnTo>
                <a:lnTo>
                  <a:pt x="185" y="44"/>
                </a:lnTo>
                <a:lnTo>
                  <a:pt x="173" y="29"/>
                </a:lnTo>
                <a:lnTo>
                  <a:pt x="158" y="17"/>
                </a:lnTo>
                <a:lnTo>
                  <a:pt x="141" y="8"/>
                </a:lnTo>
                <a:lnTo>
                  <a:pt x="122" y="2"/>
                </a:lnTo>
                <a:lnTo>
                  <a:pt x="101" y="0"/>
                </a:lnTo>
                <a:lnTo>
                  <a:pt x="81" y="2"/>
                </a:lnTo>
                <a:lnTo>
                  <a:pt x="62" y="8"/>
                </a:lnTo>
                <a:lnTo>
                  <a:pt x="45" y="17"/>
                </a:lnTo>
                <a:lnTo>
                  <a:pt x="29" y="29"/>
                </a:lnTo>
                <a:lnTo>
                  <a:pt x="17" y="44"/>
                </a:lnTo>
                <a:lnTo>
                  <a:pt x="8" y="61"/>
                </a:lnTo>
                <a:lnTo>
                  <a:pt x="2" y="80"/>
                </a:lnTo>
                <a:lnTo>
                  <a:pt x="0" y="101"/>
                </a:lnTo>
                <a:lnTo>
                  <a:pt x="2" y="121"/>
                </a:lnTo>
                <a:lnTo>
                  <a:pt x="8" y="140"/>
                </a:lnTo>
                <a:lnTo>
                  <a:pt x="17" y="158"/>
                </a:lnTo>
                <a:lnTo>
                  <a:pt x="29" y="173"/>
                </a:lnTo>
                <a:lnTo>
                  <a:pt x="45" y="186"/>
                </a:lnTo>
                <a:lnTo>
                  <a:pt x="62" y="195"/>
                </a:lnTo>
                <a:lnTo>
                  <a:pt x="81" y="201"/>
                </a:lnTo>
                <a:lnTo>
                  <a:pt x="101" y="203"/>
                </a:lnTo>
                <a:close/>
              </a:path>
            </a:pathLst>
          </a:custGeom>
          <a:solidFill>
            <a:srgbClr val="0099D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0" name="Freeform 92"/>
          <p:cNvSpPr>
            <a:spLocks/>
          </p:cNvSpPr>
          <p:nvPr/>
        </p:nvSpPr>
        <p:spPr bwMode="auto">
          <a:xfrm>
            <a:off x="7334250" y="2563813"/>
            <a:ext cx="49213" cy="55562"/>
          </a:xfrm>
          <a:custGeom>
            <a:avLst/>
            <a:gdLst/>
            <a:ahLst/>
            <a:cxnLst>
              <a:cxn ang="0">
                <a:pos x="0" y="30"/>
              </a:cxn>
              <a:cxn ang="0">
                <a:pos x="1" y="23"/>
              </a:cxn>
              <a:cxn ang="0">
                <a:pos x="2" y="17"/>
              </a:cxn>
              <a:cxn ang="0">
                <a:pos x="5" y="12"/>
              </a:cxn>
              <a:cxn ang="0">
                <a:pos x="9" y="8"/>
              </a:cxn>
              <a:cxn ang="0">
                <a:pos x="13" y="4"/>
              </a:cxn>
              <a:cxn ang="0">
                <a:pos x="18" y="2"/>
              </a:cxn>
              <a:cxn ang="0">
                <a:pos x="24" y="1"/>
              </a:cxn>
              <a:cxn ang="0">
                <a:pos x="30" y="0"/>
              </a:cxn>
              <a:cxn ang="0">
                <a:pos x="36" y="1"/>
              </a:cxn>
              <a:cxn ang="0">
                <a:pos x="43" y="4"/>
              </a:cxn>
              <a:cxn ang="0">
                <a:pos x="50" y="8"/>
              </a:cxn>
              <a:cxn ang="0">
                <a:pos x="56" y="13"/>
              </a:cxn>
              <a:cxn ang="0">
                <a:pos x="182" y="182"/>
              </a:cxn>
              <a:cxn ang="0">
                <a:pos x="183" y="182"/>
              </a:cxn>
              <a:cxn ang="0">
                <a:pos x="183" y="30"/>
              </a:cxn>
              <a:cxn ang="0">
                <a:pos x="185" y="17"/>
              </a:cxn>
              <a:cxn ang="0">
                <a:pos x="192" y="8"/>
              </a:cxn>
              <a:cxn ang="0">
                <a:pos x="201" y="2"/>
              </a:cxn>
              <a:cxn ang="0">
                <a:pos x="212" y="0"/>
              </a:cxn>
              <a:cxn ang="0">
                <a:pos x="218" y="1"/>
              </a:cxn>
              <a:cxn ang="0">
                <a:pos x="224" y="2"/>
              </a:cxn>
              <a:cxn ang="0">
                <a:pos x="230" y="4"/>
              </a:cxn>
              <a:cxn ang="0">
                <a:pos x="234" y="8"/>
              </a:cxn>
              <a:cxn ang="0">
                <a:pos x="238" y="12"/>
              </a:cxn>
              <a:cxn ang="0">
                <a:pos x="241" y="17"/>
              </a:cxn>
              <a:cxn ang="0">
                <a:pos x="242" y="23"/>
              </a:cxn>
              <a:cxn ang="0">
                <a:pos x="243" y="30"/>
              </a:cxn>
              <a:cxn ang="0">
                <a:pos x="243" y="258"/>
              </a:cxn>
              <a:cxn ang="0">
                <a:pos x="242" y="265"/>
              </a:cxn>
              <a:cxn ang="0">
                <a:pos x="241" y="271"/>
              </a:cxn>
              <a:cxn ang="0">
                <a:pos x="238" y="277"/>
              </a:cxn>
              <a:cxn ang="0">
                <a:pos x="234" y="281"/>
              </a:cxn>
              <a:cxn ang="0">
                <a:pos x="230" y="284"/>
              </a:cxn>
              <a:cxn ang="0">
                <a:pos x="224" y="287"/>
              </a:cxn>
              <a:cxn ang="0">
                <a:pos x="218" y="288"/>
              </a:cxn>
              <a:cxn ang="0">
                <a:pos x="212" y="289"/>
              </a:cxn>
              <a:cxn ang="0">
                <a:pos x="206" y="288"/>
              </a:cxn>
              <a:cxn ang="0">
                <a:pos x="199" y="285"/>
              </a:cxn>
              <a:cxn ang="0">
                <a:pos x="193" y="281"/>
              </a:cxn>
              <a:cxn ang="0">
                <a:pos x="188" y="276"/>
              </a:cxn>
              <a:cxn ang="0">
                <a:pos x="61" y="109"/>
              </a:cxn>
              <a:cxn ang="0">
                <a:pos x="61" y="109"/>
              </a:cxn>
              <a:cxn ang="0">
                <a:pos x="61" y="258"/>
              </a:cxn>
              <a:cxn ang="0">
                <a:pos x="60" y="265"/>
              </a:cxn>
              <a:cxn ang="0">
                <a:pos x="59" y="271"/>
              </a:cxn>
              <a:cxn ang="0">
                <a:pos x="56" y="277"/>
              </a:cxn>
              <a:cxn ang="0">
                <a:pos x="51" y="281"/>
              </a:cxn>
              <a:cxn ang="0">
                <a:pos x="47" y="284"/>
              </a:cxn>
              <a:cxn ang="0">
                <a:pos x="42" y="287"/>
              </a:cxn>
              <a:cxn ang="0">
                <a:pos x="36" y="288"/>
              </a:cxn>
              <a:cxn ang="0">
                <a:pos x="30" y="289"/>
              </a:cxn>
              <a:cxn ang="0">
                <a:pos x="24" y="288"/>
              </a:cxn>
              <a:cxn ang="0">
                <a:pos x="18" y="287"/>
              </a:cxn>
              <a:cxn ang="0">
                <a:pos x="13" y="284"/>
              </a:cxn>
              <a:cxn ang="0">
                <a:pos x="9" y="281"/>
              </a:cxn>
              <a:cxn ang="0">
                <a:pos x="5" y="277"/>
              </a:cxn>
              <a:cxn ang="0">
                <a:pos x="2" y="271"/>
              </a:cxn>
              <a:cxn ang="0">
                <a:pos x="1" y="265"/>
              </a:cxn>
              <a:cxn ang="0">
                <a:pos x="0" y="258"/>
              </a:cxn>
              <a:cxn ang="0">
                <a:pos x="0" y="30"/>
              </a:cxn>
            </a:cxnLst>
            <a:rect l="0" t="0" r="r" b="b"/>
            <a:pathLst>
              <a:path w="243" h="289">
                <a:moveTo>
                  <a:pt x="0" y="30"/>
                </a:moveTo>
                <a:lnTo>
                  <a:pt x="1" y="23"/>
                </a:lnTo>
                <a:lnTo>
                  <a:pt x="2" y="17"/>
                </a:lnTo>
                <a:lnTo>
                  <a:pt x="5" y="12"/>
                </a:lnTo>
                <a:lnTo>
                  <a:pt x="9" y="8"/>
                </a:lnTo>
                <a:lnTo>
                  <a:pt x="13" y="4"/>
                </a:lnTo>
                <a:lnTo>
                  <a:pt x="18" y="2"/>
                </a:lnTo>
                <a:lnTo>
                  <a:pt x="24" y="1"/>
                </a:lnTo>
                <a:lnTo>
                  <a:pt x="30" y="0"/>
                </a:lnTo>
                <a:lnTo>
                  <a:pt x="36" y="1"/>
                </a:lnTo>
                <a:lnTo>
                  <a:pt x="43" y="4"/>
                </a:lnTo>
                <a:lnTo>
                  <a:pt x="50" y="8"/>
                </a:lnTo>
                <a:lnTo>
                  <a:pt x="56" y="13"/>
                </a:lnTo>
                <a:lnTo>
                  <a:pt x="182" y="182"/>
                </a:lnTo>
                <a:lnTo>
                  <a:pt x="183" y="182"/>
                </a:lnTo>
                <a:lnTo>
                  <a:pt x="183" y="30"/>
                </a:lnTo>
                <a:lnTo>
                  <a:pt x="185" y="17"/>
                </a:lnTo>
                <a:lnTo>
                  <a:pt x="192" y="8"/>
                </a:lnTo>
                <a:lnTo>
                  <a:pt x="201" y="2"/>
                </a:lnTo>
                <a:lnTo>
                  <a:pt x="212" y="0"/>
                </a:lnTo>
                <a:lnTo>
                  <a:pt x="218" y="1"/>
                </a:lnTo>
                <a:lnTo>
                  <a:pt x="224" y="2"/>
                </a:lnTo>
                <a:lnTo>
                  <a:pt x="230" y="4"/>
                </a:lnTo>
                <a:lnTo>
                  <a:pt x="234" y="8"/>
                </a:lnTo>
                <a:lnTo>
                  <a:pt x="238" y="12"/>
                </a:lnTo>
                <a:lnTo>
                  <a:pt x="241" y="17"/>
                </a:lnTo>
                <a:lnTo>
                  <a:pt x="242" y="23"/>
                </a:lnTo>
                <a:lnTo>
                  <a:pt x="243" y="30"/>
                </a:lnTo>
                <a:lnTo>
                  <a:pt x="243" y="258"/>
                </a:lnTo>
                <a:lnTo>
                  <a:pt x="242" y="265"/>
                </a:lnTo>
                <a:lnTo>
                  <a:pt x="241" y="271"/>
                </a:lnTo>
                <a:lnTo>
                  <a:pt x="238" y="277"/>
                </a:lnTo>
                <a:lnTo>
                  <a:pt x="234" y="281"/>
                </a:lnTo>
                <a:lnTo>
                  <a:pt x="230" y="284"/>
                </a:lnTo>
                <a:lnTo>
                  <a:pt x="224" y="287"/>
                </a:lnTo>
                <a:lnTo>
                  <a:pt x="218" y="288"/>
                </a:lnTo>
                <a:lnTo>
                  <a:pt x="212" y="289"/>
                </a:lnTo>
                <a:lnTo>
                  <a:pt x="206" y="288"/>
                </a:lnTo>
                <a:lnTo>
                  <a:pt x="199" y="285"/>
                </a:lnTo>
                <a:lnTo>
                  <a:pt x="193" y="281"/>
                </a:lnTo>
                <a:lnTo>
                  <a:pt x="188" y="276"/>
                </a:lnTo>
                <a:lnTo>
                  <a:pt x="61" y="109"/>
                </a:lnTo>
                <a:lnTo>
                  <a:pt x="61" y="109"/>
                </a:lnTo>
                <a:lnTo>
                  <a:pt x="61" y="258"/>
                </a:lnTo>
                <a:lnTo>
                  <a:pt x="60" y="265"/>
                </a:lnTo>
                <a:lnTo>
                  <a:pt x="59" y="271"/>
                </a:lnTo>
                <a:lnTo>
                  <a:pt x="56" y="277"/>
                </a:lnTo>
                <a:lnTo>
                  <a:pt x="51" y="281"/>
                </a:lnTo>
                <a:lnTo>
                  <a:pt x="47" y="284"/>
                </a:lnTo>
                <a:lnTo>
                  <a:pt x="42" y="287"/>
                </a:lnTo>
                <a:lnTo>
                  <a:pt x="36" y="288"/>
                </a:lnTo>
                <a:lnTo>
                  <a:pt x="30" y="289"/>
                </a:lnTo>
                <a:lnTo>
                  <a:pt x="24" y="288"/>
                </a:lnTo>
                <a:lnTo>
                  <a:pt x="18" y="287"/>
                </a:lnTo>
                <a:lnTo>
                  <a:pt x="13" y="284"/>
                </a:lnTo>
                <a:lnTo>
                  <a:pt x="9" y="281"/>
                </a:lnTo>
                <a:lnTo>
                  <a:pt x="5" y="277"/>
                </a:lnTo>
                <a:lnTo>
                  <a:pt x="2" y="271"/>
                </a:lnTo>
                <a:lnTo>
                  <a:pt x="1" y="265"/>
                </a:lnTo>
                <a:lnTo>
                  <a:pt x="0" y="258"/>
                </a:lnTo>
                <a:lnTo>
                  <a:pt x="0" y="3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594" name="Text Box 26"/>
          <p:cNvSpPr txBox="1">
            <a:spLocks noChangeArrowheads="1"/>
          </p:cNvSpPr>
          <p:nvPr/>
        </p:nvSpPr>
        <p:spPr bwMode="auto">
          <a:xfrm>
            <a:off x="2819400" y="1143000"/>
            <a:ext cx="2498725" cy="581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0" hangingPunct="0"/>
            <a:r>
              <a:rPr lang="en-US" altLang="en-US" sz="160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Coherent Bremsstrahlung</a:t>
            </a:r>
          </a:p>
          <a:p>
            <a:pPr algn="ctr" eaLnBrk="0" hangingPunct="0"/>
            <a:r>
              <a:rPr lang="en-US" altLang="en-US" sz="160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photon beam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5743575" y="2384425"/>
            <a:ext cx="227013" cy="109538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Line 78"/>
          <p:cNvSpPr>
            <a:spLocks noChangeShapeType="1"/>
          </p:cNvSpPr>
          <p:nvPr/>
        </p:nvSpPr>
        <p:spPr bwMode="auto">
          <a:xfrm>
            <a:off x="5705475" y="1854200"/>
            <a:ext cx="117475" cy="511175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1295400"/>
            <a:ext cx="1404938" cy="5810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buSzPct val="100000"/>
            </a:pPr>
            <a:r>
              <a:rPr lang="en-US" altLang="en-US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34" charset="-128"/>
              </a:rPr>
              <a:t>Pair</a:t>
            </a:r>
          </a:p>
          <a:p>
            <a:pPr algn="ctr">
              <a:buSzPct val="100000"/>
            </a:pPr>
            <a:r>
              <a:rPr lang="en-US" altLang="en-US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34" charset="-128"/>
              </a:rPr>
              <a:t>Spectrometer</a:t>
            </a:r>
          </a:p>
        </p:txBody>
      </p:sp>
      <p:sp>
        <p:nvSpPr>
          <p:cNvPr id="23554" name="TextBox 20"/>
          <p:cNvSpPr txBox="1">
            <a:spLocks noChangeArrowheads="1"/>
          </p:cNvSpPr>
          <p:nvPr/>
        </p:nvSpPr>
        <p:spPr bwMode="auto">
          <a:xfrm>
            <a:off x="1063625" y="4267200"/>
            <a:ext cx="72024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altLang="en-US" dirty="0">
                <a:latin typeface="Arial" pitchFamily="34" charset="0"/>
              </a:rPr>
              <a:t>Photon energy tagged by scattered electron ~ 0.1% resolution</a:t>
            </a:r>
          </a:p>
          <a:p>
            <a:pPr>
              <a:buFont typeface="Arial" pitchFamily="34" charset="0"/>
              <a:buChar char="•"/>
            </a:pPr>
            <a:r>
              <a:rPr lang="en-US" altLang="en-US" dirty="0">
                <a:latin typeface="Arial" pitchFamily="34" charset="0"/>
              </a:rPr>
              <a:t>Photon beam </a:t>
            </a:r>
            <a:r>
              <a:rPr lang="en-US" altLang="en-US" dirty="0" smtClean="0">
                <a:latin typeface="Arial" pitchFamily="34" charset="0"/>
              </a:rPr>
              <a:t>collimated at </a:t>
            </a:r>
            <a:r>
              <a:rPr lang="en-US" altLang="en-US" dirty="0">
                <a:latin typeface="Arial" pitchFamily="34" charset="0"/>
              </a:rPr>
              <a:t>75m, &lt;25 </a:t>
            </a:r>
            <a:r>
              <a:rPr lang="en-US" altLang="en-US" dirty="0" err="1">
                <a:latin typeface="Symbol" panose="05050102010706020507" pitchFamily="18" charset="2"/>
              </a:rPr>
              <a:t>m</a:t>
            </a:r>
            <a:r>
              <a:rPr lang="en-US" altLang="en-US" dirty="0" err="1">
                <a:latin typeface="Arial" pitchFamily="34" charset="0"/>
              </a:rPr>
              <a:t>rad</a:t>
            </a:r>
            <a:endParaRPr lang="en-US" altLang="en-US" dirty="0">
              <a:latin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en-US" dirty="0">
                <a:latin typeface="Arial" pitchFamily="34" charset="0"/>
              </a:rPr>
              <a:t>Intensity: </a:t>
            </a:r>
            <a:r>
              <a:rPr lang="en-US" altLang="en-US" dirty="0" smtClean="0">
                <a:latin typeface="Arial" pitchFamily="34" charset="0"/>
              </a:rPr>
              <a:t>~ </a:t>
            </a:r>
            <a:r>
              <a:rPr lang="en-US" altLang="en-US" dirty="0">
                <a:latin typeface="Arial" pitchFamily="34" charset="0"/>
              </a:rPr>
              <a:t>2 10</a:t>
            </a:r>
            <a:r>
              <a:rPr lang="en-US" altLang="en-US" baseline="30000" dirty="0">
                <a:latin typeface="Arial" pitchFamily="34" charset="0"/>
              </a:rPr>
              <a:t>7</a:t>
            </a:r>
            <a:r>
              <a:rPr lang="en-US" altLang="en-US" dirty="0">
                <a:latin typeface="Arial" pitchFamily="34" charset="0"/>
              </a:rPr>
              <a:t> </a:t>
            </a:r>
            <a:r>
              <a:rPr lang="en-US" altLang="en-US" b="1" dirty="0">
                <a:latin typeface="Arial" pitchFamily="34" charset="0"/>
              </a:rPr>
              <a:t>- </a:t>
            </a:r>
            <a:r>
              <a:rPr lang="en-US" altLang="en-US" dirty="0">
                <a:latin typeface="Arial" pitchFamily="34" charset="0"/>
              </a:rPr>
              <a:t>5 10</a:t>
            </a:r>
            <a:r>
              <a:rPr lang="en-US" altLang="en-US" baseline="30000" dirty="0">
                <a:latin typeface="Arial" pitchFamily="34" charset="0"/>
              </a:rPr>
              <a:t>7</a:t>
            </a:r>
            <a:r>
              <a:rPr lang="en-US" altLang="en-US" dirty="0">
                <a:latin typeface="Arial" pitchFamily="34" charset="0"/>
              </a:rPr>
              <a:t> </a:t>
            </a:r>
            <a:r>
              <a:rPr lang="en-US" altLang="en-US" b="1" dirty="0">
                <a:latin typeface="Symbol" pitchFamily="18" charset="2"/>
              </a:rPr>
              <a:t>g</a:t>
            </a:r>
            <a:r>
              <a:rPr lang="en-US" altLang="en-US" dirty="0">
                <a:latin typeface="Arial" pitchFamily="34" charset="0"/>
              </a:rPr>
              <a:t>/sec above J/</a:t>
            </a:r>
            <a:r>
              <a:rPr lang="en-US" altLang="en-US" dirty="0">
                <a:latin typeface="Symbol" pitchFamily="18" charset="2"/>
              </a:rPr>
              <a:t>y</a:t>
            </a:r>
            <a:r>
              <a:rPr lang="en-US" altLang="en-US" dirty="0">
                <a:latin typeface="Arial" pitchFamily="34" charset="0"/>
              </a:rPr>
              <a:t> threshold (8.2 GeV) – total </a:t>
            </a:r>
            <a:r>
              <a:rPr lang="en-US" altLang="en-US" dirty="0" smtClean="0">
                <a:latin typeface="Arial" pitchFamily="34" charset="0"/>
              </a:rPr>
              <a:t>~50 </a:t>
            </a:r>
            <a:r>
              <a:rPr lang="en-US" altLang="en-US" dirty="0">
                <a:latin typeface="Arial" pitchFamily="34" charset="0"/>
              </a:rPr>
              <a:t>pb</a:t>
            </a:r>
            <a:r>
              <a:rPr lang="en-US" altLang="en-US" baseline="30000" dirty="0">
                <a:latin typeface="Arial" pitchFamily="34" charset="0"/>
              </a:rPr>
              <a:t>-1</a:t>
            </a:r>
            <a:r>
              <a:rPr lang="en-US" altLang="en-US" dirty="0">
                <a:latin typeface="Arial" pitchFamily="34" charset="0"/>
              </a:rPr>
              <a:t> in 2016-2017 runs</a:t>
            </a:r>
          </a:p>
        </p:txBody>
      </p:sp>
      <p:sp>
        <p:nvSpPr>
          <p:cNvPr id="23555" name="Text Box 26"/>
          <p:cNvSpPr txBox="1">
            <a:spLocks noChangeArrowheads="1"/>
          </p:cNvSpPr>
          <p:nvPr/>
        </p:nvSpPr>
        <p:spPr bwMode="auto">
          <a:xfrm>
            <a:off x="0" y="1143000"/>
            <a:ext cx="2895600" cy="581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0" hangingPunct="0"/>
            <a:r>
              <a:rPr lang="en-US" altLang="en-US" sz="160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Tagger Hall: magnet, radiator, </a:t>
            </a:r>
          </a:p>
          <a:p>
            <a:pPr algn="ctr" eaLnBrk="0" hangingPunct="0"/>
            <a:r>
              <a:rPr lang="en-US" altLang="en-US" sz="160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tagger hodoscope</a:t>
            </a:r>
          </a:p>
        </p:txBody>
      </p:sp>
      <p:sp>
        <p:nvSpPr>
          <p:cNvPr id="23556" name="Text Box 26"/>
          <p:cNvSpPr txBox="1">
            <a:spLocks noChangeArrowheads="1"/>
          </p:cNvSpPr>
          <p:nvPr/>
        </p:nvSpPr>
        <p:spPr bwMode="auto">
          <a:xfrm>
            <a:off x="2185988" y="2878138"/>
            <a:ext cx="1493837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0" hangingPunct="0"/>
            <a:r>
              <a:rPr lang="en-US" altLang="en-US" sz="160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Electron dump</a:t>
            </a:r>
          </a:p>
        </p:txBody>
      </p:sp>
      <p:sp>
        <p:nvSpPr>
          <p:cNvPr id="23557" name="TextBox 90"/>
          <p:cNvSpPr txBox="1">
            <a:spLocks noChangeArrowheads="1"/>
          </p:cNvSpPr>
          <p:nvPr/>
        </p:nvSpPr>
        <p:spPr bwMode="auto">
          <a:xfrm>
            <a:off x="228600" y="228600"/>
            <a:ext cx="853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400">
                <a:latin typeface="Arial" pitchFamily="34" charset="0"/>
              </a:rPr>
              <a:t>Hall D layout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98E877-D8EB-4ECA-BA1E-4BEC89EF8B8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276600"/>
            <a:ext cx="5003800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09600"/>
            <a:ext cx="4811713" cy="283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TextBox 89"/>
          <p:cNvSpPr txBox="1">
            <a:spLocks noChangeArrowheads="1"/>
          </p:cNvSpPr>
          <p:nvPr/>
        </p:nvSpPr>
        <p:spPr bwMode="auto">
          <a:xfrm>
            <a:off x="228600" y="230188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400">
                <a:latin typeface="Arial" pitchFamily="34" charset="0"/>
              </a:rPr>
              <a:t>Tagged fluxes</a:t>
            </a: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6477000" y="1905000"/>
            <a:ext cx="2590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indent="0"/>
            <a:r>
              <a:rPr lang="en-US" altLang="en-US" dirty="0" smtClean="0">
                <a:latin typeface="Arial" pitchFamily="34" charset="0"/>
              </a:rPr>
              <a:t>Fluctuations in flux coming from tagger efficiency, but canceled in normalized yields </a:t>
            </a:r>
            <a:endParaRPr lang="en-US" altLang="en-US" dirty="0"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29200" y="990600"/>
            <a:ext cx="13179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err="1" smtClean="0">
                <a:latin typeface="Symbol" pitchFamily="18" charset="2"/>
              </a:rPr>
              <a:t>g</a:t>
            </a:r>
            <a:r>
              <a:rPr lang="en-US" altLang="en-US" sz="2400" dirty="0" err="1" smtClean="0"/>
              <a:t>p</a:t>
            </a:r>
            <a:r>
              <a:rPr lang="en-US" altLang="en-US" sz="2400" dirty="0" smtClean="0"/>
              <a:t> </a:t>
            </a:r>
            <a:r>
              <a:rPr lang="en-US" altLang="en-US" sz="2400" dirty="0" smtClean="0">
                <a:latin typeface="Cambria Math" pitchFamily="18" charset="0"/>
              </a:rPr>
              <a:t>→ </a:t>
            </a:r>
            <a:r>
              <a:rPr lang="en-US" altLang="en-US" sz="2400" b="1" dirty="0" err="1" smtClean="0">
                <a:latin typeface="Symbol" panose="05050102010706020507" pitchFamily="18" charset="2"/>
              </a:rPr>
              <a:t>r</a:t>
            </a:r>
            <a:r>
              <a:rPr lang="en-US" altLang="en-US" sz="2400" dirty="0" err="1" smtClean="0"/>
              <a:t>p</a:t>
            </a:r>
            <a:r>
              <a:rPr lang="en-US" altLang="en-US" sz="2400" dirty="0" smtClean="0"/>
              <a:t> 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98E877-D8EB-4ECA-BA1E-4BEC89EF8B8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23382"/>
            <a:ext cx="1116013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87" y="4876800"/>
            <a:ext cx="1116013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27000" y="5656900"/>
            <a:ext cx="899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Hermetic detector:  1 – 120° polar and full azimuthal acceptance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Tracking:  </a:t>
            </a:r>
            <a:r>
              <a:rPr lang="en-US" dirty="0" err="1" smtClean="0">
                <a:latin typeface="Symbol" panose="05050102010706020507" pitchFamily="18" charset="2"/>
              </a:rPr>
              <a:t>s</a:t>
            </a:r>
            <a:r>
              <a:rPr lang="en-US" baseline="-25000" dirty="0" err="1" smtClean="0"/>
              <a:t>p</a:t>
            </a:r>
            <a:r>
              <a:rPr lang="en-US" dirty="0" smtClean="0"/>
              <a:t>/p  </a:t>
            </a:r>
            <a:r>
              <a:rPr lang="en-US" dirty="0"/>
              <a:t>~</a:t>
            </a:r>
            <a:r>
              <a:rPr lang="en-US" dirty="0" smtClean="0"/>
              <a:t> 1 – 5%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Calorimetry: </a:t>
            </a:r>
            <a:r>
              <a:rPr lang="en-US" dirty="0" err="1" smtClean="0">
                <a:latin typeface="Symbol" panose="05050102010706020507" pitchFamily="18" charset="2"/>
              </a:rPr>
              <a:t>s</a:t>
            </a:r>
            <a:r>
              <a:rPr lang="en-US" baseline="-25000" dirty="0" err="1" smtClean="0"/>
              <a:t>E</a:t>
            </a:r>
            <a:r>
              <a:rPr lang="en-US" dirty="0" smtClean="0"/>
              <a:t>/E ~ 6%/√ E + 2%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0487"/>
            <a:ext cx="9144000" cy="4077026"/>
          </a:xfrm>
          <a:prstGeom prst="rect">
            <a:avLst/>
          </a:prstGeom>
        </p:spPr>
      </p:pic>
      <p:sp>
        <p:nvSpPr>
          <p:cNvPr id="27650" name="TextBox 5"/>
          <p:cNvSpPr txBox="1">
            <a:spLocks noChangeArrowheads="1"/>
          </p:cNvSpPr>
          <p:nvPr/>
        </p:nvSpPr>
        <p:spPr bwMode="auto">
          <a:xfrm>
            <a:off x="228600" y="230188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400">
                <a:latin typeface="Arial" pitchFamily="34" charset="0"/>
              </a:rPr>
              <a:t>GlueX detector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4800" y="698500"/>
            <a:ext cx="8534400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2T-solenoid, </a:t>
            </a:r>
            <a:r>
              <a:rPr lang="en-US" dirty="0"/>
              <a:t>LH target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Tracking (FDC,CDC) 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Calorimetry (BCAL,FCAL) </a:t>
            </a:r>
            <a:r>
              <a:rPr lang="en-US" dirty="0"/>
              <a:t>, Timing (TOF,SC)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29200" y="3446463"/>
            <a:ext cx="749300" cy="369887"/>
          </a:xfrm>
          <a:prstGeom prst="rect">
            <a:avLst/>
          </a:prstGeom>
          <a:solidFill>
            <a:schemeClr val="bg2">
              <a:alpha val="56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FDC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698557" y="2938780"/>
            <a:ext cx="749300" cy="369888"/>
          </a:xfrm>
          <a:prstGeom prst="rect">
            <a:avLst/>
          </a:prstGeom>
          <a:solidFill>
            <a:schemeClr val="bg2">
              <a:alpha val="56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CDC</a:t>
            </a:r>
            <a:endParaRPr lang="en-US" dirty="0"/>
          </a:p>
        </p:txBody>
      </p:sp>
      <p:sp>
        <p:nvSpPr>
          <p:cNvPr id="27664" name="TextBox 22"/>
          <p:cNvSpPr txBox="1">
            <a:spLocks noChangeArrowheads="1"/>
          </p:cNvSpPr>
          <p:nvPr/>
        </p:nvSpPr>
        <p:spPr bwMode="auto">
          <a:xfrm>
            <a:off x="8321040" y="2341245"/>
            <a:ext cx="838200" cy="368300"/>
          </a:xfrm>
          <a:prstGeom prst="rect">
            <a:avLst/>
          </a:prstGeom>
          <a:solidFill>
            <a:schemeClr val="bg2">
              <a:alpha val="5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dirty="0">
                <a:solidFill>
                  <a:srgbClr val="C00000"/>
                </a:solidFill>
                <a:latin typeface="Arial" pitchFamily="34" charset="0"/>
              </a:rPr>
              <a:t>FCAL</a:t>
            </a:r>
          </a:p>
        </p:txBody>
      </p:sp>
      <p:sp>
        <p:nvSpPr>
          <p:cNvPr id="27665" name="TextBox 23"/>
          <p:cNvSpPr txBox="1">
            <a:spLocks noChangeArrowheads="1"/>
          </p:cNvSpPr>
          <p:nvPr/>
        </p:nvSpPr>
        <p:spPr bwMode="auto">
          <a:xfrm>
            <a:off x="7543800" y="4153694"/>
            <a:ext cx="685800" cy="369888"/>
          </a:xfrm>
          <a:prstGeom prst="rect">
            <a:avLst/>
          </a:prstGeom>
          <a:solidFill>
            <a:schemeClr val="bg2">
              <a:alpha val="5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>
                <a:latin typeface="Arial" pitchFamily="34" charset="0"/>
              </a:rPr>
              <a:t>TOF</a:t>
            </a:r>
          </a:p>
        </p:txBody>
      </p:sp>
      <p:sp>
        <p:nvSpPr>
          <p:cNvPr id="27666" name="TextBox 24"/>
          <p:cNvSpPr txBox="1">
            <a:spLocks noChangeArrowheads="1"/>
          </p:cNvSpPr>
          <p:nvPr/>
        </p:nvSpPr>
        <p:spPr bwMode="auto">
          <a:xfrm>
            <a:off x="4447857" y="3968750"/>
            <a:ext cx="796925" cy="369888"/>
          </a:xfrm>
          <a:prstGeom prst="rect">
            <a:avLst/>
          </a:prstGeom>
          <a:solidFill>
            <a:schemeClr val="bg2">
              <a:alpha val="5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>
                <a:solidFill>
                  <a:srgbClr val="C00000"/>
                </a:solidFill>
                <a:latin typeface="Arial" pitchFamily="34" charset="0"/>
              </a:rPr>
              <a:t>BCAL</a:t>
            </a:r>
          </a:p>
        </p:txBody>
      </p:sp>
      <p:sp>
        <p:nvSpPr>
          <p:cNvPr id="27667" name="TextBox 25"/>
          <p:cNvSpPr txBox="1">
            <a:spLocks noChangeArrowheads="1"/>
          </p:cNvSpPr>
          <p:nvPr/>
        </p:nvSpPr>
        <p:spPr bwMode="auto">
          <a:xfrm>
            <a:off x="2895600" y="3446463"/>
            <a:ext cx="550862" cy="369887"/>
          </a:xfrm>
          <a:prstGeom prst="rect">
            <a:avLst/>
          </a:prstGeom>
          <a:solidFill>
            <a:schemeClr val="bg2">
              <a:alpha val="5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dirty="0">
                <a:latin typeface="Arial" pitchFamily="34" charset="0"/>
              </a:rPr>
              <a:t>SC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F2DAC-527E-4D3E-9B39-0F8C5944EEA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0487"/>
            <a:ext cx="9144000" cy="4077026"/>
          </a:xfrm>
          <a:prstGeom prst="rect">
            <a:avLst/>
          </a:prstGeom>
        </p:spPr>
      </p:pic>
      <p:sp>
        <p:nvSpPr>
          <p:cNvPr id="28674" name="TextBox 3"/>
          <p:cNvSpPr txBox="1">
            <a:spLocks noChangeArrowheads="1"/>
          </p:cNvSpPr>
          <p:nvPr/>
        </p:nvSpPr>
        <p:spPr bwMode="auto">
          <a:xfrm>
            <a:off x="228600" y="230188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400" dirty="0">
                <a:latin typeface="Arial" pitchFamily="34" charset="0"/>
              </a:rPr>
              <a:t>J/</a:t>
            </a:r>
            <a:r>
              <a:rPr lang="en-US" altLang="en-US" sz="2400" dirty="0">
                <a:latin typeface="Symbol" pitchFamily="18" charset="2"/>
              </a:rPr>
              <a:t>y</a:t>
            </a:r>
            <a:r>
              <a:rPr lang="en-US" altLang="en-US" sz="2400" dirty="0">
                <a:latin typeface="Arial" pitchFamily="34" charset="0"/>
              </a:rPr>
              <a:t> event</a:t>
            </a:r>
          </a:p>
        </p:txBody>
      </p:sp>
      <p:sp>
        <p:nvSpPr>
          <p:cNvPr id="4" name="TextBox 22"/>
          <p:cNvSpPr txBox="1">
            <a:spLocks noChangeArrowheads="1"/>
          </p:cNvSpPr>
          <p:nvPr/>
        </p:nvSpPr>
        <p:spPr bwMode="auto">
          <a:xfrm>
            <a:off x="6553200" y="2680970"/>
            <a:ext cx="209550" cy="368300"/>
          </a:xfrm>
          <a:prstGeom prst="rect">
            <a:avLst/>
          </a:prstGeom>
          <a:solidFill>
            <a:schemeClr val="bg2">
              <a:alpha val="5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dirty="0" smtClean="0">
                <a:solidFill>
                  <a:srgbClr val="C00000"/>
                </a:solidFill>
                <a:latin typeface="Arial" pitchFamily="34" charset="0"/>
              </a:rPr>
              <a:t>p</a:t>
            </a:r>
            <a:endParaRPr lang="en-US" altLang="en-US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5" name="TextBox 22"/>
          <p:cNvSpPr txBox="1">
            <a:spLocks noChangeArrowheads="1"/>
          </p:cNvSpPr>
          <p:nvPr/>
        </p:nvSpPr>
        <p:spPr bwMode="auto">
          <a:xfrm>
            <a:off x="4795520" y="2286000"/>
            <a:ext cx="457200" cy="369332"/>
          </a:xfrm>
          <a:prstGeom prst="rect">
            <a:avLst/>
          </a:prstGeom>
          <a:solidFill>
            <a:schemeClr val="bg2">
              <a:alpha val="5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dirty="0" smtClean="0">
                <a:solidFill>
                  <a:srgbClr val="C00000"/>
                </a:solidFill>
                <a:latin typeface="Arial" pitchFamily="34" charset="0"/>
              </a:rPr>
              <a:t>e</a:t>
            </a:r>
            <a:r>
              <a:rPr lang="en-US" altLang="en-US" baseline="30000" dirty="0" smtClean="0">
                <a:solidFill>
                  <a:srgbClr val="C00000"/>
                </a:solidFill>
                <a:latin typeface="Arial" pitchFamily="34" charset="0"/>
              </a:rPr>
              <a:t>+</a:t>
            </a:r>
            <a:endParaRPr lang="en-US" altLang="en-US" baseline="30000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6" name="TextBox 22"/>
          <p:cNvSpPr txBox="1">
            <a:spLocks noChangeArrowheads="1"/>
          </p:cNvSpPr>
          <p:nvPr/>
        </p:nvSpPr>
        <p:spPr bwMode="auto">
          <a:xfrm>
            <a:off x="5257800" y="4191000"/>
            <a:ext cx="457200" cy="369332"/>
          </a:xfrm>
          <a:prstGeom prst="rect">
            <a:avLst/>
          </a:prstGeom>
          <a:solidFill>
            <a:schemeClr val="bg2">
              <a:alpha val="5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dirty="0">
                <a:solidFill>
                  <a:srgbClr val="002060"/>
                </a:solidFill>
                <a:latin typeface="Arial" pitchFamily="34" charset="0"/>
              </a:rPr>
              <a:t>e</a:t>
            </a:r>
            <a:r>
              <a:rPr lang="en-US" altLang="en-US" baseline="30000" dirty="0" smtClean="0">
                <a:solidFill>
                  <a:srgbClr val="002060"/>
                </a:solidFill>
                <a:latin typeface="Arial" pitchFamily="34" charset="0"/>
              </a:rPr>
              <a:t>-</a:t>
            </a:r>
            <a:endParaRPr lang="en-US" altLang="en-US" baseline="30000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47620" y="838200"/>
            <a:ext cx="4495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smtClean="0"/>
              <a:t> Exclusive reaction </a:t>
            </a:r>
            <a:r>
              <a:rPr lang="en-US" altLang="en-US" b="1" dirty="0" smtClean="0">
                <a:latin typeface="Symbol" pitchFamily="18" charset="2"/>
              </a:rPr>
              <a:t> </a:t>
            </a:r>
            <a:r>
              <a:rPr lang="en-US" altLang="en-US" b="1" dirty="0" err="1" smtClean="0">
                <a:latin typeface="Symbol" pitchFamily="18" charset="2"/>
              </a:rPr>
              <a:t>g</a:t>
            </a:r>
            <a:r>
              <a:rPr lang="en-US" altLang="en-US" dirty="0" err="1" smtClean="0"/>
              <a:t>p</a:t>
            </a:r>
            <a:r>
              <a:rPr lang="en-US" altLang="en-US" dirty="0" smtClean="0"/>
              <a:t> </a:t>
            </a:r>
            <a:r>
              <a:rPr lang="en-US" altLang="en-US" dirty="0" smtClean="0">
                <a:latin typeface="Cambria Math" pitchFamily="18" charset="0"/>
              </a:rPr>
              <a:t>→</a:t>
            </a:r>
            <a:r>
              <a:rPr lang="en-US" altLang="en-US" dirty="0" smtClean="0"/>
              <a:t> J/</a:t>
            </a:r>
            <a:r>
              <a:rPr lang="en-US" altLang="en-US" b="1" dirty="0" err="1" smtClean="0">
                <a:latin typeface="Symbol" pitchFamily="18" charset="2"/>
              </a:rPr>
              <a:t>y</a:t>
            </a:r>
            <a:r>
              <a:rPr lang="en-US" altLang="en-US" dirty="0" err="1" smtClean="0"/>
              <a:t>p</a:t>
            </a:r>
            <a:r>
              <a:rPr lang="en-US" altLang="en-US" dirty="0" smtClean="0"/>
              <a:t> </a:t>
            </a:r>
            <a:r>
              <a:rPr lang="en-US" altLang="en-US" dirty="0" smtClean="0">
                <a:latin typeface="Cambria Math" pitchFamily="18" charset="0"/>
              </a:rPr>
              <a:t>→ </a:t>
            </a:r>
            <a:r>
              <a:rPr lang="en-US" altLang="en-US" dirty="0" err="1" smtClean="0"/>
              <a:t>e</a:t>
            </a:r>
            <a:r>
              <a:rPr lang="en-US" altLang="en-US" baseline="30000" dirty="0" err="1" smtClean="0"/>
              <a:t>+</a:t>
            </a:r>
            <a:r>
              <a:rPr lang="en-US" altLang="en-US" dirty="0" err="1" smtClean="0"/>
              <a:t>e</a:t>
            </a:r>
            <a:r>
              <a:rPr lang="en-US" altLang="en-US" baseline="30000" dirty="0" err="1" smtClean="0"/>
              <a:t>-</a:t>
            </a:r>
            <a:r>
              <a:rPr lang="en-US" altLang="en-US" dirty="0" err="1" smtClean="0"/>
              <a:t>p</a:t>
            </a:r>
            <a:r>
              <a:rPr lang="en-US" altLang="en-US" dirty="0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F2DAC-527E-4D3E-9B39-0F8C5944EEA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9" y="914400"/>
            <a:ext cx="5858747" cy="39782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8" name="TextBox 8"/>
          <p:cNvSpPr txBox="1">
            <a:spLocks noChangeArrowheads="1"/>
          </p:cNvSpPr>
          <p:nvPr/>
        </p:nvSpPr>
        <p:spPr bwMode="auto">
          <a:xfrm>
            <a:off x="947738" y="5286375"/>
            <a:ext cx="7239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indent="0"/>
            <a:r>
              <a:rPr lang="en-US" altLang="en-US" dirty="0" smtClean="0">
                <a:latin typeface="Arial" pitchFamily="34" charset="0"/>
              </a:rPr>
              <a:t>     Suppression </a:t>
            </a:r>
            <a:r>
              <a:rPr lang="en-US" altLang="en-US" dirty="0">
                <a:latin typeface="Arial" pitchFamily="34" charset="0"/>
              </a:rPr>
              <a:t>factor of ~5000 by </a:t>
            </a:r>
            <a:r>
              <a:rPr lang="en-US" altLang="en-US" dirty="0" smtClean="0">
                <a:latin typeface="Arial" pitchFamily="34" charset="0"/>
              </a:rPr>
              <a:t>E/p cuts (2</a:t>
            </a:r>
            <a:r>
              <a:rPr lang="en-US" altLang="en-US" dirty="0" smtClean="0">
                <a:latin typeface="Symbol" panose="05050102010706020507" pitchFamily="18" charset="2"/>
              </a:rPr>
              <a:t>s</a:t>
            </a:r>
            <a:r>
              <a:rPr lang="en-US" altLang="en-US" dirty="0" smtClean="0">
                <a:latin typeface="Arial" pitchFamily="34" charset="0"/>
              </a:rPr>
              <a:t>) on both leptons</a:t>
            </a:r>
            <a:endParaRPr lang="en-US" altLang="en-US" dirty="0">
              <a:latin typeface="Arial" pitchFamily="34" charset="0"/>
            </a:endParaRPr>
          </a:p>
        </p:txBody>
      </p:sp>
      <p:sp>
        <p:nvSpPr>
          <p:cNvPr id="29699" name="TextBox 9"/>
          <p:cNvSpPr txBox="1">
            <a:spLocks noChangeArrowheads="1"/>
          </p:cNvSpPr>
          <p:nvPr/>
        </p:nvSpPr>
        <p:spPr bwMode="auto">
          <a:xfrm>
            <a:off x="2133599" y="2813284"/>
            <a:ext cx="2665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altLang="en-US" dirty="0">
                <a:solidFill>
                  <a:srgbClr val="FF0000"/>
                </a:solidFill>
                <a:latin typeface="Arial" pitchFamily="34" charset="0"/>
              </a:rPr>
              <a:t>~5% of total statistics</a:t>
            </a:r>
          </a:p>
        </p:txBody>
      </p:sp>
      <p:sp>
        <p:nvSpPr>
          <p:cNvPr id="11" name="Up-Down Arrow 10"/>
          <p:cNvSpPr/>
          <p:nvPr/>
        </p:nvSpPr>
        <p:spPr>
          <a:xfrm>
            <a:off x="5029200" y="1968970"/>
            <a:ext cx="152400" cy="1688629"/>
          </a:xfrm>
          <a:prstGeom prst="up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92638" y="1790490"/>
            <a:ext cx="461665" cy="1915385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2060"/>
                </a:solidFill>
                <a:latin typeface="+mn-lt"/>
                <a:cs typeface="+mn-cs"/>
              </a:rPr>
              <a:t>~</a:t>
            </a:r>
            <a:r>
              <a:rPr lang="en-US" dirty="0" smtClean="0">
                <a:solidFill>
                  <a:srgbClr val="002060"/>
                </a:solidFill>
                <a:latin typeface="+mn-lt"/>
                <a:cs typeface="+mn-cs"/>
              </a:rPr>
              <a:t>5,000 </a:t>
            </a:r>
            <a:r>
              <a:rPr lang="en-US" dirty="0">
                <a:solidFill>
                  <a:srgbClr val="002060"/>
                </a:solidFill>
                <a:latin typeface="+mn-lt"/>
                <a:cs typeface="+mn-cs"/>
              </a:rPr>
              <a:t>suppression</a:t>
            </a:r>
          </a:p>
        </p:txBody>
      </p:sp>
      <p:sp>
        <p:nvSpPr>
          <p:cNvPr id="29702" name="TextBox 12"/>
          <p:cNvSpPr txBox="1">
            <a:spLocks noChangeArrowheads="1"/>
          </p:cNvSpPr>
          <p:nvPr/>
        </p:nvSpPr>
        <p:spPr bwMode="auto">
          <a:xfrm>
            <a:off x="228600" y="230188"/>
            <a:ext cx="853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400" dirty="0">
                <a:latin typeface="Arial" pitchFamily="34" charset="0"/>
              </a:rPr>
              <a:t>Electron/proton separation using </a:t>
            </a:r>
            <a:r>
              <a:rPr lang="en-US" altLang="en-US" sz="2400" dirty="0" smtClean="0">
                <a:latin typeface="Arial" pitchFamily="34" charset="0"/>
              </a:rPr>
              <a:t>E(calorimetry)/p(tracking)</a:t>
            </a:r>
            <a:endParaRPr lang="en-US" altLang="en-US" sz="2400" dirty="0">
              <a:latin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F2DAC-527E-4D3E-9B39-0F8C5944EEA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292" y="1772500"/>
            <a:ext cx="1116013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4650"/>
            <a:ext cx="4800600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3548063"/>
            <a:ext cx="4875212" cy="330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10200" y="3733800"/>
            <a:ext cx="3582988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2060"/>
                </a:solidFill>
              </a:rPr>
              <a:t>36±1.2% </a:t>
            </a:r>
            <a:r>
              <a:rPr lang="en-US" dirty="0">
                <a:solidFill>
                  <a:srgbClr val="002060"/>
                </a:solidFill>
                <a:latin typeface="Symbol" panose="05050102010706020507" pitchFamily="18" charset="2"/>
              </a:rPr>
              <a:t>p</a:t>
            </a:r>
            <a:r>
              <a:rPr lang="en-US" dirty="0">
                <a:solidFill>
                  <a:srgbClr val="002060"/>
                </a:solidFill>
              </a:rPr>
              <a:t> contamination  </a:t>
            </a:r>
            <a:r>
              <a:rPr lang="en-US" dirty="0"/>
              <a:t>in 1.5-2.5 GeV M(</a:t>
            </a:r>
            <a:r>
              <a:rPr lang="en-US" dirty="0" err="1"/>
              <a:t>e</a:t>
            </a:r>
            <a:r>
              <a:rPr lang="en-US" baseline="30000" dirty="0" err="1"/>
              <a:t>+</a:t>
            </a:r>
            <a:r>
              <a:rPr lang="en-US" dirty="0" err="1"/>
              <a:t>e</a:t>
            </a:r>
            <a:r>
              <a:rPr lang="en-US" baseline="30000" dirty="0"/>
              <a:t>-</a:t>
            </a:r>
            <a:r>
              <a:rPr lang="en-US" dirty="0"/>
              <a:t>) region with 2</a:t>
            </a:r>
            <a:r>
              <a:rPr lang="en-US" dirty="0">
                <a:latin typeface="Symbol" panose="05050102010706020507" pitchFamily="18" charset="2"/>
              </a:rPr>
              <a:t>s</a:t>
            </a:r>
            <a:r>
              <a:rPr lang="en-US" dirty="0"/>
              <a:t> cut on electrons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BH yields corrected in bins of energy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Background shape from pion sample </a:t>
            </a:r>
            <a:r>
              <a:rPr lang="en-US" dirty="0" smtClean="0"/>
              <a:t>(E /p anti-lepton cuts</a:t>
            </a:r>
            <a:r>
              <a:rPr lang="en-US" dirty="0"/>
              <a:t>)</a:t>
            </a:r>
          </a:p>
        </p:txBody>
      </p:sp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228600" y="230188"/>
            <a:ext cx="853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400" dirty="0" smtClean="0">
                <a:latin typeface="Arial" pitchFamily="34" charset="0"/>
              </a:rPr>
              <a:t>Electron/pion </a:t>
            </a:r>
            <a:r>
              <a:rPr lang="en-US" altLang="en-US" sz="2400" dirty="0">
                <a:latin typeface="Arial" pitchFamily="34" charset="0"/>
              </a:rPr>
              <a:t>separation using </a:t>
            </a:r>
            <a:r>
              <a:rPr lang="en-US" altLang="en-US" sz="2400" dirty="0" smtClean="0">
                <a:latin typeface="Arial" pitchFamily="34" charset="0"/>
              </a:rPr>
              <a:t>E(calorimetry)/p(tracking)</a:t>
            </a:r>
            <a:endParaRPr lang="en-US" altLang="en-US" sz="2400" dirty="0">
              <a:latin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24400" y="3178731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←</a:t>
            </a:r>
            <a:r>
              <a:rPr lang="en-US" dirty="0" smtClean="0">
                <a:solidFill>
                  <a:srgbClr val="FF0000"/>
                </a:solidFill>
              </a:rPr>
              <a:t> Note p/E on plots!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09600" y="1514475"/>
            <a:ext cx="4038600" cy="952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343400" y="1514475"/>
            <a:ext cx="0" cy="457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F2DAC-527E-4D3E-9B39-0F8C5944EEA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83060</TotalTime>
  <Words>983</Words>
  <Application>Microsoft Office PowerPoint</Application>
  <PresentationFormat>On-screen Show (4:3)</PresentationFormat>
  <Paragraphs>186</Paragraphs>
  <Slides>22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Lubomir Pentchev</dc:creator>
  <cp:lastModifiedBy>Lubomir Pentchev</cp:lastModifiedBy>
  <cp:revision>167</cp:revision>
  <dcterms:created xsi:type="dcterms:W3CDTF">2017-05-31T15:30:49Z</dcterms:created>
  <dcterms:modified xsi:type="dcterms:W3CDTF">2018-06-19T16:38:37Z</dcterms:modified>
</cp:coreProperties>
</file>