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338" r:id="rId3"/>
    <p:sldId id="344" r:id="rId4"/>
    <p:sldId id="341" r:id="rId5"/>
    <p:sldId id="328" r:id="rId6"/>
    <p:sldId id="330" r:id="rId7"/>
    <p:sldId id="331" r:id="rId8"/>
    <p:sldId id="332" r:id="rId9"/>
    <p:sldId id="347" r:id="rId10"/>
    <p:sldId id="346" r:id="rId11"/>
    <p:sldId id="350" r:id="rId12"/>
    <p:sldId id="348" r:id="rId13"/>
    <p:sldId id="349" r:id="rId14"/>
    <p:sldId id="351" r:id="rId15"/>
    <p:sldId id="339" r:id="rId16"/>
    <p:sldId id="340" r:id="rId17"/>
    <p:sldId id="345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C7E"/>
    <a:srgbClr val="FEB39C"/>
    <a:srgbClr val="FEC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8A45B-6159-4D9D-92BF-446EC7190CC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9E4A-6C85-48C3-85B1-80E8DED65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1EA-C8E1-48B0-87CC-323A1E6BD0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TRD: status and future plans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914400"/>
            <a:ext cx="708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Short update from the latest TRD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we need TRD?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Pion suppression with calorimeters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/dx from CDC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in J/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pion contamination is bad for  J/</a:t>
            </a:r>
            <a:r>
              <a:rPr lang="en-US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218809"/>
            <a:ext cx="579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36% contamination in BH resulting in some systematic effect  that depends on BCAL, FCAL resolution (not dominating now but in the future we may want to improve it)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cuts on momentum and angle that limit the acceptance and makes it more difficult to simulate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background in the J/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mass region makes it more difficult to do event-by-event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additional PID detector one can study the calorimeter efficiency of the E/p cut</a:t>
            </a:r>
          </a:p>
        </p:txBody>
      </p:sp>
    </p:spTree>
    <p:extLst>
      <p:ext uri="{BB962C8B-B14F-4D97-AF65-F5344CB8AC3E}">
        <p14:creationId xmlns:p14="http://schemas.microsoft.com/office/powerpoint/2010/main" val="403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216" y="76200"/>
            <a:ext cx="833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ossible physics with TRD and other advantages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studies of J/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TCS – few percent effects require additional suppression of ~10-20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Rare di-electron decays, CP-violation,…(see Daniel’s report)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BH interference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advantages: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help DIRC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estimate  e/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suppression in FCAL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6" y="3810000"/>
            <a:ext cx="3677187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61" y="751820"/>
            <a:ext cx="3840612" cy="27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location/sizes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082"/>
            <a:ext cx="9144000" cy="4771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2971800"/>
            <a:ext cx="53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657600"/>
            <a:ext cx="83058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66857" y="1219200"/>
            <a:ext cx="17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chambers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20cm thick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00900" y="1927086"/>
            <a:ext cx="495300" cy="119711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405894" cy="516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0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location/sizes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981200"/>
            <a:ext cx="3657600" cy="3657600"/>
          </a:xfrm>
          <a:prstGeom prst="rect">
            <a:avLst/>
          </a:prstGeom>
          <a:solidFill>
            <a:srgbClr val="92D050">
              <a:alpha val="48000"/>
            </a:srgbClr>
          </a:soli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3347" y="1399880"/>
            <a:ext cx="4876800" cy="4800600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2314" y="819090"/>
            <a:ext cx="359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120x120 cm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sensitive area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configuration and cost estimates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218809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chambers (each factor 4-5 suppression at least)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chamber 120 wires and 240 strips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of  1,080 channels, 15 fADC125, 1 VXS crate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 system cost depend on requirements – will do studies with spare FDC package, need to evaluate minimal gas flow and possible contaminations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96362"/>
              </p:ext>
            </p:extLst>
          </p:nvPr>
        </p:nvGraphicFramePr>
        <p:xfrm>
          <a:off x="1594757" y="3429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443"/>
                <a:gridCol w="18995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  $100/chan.</a:t>
                      </a:r>
                      <a:r>
                        <a:rPr lang="en-US" baseline="0" dirty="0" smtClean="0"/>
                        <a:t> ($55/</a:t>
                      </a:r>
                      <a:r>
                        <a:rPr lang="en-US" baseline="0" dirty="0" err="1" smtClean="0"/>
                        <a:t>ch</a:t>
                      </a:r>
                      <a:r>
                        <a:rPr lang="en-US" baseline="0" dirty="0" smtClean="0"/>
                        <a:t> for FDC)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r>
                        <a:rPr lang="en-US" baseline="0" dirty="0" smtClean="0"/>
                        <a:t> for the detectors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308-358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53"/>
            <a:ext cx="9144000" cy="39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53"/>
            <a:ext cx="9144000" cy="39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5049457" cy="3429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3042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we have now: e/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separation using </a:t>
            </a:r>
            <a:r>
              <a:rPr lang="en-US" sz="2400" dirty="0" smtClean="0"/>
              <a:t>p/E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5" y="1818415"/>
            <a:ext cx="4343400" cy="2949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1985" y="5105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Suppression factor of ~5000 by p/E cuts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for BCAL and FCAL; depends on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Still 36%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 contamination in M(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&gt; 1.5 GeV region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99357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9C7E"/>
                </a:solidFill>
              </a:rPr>
              <a:t>~5% of total statistics</a:t>
            </a:r>
            <a:endParaRPr lang="en-US" dirty="0">
              <a:solidFill>
                <a:srgbClr val="FE9C7E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3581400" y="2362200"/>
            <a:ext cx="152400" cy="13716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19735" y="1818415"/>
            <a:ext cx="461665" cy="19153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~5000 suppression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5232"/>
            <a:ext cx="4800600" cy="319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9" y="3547486"/>
            <a:ext cx="4874974" cy="3310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0687" y="2286000"/>
            <a:ext cx="393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36±1.2% contamination  </a:t>
            </a:r>
            <a:r>
              <a:rPr lang="en-US" sz="2400" dirty="0" smtClean="0"/>
              <a:t>in 1.5-2.5 GeV </a:t>
            </a:r>
            <a:r>
              <a:rPr lang="en-US" sz="2400" dirty="0" smtClean="0"/>
              <a:t>M(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region with 2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cut on electrons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BH yields corrected in bins of energy – percentage slightly varies with energy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Background shape from pion sample (p/E anti-cuts)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we have now: e/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separation using </a:t>
            </a:r>
            <a:r>
              <a:rPr lang="en-US" sz="2400" dirty="0" smtClean="0"/>
              <a:t>p/E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8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" y="117273"/>
            <a:ext cx="4539343" cy="4599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11" y="-44575"/>
            <a:ext cx="4826775" cy="6395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pring 2018 tests – two modifications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5181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distance increased from 2cm to 3cm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more TR photons will interact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Entrance cathode foil replaced: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Aluminized (3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Al)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 Math"/>
                <a:ea typeface="Cambria Math"/>
                <a:cs typeface="Arial" panose="020B0604020202020204" pitchFamily="34" charset="0"/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Chromium (0.1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571999" y="2514600"/>
            <a:ext cx="381001" cy="1676400"/>
          </a:xfrm>
          <a:prstGeom prst="lef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4600" y="3505200"/>
            <a:ext cx="1905000" cy="1676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3505200"/>
            <a:ext cx="533400" cy="1676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553200" y="4267200"/>
            <a:ext cx="789213" cy="15145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13213" y="3152936"/>
            <a:ext cx="5029200" cy="2628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TRD prototyping: spring 2018 tests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1928796"/>
            <a:ext cx="4811485" cy="3267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9" y="1946167"/>
            <a:ext cx="4745491" cy="3236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 results so far – flat distr.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and enhancement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 little more work with field wire HV (will do it during next run)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023" y="501152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Drift time, 8ns samples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01152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Drift time, 8ns samples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with the current detectors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943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36% 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contamination in 1.5&lt;M(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)&lt;2.5 GeV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all available cuts, except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/dx from CDC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1" y="3200400"/>
            <a:ext cx="5161666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093"/>
            <a:ext cx="4772025" cy="324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estimation</a:t>
            </a:r>
            <a:r>
              <a:rPr lang="en-US" sz="2800" dirty="0" smtClean="0"/>
              <a:t> – using </a:t>
            </a:r>
            <a:r>
              <a:rPr lang="en-US" sz="2800" dirty="0" err="1" smtClean="0"/>
              <a:t>dE</a:t>
            </a:r>
            <a:r>
              <a:rPr lang="en-US" sz="2800" dirty="0" smtClean="0"/>
              <a:t>/dx from CDC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09" y="3429000"/>
            <a:ext cx="4488405" cy="304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672944" y="2743200"/>
            <a:ext cx="0" cy="396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10682" y="298425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971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en-US" sz="28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>
          <a:xfrm flipV="1">
            <a:off x="6130505" y="2984257"/>
            <a:ext cx="1123077" cy="10886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14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 vs M(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-) distribution - all events with E/p cut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p&gt;0.4GeV and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&gt;2deg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estimation</a:t>
            </a:r>
            <a:r>
              <a:rPr lang="en-US" sz="2800" dirty="0" smtClean="0"/>
              <a:t> – using </a:t>
            </a:r>
            <a:r>
              <a:rPr lang="en-US" sz="2800" dirty="0" err="1" smtClean="0"/>
              <a:t>dE</a:t>
            </a:r>
            <a:r>
              <a:rPr lang="en-US" sz="2800" dirty="0" smtClean="0"/>
              <a:t>/dx from CDC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07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914400"/>
            <a:ext cx="59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 vs M(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-) distribution    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1.132&lt; M(p</a:t>
            </a:r>
            <a:r>
              <a:rPr lang="en-US" b="1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)&lt;1.332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estimation</a:t>
            </a:r>
            <a:r>
              <a:rPr lang="en-US" sz="2800" dirty="0" smtClean="0"/>
              <a:t> – using </a:t>
            </a:r>
            <a:r>
              <a:rPr lang="en-US" sz="2800" dirty="0" err="1" smtClean="0"/>
              <a:t>dE</a:t>
            </a:r>
            <a:r>
              <a:rPr lang="en-US" sz="2800" dirty="0" smtClean="0"/>
              <a:t>/dx from CDC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2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estimation</a:t>
            </a:r>
            <a:r>
              <a:rPr lang="en-US" sz="2800" dirty="0" smtClean="0"/>
              <a:t> – using </a:t>
            </a:r>
            <a:r>
              <a:rPr lang="en-US" sz="2800" dirty="0" err="1" smtClean="0"/>
              <a:t>dE</a:t>
            </a:r>
            <a:r>
              <a:rPr lang="en-US" sz="2800" dirty="0" smtClean="0"/>
              <a:t>/dx from CDC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85667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 vs M(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-) distribution –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0&lt;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/dx&lt;2.4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 (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CDC )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p&gt;0.4GeV and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&gt;2deg</a:t>
            </a:r>
          </a:p>
        </p:txBody>
      </p:sp>
    </p:spTree>
    <p:extLst>
      <p:ext uri="{BB962C8B-B14F-4D97-AF65-F5344CB8AC3E}">
        <p14:creationId xmlns:p14="http://schemas.microsoft.com/office/powerpoint/2010/main" val="38568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025" y="914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 is the other “electron”? – 90% in forward direction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65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Pion background estimation</a:t>
            </a:r>
            <a:r>
              <a:rPr lang="en-US" sz="2800" dirty="0" smtClean="0"/>
              <a:t> – using </a:t>
            </a:r>
            <a:r>
              <a:rPr lang="en-US" sz="2800" dirty="0" err="1" smtClean="0"/>
              <a:t>dE</a:t>
            </a:r>
            <a:r>
              <a:rPr lang="en-US" sz="2800" dirty="0" smtClean="0"/>
              <a:t>/dx from CDC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92648</TotalTime>
  <Words>569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162</cp:revision>
  <dcterms:created xsi:type="dcterms:W3CDTF">2017-05-31T15:30:49Z</dcterms:created>
  <dcterms:modified xsi:type="dcterms:W3CDTF">2018-06-22T20:13:07Z</dcterms:modified>
</cp:coreProperties>
</file>