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881EDE-10B1-4343-B868-599A7020CD80}" type="datetimeFigureOut">
              <a:rPr lang="en-US" smtClean="0"/>
              <a:pPr/>
              <a:t>10/2/2008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18FA7-1DB1-4A9A-97CC-4FAA8ECC30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18FA7-1DB1-4A9A-97CC-4FAA8ECC306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2288C-1466-4216-9171-16700B8686FB}" type="datetimeFigureOut">
              <a:rPr lang="en-US" smtClean="0"/>
              <a:pPr/>
              <a:t>10/2/2008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2288C-1466-4216-9171-16700B8686FB}" type="datetimeFigureOut">
              <a:rPr lang="en-US" smtClean="0"/>
              <a:pPr/>
              <a:t>10/2/2008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2288C-1466-4216-9171-16700B8686FB}" type="datetimeFigureOut">
              <a:rPr lang="en-US" smtClean="0"/>
              <a:pPr/>
              <a:t>10/2/2008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2288C-1466-4216-9171-16700B8686FB}" type="datetimeFigureOut">
              <a:rPr lang="en-US" smtClean="0"/>
              <a:pPr/>
              <a:t>10/2/2008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2288C-1466-4216-9171-16700B8686FB}" type="datetimeFigureOut">
              <a:rPr lang="en-US" smtClean="0"/>
              <a:pPr/>
              <a:t>10/2/2008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2288C-1466-4216-9171-16700B8686FB}" type="datetimeFigureOut">
              <a:rPr lang="en-US" smtClean="0"/>
              <a:pPr/>
              <a:t>10/2/2008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2288C-1466-4216-9171-16700B8686FB}" type="datetimeFigureOut">
              <a:rPr lang="en-US" smtClean="0"/>
              <a:pPr/>
              <a:t>10/2/2008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2288C-1466-4216-9171-16700B8686FB}" type="datetimeFigureOut">
              <a:rPr lang="en-US" smtClean="0"/>
              <a:pPr/>
              <a:t>10/2/2008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2288C-1466-4216-9171-16700B8686FB}" type="datetimeFigureOut">
              <a:rPr lang="en-US" smtClean="0"/>
              <a:pPr/>
              <a:t>10/2/2008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2288C-1466-4216-9171-16700B8686FB}" type="datetimeFigureOut">
              <a:rPr lang="en-US" smtClean="0"/>
              <a:pPr/>
              <a:t>10/2/2008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2288C-1466-4216-9171-16700B8686FB}" type="datetimeFigureOut">
              <a:rPr lang="en-US" smtClean="0"/>
              <a:pPr/>
              <a:t>10/2/2008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202C8-CE0A-4583-A4B1-FE06A167C8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2288C-1466-4216-9171-16700B8686FB}" type="datetimeFigureOut">
              <a:rPr lang="en-US" smtClean="0"/>
              <a:pPr/>
              <a:t>10/2/2008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202C8-CE0A-4583-A4B1-FE06A167C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r>
              <a:rPr lang="en-US" sz="2400" b="1" u="dbl" dirty="0" smtClean="0">
                <a:solidFill>
                  <a:srgbClr val="FF0000"/>
                </a:solidFill>
              </a:rPr>
              <a:t>Thickness tolerance issues with the FDC wireframes</a:t>
            </a:r>
            <a:endParaRPr lang="en-US" sz="2400" b="1" u="dbl" dirty="0">
              <a:solidFill>
                <a:srgbClr val="FF0000"/>
              </a:solidFill>
            </a:endParaRPr>
          </a:p>
        </p:txBody>
      </p:sp>
      <p:sp>
        <p:nvSpPr>
          <p:cNvPr id="4" name="TextBox 3"/>
          <p:cNvSpPr txBox="1"/>
          <p:nvPr/>
        </p:nvSpPr>
        <p:spPr>
          <a:xfrm>
            <a:off x="1447800" y="948690"/>
            <a:ext cx="6629400" cy="5909310"/>
          </a:xfrm>
          <a:prstGeom prst="rect">
            <a:avLst/>
          </a:prstGeom>
          <a:noFill/>
        </p:spPr>
        <p:txBody>
          <a:bodyPr wrap="square" rtlCol="0">
            <a:spAutoFit/>
          </a:bodyPr>
          <a:lstStyle/>
          <a:p>
            <a:pPr>
              <a:buFont typeface="Arial" pitchFamily="34" charset="0"/>
              <a:buChar char="•"/>
            </a:pPr>
            <a:r>
              <a:rPr lang="en-US" dirty="0" smtClean="0"/>
              <a:t>Measured variation of the thickness of 31HF </a:t>
            </a:r>
            <a:r>
              <a:rPr lang="en-US" dirty="0" err="1" smtClean="0"/>
              <a:t>Rohacell</a:t>
            </a:r>
            <a:r>
              <a:rPr lang="en-US" dirty="0" smtClean="0"/>
              <a:t> sheet is on the order of 0.08mm.  One sheet (hopefully not the norm) varied by .43mm</a:t>
            </a:r>
            <a:r>
              <a:rPr lang="en-US" dirty="0" smtClean="0"/>
              <a:t>.  </a:t>
            </a:r>
            <a:r>
              <a:rPr lang="en-US" dirty="0" smtClean="0">
                <a:solidFill>
                  <a:srgbClr val="00B050"/>
                </a:solidFill>
              </a:rPr>
              <a:t>Note: manufacturer’s spec +/-0.5mm , +/-0.13 for additional fee. </a:t>
            </a:r>
            <a:r>
              <a:rPr lang="en-US" dirty="0" err="1" smtClean="0">
                <a:solidFill>
                  <a:srgbClr val="00B050"/>
                </a:solidFill>
              </a:rPr>
              <a:t>Evonik’s</a:t>
            </a:r>
            <a:r>
              <a:rPr lang="en-US" dirty="0" smtClean="0">
                <a:solidFill>
                  <a:srgbClr val="00B050"/>
                </a:solidFill>
              </a:rPr>
              <a:t> spec is +/-0.2mm, and they apparently also have tighter tolerances available.</a:t>
            </a:r>
            <a:endParaRPr lang="en-US" dirty="0" smtClean="0">
              <a:solidFill>
                <a:srgbClr val="00B050"/>
              </a:solidFill>
            </a:endParaRPr>
          </a:p>
          <a:p>
            <a:pPr>
              <a:buFont typeface="Arial" pitchFamily="34" charset="0"/>
              <a:buChar char="•"/>
            </a:pPr>
            <a:endParaRPr lang="en-US" dirty="0"/>
          </a:p>
          <a:p>
            <a:pPr>
              <a:buFont typeface="Arial" pitchFamily="34" charset="0"/>
              <a:buChar char="•"/>
            </a:pPr>
            <a:r>
              <a:rPr lang="en-US" dirty="0" smtClean="0"/>
              <a:t>The 110HF may be a little better- perhaps 0.05mm variation (not enough material to measure to say for sure)</a:t>
            </a:r>
          </a:p>
          <a:p>
            <a:pPr>
              <a:buFont typeface="Arial" pitchFamily="34" charset="0"/>
              <a:buChar char="•"/>
            </a:pPr>
            <a:endParaRPr lang="en-US" dirty="0"/>
          </a:p>
          <a:p>
            <a:pPr>
              <a:buFont typeface="Arial" pitchFamily="34" charset="0"/>
              <a:buChar char="•"/>
            </a:pPr>
            <a:r>
              <a:rPr lang="en-US" dirty="0" smtClean="0"/>
              <a:t>Clamping a 31HF lamination for machining is tricky- the clamp pressure has to be well controlled- failure to do so resulted in variations on the order of </a:t>
            </a:r>
            <a:r>
              <a:rPr lang="en-US" u="sng" dirty="0" smtClean="0"/>
              <a:t>0.5mm. </a:t>
            </a:r>
            <a:r>
              <a:rPr lang="en-US" dirty="0"/>
              <a:t> </a:t>
            </a:r>
            <a:r>
              <a:rPr lang="en-US" dirty="0" smtClean="0"/>
              <a:t>Even with better control, one lamination varied by the same 0.5mm. It is unknown whether this was a variation in glue layer thickness or a clamping issue (or both).</a:t>
            </a:r>
          </a:p>
          <a:p>
            <a:pPr>
              <a:buFont typeface="Arial" pitchFamily="34" charset="0"/>
              <a:buChar char="•"/>
            </a:pPr>
            <a:endParaRPr lang="en-US" u="sng" dirty="0" smtClean="0"/>
          </a:p>
          <a:p>
            <a:pPr>
              <a:buFont typeface="Arial" pitchFamily="34" charset="0"/>
              <a:buChar char="•"/>
            </a:pPr>
            <a:endParaRPr lang="en-US" u="sng" dirty="0"/>
          </a:p>
          <a:p>
            <a:pPr>
              <a:buFont typeface="Arial" pitchFamily="34" charset="0"/>
              <a:buChar char="•"/>
            </a:pPr>
            <a:endParaRPr lang="en-US" u="sng" dirty="0" smtClean="0"/>
          </a:p>
          <a:p>
            <a:pPr>
              <a:buFont typeface="Arial" pitchFamily="34" charset="0"/>
              <a:buChar char="•"/>
            </a:pPr>
            <a:endParaRPr lang="en-US" u="sng" dirty="0"/>
          </a:p>
          <a:p>
            <a:pPr>
              <a:buFont typeface="Arial" pitchFamily="34" charset="0"/>
              <a:buChar char="•"/>
            </a:pPr>
            <a:r>
              <a:rPr lang="en-US" dirty="0" smtClean="0"/>
              <a:t>The pin jig plate used as a weight for laminating has flatness issues on the order of 0.1mm. This could be local surface defects, or be distributed across the plate.</a:t>
            </a:r>
            <a:endParaRPr lang="en-US" dirty="0"/>
          </a:p>
        </p:txBody>
      </p:sp>
      <p:pic>
        <p:nvPicPr>
          <p:cNvPr id="5" name="Picture 4" descr="rohacell_compression_dimple.jpg"/>
          <p:cNvPicPr>
            <a:picLocks noChangeAspect="1"/>
          </p:cNvPicPr>
          <p:nvPr/>
        </p:nvPicPr>
        <p:blipFill>
          <a:blip r:embed="rId3" cstate="print"/>
          <a:srcRect l="34783" t="26570" r="30435" b="46377"/>
          <a:stretch>
            <a:fillRect/>
          </a:stretch>
        </p:blipFill>
        <p:spPr>
          <a:xfrm>
            <a:off x="3429000" y="4876800"/>
            <a:ext cx="1828800" cy="1066800"/>
          </a:xfrm>
          <a:prstGeom prst="rect">
            <a:avLst/>
          </a:prstGeom>
        </p:spPr>
      </p:pic>
      <p:sp>
        <p:nvSpPr>
          <p:cNvPr id="6" name="TextBox 5"/>
          <p:cNvSpPr txBox="1"/>
          <p:nvPr/>
        </p:nvSpPr>
        <p:spPr>
          <a:xfrm>
            <a:off x="1219200" y="5029200"/>
            <a:ext cx="1676400" cy="584775"/>
          </a:xfrm>
          <a:prstGeom prst="rect">
            <a:avLst/>
          </a:prstGeom>
          <a:noFill/>
        </p:spPr>
        <p:txBody>
          <a:bodyPr wrap="square" rtlCol="0">
            <a:spAutoFit/>
          </a:bodyPr>
          <a:lstStyle/>
          <a:p>
            <a:r>
              <a:rPr lang="en-US" sz="1600" dirty="0" smtClean="0">
                <a:solidFill>
                  <a:srgbClr val="00B050"/>
                </a:solidFill>
              </a:rPr>
              <a:t>Dimple extrusion due to clamping</a:t>
            </a:r>
            <a:endParaRPr lang="en-US" sz="1600" dirty="0">
              <a:solidFill>
                <a:srgbClr val="00B050"/>
              </a:solidFill>
            </a:endParaRPr>
          </a:p>
        </p:txBody>
      </p:sp>
      <p:sp>
        <p:nvSpPr>
          <p:cNvPr id="7" name="Right Arrow 6"/>
          <p:cNvSpPr/>
          <p:nvPr/>
        </p:nvSpPr>
        <p:spPr>
          <a:xfrm>
            <a:off x="2895600" y="52578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dbl" dirty="0" smtClean="0">
                <a:solidFill>
                  <a:srgbClr val="FF0000"/>
                </a:solidFill>
              </a:rPr>
              <a:t>Conclusions/Recommendations</a:t>
            </a:r>
            <a:endParaRPr lang="en-US" sz="2400" u="dbl" dirty="0">
              <a:solidFill>
                <a:srgbClr val="FF0000"/>
              </a:solidFill>
            </a:endParaRPr>
          </a:p>
        </p:txBody>
      </p:sp>
      <p:sp>
        <p:nvSpPr>
          <p:cNvPr id="5" name="TextBox 4"/>
          <p:cNvSpPr txBox="1"/>
          <p:nvPr/>
        </p:nvSpPr>
        <p:spPr>
          <a:xfrm>
            <a:off x="914400" y="1371600"/>
            <a:ext cx="7620000" cy="4247317"/>
          </a:xfrm>
          <a:prstGeom prst="rect">
            <a:avLst/>
          </a:prstGeom>
          <a:noFill/>
        </p:spPr>
        <p:txBody>
          <a:bodyPr wrap="square" rtlCol="0">
            <a:spAutoFit/>
          </a:bodyPr>
          <a:lstStyle/>
          <a:p>
            <a:pPr>
              <a:buFont typeface="Arial" pitchFamily="34" charset="0"/>
              <a:buChar char="•"/>
            </a:pPr>
            <a:r>
              <a:rPr lang="en-US" dirty="0" smtClean="0"/>
              <a:t>The 31HF material seems to be to soft/springy to allow fabrication to the required tolerances. Even if this were not the case, bolt and O-ring forces would probably create local distortions affecting flatness (I have not as yet modeled this in FEA).</a:t>
            </a:r>
          </a:p>
          <a:p>
            <a:pPr>
              <a:buFont typeface="Arial" pitchFamily="34" charset="0"/>
              <a:buChar char="•"/>
            </a:pPr>
            <a:endParaRPr lang="en-US" dirty="0"/>
          </a:p>
          <a:p>
            <a:pPr>
              <a:buFont typeface="Arial" pitchFamily="34" charset="0"/>
              <a:buChar char="•"/>
            </a:pPr>
            <a:r>
              <a:rPr lang="en-US" dirty="0" smtClean="0"/>
              <a:t>We could replace the 31HF with 110HF.  The 110HF is 4.4 times as stiff, and 7.5 times as strong at compressive failure.</a:t>
            </a:r>
          </a:p>
          <a:p>
            <a:pPr>
              <a:buFont typeface="Arial" pitchFamily="34" charset="0"/>
              <a:buChar char="•"/>
            </a:pPr>
            <a:endParaRPr lang="en-US" dirty="0"/>
          </a:p>
          <a:p>
            <a:pPr>
              <a:buFont typeface="Arial" pitchFamily="34" charset="0"/>
              <a:buChar char="•"/>
            </a:pPr>
            <a:r>
              <a:rPr lang="en-US" dirty="0" smtClean="0"/>
              <a:t>We could replace the back G10 skin and the </a:t>
            </a:r>
            <a:r>
              <a:rPr lang="en-US" dirty="0" err="1" smtClean="0"/>
              <a:t>Rohacell</a:t>
            </a:r>
            <a:r>
              <a:rPr lang="en-US" dirty="0" smtClean="0"/>
              <a:t> with a solid G10 ring. The variation in the height of G10 seems to be lower, between 0.025 and 0.05mm.  Using the G10 ring would also require only one laminating process, and simplify clamping during machining. The added material could be minimized, as shown in the following slides:</a:t>
            </a:r>
          </a:p>
          <a:p>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dbl" dirty="0" smtClean="0">
                <a:solidFill>
                  <a:srgbClr val="FF0000"/>
                </a:solidFill>
              </a:rPr>
              <a:t>Solid G10 ring geometries</a:t>
            </a:r>
            <a:endParaRPr lang="en-US" sz="2400" u="dbl" dirty="0">
              <a:solidFill>
                <a:srgbClr val="FF0000"/>
              </a:solidFill>
            </a:endParaRPr>
          </a:p>
        </p:txBody>
      </p:sp>
      <p:pic>
        <p:nvPicPr>
          <p:cNvPr id="4" name="Picture 3" descr="solid g10 option2.JPG"/>
          <p:cNvPicPr>
            <a:picLocks noChangeAspect="1"/>
          </p:cNvPicPr>
          <p:nvPr/>
        </p:nvPicPr>
        <p:blipFill>
          <a:blip r:embed="rId2"/>
          <a:srcRect l="31848" b="-1370"/>
          <a:stretch>
            <a:fillRect/>
          </a:stretch>
        </p:blipFill>
        <p:spPr>
          <a:xfrm>
            <a:off x="381000" y="990600"/>
            <a:ext cx="2805621" cy="3731526"/>
          </a:xfrm>
          <a:prstGeom prst="rect">
            <a:avLst/>
          </a:prstGeom>
        </p:spPr>
      </p:pic>
      <p:pic>
        <p:nvPicPr>
          <p:cNvPr id="5" name="Picture 4" descr="solid g10 option1.JPG"/>
          <p:cNvPicPr>
            <a:picLocks noChangeAspect="1"/>
          </p:cNvPicPr>
          <p:nvPr/>
        </p:nvPicPr>
        <p:blipFill>
          <a:blip r:embed="rId3"/>
          <a:srcRect l="18222" r="31669" b="2778"/>
          <a:stretch>
            <a:fillRect/>
          </a:stretch>
        </p:blipFill>
        <p:spPr>
          <a:xfrm>
            <a:off x="2819400" y="1974273"/>
            <a:ext cx="2590800" cy="4121727"/>
          </a:xfrm>
          <a:prstGeom prst="rect">
            <a:avLst/>
          </a:prstGeom>
        </p:spPr>
      </p:pic>
      <p:pic>
        <p:nvPicPr>
          <p:cNvPr id="6" name="Picture 5" descr="solid g10 option3.JPG"/>
          <p:cNvPicPr>
            <a:picLocks noChangeAspect="1"/>
          </p:cNvPicPr>
          <p:nvPr/>
        </p:nvPicPr>
        <p:blipFill>
          <a:blip r:embed="rId4"/>
          <a:srcRect l="17046" r="27308" b="13835"/>
          <a:stretch>
            <a:fillRect/>
          </a:stretch>
        </p:blipFill>
        <p:spPr>
          <a:xfrm>
            <a:off x="6126480" y="1828800"/>
            <a:ext cx="2484120" cy="36801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dbl" dirty="0" smtClean="0">
                <a:solidFill>
                  <a:srgbClr val="FF0000"/>
                </a:solidFill>
              </a:rPr>
              <a:t>Controlling the thickness of the glue line</a:t>
            </a:r>
            <a:endParaRPr lang="en-US" sz="2400" u="dbl" dirty="0">
              <a:solidFill>
                <a:srgbClr val="FF0000"/>
              </a:solidFill>
            </a:endParaRPr>
          </a:p>
        </p:txBody>
      </p:sp>
      <p:sp>
        <p:nvSpPr>
          <p:cNvPr id="4" name="TextBox 3"/>
          <p:cNvSpPr txBox="1"/>
          <p:nvPr/>
        </p:nvSpPr>
        <p:spPr>
          <a:xfrm>
            <a:off x="609600" y="1371600"/>
            <a:ext cx="7848600" cy="2585323"/>
          </a:xfrm>
          <a:prstGeom prst="rect">
            <a:avLst/>
          </a:prstGeom>
          <a:noFill/>
        </p:spPr>
        <p:txBody>
          <a:bodyPr wrap="square" rtlCol="0">
            <a:spAutoFit/>
          </a:bodyPr>
          <a:lstStyle/>
          <a:p>
            <a:pPr>
              <a:buFont typeface="Arial" pitchFamily="34" charset="0"/>
              <a:buChar char="•"/>
            </a:pPr>
            <a:r>
              <a:rPr lang="en-US" dirty="0" smtClean="0"/>
              <a:t>If the Jig plate is used as a clamping weight, and it isn’t flat, the resulting laminate will not be of uniform thickness!  If we wish to use a plate, it would be better if the plate were slightly compliant, and we used hard stops to set the desired gap (5mm keyway stock is a standard item). In any case, I would suggest more force to extrude the excess glue. </a:t>
            </a:r>
          </a:p>
          <a:p>
            <a:pPr>
              <a:buFont typeface="Arial" pitchFamily="34" charset="0"/>
              <a:buChar char="•"/>
            </a:pPr>
            <a:endParaRPr lang="en-US" dirty="0"/>
          </a:p>
          <a:p>
            <a:pPr>
              <a:buFont typeface="Arial" pitchFamily="34" charset="0"/>
              <a:buChar char="•"/>
            </a:pPr>
            <a:r>
              <a:rPr lang="en-US" dirty="0" smtClean="0"/>
              <a:t>The second option is to forget the plate, and use vacuum bagging to apply the force  (46.5 times the force exerted by the plate). Alternatively, we could use vacuum bagging to apply the load to the plate, and use the hard stops.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cuuum_bagging2.JPG"/>
          <p:cNvPicPr>
            <a:picLocks noChangeAspect="1"/>
          </p:cNvPicPr>
          <p:nvPr/>
        </p:nvPicPr>
        <p:blipFill>
          <a:blip r:embed="rId2" cstate="print"/>
          <a:stretch>
            <a:fillRect/>
          </a:stretch>
        </p:blipFill>
        <p:spPr>
          <a:xfrm>
            <a:off x="1295400" y="1676400"/>
            <a:ext cx="5384800" cy="4038600"/>
          </a:xfrm>
          <a:prstGeom prst="rect">
            <a:avLst/>
          </a:prstGeom>
        </p:spPr>
      </p:pic>
      <p:sp>
        <p:nvSpPr>
          <p:cNvPr id="6" name="TextBox 5"/>
          <p:cNvSpPr txBox="1"/>
          <p:nvPr/>
        </p:nvSpPr>
        <p:spPr>
          <a:xfrm>
            <a:off x="609600" y="457200"/>
            <a:ext cx="7543800" cy="923330"/>
          </a:xfrm>
          <a:prstGeom prst="rect">
            <a:avLst/>
          </a:prstGeom>
          <a:noFill/>
        </p:spPr>
        <p:txBody>
          <a:bodyPr wrap="square" rtlCol="0">
            <a:spAutoFit/>
          </a:bodyPr>
          <a:lstStyle/>
          <a:p>
            <a:r>
              <a:rPr lang="en-US" dirty="0" smtClean="0"/>
              <a:t>The 31HF lamination shown on the vacuum table was reduced in thickness by 0.2mm.  It regained 0.1mm later that afternoon. 110HF would probably show no effects (4.4 times as stiff).</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495</Words>
  <Application>Microsoft Office PowerPoint</Application>
  <PresentationFormat>On-screen Show (4:3)</PresentationFormat>
  <Paragraphs>25</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Thickness tolerance issues with the FDC wireframes</vt:lpstr>
      <vt:lpstr>Conclusions/Recommendations</vt:lpstr>
      <vt:lpstr>Solid G10 ring geometries</vt:lpstr>
      <vt:lpstr>Controlling the thickness of the glue line</vt:lpstr>
      <vt:lpstr>Slide 5</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Thickness tolerance issues with the FDC wireframes</dc:title>
  <dc:creator>wcrahen</dc:creator>
  <cp:lastModifiedBy>wcrahen</cp:lastModifiedBy>
  <cp:revision>14</cp:revision>
  <dcterms:created xsi:type="dcterms:W3CDTF">2008-10-02T13:57:00Z</dcterms:created>
  <dcterms:modified xsi:type="dcterms:W3CDTF">2008-10-02T17:16:23Z</dcterms:modified>
</cp:coreProperties>
</file>