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267" r:id="rId3"/>
    <p:sldId id="268" r:id="rId4"/>
    <p:sldId id="264" r:id="rId5"/>
    <p:sldId id="266" r:id="rId6"/>
    <p:sldId id="270" r:id="rId7"/>
    <p:sldId id="26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5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0DA70-9019-4B87-9FC8-D5C500A869D9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CC421-2B80-4D17-B7C6-D6223F295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89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0C1722-551D-4E06-B589-DC04412A1BAC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198BC46-AA49-4DA3-92DE-F778DBB14AFA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71651F5-BCD3-4B4B-BD99-EAA2E8A9C7EC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7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0C1722-551D-4E06-B589-DC04412A1BAC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198BC46-AA49-4DA3-92DE-F778DBB14AFA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71651F5-BCD3-4B4B-BD99-EAA2E8A9C7EC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7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0C1722-551D-4E06-B589-DC04412A1BAC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198BC46-AA49-4DA3-92DE-F778DBB14AFA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71651F5-BCD3-4B4B-BD99-EAA2E8A9C7EC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7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0C1722-551D-4E06-B589-DC04412A1BAC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198BC46-AA49-4DA3-92DE-F778DBB14AFA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71651F5-BCD3-4B4B-BD99-EAA2E8A9C7EC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7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0C1722-551D-4E06-B589-DC04412A1BAC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198BC46-AA49-4DA3-92DE-F778DBB14AFA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71651F5-BCD3-4B4B-BD99-EAA2E8A9C7EC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7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0C1722-551D-4E06-B589-DC04412A1BAC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198BC46-AA49-4DA3-92DE-F778DBB14AFA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71651F5-BCD3-4B4B-BD99-EAA2E8A9C7EC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7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0C1722-551D-4E06-B589-DC04412A1BAC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54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198BC46-AA49-4DA3-92DE-F778DBB14AFA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71651F5-BCD3-4B4B-BD99-EAA2E8A9C7EC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7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6AA6-EEFA-472D-8D08-11B417701A48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44776-E610-4D3C-B702-5C4D0A211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06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6AA6-EEFA-472D-8D08-11B417701A48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44776-E610-4D3C-B702-5C4D0A211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95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6AA6-EEFA-472D-8D08-11B417701A48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44776-E610-4D3C-B702-5C4D0A211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0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6AA6-EEFA-472D-8D08-11B417701A48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44776-E610-4D3C-B702-5C4D0A211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57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6AA6-EEFA-472D-8D08-11B417701A48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44776-E610-4D3C-B702-5C4D0A211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51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6AA6-EEFA-472D-8D08-11B417701A48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44776-E610-4D3C-B702-5C4D0A211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36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6AA6-EEFA-472D-8D08-11B417701A48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44776-E610-4D3C-B702-5C4D0A211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682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6AA6-EEFA-472D-8D08-11B417701A48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44776-E610-4D3C-B702-5C4D0A211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15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6AA6-EEFA-472D-8D08-11B417701A48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44776-E610-4D3C-B702-5C4D0A211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8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6AA6-EEFA-472D-8D08-11B417701A48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44776-E610-4D3C-B702-5C4D0A211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44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6AA6-EEFA-472D-8D08-11B417701A48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44776-E610-4D3C-B702-5C4D0A211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53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26AA6-EEFA-472D-8D08-11B417701A48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44776-E610-4D3C-B702-5C4D0A211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935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755" y="-259773"/>
            <a:ext cx="6130857" cy="81228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9" y="-259773"/>
            <a:ext cx="6117350" cy="8104909"/>
          </a:xfrm>
          <a:prstGeom prst="rect">
            <a:avLst/>
          </a:prstGeom>
        </p:spPr>
      </p:pic>
      <p:sp>
        <p:nvSpPr>
          <p:cNvPr id="6148" name="Text Box 1"/>
          <p:cNvSpPr txBox="1">
            <a:spLocks noChangeArrowheads="1"/>
          </p:cNvSpPr>
          <p:nvPr/>
        </p:nvSpPr>
        <p:spPr bwMode="auto">
          <a:xfrm>
            <a:off x="9448800" y="6356351"/>
            <a:ext cx="762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spcBef>
                <a:spcPts val="6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eaLnBrk="0" hangingPunct="0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 hangingPunct="0">
              <a:spcBef>
                <a:spcPts val="525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F9FD7C8-B98C-4B19-AC83-40BA4E6C9009}" type="slidenum">
              <a:rPr lang="en-US" altLang="en-US" sz="1200">
                <a:solidFill>
                  <a:srgbClr val="1D45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sz="1200">
              <a:solidFill>
                <a:srgbClr val="1D45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49" name="Group 4"/>
          <p:cNvGrpSpPr>
            <a:grpSpLocks/>
          </p:cNvGrpSpPr>
          <p:nvPr/>
        </p:nvGrpSpPr>
        <p:grpSpPr bwMode="auto">
          <a:xfrm>
            <a:off x="1447801" y="146051"/>
            <a:ext cx="8759825" cy="461963"/>
            <a:chOff x="-48" y="92"/>
            <a:chExt cx="5518" cy="291"/>
          </a:xfrm>
        </p:grpSpPr>
        <p:pic>
          <p:nvPicPr>
            <p:cNvPr id="616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2"/>
              <a:ext cx="547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168" name="Text Box 6"/>
            <p:cNvSpPr txBox="1">
              <a:spLocks noChangeArrowheads="1"/>
            </p:cNvSpPr>
            <p:nvPr/>
          </p:nvSpPr>
          <p:spPr bwMode="auto">
            <a:xfrm>
              <a:off x="-48" y="92"/>
              <a:ext cx="5458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 eaLnBrk="0" hangingPunct="0">
                <a:spcBef>
                  <a:spcPts val="65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eaLnBrk="0" hangingPunct="0">
                <a:spcBef>
                  <a:spcPts val="6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eaLnBrk="0" hangingPunct="0">
                <a:spcBef>
                  <a:spcPts val="525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eaLnBrk="0" hangingPunct="0">
                <a:spcBef>
                  <a:spcPts val="5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eaLnBrk="0" hangingPunct="0">
                <a:spcBef>
                  <a:spcPts val="5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dirty="0" smtClean="0">
                  <a:cs typeface="Arial" panose="020B0604020202020204" pitchFamily="34" charset="0"/>
                </a:rPr>
                <a:t>Transition Radiation Detector – </a:t>
              </a:r>
              <a:r>
                <a:rPr lang="en-US" altLang="en-US" sz="2400" dirty="0" smtClean="0">
                  <a:cs typeface="Arial" panose="020B0604020202020204" pitchFamily="34" charset="0"/>
                </a:rPr>
                <a:t>New Field Configuration</a:t>
              </a:r>
              <a:endParaRPr lang="en-US" altLang="en-US" sz="2400" dirty="0">
                <a:cs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dirty="0"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6157" name="TextBox 8"/>
          <p:cNvSpPr txBox="1">
            <a:spLocks noChangeArrowheads="1"/>
          </p:cNvSpPr>
          <p:nvPr/>
        </p:nvSpPr>
        <p:spPr bwMode="auto">
          <a:xfrm>
            <a:off x="10018714" y="2057400"/>
            <a:ext cx="6492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281324" y="1708574"/>
            <a:ext cx="997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0 V</a:t>
            </a:r>
            <a:endParaRPr lang="en-US" sz="24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5288973" y="2195899"/>
            <a:ext cx="1163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+1950V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88973" y="2751081"/>
            <a:ext cx="997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0 V</a:t>
            </a:r>
            <a:endParaRPr lang="en-US" sz="24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5322888" y="4898536"/>
            <a:ext cx="1129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2060"/>
                </a:solidFill>
              </a:rPr>
              <a:t>-2000V</a:t>
            </a:r>
            <a:endParaRPr lang="en-US" sz="24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8035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1"/>
          <p:cNvSpPr txBox="1">
            <a:spLocks noChangeArrowheads="1"/>
          </p:cNvSpPr>
          <p:nvPr/>
        </p:nvSpPr>
        <p:spPr bwMode="auto">
          <a:xfrm>
            <a:off x="9448800" y="6356351"/>
            <a:ext cx="762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spcBef>
                <a:spcPts val="6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eaLnBrk="0" hangingPunct="0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 hangingPunct="0">
              <a:spcBef>
                <a:spcPts val="525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F9FD7C8-B98C-4B19-AC83-40BA4E6C9009}" type="slidenum">
              <a:rPr lang="en-US" altLang="en-US" sz="1200">
                <a:solidFill>
                  <a:srgbClr val="1D45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200">
              <a:solidFill>
                <a:srgbClr val="1D45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49" name="Group 4"/>
          <p:cNvGrpSpPr>
            <a:grpSpLocks/>
          </p:cNvGrpSpPr>
          <p:nvPr/>
        </p:nvGrpSpPr>
        <p:grpSpPr bwMode="auto">
          <a:xfrm>
            <a:off x="1447801" y="146051"/>
            <a:ext cx="8759825" cy="461963"/>
            <a:chOff x="-48" y="92"/>
            <a:chExt cx="5518" cy="291"/>
          </a:xfrm>
        </p:grpSpPr>
        <p:pic>
          <p:nvPicPr>
            <p:cNvPr id="616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2"/>
              <a:ext cx="547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168" name="Text Box 6"/>
            <p:cNvSpPr txBox="1">
              <a:spLocks noChangeArrowheads="1"/>
            </p:cNvSpPr>
            <p:nvPr/>
          </p:nvSpPr>
          <p:spPr bwMode="auto">
            <a:xfrm>
              <a:off x="-48" y="92"/>
              <a:ext cx="5458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 eaLnBrk="0" hangingPunct="0">
                <a:spcBef>
                  <a:spcPts val="65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eaLnBrk="0" hangingPunct="0">
                <a:spcBef>
                  <a:spcPts val="6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eaLnBrk="0" hangingPunct="0">
                <a:spcBef>
                  <a:spcPts val="525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eaLnBrk="0" hangingPunct="0">
                <a:spcBef>
                  <a:spcPts val="5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eaLnBrk="0" hangingPunct="0">
                <a:spcBef>
                  <a:spcPts val="5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dirty="0" smtClean="0">
                  <a:cs typeface="Arial" panose="020B0604020202020204" pitchFamily="34" charset="0"/>
                </a:rPr>
                <a:t>Transition Radiation Detector </a:t>
              </a:r>
              <a:r>
                <a:rPr lang="en-US" altLang="en-US" sz="2400" dirty="0" smtClean="0">
                  <a:cs typeface="Arial" panose="020B0604020202020204" pitchFamily="34" charset="0"/>
                </a:rPr>
                <a:t>– Prototype Design</a:t>
              </a:r>
              <a:endParaRPr lang="en-US" altLang="en-US" sz="2400" dirty="0">
                <a:cs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dirty="0"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6157" name="TextBox 8"/>
          <p:cNvSpPr txBox="1">
            <a:spLocks noChangeArrowheads="1"/>
          </p:cNvSpPr>
          <p:nvPr/>
        </p:nvSpPr>
        <p:spPr bwMode="auto">
          <a:xfrm>
            <a:off x="10018714" y="2057400"/>
            <a:ext cx="6492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428" y="608014"/>
            <a:ext cx="6205322" cy="628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63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1"/>
          <p:cNvSpPr txBox="1">
            <a:spLocks noChangeArrowheads="1"/>
          </p:cNvSpPr>
          <p:nvPr/>
        </p:nvSpPr>
        <p:spPr bwMode="auto">
          <a:xfrm>
            <a:off x="9448800" y="6356351"/>
            <a:ext cx="762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spcBef>
                <a:spcPts val="6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eaLnBrk="0" hangingPunct="0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 hangingPunct="0">
              <a:spcBef>
                <a:spcPts val="525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F9FD7C8-B98C-4B19-AC83-40BA4E6C9009}" type="slidenum">
              <a:rPr lang="en-US" altLang="en-US" sz="1200">
                <a:solidFill>
                  <a:srgbClr val="1D45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200">
              <a:solidFill>
                <a:srgbClr val="1D45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49" name="Group 4"/>
          <p:cNvGrpSpPr>
            <a:grpSpLocks/>
          </p:cNvGrpSpPr>
          <p:nvPr/>
        </p:nvGrpSpPr>
        <p:grpSpPr bwMode="auto">
          <a:xfrm>
            <a:off x="1447801" y="146051"/>
            <a:ext cx="8759825" cy="461963"/>
            <a:chOff x="-48" y="92"/>
            <a:chExt cx="5518" cy="291"/>
          </a:xfrm>
        </p:grpSpPr>
        <p:pic>
          <p:nvPicPr>
            <p:cNvPr id="616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2"/>
              <a:ext cx="547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168" name="Text Box 6"/>
            <p:cNvSpPr txBox="1">
              <a:spLocks noChangeArrowheads="1"/>
            </p:cNvSpPr>
            <p:nvPr/>
          </p:nvSpPr>
          <p:spPr bwMode="auto">
            <a:xfrm>
              <a:off x="-48" y="92"/>
              <a:ext cx="5458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 eaLnBrk="0" hangingPunct="0">
                <a:spcBef>
                  <a:spcPts val="65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eaLnBrk="0" hangingPunct="0">
                <a:spcBef>
                  <a:spcPts val="6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eaLnBrk="0" hangingPunct="0">
                <a:spcBef>
                  <a:spcPts val="525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eaLnBrk="0" hangingPunct="0">
                <a:spcBef>
                  <a:spcPts val="5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eaLnBrk="0" hangingPunct="0">
                <a:spcBef>
                  <a:spcPts val="5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dirty="0" smtClean="0">
                  <a:cs typeface="Arial" panose="020B0604020202020204" pitchFamily="34" charset="0"/>
                </a:rPr>
                <a:t>Transition Radiation Detector </a:t>
              </a:r>
              <a:r>
                <a:rPr lang="en-US" altLang="en-US" sz="2400" dirty="0" smtClean="0">
                  <a:cs typeface="Arial" panose="020B0604020202020204" pitchFamily="34" charset="0"/>
                </a:rPr>
                <a:t>– Prototype Manufacturing</a:t>
              </a:r>
              <a:endParaRPr lang="en-US" altLang="en-US" sz="2400" dirty="0">
                <a:cs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dirty="0"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6157" name="TextBox 8"/>
          <p:cNvSpPr txBox="1">
            <a:spLocks noChangeArrowheads="1"/>
          </p:cNvSpPr>
          <p:nvPr/>
        </p:nvSpPr>
        <p:spPr bwMode="auto">
          <a:xfrm>
            <a:off x="10018714" y="2057400"/>
            <a:ext cx="6492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791" y="832571"/>
            <a:ext cx="3266209" cy="24496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40832" y="3557690"/>
            <a:ext cx="3754238" cy="28156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51587" y="3452815"/>
            <a:ext cx="3847267" cy="2885451"/>
          </a:xfrm>
          <a:prstGeom prst="rect">
            <a:avLst/>
          </a:prstGeom>
        </p:spPr>
      </p:pic>
      <p:pic>
        <p:nvPicPr>
          <p:cNvPr id="1026" name="Picture 2" descr="C:\Users\pentchev\Downloads\IMG_311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82215" y="1374237"/>
            <a:ext cx="4260453" cy="319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321" y="832569"/>
            <a:ext cx="27815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Detector group:</a:t>
            </a:r>
          </a:p>
          <a:p>
            <a:endParaRPr lang="en-US" dirty="0" smtClean="0"/>
          </a:p>
          <a:p>
            <a:r>
              <a:rPr lang="en-US" dirty="0" smtClean="0"/>
              <a:t>Brian Cross – design and  assembly</a:t>
            </a:r>
          </a:p>
          <a:p>
            <a:r>
              <a:rPr lang="en-US" dirty="0" err="1" smtClean="0"/>
              <a:t>Seung</a:t>
            </a:r>
            <a:r>
              <a:rPr lang="en-US" dirty="0" smtClean="0"/>
              <a:t> </a:t>
            </a:r>
            <a:r>
              <a:rPr lang="en-US" dirty="0" err="1" smtClean="0"/>
              <a:t>Joon</a:t>
            </a:r>
            <a:r>
              <a:rPr lang="en-US" dirty="0" smtClean="0"/>
              <a:t> Lee – tools for stringing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144249" y="864188"/>
            <a:ext cx="27815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HallD</a:t>
            </a:r>
            <a:r>
              <a:rPr lang="en-US" dirty="0" smtClean="0"/>
              <a:t> electronics:</a:t>
            </a:r>
          </a:p>
          <a:p>
            <a:endParaRPr lang="en-US" dirty="0" smtClean="0"/>
          </a:p>
          <a:p>
            <a:r>
              <a:rPr lang="en-US" dirty="0" smtClean="0"/>
              <a:t>Fernando Barbosa – el. board design</a:t>
            </a:r>
          </a:p>
          <a:p>
            <a:r>
              <a:rPr lang="en-US" dirty="0" smtClean="0"/>
              <a:t>Chris Stanislav – el. board assembly and stringing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952586" y="4917468"/>
            <a:ext cx="2781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Casey Heck – just watching 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9168124" y="3282228"/>
            <a:ext cx="2781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Installed behind  the left PS arm by our techs 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914772" y="5641368"/>
            <a:ext cx="2571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Using our FDC stringing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0591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1"/>
          <p:cNvSpPr txBox="1">
            <a:spLocks noChangeArrowheads="1"/>
          </p:cNvSpPr>
          <p:nvPr/>
        </p:nvSpPr>
        <p:spPr bwMode="auto">
          <a:xfrm>
            <a:off x="9448800" y="6356351"/>
            <a:ext cx="762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spcBef>
                <a:spcPts val="6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eaLnBrk="0" hangingPunct="0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 hangingPunct="0">
              <a:spcBef>
                <a:spcPts val="525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F9FD7C8-B98C-4B19-AC83-40BA4E6C9009}" type="slidenum">
              <a:rPr lang="en-US" altLang="en-US" sz="1200">
                <a:solidFill>
                  <a:srgbClr val="1D45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200">
              <a:solidFill>
                <a:srgbClr val="1D45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49" name="Group 4"/>
          <p:cNvGrpSpPr>
            <a:grpSpLocks/>
          </p:cNvGrpSpPr>
          <p:nvPr/>
        </p:nvGrpSpPr>
        <p:grpSpPr bwMode="auto">
          <a:xfrm>
            <a:off x="1447801" y="146051"/>
            <a:ext cx="8759825" cy="461963"/>
            <a:chOff x="-48" y="92"/>
            <a:chExt cx="5518" cy="291"/>
          </a:xfrm>
        </p:grpSpPr>
        <p:pic>
          <p:nvPicPr>
            <p:cNvPr id="616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2"/>
              <a:ext cx="547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168" name="Text Box 6"/>
            <p:cNvSpPr txBox="1">
              <a:spLocks noChangeArrowheads="1"/>
            </p:cNvSpPr>
            <p:nvPr/>
          </p:nvSpPr>
          <p:spPr bwMode="auto">
            <a:xfrm>
              <a:off x="-48" y="92"/>
              <a:ext cx="5458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 eaLnBrk="0" hangingPunct="0">
                <a:spcBef>
                  <a:spcPts val="65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eaLnBrk="0" hangingPunct="0">
                <a:spcBef>
                  <a:spcPts val="6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eaLnBrk="0" hangingPunct="0">
                <a:spcBef>
                  <a:spcPts val="525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eaLnBrk="0" hangingPunct="0">
                <a:spcBef>
                  <a:spcPts val="5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eaLnBrk="0" hangingPunct="0">
                <a:spcBef>
                  <a:spcPts val="5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dirty="0" smtClean="0">
                  <a:cs typeface="Arial" panose="020B0604020202020204" pitchFamily="34" charset="0"/>
                </a:rPr>
                <a:t>TRD – single event examples</a:t>
              </a:r>
              <a:endParaRPr lang="en-US" altLang="en-US" sz="2400" dirty="0">
                <a:cs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dirty="0"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6157" name="TextBox 8"/>
          <p:cNvSpPr txBox="1">
            <a:spLocks noChangeArrowheads="1"/>
          </p:cNvSpPr>
          <p:nvPr/>
        </p:nvSpPr>
        <p:spPr bwMode="auto">
          <a:xfrm>
            <a:off x="10018714" y="2057400"/>
            <a:ext cx="6492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237" y="1402771"/>
            <a:ext cx="4083627" cy="40836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02772"/>
            <a:ext cx="4083625" cy="4083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863" y="1402772"/>
            <a:ext cx="4083625" cy="40836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634260" y="5930276"/>
            <a:ext cx="7582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2060"/>
                </a:solidFill>
              </a:rPr>
              <a:t>f125 samples of 32ns – colors correspond to different wires</a:t>
            </a:r>
            <a:endParaRPr lang="en-US" sz="24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5254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1"/>
          <p:cNvSpPr txBox="1">
            <a:spLocks noChangeArrowheads="1"/>
          </p:cNvSpPr>
          <p:nvPr/>
        </p:nvSpPr>
        <p:spPr bwMode="auto">
          <a:xfrm>
            <a:off x="9448800" y="6356351"/>
            <a:ext cx="762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spcBef>
                <a:spcPts val="6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eaLnBrk="0" hangingPunct="0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 hangingPunct="0">
              <a:spcBef>
                <a:spcPts val="525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F9FD7C8-B98C-4B19-AC83-40BA4E6C9009}" type="slidenum">
              <a:rPr lang="en-US" altLang="en-US" sz="1200">
                <a:solidFill>
                  <a:srgbClr val="1D45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200">
              <a:solidFill>
                <a:srgbClr val="1D45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49" name="Group 4"/>
          <p:cNvGrpSpPr>
            <a:grpSpLocks/>
          </p:cNvGrpSpPr>
          <p:nvPr/>
        </p:nvGrpSpPr>
        <p:grpSpPr bwMode="auto">
          <a:xfrm>
            <a:off x="1447801" y="146051"/>
            <a:ext cx="8759825" cy="461963"/>
            <a:chOff x="-48" y="92"/>
            <a:chExt cx="5518" cy="291"/>
          </a:xfrm>
        </p:grpSpPr>
        <p:pic>
          <p:nvPicPr>
            <p:cNvPr id="616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2"/>
              <a:ext cx="547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168" name="Text Box 6"/>
            <p:cNvSpPr txBox="1">
              <a:spLocks noChangeArrowheads="1"/>
            </p:cNvSpPr>
            <p:nvPr/>
          </p:nvSpPr>
          <p:spPr bwMode="auto">
            <a:xfrm>
              <a:off x="-48" y="92"/>
              <a:ext cx="5458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 eaLnBrk="0" hangingPunct="0">
                <a:spcBef>
                  <a:spcPts val="65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eaLnBrk="0" hangingPunct="0">
                <a:spcBef>
                  <a:spcPts val="6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eaLnBrk="0" hangingPunct="0">
                <a:spcBef>
                  <a:spcPts val="525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eaLnBrk="0" hangingPunct="0">
                <a:spcBef>
                  <a:spcPts val="5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eaLnBrk="0" hangingPunct="0">
                <a:spcBef>
                  <a:spcPts val="5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dirty="0" smtClean="0">
                  <a:cs typeface="Arial" panose="020B0604020202020204" pitchFamily="34" charset="0"/>
                </a:rPr>
                <a:t>TRD </a:t>
              </a:r>
              <a:r>
                <a:rPr lang="en-US" altLang="en-US" sz="2400" dirty="0" smtClean="0">
                  <a:cs typeface="Arial" panose="020B0604020202020204" pitchFamily="34" charset="0"/>
                </a:rPr>
                <a:t>results: nanotube vs fleece radiator</a:t>
              </a:r>
              <a:endParaRPr lang="en-US" altLang="en-US" sz="2400" dirty="0">
                <a:cs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dirty="0"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6157" name="TextBox 8"/>
          <p:cNvSpPr txBox="1">
            <a:spLocks noChangeArrowheads="1"/>
          </p:cNvSpPr>
          <p:nvPr/>
        </p:nvSpPr>
        <p:spPr bwMode="auto">
          <a:xfrm>
            <a:off x="10018714" y="2057400"/>
            <a:ext cx="6492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7" y="941321"/>
            <a:ext cx="7349517" cy="536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pentchev\Downloads\IMG_31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564" y="2057400"/>
            <a:ext cx="4500472" cy="337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177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1"/>
          <p:cNvSpPr txBox="1">
            <a:spLocks noChangeArrowheads="1"/>
          </p:cNvSpPr>
          <p:nvPr/>
        </p:nvSpPr>
        <p:spPr bwMode="auto">
          <a:xfrm>
            <a:off x="9448800" y="6356351"/>
            <a:ext cx="762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spcBef>
                <a:spcPts val="6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eaLnBrk="0" hangingPunct="0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 hangingPunct="0">
              <a:spcBef>
                <a:spcPts val="525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F9FD7C8-B98C-4B19-AC83-40BA4E6C9009}" type="slidenum">
              <a:rPr lang="en-US" altLang="en-US" sz="1200">
                <a:solidFill>
                  <a:srgbClr val="1D45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200">
              <a:solidFill>
                <a:srgbClr val="1D45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49" name="Group 4"/>
          <p:cNvGrpSpPr>
            <a:grpSpLocks/>
          </p:cNvGrpSpPr>
          <p:nvPr/>
        </p:nvGrpSpPr>
        <p:grpSpPr bwMode="auto">
          <a:xfrm>
            <a:off x="1447801" y="146051"/>
            <a:ext cx="8759825" cy="461963"/>
            <a:chOff x="-48" y="92"/>
            <a:chExt cx="5518" cy="291"/>
          </a:xfrm>
        </p:grpSpPr>
        <p:pic>
          <p:nvPicPr>
            <p:cNvPr id="616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2"/>
              <a:ext cx="547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168" name="Text Box 6"/>
            <p:cNvSpPr txBox="1">
              <a:spLocks noChangeArrowheads="1"/>
            </p:cNvSpPr>
            <p:nvPr/>
          </p:nvSpPr>
          <p:spPr bwMode="auto">
            <a:xfrm>
              <a:off x="-48" y="92"/>
              <a:ext cx="5458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 eaLnBrk="0" hangingPunct="0">
                <a:spcBef>
                  <a:spcPts val="65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eaLnBrk="0" hangingPunct="0">
                <a:spcBef>
                  <a:spcPts val="6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eaLnBrk="0" hangingPunct="0">
                <a:spcBef>
                  <a:spcPts val="525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eaLnBrk="0" hangingPunct="0">
                <a:spcBef>
                  <a:spcPts val="5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eaLnBrk="0" hangingPunct="0">
                <a:spcBef>
                  <a:spcPts val="5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dirty="0" smtClean="0">
                  <a:cs typeface="Arial" panose="020B0604020202020204" pitchFamily="34" charset="0"/>
                </a:rPr>
                <a:t>TRD </a:t>
              </a:r>
              <a:r>
                <a:rPr lang="en-US" altLang="en-US" sz="2400" dirty="0" smtClean="0">
                  <a:cs typeface="Arial" panose="020B0604020202020204" pitchFamily="34" charset="0"/>
                </a:rPr>
                <a:t>results: averaged distributions</a:t>
              </a:r>
              <a:endParaRPr lang="en-US" altLang="en-US" sz="2400" dirty="0">
                <a:cs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dirty="0"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6157" name="TextBox 8"/>
          <p:cNvSpPr txBox="1">
            <a:spLocks noChangeArrowheads="1"/>
          </p:cNvSpPr>
          <p:nvPr/>
        </p:nvSpPr>
        <p:spPr bwMode="auto">
          <a:xfrm>
            <a:off x="10018714" y="2057400"/>
            <a:ext cx="6492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1866324" y="6077248"/>
            <a:ext cx="7582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2060"/>
                </a:solidFill>
              </a:rPr>
              <a:t>Threshold for cluster counting = 300 </a:t>
            </a:r>
            <a:r>
              <a:rPr lang="en-US" sz="2400" i="1" dirty="0" err="1" smtClean="0">
                <a:solidFill>
                  <a:srgbClr val="002060"/>
                </a:solidFill>
              </a:rPr>
              <a:t>fADC</a:t>
            </a:r>
            <a:r>
              <a:rPr lang="en-US" sz="2400" i="1" dirty="0" smtClean="0">
                <a:solidFill>
                  <a:srgbClr val="002060"/>
                </a:solidFill>
              </a:rPr>
              <a:t> units</a:t>
            </a:r>
            <a:endParaRPr lang="en-US" sz="2400" i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" y="842691"/>
            <a:ext cx="7491846" cy="50875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903" y="1534302"/>
            <a:ext cx="5177097" cy="351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7729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1"/>
          <p:cNvSpPr txBox="1">
            <a:spLocks noChangeArrowheads="1"/>
          </p:cNvSpPr>
          <p:nvPr/>
        </p:nvSpPr>
        <p:spPr bwMode="auto">
          <a:xfrm>
            <a:off x="9448800" y="6356351"/>
            <a:ext cx="762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spcBef>
                <a:spcPts val="6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eaLnBrk="0" hangingPunct="0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eaLnBrk="0" hangingPunct="0">
              <a:spcBef>
                <a:spcPts val="525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F9FD7C8-B98C-4B19-AC83-40BA4E6C9009}" type="slidenum">
              <a:rPr lang="en-US" altLang="en-US" sz="1200">
                <a:solidFill>
                  <a:srgbClr val="1D45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200">
              <a:solidFill>
                <a:srgbClr val="1D45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49" name="Group 4"/>
          <p:cNvGrpSpPr>
            <a:grpSpLocks/>
          </p:cNvGrpSpPr>
          <p:nvPr/>
        </p:nvGrpSpPr>
        <p:grpSpPr bwMode="auto">
          <a:xfrm>
            <a:off x="1447801" y="146051"/>
            <a:ext cx="8759825" cy="461963"/>
            <a:chOff x="-48" y="92"/>
            <a:chExt cx="5518" cy="291"/>
          </a:xfrm>
        </p:grpSpPr>
        <p:pic>
          <p:nvPicPr>
            <p:cNvPr id="616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2"/>
              <a:ext cx="547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168" name="Text Box 6"/>
            <p:cNvSpPr txBox="1">
              <a:spLocks noChangeArrowheads="1"/>
            </p:cNvSpPr>
            <p:nvPr/>
          </p:nvSpPr>
          <p:spPr bwMode="auto">
            <a:xfrm>
              <a:off x="-48" y="92"/>
              <a:ext cx="5458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 eaLnBrk="0" hangingPunct="0">
                <a:spcBef>
                  <a:spcPts val="65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6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eaLnBrk="0" hangingPunct="0">
                <a:spcBef>
                  <a:spcPts val="6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eaLnBrk="0" hangingPunct="0">
                <a:spcBef>
                  <a:spcPts val="525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1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eaLnBrk="0" hangingPunct="0">
                <a:spcBef>
                  <a:spcPts val="5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eaLnBrk="0" hangingPunct="0">
                <a:spcBef>
                  <a:spcPts val="5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defTabSz="4572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Constantia" panose="02030602050306030303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dirty="0" smtClean="0">
                  <a:cs typeface="Arial" panose="020B0604020202020204" pitchFamily="34" charset="0"/>
                </a:rPr>
                <a:t>TRD </a:t>
              </a:r>
              <a:r>
                <a:rPr lang="en-US" altLang="en-US" sz="2400" dirty="0" smtClean="0">
                  <a:cs typeface="Arial" panose="020B0604020202020204" pitchFamily="34" charset="0"/>
                </a:rPr>
                <a:t>results: event-by-event distributions</a:t>
              </a:r>
              <a:endParaRPr lang="en-US" altLang="en-US" sz="2400" dirty="0">
                <a:cs typeface="Arial" panose="020B0604020202020204" pitchFamily="34" charset="0"/>
              </a:endParaRPr>
            </a:p>
          </p:txBody>
        </p:sp>
      </p:grpSp>
      <p:sp>
        <p:nvSpPr>
          <p:cNvPr id="6157" name="TextBox 8"/>
          <p:cNvSpPr txBox="1">
            <a:spLocks noChangeArrowheads="1"/>
          </p:cNvSpPr>
          <p:nvPr/>
        </p:nvSpPr>
        <p:spPr bwMode="auto">
          <a:xfrm>
            <a:off x="10018714" y="2057400"/>
            <a:ext cx="6492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60551"/>
            <a:ext cx="4584334" cy="3113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703" y="660550"/>
            <a:ext cx="4584333" cy="3113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44857"/>
            <a:ext cx="4584334" cy="31131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703" y="3744856"/>
            <a:ext cx="4584333" cy="311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7191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155</Words>
  <Application>Microsoft Office PowerPoint</Application>
  <PresentationFormat>Custom</PresentationFormat>
  <Paragraphs>58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Lubomir Pentchev</dc:creator>
  <cp:lastModifiedBy>Lubomir Pentchev</cp:lastModifiedBy>
  <cp:revision>21</cp:revision>
  <dcterms:created xsi:type="dcterms:W3CDTF">2016-10-21T18:55:04Z</dcterms:created>
  <dcterms:modified xsi:type="dcterms:W3CDTF">2017-05-12T21:48:01Z</dcterms:modified>
</cp:coreProperties>
</file>