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90" r:id="rId3"/>
    <p:sldId id="323" r:id="rId4"/>
    <p:sldId id="360" r:id="rId5"/>
    <p:sldId id="335" r:id="rId6"/>
    <p:sldId id="359" r:id="rId7"/>
    <p:sldId id="341" r:id="rId8"/>
    <p:sldId id="353" r:id="rId9"/>
    <p:sldId id="354" r:id="rId10"/>
    <p:sldId id="357" r:id="rId11"/>
    <p:sldId id="355" r:id="rId12"/>
    <p:sldId id="356" r:id="rId13"/>
    <p:sldId id="348" r:id="rId14"/>
    <p:sldId id="350" r:id="rId15"/>
    <p:sldId id="35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C1"/>
    <a:srgbClr val="571B94"/>
    <a:srgbClr val="3B0F65"/>
    <a:srgbClr val="491C6B"/>
    <a:srgbClr val="FF2600"/>
    <a:srgbClr val="2F4D8E"/>
    <a:srgbClr val="FFBC60"/>
    <a:srgbClr val="3358C0"/>
    <a:srgbClr val="980000"/>
    <a:srgbClr val="EF6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75"/>
    <p:restoredTop sz="94631"/>
  </p:normalViewPr>
  <p:slideViewPr>
    <p:cSldViewPr snapToGrid="0" snapToObjects="1">
      <p:cViewPr>
        <p:scale>
          <a:sx n="100" d="100"/>
          <a:sy n="100" d="100"/>
        </p:scale>
        <p:origin x="-1074" y="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5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86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49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86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18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40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01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22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5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36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97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02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5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72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2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58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4389-98FC-F343-950D-9F0E6E2E9193}" type="datetime1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BFEE3-5A85-354B-9F24-AA1F82860EFC}" type="datetime1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DFD47-D8F2-6548-8B60-2714465FA1B6}" type="datetime1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CF9D-AFB1-F643-928F-0799D3B6C64A}" type="datetime1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B00A9-FB8C-6248-8952-81D2ACDFA8F7}" type="datetime1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98E10-B314-D048-BB7B-6454148CFF3D}" type="datetime1">
              <a:rPr lang="en-US" smtClean="0"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B2BBB-41F0-DD42-BFCE-DD6DBC61EC56}" type="datetime1">
              <a:rPr lang="en-US" smtClean="0"/>
              <a:t>6/29/2018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E643-CFCA-AA4B-8872-C7AF2CD23277}" type="datetime1">
              <a:rPr lang="en-US" smtClean="0"/>
              <a:t>6/29/2018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B834-D364-EE44-8092-73A3BBF4BAE2}" type="datetime1">
              <a:rPr lang="en-US" smtClean="0"/>
              <a:t>6/29/2018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1D7CE-D95A-3A4F-9FBA-61D095997119}" type="datetime1">
              <a:rPr lang="en-US" smtClean="0"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9FBAE-631B-D94F-B897-3171FD4632C2}" type="datetime1">
              <a:rPr lang="en-US" smtClean="0"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E992-83CB-D64D-83FD-EFFD570D0814}" type="datetime1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02878" y="435837"/>
            <a:ext cx="5341122" cy="3593920"/>
          </a:xfrm>
        </p:spPr>
        <p:txBody>
          <a:bodyPr>
            <a:noAutofit/>
          </a:bodyPr>
          <a:lstStyle/>
          <a:p>
            <a:pPr algn="l"/>
            <a:r>
              <a:rPr lang="en-US" sz="4500" b="1" spc="190" smtClean="0">
                <a:solidFill>
                  <a:schemeClr val="bg1"/>
                </a:solidFill>
                <a:latin typeface="Minion Pro"/>
              </a:rPr>
              <a:t>eRD22: GEM </a:t>
            </a:r>
            <a:r>
              <a:rPr lang="en-US" sz="4500" b="1" spc="190" dirty="0" smtClean="0">
                <a:solidFill>
                  <a:schemeClr val="bg1"/>
                </a:solidFill>
                <a:latin typeface="Minion Pro"/>
              </a:rPr>
              <a:t>based Transition </a:t>
            </a:r>
            <a:br>
              <a:rPr lang="en-US" sz="4500" b="1" spc="190" dirty="0" smtClean="0">
                <a:solidFill>
                  <a:schemeClr val="bg1"/>
                </a:solidFill>
                <a:latin typeface="Minion Pro"/>
              </a:rPr>
            </a:br>
            <a:r>
              <a:rPr lang="en-US" sz="4500" b="1" spc="190" dirty="0" smtClean="0">
                <a:solidFill>
                  <a:schemeClr val="bg1"/>
                </a:solidFill>
                <a:latin typeface="Minion Pro"/>
              </a:rPr>
              <a:t>radiation </a:t>
            </a:r>
            <a:br>
              <a:rPr lang="en-US" sz="4500" b="1" spc="190" dirty="0" smtClean="0">
                <a:solidFill>
                  <a:schemeClr val="bg1"/>
                </a:solidFill>
                <a:latin typeface="Minion Pro"/>
              </a:rPr>
            </a:br>
            <a:r>
              <a:rPr lang="en-US" sz="4500" b="1" spc="190" dirty="0" smtClean="0">
                <a:solidFill>
                  <a:schemeClr val="bg1"/>
                </a:solidFill>
                <a:latin typeface="Minion Pro"/>
              </a:rPr>
              <a:t>detector/tracker  for  EIC</a:t>
            </a:r>
            <a:endParaRPr lang="en-US" sz="4500" b="1" spc="190" dirty="0">
              <a:solidFill>
                <a:schemeClr val="bg1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5300317"/>
            <a:ext cx="9144001" cy="813404"/>
          </a:xfrm>
        </p:spPr>
        <p:txBody>
          <a:bodyPr>
            <a:normAutofit fontScale="85000" lnSpcReduction="10000"/>
          </a:bodyPr>
          <a:lstStyle/>
          <a:p>
            <a:r>
              <a:rPr lang="en-US" sz="1800" dirty="0" err="1" smtClean="0">
                <a:solidFill>
                  <a:srgbClr val="000229"/>
                </a:solidFill>
                <a:latin typeface="Century Gothic"/>
              </a:rPr>
              <a:t>Yulia</a:t>
            </a:r>
            <a:r>
              <a:rPr lang="en-US" sz="1800" dirty="0" smtClean="0">
                <a:solidFill>
                  <a:srgbClr val="000229"/>
                </a:solidFill>
                <a:latin typeface="Century Gothic"/>
              </a:rPr>
              <a:t> </a:t>
            </a:r>
            <a:r>
              <a:rPr lang="en-US" sz="1800" dirty="0" err="1" smtClean="0">
                <a:solidFill>
                  <a:srgbClr val="000229"/>
                </a:solidFill>
                <a:latin typeface="Century Gothic"/>
              </a:rPr>
              <a:t>Furletova</a:t>
            </a:r>
            <a:endParaRPr lang="en-US" sz="1800" dirty="0" smtClean="0">
              <a:solidFill>
                <a:srgbClr val="000229"/>
              </a:solidFill>
              <a:latin typeface="Century Gothic"/>
            </a:endParaRPr>
          </a:p>
          <a:p>
            <a:r>
              <a:rPr lang="en-US" sz="1800" dirty="0" smtClean="0">
                <a:solidFill>
                  <a:srgbClr val="000229"/>
                </a:solidFill>
                <a:latin typeface="Century Gothic"/>
              </a:rPr>
              <a:t>on behalf of GEM-TRD/T working </a:t>
            </a:r>
            <a:r>
              <a:rPr lang="en-US" sz="1800" dirty="0" smtClean="0">
                <a:solidFill>
                  <a:srgbClr val="000229"/>
                </a:solidFill>
                <a:latin typeface="Century Gothic"/>
              </a:rPr>
              <a:t>group</a:t>
            </a:r>
          </a:p>
          <a:p>
            <a:r>
              <a:rPr lang="en-US" sz="1800" dirty="0" smtClean="0">
                <a:solidFill>
                  <a:srgbClr val="000229"/>
                </a:solidFill>
                <a:latin typeface="Century Gothic"/>
              </a:rPr>
              <a:t>Presented (and slightly modified) by </a:t>
            </a:r>
            <a:r>
              <a:rPr lang="en-US" sz="1800" dirty="0" err="1" smtClean="0">
                <a:solidFill>
                  <a:srgbClr val="000229"/>
                </a:solidFill>
                <a:latin typeface="Century Gothic"/>
              </a:rPr>
              <a:t>Lubomir</a:t>
            </a:r>
            <a:r>
              <a:rPr lang="en-US" sz="1800" dirty="0" smtClean="0">
                <a:solidFill>
                  <a:srgbClr val="000229"/>
                </a:solidFill>
                <a:latin typeface="Century Gothic"/>
              </a:rPr>
              <a:t> </a:t>
            </a:r>
            <a:r>
              <a:rPr lang="en-US" sz="1800" dirty="0" err="1" smtClean="0">
                <a:solidFill>
                  <a:srgbClr val="000229"/>
                </a:solidFill>
                <a:latin typeface="Century Gothic"/>
              </a:rPr>
              <a:t>Pentchev</a:t>
            </a:r>
            <a:r>
              <a:rPr lang="en-US" sz="1800" dirty="0" smtClean="0">
                <a:solidFill>
                  <a:srgbClr val="000229"/>
                </a:solidFill>
                <a:latin typeface="Century Gothic"/>
              </a:rPr>
              <a:t> </a:t>
            </a:r>
            <a:endParaRPr lang="en-US" sz="1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680040" y="1735399"/>
            <a:ext cx="1557263" cy="810228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39" y="1116375"/>
            <a:ext cx="5988172" cy="54574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5295" y="1573353"/>
            <a:ext cx="1979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Multi-wire  drift chamber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02971" y="4526826"/>
            <a:ext cx="197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GEM drift chamber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693770" y="716262"/>
            <a:ext cx="0" cy="3763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55815" y="777821"/>
            <a:ext cx="2245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latin typeface="Comic Sans MS" charset="0"/>
                <a:ea typeface="Comic Sans MS" charset="0"/>
                <a:cs typeface="Comic Sans MS" charset="0"/>
              </a:rPr>
              <a:t>Electron, few GeV </a:t>
            </a:r>
            <a:endParaRPr lang="en-US" sz="1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55533" y="988578"/>
            <a:ext cx="2245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latin typeface="Comic Sans MS" charset="0"/>
                <a:ea typeface="Comic Sans MS" charset="0"/>
                <a:cs typeface="Comic Sans MS" charset="0"/>
              </a:rPr>
              <a:t>Electron beam </a:t>
            </a:r>
          </a:p>
          <a:p>
            <a:r>
              <a:rPr lang="en-US" sz="1600" dirty="0" smtClean="0">
                <a:latin typeface="Comic Sans MS" charset="0"/>
                <a:ea typeface="Comic Sans MS" charset="0"/>
                <a:cs typeface="Comic Sans MS" charset="0"/>
              </a:rPr>
              <a:t>few GeV </a:t>
            </a:r>
            <a:endParaRPr lang="en-US" sz="1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80040" y="2910229"/>
            <a:ext cx="1557263" cy="494289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981916" y="1092661"/>
            <a:ext cx="547245" cy="27030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27075" y="1959269"/>
            <a:ext cx="81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MW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529161" y="2988887"/>
            <a:ext cx="81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447625" y="1735399"/>
            <a:ext cx="6937" cy="8102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465776" y="2910229"/>
            <a:ext cx="6256" cy="4942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477351" y="1959269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</a:t>
            </a:r>
            <a:r>
              <a:rPr lang="en-US" smtClean="0"/>
              <a:t>cm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10800000" flipV="1">
            <a:off x="8507252" y="3035186"/>
            <a:ext cx="75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2cm</a:t>
            </a:r>
            <a:endParaRPr lang="en-US" dirty="0"/>
          </a:p>
        </p:txBody>
      </p:sp>
      <p:sp>
        <p:nvSpPr>
          <p:cNvPr id="20" name="Slide Number Placeholder 4"/>
          <p:cNvSpPr txBox="1">
            <a:spLocks/>
          </p:cNvSpPr>
          <p:nvPr/>
        </p:nvSpPr>
        <p:spPr>
          <a:xfrm>
            <a:off x="6438900" y="62166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A1287B-1259-6749-A0C8-35204E64A28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5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493" y="1236501"/>
            <a:ext cx="5087507" cy="4620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729"/>
            <a:ext cx="5183237" cy="47398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27302" y="1794076"/>
            <a:ext cx="1979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Multi-wire  drift chamber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25059" y="4898020"/>
            <a:ext cx="197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GEM drift chamber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5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8540"/>
            <a:ext cx="9144000" cy="624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8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Slide Number Placeholder 2"/>
          <p:cNvSpPr txBox="1">
            <a:spLocks/>
          </p:cNvSpPr>
          <p:nvPr/>
        </p:nvSpPr>
        <p:spPr bwMode="auto">
          <a:xfrm>
            <a:off x="8567145" y="6516306"/>
            <a:ext cx="544513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D2E89A58-F908-C44D-82BA-B3D7652ABF4D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3537945" y="6606794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>
                <a:latin typeface="Comic Sans MS" charset="0"/>
              </a:rPr>
              <a:t>Yulia Furletova</a:t>
            </a:r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>
          <a:xfrm>
            <a:off x="6525620" y="637978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E4A1287B-1259-6749-A0C8-35204E64A28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3537945" y="6606794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 dirty="0">
                <a:latin typeface="Comic Sans MS" charset="0"/>
              </a:rPr>
              <a:t>Yulia Furletova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987" y="4776789"/>
            <a:ext cx="3025755" cy="20497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90"/>
            <a:ext cx="3008314" cy="2033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195" y="4661519"/>
            <a:ext cx="3088369" cy="2109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561" y="2926930"/>
            <a:ext cx="3151934" cy="21254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3" y="2857765"/>
            <a:ext cx="2929614" cy="19952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581" y="2842624"/>
            <a:ext cx="2890798" cy="20103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" y="869123"/>
            <a:ext cx="2957733" cy="20327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968" y="886174"/>
            <a:ext cx="2990995" cy="2009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472" y="877771"/>
            <a:ext cx="3015754" cy="202643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838" y="287688"/>
            <a:ext cx="8844256" cy="65870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000"/>
            </a:pPr>
            <a:r>
              <a:rPr lang="en-US" sz="2800" dirty="0" smtClean="0">
                <a:latin typeface="Comic Sans MS" pitchFamily="66"/>
                <a:ea typeface="Minion Pro" pitchFamily="2"/>
                <a:cs typeface="Minion Pro" pitchFamily="2"/>
              </a:rPr>
              <a:t>GEM</a:t>
            </a:r>
            <a:r>
              <a:rPr lang="en-US" sz="2800" b="0" i="0" u="none" strike="noStrike" kern="1200" spc="0" dirty="0" smtClean="0">
                <a:ln>
                  <a:noFill/>
                </a:ln>
                <a:solidFill>
                  <a:schemeClr val="tx1"/>
                </a:solidFill>
                <a:latin typeface="Comic Sans MS" pitchFamily="66"/>
                <a:ea typeface="Minion Pro" pitchFamily="2"/>
                <a:cs typeface="Minion Pro" pitchFamily="2"/>
              </a:rPr>
              <a:t>TRD signa</a:t>
            </a:r>
            <a:r>
              <a:rPr lang="en-US" sz="2800" dirty="0" smtClean="0">
                <a:solidFill>
                  <a:schemeClr val="tx1"/>
                </a:solidFill>
                <a:latin typeface="Comic Sans MS" pitchFamily="66"/>
                <a:ea typeface="Minion Pro" pitchFamily="2"/>
                <a:cs typeface="Minion Pro" pitchFamily="2"/>
              </a:rPr>
              <a:t>ls </a:t>
            </a:r>
            <a:endParaRPr lang="en-US" sz="2800" b="0" i="0" u="none" strike="noStrike" kern="1200" spc="0" baseline="0" dirty="0">
              <a:ln>
                <a:noFill/>
              </a:ln>
              <a:solidFill>
                <a:schemeClr val="tx1"/>
              </a:solidFill>
              <a:latin typeface="Comic Sans MS" pitchFamily="66"/>
              <a:ea typeface="Minion Pro" pitchFamily="2"/>
              <a:cs typeface="Minion Pro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1116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Slide Number Placeholder 2"/>
          <p:cNvSpPr txBox="1">
            <a:spLocks/>
          </p:cNvSpPr>
          <p:nvPr/>
        </p:nvSpPr>
        <p:spPr>
          <a:xfrm>
            <a:off x="8594725" y="6492875"/>
            <a:ext cx="544513" cy="361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E89A58-F908-C44D-82BA-B3D7652ABF4D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3565525" y="6583363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>
                <a:latin typeface="Comic Sans MS" charset="0"/>
              </a:rPr>
              <a:t>Yulia Furletova</a:t>
            </a:r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E4A1287B-1259-6749-A0C8-35204E64A28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3565525" y="6583363"/>
            <a:ext cx="1238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1200" dirty="0">
                <a:latin typeface="Comic Sans MS" charset="0"/>
              </a:rPr>
              <a:t>Yulia Furletova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95" y="381000"/>
            <a:ext cx="8844256" cy="65870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000"/>
            </a:pPr>
            <a:r>
              <a:rPr lang="en-US" sz="2800" b="0" i="0" u="none" strike="noStrike" kern="1200" spc="0" baseline="0" dirty="0" smtClean="0">
                <a:ln>
                  <a:noFill/>
                </a:ln>
                <a:solidFill>
                  <a:schemeClr val="tx1"/>
                </a:solidFill>
                <a:latin typeface="Comic Sans MS" pitchFamily="66"/>
                <a:ea typeface="Minion Pro" pitchFamily="2"/>
                <a:cs typeface="Minion Pro" pitchFamily="2"/>
              </a:rPr>
              <a:t>TR</a:t>
            </a:r>
            <a:r>
              <a:rPr lang="en-US" sz="2800" b="0" i="0" u="none" strike="noStrike" kern="1200" spc="0" dirty="0" smtClean="0">
                <a:ln>
                  <a:noFill/>
                </a:ln>
                <a:solidFill>
                  <a:schemeClr val="tx1"/>
                </a:solidFill>
                <a:latin typeface="Comic Sans MS" pitchFamily="66"/>
                <a:ea typeface="Minion Pro" pitchFamily="2"/>
                <a:cs typeface="Minion Pro" pitchFamily="2"/>
              </a:rPr>
              <a:t> identification: Artificial Neural Network  </a:t>
            </a:r>
            <a:endParaRPr lang="en-US" sz="2800" b="0" i="0" u="none" strike="noStrike" kern="1200" spc="0" baseline="0" dirty="0">
              <a:ln>
                <a:noFill/>
              </a:ln>
              <a:solidFill>
                <a:schemeClr val="tx1"/>
              </a:solidFill>
              <a:latin typeface="Comic Sans MS" pitchFamily="66"/>
              <a:ea typeface="Minion Pro" pitchFamily="2"/>
              <a:cs typeface="Minion Pro" pitchFamily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388" y="937031"/>
            <a:ext cx="5566412" cy="593691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 bwMode="auto">
          <a:xfrm>
            <a:off x="3962400" y="838200"/>
            <a:ext cx="1447800" cy="304800"/>
          </a:xfrm>
          <a:prstGeom prst="roundRect">
            <a:avLst/>
          </a:prstGeom>
          <a:solidFill>
            <a:srgbClr val="FFFDAD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lang="en-US" sz="160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background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6734231" y="801580"/>
            <a:ext cx="1447800" cy="304800"/>
          </a:xfrm>
          <a:prstGeom prst="roundRect">
            <a:avLst/>
          </a:prstGeom>
          <a:solidFill>
            <a:srgbClr val="FFFDAD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signal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163" y="795124"/>
            <a:ext cx="28747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Input variables:</a:t>
            </a:r>
          </a:p>
          <a:p>
            <a:endParaRPr lang="en-US" dirty="0" smtClean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Total or per slice or per cluster (we use ca 30var)</a:t>
            </a:r>
            <a:endParaRPr lang="en-US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 &lt;</a:t>
            </a:r>
            <a:r>
              <a:rPr lang="en-US" dirty="0" err="1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dE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/dx&gt; 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Number of clusters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Timing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Etc. </a:t>
            </a:r>
            <a:endParaRPr lang="en-US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96126" y="3285828"/>
            <a:ext cx="2423273" cy="914400"/>
          </a:xfrm>
          <a:prstGeom prst="rect">
            <a:avLst/>
          </a:prstGeom>
          <a:solidFill>
            <a:srgbClr val="B1F2A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285" y="2946753"/>
            <a:ext cx="205835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</a:t>
            </a:r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lectrons +TR</a:t>
            </a:r>
            <a:endParaRPr lang="en-US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675570" y="3285448"/>
            <a:ext cx="0" cy="9147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990600" y="3285448"/>
            <a:ext cx="0" cy="9147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1295400" y="3285448"/>
            <a:ext cx="0" cy="9147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1600200" y="3285448"/>
            <a:ext cx="0" cy="9147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1905000" y="3285448"/>
            <a:ext cx="0" cy="9147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2209800" y="3285448"/>
            <a:ext cx="0" cy="9147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2514600" y="3285448"/>
            <a:ext cx="0" cy="9147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142985" y="3429000"/>
            <a:ext cx="2977403" cy="45720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Oval 22"/>
          <p:cNvSpPr/>
          <p:nvPr/>
        </p:nvSpPr>
        <p:spPr bwMode="auto">
          <a:xfrm>
            <a:off x="533400" y="3810000"/>
            <a:ext cx="76200" cy="762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771281" y="3657600"/>
            <a:ext cx="71681" cy="762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889044" y="3778968"/>
            <a:ext cx="101556" cy="10723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147762" y="3657600"/>
            <a:ext cx="67625" cy="121368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1386349" y="3594185"/>
            <a:ext cx="62400" cy="63415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1548542" y="3657600"/>
            <a:ext cx="55469" cy="762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757362" y="3594185"/>
            <a:ext cx="77855" cy="63415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986669" y="3505200"/>
            <a:ext cx="101689" cy="130596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2213611" y="3594185"/>
            <a:ext cx="46220" cy="45719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2500558" y="3505200"/>
            <a:ext cx="95711" cy="88985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2694145" y="3428620"/>
            <a:ext cx="51659" cy="7658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2341499" y="3505200"/>
            <a:ext cx="77391" cy="88985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2363149" y="3556086"/>
            <a:ext cx="158003" cy="114300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1782848" y="3505199"/>
            <a:ext cx="155687" cy="131699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396125" y="4720697"/>
            <a:ext cx="2423273" cy="914400"/>
          </a:xfrm>
          <a:prstGeom prst="rect">
            <a:avLst/>
          </a:prstGeom>
          <a:solidFill>
            <a:srgbClr val="B1F2A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5272" y="4381065"/>
            <a:ext cx="205835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electrons +TR </a:t>
            </a:r>
            <a:endParaRPr lang="en-US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>
            <a:off x="675569" y="4720317"/>
            <a:ext cx="0" cy="9147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>
            <a:off x="990599" y="4720317"/>
            <a:ext cx="0" cy="9147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/>
          <p:nvPr/>
        </p:nvCxnSpPr>
        <p:spPr bwMode="auto">
          <a:xfrm>
            <a:off x="1295399" y="4720317"/>
            <a:ext cx="0" cy="9147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>
            <a:off x="1600199" y="4720317"/>
            <a:ext cx="0" cy="9147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/>
          <p:nvPr/>
        </p:nvCxnSpPr>
        <p:spPr bwMode="auto">
          <a:xfrm>
            <a:off x="1904999" y="4720317"/>
            <a:ext cx="0" cy="9147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2209799" y="4720317"/>
            <a:ext cx="0" cy="9147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>
            <a:off x="2514599" y="4720317"/>
            <a:ext cx="0" cy="9147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H="1">
            <a:off x="142984" y="4863869"/>
            <a:ext cx="2977403" cy="45720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7" name="Oval 46"/>
          <p:cNvSpPr/>
          <p:nvPr/>
        </p:nvSpPr>
        <p:spPr bwMode="auto">
          <a:xfrm>
            <a:off x="533399" y="5244869"/>
            <a:ext cx="76200" cy="762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771280" y="5092469"/>
            <a:ext cx="71681" cy="762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889043" y="5213837"/>
            <a:ext cx="101556" cy="10723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1147761" y="5092469"/>
            <a:ext cx="67625" cy="121368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1386348" y="5029054"/>
            <a:ext cx="62400" cy="63415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1548541" y="5092469"/>
            <a:ext cx="55469" cy="762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1757361" y="5029054"/>
            <a:ext cx="77855" cy="63415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1986668" y="4940069"/>
            <a:ext cx="101689" cy="130596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2213610" y="5029054"/>
            <a:ext cx="46220" cy="45719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2500557" y="4940069"/>
            <a:ext cx="95711" cy="88985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2694144" y="4863489"/>
            <a:ext cx="51659" cy="7658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2341498" y="4940069"/>
            <a:ext cx="77391" cy="88985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598907" y="5200671"/>
            <a:ext cx="243724" cy="241766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60" name="Straight Arrow Connector 59"/>
          <p:cNvCxnSpPr>
            <a:endCxn id="40" idx="7"/>
          </p:cNvCxnSpPr>
          <p:nvPr/>
        </p:nvCxnSpPr>
        <p:spPr bwMode="auto">
          <a:xfrm flipH="1">
            <a:off x="1915735" y="3428620"/>
            <a:ext cx="1204652" cy="95866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1" name="Straight Arrow Connector 60"/>
          <p:cNvCxnSpPr/>
          <p:nvPr/>
        </p:nvCxnSpPr>
        <p:spPr bwMode="auto">
          <a:xfrm flipH="1">
            <a:off x="2521152" y="3397020"/>
            <a:ext cx="721389" cy="216216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2" name="Straight Arrow Connector 61"/>
          <p:cNvCxnSpPr>
            <a:endCxn id="65" idx="6"/>
          </p:cNvCxnSpPr>
          <p:nvPr/>
        </p:nvCxnSpPr>
        <p:spPr bwMode="auto">
          <a:xfrm flipH="1">
            <a:off x="842631" y="4855275"/>
            <a:ext cx="2260252" cy="466279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 flipH="1">
                <a:off x="2227306" y="3200914"/>
                <a:ext cx="458014" cy="2576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en-US" b="0" i="1" baseline="-25000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𝑇𝑅</m:t>
                      </m:r>
                    </m:oMath>
                  </m:oMathPara>
                </a14:m>
                <a:endParaRPr lang="en-US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227306" y="3200914"/>
                <a:ext cx="458014" cy="257635"/>
              </a:xfrm>
              <a:prstGeom prst="rect">
                <a:avLst/>
              </a:prstGeom>
              <a:blipFill rotWithShape="0">
                <a:blip r:embed="rId5"/>
                <a:stretch>
                  <a:fillRect l="-131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 flipH="1">
                <a:off x="2815588" y="3405864"/>
                <a:ext cx="458014" cy="2517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en-US" b="0" i="1" baseline="-25000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𝑇𝑅</m:t>
                      </m:r>
                    </m:oMath>
                  </m:oMathPara>
                </a14:m>
                <a:endParaRPr lang="en-US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815588" y="3405864"/>
                <a:ext cx="458014" cy="251736"/>
              </a:xfrm>
              <a:prstGeom prst="rect">
                <a:avLst/>
              </a:prstGeom>
              <a:blipFill rotWithShape="0">
                <a:blip r:embed="rId6"/>
                <a:stretch>
                  <a:fillRect l="-1333" b="-36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 flipH="1">
                <a:off x="1402677" y="5117729"/>
                <a:ext cx="458014" cy="2576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en-US" b="0" i="1" baseline="-25000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𝑇𝑅</m:t>
                      </m:r>
                    </m:oMath>
                  </m:oMathPara>
                </a14:m>
                <a:endParaRPr lang="en-US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402677" y="5117729"/>
                <a:ext cx="458014" cy="257635"/>
              </a:xfrm>
              <a:prstGeom prst="rect">
                <a:avLst/>
              </a:prstGeom>
              <a:blipFill rotWithShape="0">
                <a:blip r:embed="rId7"/>
                <a:stretch>
                  <a:fillRect l="-133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/>
          <p:cNvSpPr txBox="1"/>
          <p:nvPr/>
        </p:nvSpPr>
        <p:spPr>
          <a:xfrm>
            <a:off x="142984" y="3524486"/>
            <a:ext cx="308748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</a:t>
            </a:r>
            <a:endParaRPr lang="en-US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2800" y="4975409"/>
            <a:ext cx="308748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</a:t>
            </a:r>
            <a:endParaRPr lang="en-US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293479" y="5872893"/>
            <a:ext cx="2423273" cy="914400"/>
          </a:xfrm>
          <a:prstGeom prst="rect">
            <a:avLst/>
          </a:prstGeom>
          <a:solidFill>
            <a:srgbClr val="B1F2A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138238" y="5597992"/>
            <a:ext cx="205835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pions</a:t>
            </a:r>
            <a:endParaRPr lang="en-US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572923" y="5872513"/>
            <a:ext cx="0" cy="9147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1" name="Straight Connector 70"/>
          <p:cNvCxnSpPr/>
          <p:nvPr/>
        </p:nvCxnSpPr>
        <p:spPr bwMode="auto">
          <a:xfrm>
            <a:off x="887953" y="5872513"/>
            <a:ext cx="0" cy="9147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2" name="Straight Connector 71"/>
          <p:cNvCxnSpPr/>
          <p:nvPr/>
        </p:nvCxnSpPr>
        <p:spPr bwMode="auto">
          <a:xfrm>
            <a:off x="1192753" y="5872513"/>
            <a:ext cx="0" cy="9147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3" name="Straight Connector 72"/>
          <p:cNvCxnSpPr/>
          <p:nvPr/>
        </p:nvCxnSpPr>
        <p:spPr bwMode="auto">
          <a:xfrm>
            <a:off x="1497553" y="5872513"/>
            <a:ext cx="0" cy="9147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4" name="Straight Connector 73"/>
          <p:cNvCxnSpPr/>
          <p:nvPr/>
        </p:nvCxnSpPr>
        <p:spPr bwMode="auto">
          <a:xfrm>
            <a:off x="1802353" y="5872513"/>
            <a:ext cx="0" cy="9147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5" name="Straight Connector 74"/>
          <p:cNvCxnSpPr/>
          <p:nvPr/>
        </p:nvCxnSpPr>
        <p:spPr bwMode="auto">
          <a:xfrm>
            <a:off x="2107153" y="5872513"/>
            <a:ext cx="0" cy="9147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6" name="Straight Connector 75"/>
          <p:cNvCxnSpPr/>
          <p:nvPr/>
        </p:nvCxnSpPr>
        <p:spPr bwMode="auto">
          <a:xfrm>
            <a:off x="2411953" y="5872513"/>
            <a:ext cx="0" cy="9147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7" name="Straight Connector 76"/>
          <p:cNvCxnSpPr/>
          <p:nvPr/>
        </p:nvCxnSpPr>
        <p:spPr bwMode="auto">
          <a:xfrm flipH="1">
            <a:off x="40338" y="6016065"/>
            <a:ext cx="2977403" cy="45720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8" name="Oval 77"/>
          <p:cNvSpPr/>
          <p:nvPr/>
        </p:nvSpPr>
        <p:spPr bwMode="auto">
          <a:xfrm>
            <a:off x="430753" y="6397065"/>
            <a:ext cx="76200" cy="762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668634" y="6244665"/>
            <a:ext cx="71681" cy="762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786397" y="6366033"/>
            <a:ext cx="101556" cy="10723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1045115" y="6244665"/>
            <a:ext cx="67625" cy="121368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1283702" y="6181250"/>
            <a:ext cx="62400" cy="63415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1445895" y="6244665"/>
            <a:ext cx="55469" cy="762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1654715" y="6181250"/>
            <a:ext cx="77855" cy="63415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1884022" y="6092265"/>
            <a:ext cx="101689" cy="130596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6" name="Oval 85"/>
          <p:cNvSpPr/>
          <p:nvPr/>
        </p:nvSpPr>
        <p:spPr bwMode="auto">
          <a:xfrm>
            <a:off x="2110964" y="6181250"/>
            <a:ext cx="46220" cy="45719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7" name="Oval 86"/>
          <p:cNvSpPr/>
          <p:nvPr/>
        </p:nvSpPr>
        <p:spPr bwMode="auto">
          <a:xfrm>
            <a:off x="2397911" y="6092265"/>
            <a:ext cx="95711" cy="88985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8" name="Oval 87"/>
          <p:cNvSpPr/>
          <p:nvPr/>
        </p:nvSpPr>
        <p:spPr bwMode="auto">
          <a:xfrm>
            <a:off x="2591498" y="6015685"/>
            <a:ext cx="51659" cy="7658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9" name="Oval 88"/>
          <p:cNvSpPr/>
          <p:nvPr/>
        </p:nvSpPr>
        <p:spPr bwMode="auto">
          <a:xfrm>
            <a:off x="2238852" y="6092265"/>
            <a:ext cx="77391" cy="88985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154" y="6127605"/>
                <a:ext cx="308748" cy="34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" y="6127605"/>
                <a:ext cx="308748" cy="34996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1" name="Straight Arrow Connector 90"/>
          <p:cNvCxnSpPr/>
          <p:nvPr/>
        </p:nvCxnSpPr>
        <p:spPr bwMode="auto">
          <a:xfrm flipH="1">
            <a:off x="396268" y="4232230"/>
            <a:ext cx="2672604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2" name="TextBox 91"/>
          <p:cNvSpPr txBox="1"/>
          <p:nvPr/>
        </p:nvSpPr>
        <p:spPr>
          <a:xfrm>
            <a:off x="2253102" y="4221192"/>
            <a:ext cx="1700966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Drift time</a:t>
            </a:r>
            <a:endParaRPr lang="en-US" sz="140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87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6395" y="381000"/>
            <a:ext cx="8844256" cy="65870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000"/>
            </a:pPr>
            <a:r>
              <a:rPr lang="en-US" sz="2800" b="0" i="0" u="none" strike="noStrike" kern="1200" spc="0" baseline="0" dirty="0" smtClean="0">
                <a:ln>
                  <a:noFill/>
                </a:ln>
                <a:solidFill>
                  <a:schemeClr val="tx1"/>
                </a:solidFill>
                <a:latin typeface="Comic Sans MS" pitchFamily="66"/>
                <a:ea typeface="Minion Pro" pitchFamily="2"/>
                <a:cs typeface="Minion Pro" pitchFamily="2"/>
              </a:rPr>
              <a:t>TR</a:t>
            </a:r>
            <a:r>
              <a:rPr lang="en-US" sz="2800" b="0" i="0" u="none" strike="noStrike" kern="1200" spc="0" dirty="0" smtClean="0">
                <a:ln>
                  <a:noFill/>
                </a:ln>
                <a:solidFill>
                  <a:schemeClr val="tx1"/>
                </a:solidFill>
                <a:latin typeface="Comic Sans MS" pitchFamily="66"/>
                <a:ea typeface="Minion Pro" pitchFamily="2"/>
                <a:cs typeface="Minion Pro" pitchFamily="2"/>
              </a:rPr>
              <a:t> identification: Neural Network  </a:t>
            </a:r>
            <a:endParaRPr lang="en-US" sz="2800" b="0" i="0" u="none" strike="noStrike" kern="1200" spc="0" baseline="0" dirty="0">
              <a:ln>
                <a:noFill/>
              </a:ln>
              <a:solidFill>
                <a:schemeClr val="tx1"/>
              </a:solidFill>
              <a:latin typeface="Comic Sans MS" pitchFamily="66"/>
              <a:ea typeface="Minion Pro" pitchFamily="2"/>
              <a:cs typeface="Minion Pro" pitchFamily="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5" y="1107227"/>
            <a:ext cx="3880432" cy="17883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7200" y="914400"/>
            <a:ext cx="2667000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Training efficiency</a:t>
            </a:r>
            <a:endParaRPr lang="en-US" sz="16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827" y="2569369"/>
            <a:ext cx="4908671" cy="129540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 bwMode="auto">
          <a:xfrm>
            <a:off x="457200" y="2001413"/>
            <a:ext cx="4021323" cy="108918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827" y="1083187"/>
            <a:ext cx="4963824" cy="1295974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 bwMode="auto">
          <a:xfrm>
            <a:off x="1203325" y="1358522"/>
            <a:ext cx="3063875" cy="21458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7010400" y="1905000"/>
            <a:ext cx="0" cy="38100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4478523" y="1905000"/>
            <a:ext cx="0" cy="38100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7315200" y="1905000"/>
            <a:ext cx="0" cy="38100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0B0F0"/>
            </a:solidFill>
            <a:prstDash val="sysDot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/>
          <p:nvPr/>
        </p:nvCxnSpPr>
        <p:spPr bwMode="auto">
          <a:xfrm flipV="1">
            <a:off x="4803775" y="1905000"/>
            <a:ext cx="0" cy="38100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0B0F0"/>
            </a:solidFill>
            <a:prstDash val="sysDot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6934199" y="1235707"/>
            <a:ext cx="1447801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  <a:latin typeface="Comic Sans MS" charset="0"/>
                <a:ea typeface="Comic Sans MS" charset="0"/>
                <a:cs typeface="Comic Sans MS" charset="0"/>
              </a:rPr>
              <a:t>90% e eff</a:t>
            </a:r>
          </a:p>
          <a:p>
            <a:r>
              <a:rPr lang="en-US" sz="1600" dirty="0" smtClean="0">
                <a:solidFill>
                  <a:srgbClr val="00B0F0"/>
                </a:solidFill>
                <a:latin typeface="Comic Sans MS" charset="0"/>
                <a:ea typeface="Comic Sans MS" charset="0"/>
                <a:cs typeface="Comic Sans MS" charset="0"/>
              </a:rPr>
              <a:t>85% e eff</a:t>
            </a:r>
            <a:endParaRPr lang="en-US" sz="1600" dirty="0">
              <a:solidFill>
                <a:srgbClr val="00B0F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179238" y="1573105"/>
            <a:ext cx="1322375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  <a:latin typeface="Comic Sans MS" charset="0"/>
                <a:ea typeface="Comic Sans MS" charset="0"/>
                <a:cs typeface="Comic Sans MS" charset="0"/>
              </a:rPr>
              <a:t>10% pi </a:t>
            </a:r>
            <a:r>
              <a:rPr lang="en-US" sz="1600" dirty="0" err="1" smtClean="0">
                <a:solidFill>
                  <a:srgbClr val="00B050"/>
                </a:solidFill>
                <a:latin typeface="Comic Sans MS" charset="0"/>
                <a:ea typeface="Comic Sans MS" charset="0"/>
                <a:cs typeface="Comic Sans MS" charset="0"/>
              </a:rPr>
              <a:t>cont</a:t>
            </a:r>
            <a:endParaRPr lang="en-US" sz="1600" dirty="0">
              <a:solidFill>
                <a:srgbClr val="00B05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1600" dirty="0">
                <a:solidFill>
                  <a:srgbClr val="00B0F0"/>
                </a:solidFill>
                <a:latin typeface="Comic Sans MS" charset="0"/>
                <a:ea typeface="Comic Sans MS" charset="0"/>
                <a:cs typeface="Comic Sans MS" charset="0"/>
              </a:rPr>
              <a:t>5</a:t>
            </a:r>
            <a:r>
              <a:rPr lang="en-US" sz="1600" dirty="0" smtClean="0">
                <a:solidFill>
                  <a:srgbClr val="00B0F0"/>
                </a:solidFill>
                <a:latin typeface="Comic Sans MS" charset="0"/>
                <a:ea typeface="Comic Sans MS" charset="0"/>
                <a:cs typeface="Comic Sans MS" charset="0"/>
              </a:rPr>
              <a:t>% </a:t>
            </a:r>
            <a:r>
              <a:rPr lang="en-US" sz="1600" dirty="0">
                <a:solidFill>
                  <a:srgbClr val="00B0F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600" dirty="0" smtClean="0">
                <a:solidFill>
                  <a:srgbClr val="00B0F0"/>
                </a:solidFill>
                <a:latin typeface="Comic Sans MS" charset="0"/>
                <a:ea typeface="Comic Sans MS" charset="0"/>
                <a:cs typeface="Comic Sans MS" charset="0"/>
              </a:rPr>
              <a:t>pi </a:t>
            </a:r>
            <a:r>
              <a:rPr lang="en-US" sz="1600" dirty="0" err="1" smtClean="0">
                <a:solidFill>
                  <a:srgbClr val="00B0F0"/>
                </a:solidFill>
                <a:latin typeface="Comic Sans MS" charset="0"/>
                <a:ea typeface="Comic Sans MS" charset="0"/>
                <a:cs typeface="Comic Sans MS" charset="0"/>
              </a:rPr>
              <a:t>cont</a:t>
            </a:r>
            <a:r>
              <a:rPr lang="en-US" sz="1600" dirty="0" smtClean="0">
                <a:solidFill>
                  <a:srgbClr val="00B0F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en-US" sz="1600" dirty="0">
              <a:solidFill>
                <a:srgbClr val="00B0F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16" y="4979831"/>
            <a:ext cx="5041075" cy="13049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743364" y="4596279"/>
            <a:ext cx="4400636" cy="32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efficiency for 3 (N) modules</a:t>
            </a:r>
            <a:endParaRPr lang="en-US" sz="16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71435" y="841592"/>
            <a:ext cx="4400636" cy="32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efficiency for 1 module</a:t>
            </a:r>
            <a:endParaRPr lang="en-US" sz="16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07122" y="3143096"/>
                <a:ext cx="4977894" cy="3068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6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endParaRPr lang="en-US" sz="1600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r>
                  <a:rPr lang="en-US" sz="16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for 1 module : 90%   e/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=10    </a:t>
                </a:r>
              </a:p>
              <a:p>
                <a:r>
                  <a:rPr lang="en-US" sz="16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But for 3 modules: </a:t>
                </a:r>
              </a:p>
              <a:p>
                <a:r>
                  <a:rPr lang="en-US" sz="16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 e/pi =10x10x10 = 1000 </a:t>
                </a:r>
              </a:p>
              <a:p>
                <a:r>
                  <a:rPr lang="en-US" sz="16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  but e efficiency: 0.9x0.9x0.9=73%  (not good!) </a:t>
                </a:r>
              </a:p>
              <a:p>
                <a:endParaRPr lang="en-US" sz="1600" dirty="0" smtClean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endParaRPr lang="en-US" sz="1600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r>
                  <a:rPr lang="en-US" sz="16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Efficiency for 3 modules: </a:t>
                </a:r>
              </a:p>
              <a:p>
                <a:r>
                  <a:rPr lang="en-US" sz="1600" dirty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e efficiency 90% </a:t>
                </a:r>
              </a:p>
              <a:p>
                <a:r>
                  <a:rPr lang="en-US" sz="16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but e/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~ 400. </a:t>
                </a:r>
              </a:p>
              <a:p>
                <a:r>
                  <a:rPr lang="en-US" sz="16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</a:t>
                </a:r>
              </a:p>
              <a:p>
                <a:r>
                  <a:rPr lang="en-US" sz="1600" dirty="0" smtClean="0">
                    <a:solidFill>
                      <a:schemeClr val="tx1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  </a:t>
                </a:r>
                <a:endParaRPr lang="en-US" sz="1600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22" y="3143096"/>
                <a:ext cx="4977894" cy="3068982"/>
              </a:xfrm>
              <a:prstGeom prst="rect">
                <a:avLst/>
              </a:prstGeom>
              <a:blipFill rotWithShape="0">
                <a:blip r:embed="rId8"/>
                <a:stretch>
                  <a:fillRect l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821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4676" y="1087840"/>
            <a:ext cx="2255149" cy="5633635"/>
          </a:xfrm>
          <a:prstGeom prst="roundRect">
            <a:avLst>
              <a:gd name="adj" fmla="val 5641"/>
            </a:avLst>
          </a:prstGeom>
          <a:solidFill>
            <a:srgbClr val="FFFEC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19020" y="388000"/>
            <a:ext cx="5411880" cy="6998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000"/>
            </a:pPr>
            <a:r>
              <a:rPr lang="en-US" sz="4000" b="0" i="0" u="none" strike="noStrike" kern="1200" spc="0" baseline="0" dirty="0" smtClean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Minion Pro" pitchFamily="2"/>
                <a:cs typeface="Minion Pro" pitchFamily="2"/>
              </a:rPr>
              <a:t>eRD22 GEM-TRD/T</a:t>
            </a:r>
            <a:endParaRPr lang="en-US" sz="4000" b="0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omic Sans MS" pitchFamily="66"/>
              <a:ea typeface="Minion Pro" pitchFamily="2"/>
              <a:cs typeface="Minion Pro" pitchFamily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657" y="1185704"/>
            <a:ext cx="223016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 smtClean="0">
                <a:latin typeface="Comic Sans MS" charset="0"/>
                <a:ea typeface="Comic Sans MS" charset="0"/>
                <a:cs typeface="Comic Sans MS" charset="0"/>
              </a:rPr>
              <a:t>TEAM </a:t>
            </a:r>
          </a:p>
          <a:p>
            <a:pPr marL="285750" indent="-285750">
              <a:buFont typeface="Wingdings" charset="2"/>
              <a:buChar char="Ø"/>
            </a:pPr>
            <a:r>
              <a:rPr lang="en-US" altLang="en-US" sz="1600" dirty="0" smtClean="0">
                <a:latin typeface="Comic Sans MS" charset="0"/>
                <a:ea typeface="Comic Sans MS" charset="0"/>
                <a:cs typeface="Comic Sans MS" charset="0"/>
              </a:rPr>
              <a:t>Jefferson Lab: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Howard </a:t>
            </a:r>
            <a:r>
              <a:rPr lang="en-US" sz="1600" dirty="0" err="1">
                <a:latin typeface="Comic Sans MS" charset="0"/>
                <a:ea typeface="Comic Sans MS" charset="0"/>
                <a:cs typeface="Comic Sans MS" charset="0"/>
              </a:rPr>
              <a:t>Fenker</a:t>
            </a:r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en-US" sz="16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600" dirty="0" smtClean="0">
                <a:latin typeface="Comic Sans MS" charset="0"/>
                <a:ea typeface="Comic Sans MS" charset="0"/>
                <a:cs typeface="Comic Sans MS" charset="0"/>
              </a:rPr>
              <a:t>Yulia  Furletova 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 smtClean="0">
                <a:latin typeface="Comic Sans MS" charset="0"/>
                <a:ea typeface="Comic Sans MS" charset="0"/>
                <a:cs typeface="Comic Sans MS" charset="0"/>
              </a:rPr>
              <a:t>Sergey </a:t>
            </a:r>
            <a:r>
              <a:rPr lang="en-US" sz="1600" dirty="0" err="1" smtClean="0">
                <a:latin typeface="Comic Sans MS" charset="0"/>
                <a:ea typeface="Comic Sans MS" charset="0"/>
                <a:cs typeface="Comic Sans MS" charset="0"/>
              </a:rPr>
              <a:t>Furletov</a:t>
            </a:r>
            <a:r>
              <a:rPr lang="en-US" sz="16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 err="1" smtClean="0">
                <a:latin typeface="Comic Sans MS" charset="0"/>
                <a:ea typeface="Comic Sans MS" charset="0"/>
                <a:cs typeface="Comic Sans MS" charset="0"/>
              </a:rPr>
              <a:t>Lubomir</a:t>
            </a:r>
            <a:r>
              <a:rPr lang="en-US" sz="16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600" dirty="0" err="1" smtClean="0">
                <a:latin typeface="Comic Sans MS" charset="0"/>
                <a:ea typeface="Comic Sans MS" charset="0"/>
                <a:cs typeface="Comic Sans MS" charset="0"/>
              </a:rPr>
              <a:t>Pentchev</a:t>
            </a:r>
            <a:r>
              <a:rPr lang="en-US" sz="16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 err="1" smtClean="0">
                <a:latin typeface="Comic Sans MS" charset="0"/>
                <a:ea typeface="Comic Sans MS" charset="0"/>
                <a:cs typeface="Comic Sans MS" charset="0"/>
              </a:rPr>
              <a:t>Beni</a:t>
            </a:r>
            <a:r>
              <a:rPr lang="en-US" sz="1600" dirty="0" smtClean="0">
                <a:latin typeface="Comic Sans MS" charset="0"/>
                <a:ea typeface="Comic Sans MS" charset="0"/>
                <a:cs typeface="Comic Sans MS" charset="0"/>
              </a:rPr>
              <a:t>  </a:t>
            </a:r>
            <a:r>
              <a:rPr lang="en-US" sz="1600" dirty="0" err="1" smtClean="0">
                <a:latin typeface="Comic Sans MS" charset="0"/>
                <a:ea typeface="Comic Sans MS" charset="0"/>
                <a:cs typeface="Comic Sans MS" charset="0"/>
              </a:rPr>
              <a:t>Zihlmann</a:t>
            </a:r>
            <a:r>
              <a:rPr lang="en-US" sz="16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Chris Stanislav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Fernando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Barbosa</a:t>
            </a:r>
          </a:p>
          <a:p>
            <a:pPr marL="742950" lvl="1" indent="-285750">
              <a:buFont typeface="Wingdings" charset="2"/>
              <a:buChar char="ü"/>
            </a:pPr>
            <a:endParaRPr lang="en-US" sz="16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>
                <a:latin typeface="Comic Sans MS" charset="0"/>
                <a:ea typeface="Comic Sans MS" charset="0"/>
                <a:cs typeface="Comic Sans MS" charset="0"/>
              </a:rPr>
              <a:t>University </a:t>
            </a:r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of Virginia</a:t>
            </a:r>
            <a:endParaRPr lang="en-US" sz="16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600" dirty="0" smtClean="0">
                <a:latin typeface="Comic Sans MS" charset="0"/>
                <a:ea typeface="Comic Sans MS" charset="0"/>
                <a:cs typeface="Comic Sans MS" charset="0"/>
              </a:rPr>
              <a:t>Kondo </a:t>
            </a:r>
            <a:r>
              <a:rPr lang="en-US" sz="1600" dirty="0" err="1" smtClean="0">
                <a:latin typeface="Comic Sans MS" charset="0"/>
                <a:ea typeface="Comic Sans MS" charset="0"/>
                <a:cs typeface="Comic Sans MS" charset="0"/>
              </a:rPr>
              <a:t>Gnanvo</a:t>
            </a:r>
            <a:r>
              <a:rPr lang="en-US" sz="16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 err="1">
                <a:latin typeface="Comic Sans MS" charset="0"/>
                <a:ea typeface="Comic Sans MS" charset="0"/>
                <a:cs typeface="Comic Sans MS" charset="0"/>
              </a:rPr>
              <a:t>Nilanga</a:t>
            </a:r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 K. </a:t>
            </a:r>
            <a:r>
              <a:rPr lang="en-US" sz="1600" dirty="0" err="1">
                <a:latin typeface="Comic Sans MS" charset="0"/>
                <a:ea typeface="Comic Sans MS" charset="0"/>
                <a:cs typeface="Comic Sans MS" charset="0"/>
              </a:rPr>
              <a:t>Liyanage</a:t>
            </a:r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en-US" sz="16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742950" lvl="1" indent="-285750">
              <a:buFont typeface="Wingdings" charset="2"/>
              <a:buChar char="ü"/>
            </a:pPr>
            <a:endParaRPr lang="en-US" sz="16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Temple University </a:t>
            </a:r>
            <a:endParaRPr lang="en-US" sz="16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600" dirty="0" smtClean="0">
                <a:latin typeface="Comic Sans MS" charset="0"/>
                <a:ea typeface="Comic Sans MS" charset="0"/>
                <a:cs typeface="Comic Sans MS" charset="0"/>
              </a:rPr>
              <a:t>Matt  </a:t>
            </a:r>
            <a:r>
              <a:rPr lang="en-US" sz="1600" dirty="0" err="1" smtClean="0">
                <a:latin typeface="Comic Sans MS" charset="0"/>
                <a:ea typeface="Comic Sans MS" charset="0"/>
                <a:cs typeface="Comic Sans MS" charset="0"/>
              </a:rPr>
              <a:t>Posik</a:t>
            </a:r>
            <a:r>
              <a:rPr lang="en-US" sz="1600" dirty="0" smtClean="0">
                <a:latin typeface="Comic Sans MS" charset="0"/>
                <a:ea typeface="Comic Sans MS" charset="0"/>
                <a:cs typeface="Comic Sans MS" charset="0"/>
              </a:rPr>
              <a:t> 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 smtClean="0">
                <a:latin typeface="Comic Sans MS" charset="0"/>
                <a:ea typeface="Comic Sans MS" charset="0"/>
                <a:cs typeface="Comic Sans MS" charset="0"/>
              </a:rPr>
              <a:t>Bernd  </a:t>
            </a:r>
            <a:r>
              <a:rPr lang="en-US" sz="1600" dirty="0" err="1">
                <a:latin typeface="Comic Sans MS" charset="0"/>
                <a:ea typeface="Comic Sans MS" charset="0"/>
                <a:cs typeface="Comic Sans MS" charset="0"/>
              </a:rPr>
              <a:t>Surrow</a:t>
            </a:r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en-US" sz="16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742950" lvl="1" indent="-285750">
              <a:buFont typeface="Wingdings" charset="2"/>
              <a:buChar char="ü"/>
            </a:pPr>
            <a:endParaRPr lang="en-US" dirty="0" smtClean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486025" y="933290"/>
            <a:ext cx="6524625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en-US" b="1" dirty="0" smtClean="0">
                <a:latin typeface="Comic Sans MS" charset="0"/>
              </a:rPr>
              <a:t>Goal:  </a:t>
            </a:r>
            <a:r>
              <a:rPr lang="en-US" altLang="en-US" dirty="0" smtClean="0">
                <a:latin typeface="Comic Sans MS" charset="0"/>
              </a:rPr>
              <a:t>To </a:t>
            </a:r>
            <a:r>
              <a:rPr lang="en-US" altLang="en-US" dirty="0" smtClean="0">
                <a:latin typeface="Comic Sans MS" charset="0"/>
              </a:rPr>
              <a:t>develop a </a:t>
            </a:r>
            <a:r>
              <a:rPr lang="en-US" altLang="en-US" dirty="0" smtClean="0">
                <a:solidFill>
                  <a:srgbClr val="0070C0"/>
                </a:solidFill>
                <a:latin typeface="Comic Sans MS" charset="0"/>
              </a:rPr>
              <a:t>next generation </a:t>
            </a:r>
            <a:r>
              <a:rPr lang="en-US" altLang="en-US" dirty="0" smtClean="0">
                <a:latin typeface="Comic Sans MS" charset="0"/>
              </a:rPr>
              <a:t>of </a:t>
            </a:r>
            <a:r>
              <a:rPr lang="en-US" altLang="en-US" dirty="0" smtClean="0">
                <a:solidFill>
                  <a:srgbClr val="C00000"/>
                </a:solidFill>
                <a:latin typeface="Comic Sans MS" charset="0"/>
              </a:rPr>
              <a:t>transition radiation detectors</a:t>
            </a:r>
            <a:r>
              <a:rPr lang="en-US" altLang="en-US" dirty="0" smtClean="0">
                <a:latin typeface="Comic Sans MS" charset="0"/>
              </a:rPr>
              <a:t> to  improve </a:t>
            </a:r>
            <a:r>
              <a:rPr lang="en-US" altLang="en-US" dirty="0" smtClean="0">
                <a:solidFill>
                  <a:srgbClr val="C00000"/>
                </a:solidFill>
                <a:latin typeface="Comic Sans MS" charset="0"/>
              </a:rPr>
              <a:t>electron</a:t>
            </a:r>
            <a:r>
              <a:rPr lang="en-US" altLang="en-US" dirty="0" smtClean="0">
                <a:latin typeface="Comic Sans MS" charset="0"/>
              </a:rPr>
              <a:t> </a:t>
            </a:r>
            <a:r>
              <a:rPr lang="en-US" altLang="en-US" dirty="0">
                <a:latin typeface="Comic Sans MS" charset="0"/>
              </a:rPr>
              <a:t>identification (e/hadron separation</a:t>
            </a:r>
            <a:r>
              <a:rPr lang="en-US" altLang="en-US" dirty="0" smtClean="0">
                <a:latin typeface="Comic Sans MS" charset="0"/>
              </a:rPr>
              <a:t>) at EIC </a:t>
            </a:r>
            <a:endParaRPr lang="en-US" altLang="en-US" dirty="0">
              <a:latin typeface="Comic Sans M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026" y="2383111"/>
            <a:ext cx="4152900" cy="39716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09876" y="2015222"/>
            <a:ext cx="249555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en-US" dirty="0" smtClean="0">
                <a:latin typeface="Comic Sans MS" charset="0"/>
              </a:rPr>
              <a:t>Example: Alice TRD </a:t>
            </a:r>
            <a:endParaRPr lang="en-US" altLang="en-US" dirty="0">
              <a:latin typeface="Comic Sans MS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57950" y="1623942"/>
            <a:ext cx="2686050" cy="501675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en-US" sz="1600" dirty="0" smtClean="0">
                <a:latin typeface="Comic Sans MS" charset="0"/>
              </a:rPr>
              <a:t>Critical issues/</a:t>
            </a:r>
            <a:r>
              <a:rPr lang="en-US" altLang="en-US" sz="1600" dirty="0" smtClean="0">
                <a:solidFill>
                  <a:srgbClr val="FF0000"/>
                </a:solidFill>
                <a:latin typeface="Comic Sans MS" charset="0"/>
              </a:rPr>
              <a:t>solutions</a:t>
            </a:r>
            <a:r>
              <a:rPr lang="en-US" altLang="en-US" sz="1600" dirty="0" smtClean="0">
                <a:latin typeface="Comic Sans MS" charset="0"/>
              </a:rPr>
              <a:t>  of TRD operation:</a:t>
            </a:r>
          </a:p>
          <a:p>
            <a:endParaRPr lang="en-US" altLang="en-US" sz="1600" dirty="0">
              <a:latin typeface="Comic Sans MS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Comic Sans MS" charset="0"/>
              </a:rPr>
              <a:t>Space charges suppress late signals; need cluster separation in time</a:t>
            </a:r>
          </a:p>
          <a:p>
            <a:pPr lvl="1"/>
            <a:r>
              <a:rPr lang="en-US" altLang="en-US" sz="1600" dirty="0" smtClean="0">
                <a:solidFill>
                  <a:srgbClr val="FF0000"/>
                </a:solidFill>
                <a:latin typeface="Comic Sans MS" charset="0"/>
              </a:rPr>
              <a:t>use GEM technology  combined with </a:t>
            </a:r>
            <a:r>
              <a:rPr lang="en-US" altLang="en-US" sz="1600" dirty="0" err="1" smtClean="0">
                <a:solidFill>
                  <a:srgbClr val="FF0000"/>
                </a:solidFill>
                <a:latin typeface="Comic Sans MS" charset="0"/>
              </a:rPr>
              <a:t>fADC</a:t>
            </a:r>
            <a:r>
              <a:rPr lang="en-US" altLang="en-US" sz="1600" dirty="0" smtClean="0">
                <a:solidFill>
                  <a:srgbClr val="FF0000"/>
                </a:solidFill>
                <a:latin typeface="Comic Sans MS" charset="0"/>
              </a:rPr>
              <a:t> </a:t>
            </a:r>
            <a:endParaRPr lang="en-US" altLang="en-US" sz="1600" dirty="0" smtClean="0">
              <a:latin typeface="Comic Sans MS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Comic Sans MS" charset="0"/>
              </a:rPr>
              <a:t>Electron recombination in wide drift region</a:t>
            </a:r>
          </a:p>
          <a:p>
            <a:pPr lvl="1"/>
            <a:r>
              <a:rPr lang="en-US" altLang="en-US" sz="1600" dirty="0" smtClean="0">
                <a:solidFill>
                  <a:srgbClr val="FF0000"/>
                </a:solidFill>
                <a:latin typeface="Comic Sans MS" charset="0"/>
              </a:rPr>
              <a:t>use pure gases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 err="1" smtClean="0">
                <a:latin typeface="Comic Sans MS" charset="0"/>
              </a:rPr>
              <a:t>Xe</a:t>
            </a:r>
            <a:r>
              <a:rPr lang="en-US" altLang="en-US" sz="1600" dirty="0" smtClean="0">
                <a:latin typeface="Comic Sans MS" charset="0"/>
              </a:rPr>
              <a:t> is expensive –</a:t>
            </a:r>
          </a:p>
          <a:p>
            <a:pPr lvl="1"/>
            <a:r>
              <a:rPr lang="en-US" altLang="en-US" sz="1600" dirty="0" smtClean="0">
                <a:latin typeface="Comic Sans MS" charset="0"/>
              </a:rPr>
              <a:t> </a:t>
            </a:r>
            <a:r>
              <a:rPr lang="en-US" altLang="en-US" sz="1600" dirty="0" smtClean="0">
                <a:solidFill>
                  <a:srgbClr val="FF0000"/>
                </a:solidFill>
                <a:latin typeface="Comic Sans MS" charset="0"/>
              </a:rPr>
              <a:t>recirculation  </a:t>
            </a:r>
            <a:endParaRPr lang="en-US" altLang="en-US" sz="1600" dirty="0">
              <a:latin typeface="Comic Sans MS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Comic Sans MS" charset="0"/>
              </a:rPr>
              <a:t>Low </a:t>
            </a:r>
            <a:r>
              <a:rPr lang="en-US" altLang="en-US" sz="1600" dirty="0" err="1" smtClean="0">
                <a:latin typeface="Comic Sans MS" charset="0"/>
              </a:rPr>
              <a:t>keV</a:t>
            </a:r>
            <a:r>
              <a:rPr lang="en-US" altLang="en-US" sz="1600" dirty="0" smtClean="0">
                <a:latin typeface="Comic Sans MS" charset="0"/>
              </a:rPr>
              <a:t> TR photons stop in entrance foil</a:t>
            </a:r>
          </a:p>
          <a:p>
            <a:pPr lvl="1"/>
            <a:r>
              <a:rPr lang="en-US" altLang="en-US" sz="1600" dirty="0" smtClean="0">
                <a:solidFill>
                  <a:srgbClr val="FF0000"/>
                </a:solidFill>
                <a:latin typeface="Comic Sans MS" charset="0"/>
              </a:rPr>
              <a:t>Optimize foil material/thickness, radiator </a:t>
            </a:r>
          </a:p>
          <a:p>
            <a:pPr lvl="1"/>
            <a:endParaRPr lang="en-US" altLang="en-US" sz="1600" dirty="0" smtClean="0">
              <a:solidFill>
                <a:srgbClr val="FF0000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10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578" y="2540000"/>
            <a:ext cx="6378842" cy="4043363"/>
          </a:xfrm>
          <a:prstGeom prst="rect">
            <a:avLst/>
          </a:prstGeom>
        </p:spPr>
      </p:pic>
      <p:sp>
        <p:nvSpPr>
          <p:cNvPr id="9" name="Text Box 49"/>
          <p:cNvSpPr txBox="1">
            <a:spLocks noChangeArrowheads="1"/>
          </p:cNvSpPr>
          <p:nvPr/>
        </p:nvSpPr>
        <p:spPr bwMode="auto">
          <a:xfrm>
            <a:off x="220409" y="334842"/>
            <a:ext cx="6256337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en-US" sz="3600" dirty="0" smtClean="0">
                <a:latin typeface="Comic Sans MS" charset="0"/>
              </a:rPr>
              <a:t>Hadron endcap</a:t>
            </a:r>
            <a:endParaRPr lang="en-US" altLang="en-US" sz="3600" dirty="0">
              <a:latin typeface="Comic Sans MS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9609" y="4171212"/>
            <a:ext cx="826383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400" lvl="0" indent="-320040">
              <a:buClr>
                <a:srgbClr val="262626"/>
              </a:buClr>
              <a:buSzPct val="100000"/>
              <a:buFont typeface="Arial" pitchFamily="32"/>
              <a:buChar char="•"/>
              <a:tabLst>
                <a:tab pos="338400" algn="l"/>
                <a:tab pos="452520" algn="l"/>
                <a:tab pos="909720" algn="l"/>
                <a:tab pos="1366919" algn="l"/>
                <a:tab pos="1824119" algn="l"/>
                <a:tab pos="2281319" algn="l"/>
                <a:tab pos="2738519" algn="l"/>
                <a:tab pos="3195720" algn="l"/>
                <a:tab pos="3652919" algn="l"/>
                <a:tab pos="4110120" algn="l"/>
                <a:tab pos="4567319" algn="l"/>
                <a:tab pos="5024520" algn="l"/>
                <a:tab pos="5481720" algn="l"/>
                <a:tab pos="5938920" algn="l"/>
                <a:tab pos="6396120" algn="l"/>
                <a:tab pos="6853320" algn="l"/>
                <a:tab pos="7310520" algn="l"/>
                <a:tab pos="7767720" algn="l"/>
                <a:tab pos="8224920" algn="l"/>
                <a:tab pos="8682120" algn="l"/>
                <a:tab pos="9139320" algn="l"/>
              </a:tabLst>
            </a:pPr>
            <a:endParaRPr lang="en-US" sz="1600" dirty="0" smtClean="0">
              <a:latin typeface="Comic Sans MS" pitchFamily="66"/>
            </a:endParaRPr>
          </a:p>
          <a:p>
            <a:pPr marL="338400" lvl="0" indent="-320040">
              <a:buClr>
                <a:srgbClr val="262626"/>
              </a:buClr>
              <a:buSzPct val="100000"/>
              <a:buFont typeface="Arial" pitchFamily="32"/>
              <a:buChar char="•"/>
              <a:tabLst>
                <a:tab pos="338400" algn="l"/>
                <a:tab pos="452520" algn="l"/>
                <a:tab pos="909720" algn="l"/>
                <a:tab pos="1366919" algn="l"/>
                <a:tab pos="1824119" algn="l"/>
                <a:tab pos="2281319" algn="l"/>
                <a:tab pos="2738519" algn="l"/>
                <a:tab pos="3195720" algn="l"/>
                <a:tab pos="3652919" algn="l"/>
                <a:tab pos="4110120" algn="l"/>
                <a:tab pos="4567319" algn="l"/>
                <a:tab pos="5024520" algn="l"/>
                <a:tab pos="5481720" algn="l"/>
                <a:tab pos="5938920" algn="l"/>
                <a:tab pos="6396120" algn="l"/>
                <a:tab pos="6853320" algn="l"/>
                <a:tab pos="7310520" algn="l"/>
                <a:tab pos="7767720" algn="l"/>
                <a:tab pos="8224920" algn="l"/>
                <a:tab pos="8682120" algn="l"/>
                <a:tab pos="9139320" algn="l"/>
              </a:tabLst>
            </a:pPr>
            <a:endParaRPr lang="en-US" sz="1600" dirty="0" smtClean="0">
              <a:solidFill>
                <a:srgbClr val="000000"/>
              </a:solidFill>
              <a:latin typeface="Comic Sans MS" pitchFamily="66"/>
              <a:ea typeface="Comic Sans MS" pitchFamily="66"/>
              <a:cs typeface="Comic Sans MS" pitchFamily="66"/>
            </a:endParaRPr>
          </a:p>
          <a:p>
            <a:pPr marL="285750" indent="-285750">
              <a:buFont typeface="Arial" charset="0"/>
              <a:buChar char="•"/>
            </a:pPr>
            <a:endParaRPr lang="en-US" altLang="en-US" sz="16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338400" lvl="0" indent="-320040">
              <a:buClr>
                <a:srgbClr val="262626"/>
              </a:buClr>
              <a:buSzPct val="100000"/>
              <a:buFont typeface="Arial" pitchFamily="32"/>
              <a:buChar char="•"/>
              <a:tabLst>
                <a:tab pos="338400" algn="l"/>
                <a:tab pos="452520" algn="l"/>
                <a:tab pos="909720" algn="l"/>
                <a:tab pos="1366919" algn="l"/>
                <a:tab pos="1824119" algn="l"/>
                <a:tab pos="2281319" algn="l"/>
                <a:tab pos="2738519" algn="l"/>
                <a:tab pos="3195720" algn="l"/>
                <a:tab pos="3652919" algn="l"/>
                <a:tab pos="4110120" algn="l"/>
                <a:tab pos="4567319" algn="l"/>
                <a:tab pos="5024520" algn="l"/>
                <a:tab pos="5481720" algn="l"/>
                <a:tab pos="5938920" algn="l"/>
                <a:tab pos="6396120" algn="l"/>
                <a:tab pos="6853320" algn="l"/>
                <a:tab pos="7310520" algn="l"/>
                <a:tab pos="7767720" algn="l"/>
                <a:tab pos="8224920" algn="l"/>
                <a:tab pos="8682120" algn="l"/>
                <a:tab pos="9139320" algn="l"/>
              </a:tabLst>
            </a:pPr>
            <a:endParaRPr lang="en-US" sz="1600" dirty="0" smtClean="0">
              <a:solidFill>
                <a:srgbClr val="000000"/>
              </a:solidFill>
              <a:latin typeface="Comic Sans MS" pitchFamily="66"/>
              <a:ea typeface="Comic Sans MS" pitchFamily="66"/>
              <a:cs typeface="Comic Sans MS" pitchFamily="66"/>
            </a:endParaRPr>
          </a:p>
          <a:p>
            <a:pPr marL="338400" lvl="0" indent="-320040">
              <a:buClr>
                <a:srgbClr val="262626"/>
              </a:buClr>
              <a:buSzPct val="100000"/>
              <a:buFont typeface="Arial" pitchFamily="32"/>
              <a:buChar char="•"/>
              <a:tabLst>
                <a:tab pos="338400" algn="l"/>
                <a:tab pos="452520" algn="l"/>
                <a:tab pos="909720" algn="l"/>
                <a:tab pos="1366919" algn="l"/>
                <a:tab pos="1824119" algn="l"/>
                <a:tab pos="2281319" algn="l"/>
                <a:tab pos="2738519" algn="l"/>
                <a:tab pos="3195720" algn="l"/>
                <a:tab pos="3652919" algn="l"/>
                <a:tab pos="4110120" algn="l"/>
                <a:tab pos="4567319" algn="l"/>
                <a:tab pos="5024520" algn="l"/>
                <a:tab pos="5481720" algn="l"/>
                <a:tab pos="5938920" algn="l"/>
                <a:tab pos="6396120" algn="l"/>
                <a:tab pos="6853320" algn="l"/>
                <a:tab pos="7310520" algn="l"/>
                <a:tab pos="7767720" algn="l"/>
                <a:tab pos="8224920" algn="l"/>
                <a:tab pos="8682120" algn="l"/>
                <a:tab pos="9139320" algn="l"/>
              </a:tabLst>
            </a:pPr>
            <a:endParaRPr lang="en-US" sz="1400" dirty="0">
              <a:latin typeface="Comic Sans MS" pitchFamily="66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55240"/>
            <a:ext cx="3365500" cy="18930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76781" y="741927"/>
            <a:ext cx="1002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GEM-TRD/T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068343" y="1225099"/>
            <a:ext cx="1113800" cy="49083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77621" y="406469"/>
            <a:ext cx="3666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For EIC,  the ideal place to install  is at hadron endcap, where we expect a high hadron flux. 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143500" y="1304249"/>
            <a:ext cx="1803400" cy="204408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262467" y="2217121"/>
            <a:ext cx="210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JLEIC design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416799" y="4211748"/>
            <a:ext cx="899767" cy="195152"/>
          </a:xfrm>
          <a:prstGeom prst="rect">
            <a:avLst/>
          </a:prstGeom>
          <a:solidFill>
            <a:srgbClr val="571B9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16799" y="4991100"/>
            <a:ext cx="899767" cy="139700"/>
          </a:xfrm>
          <a:prstGeom prst="rect">
            <a:avLst/>
          </a:prstGeom>
          <a:solidFill>
            <a:srgbClr val="3B0F65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69609" y="3815555"/>
            <a:ext cx="2311968" cy="330995"/>
          </a:xfrm>
          <a:prstGeom prst="roundRect">
            <a:avLst/>
          </a:prstGeom>
          <a:solidFill>
            <a:srgbClr val="FFFEC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High </a:t>
            </a:r>
            <a:r>
              <a:rPr lang="en-US" sz="140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hadron background</a:t>
            </a:r>
            <a:endParaRPr lang="en-US" sz="1400" dirty="0" smtClean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1" name="Picture 2" descr="lots/myETA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" y="4406900"/>
            <a:ext cx="2763543" cy="209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864963" y="4157504"/>
            <a:ext cx="895701" cy="10351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1784181" y="5699562"/>
            <a:ext cx="674827" cy="3558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2265919" y="6022014"/>
            <a:ext cx="2311968" cy="330995"/>
          </a:xfrm>
          <a:prstGeom prst="roundRect">
            <a:avLst/>
          </a:prstGeom>
          <a:solidFill>
            <a:srgbClr val="FFFEC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Secondary electrons</a:t>
            </a:r>
          </a:p>
        </p:txBody>
      </p:sp>
    </p:spTree>
    <p:extLst>
      <p:ext uri="{BB962C8B-B14F-4D97-AF65-F5344CB8AC3E}">
        <p14:creationId xmlns:p14="http://schemas.microsoft.com/office/powerpoint/2010/main" val="89475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8081" y="251234"/>
            <a:ext cx="5759189" cy="766762"/>
          </a:xfrm>
        </p:spPr>
        <p:txBody>
          <a:bodyPr>
            <a:normAutofit fontScale="90000"/>
          </a:bodyPr>
          <a:lstStyle/>
          <a:p>
            <a:r>
              <a:rPr lang="en-US" smtClean="0"/>
              <a:t>Test Setup at JLAB HALL-D </a:t>
            </a:r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2879371" y="736229"/>
            <a:ext cx="6152890" cy="4226602"/>
            <a:chOff x="241300" y="269005"/>
            <a:chExt cx="8348774" cy="5641512"/>
          </a:xfrm>
        </p:grpSpPr>
        <p:grpSp>
          <p:nvGrpSpPr>
            <p:cNvPr id="43" name="Group 42"/>
            <p:cNvGrpSpPr/>
            <p:nvPr/>
          </p:nvGrpSpPr>
          <p:grpSpPr>
            <a:xfrm>
              <a:off x="914399" y="735013"/>
              <a:ext cx="7675675" cy="5175504"/>
              <a:chOff x="914399" y="735013"/>
              <a:chExt cx="7675675" cy="5175504"/>
            </a:xfrm>
          </p:grpSpPr>
          <p:sp>
            <p:nvSpPr>
              <p:cNvPr id="15" name="Rectangle 14"/>
              <p:cNvSpPr/>
              <p:nvPr/>
            </p:nvSpPr>
            <p:spPr>
              <a:xfrm rot="2413055">
                <a:off x="1431689" y="4809913"/>
                <a:ext cx="1574800" cy="2921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00B05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2406055">
                <a:off x="2018300" y="4478715"/>
                <a:ext cx="889000" cy="400214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 rot="2413055">
                <a:off x="2057469" y="4036241"/>
                <a:ext cx="1574800" cy="292100"/>
              </a:xfrm>
              <a:prstGeom prst="rect">
                <a:avLst/>
              </a:prstGeom>
              <a:solidFill>
                <a:srgbClr val="FFFEC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 rot="2406055">
                <a:off x="2627029" y="3736734"/>
                <a:ext cx="889000" cy="400214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914399" y="2295525"/>
                <a:ext cx="4000500" cy="254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4025900" y="735013"/>
                <a:ext cx="685800" cy="14351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4025900" y="2711450"/>
                <a:ext cx="685800" cy="14351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213599" y="1828800"/>
                <a:ext cx="101600" cy="9525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3009900" y="1212850"/>
                <a:ext cx="4305299" cy="1174750"/>
              </a:xfrm>
              <a:custGeom>
                <a:avLst/>
                <a:gdLst>
                  <a:gd name="connsiteX0" fmla="*/ 0 w 2939991"/>
                  <a:gd name="connsiteY0" fmla="*/ 0 h 1177024"/>
                  <a:gd name="connsiteX1" fmla="*/ 1384300 w 2939991"/>
                  <a:gd name="connsiteY1" fmla="*/ 977900 h 1177024"/>
                  <a:gd name="connsiteX2" fmla="*/ 2794000 w 2939991"/>
                  <a:gd name="connsiteY2" fmla="*/ 1168400 h 1177024"/>
                  <a:gd name="connsiteX3" fmla="*/ 2908300 w 2939991"/>
                  <a:gd name="connsiteY3" fmla="*/ 1143000 h 1177024"/>
                  <a:gd name="connsiteX4" fmla="*/ 2908300 w 2939991"/>
                  <a:gd name="connsiteY4" fmla="*/ 1130300 h 1177024"/>
                  <a:gd name="connsiteX5" fmla="*/ 2908300 w 2939991"/>
                  <a:gd name="connsiteY5" fmla="*/ 1130300 h 1177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39991" h="1177024">
                    <a:moveTo>
                      <a:pt x="0" y="0"/>
                    </a:moveTo>
                    <a:cubicBezTo>
                      <a:pt x="459316" y="391583"/>
                      <a:pt x="918633" y="783167"/>
                      <a:pt x="1384300" y="977900"/>
                    </a:cubicBezTo>
                    <a:cubicBezTo>
                      <a:pt x="1849967" y="1172633"/>
                      <a:pt x="2540000" y="1140883"/>
                      <a:pt x="2794000" y="1168400"/>
                    </a:cubicBezTo>
                    <a:cubicBezTo>
                      <a:pt x="3048000" y="1195917"/>
                      <a:pt x="2889250" y="1149350"/>
                      <a:pt x="2908300" y="1143000"/>
                    </a:cubicBezTo>
                    <a:cubicBezTo>
                      <a:pt x="2927350" y="1136650"/>
                      <a:pt x="2908300" y="1130300"/>
                      <a:pt x="2908300" y="1130300"/>
                    </a:cubicBezTo>
                    <a:lnTo>
                      <a:pt x="2908300" y="1130300"/>
                    </a:lnTo>
                  </a:path>
                </a:pathLst>
              </a:cu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 flipV="1">
                <a:off x="1752600" y="2387600"/>
                <a:ext cx="5562599" cy="3276600"/>
              </a:xfrm>
              <a:custGeom>
                <a:avLst/>
                <a:gdLst>
                  <a:gd name="connsiteX0" fmla="*/ 0 w 2939991"/>
                  <a:gd name="connsiteY0" fmla="*/ 0 h 1177024"/>
                  <a:gd name="connsiteX1" fmla="*/ 1384300 w 2939991"/>
                  <a:gd name="connsiteY1" fmla="*/ 977900 h 1177024"/>
                  <a:gd name="connsiteX2" fmla="*/ 2794000 w 2939991"/>
                  <a:gd name="connsiteY2" fmla="*/ 1168400 h 1177024"/>
                  <a:gd name="connsiteX3" fmla="*/ 2908300 w 2939991"/>
                  <a:gd name="connsiteY3" fmla="*/ 1143000 h 1177024"/>
                  <a:gd name="connsiteX4" fmla="*/ 2908300 w 2939991"/>
                  <a:gd name="connsiteY4" fmla="*/ 1130300 h 1177024"/>
                  <a:gd name="connsiteX5" fmla="*/ 2908300 w 2939991"/>
                  <a:gd name="connsiteY5" fmla="*/ 1130300 h 1177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39991" h="1177024">
                    <a:moveTo>
                      <a:pt x="0" y="0"/>
                    </a:moveTo>
                    <a:cubicBezTo>
                      <a:pt x="459316" y="391583"/>
                      <a:pt x="918633" y="783167"/>
                      <a:pt x="1384300" y="977900"/>
                    </a:cubicBezTo>
                    <a:cubicBezTo>
                      <a:pt x="1849967" y="1172633"/>
                      <a:pt x="2540000" y="1140883"/>
                      <a:pt x="2794000" y="1168400"/>
                    </a:cubicBezTo>
                    <a:cubicBezTo>
                      <a:pt x="3048000" y="1195917"/>
                      <a:pt x="2889250" y="1149350"/>
                      <a:pt x="2908300" y="1143000"/>
                    </a:cubicBezTo>
                    <a:cubicBezTo>
                      <a:pt x="2927350" y="1136650"/>
                      <a:pt x="2908300" y="1130300"/>
                      <a:pt x="2908300" y="1130300"/>
                    </a:cubicBezTo>
                    <a:lnTo>
                      <a:pt x="2908300" y="1130300"/>
                    </a:lnTo>
                  </a:path>
                </a:pathLst>
              </a:cu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H="1">
                <a:off x="7315200" y="2418179"/>
                <a:ext cx="1028700" cy="43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7375896" y="2000835"/>
                <a:ext cx="1214178" cy="394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smtClean="0"/>
                  <a:t>gamma</a:t>
                </a:r>
                <a:endParaRPr lang="en-US" sz="160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403848" y="2607847"/>
                <a:ext cx="1444333" cy="681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Electrons</a:t>
                </a:r>
              </a:p>
              <a:p>
                <a:r>
                  <a:rPr lang="en-US" sz="1600" dirty="0" smtClean="0"/>
                  <a:t>3-6 GeV</a:t>
                </a:r>
                <a:endParaRPr lang="en-US" sz="16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276600" y="1064226"/>
                <a:ext cx="571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e</a:t>
                </a:r>
                <a:r>
                  <a:rPr lang="en-US" smtClean="0"/>
                  <a:t>+</a:t>
                </a:r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840500" y="5541185"/>
                <a:ext cx="571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</a:t>
                </a:r>
                <a:r>
                  <a:rPr lang="en-US" dirty="0" smtClean="0"/>
                  <a:t>-</a:t>
                </a:r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2292407">
                <a:off x="2061978" y="4410907"/>
                <a:ext cx="1033209" cy="369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smtClean="0"/>
                  <a:t>Radiator</a:t>
                </a:r>
                <a:endParaRPr lang="en-US" sz="120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2246589">
                <a:off x="2664616" y="3674145"/>
                <a:ext cx="1108787" cy="369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smtClean="0"/>
                  <a:t>Radiator</a:t>
                </a:r>
                <a:endParaRPr lang="en-US" sz="120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2482993">
                <a:off x="2140141" y="3750428"/>
                <a:ext cx="7937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mtClean="0"/>
                  <a:t>FDC</a:t>
                </a:r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2330545">
                <a:off x="1528940" y="4568157"/>
                <a:ext cx="921467" cy="430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mtClean="0"/>
                  <a:t>GEM</a:t>
                </a:r>
                <a:endParaRPr lang="en-US"/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 flipH="1">
                <a:off x="2780420" y="4017829"/>
                <a:ext cx="352914" cy="86110"/>
              </a:xfrm>
              <a:prstGeom prst="straightConnector1">
                <a:avLst/>
              </a:prstGeom>
              <a:ln>
                <a:solidFill>
                  <a:srgbClr val="EF6FEB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H="1">
                <a:off x="2149307" y="4759002"/>
                <a:ext cx="352914" cy="86110"/>
              </a:xfrm>
              <a:prstGeom prst="straightConnector1">
                <a:avLst/>
              </a:prstGeom>
              <a:ln>
                <a:solidFill>
                  <a:srgbClr val="EF6FEB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H="1">
                <a:off x="3009900" y="3914660"/>
                <a:ext cx="266700" cy="461564"/>
              </a:xfrm>
              <a:prstGeom prst="straightConnector1">
                <a:avLst/>
              </a:prstGeom>
              <a:ln>
                <a:solidFill>
                  <a:srgbClr val="EF6FEB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H="1">
                <a:off x="2409971" y="4590746"/>
                <a:ext cx="266700" cy="461564"/>
              </a:xfrm>
              <a:prstGeom prst="straightConnector1">
                <a:avLst/>
              </a:prstGeom>
              <a:ln>
                <a:solidFill>
                  <a:srgbClr val="EF6FEB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2537016" y="3836928"/>
                    <a:ext cx="241299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 smtClean="0">
                              <a:solidFill>
                                <a:srgbClr val="EF6FEB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𝜸</m:t>
                          </m:r>
                        </m:oMath>
                      </m:oMathPara>
                    </a14:m>
                    <a:endParaRPr lang="en-US" b="1" dirty="0">
                      <a:solidFill>
                        <a:srgbClr val="EF6FEB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TextBox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37016" y="3836928"/>
                    <a:ext cx="241299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r="-30769" b="-3279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2264145" y="4925536"/>
                    <a:ext cx="241299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 smtClean="0">
                              <a:solidFill>
                                <a:srgbClr val="EF6FEB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𝜸</m:t>
                          </m:r>
                        </m:oMath>
                      </m:oMathPara>
                    </a14:m>
                    <a:endParaRPr lang="en-US" b="1" dirty="0">
                      <a:solidFill>
                        <a:srgbClr val="EF6FEB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4145" y="4925536"/>
                    <a:ext cx="241299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r="-30769" b="-500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5" name="Rounded Rectangle 44"/>
            <p:cNvSpPr/>
            <p:nvPr/>
          </p:nvSpPr>
          <p:spPr>
            <a:xfrm rot="18515582">
              <a:off x="2546067" y="3194772"/>
              <a:ext cx="890265" cy="179990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 rot="2235335">
              <a:off x="1064515" y="4942117"/>
              <a:ext cx="928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EIC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 rot="18515582">
              <a:off x="1924566" y="3944434"/>
              <a:ext cx="890265" cy="1799902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 rot="2235335">
              <a:off x="2653190" y="3417469"/>
              <a:ext cx="1442246" cy="492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Hall-D</a:t>
              </a:r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287852" y="269005"/>
              <a:ext cx="2707951" cy="492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Pair spectrometer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117157" y="2298052"/>
              <a:ext cx="12180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Beamline</a:t>
              </a:r>
              <a:endParaRPr lang="en-US" sz="12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41300" y="1212850"/>
              <a:ext cx="546100" cy="262407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 rot="16200000">
              <a:off x="-371337" y="2455965"/>
              <a:ext cx="1779176" cy="428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HALL -D</a:t>
              </a:r>
              <a:endParaRPr lang="en-US"/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9" name="Picture 5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42" y="1033346"/>
            <a:ext cx="2401162" cy="3243478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52246" y="4850049"/>
            <a:ext cx="6970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endParaRPr lang="en-US" alt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altLang="en-US" dirty="0">
                <a:latin typeface="Comic Sans MS" charset="0"/>
                <a:ea typeface="Comic Sans MS" charset="0"/>
                <a:cs typeface="Comic Sans MS" charset="0"/>
              </a:rPr>
              <a:t>3-6 GeV electrons in Hall-D from pair spectrometer</a:t>
            </a:r>
          </a:p>
        </p:txBody>
      </p:sp>
      <p:sp>
        <p:nvSpPr>
          <p:cNvPr id="9" name="Rectangle 8"/>
          <p:cNvSpPr/>
          <p:nvPr/>
        </p:nvSpPr>
        <p:spPr>
          <a:xfrm>
            <a:off x="83016" y="5197238"/>
            <a:ext cx="81142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lvl="1">
              <a:buFont typeface="Wingdings" charset="2"/>
              <a:buChar char="Ø"/>
            </a:pPr>
            <a:endParaRPr lang="en-US" alt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altLang="en-US" dirty="0" smtClean="0">
                <a:latin typeface="Comic Sans MS" charset="0"/>
                <a:ea typeface="Comic Sans MS" charset="0"/>
                <a:cs typeface="Comic Sans MS" charset="0"/>
              </a:rPr>
              <a:t>Tests in collaboration with Hall-D TRD prototype (wire-based) sharing same gas system, electronics (GASII pre-amps, flashADC125), DAQ, analysis software</a:t>
            </a:r>
          </a:p>
          <a:p>
            <a:pPr marL="285750" indent="-285750">
              <a:buFont typeface="Wingdings" charset="2"/>
              <a:buChar char="Ø"/>
            </a:pPr>
            <a:r>
              <a:rPr lang="en-US" altLang="en-US" dirty="0" smtClean="0">
                <a:latin typeface="Comic Sans MS" charset="0"/>
                <a:ea typeface="Comic Sans MS" charset="0"/>
                <a:cs typeface="Comic Sans MS" charset="0"/>
              </a:rPr>
              <a:t>Comparing radiator/no radiator effects </a:t>
            </a:r>
            <a:endParaRPr lang="en-US" altLang="en-US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11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5" y="1862047"/>
            <a:ext cx="4497463" cy="267439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22500" y="4439122"/>
            <a:ext cx="2710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Comic Sans MS" charset="0"/>
                <a:ea typeface="Comic Sans MS" charset="0"/>
                <a:cs typeface="Comic Sans MS" charset="0"/>
              </a:rPr>
              <a:t>Distance in gas 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[mm]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1774" y="444184"/>
            <a:ext cx="801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" charset="0"/>
                <a:ea typeface="Comic Sans MS" charset="0"/>
                <a:cs typeface="Comic Sans MS" charset="0"/>
              </a:rPr>
              <a:t>Energy deposition (</a:t>
            </a:r>
            <a:r>
              <a:rPr lang="en-US" sz="2800" dirty="0" err="1" smtClean="0">
                <a:latin typeface="Comic Sans MS" charset="0"/>
                <a:ea typeface="Comic Sans MS" charset="0"/>
                <a:cs typeface="Comic Sans MS" charset="0"/>
              </a:rPr>
              <a:t>dE</a:t>
            </a:r>
            <a:r>
              <a:rPr lang="en-US" sz="2800" dirty="0" smtClean="0">
                <a:latin typeface="Comic Sans MS" charset="0"/>
                <a:ea typeface="Comic Sans MS" charset="0"/>
                <a:cs typeface="Comic Sans MS" charset="0"/>
              </a:rPr>
              <a:t>/dx + TR) vs distance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2110" y="1798840"/>
            <a:ext cx="159210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omic Sans MS" charset="0"/>
                <a:ea typeface="Comic Sans MS" charset="0"/>
                <a:cs typeface="Comic Sans MS" charset="0"/>
              </a:rPr>
              <a:t>R:5cm</a:t>
            </a:r>
            <a:r>
              <a:rPr lang="en-US" sz="1400" smtClean="0">
                <a:latin typeface="Comic Sans MS" charset="0"/>
                <a:ea typeface="Comic Sans MS" charset="0"/>
                <a:cs typeface="Comic Sans MS" charset="0"/>
              </a:rPr>
              <a:t>, </a:t>
            </a:r>
          </a:p>
          <a:p>
            <a:r>
              <a:rPr lang="en-US" sz="1400" dirty="0" smtClean="0">
                <a:latin typeface="Comic Sans MS" charset="0"/>
                <a:ea typeface="Comic Sans MS" charset="0"/>
                <a:cs typeface="Comic Sans MS" charset="0"/>
              </a:rPr>
              <a:t>D: 2,3,4cm</a:t>
            </a:r>
          </a:p>
          <a:p>
            <a:r>
              <a:rPr lang="en-US" sz="1400" dirty="0" err="1" smtClean="0">
                <a:latin typeface="Comic Sans MS" charset="0"/>
                <a:ea typeface="Comic Sans MS" charset="0"/>
                <a:cs typeface="Comic Sans MS" charset="0"/>
              </a:rPr>
              <a:t>Xe</a:t>
            </a:r>
            <a:r>
              <a:rPr lang="en-US" sz="1400" dirty="0" smtClean="0">
                <a:latin typeface="Comic Sans MS" charset="0"/>
                <a:ea typeface="Comic Sans MS" charset="0"/>
                <a:cs typeface="Comic Sans MS" charset="0"/>
              </a:rPr>
              <a:t>/CO</a:t>
            </a:r>
            <a:r>
              <a:rPr lang="en-US" sz="1400" baseline="-25000" dirty="0" smtClean="0"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sz="1400" dirty="0" smtClean="0">
                <a:latin typeface="Comic Sans MS" charset="0"/>
                <a:ea typeface="Comic Sans MS" charset="0"/>
                <a:cs typeface="Comic Sans MS" charset="0"/>
              </a:rPr>
              <a:t> (80/20</a:t>
            </a:r>
            <a:r>
              <a:rPr lang="en-US" sz="1400" dirty="0">
                <a:latin typeface="Comic Sans MS" charset="0"/>
                <a:ea typeface="Comic Sans MS" charset="0"/>
                <a:cs typeface="Comic Sans MS" charset="0"/>
              </a:rPr>
              <a:t>) </a:t>
            </a:r>
          </a:p>
        </p:txBody>
      </p:sp>
      <p:sp>
        <p:nvSpPr>
          <p:cNvPr id="11" name="Striped Right Arrow 10"/>
          <p:cNvSpPr/>
          <p:nvPr/>
        </p:nvSpPr>
        <p:spPr>
          <a:xfrm rot="10800000">
            <a:off x="3848266" y="3228583"/>
            <a:ext cx="520995" cy="223284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753281" y="2643224"/>
                <a:ext cx="86273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e,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r>
                  <a:rPr lang="en-US" dirty="0" smtClean="0"/>
                  <a:t>~3 </a:t>
                </a:r>
                <a:r>
                  <a:rPr lang="en-US" dirty="0"/>
                  <a:t>GeV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3281" y="2643224"/>
                <a:ext cx="862737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6383" t="-5660" r="-5674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200049" y="3828730"/>
            <a:ext cx="1625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dE</a:t>
            </a:r>
            <a:r>
              <a:rPr lang="en-US" sz="1400" dirty="0" smtClean="0"/>
              <a:t>/dx </a:t>
            </a:r>
            <a:r>
              <a:rPr lang="en-US" sz="1400" dirty="0"/>
              <a:t> </a:t>
            </a:r>
            <a:r>
              <a:rPr lang="en-US" sz="1400" dirty="0" smtClean="0"/>
              <a:t>for  Pions </a:t>
            </a:r>
            <a:endParaRPr lang="en-US" sz="14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1477335" y="3699447"/>
            <a:ext cx="745165" cy="3010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910477"/>
              </p:ext>
            </p:extLst>
          </p:nvPr>
        </p:nvGraphicFramePr>
        <p:xfrm>
          <a:off x="272833" y="5412716"/>
          <a:ext cx="4572000" cy="11074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524000"/>
                <a:gridCol w="1524000"/>
                <a:gridCol w="1524000"/>
              </a:tblGrid>
              <a:tr h="3428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90% eff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70% eff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2cm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Xe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4cm </a:t>
                      </a:r>
                      <a:r>
                        <a:rPr lang="en-US" dirty="0" err="1" smtClean="0"/>
                        <a:t>Xe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62276" y="5132185"/>
            <a:ext cx="4793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Very preliminary rejection, single module (likelihood method) </a:t>
            </a:r>
            <a:endParaRPr lang="en-US" sz="1400" i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537" y="1645866"/>
            <a:ext cx="4346945" cy="31108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752107" y="1984334"/>
            <a:ext cx="1169687" cy="1763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672030" y="1965271"/>
            <a:ext cx="16393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ea typeface="Comic Sans MS" charset="0"/>
                <a:cs typeface="Comic Sans MS" charset="0"/>
              </a:rPr>
              <a:t>Reg. follies radiator</a:t>
            </a:r>
            <a:endParaRPr lang="en-US" sz="1000" dirty="0">
              <a:ea typeface="Comic Sans MS" charset="0"/>
              <a:cs typeface="Comic Sans MS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1868" y="1009674"/>
            <a:ext cx="2620796" cy="329982"/>
          </a:xfrm>
          <a:prstGeom prst="roundRect">
            <a:avLst/>
          </a:prstGeom>
          <a:solidFill>
            <a:srgbClr val="FFFEC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GEANT4 simulation</a:t>
            </a:r>
            <a:endParaRPr lang="en-US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692292" y="997591"/>
            <a:ext cx="2620796" cy="329982"/>
          </a:xfrm>
          <a:prstGeom prst="roundRect">
            <a:avLst/>
          </a:prstGeom>
          <a:solidFill>
            <a:srgbClr val="FFFEC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Measured data</a:t>
            </a:r>
            <a:endParaRPr lang="en-US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04416" y="5276246"/>
            <a:ext cx="4139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Slope in </a:t>
            </a: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dE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/dx 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indicates presence of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gas 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contamination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388100" y="3289555"/>
            <a:ext cx="923284" cy="17532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834807" y="1376628"/>
            <a:ext cx="4309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Clearly see 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TR-photons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(2cm drift)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001871" y="1736797"/>
            <a:ext cx="665789" cy="50889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31774" y="1451143"/>
            <a:ext cx="3259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err="1" smtClean="0">
                <a:latin typeface="Comic Sans MS" charset="0"/>
                <a:ea typeface="Comic Sans MS" charset="0"/>
                <a:cs typeface="Comic Sans MS" charset="0"/>
              </a:rPr>
              <a:t>dE</a:t>
            </a:r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/dx + TR for electrons 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243792" y="1750201"/>
            <a:ext cx="1356727" cy="65019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32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19020" y="388000"/>
            <a:ext cx="5411880" cy="6998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000"/>
            </a:pPr>
            <a:r>
              <a:rPr lang="en-US" sz="4000" b="0" i="0" u="none" strike="noStrike" kern="1200" spc="0" baseline="0" dirty="0" smtClean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Minion Pro" pitchFamily="2"/>
                <a:cs typeface="Minion Pro" pitchFamily="2"/>
              </a:rPr>
              <a:t>eRD22 </a:t>
            </a:r>
            <a:r>
              <a:rPr lang="en-US" sz="4000" b="0" i="0" u="none" strike="noStrike" kern="1200" spc="0" baseline="0" dirty="0" smtClean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Minion Pro" pitchFamily="2"/>
                <a:cs typeface="Minion Pro" pitchFamily="2"/>
              </a:rPr>
              <a:t>GEM-TRD/T </a:t>
            </a:r>
            <a:endParaRPr lang="en-US" sz="4000" b="0" i="0" u="none" strike="noStrike" kern="1200" spc="0" baseline="0" dirty="0">
              <a:ln>
                <a:noFill/>
              </a:ln>
              <a:solidFill>
                <a:srgbClr val="000000"/>
              </a:solidFill>
              <a:latin typeface="Comic Sans MS" pitchFamily="66"/>
              <a:ea typeface="Minion Pro" pitchFamily="2"/>
              <a:cs typeface="Minion Pro" pitchFamily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33105" y="1219219"/>
            <a:ext cx="546184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en-US" b="1" dirty="0" smtClean="0">
                <a:latin typeface="Comic Sans MS" charset="0"/>
              </a:rPr>
              <a:t>Achievements: </a:t>
            </a:r>
            <a:endParaRPr lang="en-US" altLang="en-US" b="1" dirty="0">
              <a:latin typeface="Comic Sans MS" charset="0"/>
            </a:endParaRPr>
          </a:p>
          <a:p>
            <a:pPr marL="285750" indent="-285750">
              <a:buFont typeface="Wingdings" charset="2"/>
              <a:buChar char="Ø"/>
            </a:pPr>
            <a:endParaRPr lang="en-US" altLang="en-US" sz="1600" dirty="0" smtClean="0">
              <a:solidFill>
                <a:srgbClr val="00B05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altLang="en-US" sz="1600" dirty="0" smtClean="0">
                <a:latin typeface="Comic Sans MS" charset="0"/>
                <a:ea typeface="Comic Sans MS" charset="0"/>
                <a:cs typeface="Comic Sans MS" charset="0"/>
              </a:rPr>
              <a:t>We performed a </a:t>
            </a:r>
            <a:r>
              <a:rPr lang="en-US" altLang="en-US" sz="1600" dirty="0" smtClean="0">
                <a:solidFill>
                  <a:srgbClr val="00B050"/>
                </a:solidFill>
                <a:latin typeface="Comic Sans MS" charset="0"/>
                <a:ea typeface="Comic Sans MS" charset="0"/>
                <a:cs typeface="Comic Sans MS" charset="0"/>
              </a:rPr>
              <a:t>GEANT4 simulation </a:t>
            </a:r>
            <a:r>
              <a:rPr lang="en-US" altLang="en-US" sz="1600" dirty="0" smtClean="0">
                <a:latin typeface="Comic Sans MS" charset="0"/>
                <a:ea typeface="Comic Sans MS" charset="0"/>
                <a:cs typeface="Comic Sans MS" charset="0"/>
              </a:rPr>
              <a:t>of TRD setup with GEM detector (gas and radiator volumes) for a single layer operation and estimated </a:t>
            </a:r>
            <a:r>
              <a:rPr lang="en-US" altLang="en-US" sz="1600" dirty="0" smtClean="0">
                <a:latin typeface="Comic Sans MS" charset="0"/>
                <a:ea typeface="Comic Sans MS" charset="0"/>
                <a:cs typeface="Comic Sans MS" charset="0"/>
              </a:rPr>
              <a:t>e/</a:t>
            </a:r>
            <a:r>
              <a:rPr lang="en-US" altLang="en-US" sz="1600" dirty="0" smtClean="0">
                <a:latin typeface="Symbol" panose="05050102010706020507" pitchFamily="18" charset="2"/>
                <a:ea typeface="Comic Sans MS" charset="0"/>
                <a:cs typeface="Comic Sans MS" charset="0"/>
              </a:rPr>
              <a:t>p</a:t>
            </a:r>
            <a:r>
              <a:rPr lang="en-US" altLang="en-US" sz="16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altLang="en-US" sz="1600" dirty="0" smtClean="0">
                <a:latin typeface="Comic Sans MS" charset="0"/>
                <a:ea typeface="Comic Sans MS" charset="0"/>
                <a:cs typeface="Comic Sans MS" charset="0"/>
              </a:rPr>
              <a:t>rejection factor. </a:t>
            </a:r>
          </a:p>
          <a:p>
            <a:pPr marL="285750" indent="-285750">
              <a:buFont typeface="Wingdings" charset="2"/>
              <a:buChar char="Ø"/>
            </a:pPr>
            <a:endParaRPr lang="is-IS" altLang="en-US" sz="16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>
                <a:latin typeface="Comic Sans MS" charset="0"/>
                <a:ea typeface="Comic Sans MS" charset="0"/>
                <a:cs typeface="Comic Sans MS" charset="0"/>
              </a:rPr>
              <a:t>We </a:t>
            </a:r>
            <a:r>
              <a:rPr lang="en-US" sz="1600" dirty="0">
                <a:solidFill>
                  <a:srgbClr val="00B050"/>
                </a:solidFill>
                <a:latin typeface="Comic Sans MS" charset="0"/>
                <a:ea typeface="Comic Sans MS" charset="0"/>
                <a:cs typeface="Comic Sans MS" charset="0"/>
              </a:rPr>
              <a:t>b</a:t>
            </a:r>
            <a:r>
              <a:rPr lang="en-US" sz="1600" dirty="0" smtClean="0">
                <a:solidFill>
                  <a:srgbClr val="00B050"/>
                </a:solidFill>
                <a:latin typeface="Comic Sans MS" charset="0"/>
                <a:ea typeface="Comic Sans MS" charset="0"/>
                <a:cs typeface="Comic Sans MS" charset="0"/>
              </a:rPr>
              <a:t>uilt and tested   a new </a:t>
            </a:r>
            <a:r>
              <a:rPr lang="en-US" sz="1600" dirty="0">
                <a:solidFill>
                  <a:srgbClr val="00B050"/>
                </a:solidFill>
                <a:latin typeface="Comic Sans MS" charset="0"/>
                <a:ea typeface="Comic Sans MS" charset="0"/>
                <a:cs typeface="Comic Sans MS" charset="0"/>
              </a:rPr>
              <a:t>GEM based </a:t>
            </a:r>
            <a:r>
              <a:rPr lang="en-US" sz="1600" dirty="0" smtClean="0">
                <a:latin typeface="Comic Sans MS" charset="0"/>
                <a:ea typeface="Comic Sans MS" charset="0"/>
                <a:cs typeface="Comic Sans MS" charset="0"/>
              </a:rPr>
              <a:t>TRD prototype </a:t>
            </a:r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and </a:t>
            </a:r>
            <a:r>
              <a:rPr lang="en-US" sz="1600" dirty="0" smtClean="0">
                <a:latin typeface="Comic Sans MS" charset="0"/>
                <a:ea typeface="Comic Sans MS" charset="0"/>
                <a:cs typeface="Comic Sans MS" charset="0"/>
              </a:rPr>
              <a:t>optimized its performance (new HV divider, </a:t>
            </a:r>
            <a:r>
              <a:rPr lang="en-US" sz="1600" dirty="0" smtClean="0">
                <a:solidFill>
                  <a:srgbClr val="00B050"/>
                </a:solidFill>
                <a:latin typeface="Comic Sans MS" charset="0"/>
                <a:ea typeface="Comic Sans MS" charset="0"/>
                <a:cs typeface="Comic Sans MS" charset="0"/>
              </a:rPr>
              <a:t>different drift filed voltages, gas gain</a:t>
            </a:r>
            <a:r>
              <a:rPr lang="en-US" sz="1600" dirty="0" smtClean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sz="1600" dirty="0" err="1" smtClean="0">
                <a:latin typeface="Comic Sans MS" charset="0"/>
                <a:ea typeface="Comic Sans MS" charset="0"/>
                <a:cs typeface="Comic Sans MS" charset="0"/>
              </a:rPr>
              <a:t>etc</a:t>
            </a:r>
            <a:r>
              <a:rPr lang="en-US" sz="1600" dirty="0" smtClean="0">
                <a:latin typeface="Comic Sans MS" charset="0"/>
                <a:ea typeface="Comic Sans MS" charset="0"/>
                <a:cs typeface="Comic Sans MS" charset="0"/>
              </a:rPr>
              <a:t>)</a:t>
            </a:r>
          </a:p>
          <a:p>
            <a:pPr marL="285750" indent="-285750">
              <a:buFont typeface="Wingdings" charset="2"/>
              <a:buChar char="Ø"/>
            </a:pPr>
            <a:endParaRPr lang="en-US" altLang="en-US" sz="16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altLang="en-US" sz="1600" dirty="0" smtClean="0">
                <a:latin typeface="Comic Sans MS" charset="0"/>
                <a:ea typeface="Comic Sans MS" charset="0"/>
                <a:cs typeface="Comic Sans MS" charset="0"/>
              </a:rPr>
              <a:t>Front-end electronic / DAQ :</a:t>
            </a:r>
          </a:p>
          <a:p>
            <a:pPr marL="1028700" lvl="1">
              <a:buFont typeface="Wingdings" charset="2"/>
              <a:buChar char="Ø"/>
            </a:pPr>
            <a:r>
              <a:rPr lang="en-US" altLang="en-US" sz="1600" dirty="0" smtClean="0">
                <a:solidFill>
                  <a:srgbClr val="00B050"/>
                </a:solidFill>
                <a:latin typeface="Comic Sans MS" charset="0"/>
                <a:ea typeface="Comic Sans MS" charset="0"/>
                <a:cs typeface="Comic Sans MS" charset="0"/>
              </a:rPr>
              <a:t>Test </a:t>
            </a:r>
            <a:r>
              <a:rPr lang="en-US" altLang="en-US" sz="1600" dirty="0" smtClean="0">
                <a:solidFill>
                  <a:srgbClr val="00B050"/>
                </a:solidFill>
                <a:latin typeface="Comic Sans MS" charset="0"/>
                <a:ea typeface="Comic Sans MS" charset="0"/>
                <a:cs typeface="Comic Sans MS" charset="0"/>
              </a:rPr>
              <a:t>DAQ  </a:t>
            </a:r>
            <a:r>
              <a:rPr lang="en-US" altLang="en-US" sz="1600" dirty="0" smtClean="0">
                <a:solidFill>
                  <a:srgbClr val="00B050"/>
                </a:solidFill>
                <a:latin typeface="Comic Sans MS" charset="0"/>
                <a:ea typeface="Comic Sans MS" charset="0"/>
                <a:cs typeface="Comic Sans MS" charset="0"/>
              </a:rPr>
              <a:t>with Flash ADCs </a:t>
            </a:r>
          </a:p>
          <a:p>
            <a:pPr marL="1028700" lvl="1">
              <a:buFont typeface="Wingdings" charset="2"/>
              <a:buChar char="Ø"/>
            </a:pPr>
            <a:endParaRPr lang="en-US" altLang="en-US" sz="16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altLang="en-US" sz="1600" dirty="0">
                <a:latin typeface="Comic Sans MS" charset="0"/>
                <a:ea typeface="Comic Sans MS" charset="0"/>
                <a:cs typeface="Comic Sans MS" charset="0"/>
              </a:rPr>
              <a:t>Using the existing facility at JLAB Hall-D perform  </a:t>
            </a:r>
            <a:r>
              <a:rPr lang="en-US" altLang="en-US" sz="1600" dirty="0">
                <a:solidFill>
                  <a:srgbClr val="00B050"/>
                </a:solidFill>
                <a:latin typeface="Comic Sans MS" charset="0"/>
                <a:ea typeface="Comic Sans MS" charset="0"/>
                <a:cs typeface="Comic Sans MS" charset="0"/>
              </a:rPr>
              <a:t>a test </a:t>
            </a:r>
            <a:r>
              <a:rPr lang="en-US" altLang="en-US" sz="1600" dirty="0" smtClean="0">
                <a:solidFill>
                  <a:srgbClr val="00B050"/>
                </a:solidFill>
                <a:latin typeface="Comic Sans MS" charset="0"/>
                <a:ea typeface="Comic Sans MS" charset="0"/>
                <a:cs typeface="Comic Sans MS" charset="0"/>
              </a:rPr>
              <a:t>with different  TR-radiators</a:t>
            </a:r>
            <a:endParaRPr lang="en-US" altLang="en-US" sz="1600" dirty="0">
              <a:solidFill>
                <a:srgbClr val="00B05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1028700" lvl="1">
              <a:buFont typeface="Wingdings" charset="2"/>
              <a:buChar char="Ø"/>
            </a:pPr>
            <a:endParaRPr lang="en-US" altLang="en-US" sz="16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altLang="en-US" sz="1600" dirty="0">
                <a:solidFill>
                  <a:srgbClr val="00B050"/>
                </a:solidFill>
                <a:latin typeface="Comic Sans MS" charset="0"/>
                <a:ea typeface="Comic Sans MS" charset="0"/>
                <a:cs typeface="Comic Sans MS" charset="0"/>
              </a:rPr>
              <a:t>N</a:t>
            </a:r>
            <a:r>
              <a:rPr lang="en-US" altLang="en-US" sz="1600" dirty="0" smtClean="0">
                <a:solidFill>
                  <a:srgbClr val="00B050"/>
                </a:solidFill>
                <a:latin typeface="Comic Sans MS" charset="0"/>
                <a:ea typeface="Comic Sans MS" charset="0"/>
                <a:cs typeface="Comic Sans MS" charset="0"/>
              </a:rPr>
              <a:t>ew gas-mixing system</a:t>
            </a:r>
            <a:r>
              <a:rPr lang="en-US" altLang="en-US" sz="1600" dirty="0">
                <a:solidFill>
                  <a:srgbClr val="00B05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altLang="en-US" sz="1600" dirty="0" smtClean="0">
                <a:latin typeface="Comic Sans MS" charset="0"/>
                <a:ea typeface="Comic Sans MS" charset="0"/>
                <a:cs typeface="Comic Sans MS" charset="0"/>
              </a:rPr>
              <a:t>is ready to use. </a:t>
            </a:r>
          </a:p>
          <a:p>
            <a:pPr marL="285750" indent="-285750">
              <a:buFont typeface="Wingdings" charset="2"/>
              <a:buChar char="Ø"/>
            </a:pPr>
            <a:endParaRPr lang="en-US" altLang="en-US" sz="1600" dirty="0" smtClean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0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>
                <a:spLocks noChangeArrowheads="1"/>
              </p:cNvSpPr>
              <p:nvPr/>
            </p:nvSpPr>
            <p:spPr bwMode="auto">
              <a:xfrm>
                <a:off x="229002" y="1138238"/>
                <a:ext cx="8775298" cy="5755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r>
                  <a:rPr lang="en-US" altLang="en-US" sz="1600" b="1" dirty="0" smtClean="0">
                    <a:solidFill>
                      <a:srgbClr val="C0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In addition (budget request fro FY19)  </a:t>
                </a:r>
                <a:endParaRPr lang="en-US" altLang="en-US" sz="1600" b="1" dirty="0">
                  <a:solidFill>
                    <a:srgbClr val="C00000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r>
                  <a:rPr lang="en-US" altLang="en-US" sz="1600" dirty="0" smtClean="0">
                    <a:latin typeface="Comic Sans MS" charset="0"/>
                    <a:ea typeface="Comic Sans MS" charset="0"/>
                    <a:cs typeface="Comic Sans MS" charset="0"/>
                  </a:rPr>
                  <a:t>We </a:t>
                </a:r>
                <a:r>
                  <a:rPr lang="en-US" altLang="en-US" sz="1600" dirty="0">
                    <a:latin typeface="Comic Sans MS" charset="0"/>
                    <a:ea typeface="Comic Sans MS" charset="0"/>
                    <a:cs typeface="Comic Sans MS" charset="0"/>
                  </a:rPr>
                  <a:t>have identified a several issues  and studies which should be pursued in addition to those in our original plans as important steps towards the realization of a </a:t>
                </a:r>
                <a:r>
                  <a:rPr lang="en-US" altLang="en-US" sz="1600" dirty="0">
                    <a:solidFill>
                      <a:srgbClr val="00B0F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new generation of transition radiation detectors </a:t>
                </a:r>
                <a:r>
                  <a:rPr lang="en-US" altLang="en-US" sz="1600" dirty="0">
                    <a:latin typeface="Comic Sans MS" charset="0"/>
                    <a:ea typeface="Comic Sans MS" charset="0"/>
                    <a:cs typeface="Comic Sans MS" charset="0"/>
                  </a:rPr>
                  <a:t>as a part of the EIC project. </a:t>
                </a:r>
                <a:endParaRPr lang="en-US" altLang="en-US" sz="1600" dirty="0" smtClean="0"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pPr marL="285750" indent="-285750">
                  <a:buFont typeface="Wingdings" charset="2"/>
                  <a:buChar char="Ø"/>
                </a:pPr>
                <a:endParaRPr lang="en-US" altLang="en-US" sz="1600" dirty="0"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pPr marL="285750" indent="-285750">
                  <a:buFont typeface="Wingdings" charset="2"/>
                  <a:buChar char="Ø"/>
                </a:pPr>
                <a:r>
                  <a:rPr lang="en-US" altLang="en-US" sz="1600" b="1" dirty="0">
                    <a:latin typeface="Comic Sans MS" charset="0"/>
                    <a:ea typeface="Comic Sans MS" charset="0"/>
                    <a:cs typeface="Comic Sans MS" charset="0"/>
                  </a:rPr>
                  <a:t>Gas system</a:t>
                </a:r>
                <a:r>
                  <a:rPr lang="en-US" altLang="en-US" sz="1600" dirty="0">
                    <a:latin typeface="Comic Sans MS" charset="0"/>
                    <a:ea typeface="Comic Sans MS" charset="0"/>
                    <a:cs typeface="Comic Sans MS" charset="0"/>
                  </a:rPr>
                  <a:t>:  </a:t>
                </a:r>
                <a:r>
                  <a:rPr lang="en-US" altLang="en-US" sz="1600" dirty="0">
                    <a:solidFill>
                      <a:srgbClr val="C0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gas analyzer </a:t>
                </a:r>
                <a:r>
                  <a:rPr lang="en-US" altLang="en-US" sz="1600" dirty="0" smtClean="0">
                    <a:latin typeface="Comic Sans MS" charset="0"/>
                    <a:ea typeface="Comic Sans MS" charset="0"/>
                    <a:cs typeface="Comic Sans MS" charset="0"/>
                  </a:rPr>
                  <a:t>to </a:t>
                </a:r>
                <a:r>
                  <a:rPr lang="en-US" altLang="en-US" sz="1600" dirty="0">
                    <a:latin typeface="Comic Sans MS" charset="0"/>
                    <a:ea typeface="Comic Sans MS" charset="0"/>
                    <a:cs typeface="Comic Sans MS" charset="0"/>
                  </a:rPr>
                  <a:t>measure </a:t>
                </a:r>
                <a:r>
                  <a:rPr lang="en-US" altLang="en-US" sz="1600" dirty="0" smtClean="0">
                    <a:latin typeface="Comic Sans MS" charset="0"/>
                    <a:ea typeface="Comic Sans MS" charset="0"/>
                    <a:cs typeface="Comic Sans MS" charset="0"/>
                  </a:rPr>
                  <a:t>and monitor </a:t>
                </a:r>
                <a:r>
                  <a:rPr lang="en-US" altLang="en-US" sz="1600" dirty="0" smtClean="0">
                    <a:latin typeface="Comic Sans MS" charset="0"/>
                    <a:ea typeface="Comic Sans MS" charset="0"/>
                    <a:cs typeface="Comic Sans MS" charset="0"/>
                  </a:rPr>
                  <a:t>contaminations ( split a cost with Hall-D) </a:t>
                </a:r>
                <a:r>
                  <a:rPr lang="en-US" altLang="en-US" sz="1600" dirty="0" smtClean="0">
                    <a:latin typeface="Comic Sans MS" charset="0"/>
                    <a:ea typeface="Comic Sans MS" charset="0"/>
                    <a:cs typeface="Comic Sans MS" charset="0"/>
                  </a:rPr>
                  <a:t> ca</a:t>
                </a:r>
                <a:r>
                  <a:rPr lang="en-US" altLang="en-US" sz="1600" dirty="0" smtClean="0">
                    <a:latin typeface="Comic Sans MS" charset="0"/>
                    <a:ea typeface="Comic Sans MS" charset="0"/>
                    <a:cs typeface="Comic Sans MS" charset="0"/>
                  </a:rPr>
                  <a:t>. $7k (40%) </a:t>
                </a:r>
              </a:p>
              <a:p>
                <a:pPr marL="285750" indent="-285750">
                  <a:buFont typeface="Wingdings" charset="2"/>
                  <a:buChar char="Ø"/>
                </a:pPr>
                <a:r>
                  <a:rPr lang="en-US" altLang="en-US" sz="1600" b="1" dirty="0" smtClean="0">
                    <a:latin typeface="Comic Sans MS" charset="0"/>
                    <a:ea typeface="Comic Sans MS" charset="0"/>
                    <a:cs typeface="Comic Sans MS" charset="0"/>
                  </a:rPr>
                  <a:t>Tracking</a:t>
                </a:r>
                <a:r>
                  <a:rPr lang="en-US" altLang="en-US" sz="1600" b="1" dirty="0">
                    <a:latin typeface="Comic Sans MS" charset="0"/>
                    <a:ea typeface="Comic Sans MS" charset="0"/>
                    <a:cs typeface="Comic Sans MS" charset="0"/>
                  </a:rPr>
                  <a:t>: </a:t>
                </a:r>
                <a:r>
                  <a:rPr lang="en-US" altLang="en-US" sz="1600" dirty="0">
                    <a:latin typeface="Comic Sans MS" charset="0"/>
                    <a:ea typeface="Comic Sans MS" charset="0"/>
                    <a:cs typeface="Comic Sans MS" charset="0"/>
                  </a:rPr>
                  <a:t>evaluate the performance of our prototype as a </a:t>
                </a:r>
                <a:r>
                  <a:rPr lang="en-US" altLang="en-US" sz="1600" dirty="0" smtClean="0">
                    <a:latin typeface="Comic Sans MS" charset="0"/>
                    <a:ea typeface="Comic Sans MS" charset="0"/>
                    <a:cs typeface="Comic Sans MS" charset="0"/>
                  </a:rPr>
                  <a:t>tracker (no cost)</a:t>
                </a:r>
              </a:p>
              <a:p>
                <a:pPr marL="285750" indent="-285750">
                  <a:buFont typeface="Wingdings" charset="2"/>
                  <a:buChar char="Ø"/>
                </a:pPr>
                <a:r>
                  <a:rPr lang="en-US" altLang="en-US" sz="1600" dirty="0" smtClean="0">
                    <a:solidFill>
                      <a:srgbClr val="00B05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In </a:t>
                </a:r>
                <a:r>
                  <a:rPr lang="en-US" altLang="en-US" sz="1600" dirty="0">
                    <a:solidFill>
                      <a:srgbClr val="00B05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collaboration with readout </a:t>
                </a:r>
                <a:r>
                  <a:rPr lang="en-US" altLang="en-US" sz="1600" dirty="0" smtClean="0">
                    <a:solidFill>
                      <a:srgbClr val="00B05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consortium: </a:t>
                </a:r>
              </a:p>
              <a:p>
                <a:pPr marL="1028700" lvl="1">
                  <a:buFont typeface="Wingdings" charset="2"/>
                  <a:buChar char="Ø"/>
                </a:pPr>
                <a:r>
                  <a:rPr lang="en-US" altLang="en-US" sz="1600" b="1" dirty="0" smtClean="0">
                    <a:latin typeface="Comic Sans MS" charset="0"/>
                    <a:ea typeface="Comic Sans MS" charset="0"/>
                    <a:cs typeface="Comic Sans MS" charset="0"/>
                  </a:rPr>
                  <a:t>On-line particle identification: </a:t>
                </a:r>
                <a:r>
                  <a:rPr lang="en-US" altLang="en-US" sz="1600" dirty="0" smtClean="0">
                    <a:latin typeface="Comic Sans MS" charset="0"/>
                    <a:ea typeface="Comic Sans MS" charset="0"/>
                    <a:cs typeface="Comic Sans MS" charset="0"/>
                  </a:rPr>
                  <a:t>to move </a:t>
                </a:r>
                <a:r>
                  <a:rPr lang="en-US" altLang="en-US" sz="1600" dirty="0">
                    <a:latin typeface="Comic Sans MS" charset="0"/>
                    <a:ea typeface="Comic Sans MS" charset="0"/>
                    <a:cs typeface="Comic Sans MS" charset="0"/>
                  </a:rPr>
                  <a:t>a part of an off-line reconstruction software into </a:t>
                </a:r>
                <a:r>
                  <a:rPr lang="en-US" altLang="en-US" sz="1600" dirty="0" smtClean="0">
                    <a:latin typeface="Comic Sans MS" charset="0"/>
                    <a:ea typeface="Comic Sans MS" charset="0"/>
                    <a:cs typeface="Comic Sans MS" charset="0"/>
                  </a:rPr>
                  <a:t>on-line (FPGA evaluation board ~$7k)</a:t>
                </a:r>
              </a:p>
              <a:p>
                <a:pPr marL="1028700" lvl="1">
                  <a:buFont typeface="Wingdings" charset="2"/>
                  <a:buChar char="Ø"/>
                </a:pPr>
                <a:r>
                  <a:rPr lang="en-US" altLang="en-US" sz="1600" b="1" dirty="0" smtClean="0">
                    <a:latin typeface="Comic Sans MS" charset="0"/>
                    <a:ea typeface="Comic Sans MS" charset="0"/>
                    <a:cs typeface="Comic Sans MS" charset="0"/>
                  </a:rPr>
                  <a:t>Readout hardware: </a:t>
                </a:r>
                <a:r>
                  <a:rPr lang="en-US" altLang="en-US" sz="1600" dirty="0" smtClean="0">
                    <a:latin typeface="Comic Sans MS" charset="0"/>
                    <a:ea typeface="Comic Sans MS" charset="0"/>
                    <a:cs typeface="Comic Sans MS" charset="0"/>
                  </a:rPr>
                  <a:t>find a cheaper </a:t>
                </a:r>
                <a:r>
                  <a:rPr lang="en-US" altLang="en-US" sz="1600" dirty="0">
                    <a:latin typeface="Comic Sans MS" charset="0"/>
                    <a:ea typeface="Comic Sans MS" charset="0"/>
                    <a:cs typeface="Comic Sans MS" charset="0"/>
                  </a:rPr>
                  <a:t>solution/replacement of </a:t>
                </a:r>
                <a:r>
                  <a:rPr lang="en-US" altLang="en-US" sz="1600" dirty="0" smtClean="0">
                    <a:latin typeface="Comic Sans MS" charset="0"/>
                    <a:ea typeface="Comic Sans MS" charset="0"/>
                    <a:cs typeface="Comic Sans MS" charset="0"/>
                  </a:rPr>
                  <a:t>FlashADC125 (&lt;&lt;$50/channel) </a:t>
                </a:r>
                <a:endParaRPr lang="en-US" altLang="en-US" sz="1600" dirty="0"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pPr marL="285750" indent="-285750">
                  <a:buFont typeface="Wingdings" charset="2"/>
                  <a:buChar char="Ø"/>
                </a:pPr>
                <a:r>
                  <a:rPr lang="en-US" altLang="en-US" sz="1600" b="1" dirty="0" smtClean="0">
                    <a:latin typeface="Comic Sans MS" charset="0"/>
                    <a:ea typeface="Comic Sans MS" charset="0"/>
                    <a:cs typeface="Comic Sans MS" charset="0"/>
                  </a:rPr>
                  <a:t>Radiator </a:t>
                </a:r>
                <a:r>
                  <a:rPr lang="en-US" altLang="en-US" sz="1600" b="1" dirty="0" smtClean="0">
                    <a:latin typeface="Comic Sans MS" charset="0"/>
                    <a:ea typeface="Comic Sans MS" charset="0"/>
                    <a:cs typeface="Comic Sans MS" charset="0"/>
                  </a:rPr>
                  <a:t>optimization: </a:t>
                </a:r>
                <a:r>
                  <a:rPr lang="en-US" altLang="en-US" sz="1600" dirty="0" smtClean="0">
                    <a:latin typeface="Comic Sans MS" charset="0"/>
                    <a:ea typeface="Comic Sans MS" charset="0"/>
                    <a:cs typeface="Comic Sans MS" charset="0"/>
                  </a:rPr>
                  <a:t>identify </a:t>
                </a:r>
                <a:r>
                  <a:rPr lang="en-US" altLang="en-US" sz="1600" dirty="0">
                    <a:latin typeface="Comic Sans MS" charset="0"/>
                    <a:ea typeface="Comic Sans MS" charset="0"/>
                    <a:cs typeface="Comic Sans MS" charset="0"/>
                  </a:rPr>
                  <a:t>and test </a:t>
                </a:r>
                <a:r>
                  <a:rPr lang="en-US" altLang="en-US" sz="1600" dirty="0" smtClean="0">
                    <a:latin typeface="Comic Sans MS" charset="0"/>
                    <a:ea typeface="Comic Sans MS" charset="0"/>
                    <a:cs typeface="Comic Sans MS" charset="0"/>
                  </a:rPr>
                  <a:t>new </a:t>
                </a:r>
                <a:r>
                  <a:rPr lang="en-US" altLang="en-US" sz="1600" dirty="0">
                    <a:latin typeface="Comic Sans MS" charset="0"/>
                    <a:ea typeface="Comic Sans MS" charset="0"/>
                    <a:cs typeface="Comic Sans MS" charset="0"/>
                  </a:rPr>
                  <a:t>radiator </a:t>
                </a:r>
                <a:r>
                  <a:rPr lang="en-US" altLang="en-US" sz="1600" dirty="0" smtClean="0">
                    <a:latin typeface="Comic Sans MS" charset="0"/>
                    <a:ea typeface="Comic Sans MS" charset="0"/>
                    <a:cs typeface="Comic Sans MS" charset="0"/>
                  </a:rPr>
                  <a:t>materials. </a:t>
                </a:r>
                <a:endParaRPr lang="en-US" altLang="en-US" sz="1600" dirty="0" smtClean="0"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pPr marL="285750" indent="-285750">
                  <a:buFont typeface="Wingdings" charset="2"/>
                  <a:buChar char="Ø"/>
                </a:pPr>
                <a:r>
                  <a:rPr lang="en-US" altLang="en-US" sz="1600" b="1" dirty="0" smtClean="0">
                    <a:latin typeface="Comic Sans MS" charset="0"/>
                    <a:ea typeface="Comic Sans MS" charset="0"/>
                    <a:cs typeface="Comic Sans MS" charset="0"/>
                  </a:rPr>
                  <a:t>Detector </a:t>
                </a:r>
                <a:r>
                  <a:rPr lang="en-US" altLang="en-US" sz="1600" b="1" dirty="0" smtClean="0">
                    <a:latin typeface="Comic Sans MS" charset="0"/>
                    <a:ea typeface="Comic Sans MS" charset="0"/>
                    <a:cs typeface="Comic Sans MS" charset="0"/>
                  </a:rPr>
                  <a:t>prototyping: </a:t>
                </a:r>
              </a:p>
              <a:p>
                <a:pPr marL="1028700" lvl="1">
                  <a:buFont typeface="Wingdings" charset="2"/>
                  <a:buChar char="Ø"/>
                </a:pPr>
                <a:r>
                  <a:rPr lang="en-US" altLang="en-US" sz="1600" dirty="0">
                    <a:latin typeface="Comic Sans MS" charset="0"/>
                    <a:ea typeface="Comic Sans MS" charset="0"/>
                    <a:cs typeface="Comic Sans MS" charset="0"/>
                  </a:rPr>
                  <a:t>Continue test beam measurements with a </a:t>
                </a:r>
                <a:r>
                  <a:rPr lang="en-US" altLang="en-US" sz="1600" dirty="0" smtClean="0">
                    <a:latin typeface="Comic Sans MS" charset="0"/>
                    <a:ea typeface="Comic Sans MS" charset="0"/>
                    <a:cs typeface="Comic Sans MS" charset="0"/>
                  </a:rPr>
                  <a:t> </a:t>
                </a:r>
                <a:r>
                  <a:rPr lang="en-US" altLang="en-US" sz="1600" dirty="0">
                    <a:latin typeface="Comic Sans MS" charset="0"/>
                    <a:ea typeface="Comic Sans MS" charset="0"/>
                    <a:cs typeface="Comic Sans MS" charset="0"/>
                  </a:rPr>
                  <a:t>Cr-GEM prototype (improved entrance window for TR photons) and test of different </a:t>
                </a:r>
                <a:r>
                  <a:rPr lang="en-US" altLang="en-US" sz="1600" dirty="0" err="1">
                    <a:latin typeface="Comic Sans MS" charset="0"/>
                    <a:ea typeface="Comic Sans MS" charset="0"/>
                    <a:cs typeface="Comic Sans MS" charset="0"/>
                  </a:rPr>
                  <a:t>Xe</a:t>
                </a:r>
                <a:r>
                  <a:rPr lang="en-US" altLang="en-US" sz="1600" dirty="0">
                    <a:latin typeface="Comic Sans MS" charset="0"/>
                    <a:ea typeface="Comic Sans MS" charset="0"/>
                    <a:cs typeface="Comic Sans MS" charset="0"/>
                  </a:rPr>
                  <a:t>-gas mixtures: new gas-mixing system is ready to use</a:t>
                </a:r>
                <a:r>
                  <a:rPr lang="en-US" altLang="en-US" sz="1600" dirty="0" smtClean="0">
                    <a:latin typeface="Comic Sans MS" charset="0"/>
                    <a:ea typeface="Comic Sans MS" charset="0"/>
                    <a:cs typeface="Comic Sans MS" charset="0"/>
                  </a:rPr>
                  <a:t>.</a:t>
                </a:r>
                <a:endParaRPr lang="en-US" altLang="en-US" sz="1600" b="1" dirty="0" smtClean="0"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pPr marL="1028700" lvl="1">
                  <a:buFont typeface="Wingdings" charset="2"/>
                  <a:buChar char="Ø"/>
                </a:pPr>
                <a:r>
                  <a:rPr lang="en-US" altLang="en-US" sz="1600" dirty="0" smtClean="0">
                    <a:latin typeface="Comic Sans MS" charset="0"/>
                    <a:ea typeface="Comic Sans MS" charset="0"/>
                    <a:cs typeface="Comic Sans MS" charset="0"/>
                  </a:rPr>
                  <a:t>following </a:t>
                </a:r>
                <a:r>
                  <a:rPr lang="en-US" altLang="en-US" sz="1600" dirty="0">
                    <a:latin typeface="Comic Sans MS" charset="0"/>
                    <a:ea typeface="Comic Sans MS" charset="0"/>
                    <a:cs typeface="Comic Sans MS" charset="0"/>
                  </a:rPr>
                  <a:t>the </a:t>
                </a:r>
                <a:r>
                  <a:rPr lang="en-US" altLang="en-US" sz="1600" dirty="0" smtClean="0">
                    <a:latin typeface="Comic Sans MS" charset="0"/>
                    <a:ea typeface="Comic Sans MS" charset="0"/>
                    <a:cs typeface="Comic Sans MS" charset="0"/>
                  </a:rPr>
                  <a:t>EIC R&amp;D (</a:t>
                </a:r>
                <a:r>
                  <a:rPr lang="en-US" altLang="en-US" sz="1600" dirty="0" smtClean="0">
                    <a:solidFill>
                      <a:srgbClr val="00B05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tracking consortium eRD6</a:t>
                </a:r>
                <a:r>
                  <a:rPr lang="en-US" altLang="en-US" sz="1600" dirty="0" smtClean="0">
                    <a:latin typeface="Comic Sans MS" charset="0"/>
                    <a:ea typeface="Comic Sans MS" charset="0"/>
                    <a:cs typeface="Comic Sans MS" charset="0"/>
                  </a:rPr>
                  <a:t>) </a:t>
                </a:r>
                <a:r>
                  <a:rPr lang="en-US" altLang="en-US" sz="1600" dirty="0">
                    <a:latin typeface="Comic Sans MS" charset="0"/>
                    <a:ea typeface="Comic Sans MS" charset="0"/>
                    <a:cs typeface="Comic Sans MS" charset="0"/>
                  </a:rPr>
                  <a:t>effort on new technology such as </a:t>
                </a:r>
                <a14:m>
                  <m:oMath xmlns:m="http://schemas.openxmlformats.org/officeDocument/2006/math">
                    <m:r>
                      <a:rPr lang="en-US" altLang="en-US" sz="1600" i="1" smtClean="0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r>
                  <a:rPr lang="en-US" altLang="en-US" sz="1600" dirty="0" smtClean="0">
                    <a:solidFill>
                      <a:srgbClr val="C0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RWELL detectors</a:t>
                </a:r>
                <a:r>
                  <a:rPr lang="en-US" altLang="en-US" sz="1600" dirty="0" smtClean="0">
                    <a:latin typeface="Comic Sans MS" charset="0"/>
                    <a:ea typeface="Comic Sans MS" charset="0"/>
                    <a:cs typeface="Comic Sans MS" charset="0"/>
                  </a:rPr>
                  <a:t>, we are  planning </a:t>
                </a:r>
                <a:r>
                  <a:rPr lang="en-US" altLang="en-US" sz="1600" dirty="0">
                    <a:latin typeface="Comic Sans MS" charset="0"/>
                    <a:ea typeface="Comic Sans MS" charset="0"/>
                    <a:cs typeface="Comic Sans MS" charset="0"/>
                  </a:rPr>
                  <a:t>to work in parallel with the consortium toward an optimization of the detector for TRD/Tracking application</a:t>
                </a:r>
                <a:r>
                  <a:rPr lang="en-US" altLang="en-US" sz="1600" dirty="0" smtClean="0">
                    <a:latin typeface="Comic Sans MS" charset="0"/>
                    <a:ea typeface="Comic Sans MS" charset="0"/>
                    <a:cs typeface="Comic Sans MS" charset="0"/>
                  </a:rPr>
                  <a:t>. ($15k)</a:t>
                </a:r>
              </a:p>
              <a:p>
                <a:pPr marL="285750" indent="-285750">
                  <a:buFont typeface="Wingdings" charset="2"/>
                  <a:buChar char="Ø"/>
                </a:pPr>
                <a:endParaRPr lang="en-US" altLang="en-US" sz="1600" dirty="0" smtClean="0"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9002" y="1138238"/>
                <a:ext cx="8775298" cy="5755422"/>
              </a:xfrm>
              <a:prstGeom prst="rect">
                <a:avLst/>
              </a:prstGeom>
              <a:blipFill rotWithShape="1">
                <a:blip r:embed="rId4"/>
                <a:stretch>
                  <a:fillRect l="-417" t="-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9002" y="10953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latin typeface="Comic Sans MS" charset="0"/>
                <a:ea typeface="Comic Sans MS" charset="0"/>
                <a:cs typeface="Comic Sans MS" charset="0"/>
              </a:rPr>
              <a:t>Proposal for FY19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56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542626"/>
            <a:ext cx="6804774" cy="599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97458" y="1898134"/>
            <a:ext cx="6452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latin typeface="Comic Sans MS" charset="0"/>
                <a:ea typeface="Comic Sans MS" charset="0"/>
                <a:cs typeface="Comic Sans MS" charset="0"/>
              </a:rPr>
              <a:t>BACKUP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4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OETIC2016-JF" id="{9521C630-CA57-AB44-94CD-ABF798F5A196}" vid="{2DEAB159-F4B3-5640-B1FB-BB0B8070B8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EIC</Template>
  <TotalTime>116689</TotalTime>
  <Words>886</Words>
  <Application>Microsoft Office PowerPoint</Application>
  <PresentationFormat>On-screen Show (4:3)</PresentationFormat>
  <Paragraphs>221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Presentation4</vt:lpstr>
      <vt:lpstr>eRD22: GEM based Transition  radiation  detector/tracker  for  EIC</vt:lpstr>
      <vt:lpstr>PowerPoint Presentation</vt:lpstr>
      <vt:lpstr>PowerPoint Presentation</vt:lpstr>
      <vt:lpstr>Test Setup at JLAB HALL-D </vt:lpstr>
      <vt:lpstr>PowerPoint Presentation</vt:lpstr>
      <vt:lpstr>PowerPoint Presentation</vt:lpstr>
      <vt:lpstr>Proposal for FY19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JETS at EIC</dc:title>
  <dc:creator>Julia F.</dc:creator>
  <cp:lastModifiedBy>Lubomir Pentchev</cp:lastModifiedBy>
  <cp:revision>304</cp:revision>
  <cp:lastPrinted>2018-05-16T14:34:33Z</cp:lastPrinted>
  <dcterms:created xsi:type="dcterms:W3CDTF">2016-12-07T18:58:20Z</dcterms:created>
  <dcterms:modified xsi:type="dcterms:W3CDTF">2018-07-05T22:10:28Z</dcterms:modified>
</cp:coreProperties>
</file>