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  <p:sldMasterId id="2147483696" r:id="rId3"/>
    <p:sldMasterId id="2147483698" r:id="rId4"/>
    <p:sldMasterId id="2147483700" r:id="rId5"/>
    <p:sldMasterId id="2147483702" r:id="rId6"/>
    <p:sldMasterId id="2147483704" r:id="rId7"/>
  </p:sldMasterIdLst>
  <p:notesMasterIdLst>
    <p:notesMasterId r:id="rId45"/>
  </p:notesMasterIdLst>
  <p:handoutMasterIdLst>
    <p:handoutMasterId r:id="rId46"/>
  </p:handoutMasterIdLst>
  <p:sldIdLst>
    <p:sldId id="371" r:id="rId8"/>
    <p:sldId id="810" r:id="rId9"/>
    <p:sldId id="858" r:id="rId10"/>
    <p:sldId id="873" r:id="rId11"/>
    <p:sldId id="859" r:id="rId12"/>
    <p:sldId id="860" r:id="rId13"/>
    <p:sldId id="861" r:id="rId14"/>
    <p:sldId id="864" r:id="rId15"/>
    <p:sldId id="874" r:id="rId16"/>
    <p:sldId id="875" r:id="rId17"/>
    <p:sldId id="849" r:id="rId18"/>
    <p:sldId id="851" r:id="rId19"/>
    <p:sldId id="854" r:id="rId20"/>
    <p:sldId id="855" r:id="rId21"/>
    <p:sldId id="799" r:id="rId22"/>
    <p:sldId id="812" r:id="rId23"/>
    <p:sldId id="820" r:id="rId24"/>
    <p:sldId id="878" r:id="rId25"/>
    <p:sldId id="879" r:id="rId26"/>
    <p:sldId id="813" r:id="rId27"/>
    <p:sldId id="819" r:id="rId28"/>
    <p:sldId id="885" r:id="rId29"/>
    <p:sldId id="821" r:id="rId30"/>
    <p:sldId id="822" r:id="rId31"/>
    <p:sldId id="823" r:id="rId32"/>
    <p:sldId id="880" r:id="rId33"/>
    <p:sldId id="884" r:id="rId34"/>
    <p:sldId id="829" r:id="rId35"/>
    <p:sldId id="882" r:id="rId36"/>
    <p:sldId id="881" r:id="rId37"/>
    <p:sldId id="803" r:id="rId38"/>
    <p:sldId id="871" r:id="rId39"/>
    <p:sldId id="872" r:id="rId40"/>
    <p:sldId id="877" r:id="rId41"/>
    <p:sldId id="852" r:id="rId42"/>
    <p:sldId id="853" r:id="rId43"/>
    <p:sldId id="830" r:id="rId44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-474" y="-102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48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46BF3-CCD8-4096-8A7F-FFCBD5A88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6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418668" y="6623050"/>
            <a:ext cx="372533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Overview of </a:t>
            </a:r>
            <a:r>
              <a:rPr lang="en-US" sz="800" baseline="0" dirty="0" err="1" smtClean="0">
                <a:latin typeface="Times New Roman" pitchFamily="18" charset="0"/>
              </a:rPr>
              <a:t>Photoinjectors</a:t>
            </a:r>
            <a:r>
              <a:rPr lang="en-US" sz="800" baseline="0" dirty="0" smtClean="0">
                <a:latin typeface="Times New Roman" pitchFamily="18" charset="0"/>
              </a:rPr>
              <a:t> for Future Light Sources,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  <p:pic>
        <p:nvPicPr>
          <p:cNvPr id="28674" name="Picture 2" descr="http://www.che.ncsu.edu/ILEET/picts/logo-do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4864" y="6205532"/>
            <a:ext cx="385383" cy="3815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/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457200"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e 10in 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4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pp.cornell.edu/Events/Photocathode2012" TargetMode="External"/><Relationship Id="rId5" Type="http://schemas.openxmlformats.org/officeDocument/2006/relationships/hyperlink" Target="http://photocathodes2011.eurofel.eu/" TargetMode="External"/><Relationship Id="rId4" Type="http://schemas.openxmlformats.org/officeDocument/2006/relationships/hyperlink" Target="http://www.bnl.gov/pppworkshop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1303401" y="770890"/>
            <a:ext cx="6418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Overview of </a:t>
            </a:r>
            <a:r>
              <a:rPr lang="en-US" sz="2800" b="1" dirty="0" err="1" smtClean="0"/>
              <a:t>Photoinjectors</a:t>
            </a:r>
            <a:r>
              <a:rPr lang="en-US" sz="2800" b="1" dirty="0" smtClean="0"/>
              <a:t> for Future Light Sources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2879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408" y="2895600"/>
            <a:ext cx="4681728" cy="3511296"/>
          </a:xfrm>
          <a:prstGeom prst="rect">
            <a:avLst/>
          </a:prstGeom>
          <a:noFill/>
        </p:spPr>
      </p:pic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2194560" y="6138673"/>
            <a:ext cx="4559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world‘s highest </a:t>
            </a:r>
            <a:r>
              <a:rPr lang="en-US" sz="1200" dirty="0" err="1" smtClean="0"/>
              <a:t>avg</a:t>
            </a:r>
            <a:r>
              <a:rPr lang="en-US" sz="1200" dirty="0" smtClean="0"/>
              <a:t> brightness &amp; current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 at Cornell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22" y="3438144"/>
            <a:ext cx="1953766" cy="166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84048" y="2999233"/>
            <a:ext cx="145694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 smtClean="0"/>
              <a:t>GaAs</a:t>
            </a:r>
            <a:r>
              <a:rPr lang="en-US" sz="1200" dirty="0" smtClean="0"/>
              <a:t> QE(%) map after 50 </a:t>
            </a:r>
            <a:r>
              <a:rPr lang="en-US" sz="1200" dirty="0" err="1" smtClean="0"/>
              <a:t>mA</a:t>
            </a:r>
            <a:r>
              <a:rPr lang="en-US" sz="1200" dirty="0" smtClean="0"/>
              <a:t> run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055" y="2621280"/>
            <a:ext cx="2396838" cy="18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388608" y="2176273"/>
            <a:ext cx="217017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Main dump T-map during 35 </a:t>
            </a:r>
            <a:r>
              <a:rPr lang="en-US" sz="1200" dirty="0" err="1" smtClean="0"/>
              <a:t>mA</a:t>
            </a:r>
            <a:r>
              <a:rPr lang="en-US" sz="1200" dirty="0" smtClean="0"/>
              <a:t> high current running</a:t>
            </a:r>
            <a:endParaRPr lang="en-US" sz="12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798" y="4875648"/>
            <a:ext cx="2080514" cy="19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7095744" y="4608577"/>
            <a:ext cx="1731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damaged optics after 10’s W of laser power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38656" y="274638"/>
            <a:ext cx="603504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SRF gun geometry &amp;                        field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35280" y="1856233"/>
            <a:ext cx="4126992" cy="27523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1.3 GHz 0.5-cell elliptical cavity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Constrained surface fields according to TESLA spec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25 MV/m</a:t>
            </a:r>
          </a:p>
          <a:p>
            <a:pPr lvl="1"/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pk</a:t>
            </a:r>
            <a:r>
              <a:rPr lang="en-US" dirty="0" smtClean="0">
                <a:sym typeface="Symbol"/>
              </a:rPr>
              <a:t>/E</a:t>
            </a:r>
            <a:r>
              <a:rPr lang="en-US" baseline="-25000" dirty="0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  2</a:t>
            </a:r>
          </a:p>
          <a:p>
            <a:pPr lvl="1"/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pk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-25000" dirty="0" err="1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  4.26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/(MV/m)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Vary beam current 0-200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mA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Final bunch length  3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ps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rms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279136" y="1703833"/>
            <a:ext cx="386486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noProof="0" dirty="0" smtClean="0">
                <a:latin typeface="+mn-lt"/>
              </a:rPr>
              <a:t>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quator radius used for frequency tuning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58" y="2913888"/>
            <a:ext cx="4681594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24"/>
          <p:cNvSpPr txBox="1">
            <a:spLocks noChangeArrowheads="1"/>
          </p:cNvSpPr>
          <p:nvPr/>
        </p:nvSpPr>
        <p:spPr bwMode="auto">
          <a:xfrm>
            <a:off x="5126736" y="2601469"/>
            <a:ext cx="3797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4 parameters: gap, cathode angle &amp; recess, pipe </a:t>
            </a:r>
            <a:r>
              <a:rPr lang="en-US" sz="1200" dirty="0" err="1" smtClean="0">
                <a:latin typeface="+mj-lt"/>
              </a:rPr>
              <a:t>dia</a:t>
            </a:r>
            <a:endParaRPr lang="en-US" sz="1200" dirty="0">
              <a:latin typeface="+mj-lt"/>
            </a:endParaRPr>
          </a:p>
        </p:txBody>
      </p:sp>
      <p:sp>
        <p:nvSpPr>
          <p:cNvPr id="20" name="Textfeld 24"/>
          <p:cNvSpPr txBox="1">
            <a:spLocks noChangeArrowheads="1"/>
          </p:cNvSpPr>
          <p:nvPr/>
        </p:nvSpPr>
        <p:spPr bwMode="auto">
          <a:xfrm>
            <a:off x="5687568" y="5369053"/>
            <a:ext cx="274929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Most solutions  E</a:t>
            </a:r>
            <a:r>
              <a:rPr lang="en-US" sz="1200" b="1" i="1" baseline="-25000" dirty="0" smtClean="0">
                <a:latin typeface="+mj-lt"/>
              </a:rPr>
              <a:t>pk</a:t>
            </a:r>
            <a:r>
              <a:rPr lang="en-US" sz="1200" b="1" i="1" dirty="0" smtClean="0">
                <a:latin typeface="+mj-lt"/>
              </a:rPr>
              <a:t> </a:t>
            </a:r>
            <a:r>
              <a:rPr lang="en-US" sz="1200" b="1" i="1" dirty="0" smtClean="0">
                <a:latin typeface="+mj-lt"/>
                <a:sym typeface="Symbol"/>
              </a:rPr>
              <a:t></a:t>
            </a:r>
            <a:r>
              <a:rPr lang="en-US" sz="1200" b="1" i="1" dirty="0" smtClean="0">
                <a:latin typeface="+mj-lt"/>
              </a:rPr>
              <a:t> 50 MV/m</a:t>
            </a:r>
            <a:endParaRPr lang="en-US" sz="1200" b="1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Beamline</a:t>
            </a:r>
            <a:r>
              <a:rPr lang="en-US" sz="3600" dirty="0" smtClean="0">
                <a:solidFill>
                  <a:schemeClr val="bg1"/>
                </a:solidFill>
              </a:rPr>
              <a:t> parameters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9" y="930360"/>
            <a:ext cx="9128847" cy="30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33055" y="954314"/>
            <a:ext cx="623454" cy="3146631"/>
            <a:chOff x="1233055" y="954314"/>
            <a:chExt cx="623454" cy="314663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56509" y="954314"/>
              <a:ext cx="0" cy="1290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33055" y="2244436"/>
              <a:ext cx="6234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33055" y="2244436"/>
              <a:ext cx="0" cy="1856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4918367" y="954314"/>
            <a:ext cx="623454" cy="3146631"/>
            <a:chOff x="1233055" y="954314"/>
            <a:chExt cx="623454" cy="314663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856509" y="954314"/>
              <a:ext cx="0" cy="1290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33055" y="2244436"/>
              <a:ext cx="6234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33055" y="2244436"/>
              <a:ext cx="0" cy="1856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774871" y="1076098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4870" y="2254786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7725" y="2988024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SRF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Linac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92727" y="1599375"/>
            <a:ext cx="1052946" cy="2709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71601" y="1599375"/>
            <a:ext cx="484908" cy="2709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45127" y="2784765"/>
            <a:ext cx="768928" cy="152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72" name="TextBox 3071"/>
          <p:cNvSpPr txBox="1"/>
          <p:nvPr/>
        </p:nvSpPr>
        <p:spPr>
          <a:xfrm>
            <a:off x="1177635" y="4350328"/>
            <a:ext cx="15101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Solenoids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052945" y="1599375"/>
            <a:ext cx="2424598" cy="272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6" name="TextBox 35"/>
          <p:cNvSpPr txBox="1"/>
          <p:nvPr/>
        </p:nvSpPr>
        <p:spPr>
          <a:xfrm>
            <a:off x="2909505" y="4364178"/>
            <a:ext cx="151014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1" hangingPunct="1"/>
            <a:r>
              <a:rPr lang="en-US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Buncher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396883" y="5112327"/>
            <a:ext cx="8045535" cy="1459418"/>
          </a:xfrm>
        </p:spPr>
        <p:txBody>
          <a:bodyPr>
            <a:normAutofit/>
          </a:bodyPr>
          <a:lstStyle/>
          <a:p>
            <a:r>
              <a:rPr lang="en-US" dirty="0" smtClean="0"/>
              <a:t>The SRF </a:t>
            </a:r>
            <a:r>
              <a:rPr lang="en-US" dirty="0" err="1" smtClean="0"/>
              <a:t>beamline</a:t>
            </a:r>
            <a:r>
              <a:rPr lang="en-US" dirty="0" smtClean="0"/>
              <a:t> is simplified:</a:t>
            </a:r>
          </a:p>
          <a:p>
            <a:pPr lvl="1"/>
            <a:r>
              <a:rPr lang="en-US" dirty="0" smtClean="0"/>
              <a:t>NC </a:t>
            </a:r>
            <a:r>
              <a:rPr lang="en-US" dirty="0" err="1" smtClean="0"/>
              <a:t>buncher</a:t>
            </a:r>
            <a:r>
              <a:rPr lang="en-US" dirty="0" smtClean="0"/>
              <a:t> cavity is ineffective at high beam energy</a:t>
            </a:r>
          </a:p>
          <a:p>
            <a:pPr lvl="1"/>
            <a:r>
              <a:rPr lang="en-US" dirty="0" smtClean="0"/>
              <a:t>Only one solenoid included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863"/>
            <a:ext cx="8977745" cy="46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Emittance</a:t>
            </a:r>
            <a:r>
              <a:rPr lang="en-US" sz="3600" dirty="0" smtClean="0">
                <a:solidFill>
                  <a:schemeClr val="bg1"/>
                </a:solidFill>
              </a:rPr>
              <a:t>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926" y="879425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651" y="889775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closer look at 80pC case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2838"/>
            <a:ext cx="9143999" cy="2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7807"/>
            <a:ext cx="9144000" cy="26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9124" y="4276498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DC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9124" y="1257259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hangingPunct="1"/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SRF Gun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24"/>
          <p:cNvSpPr txBox="1">
            <a:spLocks noChangeArrowheads="1"/>
          </p:cNvSpPr>
          <p:nvPr/>
        </p:nvSpPr>
        <p:spPr bwMode="auto">
          <a:xfrm>
            <a:off x="6315456" y="3540253"/>
            <a:ext cx="199948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X2-3 larger peak </a:t>
            </a:r>
            <a:r>
              <a:rPr lang="en-US" sz="1200" b="1" i="1" dirty="0" err="1" smtClean="0">
                <a:latin typeface="+mj-lt"/>
              </a:rPr>
              <a:t>emittance</a:t>
            </a:r>
            <a:r>
              <a:rPr lang="en-US" sz="1200" b="1" i="1" dirty="0" smtClean="0">
                <a:latin typeface="+mj-lt"/>
              </a:rPr>
              <a:t>!</a:t>
            </a:r>
          </a:p>
          <a:p>
            <a:r>
              <a:rPr lang="en-US" sz="1200" b="1" i="1" dirty="0" smtClean="0">
                <a:latin typeface="+mj-lt"/>
              </a:rPr>
              <a:t>but final is very close</a:t>
            </a:r>
            <a:endParaRPr lang="en-US" sz="1200" b="1" i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90560" y="3645408"/>
            <a:ext cx="524256" cy="42672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2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6" y="808010"/>
            <a:ext cx="8839199" cy="5903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two technologies did not show much difference in the final 100%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in these simulations </a:t>
            </a:r>
            <a:r>
              <a:rPr lang="en-US" b="1" i="1" dirty="0" smtClean="0"/>
              <a:t>despite &gt; x3 larger field at the cathode for SRF case </a:t>
            </a:r>
            <a:r>
              <a:rPr lang="en-US" dirty="0" smtClean="0"/>
              <a:t>(the beam core must be brighter for SRF)</a:t>
            </a:r>
            <a:endParaRPr lang="en-US" b="1" i="1" dirty="0" smtClean="0"/>
          </a:p>
          <a:p>
            <a:r>
              <a:rPr lang="en-US" dirty="0" smtClean="0"/>
              <a:t>DC gun case requires more cancellations to get to small </a:t>
            </a:r>
            <a:r>
              <a:rPr lang="en-US" dirty="0" err="1" smtClean="0"/>
              <a:t>emittances</a:t>
            </a:r>
            <a:r>
              <a:rPr lang="en-US" dirty="0" smtClean="0"/>
              <a:t> at the end – how well can it be done in real life?</a:t>
            </a:r>
          </a:p>
          <a:p>
            <a:r>
              <a:rPr lang="en-US" b="1" i="1" dirty="0" smtClean="0"/>
              <a:t>Space charge energy chirp after the gun: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leaves a nasty chromatic aberration through the solenoids!</a:t>
            </a:r>
          </a:p>
          <a:p>
            <a:pPr lvl="1"/>
            <a:r>
              <a:rPr lang="en-US" dirty="0" smtClean="0"/>
              <a:t>Far more </a:t>
            </a:r>
            <a:r>
              <a:rPr lang="en-US" b="1" i="1" dirty="0" smtClean="0"/>
              <a:t>prominent in DC case</a:t>
            </a:r>
            <a:r>
              <a:rPr lang="en-US" dirty="0" smtClean="0"/>
              <a:t>. Must anti-chirp with </a:t>
            </a:r>
            <a:r>
              <a:rPr lang="en-US" dirty="0" err="1" smtClean="0"/>
              <a:t>buncher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Perhaps cathodes </a:t>
            </a:r>
            <a:r>
              <a:rPr lang="en-US" b="1" dirty="0" smtClean="0"/>
              <a:t>(MTE)</a:t>
            </a:r>
            <a:r>
              <a:rPr lang="en-US" dirty="0" smtClean="0"/>
              <a:t> are more important than the field (beyond a certain point)! </a:t>
            </a:r>
          </a:p>
          <a:p>
            <a:r>
              <a:rPr lang="en-US" dirty="0" smtClean="0"/>
              <a:t>Recent alignment &amp; </a:t>
            </a:r>
            <a:r>
              <a:rPr lang="en-US" dirty="0" err="1" smtClean="0"/>
              <a:t>emittance</a:t>
            </a:r>
            <a:r>
              <a:rPr lang="en-US" dirty="0" smtClean="0"/>
              <a:t> run @ Cornel ERL injector:</a:t>
            </a:r>
          </a:p>
          <a:p>
            <a:pPr lvl="1"/>
            <a:r>
              <a:rPr lang="en-US" dirty="0" smtClean="0"/>
              <a:t>Measured: 1.3-1.4 x model (so far)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Comparison results recap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15441" y="274638"/>
            <a:ext cx="622543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Photoemission source development @ Cornell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accelerator facilities @Cornell to push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state-of-the-art: NSF supported 100mA 5-15 MeV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New 500kV photoemission gun 		                                                          &amp; diagnostics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				                                (under construction): shoot to                                                                       have HV by this summer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68" y="2333244"/>
            <a:ext cx="7713472" cy="144627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03" y="4364736"/>
            <a:ext cx="3351796" cy="21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5413248" y="4279392"/>
            <a:ext cx="273100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52032" y="397459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5104" y="274638"/>
            <a:ext cx="528250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                  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highlights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 the last year: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52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chemeClr val="accent2"/>
                </a:solidFill>
              </a:rPr>
              <a:t>feasibility of high current operation </a:t>
            </a:r>
            <a:r>
              <a:rPr lang="en-US" dirty="0" smtClean="0"/>
              <a:t>(~ </a:t>
            </a:r>
            <a:r>
              <a:rPr lang="en-US" dirty="0" err="1" smtClean="0"/>
              <a:t>kiloCoulomb</a:t>
            </a:r>
            <a:r>
              <a:rPr lang="en-US" dirty="0" smtClean="0"/>
              <a:t> extracted with no noticeable QE at the laser spot)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emittance</a:t>
            </a:r>
            <a:r>
              <a:rPr lang="en-US" dirty="0" smtClean="0"/>
              <a:t> spec achieved: now </a:t>
            </a:r>
            <a:r>
              <a:rPr lang="en-US" dirty="0" smtClean="0">
                <a:solidFill>
                  <a:schemeClr val="accent2"/>
                </a:solidFill>
              </a:rPr>
              <a:t>getting x1.8 the thermal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values</a:t>
            </a:r>
            <a:r>
              <a:rPr lang="en-US" dirty="0" smtClean="0"/>
              <a:t>, close to simulations (Sept 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*it happens…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" y="4922520"/>
            <a:ext cx="5084064" cy="2008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‘Dramatic accelerator physics’ – drilled a hole in the dump (1” Al) with electron beam!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Raster/quad system wired/set incorrectly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2188" y="6433122"/>
            <a:ext cx="377825" cy="274637"/>
          </a:xfrm>
        </p:spPr>
        <p:txBody>
          <a:bodyPr/>
          <a:lstStyle/>
          <a:p>
            <a:fld id="{8A75D553-821E-4E78-8F90-2A713ABB3A4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158" y="3767328"/>
            <a:ext cx="3961033" cy="308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5291328" y="3310129"/>
            <a:ext cx="373075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 smtClean="0"/>
              <a:t>Now 80 thermocouples monitor the repaired dump temperature over its entire surface</a:t>
            </a:r>
            <a:endParaRPr lang="en-US" sz="1200" b="1" i="1" dirty="0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54152" y="1024128"/>
            <a:ext cx="7848600" cy="1736725"/>
            <a:chOff x="304800" y="3902075"/>
            <a:chExt cx="7848600" cy="1736725"/>
          </a:xfrm>
        </p:grpSpPr>
        <p:pic>
          <p:nvPicPr>
            <p:cNvPr id="11" name="Picture 10" descr="dump_cut_aw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902075"/>
              <a:ext cx="6172200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38400" y="4267200"/>
              <a:ext cx="1524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6934200" y="4724400"/>
              <a:ext cx="121920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514600" y="4267200"/>
              <a:ext cx="4419600" cy="457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6778752" y="1975930"/>
            <a:ext cx="19875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Designed for 600 kW average 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12" y="914400"/>
            <a:ext cx="415747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spring’11: opened leak in the beam dump at 25mA</a:t>
            </a:r>
            <a:endParaRPr lang="en-US" sz="1400" dirty="0"/>
          </a:p>
        </p:txBody>
      </p:sp>
      <p:pic>
        <p:nvPicPr>
          <p:cNvPr id="17" name="Picture 3" descr="C:\USER_LOCAL\Publications &amp; Conferences\2011\ERL review\d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12" y="2395601"/>
            <a:ext cx="33464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BOEING gun tribute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New current record is 52 </a:t>
            </a:r>
            <a:r>
              <a:rPr lang="en-US" dirty="0" err="1" smtClean="0">
                <a:solidFill>
                  <a:schemeClr val="tx1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 (Feb 9, 2012) at Cornell using </a:t>
            </a:r>
            <a:r>
              <a:rPr lang="en-US" dirty="0" err="1" smtClean="0">
                <a:solidFill>
                  <a:schemeClr val="tx1"/>
                </a:solidFill>
              </a:rPr>
              <a:t>GaAs</a:t>
            </a:r>
            <a:r>
              <a:rPr lang="en-US" dirty="0" smtClean="0">
                <a:solidFill>
                  <a:schemeClr val="tx1"/>
                </a:solidFill>
              </a:rPr>
              <a:t>!!</a:t>
            </a:r>
          </a:p>
          <a:p>
            <a:pPr lvl="1"/>
            <a:r>
              <a:rPr lang="en-US" dirty="0" smtClean="0"/>
              <a:t>beats </a:t>
            </a:r>
            <a:r>
              <a:rPr lang="en-US" dirty="0" smtClean="0">
                <a:solidFill>
                  <a:schemeClr val="tx1"/>
                </a:solidFill>
              </a:rPr>
              <a:t>Dave Dowell’s </a:t>
            </a:r>
            <a:r>
              <a:rPr lang="en-US" dirty="0" smtClean="0"/>
              <a:t>32 </a:t>
            </a:r>
            <a:r>
              <a:rPr lang="en-US" dirty="0" err="1" smtClean="0"/>
              <a:t>mA</a:t>
            </a:r>
            <a:r>
              <a:rPr lang="en-US" dirty="0" smtClean="0"/>
              <a:t> record of </a:t>
            </a:r>
            <a:r>
              <a:rPr lang="en-US" dirty="0" smtClean="0">
                <a:solidFill>
                  <a:schemeClr val="tx1"/>
                </a:solidFill>
              </a:rPr>
              <a:t>20 years!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117" y="1455834"/>
            <a:ext cx="5055883" cy="32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56" y="2048256"/>
            <a:ext cx="3113024" cy="2334768"/>
          </a:xfrm>
          <a:prstGeom prst="rect">
            <a:avLst/>
          </a:prstGeom>
          <a:noFill/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024128" y="2025247"/>
            <a:ext cx="312115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Cornell </a:t>
            </a:r>
            <a:r>
              <a:rPr lang="en-US" sz="1200" dirty="0" err="1" smtClean="0"/>
              <a:t>photoinjector</a:t>
            </a:r>
            <a:r>
              <a:rPr lang="en-US" sz="1200" dirty="0" smtClean="0"/>
              <a:t>: 52 </a:t>
            </a:r>
            <a:r>
              <a:rPr lang="en-US" sz="1200" dirty="0" err="1" smtClean="0"/>
              <a:t>mA</a:t>
            </a:r>
            <a:r>
              <a:rPr lang="en-US" sz="1200" dirty="0" smtClean="0"/>
              <a:t>  (Feb 9, 2012)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274638"/>
            <a:ext cx="70347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Pushing for high current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44466" y="1349680"/>
            <a:ext cx="5894832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developments: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Expertise in several different </a:t>
            </a:r>
            <a:r>
              <a:rPr lang="en-US" dirty="0" err="1" smtClean="0">
                <a:solidFill>
                  <a:schemeClr val="tx1"/>
                </a:solidFill>
              </a:rPr>
              <a:t>photocathodes</a:t>
            </a:r>
            <a:r>
              <a:rPr lang="en-US" dirty="0" smtClean="0">
                <a:solidFill>
                  <a:schemeClr val="tx1"/>
                </a:solidFill>
              </a:rPr>
              <a:t> (both NEA and </a:t>
            </a:r>
            <a:r>
              <a:rPr lang="en-US" dirty="0" err="1" smtClean="0">
                <a:solidFill>
                  <a:schemeClr val="tx1"/>
                </a:solidFill>
              </a:rPr>
              <a:t>antimonides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/>
              <a:t>Improvements to the laser (higher power)</a:t>
            </a:r>
          </a:p>
          <a:p>
            <a:pPr lvl="1"/>
            <a:r>
              <a:rPr lang="en-US" dirty="0" smtClean="0"/>
              <a:t>Feedback system on the laser</a:t>
            </a:r>
          </a:p>
          <a:p>
            <a:pPr lvl="1"/>
            <a:r>
              <a:rPr lang="en-US" dirty="0" smtClean="0"/>
              <a:t>Minimization of RF trips (mainly couplers)</a:t>
            </a:r>
          </a:p>
          <a:p>
            <a:pPr lvl="1"/>
            <a:r>
              <a:rPr lang="en-US" dirty="0" smtClean="0"/>
              <a:t>Minimizing r</a:t>
            </a:r>
            <a:r>
              <a:rPr lang="en-US" dirty="0" smtClean="0">
                <a:solidFill>
                  <a:schemeClr val="tx1"/>
                </a:solidFill>
              </a:rPr>
              <a:t>adiation losses</a:t>
            </a:r>
          </a:p>
        </p:txBody>
      </p:sp>
      <p:pic>
        <p:nvPicPr>
          <p:cNvPr id="7" name="Picture 6" descr="laser_feedback_sche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486" y="5109482"/>
            <a:ext cx="2213723" cy="1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CA_crat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715" y="5096956"/>
            <a:ext cx="2107285" cy="16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4949952" y="4760263"/>
            <a:ext cx="419404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Laser intensity feedback system (developed by F. </a:t>
            </a:r>
            <a:r>
              <a:rPr lang="en-US" sz="1200" dirty="0" err="1" smtClean="0"/>
              <a:t>Loehl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" name="Picture 9" descr="beam_current_fluctuations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875" y="2779776"/>
            <a:ext cx="3084577" cy="195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am_current_fluctuations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2408" y="1048512"/>
            <a:ext cx="2823068" cy="18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l="4944" t="5476" r="6970" b="1872"/>
          <a:stretch>
            <a:fillRect/>
          </a:stretch>
        </p:blipFill>
        <p:spPr bwMode="auto">
          <a:xfrm>
            <a:off x="188225" y="4021124"/>
            <a:ext cx="3842576" cy="27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79120" y="4315255"/>
            <a:ext cx="10424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first 50mA!!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3024" y="4108704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Feb 9, 2012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09088" y="4328159"/>
            <a:ext cx="1435222" cy="1182626"/>
            <a:chOff x="4141313" y="3470195"/>
            <a:chExt cx="1547017" cy="13289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1313" y="3482389"/>
              <a:ext cx="1547017" cy="131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964042" y="3470195"/>
              <a:ext cx="558447" cy="27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chemeClr val="bg1"/>
                  </a:solidFill>
                </a:rPr>
                <a:t>GaAs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Today’s talk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92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Needs for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-based light sources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Different approaches, same goals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Recent progress (incomplete survey)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Moving beyond the state-of-the-art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274638"/>
            <a:ext cx="676656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High current operation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(offset </a:t>
            </a:r>
            <a:r>
              <a:rPr lang="en-US" dirty="0" err="1" smtClean="0">
                <a:solidFill>
                  <a:schemeClr val="accent2"/>
                </a:solidFill>
              </a:rPr>
              <a:t>CsKSb</a:t>
            </a:r>
            <a:r>
              <a:rPr lang="en-US" dirty="0" smtClean="0">
                <a:solidFill>
                  <a:schemeClr val="accent2"/>
                </a:solidFill>
              </a:rPr>
              <a:t> gives excellent lifetime)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 descr="CU 20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30" y="1397682"/>
            <a:ext cx="8520350" cy="3863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2528" y="1621536"/>
            <a:ext cx="32127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~600 Coulombs delivered (same spot)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22832" y="44439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QE before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6144" y="44622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QE after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62528" y="6206990"/>
            <a:ext cx="5510784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L.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Cultrera</a:t>
            </a:r>
            <a:r>
              <a:rPr lang="en-US" sz="2000" b="1" i="1" dirty="0" smtClean="0">
                <a:solidFill>
                  <a:schemeClr val="bg1"/>
                </a:solidFill>
              </a:rPr>
              <a:t>, et al., PRST-AB 14 (2011) 120101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3584448"/>
            <a:ext cx="219456" cy="21945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04304" y="3590544"/>
            <a:ext cx="219456" cy="21945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3744" y="325526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active area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>
            <a:off x="2060448" y="3393764"/>
            <a:ext cx="463296" cy="21506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8058912" y="4279392"/>
            <a:ext cx="353568" cy="9997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05472" y="5230368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6AM: sleepy operator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70432" y="274638"/>
            <a:ext cx="682752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Real-life accelerator testing for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: high average current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1485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message: moving off-axis gives many </a:t>
            </a:r>
            <a:r>
              <a:rPr lang="en-US" dirty="0" err="1" smtClean="0">
                <a:solidFill>
                  <a:schemeClr val="tx1"/>
                </a:solidFill>
              </a:rPr>
              <a:t>kiloCoulombs</a:t>
            </a:r>
            <a:r>
              <a:rPr lang="en-US" dirty="0" smtClean="0">
                <a:solidFill>
                  <a:schemeClr val="tx1"/>
                </a:solidFill>
              </a:rPr>
              <a:t> 1/e lifetime from K2CsSb or Cs3Sb (same spot)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Now understand that pits in EC are the result of machine trips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78321"/>
            <a:ext cx="4255516" cy="233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61" y="2779776"/>
            <a:ext cx="1376718" cy="14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stCxn id="23" idx="1"/>
          </p:cNvCxnSpPr>
          <p:nvPr/>
        </p:nvCxnSpPr>
        <p:spPr bwMode="auto">
          <a:xfrm rot="10800000" flipV="1">
            <a:off x="2328673" y="3514344"/>
            <a:ext cx="2520389" cy="41148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194560" y="2810257"/>
            <a:ext cx="223113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cathode after 20mA 8hour run</a:t>
            </a:r>
            <a:endParaRPr lang="en-US" sz="1200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919472" y="2779777"/>
            <a:ext cx="118872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SEM close-up</a:t>
            </a:r>
            <a:endParaRPr lang="en-US" sz="1200" dirty="0"/>
          </a:p>
        </p:txBody>
      </p:sp>
      <p:pic>
        <p:nvPicPr>
          <p:cNvPr id="30" name="Picture 29" descr="X-ray sample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7208" y="4964684"/>
            <a:ext cx="5943600" cy="1732280"/>
          </a:xfrm>
          <a:prstGeom prst="rect">
            <a:avLst/>
          </a:prstGeom>
        </p:spPr>
      </p:pic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3377184" y="4980433"/>
            <a:ext cx="484022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X-ray topography showing rings of ion back-bombardment damage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291072" y="5852160"/>
            <a:ext cx="414528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199" t="30039"/>
          <a:stretch>
            <a:fillRect/>
          </a:stretch>
        </p:blipFill>
        <p:spPr bwMode="auto">
          <a:xfrm>
            <a:off x="2243469" y="2655923"/>
            <a:ext cx="4178596" cy="26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0130" y="467833"/>
            <a:ext cx="353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Laser Off-center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off-center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392936"/>
            <a:ext cx="8028432" cy="132899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Good news: running 5 mm off-center on the photocathode</a:t>
            </a:r>
          </a:p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gives the same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(20pC/bunch) due to</a:t>
            </a:r>
          </a:p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2400" dirty="0" smtClean="0"/>
              <a:t>intrinsically low geometric aberrations in the DC gun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055" y="5401340"/>
            <a:ext cx="804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very important, as we know that we cannot run with the laser at the center of the cathode due to cathode damage issues.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85AA-85DC-4AAD-847E-D87734631F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6D beam diagnostics: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key to low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p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56" y="1849565"/>
            <a:ext cx="2815009" cy="24420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1609344" y="3986784"/>
            <a:ext cx="125577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23872" y="3938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57912" y="2862072"/>
            <a:ext cx="11643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3360" y="26395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pic>
        <p:nvPicPr>
          <p:cNvPr id="20" name="Picture 6" descr="\\Vboxsvr\liheng\Study\Data\2011\03-28-2011\9b\9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352" y="3797616"/>
            <a:ext cx="2743200" cy="1333448"/>
          </a:xfrm>
          <a:prstGeom prst="rect">
            <a:avLst/>
          </a:prstGeom>
          <a:noFill/>
        </p:spPr>
      </p:pic>
      <p:pic>
        <p:nvPicPr>
          <p:cNvPr id="21" name="Picture 2" descr="C:\Documents and Settings\liheng\Desktop\Talk\AllOnCrest.bmp"/>
          <p:cNvPicPr>
            <a:picLocks noChangeAspect="1" noChangeArrowheads="1"/>
          </p:cNvPicPr>
          <p:nvPr/>
        </p:nvPicPr>
        <p:blipFill>
          <a:blip r:embed="rId4" cstate="print"/>
          <a:srcRect r="21778"/>
          <a:stretch>
            <a:fillRect/>
          </a:stretch>
        </p:blipFill>
        <p:spPr bwMode="auto">
          <a:xfrm>
            <a:off x="6693408" y="2768754"/>
            <a:ext cx="2145792" cy="2574387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21" idx="0"/>
          </p:cNvCxnSpPr>
          <p:nvPr/>
        </p:nvCxnSpPr>
        <p:spPr bwMode="auto">
          <a:xfrm rot="16200000" flipH="1">
            <a:off x="7972565" y="2562493"/>
            <a:ext cx="2006" cy="4145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7523467" y="2538109"/>
            <a:ext cx="455194" cy="182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1" idx="0"/>
          </p:cNvCxnSpPr>
          <p:nvPr/>
        </p:nvCxnSpPr>
        <p:spPr bwMode="auto">
          <a:xfrm rot="16200000" flipH="1" flipV="1">
            <a:off x="7509269" y="2781949"/>
            <a:ext cx="270230" cy="2438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534656" y="29414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68640" y="2551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29728" y="20758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43840" y="1682496"/>
            <a:ext cx="3621024" cy="30967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066032" y="2100200"/>
            <a:ext cx="4882896" cy="32186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430" y="4400978"/>
            <a:ext cx="3524180" cy="22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 bwMode="auto">
          <a:xfrm rot="5400000" flipH="1" flipV="1">
            <a:off x="807720" y="5391912"/>
            <a:ext cx="1164336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85088" y="52669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517904" y="6138672"/>
            <a:ext cx="1255776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017776" y="5785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648" y="1365504"/>
            <a:ext cx="30723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transverse phase space (animation)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0416" y="1761744"/>
            <a:ext cx="36027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slice </a:t>
            </a:r>
            <a:r>
              <a:rPr lang="en-US" sz="1400" dirty="0" err="1" smtClean="0">
                <a:latin typeface="+mj-lt"/>
              </a:rPr>
              <a:t>emittance</a:t>
            </a:r>
            <a:r>
              <a:rPr lang="en-US" sz="1400" dirty="0" smtClean="0">
                <a:latin typeface="+mj-lt"/>
              </a:rPr>
              <a:t> with resolution of few 0.1ps</a:t>
            </a:r>
            <a:endParaRPr lang="en-US" sz="1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3776" y="3499104"/>
            <a:ext cx="17678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projected </a:t>
            </a:r>
            <a:r>
              <a:rPr lang="en-US" sz="1400" dirty="0" err="1" smtClean="0">
                <a:latin typeface="+mj-lt"/>
              </a:rPr>
              <a:t>emittance</a:t>
            </a:r>
            <a:endParaRPr lang="en-US" sz="1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1728" y="6370320"/>
            <a:ext cx="22250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longitudinal phase space</a:t>
            </a:r>
            <a:endParaRPr lang="en-US" sz="1400" dirty="0">
              <a:latin typeface="+mj-lt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30624" y="2243328"/>
            <a:ext cx="320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 far the smallest </a:t>
            </a:r>
            <a:r>
              <a:rPr lang="en-US" i="1" dirty="0" err="1" smtClean="0"/>
              <a:t>emittance</a:t>
            </a:r>
            <a:r>
              <a:rPr lang="en-US" i="1" dirty="0" smtClean="0"/>
              <a:t> 0.7 mm-</a:t>
            </a:r>
            <a:r>
              <a:rPr lang="en-US" i="1" dirty="0" err="1" smtClean="0"/>
              <a:t>mrad</a:t>
            </a:r>
            <a:r>
              <a:rPr lang="en-US" i="1" dirty="0" smtClean="0"/>
              <a:t> at 80 </a:t>
            </a:r>
            <a:r>
              <a:rPr lang="en-US" i="1" dirty="0" err="1" smtClean="0"/>
              <a:t>pC</a:t>
            </a:r>
            <a:r>
              <a:rPr lang="en-US" i="1" dirty="0" smtClean="0"/>
              <a:t>/bunch (</a:t>
            </a:r>
            <a:r>
              <a:rPr lang="en-US" i="1" dirty="0" err="1" smtClean="0"/>
              <a:t>rms</a:t>
            </a:r>
            <a:r>
              <a:rPr lang="en-US" i="1" dirty="0" smtClean="0"/>
              <a:t>, 100%)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Sept 2011: initial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spec achieved!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6" y="2852928"/>
            <a:ext cx="3710432" cy="27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Keys to the result</a:t>
            </a:r>
          </a:p>
          <a:p>
            <a:pPr lvl="1"/>
            <a:r>
              <a:rPr lang="en-US" dirty="0" smtClean="0"/>
              <a:t>Beam-based alignment (took us a couple of months)</a:t>
            </a:r>
          </a:p>
          <a:p>
            <a:pPr lvl="1"/>
            <a:r>
              <a:rPr lang="en-US" dirty="0" smtClean="0"/>
              <a:t>Working d</a:t>
            </a:r>
            <a:r>
              <a:rPr lang="en-US" dirty="0" smtClean="0">
                <a:solidFill>
                  <a:schemeClr val="tx1"/>
                </a:solidFill>
              </a:rPr>
              <a:t>iagnostics</a:t>
            </a:r>
          </a:p>
          <a:p>
            <a:pPr lvl="1"/>
            <a:r>
              <a:rPr lang="en-US" dirty="0" smtClean="0"/>
              <a:t>Fight jitters in the injector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x1.8-2.0 thermal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! x1.4 simulated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correct scaling with bunch charge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696" y="2855977"/>
            <a:ext cx="3698560" cy="27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90016" y="3035808"/>
            <a:ext cx="29748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e</a:t>
            </a:r>
            <a:r>
              <a:rPr lang="en-US" sz="1400" baseline="-25000" dirty="0" smtClean="0"/>
              <a:t>ny</a:t>
            </a:r>
            <a:r>
              <a:rPr lang="en-US" sz="1400" dirty="0" smtClean="0"/>
              <a:t>(100%) = 0.4 um @ 20pC/bunch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358384" y="3041904"/>
            <a:ext cx="29748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e</a:t>
            </a:r>
            <a:r>
              <a:rPr lang="en-US" sz="1400" baseline="-25000" dirty="0" smtClean="0"/>
              <a:t>ny</a:t>
            </a:r>
            <a:r>
              <a:rPr lang="en-US" sz="1400" dirty="0" smtClean="0"/>
              <a:t>(100%) = 0.8 um @ 80pC/bunch 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Some proselytizing: which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is right to quote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 smtClean="0">
                <a:solidFill>
                  <a:schemeClr val="accent2"/>
                </a:solidFill>
              </a:rPr>
              <a:t>RMS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definition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inadequate for </a:t>
            </a:r>
            <a:r>
              <a:rPr lang="en-US" dirty="0" err="1" smtClean="0">
                <a:solidFill>
                  <a:schemeClr val="accent2"/>
                </a:solidFill>
              </a:rPr>
              <a:t>linacs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Beams are not Gaussian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Various groups report 95%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or 90%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(or don’t specify what exactly they report)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right approach</a:t>
            </a:r>
          </a:p>
          <a:p>
            <a:pPr lvl="1"/>
            <a:r>
              <a:rPr lang="en-US" dirty="0" smtClean="0"/>
              <a:t>Measure the </a:t>
            </a:r>
            <a:r>
              <a:rPr lang="en-US" dirty="0" smtClean="0">
                <a:solidFill>
                  <a:schemeClr val="accent2"/>
                </a:solidFill>
              </a:rPr>
              <a:t>entire phase space</a:t>
            </a:r>
            <a:r>
              <a:rPr lang="en-US" dirty="0" smtClean="0"/>
              <a:t>, then obtain </a:t>
            </a:r>
            <a:r>
              <a:rPr lang="en-US" dirty="0" err="1" smtClean="0"/>
              <a:t>emittance</a:t>
            </a:r>
            <a:r>
              <a:rPr lang="en-US" dirty="0" smtClean="0"/>
              <a:t> of the beam vs. fraction (0 to 100%)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49" y="3657600"/>
            <a:ext cx="4267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856" y="364998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" y="4194048"/>
            <a:ext cx="140208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20pC/bunch </a:t>
            </a:r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0.15 um </a:t>
            </a:r>
            <a:r>
              <a:rPr lang="en-US" sz="1400" dirty="0" err="1" smtClean="0">
                <a:latin typeface="+mj-lt"/>
              </a:rPr>
              <a:t>f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73%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99888" y="4187952"/>
            <a:ext cx="140208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80pC/bunch </a:t>
            </a:r>
            <a:r>
              <a:rPr lang="en-US" sz="1400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0.3 um </a:t>
            </a:r>
            <a:r>
              <a:rPr lang="en-US" sz="1400" dirty="0" err="1" smtClean="0">
                <a:latin typeface="+mj-lt"/>
              </a:rPr>
              <a:t>f</a:t>
            </a:r>
            <a:r>
              <a:rPr lang="en-US" sz="1400" baseline="-25000" dirty="0" err="1" smtClean="0"/>
              <a:t>core</a:t>
            </a:r>
            <a:r>
              <a:rPr lang="en-US" sz="1400" dirty="0" smtClean="0"/>
              <a:t> = 67%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Single </a:t>
            </a:r>
            <a:r>
              <a:rPr lang="en-US" dirty="0" err="1" smtClean="0">
                <a:solidFill>
                  <a:schemeClr val="accent2"/>
                </a:solidFill>
              </a:rPr>
              <a:t>rms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is inadequate for comparisons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Content Placeholder 5"/>
          <p:cNvSpPr>
            <a:spLocks noGrp="1"/>
          </p:cNvSpPr>
          <p:nvPr>
            <p:ph idx="1"/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Better to quote 3 numbers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100% </a:t>
            </a:r>
            <a:r>
              <a:rPr lang="en-US" dirty="0" err="1" smtClean="0">
                <a:solidFill>
                  <a:schemeClr val="tx1"/>
                </a:solidFill>
              </a:rPr>
              <a:t>rms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(or 95% or 90%)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>
                <a:solidFill>
                  <a:schemeClr val="tx1"/>
                </a:solidFill>
              </a:rPr>
              <a:t>ore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(essentially peak brightness)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core fraction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12" y="2905604"/>
            <a:ext cx="7603236" cy="38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vs. fraction for light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Wigner distribution = phase space density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1347773"/>
            <a:ext cx="8423720" cy="3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45008" y="5398008"/>
            <a:ext cx="8199120" cy="624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There are fewer Gaussians around than one might think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More about it in my afternoon talk in joined SR&amp;ERL WG</a:t>
            </a:r>
            <a:endParaRPr lang="en-US" dirty="0" smtClean="0">
              <a:solidFill>
                <a:schemeClr val="accent6"/>
              </a:solidFill>
              <a:sym typeface="Symbo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2080" y="1731265"/>
            <a:ext cx="25847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phase space of </a:t>
            </a:r>
            <a:r>
              <a:rPr lang="en-US" sz="1200" dirty="0" err="1" smtClean="0">
                <a:latin typeface="+mj-lt"/>
              </a:rPr>
              <a:t>undulator</a:t>
            </a:r>
            <a:r>
              <a:rPr lang="en-US" sz="1200" dirty="0" smtClean="0">
                <a:latin typeface="+mj-lt"/>
              </a:rPr>
              <a:t> radiation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192" y="1725169"/>
            <a:ext cx="221894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emittance</a:t>
            </a:r>
            <a:r>
              <a:rPr lang="en-US" sz="1200" dirty="0" smtClean="0">
                <a:latin typeface="+mj-lt"/>
              </a:rPr>
              <a:t> vs. fraction of light</a:t>
            </a:r>
            <a:endParaRPr lang="en-US" sz="1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5358" y="6206990"/>
            <a:ext cx="3445751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arXiV</a:t>
            </a:r>
            <a:r>
              <a:rPr lang="en-US" sz="2000" b="1" i="1" dirty="0" smtClean="0">
                <a:solidFill>
                  <a:schemeClr val="bg1"/>
                </a:solidFill>
              </a:rPr>
              <a:t> 1112.4047 (2011)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14144" y="274638"/>
            <a:ext cx="4901184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Measured beam brightness so far…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5008" y="1344168"/>
            <a:ext cx="819912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Effective brightness (for comparison)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</a:t>
            </a:r>
            <a:r>
              <a:rPr lang="en-US" sz="2280" dirty="0" smtClean="0">
                <a:solidFill>
                  <a:schemeClr val="tx1"/>
                </a:solidFill>
              </a:rPr>
              <a:t>                          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E.g. demonstrated at 20mA ERL injector beam, if accelerated to 5GeV, is as bright as 100mA 50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 50 pm-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rad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Gaussian beam!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sym typeface="Symbol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Symbol"/>
              </a:rPr>
              <a:t>The result can only improve!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LaTeX: B_0 \propto I \frac{f_{x,core}f_.." descr="B_0 \propto I \frac{f_{x,core}f_{y,core}}{\epsilon_{x,core}\epsilon_{y,core}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9647" y="2444581"/>
            <a:ext cx="2033015" cy="39319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Lasers &amp; cathodes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Laser/gun/cathode is really one package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guns = load lock chamber (a must for high current operation, debugging)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Great interest in cathodes &amp; developing new materials</a:t>
            </a:r>
          </a:p>
          <a:p>
            <a:pPr lvl="1"/>
            <a:r>
              <a:rPr lang="en-US" dirty="0" smtClean="0"/>
              <a:t>Mirror success of polarized </a:t>
            </a:r>
            <a:r>
              <a:rPr lang="en-US" dirty="0" err="1" smtClean="0"/>
              <a:t>photocathodes</a:t>
            </a:r>
            <a:r>
              <a:rPr lang="en-US" dirty="0" smtClean="0"/>
              <a:t>: started with &lt;50% polarization from strained </a:t>
            </a:r>
            <a:r>
              <a:rPr lang="en-US" dirty="0" err="1" smtClean="0"/>
              <a:t>GaAs</a:t>
            </a:r>
            <a:r>
              <a:rPr lang="en-US" dirty="0" smtClean="0"/>
              <a:t>, now &gt;90% polarization is routine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 more material science experts</a:t>
            </a:r>
          </a:p>
          <a:p>
            <a:pPr lvl="1"/>
            <a:r>
              <a:rPr lang="en-US" dirty="0" smtClean="0"/>
              <a:t>Fertile research area = better cathodes immediately translate into better </a:t>
            </a:r>
            <a:r>
              <a:rPr lang="en-US" dirty="0" err="1" smtClean="0"/>
              <a:t>photoinjectors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Several proposals for </a:t>
            </a:r>
            <a:r>
              <a:rPr lang="en-US" dirty="0" err="1" smtClean="0"/>
              <a:t>u</a:t>
            </a:r>
            <a:r>
              <a:rPr lang="en-US" dirty="0" err="1" smtClean="0">
                <a:solidFill>
                  <a:schemeClr val="tx1"/>
                </a:solidFill>
              </a:rPr>
              <a:t>ltracold</a:t>
            </a:r>
            <a:r>
              <a:rPr lang="en-US" dirty="0" smtClean="0">
                <a:solidFill>
                  <a:schemeClr val="tx1"/>
                </a:solidFill>
              </a:rPr>
              <a:t> photoelectrons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DC, RF, SRF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			                plus variants…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Pulsed machines (FELs): NCRF a success story</a:t>
            </a:r>
          </a:p>
          <a:p>
            <a:pPr lvl="1"/>
            <a:r>
              <a:rPr lang="en-US" dirty="0" smtClean="0"/>
              <a:t>can always improve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lower machine energy 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CW operation: cathode fields reduced (DC 10 MV/m), NCRF ( 20 MV/m), best promise for SRF ( 30 MV/m)</a:t>
            </a:r>
          </a:p>
          <a:p>
            <a:pPr lvl="1"/>
            <a:r>
              <a:rPr lang="en-US" dirty="0" smtClean="0">
                <a:sym typeface="Symbol"/>
              </a:rPr>
              <a:t>Main push is for increased </a:t>
            </a:r>
            <a:r>
              <a:rPr lang="en-US" dirty="0" err="1" smtClean="0">
                <a:sym typeface="Symbol"/>
              </a:rPr>
              <a:t>avg</a:t>
            </a:r>
            <a:r>
              <a:rPr lang="en-US" dirty="0" smtClean="0">
                <a:sym typeface="Symbol"/>
              </a:rPr>
              <a:t> current (ERLs),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desired several 0.1 um </a:t>
            </a:r>
            <a:r>
              <a:rPr lang="en-US" dirty="0" err="1" smtClean="0">
                <a:sym typeface="Symbol"/>
              </a:rPr>
              <a:t>rms</a:t>
            </a:r>
            <a:r>
              <a:rPr lang="en-US" dirty="0" smtClean="0">
                <a:sym typeface="Symbol"/>
              </a:rPr>
              <a:t> normalized range for ~100 </a:t>
            </a:r>
            <a:r>
              <a:rPr lang="en-US" dirty="0" err="1" smtClean="0">
                <a:sym typeface="Symbol"/>
              </a:rPr>
              <a:t>pC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3276600" y="1502093"/>
            <a:ext cx="16573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4"/>
          <p:cNvSpPr txBox="1">
            <a:spLocks noChangeArrowheads="1"/>
          </p:cNvSpPr>
          <p:nvPr/>
        </p:nvSpPr>
        <p:spPr bwMode="auto">
          <a:xfrm>
            <a:off x="3438906" y="3479293"/>
            <a:ext cx="152323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Cornell gun</a:t>
            </a:r>
            <a:endParaRPr lang="en-US" sz="1200" dirty="0"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91018"/>
            <a:ext cx="24955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31"/>
          <p:cNvSpPr/>
          <p:nvPr/>
        </p:nvSpPr>
        <p:spPr>
          <a:xfrm>
            <a:off x="541338" y="3230880"/>
            <a:ext cx="2374900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feld 27"/>
          <p:cNvSpPr txBox="1">
            <a:spLocks noChangeArrowheads="1"/>
          </p:cNvSpPr>
          <p:nvPr/>
        </p:nvSpPr>
        <p:spPr bwMode="auto">
          <a:xfrm>
            <a:off x="499873" y="3230881"/>
            <a:ext cx="11948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LANL RF gun</a:t>
            </a:r>
            <a:endParaRPr lang="en-US" sz="1200" dirty="0">
              <a:latin typeface="+mj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37376" y="3537269"/>
            <a:ext cx="1353249" cy="276999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dirty="0" smtClean="0"/>
              <a:t>ELBE SRF gun</a:t>
            </a:r>
            <a:endParaRPr lang="de-DE" sz="1200" dirty="0">
              <a:latin typeface="+mj-lt"/>
            </a:endParaRP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270500" y="1862455"/>
            <a:ext cx="3873500" cy="1746250"/>
            <a:chOff x="3057" y="1797"/>
            <a:chExt cx="2440" cy="1100"/>
          </a:xfrm>
        </p:grpSpPr>
        <p:pic>
          <p:nvPicPr>
            <p:cNvPr id="13" name="Picture 4" descr="cavity 3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1" y="1954"/>
              <a:ext cx="1877" cy="65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 Box 17"/>
            <p:cNvSpPr txBox="1">
              <a:spLocks noChangeAspect="1" noChangeArrowheads="1"/>
            </p:cNvSpPr>
            <p:nvPr/>
          </p:nvSpPr>
          <p:spPr bwMode="auto">
            <a:xfrm>
              <a:off x="3057" y="2571"/>
              <a:ext cx="508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Cathode</a:t>
              </a:r>
            </a:p>
            <a:p>
              <a:pPr algn="ctr" eaLnBrk="0" hangingPunct="0"/>
              <a:r>
                <a:rPr lang="en-US" sz="1400">
                  <a:latin typeface="Calibri" pitchFamily="34" charset="0"/>
                </a:rPr>
                <a:t>stock</a:t>
              </a:r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3470" y="2640"/>
              <a:ext cx="64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Choke filter</a:t>
              </a: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4672" y="1851"/>
              <a:ext cx="82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RF / HOM ports</a:t>
              </a:r>
            </a:p>
          </p:txBody>
        </p:sp>
        <p:sp>
          <p:nvSpPr>
            <p:cNvPr id="17" name="Text Box 16"/>
            <p:cNvSpPr txBox="1">
              <a:spLocks noChangeAspect="1" noChangeArrowheads="1"/>
            </p:cNvSpPr>
            <p:nvPr/>
          </p:nvSpPr>
          <p:spPr bwMode="auto">
            <a:xfrm>
              <a:off x="4115" y="1797"/>
              <a:ext cx="3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Tuner</a:t>
              </a:r>
            </a:p>
          </p:txBody>
        </p:sp>
        <p:sp>
          <p:nvSpPr>
            <p:cNvPr id="18" name="Text Box 16"/>
            <p:cNvSpPr txBox="1">
              <a:spLocks noChangeAspect="1" noChangeArrowheads="1"/>
            </p:cNvSpPr>
            <p:nvPr/>
          </p:nvSpPr>
          <p:spPr bwMode="auto">
            <a:xfrm>
              <a:off x="3330" y="1807"/>
              <a:ext cx="37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½ cell</a:t>
              </a:r>
            </a:p>
          </p:txBody>
        </p:sp>
        <p:sp>
          <p:nvSpPr>
            <p:cNvPr id="19" name="Text Box 16"/>
            <p:cNvSpPr txBox="1">
              <a:spLocks noChangeAspect="1" noChangeArrowheads="1"/>
            </p:cNvSpPr>
            <p:nvPr/>
          </p:nvSpPr>
          <p:spPr bwMode="auto">
            <a:xfrm>
              <a:off x="4017" y="2640"/>
              <a:ext cx="56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>
                  <a:latin typeface="Calibri" pitchFamily="34" charset="0"/>
                </a:rPr>
                <a:t>3 full cells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330" y="2282"/>
              <a:ext cx="156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487" y="1958"/>
              <a:ext cx="273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917" y="1923"/>
              <a:ext cx="235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3760" y="2353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4230" y="2317"/>
              <a:ext cx="78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4895" y="1995"/>
              <a:ext cx="117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Textfeld 34"/>
          <p:cNvSpPr txBox="1"/>
          <p:nvPr/>
        </p:nvSpPr>
        <p:spPr>
          <a:xfrm>
            <a:off x="1839532" y="1359218"/>
            <a:ext cx="10406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NCRF</a:t>
            </a:r>
          </a:p>
        </p:txBody>
      </p:sp>
      <p:sp>
        <p:nvSpPr>
          <p:cNvPr id="27" name="Textfeld 34"/>
          <p:cNvSpPr txBox="1"/>
          <p:nvPr/>
        </p:nvSpPr>
        <p:spPr>
          <a:xfrm>
            <a:off x="4352544" y="1646555"/>
            <a:ext cx="6303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DC</a:t>
            </a:r>
          </a:p>
        </p:txBody>
      </p:sp>
      <p:sp>
        <p:nvSpPr>
          <p:cNvPr id="28" name="Textfeld 34"/>
          <p:cNvSpPr txBox="1"/>
          <p:nvPr/>
        </p:nvSpPr>
        <p:spPr>
          <a:xfrm>
            <a:off x="6297232" y="1359218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SRF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43584" y="274638"/>
            <a:ext cx="6498336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Lasers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3444" y="1819656"/>
            <a:ext cx="5275378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Plenty of laser power when coupled with good cathodes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Next steps: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better 3D shaping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engineering and integration into the machine via stabilization loops (all degrees of freedom)</a:t>
            </a:r>
          </a:p>
          <a:p>
            <a:pPr lvl="1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Practical shaping techniques</a:t>
            </a:r>
          </a:p>
          <a:p>
            <a:pPr lvl="1"/>
            <a:r>
              <a:rPr lang="en-US" dirty="0" smtClean="0"/>
              <a:t>Temporal stacking (uniform)</a:t>
            </a:r>
          </a:p>
          <a:p>
            <a:pPr lvl="1"/>
            <a:r>
              <a:rPr lang="en-US" dirty="0" smtClean="0"/>
              <a:t>Transverse clipping (truncated Gaussian)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Blowout regime if E</a:t>
            </a:r>
            <a:r>
              <a:rPr lang="en-US" baseline="-25000" dirty="0" smtClean="0"/>
              <a:t>cath</a:t>
            </a:r>
            <a:r>
              <a:rPr lang="en-US" dirty="0" smtClean="0"/>
              <a:t> is high enough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0" y="1825815"/>
            <a:ext cx="3471355" cy="260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407152" y="1851849"/>
            <a:ext cx="17251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1.3GHz laser at 65W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669792" y="1403342"/>
            <a:ext cx="5291328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Z. Zhou et al., Opt. Express 20 (2012) 4850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534422" y="4747364"/>
            <a:ext cx="187890" cy="88934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8670" y="4700360"/>
            <a:ext cx="4494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better than “beer-can”; only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</a:t>
            </a:r>
            <a:r>
              <a:rPr lang="en-US" b="1" dirty="0" smtClean="0">
                <a:solidFill>
                  <a:schemeClr val="accent2"/>
                </a:solidFill>
              </a:rPr>
              <a:t> 20% </a:t>
            </a:r>
            <a:r>
              <a:rPr lang="en-US" b="1" dirty="0" err="1" smtClean="0">
                <a:solidFill>
                  <a:schemeClr val="accent2"/>
                </a:solidFill>
              </a:rPr>
              <a:t>emittance</a:t>
            </a:r>
            <a:r>
              <a:rPr lang="en-US" b="1" dirty="0" smtClean="0">
                <a:solidFill>
                  <a:schemeClr val="accent2"/>
                </a:solidFill>
              </a:rPr>
              <a:t> increase compared to highly optimized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534" y="1448562"/>
            <a:ext cx="4944773" cy="29039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43584" y="274638"/>
            <a:ext cx="6498336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Building collaboration on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 for accelerators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8704" y="1429512"/>
            <a:ext cx="405384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Collaboration with</a:t>
            </a:r>
          </a:p>
          <a:p>
            <a:pPr lvl="2"/>
            <a:r>
              <a:rPr lang="en-US" dirty="0" smtClean="0"/>
              <a:t>ANL, BNL, </a:t>
            </a:r>
            <a:r>
              <a:rPr lang="en-US" dirty="0" smtClean="0">
                <a:solidFill>
                  <a:schemeClr val="tx1"/>
                </a:solidFill>
              </a:rPr>
              <a:t>JLAB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Cornell, SLAC</a:t>
            </a:r>
            <a:endParaRPr lang="en-US" dirty="0" smtClean="0"/>
          </a:p>
          <a:p>
            <a:pPr lvl="2"/>
            <a:r>
              <a:rPr lang="en-US" dirty="0" smtClean="0"/>
              <a:t>Berkeley, more…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Excitement and momentum                                                                      in the community;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Cathode workshops at BNL in 2010; in Europe 2011; coming up at Cornell in 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1488" y="142646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1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st</a:t>
            </a:r>
            <a:r>
              <a:rPr lang="en-US" b="1" i="1" dirty="0" smtClean="0">
                <a:solidFill>
                  <a:schemeClr val="accent2"/>
                </a:solidFill>
              </a:rPr>
              <a:t> workshop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6626" name="Picture 2" descr="Cornell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528" y="4723592"/>
            <a:ext cx="5279136" cy="635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56432" y="437083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nd</a:t>
            </a:r>
            <a:r>
              <a:rPr lang="en-US" b="1" i="1" dirty="0" smtClean="0">
                <a:solidFill>
                  <a:schemeClr val="accent2"/>
                </a:solidFill>
              </a:rPr>
              <a:t> workshop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723" y="5390126"/>
            <a:ext cx="355744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http://www.bnl.gov/pppworkshop/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84251" y="5768078"/>
            <a:ext cx="386086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http://photocathodes2011.eurofel.eu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" y="6141643"/>
            <a:ext cx="5687568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http://www.lepp.cornell.edu/Events/Photocathode2012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Accelerator community investing into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R&amp;D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Dividends </a:t>
            </a:r>
            <a:r>
              <a:rPr lang="en-US" i="1" dirty="0" smtClean="0">
                <a:solidFill>
                  <a:schemeClr val="tx1"/>
                </a:solidFill>
              </a:rPr>
              <a:t>will follow</a:t>
            </a:r>
            <a:r>
              <a:rPr lang="en-US" dirty="0" smtClean="0">
                <a:solidFill>
                  <a:schemeClr val="tx1"/>
                </a:solidFill>
              </a:rPr>
              <a:t> (already happening)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Much remains to be done with </a:t>
            </a:r>
            <a:r>
              <a:rPr lang="en-US" i="1" dirty="0" smtClean="0">
                <a:solidFill>
                  <a:schemeClr val="tx1"/>
                </a:solidFill>
              </a:rPr>
              <a:t>conventional approaches </a:t>
            </a:r>
            <a:r>
              <a:rPr lang="en-US" dirty="0" smtClean="0">
                <a:solidFill>
                  <a:schemeClr val="tx1"/>
                </a:solidFill>
              </a:rPr>
              <a:t>(no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exchange tricks, field emission tips to enhance field, etc.), but there is always room for brand new ideas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Practical (turn-key) </a:t>
            </a:r>
            <a:r>
              <a:rPr lang="en-US" dirty="0" err="1" smtClean="0">
                <a:solidFill>
                  <a:schemeClr val="tx1"/>
                </a:solidFill>
              </a:rPr>
              <a:t>photoinjectors</a:t>
            </a:r>
            <a:r>
              <a:rPr lang="en-US" dirty="0" smtClean="0">
                <a:solidFill>
                  <a:schemeClr val="tx1"/>
                </a:solidFill>
              </a:rPr>
              <a:t> with greatly improved parameters becoming a reality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E6EF-E7E7-4D93-BA34-4C1DFE546D9B}" type="slidenum">
              <a:rPr lang="en-US"/>
              <a:pPr/>
              <a:t>33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(for the Cornell team)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608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team:</a:t>
            </a:r>
          </a:p>
          <a:p>
            <a:pPr lvl="1"/>
            <a:r>
              <a:rPr lang="en-US" dirty="0" smtClean="0"/>
              <a:t>John Barley, Adam </a:t>
            </a:r>
            <a:r>
              <a:rPr lang="en-US" dirty="0" err="1" smtClean="0"/>
              <a:t>Bartnik</a:t>
            </a:r>
            <a:r>
              <a:rPr lang="en-US" dirty="0" smtClean="0"/>
              <a:t>, Joe Conway, Luca </a:t>
            </a:r>
            <a:r>
              <a:rPr lang="en-US" dirty="0" err="1" smtClean="0"/>
              <a:t>Cultrera</a:t>
            </a:r>
            <a:r>
              <a:rPr lang="en-US" dirty="0" smtClean="0"/>
              <a:t>, John Dobbins, Bruce Dunham, </a:t>
            </a:r>
            <a:r>
              <a:rPr lang="en-US" dirty="0" err="1" smtClean="0"/>
              <a:t>Colwyn</a:t>
            </a:r>
            <a:r>
              <a:rPr lang="en-US" dirty="0" smtClean="0"/>
              <a:t> </a:t>
            </a:r>
            <a:r>
              <a:rPr lang="en-US" dirty="0" err="1" smtClean="0"/>
              <a:t>Gulliford</a:t>
            </a:r>
            <a:r>
              <a:rPr lang="en-US" dirty="0" smtClean="0"/>
              <a:t>,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Karkare</a:t>
            </a:r>
            <a:r>
              <a:rPr lang="en-US" dirty="0" smtClean="0"/>
              <a:t>, </a:t>
            </a:r>
            <a:r>
              <a:rPr lang="en-US" dirty="0" err="1" smtClean="0"/>
              <a:t>Xianhong</a:t>
            </a:r>
            <a:r>
              <a:rPr lang="en-US" dirty="0" smtClean="0"/>
              <a:t> Liu, </a:t>
            </a:r>
            <a:r>
              <a:rPr lang="en-US" dirty="0" err="1" smtClean="0"/>
              <a:t>Yulin</a:t>
            </a:r>
            <a:r>
              <a:rPr lang="en-US" dirty="0" smtClean="0"/>
              <a:t> Li, </a:t>
            </a:r>
            <a:r>
              <a:rPr lang="en-US" dirty="0" err="1" smtClean="0"/>
              <a:t>Heng</a:t>
            </a:r>
            <a:r>
              <a:rPr lang="en-US" dirty="0" smtClean="0"/>
              <a:t> Li, </a:t>
            </a:r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Loehl</a:t>
            </a:r>
            <a:r>
              <a:rPr lang="en-US" dirty="0" smtClean="0"/>
              <a:t>, Roger Kaplan, Val </a:t>
            </a:r>
            <a:r>
              <a:rPr lang="en-US" dirty="0" err="1" smtClean="0"/>
              <a:t>Kostroun</a:t>
            </a:r>
            <a:r>
              <a:rPr lang="en-US" dirty="0" smtClean="0"/>
              <a:t>, Tobey Moore, </a:t>
            </a: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Vescherevich</a:t>
            </a:r>
            <a:r>
              <a:rPr lang="en-US" dirty="0" smtClean="0"/>
              <a:t>, Peter Quigley, John Reilly, Karl </a:t>
            </a:r>
            <a:r>
              <a:rPr lang="en-US" dirty="0" err="1" smtClean="0"/>
              <a:t>Smolenski</a:t>
            </a:r>
            <a:r>
              <a:rPr lang="en-US" dirty="0" smtClean="0"/>
              <a:t>, Charlie </a:t>
            </a:r>
            <a:r>
              <a:rPr lang="en-US" dirty="0" err="1" smtClean="0"/>
              <a:t>Strohman</a:t>
            </a:r>
            <a:r>
              <a:rPr lang="en-US" dirty="0" smtClean="0"/>
              <a:t>, </a:t>
            </a:r>
            <a:r>
              <a:rPr lang="en-US" dirty="0" err="1" smtClean="0"/>
              <a:t>Zhi</a:t>
            </a:r>
            <a:r>
              <a:rPr lang="en-US" dirty="0" smtClean="0"/>
              <a:t> Zhou, and more.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Main support NSF DMR-0807731 for ERL R&amp;D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</a:rPr>
              <a:t>lso DOE DE-SC0003965 CAREER grant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2804160"/>
            <a:ext cx="777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Optimal Gun Geometry: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013"/>
            <a:ext cx="2370719" cy="29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231"/>
            <a:ext cx="2630198" cy="25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70719" y="728444"/>
                <a:ext cx="6468481" cy="509682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DC Gun: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≈0 ,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 smtClean="0"/>
                  <a:t> cm, V=470 kV</a:t>
                </a:r>
              </a:p>
              <a:p>
                <a:pPr lvl="1"/>
                <a:r>
                  <a:rPr lang="en-US" dirty="0" smtClean="0"/>
                  <a:t>Pushed for </a:t>
                </a:r>
                <a:r>
                  <a:rPr lang="en-US" b="1" i="1" dirty="0" smtClean="0"/>
                  <a:t>max field </a:t>
                </a:r>
                <a:r>
                  <a:rPr lang="en-US" dirty="0" smtClean="0"/>
                  <a:t>over focusing.</a:t>
                </a:r>
              </a:p>
              <a:p>
                <a:pPr lvl="1"/>
                <a:r>
                  <a:rPr lang="en-US" dirty="0" smtClean="0"/>
                  <a:t>Cathode recess unimportant.</a:t>
                </a:r>
              </a:p>
              <a:p>
                <a:r>
                  <a:rPr lang="en-US" dirty="0" smtClean="0"/>
                  <a:t>SRF gun: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=2.3</m:t>
                    </m:r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=4.4</m:t>
                    </m:r>
                  </m:oMath>
                </a14:m>
                <a:r>
                  <a:rPr lang="en-US" dirty="0" smtClean="0"/>
                  <a:t> cm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𝑝𝑖𝑝𝑒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=0.9 </m:t>
                    </m:r>
                  </m:oMath>
                </a14:m>
                <a:r>
                  <a:rPr lang="en-US" dirty="0" smtClean="0"/>
                  <a:t>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𝑐𝑎𝑡h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=0.4 </m:t>
                    </m:r>
                  </m:oMath>
                </a14:m>
                <a:r>
                  <a:rPr lang="en-US" dirty="0" smtClean="0"/>
                  <a:t> cm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𝑝𝑖𝑝𝑒</m:t>
                        </m:r>
                      </m:sub>
                    </m:sSub>
                  </m:oMath>
                </a14:m>
                <a:r>
                  <a:rPr lang="en-US" dirty="0" smtClean="0"/>
                  <a:t> and cathode recess seemed unimportant.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70719" y="728444"/>
                <a:ext cx="6468481" cy="5096823"/>
              </a:xfrm>
              <a:blipFill rotWithShape="1">
                <a:blip r:embed="rId4" cstate="print"/>
                <a:stretch>
                  <a:fillRect l="-169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4765586"/>
            <a:ext cx="4454237" cy="20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4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052513"/>
            <a:ext cx="56102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8283" y="-1886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Beamline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Specifics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5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3D laser shaping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space charge control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057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Optimal 3D laser shape: practical solutions identified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&gt;50% of light gets through,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sims</a:t>
            </a:r>
            <a:r>
              <a:rPr lang="en-US" dirty="0" smtClean="0">
                <a:solidFill>
                  <a:schemeClr val="tx1"/>
                </a:solidFill>
              </a:rPr>
              <a:t>)                                                  ~20% higher than the optimal</a:t>
            </a:r>
          </a:p>
        </p:txBody>
      </p:sp>
      <p:pic>
        <p:nvPicPr>
          <p:cNvPr id="5" name="Picture 14" descr="Presentation3"/>
          <p:cNvPicPr>
            <a:picLocks noChangeAspect="1" noChangeArrowheads="1"/>
          </p:cNvPicPr>
          <p:nvPr/>
        </p:nvPicPr>
        <p:blipFill>
          <a:blip r:embed="rId2" cstate="print"/>
          <a:srcRect t="14735" b="37508"/>
          <a:stretch>
            <a:fillRect/>
          </a:stretch>
        </p:blipFill>
        <p:spPr bwMode="auto">
          <a:xfrm>
            <a:off x="341377" y="2297748"/>
            <a:ext cx="5946088" cy="1871916"/>
          </a:xfrm>
          <a:prstGeom prst="rect">
            <a:avLst/>
          </a:prstGeom>
          <a:noFill/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1248" y="2276412"/>
            <a:ext cx="5279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/>
              <a:t>temporal – </a:t>
            </a:r>
            <a:r>
              <a:rPr lang="en-US" sz="2000" i="1" dirty="0" err="1" smtClean="0"/>
              <a:t>birefringent</a:t>
            </a:r>
            <a:r>
              <a:rPr lang="en-US" sz="2000" i="1" dirty="0" smtClean="0"/>
              <a:t> crystal pulse stacking</a:t>
            </a:r>
            <a:endParaRPr lang="en-US" sz="2000" i="1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116" y="2048256"/>
            <a:ext cx="2629004" cy="19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35152" y="3916236"/>
            <a:ext cx="4986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/>
              <a:t>transverse – truncated Gaussian</a:t>
            </a:r>
            <a:endParaRPr lang="en-US" sz="2000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648" y="4123589"/>
            <a:ext cx="2621280" cy="20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662928" y="2194561"/>
            <a:ext cx="13472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temporal profile</a:t>
            </a:r>
            <a:endParaRPr lang="en-US" sz="1200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656832" y="4212337"/>
            <a:ext cx="14996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transverse profile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2" y="5242560"/>
            <a:ext cx="29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PRSTAB 11 (2008) 040702</a:t>
            </a:r>
          </a:p>
          <a:p>
            <a:r>
              <a:rPr lang="en-US" i="1" dirty="0" smtClean="0"/>
              <a:t>Appl. Opt. 46 (2011) 8488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6064" y="274638"/>
            <a:ext cx="498652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Physics of high brightness </a:t>
            </a:r>
            <a:r>
              <a:rPr lang="en-US" dirty="0" err="1" smtClean="0">
                <a:solidFill>
                  <a:schemeClr val="accent2"/>
                </a:solidFill>
              </a:rPr>
              <a:t>photoguns</a:t>
            </a:r>
            <a:r>
              <a:rPr lang="en-US" dirty="0" smtClean="0">
                <a:solidFill>
                  <a:schemeClr val="accent2"/>
                </a:solidFill>
              </a:rPr>
              <a:t> made simple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01752" y="1319784"/>
            <a:ext cx="8426450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/>
              <a:t> </a:t>
            </a:r>
            <a:r>
              <a:rPr lang="en-US" sz="1900" b="1" dirty="0" smtClean="0"/>
              <a:t>Given a laser, photocathode cathode, and accelerating gradient                   </a:t>
            </a:r>
            <a:r>
              <a:rPr lang="en-US" sz="1900" b="1" dirty="0" smtClean="0">
                <a:sym typeface="Symbol"/>
              </a:rPr>
              <a:t> max brightness is set</a:t>
            </a:r>
            <a:r>
              <a:rPr lang="en-US" sz="1900" b="1" dirty="0" smtClean="0"/>
              <a:t> 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 smtClean="0">
                <a:latin typeface="+mj-lt"/>
              </a:rPr>
              <a:t> Each </a:t>
            </a:r>
            <a:r>
              <a:rPr lang="en-US" sz="1900" b="1" dirty="0">
                <a:latin typeface="+mj-lt"/>
              </a:rPr>
              <a:t>electron bunch assumes a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“pan-cake” shape </a:t>
            </a:r>
            <a:r>
              <a:rPr lang="en-US" sz="1900" b="1" dirty="0">
                <a:latin typeface="+mj-lt"/>
              </a:rPr>
              <a:t>near the                                          photocathode for short (~10ps) laser </a:t>
            </a:r>
            <a:r>
              <a:rPr lang="en-US" sz="1900" b="1" dirty="0" smtClean="0">
                <a:latin typeface="+mj-lt"/>
              </a:rPr>
              <a:t>pulses, max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charge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density </a:t>
            </a:r>
            <a:r>
              <a:rPr lang="en-US" sz="1900" b="1" dirty="0">
                <a:latin typeface="+mj-lt"/>
              </a:rPr>
              <a:t>determined by the electric field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1900" b="1" dirty="0">
                <a:latin typeface="+mj-lt"/>
              </a:rPr>
              <a:t>	</a:t>
            </a:r>
            <a:r>
              <a:rPr lang="en-US" sz="1900" b="1" dirty="0" err="1">
                <a:latin typeface="+mj-lt"/>
              </a:rPr>
              <a:t>dq</a:t>
            </a:r>
            <a:r>
              <a:rPr lang="en-US" sz="1900" b="1" dirty="0">
                <a:latin typeface="+mj-lt"/>
              </a:rPr>
              <a:t>/</a:t>
            </a:r>
            <a:r>
              <a:rPr lang="en-US" sz="1900" b="1" dirty="0" err="1">
                <a:latin typeface="+mj-lt"/>
              </a:rPr>
              <a:t>dA</a:t>
            </a:r>
            <a:r>
              <a:rPr lang="en-US" sz="1900" b="1" dirty="0">
                <a:latin typeface="+mj-lt"/>
              </a:rPr>
              <a:t> = </a:t>
            </a:r>
            <a:r>
              <a:rPr lang="en-US" sz="1900" b="1" dirty="0">
                <a:latin typeface="+mj-lt"/>
                <a:sym typeface="Symbol" pitchFamily="18" charset="2"/>
              </a:rPr>
              <a:t>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0</a:t>
            </a:r>
            <a:r>
              <a:rPr lang="en-US" sz="1900" b="1" dirty="0">
                <a:latin typeface="+mj-lt"/>
                <a:sym typeface="Symbol" pitchFamily="18" charset="2"/>
              </a:rPr>
              <a:t> E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cath</a:t>
            </a:r>
            <a:endParaRPr lang="en-US" sz="1900" b="1" baseline="-25000" dirty="0">
              <a:latin typeface="+mj-lt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>
                <a:latin typeface="+mj-lt"/>
              </a:rPr>
              <a:t>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Angular spread </a:t>
            </a:r>
            <a:r>
              <a:rPr lang="en-US" sz="1900" b="1" dirty="0">
                <a:latin typeface="+mj-lt"/>
              </a:rPr>
              <a:t>or transverse momentum footprint is set by intrinsic momentum spread of photoelectrons leaving the </a:t>
            </a:r>
            <a:r>
              <a:rPr lang="en-US" sz="1900" b="1" dirty="0" smtClean="0">
                <a:latin typeface="+mj-lt"/>
              </a:rPr>
              <a:t>photocathode (MTE = mean transverse energy), </a:t>
            </a:r>
            <a:r>
              <a:rPr lang="en-US" sz="1900" b="1" dirty="0" err="1" smtClean="0">
                <a:latin typeface="Symbol" pitchFamily="18" charset="2"/>
              </a:rPr>
              <a:t>D</a:t>
            </a:r>
            <a:r>
              <a:rPr lang="en-US" sz="1900" b="1" dirty="0" err="1" smtClean="0">
                <a:latin typeface="+mj-lt"/>
              </a:rPr>
              <a:t>p</a:t>
            </a:r>
            <a:r>
              <a:rPr lang="en-US" sz="1900" b="1" baseline="-25000" dirty="0">
                <a:latin typeface="+mj-lt"/>
                <a:sym typeface="Symbol" pitchFamily="18" charset="2"/>
              </a:rPr>
              <a:t></a:t>
            </a:r>
            <a:r>
              <a:rPr lang="en-US" sz="1900" b="1" dirty="0">
                <a:latin typeface="+mj-lt"/>
                <a:sym typeface="Symbol" pitchFamily="18" charset="2"/>
              </a:rPr>
              <a:t> ~ (</a:t>
            </a:r>
            <a:r>
              <a:rPr lang="en-US" sz="1900" b="1" dirty="0" err="1" smtClean="0">
                <a:latin typeface="+mj-lt"/>
                <a:sym typeface="Symbol" pitchFamily="18" charset="2"/>
              </a:rPr>
              <a:t>m</a:t>
            </a:r>
            <a:r>
              <a:rPr lang="en-US" sz="1900" b="1" dirty="0" err="1" smtClean="0">
                <a:latin typeface="+mj-lt"/>
                <a:sym typeface="Symbol"/>
              </a:rPr>
              <a:t>MTE</a:t>
            </a:r>
            <a:r>
              <a:rPr lang="en-US" sz="1900" b="1" dirty="0" smtClean="0">
                <a:latin typeface="+mj-lt"/>
                <a:sym typeface="Symbol" pitchFamily="18" charset="2"/>
              </a:rPr>
              <a:t>)</a:t>
            </a:r>
            <a:r>
              <a:rPr lang="en-US" sz="1900" b="1" baseline="30000" dirty="0" smtClean="0">
                <a:latin typeface="+mj-lt"/>
                <a:sym typeface="Symbol" pitchFamily="18" charset="2"/>
              </a:rPr>
              <a:t>1/2</a:t>
            </a:r>
            <a:endParaRPr lang="en-US" sz="1900" b="1" baseline="30000" dirty="0">
              <a:latin typeface="+mj-lt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900" b="1" dirty="0">
                <a:latin typeface="+mj-lt"/>
              </a:rPr>
              <a:t> Combining these two yields the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maximum (normalized) beam brightness</a:t>
            </a:r>
            <a:r>
              <a:rPr lang="en-US" sz="19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900" b="1" dirty="0">
                <a:latin typeface="+mj-lt"/>
              </a:rPr>
              <a:t>achievable from a </a:t>
            </a:r>
            <a:r>
              <a:rPr lang="en-US" sz="1900" b="1" dirty="0" err="1">
                <a:latin typeface="+mj-lt"/>
              </a:rPr>
              <a:t>photoinjector</a:t>
            </a:r>
            <a:r>
              <a:rPr lang="en-US" sz="1900" b="1" dirty="0">
                <a:latin typeface="+mj-lt"/>
              </a:rPr>
              <a:t> – defined by only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two key parameters</a:t>
            </a:r>
            <a:r>
              <a:rPr lang="en-US" sz="1900" b="1" dirty="0" smtClean="0">
                <a:latin typeface="+mj-lt"/>
              </a:rPr>
              <a:t>: cathode field</a:t>
            </a:r>
            <a:r>
              <a:rPr lang="en-US" sz="19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900" b="1" dirty="0">
                <a:solidFill>
                  <a:schemeClr val="accent2"/>
                </a:solidFill>
                <a:latin typeface="+mj-lt"/>
              </a:rPr>
              <a:t>E</a:t>
            </a:r>
            <a:r>
              <a:rPr lang="en-US" sz="1900" b="1" baseline="-25000" dirty="0">
                <a:solidFill>
                  <a:schemeClr val="accent2"/>
                </a:solidFill>
                <a:latin typeface="+mj-lt"/>
              </a:rPr>
              <a:t>cath</a:t>
            </a:r>
            <a:r>
              <a:rPr lang="en-US" sz="19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900" b="1" dirty="0">
                <a:latin typeface="+mj-lt"/>
              </a:rPr>
              <a:t>and </a:t>
            </a:r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MTE </a:t>
            </a:r>
            <a:r>
              <a:rPr lang="en-US" sz="1900" b="1" dirty="0">
                <a:latin typeface="+mj-lt"/>
              </a:rPr>
              <a:t>of </a:t>
            </a:r>
            <a:r>
              <a:rPr lang="en-US" sz="1900" b="1" dirty="0" smtClean="0">
                <a:latin typeface="+mj-lt"/>
              </a:rPr>
              <a:t>photoelectrons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8080883" y="1483614"/>
            <a:ext cx="304800" cy="1219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8017383" y="1483614"/>
            <a:ext cx="304800" cy="1219200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8442833" y="2029714"/>
            <a:ext cx="384175" cy="103188"/>
          </a:xfrm>
          <a:prstGeom prst="rightArrow">
            <a:avLst>
              <a:gd name="adj1" fmla="val 50000"/>
              <a:gd name="adj2" fmla="val 930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453946" y="2137664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8530146" y="2199577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24"/>
          <p:cNvGrpSpPr>
            <a:grpSpLocks/>
          </p:cNvGrpSpPr>
          <p:nvPr/>
        </p:nvGrpSpPr>
        <p:grpSpPr bwMode="auto">
          <a:xfrm>
            <a:off x="4191000" y="5702808"/>
            <a:ext cx="2543175" cy="768350"/>
            <a:chOff x="588" y="3352"/>
            <a:chExt cx="1602" cy="48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588" y="3354"/>
              <a:ext cx="2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B</a:t>
              </a:r>
              <a:r>
                <a:rPr lang="en-US" sz="1900" b="1" baseline="-25000"/>
                <a:t>n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600" y="3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613" y="3582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f</a:t>
              </a:r>
              <a:endParaRPr lang="en-US" sz="1900" b="1" baseline="-25000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1019" y="3470"/>
              <a:ext cx="2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900" b="1"/>
                <a:t>=</a:t>
              </a:r>
              <a:endParaRPr lang="en-US" sz="1900" b="1" baseline="-25000">
                <a:sym typeface="Symbol" pitchFamily="18" charset="2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194" y="3352"/>
              <a:ext cx="5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>
                  <a:latin typeface="Symbol" pitchFamily="18" charset="2"/>
                </a:rPr>
                <a:t>e</a:t>
              </a:r>
              <a:r>
                <a:rPr lang="en-US" sz="1900" b="1" baseline="-25000"/>
                <a:t>0</a:t>
              </a:r>
              <a:r>
                <a:rPr lang="en-US" sz="1900" b="1"/>
                <a:t>mc</a:t>
              </a:r>
              <a:r>
                <a:rPr lang="en-US" sz="1900" b="1" baseline="30000"/>
                <a:t>2</a:t>
              </a: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212" y="358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1287" y="3580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2</a:t>
              </a:r>
              <a:r>
                <a:rPr lang="en-US" sz="1900" b="1">
                  <a:latin typeface="Symbol" pitchFamily="18" charset="2"/>
                </a:rPr>
                <a:t>p</a:t>
              </a:r>
              <a:endParaRPr lang="en-US" sz="1900" b="1" baseline="-25000">
                <a:latin typeface="Symbol" pitchFamily="18" charset="2"/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1740" y="3588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1705" y="3360"/>
              <a:ext cx="4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dirty="0">
                  <a:solidFill>
                    <a:schemeClr val="accent2"/>
                  </a:solidFill>
                  <a:latin typeface="Arial Black" pitchFamily="34" charset="0"/>
                </a:rPr>
                <a:t>E</a:t>
              </a:r>
              <a:r>
                <a:rPr lang="en-US" sz="1900" baseline="-25000" dirty="0">
                  <a:solidFill>
                    <a:schemeClr val="accent2"/>
                  </a:solidFill>
                  <a:latin typeface="Arial Black" pitchFamily="34" charset="0"/>
                </a:rPr>
                <a:t>cath</a:t>
              </a: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1707" y="3594"/>
              <a:ext cx="48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dirty="0" smtClean="0">
                  <a:solidFill>
                    <a:schemeClr val="accent2"/>
                  </a:solidFill>
                  <a:latin typeface="Arial Black" pitchFamily="34" charset="0"/>
                  <a:sym typeface="Symbol" pitchFamily="18" charset="2"/>
                </a:rPr>
                <a:t>MTE</a:t>
              </a:r>
              <a:endParaRPr lang="en-US" sz="1900" baseline="-25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endParaRP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888" y="337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846" y="3629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 baseline="-25000"/>
                <a:t>max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914400" y="5855208"/>
            <a:ext cx="28328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chemeClr val="accent2"/>
                </a:solidFill>
                <a:latin typeface="+mj-lt"/>
              </a:rPr>
              <a:t>achievable brightness:</a:t>
            </a:r>
            <a:endParaRPr lang="en-US" sz="19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293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 ceramic to worry about, no </a:t>
            </a:r>
            <a:r>
              <a:rPr lang="en-US" dirty="0" err="1" smtClean="0">
                <a:solidFill>
                  <a:schemeClr val="tx1"/>
                </a:solidFill>
              </a:rPr>
              <a:t>cryoplant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BUT huge losses for CW operation, questionable vacuum</a:t>
            </a:r>
          </a:p>
          <a:p>
            <a:pPr lvl="1"/>
            <a:r>
              <a:rPr lang="en-US" dirty="0" smtClean="0"/>
              <a:t>BOEING RF gun &amp; renewed LANL effort: it can be made to work!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VHF gun (LBNL): reduce operating frequency, increase cooling area, introduce plenty of pumping slots</a:t>
            </a:r>
          </a:p>
          <a:p>
            <a:pPr lvl="1"/>
            <a:r>
              <a:rPr lang="en-US" dirty="0" smtClean="0"/>
              <a:t>nice solution when &lt;&lt; GHz rep rate is acceptable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634422"/>
            <a:ext cx="3620642" cy="27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148" y="3535680"/>
            <a:ext cx="2793525" cy="301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24"/>
          <p:cNvSpPr txBox="1">
            <a:spLocks noChangeArrowheads="1"/>
          </p:cNvSpPr>
          <p:nvPr/>
        </p:nvSpPr>
        <p:spPr bwMode="auto">
          <a:xfrm>
            <a:off x="2683002" y="6344413"/>
            <a:ext cx="126720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VHF LBNL gun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2664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Highest average current (50mA) operation today of the 3 choices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Very high voltages (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</a:t>
            </a:r>
            <a:r>
              <a:rPr lang="en-US" dirty="0" smtClean="0">
                <a:solidFill>
                  <a:schemeClr val="tx1"/>
                </a:solidFill>
              </a:rPr>
              <a:t> 500kV) are still difficult, despite DC guns being around for a while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generation of guns to resolve ceramic puncture problems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2" y="3531463"/>
            <a:ext cx="3072792" cy="26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>
            <a:spLocks noChangeArrowheads="1"/>
          </p:cNvSpPr>
          <p:nvPr/>
        </p:nvSpPr>
        <p:spPr bwMode="auto">
          <a:xfrm>
            <a:off x="890778" y="3479293"/>
            <a:ext cx="274243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JAEA/KEK gun with shielded ceramic</a:t>
            </a:r>
            <a:endParaRPr lang="en-US" sz="1200" dirty="0">
              <a:latin typeface="+mj-lt"/>
            </a:endParaRPr>
          </a:p>
        </p:txBody>
      </p:sp>
      <p:pic>
        <p:nvPicPr>
          <p:cNvPr id="7" name="Picture 2" descr="C:\USER_LOCAL\2010\Book chapter\Figures\newsegmen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736" y="3655239"/>
            <a:ext cx="3233230" cy="27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24"/>
          <p:cNvSpPr txBox="1">
            <a:spLocks noChangeArrowheads="1"/>
          </p:cNvSpPr>
          <p:nvPr/>
        </p:nvSpPr>
        <p:spPr bwMode="auto">
          <a:xfrm>
            <a:off x="5395722" y="3473197"/>
            <a:ext cx="2297430" cy="2819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Cornell ceramic design &amp; photo</a:t>
            </a:r>
            <a:endParaRPr lang="en-US" sz="1200" dirty="0">
              <a:latin typeface="+mj-lt"/>
            </a:endParaRPr>
          </a:p>
        </p:txBody>
      </p:sp>
      <p:pic>
        <p:nvPicPr>
          <p:cNvPr id="9" name="Picture 3" descr="C:\USER_LOCAL\Publications &amp; Conferences\2011\ERL review\newgun.jpg"/>
          <p:cNvPicPr>
            <a:picLocks noChangeAspect="1" noChangeArrowheads="1"/>
          </p:cNvPicPr>
          <p:nvPr/>
        </p:nvPicPr>
        <p:blipFill>
          <a:blip r:embed="rId4" cstate="print"/>
          <a:srcRect l="6612" t="5084" r="13330" b="30563"/>
          <a:stretch>
            <a:fillRect/>
          </a:stretch>
        </p:blipFill>
        <p:spPr bwMode="auto">
          <a:xfrm>
            <a:off x="7455217" y="3896988"/>
            <a:ext cx="1432751" cy="15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SRF guns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2936"/>
            <a:ext cx="847953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lot of R&amp;D in the community</a:t>
            </a:r>
          </a:p>
          <a:p>
            <a:pPr lvl="1"/>
            <a:r>
              <a:rPr lang="en-US" dirty="0" smtClean="0"/>
              <a:t>Great promise, lots of issues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Elliptical cavities and quarter wave resonator (QWR) structures</a:t>
            </a:r>
          </a:p>
          <a:p>
            <a:pPr lvl="1"/>
            <a:r>
              <a:rPr lang="en-US" dirty="0" smtClean="0"/>
              <a:t>Elliptical cavities </a:t>
            </a:r>
            <a:r>
              <a:rPr lang="en-US" dirty="0" smtClean="0">
                <a:sym typeface="Symbol"/>
              </a:rPr>
              <a:t> 700 MHz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/>
              </a:rPr>
              <a:t>QWR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500 MHz (operates as a quasi-DC gap, similar to VHF NC gun) 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Best result so far: ELBE ~18MV/m 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pk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with 1% Ce</a:t>
            </a:r>
            <a:r>
              <a:rPr lang="en-US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Te for &gt; 1000h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864" y="3860102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4"/>
          <p:cNvSpPr txBox="1">
            <a:spLocks noChangeArrowheads="1"/>
          </p:cNvSpPr>
          <p:nvPr/>
        </p:nvSpPr>
        <p:spPr bwMode="auto">
          <a:xfrm>
            <a:off x="5754624" y="3863341"/>
            <a:ext cx="24871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NPS &amp; </a:t>
            </a:r>
            <a:r>
              <a:rPr lang="en-US" sz="1200" dirty="0" err="1" smtClean="0">
                <a:latin typeface="+mj-lt"/>
              </a:rPr>
              <a:t>Niowave</a:t>
            </a:r>
            <a:r>
              <a:rPr lang="en-US" sz="1200" dirty="0" smtClean="0">
                <a:latin typeface="+mj-lt"/>
              </a:rPr>
              <a:t> QWR gun</a:t>
            </a:r>
            <a:endParaRPr lang="en-US" sz="12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6178" y="3791712"/>
            <a:ext cx="2678269" cy="2807032"/>
          </a:xfrm>
          <a:prstGeom prst="rect">
            <a:avLst/>
          </a:prstGeom>
        </p:spPr>
      </p:pic>
      <p:sp>
        <p:nvSpPr>
          <p:cNvPr id="10" name="Textfeld 24"/>
          <p:cNvSpPr txBox="1">
            <a:spLocks noChangeArrowheads="1"/>
          </p:cNvSpPr>
          <p:nvPr/>
        </p:nvSpPr>
        <p:spPr bwMode="auto">
          <a:xfrm>
            <a:off x="1261872" y="3784093"/>
            <a:ext cx="19690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700MHz BNL/AES/JLAB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 of one detailed comparison: DC </a:t>
            </a:r>
            <a:r>
              <a:rPr lang="en-US" dirty="0" err="1" smtClean="0">
                <a:solidFill>
                  <a:schemeClr val="accent2"/>
                </a:solidFill>
              </a:rPr>
              <a:t>vs</a:t>
            </a:r>
            <a:r>
              <a:rPr lang="en-US" dirty="0" smtClean="0">
                <a:solidFill>
                  <a:schemeClr val="accent2"/>
                </a:solidFill>
              </a:rPr>
              <a:t> SRF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GOAL: using </a:t>
            </a:r>
            <a:r>
              <a:rPr lang="en-US" dirty="0" err="1" smtClean="0">
                <a:solidFill>
                  <a:schemeClr val="tx1"/>
                </a:solidFill>
              </a:rPr>
              <a:t>multiobjective</a:t>
            </a:r>
            <a:r>
              <a:rPr lang="en-US" dirty="0" smtClean="0">
                <a:solidFill>
                  <a:schemeClr val="tx1"/>
                </a:solidFill>
              </a:rPr>
              <a:t> genetic algorithms compare two technologies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Cornell injector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 as a basis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Realistically constrained DC gun voltages, SRF gun fields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Vary gun geometries, laser, beam optics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52" y="2728709"/>
            <a:ext cx="6604000" cy="16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36014" y="6146030"/>
            <a:ext cx="4695922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IVB et al., PRST-AB 14 (2011) 072001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DC gun geometry &amp;                         field constraints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5" y="2582946"/>
            <a:ext cx="4389120" cy="348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881" y="2743200"/>
            <a:ext cx="49500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24"/>
          <p:cNvSpPr txBox="1">
            <a:spLocks noChangeArrowheads="1"/>
          </p:cNvSpPr>
          <p:nvPr/>
        </p:nvSpPr>
        <p:spPr bwMode="auto">
          <a:xfrm>
            <a:off x="1317498" y="2467357"/>
            <a:ext cx="203530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breakdown voltage </a:t>
            </a:r>
            <a:r>
              <a:rPr lang="en-US" sz="1200" dirty="0" err="1" smtClean="0">
                <a:latin typeface="+mj-lt"/>
              </a:rPr>
              <a:t>vs</a:t>
            </a:r>
            <a:r>
              <a:rPr lang="en-US" sz="1200" dirty="0" smtClean="0">
                <a:latin typeface="+mj-lt"/>
              </a:rPr>
              <a:t> gap</a:t>
            </a:r>
            <a:endParaRPr lang="en-US" sz="1200" dirty="0">
              <a:latin typeface="+mj-lt"/>
            </a:endParaRPr>
          </a:p>
        </p:txBody>
      </p:sp>
      <p:sp>
        <p:nvSpPr>
          <p:cNvPr id="14" name="Textfeld 24"/>
          <p:cNvSpPr txBox="1">
            <a:spLocks noChangeArrowheads="1"/>
          </p:cNvSpPr>
          <p:nvPr/>
        </p:nvSpPr>
        <p:spPr bwMode="auto">
          <a:xfrm>
            <a:off x="1536192" y="5204461"/>
            <a:ext cx="247497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+mj-lt"/>
              </a:rPr>
              <a:t>keep surface fields </a:t>
            </a:r>
            <a:r>
              <a:rPr lang="en-US" sz="1200" b="1" i="1" dirty="0" smtClean="0">
                <a:latin typeface="+mj-lt"/>
                <a:sym typeface="Symbol"/>
              </a:rPr>
              <a:t></a:t>
            </a:r>
            <a:r>
              <a:rPr lang="en-US" sz="1200" b="1" i="1" dirty="0" smtClean="0">
                <a:latin typeface="+mj-lt"/>
              </a:rPr>
              <a:t> 10 MV/m</a:t>
            </a:r>
            <a:endParaRPr lang="en-US" sz="1200" b="1" i="1" dirty="0">
              <a:latin typeface="+mj-lt"/>
            </a:endParaRPr>
          </a:p>
        </p:txBody>
      </p:sp>
      <p:sp>
        <p:nvSpPr>
          <p:cNvPr id="15" name="Textfeld 24"/>
          <p:cNvSpPr txBox="1">
            <a:spLocks noChangeArrowheads="1"/>
          </p:cNvSpPr>
          <p:nvPr/>
        </p:nvSpPr>
        <p:spPr bwMode="auto">
          <a:xfrm>
            <a:off x="4687824" y="2491741"/>
            <a:ext cx="379780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3 geometry parameters: gap, cathode angle &amp; recess</a:t>
            </a:r>
            <a:endParaRPr lang="en-US" sz="1200" dirty="0">
              <a:latin typeface="+mj-lt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1709929"/>
            <a:ext cx="365150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empirical data for voltage breakdown 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974336" y="1703833"/>
            <a:ext cx="3651504" cy="9357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 gun geometry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constraining the voltage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B_0 \propto I \frac{f_{x,core}f_{y,core}}{\epsilon_{x,core}\epsilon_{y,core}}"/>
  <p:tag name="POWERPOINTLATEX_ENTRY[0].FONTSIZE" val="20"/>
  <p:tag name="POWERPOINTLATEX_ENTRY[0].SHAPEID" val="2"/>
  <p:tag name="POWERPOINTLATEX_ENTRY[0].STARTINDEX" val="46"/>
  <p:tag name="POWERPOINTLATEX_ENTRY[0].LENGTH" val="26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B_0 \propto I \frac{f_{x,core}f_{y,core}}{\epsilon_{x,core}\epsilon_{y,core}}"/>
  <p:tag name="POWERPOINTLATEX_TYPE" val="Inline"/>
  <p:tag name="POWERPOINTLATEX_LINKID" val="11"/>
  <p:tag name="POWERPOINTLATEX_BASELINEOFFSET" val="0.21191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39951</TotalTime>
  <Words>1823</Words>
  <Application>Microsoft Office PowerPoint</Application>
  <PresentationFormat>On-screen Show (4:3)</PresentationFormat>
  <Paragraphs>375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Default Design</vt:lpstr>
      <vt:lpstr>16_Office Theme</vt:lpstr>
      <vt:lpstr>18_Office Theme</vt:lpstr>
      <vt:lpstr>19_Office Theme</vt:lpstr>
      <vt:lpstr>20_Office Theme</vt:lpstr>
      <vt:lpstr>21_Office Theme</vt:lpstr>
      <vt:lpstr>22_Office Theme</vt:lpstr>
      <vt:lpstr>Cornell Laboratory for Accelerator-based ScienceS and Education (CLASSE)  </vt:lpstr>
      <vt:lpstr>Today’s talk</vt:lpstr>
      <vt:lpstr>DC, RF, SRF guns</vt:lpstr>
      <vt:lpstr>Physics of high brightness photoguns made simple</vt:lpstr>
      <vt:lpstr>RF guns</vt:lpstr>
      <vt:lpstr>DC guns</vt:lpstr>
      <vt:lpstr>SRF guns</vt:lpstr>
      <vt:lpstr>Example of one detailed comparison: DC vs SRF</vt:lpstr>
      <vt:lpstr>DC gun geometry &amp;                         field constraints</vt:lpstr>
      <vt:lpstr>SRF gun geometry &amp;                        field constraints</vt:lpstr>
      <vt:lpstr>Beamline parameters</vt:lpstr>
      <vt:lpstr>Emittance Performance</vt:lpstr>
      <vt:lpstr>A closer look at 80pC case</vt:lpstr>
      <vt:lpstr>Comparison results recap</vt:lpstr>
      <vt:lpstr>Photoemission source development @ Cornell</vt:lpstr>
      <vt:lpstr>Cornell ERL                    photoinjector highlights</vt:lpstr>
      <vt:lpstr>*it happens…</vt:lpstr>
      <vt:lpstr>BOEING gun tribute</vt:lpstr>
      <vt:lpstr>Pushing for high current</vt:lpstr>
      <vt:lpstr>High current operation (offset CsKSb gives excellent lifetime)</vt:lpstr>
      <vt:lpstr>Real-life accelerator testing for photocathodes: high average current</vt:lpstr>
      <vt:lpstr>Laser off-center</vt:lpstr>
      <vt:lpstr>6D beam diagnostics: key to low emittance</vt:lpstr>
      <vt:lpstr>Sept 2011: initial emittance spec achieved!</vt:lpstr>
      <vt:lpstr>Some proselytizing: which emittance is right to quote</vt:lpstr>
      <vt:lpstr>Single rms emittance is inadequate for comparisons</vt:lpstr>
      <vt:lpstr>Emittance vs. fraction for light Wigner distribution = phase space density</vt:lpstr>
      <vt:lpstr>Measured beam brightness so far…</vt:lpstr>
      <vt:lpstr>Lasers &amp; cathodes</vt:lpstr>
      <vt:lpstr>Lasers</vt:lpstr>
      <vt:lpstr>Building collaboration on photocathodes for accelerators</vt:lpstr>
      <vt:lpstr>Conclusions</vt:lpstr>
      <vt:lpstr>Acknowledgements (for the Cornell team)</vt:lpstr>
      <vt:lpstr>Slide 34</vt:lpstr>
      <vt:lpstr> Optimal Gun Geometry:</vt:lpstr>
      <vt:lpstr>Beamline Specifics</vt:lpstr>
      <vt:lpstr>3D laser shaping for space charge control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confacct</cp:lastModifiedBy>
  <cp:revision>1373</cp:revision>
  <cp:lastPrinted>2002-03-06T14:06:49Z</cp:lastPrinted>
  <dcterms:created xsi:type="dcterms:W3CDTF">1999-05-12T15:34:16Z</dcterms:created>
  <dcterms:modified xsi:type="dcterms:W3CDTF">2012-03-06T15:19:38Z</dcterms:modified>
</cp:coreProperties>
</file>