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1.bin" ContentType="application/vnd.openxmlformats-officedocument.oleObject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4"/>
  </p:notesMasterIdLst>
  <p:sldIdLst>
    <p:sldId id="385" r:id="rId2"/>
    <p:sldId id="427" r:id="rId3"/>
    <p:sldId id="459" r:id="rId4"/>
    <p:sldId id="460" r:id="rId5"/>
    <p:sldId id="470" r:id="rId6"/>
    <p:sldId id="471" r:id="rId7"/>
    <p:sldId id="464" r:id="rId8"/>
    <p:sldId id="465" r:id="rId9"/>
    <p:sldId id="466" r:id="rId10"/>
    <p:sldId id="467" r:id="rId11"/>
    <p:sldId id="468" r:id="rId12"/>
    <p:sldId id="444" r:id="rId13"/>
    <p:sldId id="495" r:id="rId14"/>
    <p:sldId id="472" r:id="rId15"/>
    <p:sldId id="473" r:id="rId16"/>
    <p:sldId id="496" r:id="rId17"/>
    <p:sldId id="480" r:id="rId18"/>
    <p:sldId id="436" r:id="rId19"/>
    <p:sldId id="361" r:id="rId20"/>
    <p:sldId id="488" r:id="rId21"/>
    <p:sldId id="493" r:id="rId22"/>
    <p:sldId id="43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8" autoAdjust="0"/>
    <p:restoredTop sz="87026" autoAdjust="0"/>
  </p:normalViewPr>
  <p:slideViewPr>
    <p:cSldViewPr snapToGrid="0" snapToObjects="1">
      <p:cViewPr varScale="1">
        <p:scale>
          <a:sx n="59" d="100"/>
          <a:sy n="59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8A8472-20F9-4A4E-A399-D5F90AB85CEA}" type="datetimeFigureOut">
              <a:rPr lang="en-US" smtClean="0"/>
              <a:t>3/5/12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9C0F82-79A9-F64B-BDAF-674803B068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0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7199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Further optimization under way (CSR, impedance, footprint, diagnostics)</a:t>
            </a:r>
          </a:p>
          <a:p>
            <a:pPr marL="342900" indent="-34290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0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buFont typeface="Arial"/>
              <a:buChar char="•"/>
            </a:pPr>
            <a:r>
              <a:rPr lang="en-US" sz="2000" b="1" dirty="0" smtClean="0">
                <a:solidFill>
                  <a:srgbClr val="000090"/>
                </a:solidFill>
              </a:rPr>
              <a:t>Balancing demands on systems</a:t>
            </a:r>
          </a:p>
          <a:p>
            <a:pPr marL="233363" indent="-233363">
              <a:buFont typeface="Arial"/>
              <a:buChar char="•"/>
            </a:pPr>
            <a:r>
              <a:rPr lang="en-US" sz="2000" b="1" dirty="0" smtClean="0">
                <a:solidFill>
                  <a:srgbClr val="000090"/>
                </a:solidFill>
              </a:rPr>
              <a:t>Using common components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Next steps:</a:t>
            </a:r>
          </a:p>
          <a:p>
            <a:pPr lvl="1" indent="-233363">
              <a:buFont typeface="Arial"/>
              <a:buChar char="•"/>
            </a:pPr>
            <a:r>
              <a:rPr lang="en-US" sz="2000" b="1" dirty="0" smtClean="0"/>
              <a:t>Integrate spreader kicker and septa with transport lattice</a:t>
            </a:r>
          </a:p>
          <a:p>
            <a:pPr lvl="1" indent="-233363">
              <a:buFont typeface="Arial"/>
              <a:buChar char="•"/>
            </a:pPr>
            <a:r>
              <a:rPr lang="en-US" sz="2000" b="1" dirty="0" smtClean="0"/>
              <a:t>Work with partner Lab to improve SCRF </a:t>
            </a:r>
            <a:r>
              <a:rPr lang="en-US" sz="2000" b="1" dirty="0" err="1" smtClean="0"/>
              <a:t>linac</a:t>
            </a:r>
            <a:r>
              <a:rPr lang="en-US" sz="2000" b="1" dirty="0" smtClean="0"/>
              <a:t> performance</a:t>
            </a:r>
          </a:p>
          <a:p>
            <a:pPr marL="690563" lvl="2" indent="-233363">
              <a:buFont typeface="Arial"/>
              <a:buChar char="•"/>
            </a:pPr>
            <a:r>
              <a:rPr lang="en-US" sz="2000" b="1" dirty="0" smtClean="0"/>
              <a:t>Increase gradient from 13 MV/m to 16+ MV/m</a:t>
            </a:r>
          </a:p>
          <a:p>
            <a:pPr marL="690563" lvl="2" indent="-233363">
              <a:buFont typeface="Arial"/>
              <a:buChar char="•"/>
            </a:pPr>
            <a:r>
              <a:rPr lang="en-US" sz="2000" b="1" dirty="0" smtClean="0"/>
              <a:t>Increase </a:t>
            </a:r>
            <a:r>
              <a:rPr lang="en-US" sz="2000" b="1" dirty="0" err="1" smtClean="0"/>
              <a:t>Q</a:t>
            </a:r>
            <a:r>
              <a:rPr lang="en-US" sz="2000" b="1" baseline="-25000" dirty="0" err="1" smtClean="0"/>
              <a:t>o</a:t>
            </a:r>
            <a:r>
              <a:rPr lang="en-US" sz="2000" b="1" dirty="0" smtClean="0"/>
              <a:t> from 1x10</a:t>
            </a:r>
            <a:r>
              <a:rPr lang="en-US" sz="2000" b="1" baseline="30000" dirty="0" smtClean="0"/>
              <a:t>10</a:t>
            </a:r>
            <a:r>
              <a:rPr lang="en-US" sz="2000" b="1" dirty="0" smtClean="0"/>
              <a:t> to 2x10</a:t>
            </a:r>
            <a:r>
              <a:rPr lang="en-US" sz="2000" b="1" baseline="30000" dirty="0" smtClean="0"/>
              <a:t>10</a:t>
            </a:r>
            <a:r>
              <a:rPr lang="en-US" sz="2000" b="1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5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16387" name="Notes Placeholder 2"/>
          <p:cNvSpPr txBox="1">
            <a:spLocks noGrp="1"/>
          </p:cNvSpPr>
          <p:nvPr>
            <p:ph type="body" sz="quarter" idx="1"/>
          </p:nvPr>
        </p:nvSpPr>
        <p:spPr bwMode="auto">
          <a:xfrm>
            <a:off x="686360" y="4342535"/>
            <a:ext cx="5475475" cy="276999"/>
          </a:xfrm>
          <a:noFill/>
        </p:spPr>
        <p:txBody>
          <a:bodyPr vert="horz" wrap="square" numCol="1" anchor="t" anchorCtr="0" compatLnSpc="1">
            <a:prstTxWarp prst="textNoShape">
              <a:avLst/>
            </a:prstTxWarp>
            <a:spAutoFit/>
          </a:bodyPr>
          <a:lstStyle/>
          <a:p>
            <a:pPr eaLnBrk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Uses main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linac</a:t>
            </a: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 charset="0"/>
              </a:rPr>
              <a:t>cryomodule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>
              <a:spcBef>
                <a:spcPct val="0"/>
              </a:spcBef>
            </a:pPr>
            <a:endParaRPr lang="en-US" dirty="0" smtClean="0">
              <a:solidFill>
                <a:srgbClr val="000000"/>
              </a:solidFill>
              <a:latin typeface="Arial" charset="0"/>
            </a:endParaRPr>
          </a:p>
          <a:p>
            <a:pPr eaLnBrk="1">
              <a:spcBef>
                <a:spcPct val="0"/>
              </a:spcBef>
            </a:pPr>
            <a:r>
              <a:rPr lang="en-US" dirty="0" smtClean="0">
                <a:solidFill>
                  <a:srgbClr val="000000"/>
                </a:solidFill>
                <a:latin typeface="Arial" charset="0"/>
              </a:rPr>
              <a:t>Genetic</a:t>
            </a:r>
            <a:r>
              <a:rPr lang="en-US" baseline="0" dirty="0" smtClean="0">
                <a:solidFill>
                  <a:srgbClr val="000000"/>
                </a:solidFill>
                <a:latin typeface="Arial" charset="0"/>
              </a:rPr>
              <a:t> algorithm </a:t>
            </a:r>
            <a:endParaRPr lang="en-US" dirty="0" smtClean="0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ASTRA</a:t>
            </a:r>
          </a:p>
          <a:p>
            <a:r>
              <a:rPr lang="en-US" dirty="0" smtClean="0"/>
              <a:t>ELEGANT</a:t>
            </a:r>
          </a:p>
          <a:p>
            <a:r>
              <a:rPr lang="en-US" dirty="0" smtClean="0"/>
              <a:t>IMPACT</a:t>
            </a:r>
          </a:p>
          <a:p>
            <a:r>
              <a:rPr lang="en-US" dirty="0" smtClean="0"/>
              <a:t>&lt;0.6 micron</a:t>
            </a:r>
          </a:p>
          <a:p>
            <a:r>
              <a:rPr lang="en-US" dirty="0" smtClean="0"/>
              <a:t>&lt;100 </a:t>
            </a:r>
            <a:r>
              <a:rPr lang="en-US" dirty="0" err="1" smtClean="0"/>
              <a:t>keV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456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approach for a future</a:t>
            </a:r>
            <a:r>
              <a:rPr lang="en-US" baseline="0" dirty="0" smtClean="0"/>
              <a:t> machine is to use a range of FEL designs, including the ECHO technique under development </a:t>
            </a:r>
          </a:p>
          <a:p>
            <a:r>
              <a:rPr lang="en-US" baseline="0" dirty="0" smtClean="0"/>
              <a:t>We will develop seeded FEL capabilities in an R&amp;D program – Echo, HHG, self-seeding, oscillators, … </a:t>
            </a:r>
            <a:r>
              <a:rPr lang="en-US" baseline="0" dirty="0" err="1" smtClean="0"/>
              <a:t>etc</a:t>
            </a:r>
            <a:endParaRPr lang="en-US" baseline="0" dirty="0" smtClean="0"/>
          </a:p>
          <a:p>
            <a:r>
              <a:rPr lang="en-US" baseline="0" dirty="0" smtClean="0"/>
              <a:t>Need 10’s micro-Joule in UV (200 nm) – i.e. 10’sto 100 Watts in IR</a:t>
            </a:r>
          </a:p>
          <a:p>
            <a:r>
              <a:rPr lang="en-US" baseline="0" dirty="0" smtClean="0"/>
              <a:t>Simulations use GENESIS and GINGER codes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/>
              <a:t>Stupakov</a:t>
            </a:r>
            <a:r>
              <a:rPr lang="en-US" sz="1200" dirty="0" smtClean="0"/>
              <a:t>, G., </a:t>
            </a:r>
            <a:r>
              <a:rPr lang="en-US" sz="1200" i="1" dirty="0" smtClean="0"/>
              <a:t>Using the Beam-Echo Effect for Generation of Short-Wavelength Radiation, </a:t>
            </a:r>
            <a:r>
              <a:rPr lang="en-US" sz="1200" dirty="0" smtClean="0"/>
              <a:t>Physical Review Letters </a:t>
            </a:r>
            <a:r>
              <a:rPr lang="en-US" sz="1200" b="1" dirty="0" smtClean="0"/>
              <a:t>102 </a:t>
            </a:r>
            <a:r>
              <a:rPr lang="en-US" sz="1200" dirty="0" smtClean="0"/>
              <a:t>(2009) 074801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46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8788" lvl="3" indent="-230188" defTabSz="168275">
              <a:lnSpc>
                <a:spcPct val="120000"/>
              </a:lnSpc>
            </a:pPr>
            <a:r>
              <a:rPr lang="en-US" dirty="0" smtClean="0">
                <a:solidFill>
                  <a:schemeClr val="tx1"/>
                </a:solidFill>
                <a:latin typeface="Helvetica Neue"/>
                <a:cs typeface="Helvetica Neue"/>
              </a:rPr>
              <a:t>~100 kW (peak) seed power at ≤50 nm </a:t>
            </a:r>
          </a:p>
          <a:p>
            <a:pPr marL="458788" lvl="3" indent="-230188" defTabSz="168275">
              <a:lnSpc>
                <a:spcPct val="120000"/>
              </a:lnSpc>
            </a:pP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~10’s </a:t>
            </a:r>
            <a:r>
              <a:rPr lang="en-US" sz="1800" dirty="0" err="1" smtClean="0">
                <a:solidFill>
                  <a:schemeClr val="tx1"/>
                </a:solidFill>
                <a:latin typeface="Helvetica Neue"/>
                <a:cs typeface="Helvetica Neue"/>
              </a:rPr>
              <a:t>nJ</a:t>
            </a:r>
            <a:r>
              <a:rPr lang="en-US" sz="1800" dirty="0" smtClean="0">
                <a:solidFill>
                  <a:schemeClr val="tx1"/>
                </a:solidFill>
                <a:latin typeface="Helvetica Neue"/>
                <a:cs typeface="Helvetica Neue"/>
              </a:rPr>
              <a:t> per pulse</a:t>
            </a:r>
          </a:p>
          <a:p>
            <a:pPr marL="458788" lvl="1" indent="-230188" defTabSz="168275">
              <a:lnSpc>
                <a:spcPct val="120000"/>
              </a:lnSpc>
              <a:buFont typeface="Lucida Grande"/>
              <a:buChar char="−"/>
            </a:pPr>
            <a:r>
              <a:rPr lang="en-US" dirty="0" smtClean="0">
                <a:cs typeface="Helvetica Neue"/>
              </a:rPr>
              <a:t>Needs laser development for higher repetition rate</a:t>
            </a:r>
          </a:p>
          <a:p>
            <a:pPr lvl="3" defTabSz="168275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~kW average power @ ~4µm</a:t>
            </a:r>
          </a:p>
          <a:p>
            <a:pPr lvl="3" defTabSz="168275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Phase-matching in capillaries</a:t>
            </a:r>
          </a:p>
          <a:p>
            <a:pPr lvl="3" defTabSz="168275">
              <a:lnSpc>
                <a:spcPct val="120000"/>
              </a:lnSpc>
              <a:buFont typeface="Arial"/>
              <a:buChar char="•"/>
            </a:pPr>
            <a:r>
              <a:rPr lang="en-US" dirty="0" err="1" smtClean="0">
                <a:cs typeface="Helvetica Neue"/>
              </a:rPr>
              <a:t>Tunability</a:t>
            </a:r>
            <a:endParaRPr lang="en-US" dirty="0" smtClean="0">
              <a:cs typeface="Helvetica Neue"/>
            </a:endParaRPr>
          </a:p>
          <a:p>
            <a:pPr lvl="3" defTabSz="168275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Development of long-pulse capability</a:t>
            </a:r>
          </a:p>
          <a:p>
            <a:pPr lvl="3" defTabSz="168275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Diagnostics, control, reliability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373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US" sz="1800" b="1" dirty="0" smtClean="0">
                <a:solidFill>
                  <a:schemeClr val="tx1"/>
                </a:solidFill>
                <a:cs typeface="Helvetica Neue"/>
              </a:rPr>
              <a:t>Motivation</a:t>
            </a:r>
            <a:endParaRPr lang="en-US" sz="2000" b="1" dirty="0" smtClean="0">
              <a:solidFill>
                <a:schemeClr val="tx1"/>
              </a:solidFill>
              <a:cs typeface="Helvetica Neue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cs typeface="Helvetica Neue"/>
              </a:rPr>
              <a:t>R</a:t>
            </a:r>
            <a:r>
              <a:rPr lang="en-US" sz="1800" b="1" dirty="0" smtClean="0">
                <a:solidFill>
                  <a:schemeClr val="tx1"/>
                </a:solidFill>
                <a:cs typeface="Helvetica Neue"/>
              </a:rPr>
              <a:t>educe costs and enhance performance</a:t>
            </a:r>
          </a:p>
          <a:p>
            <a:pPr marL="687388"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cs typeface="Helvetica Neue"/>
              </a:rPr>
              <a:t>Shorter FELs</a:t>
            </a:r>
          </a:p>
          <a:p>
            <a:pPr marL="687388"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cs typeface="Helvetica Neue"/>
              </a:rPr>
              <a:t>Shorter, lower energy </a:t>
            </a:r>
            <a:r>
              <a:rPr lang="en-US" dirty="0" err="1" smtClean="0">
                <a:cs typeface="Helvetica Neue"/>
              </a:rPr>
              <a:t>linac</a:t>
            </a:r>
            <a:endParaRPr lang="en-US" dirty="0" smtClean="0">
              <a:cs typeface="Helvetica Neue"/>
            </a:endParaRPr>
          </a:p>
          <a:p>
            <a:pPr marL="687388"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cs typeface="Helvetica Neue"/>
              </a:rPr>
              <a:t>Higher photon energy</a:t>
            </a:r>
          </a:p>
          <a:p>
            <a:pPr marL="687388"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cs typeface="Helvetica Neue"/>
              </a:rPr>
              <a:t>Greater tuning range</a:t>
            </a:r>
          </a:p>
          <a:p>
            <a:pPr marL="687388" lvl="1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cs typeface="Helvetica Neue"/>
              </a:rPr>
              <a:t>Potential radiation damage resistance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213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Rot="1" noChangeAspect="1" noTextEdit="1"/>
          </p:cNvSpPr>
          <p:nvPr>
            <p:ph type="sldImg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8" name="Rectangle 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dirty="0" smtClean="0">
                <a:latin typeface="Calibri" charset="0"/>
                <a:ea typeface="ＭＳ Ｐゴシック" charset="0"/>
                <a:cs typeface="ＭＳ Ｐゴシック" charset="0"/>
              </a:rPr>
              <a:t>Storage rings and FELs provide </a:t>
            </a:r>
            <a:r>
              <a:rPr lang="en-US" dirty="0" err="1" smtClean="0">
                <a:latin typeface="Calibri" charset="0"/>
                <a:ea typeface="ＭＳ Ｐゴシック" charset="0"/>
                <a:cs typeface="ＭＳ Ｐゴシック" charset="0"/>
              </a:rPr>
              <a:t>beamlines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 with about 1 Watt average power (0.1% BW)</a:t>
            </a: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Next generation superconducting-</a:t>
            </a:r>
            <a:r>
              <a:rPr lang="en-US" baseline="0" dirty="0" err="1" smtClean="0">
                <a:latin typeface="Calibri" charset="0"/>
                <a:ea typeface="ＭＳ Ｐゴシック" charset="0"/>
                <a:cs typeface="ＭＳ Ｐゴシック" charset="0"/>
              </a:rPr>
              <a:t>linac</a:t>
            </a:r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-driven FELs can provide hundreds of Watts, and with flexibility in X-ray pulse characteristics </a:t>
            </a:r>
          </a:p>
          <a:p>
            <a:endParaRPr lang="en-US" baseline="0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r>
              <a:rPr lang="en-US" baseline="0" dirty="0" smtClean="0">
                <a:latin typeface="Calibri" charset="0"/>
                <a:ea typeface="ＭＳ Ｐゴシック" charset="0"/>
                <a:cs typeface="ＭＳ Ｐゴシック" charset="0"/>
              </a:rPr>
              <a:t>Orders of magnitude more average power in coherent beams, with many (10) orders of magnitude greater peak brightness than storage rings</a:t>
            </a:r>
            <a:endParaRPr lang="en-US" dirty="0" smtClean="0">
              <a:latin typeface="Calibri" charset="0"/>
              <a:ea typeface="ＭＳ Ｐゴシック" charset="0"/>
              <a:cs typeface="ＭＳ Ｐゴシック" charset="0"/>
            </a:endParaRPr>
          </a:p>
          <a:p>
            <a:endParaRPr lang="en-US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High repetition rate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Injector (APEX)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Spreader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Advanced FEL operation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Seeding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Lasers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err="1" smtClean="0">
                <a:cs typeface="Helvetica Neue"/>
              </a:rPr>
              <a:t>Undulators</a:t>
            </a:r>
            <a:endParaRPr lang="en-US" sz="1600" dirty="0" smtClean="0">
              <a:cs typeface="Helvetica Neue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Instrumentation &amp; diagnostics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Timing &amp; synchronization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High average power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Beam dumps</a:t>
            </a:r>
          </a:p>
          <a:p>
            <a:pPr marL="171450" indent="-1714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cs typeface="Helvetica Neue"/>
              </a:rPr>
              <a:t>Superconducting accelerator developments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High </a:t>
            </a:r>
            <a:r>
              <a:rPr lang="en-US" sz="1600" dirty="0" err="1" smtClean="0">
                <a:cs typeface="Helvetica Neue"/>
              </a:rPr>
              <a:t>Q</a:t>
            </a:r>
            <a:r>
              <a:rPr lang="en-US" sz="1600" baseline="-25000" dirty="0" err="1" smtClean="0">
                <a:cs typeface="Helvetica Neue"/>
              </a:rPr>
              <a:t>o</a:t>
            </a:r>
            <a:endParaRPr lang="en-US" sz="1600" baseline="-25000" dirty="0" smtClean="0">
              <a:cs typeface="Helvetica Neue"/>
            </a:endParaRP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Higher order mode power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Field emission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sz="1600" dirty="0" smtClean="0">
                <a:cs typeface="Helvetica Neue"/>
              </a:rPr>
              <a:t>Harmonic cavity</a:t>
            </a:r>
          </a:p>
          <a:p>
            <a:pPr marL="171450" indent="-171450">
              <a:buFont typeface="Arial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96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Repetition rate 1 MHz 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Charge per bunch from ~10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pC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to ~1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nC</a:t>
            </a:r>
            <a:endParaRPr lang="en-US" sz="1200" b="1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Emittance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&lt;10</a:t>
            </a:r>
            <a:r>
              <a:rPr lang="en-US" sz="1200" b="1" baseline="30000" dirty="0" smtClean="0">
                <a:solidFill>
                  <a:srgbClr val="000000"/>
                </a:solidFill>
                <a:latin typeface="Helvetica Neue"/>
                <a:cs typeface="Helvetica Neue"/>
              </a:rPr>
              <a:t>-6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mm-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mrad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(normalized)</a:t>
            </a:r>
            <a:endParaRPr lang="en-US" sz="1200" b="1" baseline="-25000" dirty="0" smtClean="0">
              <a:solidFill>
                <a:srgbClr val="000000"/>
              </a:solidFill>
              <a:latin typeface="Helvetica Neue"/>
              <a:cs typeface="Helvetica Neue"/>
            </a:endParaRP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Electric field at the cathode ≥~10 MV/m (space charge emission limit)</a:t>
            </a: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Beam energy at the gun exit ≥~500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keV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(space charge control)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Bunch length ~100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fs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to ~10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ps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for handling space charge effects, and for allowing different modes of operation</a:t>
            </a:r>
          </a:p>
          <a:p>
            <a:pPr marL="227013" indent="-227013" eaLnBrk="0" hangingPunct="0">
              <a:spcBef>
                <a:spcPts val="600"/>
              </a:spcBef>
              <a:buFontTx/>
              <a:buChar char="•"/>
              <a:tabLst>
                <a:tab pos="685800" algn="l"/>
              </a:tabLst>
              <a:defRPr/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Compatible with magnetic field control within the gun  (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cs typeface="Helvetica Neue"/>
              </a:rPr>
              <a:t>emittance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cs typeface="Helvetica Neue"/>
              </a:rPr>
              <a:t> exchange and compensation)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10</a:t>
            </a:r>
            <a:r>
              <a:rPr lang="en-US" sz="1200" b="1" baseline="30000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-11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 </a:t>
            </a:r>
            <a:r>
              <a:rPr lang="en-US" sz="1200" b="1" dirty="0" err="1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Torr</a:t>
            </a: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 vacuum capability (cathode lifetime)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r>
              <a:rPr lang="en-US" sz="1200" b="1" dirty="0" smtClean="0">
                <a:solidFill>
                  <a:srgbClr val="000000"/>
                </a:solidFill>
                <a:latin typeface="Helvetica Neue"/>
                <a:ea typeface="Times New Roman" pitchFamily="24" charset="0"/>
                <a:cs typeface="Helvetica Neue"/>
              </a:rPr>
              <a:t>Accommodates a variety of cathode materials</a:t>
            </a: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pPr marL="227013" indent="-227013">
              <a:spcBef>
                <a:spcPts val="600"/>
              </a:spcBef>
              <a:buFontTx/>
              <a:buChar char="•"/>
              <a:tabLst>
                <a:tab pos="685800" algn="l"/>
              </a:tabLst>
            </a:pPr>
            <a:endParaRPr lang="en-US" sz="1200" b="1" dirty="0" smtClean="0">
              <a:solidFill>
                <a:srgbClr val="000000"/>
              </a:solidFill>
              <a:latin typeface="Helvetica Neue"/>
              <a:ea typeface="Times New Roman" pitchFamily="24" charset="0"/>
              <a:cs typeface="Helvetica Neue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94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6201" y="8685457"/>
            <a:ext cx="2970213" cy="45696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fld id="{4FFFDA4B-394A-A64B-9ED1-A4121FDC033C}" type="slidenum">
              <a:rPr lang="en-US"/>
              <a:pPr/>
              <a:t>8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Installation almost</a:t>
            </a:r>
            <a:r>
              <a:rPr lang="en-US" baseline="0" dirty="0" smtClean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 complete</a:t>
            </a:r>
          </a:p>
          <a:p>
            <a:pPr eaLnBrk="1" hangingPunct="1"/>
            <a:r>
              <a:rPr lang="en-US" baseline="0" dirty="0" smtClean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Laser beam on cathode plug</a:t>
            </a:r>
          </a:p>
          <a:p>
            <a:pPr eaLnBrk="1" hangingPunct="1"/>
            <a:r>
              <a:rPr lang="en-US" baseline="0" dirty="0" smtClean="0">
                <a:latin typeface="Arial" pitchFamily="24" charset="0"/>
                <a:ea typeface="ＭＳ Ｐゴシック" pitchFamily="24" charset="-128"/>
                <a:cs typeface="ＭＳ Ｐゴシック" pitchFamily="24" charset="-128"/>
              </a:rPr>
              <a:t>Photoemission test about to start</a:t>
            </a:r>
            <a:endParaRPr lang="en-US" dirty="0">
              <a:latin typeface="Arial" pitchFamily="24" charset="0"/>
              <a:ea typeface="ＭＳ Ｐゴシック" pitchFamily="24" charset="-128"/>
              <a:cs typeface="ＭＳ Ｐゴシック" pitchFamily="2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33363" indent="-233363">
              <a:buFont typeface="Arial"/>
              <a:buChar char="•"/>
            </a:pPr>
            <a:r>
              <a:rPr lang="en-US" b="1" dirty="0" smtClean="0"/>
              <a:t>0.7 W @ 1052 nm (systems being optimized)</a:t>
            </a:r>
          </a:p>
          <a:p>
            <a:pPr lvl="1" indent="-223838">
              <a:buFont typeface="Lucida Grande"/>
              <a:buChar char="-"/>
            </a:pPr>
            <a:r>
              <a:rPr lang="en-US" b="1" dirty="0" smtClean="0">
                <a:cs typeface="Arial" charset="0"/>
              </a:rPr>
              <a:t>240 </a:t>
            </a:r>
            <a:r>
              <a:rPr lang="en-US" b="1" dirty="0" err="1" smtClean="0">
                <a:cs typeface="Arial" charset="0"/>
              </a:rPr>
              <a:t>mW</a:t>
            </a:r>
            <a:r>
              <a:rPr lang="en-US" b="1" dirty="0" smtClean="0">
                <a:cs typeface="Arial" charset="0"/>
              </a:rPr>
              <a:t> @ 526 nm</a:t>
            </a:r>
          </a:p>
          <a:p>
            <a:pPr marL="690563" lvl="2" indent="-234950" defTabSz="454025">
              <a:buFont typeface="Arial"/>
              <a:buChar char="•"/>
            </a:pPr>
            <a:r>
              <a:rPr lang="en-US" sz="1600" b="1" dirty="0" smtClean="0">
                <a:cs typeface="Arial" charset="0"/>
              </a:rPr>
              <a:t>~ 1.5 </a:t>
            </a:r>
            <a:r>
              <a:rPr lang="en-US" sz="1600" b="1" dirty="0" err="1" smtClean="0">
                <a:cs typeface="Arial" charset="0"/>
              </a:rPr>
              <a:t>nC</a:t>
            </a:r>
            <a:r>
              <a:rPr lang="en-US" sz="1600" b="1" dirty="0" smtClean="0">
                <a:cs typeface="Arial" charset="0"/>
              </a:rPr>
              <a:t>, 1 MHz CsK</a:t>
            </a:r>
            <a:r>
              <a:rPr lang="en-US" sz="1600" b="1" baseline="-25000" dirty="0" smtClean="0">
                <a:cs typeface="Arial" charset="0"/>
              </a:rPr>
              <a:t>2</a:t>
            </a:r>
            <a:r>
              <a:rPr lang="en-US" sz="1600" b="1" dirty="0" smtClean="0">
                <a:cs typeface="Arial" charset="0"/>
              </a:rPr>
              <a:t>Sb</a:t>
            </a:r>
          </a:p>
          <a:p>
            <a:pPr lvl="1" indent="-223838">
              <a:buFont typeface="Lucida Grande"/>
              <a:buChar char="-"/>
            </a:pPr>
            <a:r>
              <a:rPr lang="en-US" b="1" dirty="0" smtClean="0">
                <a:cs typeface="Arial" charset="0"/>
              </a:rPr>
              <a:t>55 </a:t>
            </a:r>
            <a:r>
              <a:rPr lang="en-US" b="1" dirty="0" err="1" smtClean="0">
                <a:cs typeface="Arial" charset="0"/>
              </a:rPr>
              <a:t>mW</a:t>
            </a:r>
            <a:r>
              <a:rPr lang="en-US" b="1" dirty="0" smtClean="0">
                <a:cs typeface="Arial" charset="0"/>
              </a:rPr>
              <a:t> @ 263 nm</a:t>
            </a:r>
          </a:p>
          <a:p>
            <a:pPr marL="690563" lvl="2" indent="-242888" defTabSz="280988">
              <a:buFont typeface="Arial"/>
              <a:buChar char="•"/>
            </a:pPr>
            <a:r>
              <a:rPr lang="en-US" sz="1600" b="1" dirty="0" smtClean="0">
                <a:cs typeface="Arial" charset="0"/>
              </a:rPr>
              <a:t>~ 190 </a:t>
            </a:r>
            <a:r>
              <a:rPr lang="en-US" sz="1600" b="1" dirty="0" err="1" smtClean="0">
                <a:cs typeface="Arial" charset="0"/>
              </a:rPr>
              <a:t>pC</a:t>
            </a:r>
            <a:r>
              <a:rPr lang="en-US" sz="1600" b="1" dirty="0" smtClean="0">
                <a:cs typeface="Arial" charset="0"/>
              </a:rPr>
              <a:t>, 1 MHz Cs</a:t>
            </a:r>
            <a:r>
              <a:rPr lang="en-US" sz="1600" b="1" baseline="-25000" dirty="0" smtClean="0">
                <a:cs typeface="Arial" charset="0"/>
              </a:rPr>
              <a:t>2</a:t>
            </a:r>
            <a:r>
              <a:rPr lang="en-US" sz="1600" b="1" dirty="0" smtClean="0">
                <a:cs typeface="Arial" charset="0"/>
              </a:rPr>
              <a:t>Te</a:t>
            </a:r>
          </a:p>
          <a:p>
            <a:pPr marL="690563" lvl="2" indent="-242888" defTabSz="280988">
              <a:buFont typeface="Arial"/>
              <a:buChar char="•"/>
            </a:pPr>
            <a:endParaRPr lang="en-US" sz="1600" b="1" dirty="0" smtClean="0">
              <a:cs typeface="Arial" charset="0"/>
            </a:endParaRPr>
          </a:p>
          <a:p>
            <a:pPr marL="233363" indent="-233363">
              <a:buFont typeface="Arial"/>
              <a:buChar char="•"/>
            </a:pPr>
            <a:r>
              <a:rPr lang="en-US" sz="2000" b="1" dirty="0" smtClean="0">
                <a:cs typeface="Arial" charset="0"/>
              </a:rPr>
              <a:t>Other lasers available for future use</a:t>
            </a:r>
          </a:p>
          <a:p>
            <a:pPr marL="1025525" lvl="1" indent="-234950" defTabSz="568325">
              <a:buFont typeface="Arial"/>
              <a:buChar char="•"/>
            </a:pPr>
            <a:r>
              <a:rPr lang="en-US" sz="2000" b="1" dirty="0" smtClean="0">
                <a:cs typeface="Arial" charset="0"/>
              </a:rPr>
              <a:t>1 MHz, 2 W, 1052 nm (Calmar)</a:t>
            </a:r>
          </a:p>
          <a:p>
            <a:pPr marL="1025525" lvl="1" indent="-234950" defTabSz="568325">
              <a:buFont typeface="Arial"/>
              <a:buChar char="•"/>
            </a:pPr>
            <a:r>
              <a:rPr lang="en-US" sz="2000" b="1" dirty="0" smtClean="0">
                <a:cs typeface="Arial" charset="0"/>
              </a:rPr>
              <a:t>1 MHz, &gt;100 W,1064 nm, </a:t>
            </a:r>
            <a:r>
              <a:rPr lang="en-US" sz="2000" b="1" dirty="0" err="1" smtClean="0">
                <a:cs typeface="Arial" charset="0"/>
              </a:rPr>
              <a:t>cryo</a:t>
            </a:r>
            <a:r>
              <a:rPr lang="en-US" sz="2000" b="1" dirty="0" smtClean="0">
                <a:cs typeface="Arial" charset="0"/>
              </a:rPr>
              <a:t>-cooled </a:t>
            </a:r>
            <a:r>
              <a:rPr lang="en-US" sz="2000" b="1" dirty="0" err="1" smtClean="0">
                <a:cs typeface="Arial" charset="0"/>
              </a:rPr>
              <a:t>Yb:YAG</a:t>
            </a:r>
            <a:r>
              <a:rPr lang="en-US" sz="2000" b="1" dirty="0" smtClean="0">
                <a:cs typeface="Arial" charset="0"/>
              </a:rPr>
              <a:t> (</a:t>
            </a:r>
            <a:r>
              <a:rPr lang="en-US" sz="2000" b="1" dirty="0" err="1" smtClean="0">
                <a:cs typeface="Arial" charset="0"/>
              </a:rPr>
              <a:t>Qpeak</a:t>
            </a:r>
            <a:r>
              <a:rPr lang="en-US" sz="2000" b="1" dirty="0" smtClean="0">
                <a:cs typeface="Arial" charset="0"/>
              </a:rPr>
              <a:t> Inc., STTR)</a:t>
            </a:r>
          </a:p>
          <a:p>
            <a:pPr marL="690563" lvl="2" indent="-242888" defTabSz="280988">
              <a:buFont typeface="Arial"/>
              <a:buChar char="•"/>
            </a:pPr>
            <a:endParaRPr lang="en-US" sz="1600" b="1" dirty="0"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415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Padmore</a:t>
            </a:r>
            <a:r>
              <a:rPr lang="en-US" dirty="0" smtClean="0"/>
              <a:t> leads</a:t>
            </a:r>
          </a:p>
          <a:p>
            <a:r>
              <a:rPr lang="en-US" dirty="0" smtClean="0"/>
              <a:t>ALS, surface &amp; materials science expertise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04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Phase 0 (</a:t>
            </a:r>
            <a:r>
              <a:rPr lang="en-US" i="1" dirty="0" smtClean="0">
                <a:solidFill>
                  <a:srgbClr val="008000"/>
                </a:solidFill>
                <a:latin typeface="+mn-lt"/>
                <a:ea typeface="ＭＳ Ｐゴシック" charset="0"/>
                <a:cs typeface="ＭＳ Ｐゴシック" charset="0"/>
              </a:rPr>
              <a:t>1 MHz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  <a:p>
            <a:pPr lvl="0" eaLnBrk="1" hangingPunct="1">
              <a:buFont typeface="Arial" charset="0"/>
              <a:buChar char="•"/>
            </a:pPr>
            <a:r>
              <a:rPr lang="en-US" dirty="0" smtClean="0">
                <a:latin typeface="+mn-lt"/>
                <a:ea typeface="ＭＳ Ｐゴシック" charset="0"/>
              </a:rPr>
              <a:t> Photocathode tests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latin typeface="+mn-lt"/>
                <a:ea typeface="ＭＳ Ｐゴシック" charset="0"/>
              </a:rPr>
              <a:t>QE </a:t>
            </a:r>
            <a:r>
              <a:rPr lang="en-US" sz="1600" dirty="0" err="1" smtClean="0">
                <a:latin typeface="+mn-lt"/>
                <a:ea typeface="ＭＳ Ｐゴシック" charset="0"/>
              </a:rPr>
              <a:t>Vs</a:t>
            </a:r>
            <a:r>
              <a:rPr lang="en-US" sz="1600" dirty="0" smtClean="0">
                <a:latin typeface="+mn-lt"/>
                <a:ea typeface="ＭＳ Ｐゴシック" charset="0"/>
              </a:rPr>
              <a:t> time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latin typeface="+mn-lt"/>
                <a:ea typeface="ＭＳ Ｐゴシック" charset="0"/>
              </a:rPr>
              <a:t>QE maps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latin typeface="+mn-lt"/>
                <a:ea typeface="ＭＳ Ｐゴシック" charset="0"/>
              </a:rPr>
              <a:t>Cathode </a:t>
            </a:r>
            <a:r>
              <a:rPr lang="en-US" sz="1600" dirty="0" err="1" smtClean="0">
                <a:latin typeface="+mn-lt"/>
                <a:ea typeface="ＭＳ Ｐゴシック" charset="0"/>
              </a:rPr>
              <a:t>emittance</a:t>
            </a:r>
            <a:endParaRPr lang="en-US" sz="1600" dirty="0" smtClean="0">
              <a:latin typeface="+mn-lt"/>
              <a:ea typeface="ＭＳ Ｐゴシック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latin typeface="+mn-lt"/>
                <a:ea typeface="ＭＳ Ｐゴシック" charset="0"/>
              </a:rPr>
              <a:t>High current cathode performance (~mA)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latin typeface="+mn-lt"/>
                <a:ea typeface="ＭＳ Ｐゴシック" charset="0"/>
              </a:rPr>
              <a:t>Energy measurement with correcting coil</a:t>
            </a:r>
          </a:p>
          <a:p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Phase 1 (</a:t>
            </a:r>
            <a:r>
              <a:rPr lang="en-US" i="1" dirty="0" smtClean="0">
                <a:solidFill>
                  <a:srgbClr val="008000"/>
                </a:solidFill>
                <a:latin typeface="+mn-lt"/>
                <a:ea typeface="ＭＳ Ｐゴシック" charset="0"/>
                <a:cs typeface="ＭＳ Ｐゴシック" charset="0"/>
              </a:rPr>
              <a:t>1 MHz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  <a:endParaRPr lang="en-US" sz="1600" dirty="0" smtClean="0">
              <a:solidFill>
                <a:schemeClr val="tx2"/>
              </a:solidFill>
              <a:latin typeface="+mn-lt"/>
              <a:ea typeface="ＭＳ Ｐゴシック" charset="0"/>
            </a:endParaRPr>
          </a:p>
          <a:p>
            <a:pPr lvl="0" eaLnBrk="1" hangingPunct="1">
              <a:buFont typeface="Arial" charset="0"/>
              <a:buChar char="•"/>
            </a:pPr>
            <a:r>
              <a:rPr lang="en-US" dirty="0" smtClean="0">
                <a:latin typeface="+mn-lt"/>
                <a:ea typeface="ＭＳ Ｐゴシック" charset="0"/>
              </a:rPr>
              <a:t> Beam characterization at the gun energy (750 kV)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Space charge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ea typeface="ＭＳ Ｐゴシック" charset="0"/>
              </a:rPr>
              <a:t>emittance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Time and energy resolved measurements</a:t>
            </a:r>
          </a:p>
          <a:p>
            <a:pPr eaLnBrk="1" hangingPunct="1"/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Phase II (</a:t>
            </a:r>
            <a:r>
              <a:rPr lang="en-US" i="1" dirty="0" smtClean="0">
                <a:solidFill>
                  <a:srgbClr val="008000"/>
                </a:solidFill>
                <a:latin typeface="+mn-lt"/>
                <a:ea typeface="ＭＳ Ｐゴシック" charset="0"/>
                <a:cs typeface="ＭＳ Ｐゴシック" charset="0"/>
              </a:rPr>
              <a:t>10 Hz</a:t>
            </a:r>
            <a:r>
              <a:rPr lang="en-US" dirty="0" smtClean="0">
                <a:latin typeface="+mn-lt"/>
                <a:ea typeface="ＭＳ Ｐゴシック" charset="0"/>
                <a:cs typeface="ＭＳ Ｐゴシック" charset="0"/>
              </a:rPr>
              <a:t>)</a:t>
            </a:r>
          </a:p>
          <a:p>
            <a:pPr marL="0" lvl="1" indent="-228600" eaLnBrk="1" hangingPunct="1">
              <a:spcBef>
                <a:spcPts val="0"/>
              </a:spcBef>
            </a:pPr>
            <a:r>
              <a:rPr lang="en-US" dirty="0" smtClean="0">
                <a:latin typeface="+mn-lt"/>
                <a:ea typeface="ＭＳ Ｐゴシック" charset="0"/>
              </a:rPr>
              <a:t> Beam characterization at the injector exit (15-30 MeV)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6D brightness measurement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Jitter measurements</a:t>
            </a:r>
          </a:p>
          <a:p>
            <a:pPr marL="0" lvl="1" indent="0">
              <a:spcBef>
                <a:spcPct val="80000"/>
              </a:spcBef>
              <a:buFont typeface="Arial"/>
              <a:buNone/>
            </a:pPr>
            <a:r>
              <a:rPr lang="en-US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Review held November 28</a:t>
            </a:r>
          </a:p>
          <a:p>
            <a:pPr marL="685800" lvl="3" indent="-223838">
              <a:spcBef>
                <a:spcPts val="0"/>
              </a:spcBef>
              <a:buFont typeface="Arial"/>
              <a:buChar char="•"/>
            </a:pP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Chair I. </a:t>
            </a:r>
            <a:r>
              <a:rPr lang="en-US" sz="1600" dirty="0" err="1" smtClean="0">
                <a:solidFill>
                  <a:srgbClr val="000000"/>
                </a:solidFill>
                <a:latin typeface="+mn-lt"/>
                <a:ea typeface="ＭＳ Ｐゴシック" charset="0"/>
              </a:rPr>
              <a:t>Bazarov</a:t>
            </a:r>
            <a:r>
              <a:rPr lang="en-US" sz="1600" dirty="0" smtClean="0">
                <a:solidFill>
                  <a:srgbClr val="000000"/>
                </a:solidFill>
                <a:latin typeface="+mn-lt"/>
                <a:ea typeface="ＭＳ Ｐゴシック" charset="0"/>
              </a:rPr>
              <a:t> (Cornell)</a:t>
            </a:r>
            <a:endParaRPr lang="en-US" sz="1600" dirty="0">
              <a:solidFill>
                <a:srgbClr val="000000"/>
              </a:solidFill>
              <a:latin typeface="+mn-lt"/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16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Further optimization under way (CSR, impedance, footprint, diagnostics)</a:t>
            </a:r>
          </a:p>
          <a:p>
            <a:pPr marL="342900" indent="-342900">
              <a:buFont typeface="Arial"/>
              <a:buChar char="•"/>
            </a:pPr>
            <a:endParaRPr lang="en-US" b="1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9C0F82-79A9-F64B-BDAF-674803B068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24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3817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1" y="339725"/>
            <a:ext cx="7646988" cy="7318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06514"/>
            <a:ext cx="8788400" cy="5214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8435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925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5236679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6581002"/>
            <a:ext cx="3513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5613" fontAlgn="base">
              <a:spcBef>
                <a:spcPct val="0"/>
              </a:spcBef>
              <a:spcAft>
                <a:spcPct val="0"/>
              </a:spcAft>
            </a:pPr>
            <a:fld id="{7C21B7E7-3C0E-C243-AB13-B4AE7ADB14EE}" type="slidenum">
              <a:rPr lang="en-US" sz="1200">
                <a:solidFill>
                  <a:srgbClr val="800000"/>
                </a:solidFill>
                <a:latin typeface="Helvetica Neue"/>
                <a:ea typeface="ヒラギノ角ゴ ProN W3" charset="0"/>
                <a:cs typeface="Helvetica Neue"/>
              </a:rPr>
              <a:pPr defTabSz="45561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dirty="0">
              <a:solidFill>
                <a:srgbClr val="800000"/>
              </a:solidFill>
              <a:latin typeface="Helvetica Neue"/>
              <a:ea typeface="ヒラギノ角ゴ ProN W3" charset="0"/>
              <a:cs typeface="Helvetica Neue"/>
            </a:endParaRPr>
          </a:p>
        </p:txBody>
      </p:sp>
      <p:pic>
        <p:nvPicPr>
          <p:cNvPr id="8" name="Picture 7" descr="PPT_template_CR-02.png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04" y="6051700"/>
            <a:ext cx="9143391" cy="816810"/>
          </a:xfrm>
          <a:prstGeom prst="rect">
            <a:avLst/>
          </a:prstGeom>
        </p:spPr>
      </p:pic>
      <p:pic>
        <p:nvPicPr>
          <p:cNvPr id="9" name="Picture 8" descr="PPT_template_CR-01.png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04" y="0"/>
            <a:ext cx="9143391" cy="816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35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6" r:id="rId5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+mj-ea"/>
          <a:cs typeface="+mj-cs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Helvetica Neue"/>
          <a:ea typeface="ＭＳ Ｐゴシック"/>
          <a:cs typeface="ＭＳ Ｐゴシック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66"/>
          </a:solidFill>
          <a:latin typeface="Arial" charset="0"/>
          <a:ea typeface="ＭＳ Ｐゴシック"/>
          <a:cs typeface="ＭＳ Ｐゴシック"/>
        </a:defRPr>
      </a:lvl9pPr>
    </p:titleStyle>
    <p:bodyStyle>
      <a:lvl1pPr marL="225425" indent="-225425" algn="l" defTabSz="457200" rtl="0" eaLnBrk="1" fontAlgn="base" hangingPunct="1">
        <a:spcBef>
          <a:spcPct val="80000"/>
        </a:spcBef>
        <a:spcAft>
          <a:spcPct val="0"/>
        </a:spcAft>
        <a:buFont typeface="Arial" charset="0"/>
        <a:buChar char="•"/>
        <a:defRPr sz="2000" b="1">
          <a:solidFill>
            <a:schemeClr val="tx1"/>
          </a:solidFill>
          <a:latin typeface="Helvetica Neue"/>
          <a:ea typeface="+mn-ea"/>
          <a:cs typeface="+mn-cs"/>
        </a:defRPr>
      </a:lvl1pPr>
      <a:lvl2pPr marL="457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Helvetica Neue"/>
          <a:ea typeface="+mn-ea"/>
          <a:cs typeface="+mn-cs"/>
        </a:defRPr>
      </a:lvl2pPr>
      <a:lvl3pPr marL="685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b="1">
          <a:solidFill>
            <a:schemeClr val="tx1"/>
          </a:solidFill>
          <a:latin typeface="Helvetica Neue"/>
          <a:ea typeface="+mn-ea"/>
          <a:cs typeface="+mn-cs"/>
        </a:defRPr>
      </a:lvl3pPr>
      <a:lvl4pPr marL="914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b="1">
          <a:solidFill>
            <a:schemeClr val="tx1"/>
          </a:solidFill>
          <a:latin typeface="Helvetica Neue"/>
          <a:ea typeface="+mn-ea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>
          <a:solidFill>
            <a:srgbClr val="003366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emf"/><Relationship Id="rId6" Type="http://schemas.openxmlformats.org/officeDocument/2006/relationships/image" Target="../media/image36.png"/><Relationship Id="rId7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1.emf"/><Relationship Id="rId8" Type="http://schemas.openxmlformats.org/officeDocument/2006/relationships/image" Target="../media/image45.png"/><Relationship Id="rId9" Type="http://schemas.openxmlformats.org/officeDocument/2006/relationships/image" Target="../media/image3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emf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6" Type="http://schemas.openxmlformats.org/officeDocument/2006/relationships/image" Target="../media/image13.jpeg"/><Relationship Id="rId7" Type="http://schemas.openxmlformats.org/officeDocument/2006/relationships/image" Target="../media/image14.jpeg"/><Relationship Id="rId8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692" y="1607504"/>
            <a:ext cx="8973033" cy="2062019"/>
            <a:chOff x="133692" y="1607504"/>
            <a:chExt cx="8973033" cy="206201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21"/>
            <a:stretch/>
          </p:blipFill>
          <p:spPr bwMode="auto">
            <a:xfrm>
              <a:off x="133692" y="1607504"/>
              <a:ext cx="4007215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27" r="64775"/>
            <a:stretch/>
          </p:blipFill>
          <p:spPr bwMode="auto">
            <a:xfrm>
              <a:off x="4141111" y="1608774"/>
              <a:ext cx="193196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82" r="-1"/>
            <a:stretch/>
          </p:blipFill>
          <p:spPr bwMode="auto">
            <a:xfrm>
              <a:off x="4300735" y="1607504"/>
              <a:ext cx="4805990" cy="206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593789"/>
            <a:ext cx="9144000" cy="359753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000090"/>
                </a:solidFill>
              </a:rPr>
              <a:t>NGLS DESIGN STUDY</a:t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AND</a:t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3600" dirty="0" smtClean="0">
                <a:solidFill>
                  <a:srgbClr val="000090"/>
                </a:solidFill>
              </a:rPr>
              <a:t>ACCELERATOR R&amp;D </a:t>
            </a:r>
            <a:br>
              <a:rPr lang="en-US" sz="3600" dirty="0" smtClean="0">
                <a:solidFill>
                  <a:srgbClr val="000090"/>
                </a:solidFill>
              </a:rPr>
            </a:br>
            <a:r>
              <a:rPr lang="en-US" sz="1000" dirty="0" smtClean="0">
                <a:solidFill>
                  <a:srgbClr val="000090"/>
                </a:solidFill>
              </a:rPr>
              <a:t> </a:t>
            </a:r>
            <a:r>
              <a:rPr lang="en-US" sz="2400" dirty="0" smtClean="0">
                <a:solidFill>
                  <a:srgbClr val="000090"/>
                </a:solidFill>
              </a:rPr>
              <a:t/>
            </a:r>
            <a:br>
              <a:rPr lang="en-US" sz="24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John Corlett</a:t>
            </a:r>
            <a:br>
              <a:rPr lang="en-US" sz="2000" dirty="0" smtClean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 for the NGLS Team</a:t>
            </a:r>
            <a:r>
              <a:rPr lang="en-US" sz="1000" dirty="0">
                <a:solidFill>
                  <a:srgbClr val="000090"/>
                </a:solidFill>
              </a:rPr>
              <a:t/>
            </a:r>
            <a:br>
              <a:rPr lang="en-US" sz="1000" dirty="0">
                <a:solidFill>
                  <a:srgbClr val="000090"/>
                </a:solidFill>
              </a:rPr>
            </a:br>
            <a:r>
              <a:rPr lang="en-US" sz="2000" dirty="0" smtClean="0">
                <a:solidFill>
                  <a:srgbClr val="000090"/>
                </a:solidFill>
              </a:rPr>
              <a:t>March 5, 2012</a:t>
            </a:r>
            <a:endParaRPr lang="en-US" sz="2000" dirty="0">
              <a:solidFill>
                <a:srgbClr val="000090"/>
              </a:solidFill>
            </a:endParaRPr>
          </a:p>
        </p:txBody>
      </p:sp>
      <p:pic>
        <p:nvPicPr>
          <p:cNvPr id="3" name="Picture 2" descr="Screen shot 2012-03-05 at 11.02.5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117" y="5405219"/>
            <a:ext cx="49149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73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Picture 00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3" y="827752"/>
            <a:ext cx="3368319" cy="2242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 descr="QE_ne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13" y="4409529"/>
            <a:ext cx="2743200" cy="210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1" name="Picture 11" descr="moment_ne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21" y="4364914"/>
            <a:ext cx="2819400" cy="215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 descr="lifetime_new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413" y="4302919"/>
            <a:ext cx="2895600" cy="221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762000" y="4836429"/>
            <a:ext cx="693738" cy="254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FF"/>
                </a:solidFill>
              </a:rPr>
              <a:t>High QE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92980" y="4639469"/>
            <a:ext cx="864792" cy="553998"/>
          </a:xfrm>
          <a:prstGeom prst="rect">
            <a:avLst/>
          </a:prstGeom>
          <a:solidFill>
            <a:srgbClr val="FFFFFF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FF"/>
                </a:solidFill>
              </a:rPr>
              <a:t>Good lifetime at</a:t>
            </a:r>
            <a:endParaRPr lang="en-US" sz="1000" b="1" dirty="0">
              <a:solidFill>
                <a:srgbClr val="0000FF"/>
              </a:solidFill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 smtClean="0">
                <a:solidFill>
                  <a:srgbClr val="0000FF"/>
                </a:solidFill>
              </a:rPr>
              <a:t>10</a:t>
            </a:r>
            <a:r>
              <a:rPr lang="en-US" sz="10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1000" b="1" baseline="30000" dirty="0">
                <a:solidFill>
                  <a:srgbClr val="0000FF"/>
                </a:solidFill>
              </a:rPr>
              <a:t>9 </a:t>
            </a:r>
            <a:r>
              <a:rPr lang="en-US" sz="1000" b="1" dirty="0" err="1">
                <a:solidFill>
                  <a:srgbClr val="0000FF"/>
                </a:solidFill>
              </a:rPr>
              <a:t>mBar</a:t>
            </a:r>
            <a:endParaRPr lang="en-US" sz="1000" b="1" dirty="0">
              <a:solidFill>
                <a:srgbClr val="0000FF"/>
              </a:solidFill>
            </a:endParaRP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7263069" y="4684029"/>
            <a:ext cx="1120775" cy="40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FF"/>
                </a:solidFill>
              </a:rPr>
              <a:t>Low transverse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0000FF"/>
                </a:solidFill>
              </a:rPr>
              <a:t>momentum</a:t>
            </a:r>
          </a:p>
        </p:txBody>
      </p:sp>
      <p:pic>
        <p:nvPicPr>
          <p:cNvPr id="15364" name="Picture 4" descr="momentatro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772" y="2492690"/>
            <a:ext cx="3810000" cy="164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8366" y="2536114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9" name="AutoShape 9"/>
          <p:cNvSpPr>
            <a:spLocks noChangeArrowheads="1"/>
          </p:cNvSpPr>
          <p:nvPr/>
        </p:nvSpPr>
        <p:spPr bwMode="auto">
          <a:xfrm>
            <a:off x="5417366" y="3221914"/>
            <a:ext cx="457200" cy="304800"/>
          </a:xfrm>
          <a:prstGeom prst="leftRightArrow">
            <a:avLst>
              <a:gd name="adj1" fmla="val 50000"/>
              <a:gd name="adj2" fmla="val 3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 bwMode="auto">
          <a:xfrm>
            <a:off x="0" y="296645"/>
            <a:ext cx="5106705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Photocathode materials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 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R&amp;</a:t>
            </a:r>
            <a:r>
              <a:rPr lang="en-US" dirty="0">
                <a:solidFill>
                  <a:srgbClr val="000090"/>
                </a:solidFill>
                <a:latin typeface="+mn-lt"/>
              </a:rPr>
              <a:t>D</a:t>
            </a:r>
            <a:endParaRPr lang="en-US" sz="1800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193545" y="1157495"/>
            <a:ext cx="2346085" cy="954107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90"/>
                </a:solidFill>
                <a:latin typeface="Helvetica Neue"/>
                <a:ea typeface="Arial" pitchFamily="23" charset="0"/>
                <a:cs typeface="Helvetica Neue"/>
              </a:rPr>
              <a:t>K</a:t>
            </a:r>
            <a:r>
              <a:rPr lang="en-US" sz="1400" b="1" baseline="-25000" dirty="0" smtClean="0">
                <a:solidFill>
                  <a:srgbClr val="000090"/>
                </a:solidFill>
                <a:latin typeface="Helvetica Neue"/>
                <a:ea typeface="Arial" pitchFamily="23" charset="0"/>
                <a:cs typeface="Helvetica Neue"/>
              </a:rPr>
              <a:t>2</a:t>
            </a:r>
            <a:r>
              <a:rPr lang="en-US" sz="1400" b="1" dirty="0" smtClean="0">
                <a:solidFill>
                  <a:srgbClr val="000090"/>
                </a:solidFill>
                <a:latin typeface="Helvetica Neue"/>
                <a:ea typeface="Arial" pitchFamily="23" charset="0"/>
                <a:cs typeface="Helvetica Neue"/>
              </a:rPr>
              <a:t>CsSb</a:t>
            </a:r>
            <a:r>
              <a:rPr lang="en-US" sz="1400" b="1" dirty="0" smtClean="0"/>
              <a:t>:</a:t>
            </a:r>
          </a:p>
          <a:p>
            <a:r>
              <a:rPr lang="en-US" sz="1400" b="1" dirty="0" smtClean="0"/>
              <a:t>6</a:t>
            </a:r>
            <a:r>
              <a:rPr lang="en-US" sz="1400" b="1" dirty="0"/>
              <a:t>% </a:t>
            </a:r>
            <a:r>
              <a:rPr lang="en-US" sz="1400" b="1" dirty="0" smtClean="0"/>
              <a:t>QE</a:t>
            </a:r>
            <a:r>
              <a:rPr lang="en-US" sz="1400" b="1" dirty="0"/>
              <a:t> </a:t>
            </a:r>
            <a:r>
              <a:rPr lang="en-US" sz="1400" b="1" dirty="0" smtClean="0"/>
              <a:t>at 532 nm </a:t>
            </a:r>
          </a:p>
          <a:p>
            <a:r>
              <a:rPr lang="en-US" sz="1400" b="1" dirty="0" smtClean="0"/>
              <a:t>0.36 </a:t>
            </a:r>
            <a:r>
              <a:rPr lang="en-US" sz="1400" b="1" dirty="0"/>
              <a:t>microns / mm </a:t>
            </a:r>
            <a:r>
              <a:rPr lang="en-US" sz="1400" b="1" dirty="0" err="1"/>
              <a:t>rms</a:t>
            </a:r>
            <a:r>
              <a:rPr lang="en-US" sz="1400" b="1" dirty="0"/>
              <a:t> </a:t>
            </a:r>
            <a:r>
              <a:rPr lang="en-US" sz="1400" b="1" dirty="0" smtClean="0">
                <a:latin typeface="Symbol" charset="2"/>
                <a:cs typeface="Symbol" charset="2"/>
              </a:rPr>
              <a:t>e</a:t>
            </a:r>
            <a:r>
              <a:rPr lang="en-US" sz="1400" b="1" baseline="-25000" dirty="0" smtClean="0"/>
              <a:t>n</a:t>
            </a:r>
          </a:p>
          <a:p>
            <a:r>
              <a:rPr lang="en-US" sz="1400" b="1" dirty="0" smtClean="0"/>
              <a:t>&gt;&gt; 1 week lifetime</a:t>
            </a:r>
            <a:endParaRPr lang="en-US" sz="1400" b="1" baseline="-25000" dirty="0"/>
          </a:p>
        </p:txBody>
      </p:sp>
    </p:spTree>
    <p:extLst>
      <p:ext uri="{BB962C8B-B14F-4D97-AF65-F5344CB8AC3E}">
        <p14:creationId xmlns:p14="http://schemas.microsoft.com/office/powerpoint/2010/main" val="1037221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hase2_08_03_2011.pdf"/>
          <p:cNvPicPr>
            <a:picLocks noChangeAspect="1"/>
          </p:cNvPicPr>
          <p:nvPr/>
        </p:nvPicPr>
        <p:blipFill>
          <a:blip r:embed="rId3"/>
          <a:srcRect t="31623" b="31021"/>
          <a:stretch>
            <a:fillRect/>
          </a:stretch>
        </p:blipFill>
        <p:spPr>
          <a:xfrm>
            <a:off x="334191" y="1899517"/>
            <a:ext cx="8809809" cy="4259196"/>
          </a:xfrm>
          <a:prstGeom prst="rect">
            <a:avLst/>
          </a:prstGeom>
        </p:spPr>
      </p:pic>
      <p:sp>
        <p:nvSpPr>
          <p:cNvPr id="48" name="Title 1"/>
          <p:cNvSpPr txBox="1">
            <a:spLocks/>
          </p:cNvSpPr>
          <p:nvPr/>
        </p:nvSpPr>
        <p:spPr>
          <a:xfrm>
            <a:off x="0" y="290663"/>
            <a:ext cx="6907438" cy="731838"/>
          </a:xfrm>
          <a:prstGeom prst="rect">
            <a:avLst/>
          </a:prstGeom>
        </p:spPr>
        <p:txBody>
          <a:bodyPr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APEX stages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92095" y="4697396"/>
            <a:ext cx="3851966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Diagnostics systems in collaboration with Cornell CLASSSE</a:t>
            </a:r>
          </a:p>
          <a:p>
            <a:pPr algn="r"/>
            <a:r>
              <a:rPr lang="en-US" i="1" dirty="0"/>
              <a:t>Accelerating cavities in collaboration with ANL </a:t>
            </a:r>
            <a:r>
              <a:rPr lang="en-US" i="1" dirty="0" smtClean="0"/>
              <a:t>AWA</a:t>
            </a:r>
            <a:endParaRPr lang="en-US" i="1" dirty="0"/>
          </a:p>
        </p:txBody>
      </p:sp>
      <p:grpSp>
        <p:nvGrpSpPr>
          <p:cNvPr id="16" name="Group 15"/>
          <p:cNvGrpSpPr/>
          <p:nvPr/>
        </p:nvGrpSpPr>
        <p:grpSpPr>
          <a:xfrm>
            <a:off x="71449" y="1504264"/>
            <a:ext cx="1994245" cy="2863634"/>
            <a:chOff x="71449" y="1504264"/>
            <a:chExt cx="1994245" cy="2863634"/>
          </a:xfrm>
        </p:grpSpPr>
        <p:sp>
          <p:nvSpPr>
            <p:cNvPr id="8" name="TextBox 7"/>
            <p:cNvSpPr txBox="1"/>
            <p:nvPr/>
          </p:nvSpPr>
          <p:spPr>
            <a:xfrm>
              <a:off x="71449" y="1504264"/>
              <a:ext cx="1994245" cy="1754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Phase I:</a:t>
              </a:r>
            </a:p>
            <a:p>
              <a:pPr algn="r"/>
              <a:r>
                <a:rPr lang="en-US" dirty="0">
                  <a:latin typeface="Arial" charset="0"/>
                  <a:cs typeface="Arial" charset="0"/>
                </a:rPr>
                <a:t>Beam characterization at gun energy (750 </a:t>
              </a:r>
              <a:r>
                <a:rPr lang="en-US" dirty="0" err="1">
                  <a:latin typeface="Arial" charset="0"/>
                  <a:cs typeface="Arial" charset="0"/>
                </a:rPr>
                <a:t>keV</a:t>
              </a:r>
              <a:r>
                <a:rPr lang="en-US" dirty="0">
                  <a:latin typeface="Arial" charset="0"/>
                  <a:cs typeface="Arial" charset="0"/>
                </a:rPr>
                <a:t>)</a:t>
              </a:r>
            </a:p>
            <a:p>
              <a:pPr algn="r"/>
              <a:r>
                <a:rPr lang="en-US" b="1" dirty="0" smtClean="0"/>
                <a:t>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065694" y="1584999"/>
              <a:ext cx="0" cy="2782899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123905" y="3171908"/>
            <a:ext cx="1691489" cy="1477328"/>
            <a:chOff x="123905" y="3171908"/>
            <a:chExt cx="1691489" cy="1477328"/>
          </a:xfrm>
        </p:grpSpPr>
        <p:sp>
          <p:nvSpPr>
            <p:cNvPr id="9" name="TextBox 8"/>
            <p:cNvSpPr txBox="1"/>
            <p:nvPr/>
          </p:nvSpPr>
          <p:spPr>
            <a:xfrm>
              <a:off x="123905" y="3171908"/>
              <a:ext cx="168824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Phase 0:</a:t>
              </a:r>
            </a:p>
            <a:p>
              <a:pPr algn="r"/>
              <a:r>
                <a:rPr lang="en-US" dirty="0">
                  <a:latin typeface="Arial" charset="0"/>
                  <a:cs typeface="Arial" charset="0"/>
                </a:rPr>
                <a:t>Gun and photocathode tests</a:t>
              </a:r>
            </a:p>
            <a:p>
              <a:pPr algn="r"/>
              <a:r>
                <a:rPr lang="en-US" b="1" dirty="0" smtClean="0"/>
                <a:t> 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1812147" y="3204102"/>
              <a:ext cx="3247" cy="131619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3696579" y="976031"/>
            <a:ext cx="5381977" cy="5491268"/>
            <a:chOff x="3696579" y="976031"/>
            <a:chExt cx="5381977" cy="5491268"/>
          </a:xfrm>
        </p:grpSpPr>
        <p:sp>
          <p:nvSpPr>
            <p:cNvPr id="7" name="TextBox 6"/>
            <p:cNvSpPr txBox="1"/>
            <p:nvPr/>
          </p:nvSpPr>
          <p:spPr>
            <a:xfrm>
              <a:off x="4636314" y="6097967"/>
              <a:ext cx="44422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Arial"/>
                <a:buChar char="•"/>
              </a:pPr>
              <a:r>
                <a:rPr lang="en-US" b="1" dirty="0" smtClean="0">
                  <a:solidFill>
                    <a:srgbClr val="000090"/>
                  </a:solidFill>
                  <a:latin typeface="Helvetica Neue"/>
                  <a:cs typeface="Helvetica Neue"/>
                </a:rPr>
                <a:t>Planning for final installation in 2013</a:t>
              </a:r>
              <a:endParaRPr lang="en-US" b="1" dirty="0">
                <a:solidFill>
                  <a:srgbClr val="000090"/>
                </a:solidFill>
                <a:latin typeface="Helvetica Neue"/>
                <a:cs typeface="Helvetica Neue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3696579" y="976031"/>
              <a:ext cx="4565314" cy="1538368"/>
              <a:chOff x="3696579" y="976031"/>
              <a:chExt cx="4565314" cy="1538368"/>
            </a:xfrm>
          </p:grpSpPr>
          <p:sp>
            <p:nvSpPr>
              <p:cNvPr id="2" name="TextBox 1"/>
              <p:cNvSpPr txBox="1"/>
              <p:nvPr/>
            </p:nvSpPr>
            <p:spPr>
              <a:xfrm>
                <a:off x="3696579" y="976031"/>
                <a:ext cx="45653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b="1" dirty="0" smtClean="0"/>
                  <a:t>Phase-II:</a:t>
                </a:r>
              </a:p>
              <a:p>
                <a:pPr algn="r">
                  <a:buFontTx/>
                  <a:buNone/>
                  <a:defRPr/>
                </a:pPr>
                <a:r>
                  <a:rPr lang="en-US" dirty="0">
                    <a:latin typeface="Arial" charset="0"/>
                    <a:cs typeface="Arial" charset="0"/>
                  </a:rPr>
                  <a:t>Beam characterization at 15–30 MeV</a:t>
                </a:r>
              </a:p>
              <a:p>
                <a:pPr marL="176213" indent="-176213" algn="r">
                  <a:buFont typeface="Arial"/>
                  <a:buChar char="•"/>
                  <a:defRPr/>
                </a:pPr>
                <a:r>
                  <a:rPr lang="en-US" dirty="0">
                    <a:latin typeface="Arial" charset="0"/>
                    <a:cs typeface="Arial" charset="0"/>
                  </a:rPr>
                  <a:t>6-D brightness measurements</a:t>
                </a:r>
              </a:p>
              <a:p>
                <a:pPr algn="r"/>
                <a:endParaRPr lang="en-US" b="1" dirty="0" smtClean="0"/>
              </a:p>
            </p:txBody>
          </p:sp>
          <p:cxnSp>
            <p:nvCxnSpPr>
              <p:cNvPr id="12" name="Straight Connector 11"/>
              <p:cNvCxnSpPr/>
              <p:nvPr/>
            </p:nvCxnSpPr>
            <p:spPr>
              <a:xfrm flipH="1">
                <a:off x="8258594" y="1084461"/>
                <a:ext cx="3298" cy="142993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19" name="Picture 4" descr="Screen shot 2012-02-29 at 10.24.30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2193" y="4708794"/>
            <a:ext cx="1029574" cy="28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 descr="Screen shot 2012-02-29 at 10.25.33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623" y="5430436"/>
            <a:ext cx="673853" cy="31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8054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gls_spreader_v2_2line_2.png"/>
          <p:cNvPicPr>
            <a:picLocks noChangeAspect="1"/>
          </p:cNvPicPr>
          <p:nvPr/>
        </p:nvPicPr>
        <p:blipFill>
          <a:blip r:embed="rId3" cstate="print"/>
          <a:srcRect l="750" t="4462" r="5250" b="4462"/>
          <a:stretch>
            <a:fillRect/>
          </a:stretch>
        </p:blipFill>
        <p:spPr>
          <a:xfrm>
            <a:off x="211009" y="1954638"/>
            <a:ext cx="8595411" cy="27994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29220" y="2772932"/>
            <a:ext cx="4572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527026" y="1288802"/>
            <a:ext cx="141627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000099"/>
                </a:solidFill>
              </a:rPr>
              <a:t>Electrostatic</a:t>
            </a:r>
          </a:p>
          <a:p>
            <a:r>
              <a:rPr lang="en-US" sz="1600" b="1" dirty="0" smtClean="0">
                <a:solidFill>
                  <a:srgbClr val="000099"/>
                </a:solidFill>
              </a:rPr>
              <a:t>septum</a:t>
            </a:r>
            <a:endParaRPr lang="en-US" sz="1600" b="1" dirty="0">
              <a:solidFill>
                <a:srgbClr val="000099"/>
              </a:solidFill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2548357" y="2518932"/>
            <a:ext cx="1073932" cy="1295976"/>
            <a:chOff x="2504937" y="2794000"/>
            <a:chExt cx="1073932" cy="1295976"/>
          </a:xfrm>
        </p:grpSpPr>
        <p:sp>
          <p:nvSpPr>
            <p:cNvPr id="13" name="TextBox 12"/>
            <p:cNvSpPr txBox="1"/>
            <p:nvPr/>
          </p:nvSpPr>
          <p:spPr>
            <a:xfrm>
              <a:off x="2504937" y="3505200"/>
              <a:ext cx="1073932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Magnetic</a:t>
              </a:r>
            </a:p>
            <a:p>
              <a:pPr algn="ctr"/>
              <a:r>
                <a:rPr lang="en-US" sz="1600" b="1" dirty="0" smtClean="0">
                  <a:solidFill>
                    <a:srgbClr val="00B050"/>
                  </a:solidFill>
                </a:rPr>
                <a:t>Septum</a:t>
              </a:r>
              <a:endParaRPr lang="en-US" sz="1600" b="1" dirty="0">
                <a:solidFill>
                  <a:srgbClr val="00B050"/>
                </a:solidFill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flipV="1">
              <a:off x="3035300" y="2794000"/>
              <a:ext cx="0" cy="76200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769797" y="2607832"/>
            <a:ext cx="1239323" cy="1094144"/>
            <a:chOff x="3726377" y="2882900"/>
            <a:chExt cx="1239323" cy="1094144"/>
          </a:xfrm>
        </p:grpSpPr>
        <p:sp>
          <p:nvSpPr>
            <p:cNvPr id="16" name="TextBox 15"/>
            <p:cNvSpPr txBox="1"/>
            <p:nvPr/>
          </p:nvSpPr>
          <p:spPr>
            <a:xfrm>
              <a:off x="3726377" y="3638490"/>
              <a:ext cx="11651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DC Bends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H="1" flipV="1">
              <a:off x="3860305" y="2882900"/>
              <a:ext cx="435924" cy="74289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4296229" y="3130610"/>
              <a:ext cx="669471" cy="49518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186267" y="502368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Electrostatic allows 5x weaker kickers (1/5 stability tolerance)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Footprint reduced ~1/3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4414"/>
            <a:ext cx="6823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Optimizing the beam </a:t>
            </a:r>
            <a:r>
              <a:rPr lang="en-US" sz="2800" b="1" dirty="0">
                <a:solidFill>
                  <a:srgbClr val="000090"/>
                </a:solidFill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</a:rPr>
              <a:t>preader</a:t>
            </a:r>
            <a:endParaRPr lang="en-US" sz="2800" b="1" dirty="0">
              <a:solidFill>
                <a:srgbClr val="00009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53020" y="2480832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/>
          <p:cNvGrpSpPr/>
          <p:nvPr/>
        </p:nvGrpSpPr>
        <p:grpSpPr>
          <a:xfrm>
            <a:off x="716223" y="2480832"/>
            <a:ext cx="1370688" cy="1360388"/>
            <a:chOff x="672803" y="2755900"/>
            <a:chExt cx="1370688" cy="1360388"/>
          </a:xfrm>
        </p:grpSpPr>
        <p:sp>
          <p:nvSpPr>
            <p:cNvPr id="11" name="TextBox 10"/>
            <p:cNvSpPr txBox="1"/>
            <p:nvPr/>
          </p:nvSpPr>
          <p:spPr>
            <a:xfrm>
              <a:off x="672803" y="3254514"/>
              <a:ext cx="1370688" cy="8617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000099"/>
                  </a:solidFill>
                </a:rPr>
                <a:t>Kicker</a:t>
              </a:r>
            </a:p>
            <a:p>
              <a:r>
                <a:rPr lang="en-US" sz="1600" b="1" dirty="0" smtClean="0">
                  <a:solidFill>
                    <a:srgbClr val="000099"/>
                  </a:solidFill>
                </a:rPr>
                <a:t>(0.6 </a:t>
              </a:r>
              <a:r>
                <a:rPr lang="en-US" sz="1600" b="1" dirty="0" err="1" smtClean="0">
                  <a:solidFill>
                    <a:srgbClr val="000099"/>
                  </a:solidFill>
                </a:rPr>
                <a:t>mrad</a:t>
              </a:r>
              <a:r>
                <a:rPr lang="en-US" sz="1600" b="1" dirty="0" smtClean="0">
                  <a:solidFill>
                    <a:srgbClr val="000099"/>
                  </a:solidFill>
                </a:rPr>
                <a:t> –</a:t>
              </a:r>
            </a:p>
            <a:p>
              <a:r>
                <a:rPr lang="en-US" sz="1600" b="1" dirty="0">
                  <a:solidFill>
                    <a:srgbClr val="000099"/>
                  </a:solidFill>
                </a:rPr>
                <a:t>w</a:t>
              </a:r>
              <a:r>
                <a:rPr lang="en-US" sz="1600" b="1" dirty="0" smtClean="0">
                  <a:solidFill>
                    <a:srgbClr val="000099"/>
                  </a:solidFill>
                </a:rPr>
                <a:t>as 3 </a:t>
              </a:r>
              <a:r>
                <a:rPr lang="en-US" sz="1600" b="1" dirty="0" err="1" smtClean="0">
                  <a:solidFill>
                    <a:srgbClr val="000099"/>
                  </a:solidFill>
                </a:rPr>
                <a:t>mrad</a:t>
              </a:r>
              <a:r>
                <a:rPr lang="en-US" sz="1600" b="1" dirty="0" smtClean="0">
                  <a:solidFill>
                    <a:srgbClr val="000099"/>
                  </a:solidFill>
                </a:rPr>
                <a:t>)</a:t>
              </a:r>
              <a:endParaRPr lang="en-US" sz="1600" b="1" dirty="0">
                <a:solidFill>
                  <a:srgbClr val="000099"/>
                </a:solidFill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 flipH="1" flipV="1">
              <a:off x="673100" y="2755900"/>
              <a:ext cx="317500" cy="520700"/>
            </a:xfrm>
            <a:prstGeom prst="line">
              <a:avLst/>
            </a:prstGeom>
            <a:ln w="3175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2110438" y="1846558"/>
            <a:ext cx="0" cy="526194"/>
          </a:xfrm>
          <a:prstGeom prst="line">
            <a:avLst/>
          </a:prstGeom>
          <a:ln w="3175">
            <a:solidFill>
              <a:schemeClr val="tx1"/>
            </a:solidFill>
            <a:prstDash val="solid"/>
            <a:headEnd type="none" w="med" len="med"/>
            <a:tailEnd type="arrow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5855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86267" y="5023689"/>
            <a:ext cx="861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Electrostatic allows 5x weaker kickers (1/5 stability tolerance)</a:t>
            </a:r>
          </a:p>
          <a:p>
            <a:pPr marL="342900" indent="-342900">
              <a:buFont typeface="Arial"/>
              <a:buChar char="•"/>
            </a:pPr>
            <a:r>
              <a:rPr lang="en-US" b="1" dirty="0" smtClean="0">
                <a:solidFill>
                  <a:srgbClr val="000000"/>
                </a:solidFill>
              </a:rPr>
              <a:t>Footprint reduced ~1/3</a:t>
            </a:r>
            <a:endParaRPr lang="en-US" b="1" dirty="0">
              <a:solidFill>
                <a:srgbClr val="00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0" y="334414"/>
            <a:ext cx="682337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Optimizing the beam </a:t>
            </a:r>
            <a:r>
              <a:rPr lang="en-US" sz="2800" b="1" dirty="0">
                <a:solidFill>
                  <a:srgbClr val="000090"/>
                </a:solidFill>
              </a:rPr>
              <a:t>s</a:t>
            </a:r>
            <a:r>
              <a:rPr lang="en-US" sz="2800" b="1" dirty="0" smtClean="0">
                <a:solidFill>
                  <a:srgbClr val="000090"/>
                </a:solidFill>
              </a:rPr>
              <a:t>preader</a:t>
            </a:r>
            <a:endParaRPr lang="en-US" sz="2800" b="1" dirty="0">
              <a:solidFill>
                <a:srgbClr val="000090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828420" y="1246139"/>
            <a:ext cx="7406633" cy="3488119"/>
            <a:chOff x="846250" y="1077531"/>
            <a:chExt cx="7406633" cy="3488119"/>
          </a:xfrm>
        </p:grpSpPr>
        <p:grpSp>
          <p:nvGrpSpPr>
            <p:cNvPr id="21" name="Group 20"/>
            <p:cNvGrpSpPr/>
            <p:nvPr/>
          </p:nvGrpSpPr>
          <p:grpSpPr>
            <a:xfrm>
              <a:off x="6888650" y="3521650"/>
              <a:ext cx="90000" cy="1044000"/>
              <a:chOff x="6769101" y="2819400"/>
              <a:chExt cx="90000" cy="1044000"/>
            </a:xfrm>
          </p:grpSpPr>
          <p:sp>
            <p:nvSpPr>
              <p:cNvPr id="100" name="Rectangle 99"/>
              <p:cNvSpPr/>
              <p:nvPr/>
            </p:nvSpPr>
            <p:spPr>
              <a:xfrm>
                <a:off x="6769101" y="2936499"/>
                <a:ext cx="90000" cy="810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1" name="Straight Connector 100"/>
              <p:cNvCxnSpPr/>
              <p:nvPr/>
            </p:nvCxnSpPr>
            <p:spPr>
              <a:xfrm rot="16200000" flipV="1">
                <a:off x="6294191" y="3339856"/>
                <a:ext cx="1044000" cy="30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2" name="Rectangle 21"/>
            <p:cNvSpPr/>
            <p:nvPr/>
          </p:nvSpPr>
          <p:spPr>
            <a:xfrm>
              <a:off x="6779876" y="3463350"/>
              <a:ext cx="1846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  <p:grpSp>
          <p:nvGrpSpPr>
            <p:cNvPr id="23" name="Group 90"/>
            <p:cNvGrpSpPr/>
            <p:nvPr/>
          </p:nvGrpSpPr>
          <p:grpSpPr>
            <a:xfrm>
              <a:off x="5545500" y="3314700"/>
              <a:ext cx="360000" cy="252000"/>
              <a:chOff x="1219200" y="3308351"/>
              <a:chExt cx="360000" cy="252000"/>
            </a:xfrm>
          </p:grpSpPr>
          <p:sp>
            <p:nvSpPr>
              <p:cNvPr id="96" name="Rectangle 95"/>
              <p:cNvSpPr/>
              <p:nvPr/>
            </p:nvSpPr>
            <p:spPr>
              <a:xfrm rot="16200000">
                <a:off x="1309200" y="3247353"/>
                <a:ext cx="180000" cy="360000"/>
              </a:xfrm>
              <a:prstGeom prst="rect">
                <a:avLst/>
              </a:prstGeom>
              <a:solidFill>
                <a:srgbClr val="08FB2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7" name="Group 74"/>
              <p:cNvGrpSpPr/>
              <p:nvPr/>
            </p:nvGrpSpPr>
            <p:grpSpPr>
              <a:xfrm>
                <a:off x="1381125" y="3308351"/>
                <a:ext cx="36000" cy="252000"/>
                <a:chOff x="1381125" y="3308351"/>
                <a:chExt cx="36000" cy="252000"/>
              </a:xfrm>
            </p:grpSpPr>
            <p:cxnSp>
              <p:nvCxnSpPr>
                <p:cNvPr id="98" name="Straight Connector 97"/>
                <p:cNvCxnSpPr/>
                <p:nvPr/>
              </p:nvCxnSpPr>
              <p:spPr>
                <a:xfrm rot="16200000" flipV="1">
                  <a:off x="1273702" y="3432807"/>
                  <a:ext cx="252000" cy="308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  <a:prstDash val="dash"/>
                  <a:headEnd type="none" w="lg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9" name="Oval 98"/>
                <p:cNvSpPr>
                  <a:spLocks noChangeAspect="1"/>
                </p:cNvSpPr>
                <p:nvPr/>
              </p:nvSpPr>
              <p:spPr>
                <a:xfrm>
                  <a:off x="1381125" y="3414584"/>
                  <a:ext cx="36000" cy="3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" name="Group 89"/>
            <p:cNvGrpSpPr/>
            <p:nvPr/>
          </p:nvGrpSpPr>
          <p:grpSpPr>
            <a:xfrm>
              <a:off x="1767000" y="3308351"/>
              <a:ext cx="360000" cy="252000"/>
              <a:chOff x="1219200" y="3308351"/>
              <a:chExt cx="360000" cy="252000"/>
            </a:xfrm>
          </p:grpSpPr>
          <p:sp>
            <p:nvSpPr>
              <p:cNvPr id="92" name="Rectangle 91"/>
              <p:cNvSpPr/>
              <p:nvPr/>
            </p:nvSpPr>
            <p:spPr>
              <a:xfrm rot="16200000">
                <a:off x="1309200" y="3247353"/>
                <a:ext cx="180000" cy="360000"/>
              </a:xfrm>
              <a:prstGeom prst="rect">
                <a:avLst/>
              </a:prstGeom>
              <a:solidFill>
                <a:srgbClr val="08FB2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93" name="Group 74"/>
              <p:cNvGrpSpPr/>
              <p:nvPr/>
            </p:nvGrpSpPr>
            <p:grpSpPr>
              <a:xfrm>
                <a:off x="1390650" y="3308351"/>
                <a:ext cx="36000" cy="252000"/>
                <a:chOff x="1390650" y="3308351"/>
                <a:chExt cx="36000" cy="252000"/>
              </a:xfrm>
            </p:grpSpPr>
            <p:cxnSp>
              <p:nvCxnSpPr>
                <p:cNvPr id="94" name="Straight Connector 93"/>
                <p:cNvCxnSpPr/>
                <p:nvPr/>
              </p:nvCxnSpPr>
              <p:spPr>
                <a:xfrm rot="16200000" flipV="1">
                  <a:off x="1280052" y="3432807"/>
                  <a:ext cx="252000" cy="3087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  <a:prstDash val="dash"/>
                  <a:headEnd type="none" w="lg" len="med"/>
                  <a:tailEnd type="none" w="med" len="med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5" name="Oval 94"/>
                <p:cNvSpPr>
                  <a:spLocks noChangeAspect="1"/>
                </p:cNvSpPr>
                <p:nvPr/>
              </p:nvSpPr>
              <p:spPr>
                <a:xfrm>
                  <a:off x="1390650" y="3414584"/>
                  <a:ext cx="36000" cy="36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8" name="Rectangle 27"/>
            <p:cNvSpPr/>
            <p:nvPr/>
          </p:nvSpPr>
          <p:spPr>
            <a:xfrm rot="16200000">
              <a:off x="4058003" y="3074351"/>
              <a:ext cx="252000" cy="720000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2735750" y="3039530"/>
              <a:ext cx="90000" cy="810000"/>
            </a:xfrm>
            <a:prstGeom prst="rect">
              <a:avLst/>
            </a:prstGeom>
            <a:solidFill>
              <a:srgbClr val="FF6600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TextBox 34"/>
            <p:cNvSpPr txBox="1">
              <a:spLocks noChangeAspect="1"/>
            </p:cNvSpPr>
            <p:nvPr/>
          </p:nvSpPr>
          <p:spPr>
            <a:xfrm>
              <a:off x="1352933" y="2052935"/>
              <a:ext cx="1202523" cy="461665"/>
            </a:xfrm>
            <a:prstGeom prst="rect">
              <a:avLst/>
            </a:prstGeom>
            <a:solidFill>
              <a:srgbClr val="08FB26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800000"/>
                  </a:solidFill>
                </a:rPr>
                <a:t>Pulsed Kicker</a:t>
              </a:r>
            </a:p>
            <a:p>
              <a:r>
                <a:rPr lang="en-US" sz="1200" b="1" dirty="0" smtClean="0"/>
                <a:t>1 m, 0.6 </a:t>
              </a:r>
              <a:r>
                <a:rPr lang="en-US" sz="1200" b="1" dirty="0" err="1" smtClean="0"/>
                <a:t>mrad</a:t>
              </a:r>
              <a:endParaRPr lang="en-US" sz="1200" b="1" dirty="0"/>
            </a:p>
          </p:txBody>
        </p:sp>
        <p:grpSp>
          <p:nvGrpSpPr>
            <p:cNvPr id="36" name="Group 165"/>
            <p:cNvGrpSpPr/>
            <p:nvPr/>
          </p:nvGrpSpPr>
          <p:grpSpPr>
            <a:xfrm>
              <a:off x="846250" y="2749094"/>
              <a:ext cx="844550" cy="707827"/>
              <a:chOff x="692150" y="3895923"/>
              <a:chExt cx="844550" cy="707827"/>
            </a:xfrm>
          </p:grpSpPr>
          <p:cxnSp>
            <p:nvCxnSpPr>
              <p:cNvPr id="88" name="Straight Connector 87"/>
              <p:cNvCxnSpPr/>
              <p:nvPr/>
            </p:nvCxnSpPr>
            <p:spPr>
              <a:xfrm rot="10800000" flipV="1">
                <a:off x="920750" y="4578350"/>
                <a:ext cx="540000" cy="1427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5400000" flipV="1">
                <a:off x="645114" y="4315804"/>
                <a:ext cx="540000" cy="1427"/>
              </a:xfrm>
              <a:prstGeom prst="line">
                <a:avLst/>
              </a:prstGeom>
              <a:ln w="19050" cmpd="sng">
                <a:solidFill>
                  <a:srgbClr val="FF0000"/>
                </a:solidFill>
                <a:prstDash val="solid"/>
                <a:headEnd type="triangl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0" name="TextBox 89"/>
              <p:cNvSpPr txBox="1"/>
              <p:nvPr/>
            </p:nvSpPr>
            <p:spPr>
              <a:xfrm>
                <a:off x="1281114" y="4295973"/>
                <a:ext cx="255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z</a:t>
                </a:r>
                <a:endParaRPr lang="en-US" sz="1400" dirty="0"/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692150" y="3895923"/>
                <a:ext cx="262424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/>
                  <a:t>x</a:t>
                </a:r>
                <a:endParaRPr lang="en-US" sz="1400" dirty="0"/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3984156" y="1723862"/>
              <a:ext cx="1328100" cy="646331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Magnetic Septum</a:t>
              </a:r>
            </a:p>
            <a:p>
              <a:pPr algn="ctr"/>
              <a:r>
                <a:rPr lang="en-US" sz="1200" b="1" dirty="0" smtClean="0"/>
                <a:t>1 m, 45 </a:t>
              </a:r>
              <a:r>
                <a:rPr lang="en-US" sz="1200" b="1" dirty="0" err="1" smtClean="0"/>
                <a:t>mrad</a:t>
              </a:r>
              <a:endParaRPr lang="en-US" sz="1200" b="1" baseline="-25000" dirty="0"/>
            </a:p>
          </p:txBody>
        </p:sp>
        <p:grpSp>
          <p:nvGrpSpPr>
            <p:cNvPr id="38" name="Group 104"/>
            <p:cNvGrpSpPr/>
            <p:nvPr/>
          </p:nvGrpSpPr>
          <p:grpSpPr>
            <a:xfrm>
              <a:off x="4167300" y="3289381"/>
              <a:ext cx="36000" cy="342000"/>
              <a:chOff x="3850200" y="3418521"/>
              <a:chExt cx="36000" cy="380865"/>
            </a:xfrm>
          </p:grpSpPr>
          <p:cxnSp>
            <p:nvCxnSpPr>
              <p:cNvPr id="86" name="Straight Connector 85"/>
              <p:cNvCxnSpPr/>
              <p:nvPr/>
            </p:nvCxnSpPr>
            <p:spPr>
              <a:xfrm rot="16200000" flipV="1">
                <a:off x="3678262" y="3607410"/>
                <a:ext cx="380865" cy="3087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  <a:prstDash val="dash"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Oval 86"/>
              <p:cNvSpPr>
                <a:spLocks noChangeAspect="1"/>
              </p:cNvSpPr>
              <p:nvPr/>
            </p:nvSpPr>
            <p:spPr>
              <a:xfrm>
                <a:off x="3850200" y="3617784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Oval 38"/>
            <p:cNvSpPr>
              <a:spLocks/>
            </p:cNvSpPr>
            <p:nvPr/>
          </p:nvSpPr>
          <p:spPr>
            <a:xfrm>
              <a:off x="4648206" y="3030618"/>
              <a:ext cx="108000" cy="810000"/>
            </a:xfrm>
            <a:prstGeom prst="ellipse">
              <a:avLst/>
            </a:prstGeom>
            <a:solidFill>
              <a:srgbClr val="3366FF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214252" y="1077531"/>
              <a:ext cx="1328100" cy="646331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rgbClr val="0000FF"/>
                  </a:solidFill>
                </a:rPr>
                <a:t>Electrostatic Septum</a:t>
              </a:r>
            </a:p>
            <a:p>
              <a:pPr algn="ctr"/>
              <a:r>
                <a:rPr lang="en-US" sz="1200" b="1" dirty="0" smtClean="0"/>
                <a:t>2.0 m, 9.6 </a:t>
              </a:r>
              <a:r>
                <a:rPr lang="en-US" sz="1200" b="1" dirty="0" err="1" smtClean="0"/>
                <a:t>mrad</a:t>
              </a:r>
              <a:endParaRPr lang="en-US" sz="1200" b="1" dirty="0"/>
            </a:p>
          </p:txBody>
        </p:sp>
        <p:cxnSp>
          <p:nvCxnSpPr>
            <p:cNvPr id="41" name="Straight Connector 40"/>
            <p:cNvCxnSpPr/>
            <p:nvPr/>
          </p:nvCxnSpPr>
          <p:spPr>
            <a:xfrm flipV="1">
              <a:off x="7177200" y="3435350"/>
              <a:ext cx="900000" cy="1327"/>
            </a:xfrm>
            <a:prstGeom prst="line">
              <a:avLst/>
            </a:prstGeom>
            <a:ln w="19050" cmpd="sng">
              <a:solidFill>
                <a:srgbClr val="FF0000"/>
              </a:solidFill>
              <a:prstDash val="solid"/>
              <a:headEnd type="none" w="med" len="med"/>
              <a:tailEnd type="triangl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/>
            <p:cNvSpPr txBox="1"/>
            <p:nvPr/>
          </p:nvSpPr>
          <p:spPr>
            <a:xfrm>
              <a:off x="7171071" y="3171585"/>
              <a:ext cx="906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FF0000"/>
                  </a:solidFill>
                </a:rPr>
                <a:t>Linac line</a:t>
              </a:r>
              <a:endParaRPr lang="en-US" sz="1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 rot="60000" flipV="1">
              <a:off x="1960853" y="3434673"/>
              <a:ext cx="828000" cy="1327"/>
            </a:xfrm>
            <a:prstGeom prst="line">
              <a:avLst/>
            </a:prstGeom>
            <a:ln w="12700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300000" flipV="1">
              <a:off x="4204823" y="3506394"/>
              <a:ext cx="486000" cy="1327"/>
            </a:xfrm>
            <a:prstGeom prst="line">
              <a:avLst/>
            </a:prstGeom>
            <a:ln w="12700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40" idx="2"/>
              <a:endCxn id="28" idx="3"/>
            </p:cNvCxnSpPr>
            <p:nvPr/>
          </p:nvCxnSpPr>
          <p:spPr>
            <a:xfrm>
              <a:off x="2878302" y="1723862"/>
              <a:ext cx="1305701" cy="1584489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headEnd type="none" w="med" len="med"/>
              <a:tailEnd type="diamond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5400000" flipV="1">
              <a:off x="1577136" y="2891937"/>
              <a:ext cx="756000" cy="1327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headEnd type="none" w="med" len="med"/>
              <a:tailEnd type="diamond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7" name="Group 46"/>
            <p:cNvGrpSpPr/>
            <p:nvPr/>
          </p:nvGrpSpPr>
          <p:grpSpPr>
            <a:xfrm>
              <a:off x="4848009" y="3322075"/>
              <a:ext cx="378747" cy="484750"/>
              <a:chOff x="4889284" y="3322075"/>
              <a:chExt cx="378747" cy="484750"/>
            </a:xfrm>
          </p:grpSpPr>
          <p:sp>
            <p:nvSpPr>
              <p:cNvPr id="77" name="Rectangle 76"/>
              <p:cNvSpPr/>
              <p:nvPr/>
            </p:nvSpPr>
            <p:spPr>
              <a:xfrm rot="16200000">
                <a:off x="5052031" y="3251097"/>
                <a:ext cx="72000" cy="360000"/>
              </a:xfrm>
              <a:prstGeom prst="rect">
                <a:avLst/>
              </a:prstGeom>
              <a:solidFill>
                <a:srgbClr val="08FB26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>
                <a:spLocks/>
              </p:cNvSpPr>
              <p:nvPr/>
            </p:nvSpPr>
            <p:spPr>
              <a:xfrm>
                <a:off x="4906975" y="3698825"/>
                <a:ext cx="360000" cy="108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>
                <a:spLocks/>
              </p:cNvSpPr>
              <p:nvPr/>
            </p:nvSpPr>
            <p:spPr>
              <a:xfrm>
                <a:off x="4905679" y="3657600"/>
                <a:ext cx="360000" cy="3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>
                <a:spLocks/>
              </p:cNvSpPr>
              <p:nvPr/>
            </p:nvSpPr>
            <p:spPr>
              <a:xfrm>
                <a:off x="4907796" y="3472322"/>
                <a:ext cx="360000" cy="36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/>
              <p:cNvSpPr>
                <a:spLocks/>
              </p:cNvSpPr>
              <p:nvPr/>
            </p:nvSpPr>
            <p:spPr>
              <a:xfrm>
                <a:off x="4907325" y="3505200"/>
                <a:ext cx="360000" cy="15480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/>
              <p:cNvSpPr>
                <a:spLocks/>
              </p:cNvSpPr>
              <p:nvPr/>
            </p:nvSpPr>
            <p:spPr>
              <a:xfrm>
                <a:off x="4906975" y="3322075"/>
                <a:ext cx="360000" cy="72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/>
              <p:cNvSpPr>
                <a:spLocks noChangeAspect="1"/>
              </p:cNvSpPr>
              <p:nvPr/>
            </p:nvSpPr>
            <p:spPr>
              <a:xfrm>
                <a:off x="5069400" y="3531659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>
                <a:spLocks noChangeAspect="1"/>
              </p:cNvSpPr>
              <p:nvPr/>
            </p:nvSpPr>
            <p:spPr>
              <a:xfrm>
                <a:off x="4890342" y="3415242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>
                <a:spLocks noChangeAspect="1"/>
              </p:cNvSpPr>
              <p:nvPr/>
            </p:nvSpPr>
            <p:spPr>
              <a:xfrm>
                <a:off x="4889284" y="3523192"/>
                <a:ext cx="36000" cy="360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 rot="16200000" flipV="1">
              <a:off x="4692531" y="3583721"/>
              <a:ext cx="702000" cy="3087"/>
            </a:xfrm>
            <a:prstGeom prst="line">
              <a:avLst/>
            </a:prstGeom>
            <a:ln w="9525" cmpd="sng">
              <a:solidFill>
                <a:schemeClr val="tx1"/>
              </a:solidFill>
              <a:prstDash val="dash"/>
              <a:headEnd type="none" w="lg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240000" flipV="1">
              <a:off x="4731692" y="3540398"/>
              <a:ext cx="288000" cy="1327"/>
            </a:xfrm>
            <a:prstGeom prst="line">
              <a:avLst/>
            </a:prstGeom>
            <a:ln w="12700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0" name="Group 49"/>
            <p:cNvGrpSpPr/>
            <p:nvPr/>
          </p:nvGrpSpPr>
          <p:grpSpPr>
            <a:xfrm rot="21420000">
              <a:off x="5032540" y="3849806"/>
              <a:ext cx="3220343" cy="516298"/>
              <a:chOff x="5009257" y="3945056"/>
              <a:chExt cx="3220343" cy="516298"/>
            </a:xfrm>
          </p:grpSpPr>
          <p:grpSp>
            <p:nvGrpSpPr>
              <p:cNvPr id="73" name="Group 195"/>
              <p:cNvGrpSpPr/>
              <p:nvPr/>
            </p:nvGrpSpPr>
            <p:grpSpPr>
              <a:xfrm>
                <a:off x="7323471" y="4153577"/>
                <a:ext cx="906129" cy="307777"/>
                <a:chOff x="6877271" y="4210727"/>
                <a:chExt cx="906129" cy="307777"/>
              </a:xfrm>
            </p:grpSpPr>
            <p:cxnSp>
              <p:nvCxnSpPr>
                <p:cNvPr id="75" name="Straight Connector 74"/>
                <p:cNvCxnSpPr/>
                <p:nvPr/>
              </p:nvCxnSpPr>
              <p:spPr>
                <a:xfrm rot="1080000" flipV="1">
                  <a:off x="6887804" y="4470315"/>
                  <a:ext cx="720000" cy="1327"/>
                </a:xfrm>
                <a:prstGeom prst="line">
                  <a:avLst/>
                </a:prstGeom>
                <a:ln w="19050" cmpd="sng">
                  <a:solidFill>
                    <a:srgbClr val="0000FF"/>
                  </a:solidFill>
                  <a:prstDash val="solid"/>
                  <a:headEnd type="none" w="med" len="med"/>
                  <a:tailEnd type="triangle" w="lg" len="lg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6" name="TextBox 75"/>
                <p:cNvSpPr txBox="1"/>
                <p:nvPr/>
              </p:nvSpPr>
              <p:spPr>
                <a:xfrm rot="1055158">
                  <a:off x="6877271" y="4210727"/>
                  <a:ext cx="90612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rgbClr val="0000FF"/>
                      </a:solidFill>
                    </a:rPr>
                    <a:t>ARC</a:t>
                  </a:r>
                  <a:endParaRPr lang="en-US" sz="1400" b="1" dirty="0">
                    <a:solidFill>
                      <a:srgbClr val="0000FF"/>
                    </a:solidFill>
                  </a:endParaRP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 rot="1080000" flipV="1">
                <a:off x="5009257" y="3945056"/>
                <a:ext cx="2484000" cy="1327"/>
              </a:xfrm>
              <a:prstGeom prst="line">
                <a:avLst/>
              </a:prstGeom>
              <a:ln w="12700" cmpd="sng">
                <a:solidFill>
                  <a:srgbClr val="0000FF"/>
                </a:solidFill>
                <a:prstDash val="solid"/>
                <a:headEnd type="none" w="med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1" name="Group 105"/>
            <p:cNvGrpSpPr/>
            <p:nvPr/>
          </p:nvGrpSpPr>
          <p:grpSpPr>
            <a:xfrm>
              <a:off x="4683750" y="2997232"/>
              <a:ext cx="36000" cy="828000"/>
              <a:chOff x="3850200" y="3120365"/>
              <a:chExt cx="36000" cy="811440"/>
            </a:xfrm>
          </p:grpSpPr>
          <p:cxnSp>
            <p:nvCxnSpPr>
              <p:cNvPr id="71" name="Straight Connector 70"/>
              <p:cNvCxnSpPr/>
              <p:nvPr/>
            </p:nvCxnSpPr>
            <p:spPr>
              <a:xfrm rot="16200000" flipV="1">
                <a:off x="3462974" y="3524541"/>
                <a:ext cx="811440" cy="30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2" name="Oval 71"/>
              <p:cNvSpPr>
                <a:spLocks noChangeAspect="1"/>
              </p:cNvSpPr>
              <p:nvPr/>
            </p:nvSpPr>
            <p:spPr>
              <a:xfrm>
                <a:off x="3850200" y="3617784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2" name="Group 51"/>
            <p:cNvGrpSpPr/>
            <p:nvPr/>
          </p:nvGrpSpPr>
          <p:grpSpPr>
            <a:xfrm>
              <a:off x="2761838" y="3005670"/>
              <a:ext cx="36000" cy="864000"/>
              <a:chOff x="2766071" y="2659586"/>
              <a:chExt cx="36000" cy="1098000"/>
            </a:xfrm>
          </p:grpSpPr>
          <p:cxnSp>
            <p:nvCxnSpPr>
              <p:cNvPr id="69" name="Straight Connector 68"/>
              <p:cNvCxnSpPr/>
              <p:nvPr/>
            </p:nvCxnSpPr>
            <p:spPr>
              <a:xfrm rot="16200000" flipV="1">
                <a:off x="2234988" y="3207042"/>
                <a:ext cx="1098000" cy="30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Oval 69"/>
              <p:cNvSpPr>
                <a:spLocks noChangeAspect="1"/>
              </p:cNvSpPr>
              <p:nvPr/>
            </p:nvSpPr>
            <p:spPr>
              <a:xfrm>
                <a:off x="2766071" y="3192188"/>
                <a:ext cx="36000" cy="36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4571542" y="3762573"/>
              <a:ext cx="184666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en-US" sz="1400" dirty="0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43200" y="3625850"/>
              <a:ext cx="2951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D</a:t>
              </a:r>
              <a:endParaRPr lang="en-US" sz="1400" dirty="0"/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6590202" y="2975550"/>
              <a:ext cx="195441" cy="1044000"/>
              <a:chOff x="6590202" y="2975550"/>
              <a:chExt cx="195441" cy="1044000"/>
            </a:xfrm>
          </p:grpSpPr>
          <p:sp>
            <p:nvSpPr>
              <p:cNvPr id="66" name="Rectangle 65"/>
              <p:cNvSpPr/>
              <p:nvPr/>
            </p:nvSpPr>
            <p:spPr>
              <a:xfrm>
                <a:off x="6590202" y="3031057"/>
                <a:ext cx="90000" cy="810000"/>
              </a:xfrm>
              <a:prstGeom prst="rect">
                <a:avLst/>
              </a:prstGeom>
              <a:solidFill>
                <a:srgbClr val="FF6600"/>
              </a:solidFill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67" name="Straight Connector 66"/>
              <p:cNvCxnSpPr/>
              <p:nvPr/>
            </p:nvCxnSpPr>
            <p:spPr>
              <a:xfrm rot="16200000" flipV="1">
                <a:off x="6115292" y="3496006"/>
                <a:ext cx="1044000" cy="3087"/>
              </a:xfrm>
              <a:prstGeom prst="line">
                <a:avLst/>
              </a:prstGeom>
              <a:ln w="6350" cmpd="sng">
                <a:solidFill>
                  <a:schemeClr val="tx1"/>
                </a:solidFill>
                <a:prstDash val="dash"/>
                <a:headEnd type="none" w="lg" len="med"/>
                <a:tailEnd type="none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Rectangle 67"/>
              <p:cNvSpPr/>
              <p:nvPr/>
            </p:nvSpPr>
            <p:spPr>
              <a:xfrm>
                <a:off x="6600977" y="3619500"/>
                <a:ext cx="184666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endParaRPr lang="en-US" sz="1400" dirty="0"/>
              </a:p>
            </p:txBody>
          </p:sp>
        </p:grpSp>
        <p:cxnSp>
          <p:nvCxnSpPr>
            <p:cNvPr id="56" name="Straight Connector 55"/>
            <p:cNvCxnSpPr>
              <a:stCxn id="37" idx="2"/>
            </p:cNvCxnSpPr>
            <p:nvPr/>
          </p:nvCxnSpPr>
          <p:spPr>
            <a:xfrm>
              <a:off x="4648206" y="2370193"/>
              <a:ext cx="396869" cy="829372"/>
            </a:xfrm>
            <a:prstGeom prst="line">
              <a:avLst/>
            </a:prstGeom>
            <a:ln w="6350" cmpd="sng">
              <a:solidFill>
                <a:schemeClr val="tx1"/>
              </a:solidFill>
              <a:prstDash val="solid"/>
              <a:headEnd type="none" w="med" len="med"/>
              <a:tailEnd type="diamond" w="sm" len="sm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120000" flipV="1">
              <a:off x="2805805" y="3464797"/>
              <a:ext cx="1368000" cy="1327"/>
            </a:xfrm>
            <a:prstGeom prst="line">
              <a:avLst/>
            </a:prstGeom>
            <a:ln w="12700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>
              <a:off x="1764600" y="3428994"/>
              <a:ext cx="5626800" cy="4251"/>
            </a:xfrm>
            <a:prstGeom prst="line">
              <a:avLst/>
            </a:prstGeom>
            <a:ln w="9525">
              <a:solidFill>
                <a:schemeClr val="tx1"/>
              </a:solidFill>
              <a:prstDash val="dashDot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>
              <a:spLocks noChangeAspect="1"/>
            </p:cNvSpPr>
            <p:nvPr/>
          </p:nvSpPr>
          <p:spPr>
            <a:xfrm>
              <a:off x="3805767" y="3454404"/>
              <a:ext cx="36000" cy="36000"/>
            </a:xfrm>
            <a:prstGeom prst="ellipse">
              <a:avLst/>
            </a:prstGeom>
            <a:solidFill>
              <a:srgbClr val="0FC9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3805767" y="3412068"/>
              <a:ext cx="36000" cy="36000"/>
            </a:xfrm>
            <a:prstGeom prst="ellipse">
              <a:avLst/>
            </a:prstGeom>
            <a:solidFill>
              <a:srgbClr val="0FC927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/>
          </p:nvSpPr>
          <p:spPr>
            <a:xfrm>
              <a:off x="5530833" y="3412068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6242031" y="3414165"/>
              <a:ext cx="36000" cy="360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6600977" y="3619500"/>
              <a:ext cx="2951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D</a:t>
              </a:r>
              <a:endParaRPr lang="en-US" sz="1400" dirty="0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899427" y="4226123"/>
              <a:ext cx="2951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D</a:t>
              </a:r>
              <a:endParaRPr lang="en-US" sz="1400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571542" y="3752850"/>
              <a:ext cx="26715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dirty="0" smtClean="0">
                  <a:solidFill>
                    <a:srgbClr val="0000FF"/>
                  </a:solidFill>
                </a:rPr>
                <a:t>F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215731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424351" y="3110559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1248036" y="3110559"/>
            <a:ext cx="914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02431" y="2871073"/>
            <a:ext cx="152400" cy="489857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461637" y="3021054"/>
            <a:ext cx="9144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800000">
            <a:off x="1523893" y="3064839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19800000" flipH="1">
            <a:off x="1312227" y="3064839"/>
            <a:ext cx="182880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86124" y="3110559"/>
            <a:ext cx="1545772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2605362" y="2986461"/>
            <a:ext cx="533400" cy="243840"/>
          </a:xfrm>
          <a:prstGeom prst="roundRect">
            <a:avLst/>
          </a:prstGeom>
          <a:gradFill flip="none" rotWithShape="1">
            <a:gsLst>
              <a:gs pos="0">
                <a:srgbClr val="FF66FF"/>
              </a:gs>
              <a:gs pos="50000">
                <a:srgbClr val="FF99FF">
                  <a:shade val="67500"/>
                  <a:satMod val="115000"/>
                </a:srgb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HL</a:t>
            </a:r>
            <a:endParaRPr lang="en-US" sz="1400" dirty="0">
              <a:solidFill>
                <a:srgbClr val="0000FF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4504368" y="3110559"/>
            <a:ext cx="287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6790368" y="3110559"/>
            <a:ext cx="287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713238" y="3110559"/>
            <a:ext cx="668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800000">
            <a:off x="8331302" y="3277776"/>
            <a:ext cx="668866" cy="0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cxnSpLocks noChangeAspect="1"/>
          </p:cNvCxnSpPr>
          <p:nvPr/>
        </p:nvCxnSpPr>
        <p:spPr>
          <a:xfrm>
            <a:off x="8153505" y="3110560"/>
            <a:ext cx="744380" cy="429768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7924905" y="3110560"/>
            <a:ext cx="916768" cy="529296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3138762" y="2907360"/>
            <a:ext cx="667178" cy="228600"/>
            <a:chOff x="2022566" y="3554990"/>
            <a:chExt cx="667178" cy="89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58" name="Straight Connector 57"/>
            <p:cNvCxnSpPr/>
            <p:nvPr/>
          </p:nvCxnSpPr>
          <p:spPr>
            <a:xfrm>
              <a:off x="2022566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268341" y="3568095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2700000">
              <a:off x="2477963" y="3599743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8900000" flipH="1">
              <a:off x="2150084" y="3602236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>
              <a:off x="2598304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" name="Group 62"/>
          <p:cNvGrpSpPr/>
          <p:nvPr/>
        </p:nvGrpSpPr>
        <p:grpSpPr>
          <a:xfrm>
            <a:off x="5417983" y="2907357"/>
            <a:ext cx="667178" cy="228600"/>
            <a:chOff x="2022566" y="3554990"/>
            <a:chExt cx="667178" cy="895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cxnSp>
          <p:nvCxnSpPr>
            <p:cNvPr id="64" name="Straight Connector 63"/>
            <p:cNvCxnSpPr/>
            <p:nvPr/>
          </p:nvCxnSpPr>
          <p:spPr>
            <a:xfrm>
              <a:off x="2022566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268341" y="3568095"/>
              <a:ext cx="18288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2700000">
              <a:off x="2477963" y="3599743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18900000" flipH="1">
              <a:off x="2150084" y="3602236"/>
              <a:ext cx="89505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2598304" y="3634395"/>
              <a:ext cx="91440" cy="0"/>
            </a:xfrm>
            <a:prstGeom prst="line">
              <a:avLst/>
            </a:prstGeom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ounded Rectangle 3"/>
          <p:cNvSpPr/>
          <p:nvPr/>
        </p:nvSpPr>
        <p:spPr>
          <a:xfrm>
            <a:off x="576751" y="2958159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CM1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1799820" y="2958159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CM2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01634" y="2963601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CM3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4732968" y="2958159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CM9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6087637" y="2963601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CM10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7018968" y="2958159"/>
            <a:ext cx="685800" cy="304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0000FF"/>
                </a:solidFill>
              </a:rPr>
              <a:t>CM30</a:t>
            </a:r>
            <a:endParaRPr lang="en-US" sz="1400" dirty="0">
              <a:solidFill>
                <a:srgbClr val="0000FF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2847215" y="3553660"/>
            <a:ext cx="1310144" cy="816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Bunch compressor 1</a:t>
            </a:r>
          </a:p>
          <a:p>
            <a:pPr algn="ctr">
              <a:lnSpc>
                <a:spcPts val="1400"/>
              </a:lnSpc>
            </a:pPr>
            <a:endParaRPr lang="en-US" sz="1400" dirty="0" smtClean="0"/>
          </a:p>
        </p:txBody>
      </p:sp>
      <p:sp>
        <p:nvSpPr>
          <p:cNvPr id="77" name="Rectangle 76"/>
          <p:cNvSpPr/>
          <p:nvPr/>
        </p:nvSpPr>
        <p:spPr>
          <a:xfrm>
            <a:off x="1010609" y="1980770"/>
            <a:ext cx="1020468" cy="45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Laser heater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583935" y="2208387"/>
            <a:ext cx="966931" cy="277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Spreader</a:t>
            </a:r>
          </a:p>
        </p:txBody>
      </p:sp>
      <p:sp>
        <p:nvSpPr>
          <p:cNvPr id="51" name="Title 1"/>
          <p:cNvSpPr txBox="1">
            <a:spLocks/>
          </p:cNvSpPr>
          <p:nvPr/>
        </p:nvSpPr>
        <p:spPr bwMode="auto">
          <a:xfrm>
            <a:off x="11639" y="284025"/>
            <a:ext cx="8054904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err="1" smtClean="0">
                <a:solidFill>
                  <a:srgbClr val="000090"/>
                </a:solidFill>
                <a:latin typeface="+mj-lt"/>
              </a:rPr>
              <a:t>Linac</a:t>
            </a:r>
            <a:r>
              <a:rPr lang="en-US" dirty="0" smtClean="0">
                <a:solidFill>
                  <a:srgbClr val="000090"/>
                </a:solidFill>
                <a:latin typeface="+mj-lt"/>
              </a:rPr>
              <a:t> developments – “10/25/11” layout</a:t>
            </a:r>
            <a:endParaRPr lang="en-US" dirty="0">
              <a:solidFill>
                <a:srgbClr val="000090"/>
              </a:solidFill>
              <a:latin typeface="+mj-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367308" y="2155080"/>
            <a:ext cx="838691" cy="2778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Injector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19059" y="3737589"/>
            <a:ext cx="1634168" cy="45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Accelerating </a:t>
            </a:r>
            <a:r>
              <a:rPr lang="en-US" sz="1400" b="1" dirty="0" err="1" smtClean="0"/>
              <a:t>cryomodules</a:t>
            </a:r>
            <a:endParaRPr lang="en-US" sz="1400" b="1" dirty="0" smtClean="0"/>
          </a:p>
        </p:txBody>
      </p:sp>
      <p:sp>
        <p:nvSpPr>
          <p:cNvPr id="55" name="Rectangle 54"/>
          <p:cNvSpPr/>
          <p:nvPr/>
        </p:nvSpPr>
        <p:spPr>
          <a:xfrm>
            <a:off x="2060538" y="1942018"/>
            <a:ext cx="1632252" cy="45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Linearizer </a:t>
            </a:r>
            <a:r>
              <a:rPr lang="en-US" sz="1400" b="1" dirty="0" err="1" smtClean="0"/>
              <a:t>cryomodules</a:t>
            </a:r>
            <a:endParaRPr lang="en-US" sz="1400" b="1" dirty="0" smtClean="0"/>
          </a:p>
        </p:txBody>
      </p:sp>
      <p:sp>
        <p:nvSpPr>
          <p:cNvPr id="6" name="Right Brace 5"/>
          <p:cNvSpPr/>
          <p:nvPr/>
        </p:nvSpPr>
        <p:spPr>
          <a:xfrm rot="16200000">
            <a:off x="661974" y="2109399"/>
            <a:ext cx="223736" cy="977419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514433" y="2428365"/>
            <a:ext cx="0" cy="5026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919651" y="3317239"/>
            <a:ext cx="622902" cy="4203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1542553" y="3317239"/>
            <a:ext cx="600167" cy="42035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>
            <a:off x="2868925" y="2428365"/>
            <a:ext cx="0" cy="5026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502287" y="3153984"/>
            <a:ext cx="0" cy="37796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5117108" y="3553660"/>
            <a:ext cx="1310144" cy="816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Bunch compressor 2</a:t>
            </a:r>
          </a:p>
          <a:p>
            <a:pPr algn="ctr">
              <a:lnSpc>
                <a:spcPts val="1400"/>
              </a:lnSpc>
            </a:pPr>
            <a:endParaRPr lang="en-US" sz="1400" dirty="0" smtClean="0"/>
          </a:p>
        </p:txBody>
      </p:sp>
      <p:cxnSp>
        <p:nvCxnSpPr>
          <p:cNvPr id="78" name="Straight Arrow Connector 77"/>
          <p:cNvCxnSpPr>
            <a:stCxn id="76" idx="0"/>
          </p:cNvCxnSpPr>
          <p:nvPr/>
        </p:nvCxnSpPr>
        <p:spPr>
          <a:xfrm flipV="1">
            <a:off x="5772180" y="3149592"/>
            <a:ext cx="0" cy="40406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/>
        </p:nvSpPr>
        <p:spPr>
          <a:xfrm>
            <a:off x="4910149" y="1846500"/>
            <a:ext cx="1634168" cy="457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Accelerating </a:t>
            </a:r>
            <a:r>
              <a:rPr lang="en-US" sz="1400" b="1" dirty="0" err="1" smtClean="0"/>
              <a:t>cryomodules</a:t>
            </a:r>
            <a:endParaRPr lang="en-US" sz="1400" b="1" dirty="0" smtClean="0"/>
          </a:p>
        </p:txBody>
      </p:sp>
      <p:cxnSp>
        <p:nvCxnSpPr>
          <p:cNvPr id="80" name="Straight Arrow Connector 79"/>
          <p:cNvCxnSpPr>
            <a:stCxn id="79" idx="2"/>
          </p:cNvCxnSpPr>
          <p:nvPr/>
        </p:nvCxnSpPr>
        <p:spPr>
          <a:xfrm flipH="1">
            <a:off x="4613563" y="2303890"/>
            <a:ext cx="1113670" cy="4839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2"/>
          </p:cNvCxnSpPr>
          <p:nvPr/>
        </p:nvCxnSpPr>
        <p:spPr>
          <a:xfrm>
            <a:off x="5727233" y="2303890"/>
            <a:ext cx="1063135" cy="483903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ight Brace 88"/>
          <p:cNvSpPr/>
          <p:nvPr/>
        </p:nvSpPr>
        <p:spPr>
          <a:xfrm rot="16200000">
            <a:off x="7973320" y="2346441"/>
            <a:ext cx="197648" cy="685055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044180" y="4305799"/>
            <a:ext cx="915635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BC1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168 MeV</a:t>
            </a:r>
          </a:p>
        </p:txBody>
      </p:sp>
      <p:sp>
        <p:nvSpPr>
          <p:cNvPr id="72" name="Rectangle 71"/>
          <p:cNvSpPr/>
          <p:nvPr/>
        </p:nvSpPr>
        <p:spPr>
          <a:xfrm>
            <a:off x="5316919" y="4305799"/>
            <a:ext cx="915635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BC2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640 MeV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85830" y="4308776"/>
            <a:ext cx="662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GUN</a:t>
            </a:r>
          </a:p>
          <a:p>
            <a:pPr algn="ctr"/>
            <a:r>
              <a:rPr lang="en-US" sz="1400" dirty="0" smtClean="0"/>
              <a:t>1 MeV</a:t>
            </a:r>
          </a:p>
        </p:txBody>
      </p:sp>
      <p:sp>
        <p:nvSpPr>
          <p:cNvPr id="82" name="Rectangle 81"/>
          <p:cNvSpPr/>
          <p:nvPr/>
        </p:nvSpPr>
        <p:spPr>
          <a:xfrm>
            <a:off x="1143349" y="4308776"/>
            <a:ext cx="813043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Heater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70 MeV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619430" y="4307063"/>
            <a:ext cx="851515" cy="4573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1400" b="1" dirty="0" smtClean="0"/>
              <a:t>SPRDR</a:t>
            </a:r>
          </a:p>
          <a:p>
            <a:pPr algn="ctr">
              <a:lnSpc>
                <a:spcPts val="1400"/>
              </a:lnSpc>
            </a:pPr>
            <a:r>
              <a:rPr lang="en-US" sz="1400" dirty="0" smtClean="0"/>
              <a:t>2.4 </a:t>
            </a:r>
            <a:r>
              <a:rPr lang="en-US" sz="1400" dirty="0" err="1" smtClean="0"/>
              <a:t>GeV</a:t>
            </a:r>
            <a:endParaRPr lang="en-US" sz="1400" dirty="0" smtClean="0"/>
          </a:p>
        </p:txBody>
      </p:sp>
      <p:cxnSp>
        <p:nvCxnSpPr>
          <p:cNvPr id="84" name="Straight Arrow Connector 83"/>
          <p:cNvCxnSpPr/>
          <p:nvPr/>
        </p:nvCxnSpPr>
        <p:spPr>
          <a:xfrm>
            <a:off x="314430" y="5119600"/>
            <a:ext cx="8539242" cy="0"/>
          </a:xfrm>
          <a:prstGeom prst="straightConnector1">
            <a:avLst/>
          </a:prstGeom>
          <a:ln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4250082" y="4937421"/>
            <a:ext cx="96102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~670 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00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2156227" y="2182074"/>
            <a:ext cx="5306568" cy="4331494"/>
            <a:chOff x="3828513" y="2200400"/>
            <a:chExt cx="5306568" cy="4331494"/>
          </a:xfrm>
        </p:grpSpPr>
        <p:pic>
          <p:nvPicPr>
            <p:cNvPr id="118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r="11919"/>
            <a:stretch/>
          </p:blipFill>
          <p:spPr bwMode="auto">
            <a:xfrm>
              <a:off x="3828513" y="2200400"/>
              <a:ext cx="5076589" cy="432264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sp>
          <p:nvSpPr>
            <p:cNvPr id="119" name="TextBox 118"/>
            <p:cNvSpPr txBox="1"/>
            <p:nvPr/>
          </p:nvSpPr>
          <p:spPr>
            <a:xfrm>
              <a:off x="8547649" y="5240192"/>
              <a:ext cx="582211" cy="276999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itchFamily="18" charset="0"/>
                </a:rPr>
                <a:t>1 </a:t>
              </a:r>
              <a:r>
                <a:rPr lang="en-US" sz="1200" b="1" dirty="0" err="1" smtClean="0">
                  <a:cs typeface="Times New Roman" pitchFamily="18" charset="0"/>
                </a:rPr>
                <a:t>keV</a:t>
              </a:r>
              <a:endParaRPr lang="en-US" sz="1200" b="1" dirty="0">
                <a:cs typeface="Times New Roman" pitchFamily="18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552870" y="2553030"/>
              <a:ext cx="58221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itchFamily="18" charset="0"/>
                </a:rPr>
                <a:t>5 </a:t>
              </a:r>
              <a:r>
                <a:rPr lang="en-US" sz="1200" b="1" dirty="0" err="1" smtClean="0">
                  <a:cs typeface="Times New Roman" pitchFamily="18" charset="0"/>
                </a:rPr>
                <a:t>keV</a:t>
              </a:r>
              <a:endParaRPr lang="en-US" sz="1200" b="1" dirty="0">
                <a:cs typeface="Times New Roman" pitchFamily="18" charset="0"/>
              </a:endParaRP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5380594" y="2735814"/>
              <a:ext cx="281359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>
                  <a:cs typeface="Times New Roman" pitchFamily="18" charset="0"/>
                </a:rPr>
                <a:t>Pareto front of genetic optimization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1200" b="1" dirty="0" smtClean="0">
                  <a:cs typeface="Times New Roman" pitchFamily="18" charset="0"/>
                </a:rPr>
                <a:t>300 </a:t>
              </a:r>
              <a:r>
                <a:rPr lang="en-US" sz="1200" b="1" dirty="0" err="1" smtClean="0">
                  <a:cs typeface="Times New Roman" pitchFamily="18" charset="0"/>
                </a:rPr>
                <a:t>pC</a:t>
              </a:r>
              <a:r>
                <a:rPr lang="en-US" sz="1200" b="1" dirty="0" smtClean="0">
                  <a:cs typeface="Times New Roman" pitchFamily="18" charset="0"/>
                </a:rPr>
                <a:t>, ~70 MeV design point </a:t>
              </a:r>
            </a:p>
            <a:p>
              <a:pPr marL="115888" indent="-115888">
                <a:buFont typeface="Arial"/>
                <a:buChar char="•"/>
              </a:pPr>
              <a:r>
                <a:rPr lang="en-US" sz="1200" b="1" dirty="0">
                  <a:cs typeface="Times New Roman" pitchFamily="18" charset="0"/>
                </a:rPr>
                <a:t>Delivers required beam brightness</a:t>
              </a:r>
              <a:endParaRPr lang="en-US" sz="1200" b="1" dirty="0" smtClean="0">
                <a:cs typeface="Times New Roman" pitchFamily="18" charset="0"/>
              </a:endParaRPr>
            </a:p>
          </p:txBody>
        </p:sp>
        <p:sp>
          <p:nvSpPr>
            <p:cNvPr id="282" name="TextBox 281"/>
            <p:cNvSpPr txBox="1"/>
            <p:nvPr/>
          </p:nvSpPr>
          <p:spPr>
            <a:xfrm rot="16200000">
              <a:off x="3045844" y="4185978"/>
              <a:ext cx="2249158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RMS bunch length (mm)</a:t>
              </a:r>
              <a:endParaRPr lang="en-US" sz="1400" b="1" dirty="0"/>
            </a:p>
          </p:txBody>
        </p:sp>
        <p:sp>
          <p:nvSpPr>
            <p:cNvPr id="280" name="TextBox 279"/>
            <p:cNvSpPr txBox="1"/>
            <p:nvPr/>
          </p:nvSpPr>
          <p:spPr>
            <a:xfrm>
              <a:off x="4406489" y="6224117"/>
              <a:ext cx="4115705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Projected normalized </a:t>
              </a:r>
              <a:r>
                <a:rPr lang="en-US" sz="1400" b="1" dirty="0" err="1" smtClean="0"/>
                <a:t>emittance</a:t>
              </a:r>
              <a:r>
                <a:rPr lang="en-US" sz="1400" b="1" dirty="0" smtClean="0"/>
                <a:t> (m-rad, 100%)</a:t>
              </a:r>
              <a:endParaRPr lang="en-US" sz="1400" b="1" dirty="0"/>
            </a:p>
          </p:txBody>
        </p:sp>
        <p:sp>
          <p:nvSpPr>
            <p:cNvPr id="122" name="TextBox 121"/>
            <p:cNvSpPr txBox="1"/>
            <p:nvPr/>
          </p:nvSpPr>
          <p:spPr>
            <a:xfrm rot="16200000">
              <a:off x="7837717" y="3956109"/>
              <a:ext cx="1860894" cy="307777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RMS energy spread</a:t>
              </a:r>
              <a:endParaRPr lang="en-US" sz="1400" b="1" dirty="0"/>
            </a:p>
          </p:txBody>
        </p:sp>
      </p:grpSp>
      <p:sp>
        <p:nvSpPr>
          <p:cNvPr id="272" name="Title 1"/>
          <p:cNvSpPr txBox="1">
            <a:spLocks/>
          </p:cNvSpPr>
          <p:nvPr/>
        </p:nvSpPr>
        <p:spPr>
          <a:xfrm>
            <a:off x="0" y="282946"/>
            <a:ext cx="7036135" cy="731838"/>
          </a:xfrm>
          <a:prstGeom prst="rect">
            <a:avLst/>
          </a:prstGeom>
        </p:spPr>
        <p:txBody>
          <a:bodyPr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latin typeface="+mj-lt"/>
              </a:rPr>
              <a:t>Injector optimization</a:t>
            </a:r>
            <a:endParaRPr lang="en-US" dirty="0">
              <a:solidFill>
                <a:srgbClr val="000090"/>
              </a:solidFill>
              <a:latin typeface="+mj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23127" y="936748"/>
            <a:ext cx="7666733" cy="1666055"/>
            <a:chOff x="854103" y="1288526"/>
            <a:chExt cx="7666733" cy="1666055"/>
          </a:xfrm>
        </p:grpSpPr>
        <p:sp>
          <p:nvSpPr>
            <p:cNvPr id="2" name="Straight Connector 1"/>
            <p:cNvSpPr/>
            <p:nvPr/>
          </p:nvSpPr>
          <p:spPr bwMode="auto">
            <a:xfrm>
              <a:off x="918262" y="2119122"/>
              <a:ext cx="760257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prstDash val="solid"/>
              <a:tailEnd type="none"/>
            </a:ln>
          </p:spPr>
          <p:txBody>
            <a:bodyPr lIns="81639" tIns="40820" rIns="81639" bIns="40820" anchor="ctr" anchorCtr="1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3" name="Freeform 2"/>
            <p:cNvSpPr/>
            <p:nvPr/>
          </p:nvSpPr>
          <p:spPr bwMode="auto">
            <a:xfrm>
              <a:off x="854103" y="1288526"/>
              <a:ext cx="530719" cy="1658958"/>
            </a:xfrm>
            <a:custGeom>
              <a:avLst>
                <a:gd name="f0" fmla="val 720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gradFill flip="none" rotWithShape="1">
              <a:gsLst>
                <a:gs pos="76000">
                  <a:srgbClr val="FF6600"/>
                </a:gs>
                <a:gs pos="100000">
                  <a:srgbClr val="FFFFFF"/>
                </a:gs>
              </a:gsLst>
              <a:path path="circle">
                <a:fillToRect l="50000" t="50000" r="50000" b="50000"/>
              </a:path>
              <a:tileRect/>
            </a:gradFill>
            <a:ln w="9360">
              <a:solidFill>
                <a:schemeClr val="accent6">
                  <a:lumMod val="75000"/>
                </a:schemeClr>
              </a:solidFill>
              <a:prstDash val="solid"/>
              <a:round/>
            </a:ln>
          </p:spPr>
          <p:txBody>
            <a:bodyPr wrap="none" lIns="81639" tIns="42452" rIns="81639" bIns="42452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grpSp>
          <p:nvGrpSpPr>
            <p:cNvPr id="8" name="Group 19"/>
            <p:cNvGrpSpPr>
              <a:grpSpLocks noChangeAspect="1"/>
            </p:cNvGrpSpPr>
            <p:nvPr/>
          </p:nvGrpSpPr>
          <p:grpSpPr bwMode="auto">
            <a:xfrm>
              <a:off x="2535558" y="1988874"/>
              <a:ext cx="535682" cy="248844"/>
              <a:chOff x="2553480" y="4078800"/>
              <a:chExt cx="983520" cy="457200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21" name="Freeform 20"/>
              <p:cNvSpPr/>
              <p:nvPr/>
            </p:nvSpPr>
            <p:spPr>
              <a:xfrm>
                <a:off x="2553159" y="4079972"/>
                <a:ext cx="134836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2658913" y="4079972"/>
                <a:ext cx="134836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2764668" y="4079972"/>
                <a:ext cx="134836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>
              <a:xfrm>
                <a:off x="2873065" y="4079972"/>
                <a:ext cx="132193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5" name="Freeform 24"/>
              <p:cNvSpPr/>
              <p:nvPr/>
            </p:nvSpPr>
            <p:spPr>
              <a:xfrm>
                <a:off x="2976176" y="4079972"/>
                <a:ext cx="134836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>
                <a:off x="3084574" y="4079972"/>
                <a:ext cx="132193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7" name="Freeform 26"/>
              <p:cNvSpPr/>
              <p:nvPr/>
            </p:nvSpPr>
            <p:spPr>
              <a:xfrm>
                <a:off x="3190328" y="4079972"/>
                <a:ext cx="134838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>
              <a:xfrm>
                <a:off x="3296083" y="4079972"/>
                <a:ext cx="134838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29" name="Freeform 28"/>
              <p:cNvSpPr/>
              <p:nvPr/>
            </p:nvSpPr>
            <p:spPr>
              <a:xfrm>
                <a:off x="3401837" y="4079972"/>
                <a:ext cx="134838" cy="455110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356799" y="1989511"/>
              <a:ext cx="1321920" cy="247706"/>
              <a:chOff x="3021677" y="2066671"/>
              <a:chExt cx="1321920" cy="2477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31" name="Freeform 30"/>
              <p:cNvSpPr/>
              <p:nvPr/>
            </p:nvSpPr>
            <p:spPr bwMode="auto">
              <a:xfrm>
                <a:off x="30216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2" name="Freeform 31"/>
              <p:cNvSpPr/>
              <p:nvPr/>
            </p:nvSpPr>
            <p:spPr bwMode="auto">
              <a:xfrm>
                <a:off x="30792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3" name="Freeform 32"/>
              <p:cNvSpPr/>
              <p:nvPr/>
            </p:nvSpPr>
            <p:spPr bwMode="auto">
              <a:xfrm>
                <a:off x="31368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4" name="Freeform 33"/>
              <p:cNvSpPr/>
              <p:nvPr/>
            </p:nvSpPr>
            <p:spPr bwMode="auto">
              <a:xfrm>
                <a:off x="31944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5" name="Freeform 34"/>
              <p:cNvSpPr/>
              <p:nvPr/>
            </p:nvSpPr>
            <p:spPr bwMode="auto">
              <a:xfrm>
                <a:off x="32520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>
                <a:off x="33096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7" name="Freeform 36"/>
              <p:cNvSpPr/>
              <p:nvPr/>
            </p:nvSpPr>
            <p:spPr bwMode="auto">
              <a:xfrm>
                <a:off x="33672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8" name="Freeform 37"/>
              <p:cNvSpPr/>
              <p:nvPr/>
            </p:nvSpPr>
            <p:spPr bwMode="auto">
              <a:xfrm>
                <a:off x="34248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39" name="Freeform 38"/>
              <p:cNvSpPr/>
              <p:nvPr/>
            </p:nvSpPr>
            <p:spPr bwMode="auto">
              <a:xfrm>
                <a:off x="34824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 bwMode="auto">
              <a:xfrm>
                <a:off x="38093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2" name="Freeform 41"/>
              <p:cNvSpPr/>
              <p:nvPr/>
            </p:nvSpPr>
            <p:spPr bwMode="auto">
              <a:xfrm>
                <a:off x="38669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3" name="Freeform 42"/>
              <p:cNvSpPr/>
              <p:nvPr/>
            </p:nvSpPr>
            <p:spPr bwMode="auto">
              <a:xfrm>
                <a:off x="39245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4" name="Freeform 43"/>
              <p:cNvSpPr/>
              <p:nvPr/>
            </p:nvSpPr>
            <p:spPr bwMode="auto">
              <a:xfrm>
                <a:off x="39821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5" name="Freeform 44"/>
              <p:cNvSpPr/>
              <p:nvPr/>
            </p:nvSpPr>
            <p:spPr bwMode="auto">
              <a:xfrm>
                <a:off x="40397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6" name="Freeform 45"/>
              <p:cNvSpPr/>
              <p:nvPr/>
            </p:nvSpPr>
            <p:spPr bwMode="auto">
              <a:xfrm>
                <a:off x="40973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7" name="Freeform 46"/>
              <p:cNvSpPr/>
              <p:nvPr/>
            </p:nvSpPr>
            <p:spPr bwMode="auto">
              <a:xfrm>
                <a:off x="41549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8" name="Freeform 47"/>
              <p:cNvSpPr/>
              <p:nvPr/>
            </p:nvSpPr>
            <p:spPr bwMode="auto">
              <a:xfrm>
                <a:off x="4212555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49" name="Freeform 48"/>
              <p:cNvSpPr/>
              <p:nvPr/>
            </p:nvSpPr>
            <p:spPr bwMode="auto">
              <a:xfrm>
                <a:off x="42701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</p:grpSp>
        <p:sp>
          <p:nvSpPr>
            <p:cNvPr id="4" name="Freeform 3"/>
            <p:cNvSpPr/>
            <p:nvPr/>
          </p:nvSpPr>
          <p:spPr bwMode="auto">
            <a:xfrm>
              <a:off x="1500022" y="2221375"/>
              <a:ext cx="155520" cy="1915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wrap="none" lIns="90000" tIns="46800" rIns="90000" bIns="468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95" name="Freeform 94"/>
            <p:cNvSpPr/>
            <p:nvPr/>
          </p:nvSpPr>
          <p:spPr bwMode="auto">
            <a:xfrm>
              <a:off x="1497142" y="1819573"/>
              <a:ext cx="155520" cy="1915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wrap="none" lIns="90000" tIns="46800" rIns="90000" bIns="468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98" name="Freeform 97"/>
            <p:cNvSpPr/>
            <p:nvPr/>
          </p:nvSpPr>
          <p:spPr bwMode="auto">
            <a:xfrm>
              <a:off x="2123542" y="2218495"/>
              <a:ext cx="155520" cy="1915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wrap="none" lIns="90000" tIns="46800" rIns="90000" bIns="468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2122102" y="1816693"/>
              <a:ext cx="155520" cy="1915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wrap="none" lIns="90000" tIns="46800" rIns="90000" bIns="468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138" name="Freeform 137"/>
            <p:cNvSpPr>
              <a:spLocks noChangeAspect="1"/>
            </p:cNvSpPr>
            <p:nvPr/>
          </p:nvSpPr>
          <p:spPr bwMode="auto">
            <a:xfrm>
              <a:off x="1060823" y="2208415"/>
              <a:ext cx="106560" cy="1008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wrap="none" lIns="90000" tIns="46800" rIns="90000" bIns="468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139" name="Freeform 138"/>
            <p:cNvSpPr>
              <a:spLocks noChangeAspect="1"/>
            </p:cNvSpPr>
            <p:nvPr/>
          </p:nvSpPr>
          <p:spPr bwMode="auto">
            <a:xfrm>
              <a:off x="1059382" y="1911744"/>
              <a:ext cx="106560" cy="10081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0504D"/>
            </a:solidFill>
            <a:ln w="9360">
              <a:solidFill>
                <a:srgbClr val="000000"/>
              </a:solidFill>
              <a:prstDash val="solid"/>
              <a:round/>
            </a:ln>
          </p:spPr>
          <p:txBody>
            <a:bodyPr wrap="none" lIns="90000" tIns="46800" rIns="90000" bIns="46800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152" name="Freeform 151"/>
            <p:cNvSpPr/>
            <p:nvPr/>
          </p:nvSpPr>
          <p:spPr bwMode="auto">
            <a:xfrm>
              <a:off x="1778404" y="1896605"/>
              <a:ext cx="202532" cy="442081"/>
            </a:xfrm>
            <a:custGeom>
              <a:avLst>
                <a:gd name="f0" fmla="val 7206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6600"/>
            </a:solidFill>
            <a:ln w="9360">
              <a:solidFill>
                <a:schemeClr val="accent6">
                  <a:lumMod val="75000"/>
                </a:schemeClr>
              </a:solidFill>
              <a:prstDash val="solid"/>
              <a:round/>
            </a:ln>
          </p:spPr>
          <p:txBody>
            <a:bodyPr wrap="none" lIns="81639" tIns="42452" rIns="81639" bIns="42452" anchor="ctr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hangingPunct="0">
                <a:buNone/>
                <a:defRPr/>
              </a:pPr>
              <a:endParaRPr lang="en-US" dirty="0">
                <a:latin typeface="Arial" pitchFamily="18"/>
                <a:ea typeface="DejaVu Sans" pitchFamily="2"/>
                <a:cs typeface="Lohit Hindi" pitchFamily="2"/>
              </a:endParaRPr>
            </a:p>
          </p:txBody>
        </p:sp>
        <p:sp>
          <p:nvSpPr>
            <p:cNvPr id="131" name="TextBox 130"/>
            <p:cNvSpPr txBox="1"/>
            <p:nvPr/>
          </p:nvSpPr>
          <p:spPr>
            <a:xfrm>
              <a:off x="893810" y="2677582"/>
              <a:ext cx="4478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 smtClean="0"/>
                <a:t>Gun</a:t>
              </a:r>
              <a:endParaRPr lang="en-US" sz="1200" b="1" dirty="0"/>
            </a:p>
          </p:txBody>
        </p:sp>
        <p:sp>
          <p:nvSpPr>
            <p:cNvPr id="132" name="TextBox 131"/>
            <p:cNvSpPr txBox="1"/>
            <p:nvPr/>
          </p:nvSpPr>
          <p:spPr>
            <a:xfrm rot="16200000">
              <a:off x="1601344" y="2024305"/>
              <a:ext cx="543739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 err="1" smtClean="0"/>
                <a:t>Buncher</a:t>
              </a:r>
              <a:endParaRPr lang="en-US" sz="800" b="1" dirty="0"/>
            </a:p>
          </p:txBody>
        </p:sp>
        <p:cxnSp>
          <p:nvCxnSpPr>
            <p:cNvPr id="16" name="Elbow Connector 15"/>
            <p:cNvCxnSpPr/>
            <p:nvPr/>
          </p:nvCxnSpPr>
          <p:spPr>
            <a:xfrm rot="10800000">
              <a:off x="1213788" y="2119124"/>
              <a:ext cx="908314" cy="558458"/>
            </a:xfrm>
            <a:prstGeom prst="bentConnector3">
              <a:avLst>
                <a:gd name="adj1" fmla="val 45094"/>
              </a:avLst>
            </a:prstGeom>
            <a:ln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rapezoid 39"/>
            <p:cNvSpPr/>
            <p:nvPr/>
          </p:nvSpPr>
          <p:spPr>
            <a:xfrm rot="5400000">
              <a:off x="921899" y="1923963"/>
              <a:ext cx="233284" cy="364380"/>
            </a:xfrm>
            <a:prstGeom prst="trapezoid">
              <a:avLst/>
            </a:prstGeom>
            <a:solidFill>
              <a:srgbClr val="CC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4" name="Group 73"/>
            <p:cNvGrpSpPr/>
            <p:nvPr/>
          </p:nvGrpSpPr>
          <p:grpSpPr>
            <a:xfrm>
              <a:off x="6453289" y="1989547"/>
              <a:ext cx="1321920" cy="247706"/>
              <a:chOff x="3021677" y="2066671"/>
              <a:chExt cx="1321920" cy="2477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75" name="Freeform 74"/>
              <p:cNvSpPr/>
              <p:nvPr/>
            </p:nvSpPr>
            <p:spPr bwMode="auto">
              <a:xfrm>
                <a:off x="30216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76" name="Freeform 75"/>
              <p:cNvSpPr/>
              <p:nvPr/>
            </p:nvSpPr>
            <p:spPr bwMode="auto">
              <a:xfrm>
                <a:off x="30792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77" name="Freeform 76"/>
              <p:cNvSpPr/>
              <p:nvPr/>
            </p:nvSpPr>
            <p:spPr bwMode="auto">
              <a:xfrm>
                <a:off x="31368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78" name="Freeform 77"/>
              <p:cNvSpPr/>
              <p:nvPr/>
            </p:nvSpPr>
            <p:spPr bwMode="auto">
              <a:xfrm>
                <a:off x="31944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79" name="Freeform 78"/>
              <p:cNvSpPr/>
              <p:nvPr/>
            </p:nvSpPr>
            <p:spPr bwMode="auto">
              <a:xfrm>
                <a:off x="32520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0" name="Freeform 79"/>
              <p:cNvSpPr/>
              <p:nvPr/>
            </p:nvSpPr>
            <p:spPr bwMode="auto">
              <a:xfrm>
                <a:off x="33096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1" name="Freeform 80"/>
              <p:cNvSpPr/>
              <p:nvPr/>
            </p:nvSpPr>
            <p:spPr bwMode="auto">
              <a:xfrm>
                <a:off x="33672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2" name="Freeform 81"/>
              <p:cNvSpPr/>
              <p:nvPr/>
            </p:nvSpPr>
            <p:spPr bwMode="auto">
              <a:xfrm>
                <a:off x="34248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3" name="Freeform 82"/>
              <p:cNvSpPr/>
              <p:nvPr/>
            </p:nvSpPr>
            <p:spPr bwMode="auto">
              <a:xfrm>
                <a:off x="34824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4" name="Freeform 83"/>
              <p:cNvSpPr/>
              <p:nvPr/>
            </p:nvSpPr>
            <p:spPr bwMode="auto">
              <a:xfrm>
                <a:off x="38093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5" name="Freeform 84"/>
              <p:cNvSpPr/>
              <p:nvPr/>
            </p:nvSpPr>
            <p:spPr bwMode="auto">
              <a:xfrm>
                <a:off x="38669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6" name="Freeform 85"/>
              <p:cNvSpPr/>
              <p:nvPr/>
            </p:nvSpPr>
            <p:spPr bwMode="auto">
              <a:xfrm>
                <a:off x="39245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7" name="Freeform 86"/>
              <p:cNvSpPr/>
              <p:nvPr/>
            </p:nvSpPr>
            <p:spPr bwMode="auto">
              <a:xfrm>
                <a:off x="39821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8" name="Freeform 87"/>
              <p:cNvSpPr/>
              <p:nvPr/>
            </p:nvSpPr>
            <p:spPr bwMode="auto">
              <a:xfrm>
                <a:off x="40397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89" name="Freeform 88"/>
              <p:cNvSpPr/>
              <p:nvPr/>
            </p:nvSpPr>
            <p:spPr bwMode="auto">
              <a:xfrm>
                <a:off x="40973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90" name="Freeform 89"/>
              <p:cNvSpPr/>
              <p:nvPr/>
            </p:nvSpPr>
            <p:spPr bwMode="auto">
              <a:xfrm>
                <a:off x="41549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91" name="Freeform 90"/>
              <p:cNvSpPr/>
              <p:nvPr/>
            </p:nvSpPr>
            <p:spPr bwMode="auto">
              <a:xfrm>
                <a:off x="4212555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92" name="Freeform 91"/>
              <p:cNvSpPr/>
              <p:nvPr/>
            </p:nvSpPr>
            <p:spPr bwMode="auto">
              <a:xfrm>
                <a:off x="42701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4910078" y="1996688"/>
              <a:ext cx="1321920" cy="247706"/>
              <a:chOff x="3021677" y="2066671"/>
              <a:chExt cx="1321920" cy="247706"/>
            </a:xfrm>
            <a:solidFill>
              <a:schemeClr val="tx2">
                <a:lumMod val="20000"/>
                <a:lumOff val="80000"/>
              </a:schemeClr>
            </a:solidFill>
          </p:grpSpPr>
          <p:sp>
            <p:nvSpPr>
              <p:cNvPr id="94" name="Freeform 93"/>
              <p:cNvSpPr/>
              <p:nvPr/>
            </p:nvSpPr>
            <p:spPr bwMode="auto">
              <a:xfrm>
                <a:off x="30216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96" name="Freeform 95"/>
              <p:cNvSpPr/>
              <p:nvPr/>
            </p:nvSpPr>
            <p:spPr bwMode="auto">
              <a:xfrm>
                <a:off x="30792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97" name="Freeform 96"/>
              <p:cNvSpPr/>
              <p:nvPr/>
            </p:nvSpPr>
            <p:spPr bwMode="auto">
              <a:xfrm>
                <a:off x="31368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0" name="Freeform 99"/>
              <p:cNvSpPr/>
              <p:nvPr/>
            </p:nvSpPr>
            <p:spPr bwMode="auto">
              <a:xfrm>
                <a:off x="31944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3" name="Freeform 102"/>
              <p:cNvSpPr/>
              <p:nvPr/>
            </p:nvSpPr>
            <p:spPr bwMode="auto">
              <a:xfrm>
                <a:off x="32520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4" name="Freeform 103"/>
              <p:cNvSpPr/>
              <p:nvPr/>
            </p:nvSpPr>
            <p:spPr bwMode="auto">
              <a:xfrm>
                <a:off x="33096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5" name="Freeform 104"/>
              <p:cNvSpPr/>
              <p:nvPr/>
            </p:nvSpPr>
            <p:spPr bwMode="auto">
              <a:xfrm>
                <a:off x="33672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6" name="Freeform 105"/>
              <p:cNvSpPr/>
              <p:nvPr/>
            </p:nvSpPr>
            <p:spPr bwMode="auto">
              <a:xfrm>
                <a:off x="3424877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7" name="Freeform 106"/>
              <p:cNvSpPr/>
              <p:nvPr/>
            </p:nvSpPr>
            <p:spPr bwMode="auto">
              <a:xfrm>
                <a:off x="3482476" y="2066671"/>
                <a:ext cx="73440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8" name="Freeform 107"/>
              <p:cNvSpPr/>
              <p:nvPr/>
            </p:nvSpPr>
            <p:spPr bwMode="auto">
              <a:xfrm>
                <a:off x="38093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09" name="Freeform 108"/>
              <p:cNvSpPr/>
              <p:nvPr/>
            </p:nvSpPr>
            <p:spPr bwMode="auto">
              <a:xfrm>
                <a:off x="38669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 bwMode="auto">
              <a:xfrm>
                <a:off x="39245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11" name="Freeform 110"/>
              <p:cNvSpPr/>
              <p:nvPr/>
            </p:nvSpPr>
            <p:spPr bwMode="auto">
              <a:xfrm>
                <a:off x="39821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12" name="Freeform 111"/>
              <p:cNvSpPr/>
              <p:nvPr/>
            </p:nvSpPr>
            <p:spPr bwMode="auto">
              <a:xfrm>
                <a:off x="40397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13" name="Freeform 112"/>
              <p:cNvSpPr/>
              <p:nvPr/>
            </p:nvSpPr>
            <p:spPr bwMode="auto">
              <a:xfrm>
                <a:off x="40973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14" name="Freeform 113"/>
              <p:cNvSpPr/>
              <p:nvPr/>
            </p:nvSpPr>
            <p:spPr bwMode="auto">
              <a:xfrm>
                <a:off x="41549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15" name="Freeform 114"/>
              <p:cNvSpPr/>
              <p:nvPr/>
            </p:nvSpPr>
            <p:spPr bwMode="auto">
              <a:xfrm>
                <a:off x="4212555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  <p:sp>
            <p:nvSpPr>
              <p:cNvPr id="116" name="Freeform 115"/>
              <p:cNvSpPr/>
              <p:nvPr/>
            </p:nvSpPr>
            <p:spPr bwMode="auto">
              <a:xfrm>
                <a:off x="4270156" y="2066671"/>
                <a:ext cx="73441" cy="247706"/>
              </a:xfrm>
              <a:custGeom>
                <a:avLst/>
                <a:gdLst>
                  <a:gd name="f0" fmla="val 10800000"/>
                  <a:gd name="f1" fmla="val 5400000"/>
                  <a:gd name="f2" fmla="val 180"/>
                  <a:gd name="f3" fmla="val w"/>
                  <a:gd name="f4" fmla="val h"/>
                  <a:gd name="f5" fmla="*/ 5419351 1 1725033"/>
                  <a:gd name="f6" fmla="*/ 10800 10800 1"/>
                  <a:gd name="f7" fmla="+- 0 0 0"/>
                  <a:gd name="f8" fmla="+- 0 0 360"/>
                  <a:gd name="f9" fmla="val 10800"/>
                  <a:gd name="f10" fmla="*/ f3 1 21600"/>
                  <a:gd name="f11" fmla="*/ f4 1 21600"/>
                  <a:gd name="f12" fmla="*/ 0 f5 1"/>
                  <a:gd name="f13" fmla="*/ f7 f0 1"/>
                  <a:gd name="f14" fmla="*/ f8 f0 1"/>
                  <a:gd name="f15" fmla="*/ 3163 f10 1"/>
                  <a:gd name="f16" fmla="*/ 18437 f10 1"/>
                  <a:gd name="f17" fmla="*/ 18437 f11 1"/>
                  <a:gd name="f18" fmla="*/ 3163 f11 1"/>
                  <a:gd name="f19" fmla="*/ f12 1 f2"/>
                  <a:gd name="f20" fmla="*/ f13 1 f2"/>
                  <a:gd name="f21" fmla="*/ f14 1 f2"/>
                  <a:gd name="f22" fmla="*/ 10800 f10 1"/>
                  <a:gd name="f23" fmla="*/ 0 f11 1"/>
                  <a:gd name="f24" fmla="*/ 0 f10 1"/>
                  <a:gd name="f25" fmla="*/ 10800 f11 1"/>
                  <a:gd name="f26" fmla="*/ 21600 f11 1"/>
                  <a:gd name="f27" fmla="*/ 21600 f10 1"/>
                  <a:gd name="f28" fmla="+- 0 0 f19"/>
                  <a:gd name="f29" fmla="+- f20 0 f1"/>
                  <a:gd name="f30" fmla="+- f21 0 f1"/>
                  <a:gd name="f31" fmla="*/ f28 f0 1"/>
                  <a:gd name="f32" fmla="+- f30 0 f29"/>
                  <a:gd name="f33" fmla="*/ f31 1 f5"/>
                  <a:gd name="f34" fmla="+- f33 0 f1"/>
                  <a:gd name="f35" fmla="cos 1 f34"/>
                  <a:gd name="f36" fmla="sin 1 f34"/>
                  <a:gd name="f37" fmla="+- 0 0 f35"/>
                  <a:gd name="f38" fmla="+- 0 0 f36"/>
                  <a:gd name="f39" fmla="*/ 10800 f37 1"/>
                  <a:gd name="f40" fmla="*/ 10800 f38 1"/>
                  <a:gd name="f41" fmla="*/ f39 f39 1"/>
                  <a:gd name="f42" fmla="*/ f40 f40 1"/>
                  <a:gd name="f43" fmla="+- f41 f42 0"/>
                  <a:gd name="f44" fmla="sqrt f43"/>
                  <a:gd name="f45" fmla="*/ f6 1 f44"/>
                  <a:gd name="f46" fmla="*/ f37 f45 1"/>
                  <a:gd name="f47" fmla="*/ f38 f45 1"/>
                  <a:gd name="f48" fmla="+- 10800 0 f46"/>
                  <a:gd name="f49" fmla="+- 10800 0 f47"/>
                </a:gdLst>
                <a:ahLst/>
                <a:cxnLst>
                  <a:cxn ang="3cd4">
                    <a:pos x="hc" y="t"/>
                  </a:cxn>
                  <a:cxn ang="0">
                    <a:pos x="r" y="vc"/>
                  </a:cxn>
                  <a:cxn ang="cd4">
                    <a:pos x="hc" y="b"/>
                  </a:cxn>
                  <a:cxn ang="cd2">
                    <a:pos x="l" y="vc"/>
                  </a:cxn>
                  <a:cxn ang="f29">
                    <a:pos x="f22" y="f23"/>
                  </a:cxn>
                  <a:cxn ang="f29">
                    <a:pos x="f15" y="f18"/>
                  </a:cxn>
                  <a:cxn ang="f29">
                    <a:pos x="f24" y="f25"/>
                  </a:cxn>
                  <a:cxn ang="f29">
                    <a:pos x="f15" y="f17"/>
                  </a:cxn>
                  <a:cxn ang="f29">
                    <a:pos x="f22" y="f26"/>
                  </a:cxn>
                  <a:cxn ang="f29">
                    <a:pos x="f16" y="f17"/>
                  </a:cxn>
                  <a:cxn ang="f29">
                    <a:pos x="f27" y="f25"/>
                  </a:cxn>
                  <a:cxn ang="f29">
                    <a:pos x="f16" y="f18"/>
                  </a:cxn>
                </a:cxnLst>
                <a:rect l="f15" t="f18" r="f16" b="f17"/>
                <a:pathLst>
                  <a:path w="21600" h="21600">
                    <a:moveTo>
                      <a:pt x="f48" y="f49"/>
                    </a:moveTo>
                    <a:arcTo wR="f9" hR="f9" stAng="f29" swAng="f32"/>
                    <a:close/>
                  </a:path>
                </a:pathLst>
              </a:custGeom>
              <a:grpFill/>
              <a:ln w="0">
                <a:solidFill>
                  <a:srgbClr val="000000"/>
                </a:solidFill>
                <a:prstDash val="solid"/>
              </a:ln>
            </p:spPr>
            <p:txBody>
              <a:bodyPr lIns="90000" tIns="45000" rIns="90000" bIns="45000" anchor="ctr" compatLnSpc="0"/>
              <a:lstStyle>
                <a:defPPr lvl="0">
                  <a:buSzPct val="45000"/>
                  <a:buFont typeface="StarSymbol"/>
                  <a:buNone/>
                </a:defPPr>
                <a:lvl1pPr lvl="0">
                  <a:buSzPct val="45000"/>
                  <a:buFont typeface="StarSymbol"/>
                  <a:buChar char="●"/>
                </a:lvl1pPr>
                <a:lvl2pPr lvl="1">
                  <a:buSzPct val="45000"/>
                  <a:buFont typeface="StarSymbol"/>
                  <a:buChar char="●"/>
                </a:lvl2pPr>
                <a:lvl3pPr lvl="2">
                  <a:buSzPct val="45000"/>
                  <a:buFont typeface="StarSymbol"/>
                  <a:buChar char="●"/>
                </a:lvl3pPr>
                <a:lvl4pPr lvl="3">
                  <a:buSzPct val="45000"/>
                  <a:buFont typeface="StarSymbol"/>
                  <a:buChar char="●"/>
                </a:lvl4pPr>
                <a:lvl5pPr lvl="4">
                  <a:buSzPct val="45000"/>
                  <a:buFont typeface="StarSymbol"/>
                  <a:buChar char="●"/>
                </a:lvl5pPr>
                <a:lvl6pPr lvl="5">
                  <a:buSzPct val="45000"/>
                  <a:buFont typeface="StarSymbol"/>
                  <a:buChar char="●"/>
                </a:lvl6pPr>
                <a:lvl7pPr lvl="6">
                  <a:buSzPct val="45000"/>
                  <a:buFont typeface="StarSymbol"/>
                  <a:buChar char="●"/>
                </a:lvl7pPr>
                <a:lvl8pPr lvl="7">
                  <a:buSzPct val="45000"/>
                  <a:buFont typeface="StarSymbol"/>
                  <a:buChar char="●"/>
                </a:lvl8pPr>
                <a:lvl9pPr lvl="8">
                  <a:buSzPct val="45000"/>
                  <a:buFont typeface="StarSymbol"/>
                  <a:buChar char="●"/>
                </a:lvl9pPr>
              </a:lstStyle>
              <a:p>
                <a:pPr hangingPunct="0">
                  <a:buNone/>
                  <a:defRPr/>
                </a:pPr>
                <a:endParaRPr lang="en-US" dirty="0">
                  <a:latin typeface="Arial" pitchFamily="18"/>
                  <a:ea typeface="DejaVu Sans" pitchFamily="2"/>
                  <a:cs typeface="Lohit Hindi" pitchFamily="2"/>
                </a:endParaRPr>
              </a:p>
            </p:txBody>
          </p:sp>
        </p:grpSp>
        <p:sp>
          <p:nvSpPr>
            <p:cNvPr id="7" name="Rounded Rectangle 6"/>
            <p:cNvSpPr/>
            <p:nvPr/>
          </p:nvSpPr>
          <p:spPr>
            <a:xfrm>
              <a:off x="2454568" y="1770513"/>
              <a:ext cx="5408180" cy="680783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2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3" name="Straight Arrow Connector 12"/>
          <p:cNvCxnSpPr/>
          <p:nvPr/>
        </p:nvCxnSpPr>
        <p:spPr>
          <a:xfrm>
            <a:off x="4487176" y="3363819"/>
            <a:ext cx="714240" cy="2368003"/>
          </a:xfrm>
          <a:prstGeom prst="straightConnector1">
            <a:avLst/>
          </a:prstGeom>
          <a:ln>
            <a:solidFill>
              <a:srgbClr val="FF000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8844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97" y="295138"/>
            <a:ext cx="6897382" cy="715962"/>
          </a:xfrm>
        </p:spPr>
        <p:txBody>
          <a:bodyPr anchor="t">
            <a:normAutofit/>
          </a:bodyPr>
          <a:lstStyle/>
          <a:p>
            <a:r>
              <a:rPr lang="en-US" dirty="0" smtClean="0">
                <a:solidFill>
                  <a:srgbClr val="000090"/>
                </a:solidFill>
              </a:rPr>
              <a:t>Beam dynamics modeling through </a:t>
            </a:r>
            <a:r>
              <a:rPr lang="en-US" dirty="0" err="1" smtClean="0">
                <a:solidFill>
                  <a:srgbClr val="000090"/>
                </a:solidFill>
              </a:rPr>
              <a:t>linac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45972"/>
            <a:ext cx="4715561" cy="2450595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latin typeface="+mn-lt"/>
              </a:rPr>
              <a:t>T</a:t>
            </a:r>
            <a:r>
              <a:rPr lang="en-US" dirty="0" smtClean="0">
                <a:latin typeface="+mn-lt"/>
              </a:rPr>
              <a:t>wo</a:t>
            </a:r>
            <a:r>
              <a:rPr lang="en-US" dirty="0">
                <a:latin typeface="+mn-lt"/>
              </a:rPr>
              <a:t>-stage </a:t>
            </a:r>
            <a:r>
              <a:rPr lang="en-US" dirty="0" smtClean="0">
                <a:latin typeface="+mn-lt"/>
              </a:rPr>
              <a:t>compression</a:t>
            </a:r>
            <a:endParaRPr lang="en-US" dirty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n-US" dirty="0" smtClean="0">
                <a:latin typeface="+mn-lt"/>
              </a:rPr>
              <a:t>2.4 </a:t>
            </a:r>
            <a:r>
              <a:rPr lang="en-US" dirty="0" err="1" smtClean="0">
                <a:latin typeface="+mn-lt"/>
              </a:rPr>
              <a:t>GeV</a:t>
            </a:r>
            <a:endParaRPr lang="en-US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APEX</a:t>
            </a:r>
            <a:r>
              <a:rPr lang="en-US" dirty="0">
                <a:latin typeface="+mn-lt"/>
              </a:rPr>
              <a:t>-gun generated  </a:t>
            </a:r>
            <a:r>
              <a:rPr lang="en-US" dirty="0" smtClean="0">
                <a:latin typeface="+mn-lt"/>
              </a:rPr>
              <a:t>beams (300pC) </a:t>
            </a:r>
            <a:endParaRPr lang="en-US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≥ 600 A peak </a:t>
            </a:r>
            <a:r>
              <a:rPr lang="en-US" dirty="0">
                <a:latin typeface="+mn-lt"/>
              </a:rPr>
              <a:t>current and small </a:t>
            </a:r>
            <a:r>
              <a:rPr lang="en-US" dirty="0" smtClean="0">
                <a:latin typeface="+mn-lt"/>
              </a:rPr>
              <a:t>residual energy </a:t>
            </a:r>
            <a:r>
              <a:rPr lang="en-US" dirty="0">
                <a:latin typeface="+mn-lt"/>
              </a:rPr>
              <a:t>chirp </a:t>
            </a:r>
            <a:r>
              <a:rPr lang="en-US" dirty="0" smtClean="0">
                <a:latin typeface="+mn-lt"/>
              </a:rPr>
              <a:t>within usable  </a:t>
            </a:r>
            <a:r>
              <a:rPr lang="en-US" dirty="0">
                <a:latin typeface="+mn-lt"/>
              </a:rPr>
              <a:t>beam </a:t>
            </a:r>
            <a:r>
              <a:rPr lang="en-US" dirty="0" smtClean="0">
                <a:latin typeface="+mn-lt"/>
              </a:rPr>
              <a:t>core</a:t>
            </a:r>
            <a:endParaRPr lang="en-US" dirty="0">
              <a:latin typeface="+mn-lt"/>
            </a:endParaRPr>
          </a:p>
          <a:p>
            <a:pPr lvl="1">
              <a:spcBef>
                <a:spcPts val="600"/>
              </a:spcBef>
            </a:pPr>
            <a:r>
              <a:rPr lang="en-US" dirty="0" smtClean="0">
                <a:latin typeface="+mn-lt"/>
              </a:rPr>
              <a:t>limited CSR-induced </a:t>
            </a:r>
            <a:r>
              <a:rPr lang="en-US" dirty="0">
                <a:latin typeface="+mn-lt"/>
              </a:rPr>
              <a:t>projected </a:t>
            </a:r>
            <a:r>
              <a:rPr lang="en-US" dirty="0" err="1" smtClean="0">
                <a:latin typeface="+mn-lt"/>
              </a:rPr>
              <a:t>emittance</a:t>
            </a:r>
            <a:r>
              <a:rPr lang="en-US" dirty="0" smtClean="0">
                <a:latin typeface="+mn-lt"/>
              </a:rPr>
              <a:t> growth  </a:t>
            </a:r>
            <a:endParaRPr lang="en-US" dirty="0">
              <a:latin typeface="+mn-lt"/>
            </a:endParaRPr>
          </a:p>
          <a:p>
            <a:pPr>
              <a:spcBef>
                <a:spcPts val="600"/>
              </a:spcBef>
            </a:pPr>
            <a:endParaRPr lang="en-US" dirty="0" smtClean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21" y="3879080"/>
            <a:ext cx="4114800" cy="2572703"/>
          </a:xfrm>
          <a:prstGeom prst="rect">
            <a:avLst/>
          </a:prstGeom>
          <a:noFill/>
          <a:ln w="19050">
            <a:solidFill>
              <a:schemeClr val="tx2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3551" y="3491137"/>
            <a:ext cx="3924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Twiss</a:t>
            </a:r>
            <a:r>
              <a:rPr lang="en-US" b="1" dirty="0" smtClean="0"/>
              <a:t> functions through the </a:t>
            </a:r>
            <a:r>
              <a:rPr lang="en-US" b="1" dirty="0" err="1" smtClean="0"/>
              <a:t>Linac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4824066" y="1026508"/>
            <a:ext cx="4271044" cy="54364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204500"/>
            <a:ext cx="40386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C:\Workspace\Documents\NGLS\MasterLogBook\pptlog\toChris_exit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023900"/>
            <a:ext cx="3886200" cy="189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413193" y="3806968"/>
            <a:ext cx="1787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Current profile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4824066" y="6006880"/>
            <a:ext cx="4293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*’Elegant’ simulation through the </a:t>
            </a:r>
            <a:r>
              <a:rPr lang="en-US" sz="1200" i="1" dirty="0" err="1" smtClean="0"/>
              <a:t>linac</a:t>
            </a:r>
            <a:r>
              <a:rPr lang="en-US" sz="1200" i="1" dirty="0"/>
              <a:t> </a:t>
            </a:r>
            <a:r>
              <a:rPr lang="en-US" sz="1200" i="1" dirty="0" smtClean="0"/>
              <a:t>starting from  an ASTRA-simulated beam out of the APEX-gun based injector </a:t>
            </a:r>
            <a:endParaRPr lang="en-US" sz="1200" i="1" dirty="0"/>
          </a:p>
        </p:txBody>
      </p:sp>
      <p:sp>
        <p:nvSpPr>
          <p:cNvPr id="18" name="TextBox 17"/>
          <p:cNvSpPr txBox="1"/>
          <p:nvPr/>
        </p:nvSpPr>
        <p:spPr>
          <a:xfrm>
            <a:off x="5234397" y="1015369"/>
            <a:ext cx="36991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Longitudinal beam phase-space</a:t>
            </a:r>
          </a:p>
          <a:p>
            <a:pPr algn="ctr"/>
            <a:r>
              <a:rPr lang="en-US" b="1" dirty="0"/>
              <a:t>a</a:t>
            </a:r>
            <a:r>
              <a:rPr lang="en-US" b="1" dirty="0" smtClean="0"/>
              <a:t>t entrance of FEL </a:t>
            </a:r>
            <a:r>
              <a:rPr lang="en-US" b="1" dirty="0" err="1" smtClean="0"/>
              <a:t>beamlines</a:t>
            </a:r>
            <a:r>
              <a:rPr lang="en-US" b="1" dirty="0" smtClean="0"/>
              <a:t>*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49229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Rectangle 10" descr="Dark vertical"/>
          <p:cNvSpPr>
            <a:spLocks noChangeArrowheads="1"/>
          </p:cNvSpPr>
          <p:nvPr/>
        </p:nvSpPr>
        <p:spPr bwMode="auto">
          <a:xfrm>
            <a:off x="457200" y="1263650"/>
            <a:ext cx="19050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5" name="Rectangle 11" descr="Dark vertical"/>
          <p:cNvSpPr>
            <a:spLocks noChangeArrowheads="1"/>
          </p:cNvSpPr>
          <p:nvPr/>
        </p:nvSpPr>
        <p:spPr bwMode="auto">
          <a:xfrm>
            <a:off x="457200" y="1644650"/>
            <a:ext cx="19050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6" name="Rectangle 12" descr="Dark vertical"/>
          <p:cNvSpPr>
            <a:spLocks noChangeArrowheads="1"/>
          </p:cNvSpPr>
          <p:nvPr/>
        </p:nvSpPr>
        <p:spPr bwMode="auto">
          <a:xfrm>
            <a:off x="6477000" y="1263650"/>
            <a:ext cx="20574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7" name="Rectangle 13" descr="Dark vertical"/>
          <p:cNvSpPr>
            <a:spLocks noChangeArrowheads="1"/>
          </p:cNvSpPr>
          <p:nvPr/>
        </p:nvSpPr>
        <p:spPr bwMode="auto">
          <a:xfrm>
            <a:off x="6477000" y="1644650"/>
            <a:ext cx="2057400" cy="228600"/>
          </a:xfrm>
          <a:prstGeom prst="rect">
            <a:avLst/>
          </a:prstGeom>
          <a:pattFill prst="dkVert">
            <a:fgClr>
              <a:srgbClr val="00FFFF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8" name="AutoShape 15"/>
          <p:cNvSpPr>
            <a:spLocks noChangeArrowheads="1"/>
          </p:cNvSpPr>
          <p:nvPr/>
        </p:nvSpPr>
        <p:spPr bwMode="auto">
          <a:xfrm rot="10800000">
            <a:off x="5943600" y="14160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09" name="AutoShape 16"/>
          <p:cNvSpPr>
            <a:spLocks noChangeArrowheads="1"/>
          </p:cNvSpPr>
          <p:nvPr/>
        </p:nvSpPr>
        <p:spPr bwMode="auto">
          <a:xfrm>
            <a:off x="3733800" y="7302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0" name="AutoShape 17"/>
          <p:cNvSpPr>
            <a:spLocks noChangeArrowheads="1"/>
          </p:cNvSpPr>
          <p:nvPr/>
        </p:nvSpPr>
        <p:spPr bwMode="auto">
          <a:xfrm>
            <a:off x="4495800" y="7302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11" name="Text Box 45"/>
          <p:cNvSpPr txBox="1">
            <a:spLocks noChangeArrowheads="1"/>
          </p:cNvSpPr>
          <p:nvPr/>
        </p:nvSpPr>
        <p:spPr bwMode="auto">
          <a:xfrm>
            <a:off x="3474720" y="366445"/>
            <a:ext cx="1752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en-US" sz="2000" i="1" dirty="0" smtClean="0">
                <a:solidFill>
                  <a:srgbClr val="000000"/>
                </a:solidFill>
              </a:rPr>
              <a:t>e</a:t>
            </a:r>
            <a:r>
              <a:rPr lang="en-US" sz="2400" baseline="30000" dirty="0" smtClean="0">
                <a:solidFill>
                  <a:srgbClr val="000000"/>
                </a:solidFill>
              </a:rPr>
              <a:t>-</a:t>
            </a:r>
            <a:r>
              <a:rPr lang="en-US" dirty="0" smtClean="0"/>
              <a:t> chicane</a:t>
            </a:r>
            <a:endParaRPr lang="en-US" dirty="0"/>
          </a:p>
        </p:txBody>
      </p:sp>
      <p:sp>
        <p:nvSpPr>
          <p:cNvPr id="113" name="Text Box 49"/>
          <p:cNvSpPr txBox="1">
            <a:spLocks noChangeArrowheads="1"/>
          </p:cNvSpPr>
          <p:nvPr/>
        </p:nvSpPr>
        <p:spPr bwMode="auto">
          <a:xfrm>
            <a:off x="685800" y="928688"/>
            <a:ext cx="144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undulator</a:t>
            </a:r>
          </a:p>
        </p:txBody>
      </p:sp>
      <p:sp>
        <p:nvSpPr>
          <p:cNvPr id="114" name="Text Box 50"/>
          <p:cNvSpPr txBox="1">
            <a:spLocks noChangeArrowheads="1"/>
          </p:cNvSpPr>
          <p:nvPr/>
        </p:nvSpPr>
        <p:spPr bwMode="auto">
          <a:xfrm>
            <a:off x="6096000" y="928688"/>
            <a:ext cx="2743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2</a:t>
            </a:r>
            <a:r>
              <a:rPr lang="en-US" baseline="30000" dirty="0"/>
              <a:t>nd</a:t>
            </a:r>
            <a:r>
              <a:rPr lang="en-US" dirty="0"/>
              <a:t>  </a:t>
            </a:r>
            <a:r>
              <a:rPr lang="en-US" dirty="0" err="1" smtClean="0"/>
              <a:t>undulator</a:t>
            </a:r>
            <a:r>
              <a:rPr lang="en-US" dirty="0" smtClean="0"/>
              <a:t> with taper</a:t>
            </a:r>
            <a:endParaRPr lang="en-US" dirty="0"/>
          </a:p>
        </p:txBody>
      </p:sp>
      <p:sp>
        <p:nvSpPr>
          <p:cNvPr id="115" name="Text Box 51"/>
          <p:cNvSpPr txBox="1">
            <a:spLocks noChangeArrowheads="1"/>
          </p:cNvSpPr>
          <p:nvPr/>
        </p:nvSpPr>
        <p:spPr bwMode="auto">
          <a:xfrm>
            <a:off x="762000" y="1843088"/>
            <a:ext cx="1295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/>
              <a:t>SASE FEL</a:t>
            </a:r>
          </a:p>
        </p:txBody>
      </p:sp>
      <p:sp>
        <p:nvSpPr>
          <p:cNvPr id="116" name="Text Box 53"/>
          <p:cNvSpPr txBox="1">
            <a:spLocks noChangeArrowheads="1"/>
          </p:cNvSpPr>
          <p:nvPr/>
        </p:nvSpPr>
        <p:spPr bwMode="auto">
          <a:xfrm>
            <a:off x="6477000" y="1843088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Self-seeded </a:t>
            </a:r>
            <a:r>
              <a:rPr lang="en-US" dirty="0"/>
              <a:t>FEL</a:t>
            </a:r>
          </a:p>
        </p:txBody>
      </p:sp>
      <p:sp>
        <p:nvSpPr>
          <p:cNvPr id="118" name="Line 23"/>
          <p:cNvSpPr>
            <a:spLocks noChangeShapeType="1"/>
          </p:cNvSpPr>
          <p:nvPr/>
        </p:nvSpPr>
        <p:spPr bwMode="auto">
          <a:xfrm rot="1800000">
            <a:off x="4093381" y="1413437"/>
            <a:ext cx="533400" cy="228600"/>
          </a:xfrm>
          <a:prstGeom prst="line">
            <a:avLst/>
          </a:prstGeom>
          <a:noFill/>
          <a:ln w="63500">
            <a:solidFill>
              <a:srgbClr val="00FF99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en-US"/>
          </a:p>
        </p:txBody>
      </p:sp>
      <p:grpSp>
        <p:nvGrpSpPr>
          <p:cNvPr id="119" name="Group 38"/>
          <p:cNvGrpSpPr/>
          <p:nvPr/>
        </p:nvGrpSpPr>
        <p:grpSpPr>
          <a:xfrm>
            <a:off x="152400" y="850900"/>
            <a:ext cx="8839200" cy="717550"/>
            <a:chOff x="152400" y="1155700"/>
            <a:chExt cx="8839200" cy="717550"/>
          </a:xfrm>
        </p:grpSpPr>
        <p:sp>
          <p:nvSpPr>
            <p:cNvPr id="120" name="Line 42"/>
            <p:cNvSpPr>
              <a:spLocks noChangeShapeType="1"/>
            </p:cNvSpPr>
            <p:nvPr/>
          </p:nvSpPr>
          <p:spPr bwMode="auto">
            <a:xfrm>
              <a:off x="6324600" y="1873250"/>
              <a:ext cx="2209800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none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8"/>
            <p:cNvSpPr>
              <a:spLocks noChangeShapeType="1"/>
            </p:cNvSpPr>
            <p:nvPr/>
          </p:nvSpPr>
          <p:spPr bwMode="auto">
            <a:xfrm>
              <a:off x="152400" y="1873250"/>
              <a:ext cx="2309813" cy="0"/>
            </a:xfrm>
            <a:prstGeom prst="line">
              <a:avLst/>
            </a:prstGeom>
            <a:noFill/>
            <a:ln w="25400">
              <a:solidFill>
                <a:srgbClr val="FF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9"/>
            <p:cNvSpPr>
              <a:spLocks noChangeShapeType="1"/>
            </p:cNvSpPr>
            <p:nvPr/>
          </p:nvSpPr>
          <p:spPr bwMode="auto">
            <a:xfrm flipV="1">
              <a:off x="2819400" y="1187450"/>
              <a:ext cx="990600" cy="6858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3" name="Line 20"/>
            <p:cNvSpPr>
              <a:spLocks noChangeShapeType="1"/>
            </p:cNvSpPr>
            <p:nvPr/>
          </p:nvSpPr>
          <p:spPr bwMode="auto">
            <a:xfrm>
              <a:off x="4130675" y="1155700"/>
              <a:ext cx="438150" cy="1588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4" name="Line 21"/>
            <p:cNvSpPr>
              <a:spLocks noChangeShapeType="1"/>
            </p:cNvSpPr>
            <p:nvPr/>
          </p:nvSpPr>
          <p:spPr bwMode="auto">
            <a:xfrm rot="5400000" flipV="1">
              <a:off x="5116512" y="969963"/>
              <a:ext cx="663575" cy="1143000"/>
            </a:xfrm>
            <a:prstGeom prst="line">
              <a:avLst/>
            </a:prstGeom>
            <a:noFill/>
            <a:ln w="25400">
              <a:solidFill>
                <a:srgbClr val="00FF00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25"/>
            <p:cNvSpPr>
              <a:spLocks noChangeShapeType="1"/>
            </p:cNvSpPr>
            <p:nvPr/>
          </p:nvSpPr>
          <p:spPr bwMode="auto">
            <a:xfrm>
              <a:off x="2819400" y="1873250"/>
              <a:ext cx="1554480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7" name="Line 28"/>
            <p:cNvSpPr>
              <a:spLocks noChangeShapeType="1"/>
            </p:cNvSpPr>
            <p:nvPr/>
          </p:nvSpPr>
          <p:spPr bwMode="auto">
            <a:xfrm>
              <a:off x="4419600" y="1873250"/>
              <a:ext cx="1508760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60"/>
            <p:cNvSpPr>
              <a:spLocks noChangeShapeType="1"/>
            </p:cNvSpPr>
            <p:nvPr/>
          </p:nvSpPr>
          <p:spPr bwMode="auto">
            <a:xfrm>
              <a:off x="8534400" y="1868488"/>
              <a:ext cx="457200" cy="0"/>
            </a:xfrm>
            <a:prstGeom prst="line">
              <a:avLst/>
            </a:prstGeom>
            <a:noFill/>
            <a:ln w="25400">
              <a:solidFill>
                <a:srgbClr val="FF00FF"/>
              </a:solidFill>
              <a:round/>
              <a:headEnd/>
              <a:tailEnd type="stealth" w="lg" len="lg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0" name="Arc 56"/>
          <p:cNvSpPr>
            <a:spLocks/>
          </p:cNvSpPr>
          <p:nvPr/>
        </p:nvSpPr>
        <p:spPr bwMode="auto">
          <a:xfrm>
            <a:off x="8534400" y="1568450"/>
            <a:ext cx="152400" cy="152400"/>
          </a:xfrm>
          <a:custGeom>
            <a:avLst/>
            <a:gdLst>
              <a:gd name="T0" fmla="*/ 0 w 21600"/>
              <a:gd name="T1" fmla="*/ 0 h 21600"/>
              <a:gd name="T2" fmla="*/ 7586607 w 21600"/>
              <a:gd name="T3" fmla="*/ 7586607 h 21600"/>
              <a:gd name="T4" fmla="*/ 0 w 21600"/>
              <a:gd name="T5" fmla="*/ 758660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5400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AutoShape 14"/>
          <p:cNvSpPr>
            <a:spLocks noChangeArrowheads="1"/>
          </p:cNvSpPr>
          <p:nvPr/>
        </p:nvSpPr>
        <p:spPr bwMode="auto">
          <a:xfrm rot="10800000">
            <a:off x="2438400" y="1416050"/>
            <a:ext cx="457200" cy="228600"/>
          </a:xfrm>
          <a:prstGeom prst="flowChartManualOperation">
            <a:avLst/>
          </a:prstGeom>
          <a:solidFill>
            <a:srgbClr val="0000FF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10800000" wrap="none" anchor="ctr"/>
          <a:lstStyle/>
          <a:p>
            <a:endParaRPr lang="en-US">
              <a:solidFill>
                <a:schemeClr val="bg1"/>
              </a:solidFill>
            </a:endParaRPr>
          </a:p>
        </p:txBody>
      </p:sp>
      <p:sp>
        <p:nvSpPr>
          <p:cNvPr id="133" name="Text Box 54"/>
          <p:cNvSpPr txBox="1">
            <a:spLocks noChangeArrowheads="1"/>
          </p:cNvSpPr>
          <p:nvPr/>
        </p:nvSpPr>
        <p:spPr bwMode="auto">
          <a:xfrm>
            <a:off x="4191000" y="1792069"/>
            <a:ext cx="1752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Single crystal: C(400)</a:t>
            </a:r>
            <a:endParaRPr lang="en-US" dirty="0"/>
          </a:p>
        </p:txBody>
      </p:sp>
      <p:grpSp>
        <p:nvGrpSpPr>
          <p:cNvPr id="73" name="Group 72"/>
          <p:cNvGrpSpPr/>
          <p:nvPr/>
        </p:nvGrpSpPr>
        <p:grpSpPr>
          <a:xfrm>
            <a:off x="1934686" y="2098839"/>
            <a:ext cx="2390367" cy="1819789"/>
            <a:chOff x="4391756" y="3491863"/>
            <a:chExt cx="2390367" cy="1819789"/>
          </a:xfrm>
        </p:grpSpPr>
        <p:pic>
          <p:nvPicPr>
            <p:cNvPr id="74" name="Picture 2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4206" t="5039" r="671"/>
            <a:stretch/>
          </p:blipFill>
          <p:spPr bwMode="auto">
            <a:xfrm>
              <a:off x="4391756" y="3491863"/>
              <a:ext cx="2390367" cy="18197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5" name="TextBox 74"/>
            <p:cNvSpPr txBox="1"/>
            <p:nvPr/>
          </p:nvSpPr>
          <p:spPr>
            <a:xfrm>
              <a:off x="4652022" y="3568232"/>
              <a:ext cx="19495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SASE FEL spectrum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76" name="Straight Arrow Connector 75"/>
            <p:cNvCxnSpPr/>
            <p:nvPr/>
          </p:nvCxnSpPr>
          <p:spPr>
            <a:xfrm>
              <a:off x="4715522" y="4442444"/>
              <a:ext cx="1534893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065687" y="4424056"/>
              <a:ext cx="8451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~ 20 </a:t>
              </a:r>
              <a:r>
                <a:rPr lang="en-US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eV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6680169" y="2141491"/>
            <a:ext cx="2396751" cy="1937256"/>
            <a:chOff x="6825919" y="3504505"/>
            <a:chExt cx="2331391" cy="1807147"/>
          </a:xfrm>
        </p:grpSpPr>
        <p:pic>
          <p:nvPicPr>
            <p:cNvPr id="79" name="Picture 3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4389" t="5614"/>
            <a:stretch/>
          </p:blipFill>
          <p:spPr bwMode="auto">
            <a:xfrm>
              <a:off x="6825919" y="3504505"/>
              <a:ext cx="2331391" cy="18071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0" name="TextBox 79"/>
            <p:cNvSpPr txBox="1"/>
            <p:nvPr/>
          </p:nvSpPr>
          <p:spPr>
            <a:xfrm>
              <a:off x="6973456" y="3557342"/>
              <a:ext cx="20661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Seeded FEL spectrum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7557610" y="4296408"/>
              <a:ext cx="489897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none" w="med" len="med"/>
              <a:tailEnd type="arrow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>
              <a:off x="8105482" y="4296408"/>
              <a:ext cx="489897" cy="0"/>
            </a:xfrm>
            <a:prstGeom prst="straightConnector1">
              <a:avLst/>
            </a:prstGeom>
            <a:ln w="19050">
              <a:solidFill>
                <a:schemeClr val="bg1"/>
              </a:solidFill>
              <a:headEnd type="triangl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TextBox 82"/>
            <p:cNvSpPr txBox="1"/>
            <p:nvPr/>
          </p:nvSpPr>
          <p:spPr>
            <a:xfrm>
              <a:off x="7003218" y="4365994"/>
              <a:ext cx="2017374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~ </a:t>
              </a:r>
              <a:r>
                <a:rPr lang="en-US" sz="16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0.5 </a:t>
              </a:r>
              <a:r>
                <a:rPr lang="en-US" sz="1600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eV</a:t>
              </a:r>
              <a:endParaRPr lang="en-US" sz="1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  <a:p>
              <a:pPr algn="ctr"/>
              <a:r>
                <a:rPr 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itchFamily="34" charset="0"/>
                </a:rPr>
                <a:t>Near Fourier Transform limit</a:t>
              </a:r>
              <a:endPara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endParaRPr>
            </a:p>
          </p:txBody>
        </p:sp>
      </p:grpSp>
      <p:pic>
        <p:nvPicPr>
          <p:cNvPr id="8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69" y="5061804"/>
            <a:ext cx="7936254" cy="155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6" name="TextBox 85"/>
          <p:cNvSpPr txBox="1"/>
          <p:nvPr/>
        </p:nvSpPr>
        <p:spPr>
          <a:xfrm>
            <a:off x="649992" y="4621469"/>
            <a:ext cx="5210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LCLS Soft X-ray Self Seeding </a:t>
            </a:r>
            <a:r>
              <a:rPr lang="en-US" sz="2000" dirty="0" smtClean="0"/>
              <a:t>– in planning stages</a:t>
            </a:r>
            <a:endParaRPr lang="en-US" sz="2000" dirty="0"/>
          </a:p>
        </p:txBody>
      </p:sp>
      <p:cxnSp>
        <p:nvCxnSpPr>
          <p:cNvPr id="87" name="Straight Connector 86"/>
          <p:cNvCxnSpPr/>
          <p:nvPr/>
        </p:nvCxnSpPr>
        <p:spPr>
          <a:xfrm>
            <a:off x="613598" y="4488179"/>
            <a:ext cx="83058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1186569" y="4030979"/>
            <a:ext cx="652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Initial results: 40x reduction in BW (40x increase in peak brightness)</a:t>
            </a:r>
            <a:endParaRPr lang="en-US" dirty="0"/>
          </a:p>
        </p:txBody>
      </p:sp>
      <p:sp>
        <p:nvSpPr>
          <p:cNvPr id="89" name="TextBox 88"/>
          <p:cNvSpPr txBox="1"/>
          <p:nvPr/>
        </p:nvSpPr>
        <p:spPr>
          <a:xfrm>
            <a:off x="-1" y="287764"/>
            <a:ext cx="345372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Self-seeded FELs</a:t>
            </a:r>
            <a:endParaRPr lang="en-US" sz="2800" b="1" dirty="0">
              <a:solidFill>
                <a:srgbClr val="00009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4296" y="68596"/>
            <a:ext cx="971581" cy="414286"/>
          </a:xfrm>
          <a:prstGeom prst="rect">
            <a:avLst/>
          </a:prstGeom>
        </p:spPr>
      </p:pic>
      <p:grpSp>
        <p:nvGrpSpPr>
          <p:cNvPr id="44" name="Group 6"/>
          <p:cNvGrpSpPr>
            <a:grpSpLocks/>
          </p:cNvGrpSpPr>
          <p:nvPr/>
        </p:nvGrpSpPr>
        <p:grpSpPr bwMode="auto">
          <a:xfrm>
            <a:off x="6693855" y="4599184"/>
            <a:ext cx="2357890" cy="473075"/>
            <a:chOff x="1632" y="1676"/>
            <a:chExt cx="2221" cy="440"/>
          </a:xfrm>
        </p:grpSpPr>
        <p:pic>
          <p:nvPicPr>
            <p:cNvPr id="45" name="Picture 7" descr="lcls-logo-letter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15"/>
            <a:stretch>
              <a:fillRect/>
            </a:stretch>
          </p:blipFill>
          <p:spPr bwMode="auto">
            <a:xfrm>
              <a:off x="1632" y="1676"/>
              <a:ext cx="10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8" descr="lcls-logo-letter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2"/>
            <a:stretch>
              <a:fillRect/>
            </a:stretch>
          </p:blipFill>
          <p:spPr bwMode="auto">
            <a:xfrm>
              <a:off x="2413" y="1741"/>
              <a:ext cx="14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8" name="Picture 5" descr="Screen shot 2012-02-29 at 10.25.33 A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3173" y="550647"/>
            <a:ext cx="905669" cy="419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1511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34" y="295165"/>
            <a:ext cx="7646988" cy="731838"/>
          </a:xfrm>
        </p:spPr>
        <p:txBody>
          <a:bodyPr anchor="t"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Laser seeded FEL – ”ECHO”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8317" y="5318833"/>
            <a:ext cx="4845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b="1" dirty="0" smtClean="0">
                <a:cs typeface="Helvetica Neue"/>
              </a:rPr>
              <a:t>Developing R&amp;D plans</a:t>
            </a:r>
          </a:p>
          <a:p>
            <a:pPr marL="454025" lvl="1" indent="-231775">
              <a:buFont typeface="Arial"/>
              <a:buChar char="•"/>
            </a:pPr>
            <a:r>
              <a:rPr lang="en-US" b="1" dirty="0">
                <a:cs typeface="Helvetica Neue"/>
              </a:rPr>
              <a:t>B</a:t>
            </a:r>
            <a:r>
              <a:rPr lang="en-US" b="1" dirty="0" smtClean="0">
                <a:cs typeface="Helvetica Neue"/>
              </a:rPr>
              <a:t>eam experiments </a:t>
            </a:r>
          </a:p>
          <a:p>
            <a:pPr marL="454025" lvl="1" indent="-231775">
              <a:buFont typeface="Arial"/>
              <a:buChar char="•"/>
            </a:pPr>
            <a:r>
              <a:rPr lang="en-US" b="1" dirty="0">
                <a:cs typeface="Helvetica Neue"/>
              </a:rPr>
              <a:t>L</a:t>
            </a:r>
            <a:r>
              <a:rPr lang="en-US" b="1" dirty="0" smtClean="0">
                <a:cs typeface="Helvetica Neue"/>
              </a:rPr>
              <a:t>aser developments</a:t>
            </a:r>
          </a:p>
        </p:txBody>
      </p:sp>
      <p:pic>
        <p:nvPicPr>
          <p:cNvPr id="15" name="Picture 14" descr="Figure_9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6" y="924146"/>
            <a:ext cx="8570262" cy="1996286"/>
          </a:xfrm>
          <a:prstGeom prst="rect">
            <a:avLst/>
          </a:prstGeom>
        </p:spPr>
      </p:pic>
      <p:pic>
        <p:nvPicPr>
          <p:cNvPr id="16" name="Picture 15" descr="Figure_99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531" y="3012142"/>
            <a:ext cx="3167033" cy="3100458"/>
          </a:xfrm>
          <a:prstGeom prst="rect">
            <a:avLst/>
          </a:prstGeom>
        </p:spPr>
      </p:pic>
      <p:pic>
        <p:nvPicPr>
          <p:cNvPr id="17" name="Picture 16" descr="Figure_98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02" y="3012142"/>
            <a:ext cx="3958909" cy="2072156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3030204" y="1895900"/>
            <a:ext cx="405349" cy="1116242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060721" y="1895900"/>
            <a:ext cx="306996" cy="1116243"/>
          </a:xfrm>
          <a:prstGeom prst="straightConnector1">
            <a:avLst/>
          </a:prstGeom>
          <a:ln>
            <a:solidFill>
              <a:srgbClr val="8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ight Brace 1"/>
          <p:cNvSpPr/>
          <p:nvPr/>
        </p:nvSpPr>
        <p:spPr>
          <a:xfrm>
            <a:off x="2836573" y="5673159"/>
            <a:ext cx="255564" cy="510211"/>
          </a:xfrm>
          <a:prstGeom prst="rightBrac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92137" y="5602865"/>
            <a:ext cx="663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cs typeface="Helvetica Neue"/>
              </a:rPr>
              <a:t>EEHG </a:t>
            </a:r>
          </a:p>
          <a:p>
            <a:r>
              <a:rPr lang="en-US" sz="1200" b="1" dirty="0" smtClean="0">
                <a:cs typeface="Helvetica Neue"/>
              </a:rPr>
              <a:t>HHG</a:t>
            </a:r>
          </a:p>
          <a:p>
            <a:r>
              <a:rPr lang="en-US" sz="1200" b="1" dirty="0" smtClean="0">
                <a:cs typeface="Helvetica Neue"/>
              </a:rPr>
              <a:t>HGHG</a:t>
            </a:r>
            <a:endParaRPr lang="en-US" sz="1200" b="1" dirty="0"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083233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4025"/>
            <a:ext cx="8966199" cy="731838"/>
          </a:xfrm>
        </p:spPr>
        <p:txBody>
          <a:bodyPr anchor="t"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HHG seeded FEL R&amp;D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8" name="Picture 9" descr="All_low_re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0" y="2171448"/>
            <a:ext cx="9059349" cy="230364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86108" y="3999636"/>
            <a:ext cx="4905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1 kHz</a:t>
            </a:r>
            <a:r>
              <a:rPr lang="en-US" b="1" dirty="0">
                <a:solidFill>
                  <a:srgbClr val="000090"/>
                </a:solidFill>
              </a:rPr>
              <a:t>, 40 </a:t>
            </a:r>
            <a:r>
              <a:rPr lang="en-US" b="1" dirty="0" err="1">
                <a:solidFill>
                  <a:srgbClr val="000090"/>
                </a:solidFill>
              </a:rPr>
              <a:t>mJ</a:t>
            </a:r>
            <a:r>
              <a:rPr lang="en-US" b="1" dirty="0">
                <a:solidFill>
                  <a:srgbClr val="000090"/>
                </a:solidFill>
              </a:rPr>
              <a:t>, HHG source </a:t>
            </a:r>
            <a:r>
              <a:rPr lang="en-US" b="1" dirty="0" smtClean="0">
                <a:solidFill>
                  <a:srgbClr val="000090"/>
                </a:solidFill>
              </a:rPr>
              <a:t>for seeding R&amp;D</a:t>
            </a:r>
            <a:endParaRPr lang="en-US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472" y="1005431"/>
            <a:ext cx="7853855" cy="1163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defTabSz="457200" rtl="0" eaLnBrk="1" fontAlgn="base" hangingPunct="1">
              <a:spcBef>
                <a:spcPct val="800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914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68275">
              <a:lnSpc>
                <a:spcPct val="120000"/>
              </a:lnSpc>
            </a:pPr>
            <a:r>
              <a:rPr lang="en-US" sz="1800" dirty="0" smtClean="0">
                <a:cs typeface="Helvetica Neue"/>
              </a:rPr>
              <a:t>HHG </a:t>
            </a:r>
            <a:r>
              <a:rPr lang="en-US" sz="1800" dirty="0">
                <a:cs typeface="Helvetica Neue"/>
              </a:rPr>
              <a:t>seeding </a:t>
            </a:r>
            <a:r>
              <a:rPr lang="en-US" sz="1800" dirty="0" smtClean="0">
                <a:cs typeface="Helvetica Neue"/>
              </a:rPr>
              <a:t>at ~50–100 </a:t>
            </a:r>
            <a:r>
              <a:rPr lang="en-US" sz="1800" dirty="0" err="1" smtClean="0">
                <a:cs typeface="Helvetica Neue"/>
              </a:rPr>
              <a:t>eV</a:t>
            </a:r>
            <a:endParaRPr lang="en-US" sz="1800" dirty="0" smtClean="0">
              <a:cs typeface="Helvetica Neue"/>
            </a:endParaRPr>
          </a:p>
          <a:p>
            <a:pPr defTabSz="168275">
              <a:lnSpc>
                <a:spcPct val="120000"/>
              </a:lnSpc>
            </a:pPr>
            <a:r>
              <a:rPr lang="en-US" sz="1800" dirty="0" smtClean="0">
                <a:cs typeface="Helvetica Neue"/>
              </a:rPr>
              <a:t>HGHG to reach 1.2 </a:t>
            </a:r>
            <a:r>
              <a:rPr lang="en-US" sz="1800" dirty="0" err="1" smtClean="0">
                <a:cs typeface="Helvetica Neue"/>
              </a:rPr>
              <a:t>keV</a:t>
            </a:r>
            <a:endParaRPr lang="en-US" sz="1800" dirty="0"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287783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-11037" y="267965"/>
            <a:ext cx="6872701" cy="731838"/>
          </a:xfrm>
        </p:spPr>
        <p:txBody>
          <a:bodyPr anchor="t"/>
          <a:lstStyle/>
          <a:p>
            <a:r>
              <a:rPr lang="en-US" b="1" dirty="0" smtClean="0">
                <a:solidFill>
                  <a:srgbClr val="000090"/>
                </a:solidFill>
                <a:latin typeface="+mn-lt"/>
                <a:ea typeface="ＭＳ Ｐゴシック" charset="0"/>
                <a:cs typeface="Helvetica Neue"/>
              </a:rPr>
              <a:t>Motivation</a:t>
            </a:r>
            <a:endParaRPr lang="en-US" b="1" dirty="0">
              <a:solidFill>
                <a:srgbClr val="000090"/>
              </a:solidFill>
              <a:latin typeface="+mn-lt"/>
              <a:ea typeface="ＭＳ Ｐゴシック" charset="0"/>
              <a:cs typeface="Helvetica Neue"/>
            </a:endParaRPr>
          </a:p>
        </p:txBody>
      </p:sp>
      <p:grpSp>
        <p:nvGrpSpPr>
          <p:cNvPr id="226" name="Group 225"/>
          <p:cNvGrpSpPr/>
          <p:nvPr/>
        </p:nvGrpSpPr>
        <p:grpSpPr>
          <a:xfrm>
            <a:off x="207759" y="1555269"/>
            <a:ext cx="8742089" cy="1463969"/>
            <a:chOff x="207759" y="1555269"/>
            <a:chExt cx="8742089" cy="1463969"/>
          </a:xfrm>
        </p:grpSpPr>
        <p:sp>
          <p:nvSpPr>
            <p:cNvPr id="224" name="TextBox 223"/>
            <p:cNvSpPr txBox="1"/>
            <p:nvPr/>
          </p:nvSpPr>
          <p:spPr>
            <a:xfrm>
              <a:off x="7224510" y="1641881"/>
              <a:ext cx="1725338" cy="523220"/>
            </a:xfrm>
            <a:prstGeom prst="rect">
              <a:avLst/>
            </a:prstGeom>
            <a:noFill/>
            <a:ln w="57150" cmpd="thickThin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800000"/>
                  </a:solidFill>
                  <a:latin typeface="Helvetica Neue"/>
                  <a:cs typeface="Helvetica Neue"/>
                </a:rPr>
                <a:t>Weak pulses at </a:t>
              </a:r>
            </a:p>
            <a:p>
              <a:r>
                <a:rPr lang="en-US" sz="1400" b="1" dirty="0" smtClean="0">
                  <a:solidFill>
                    <a:srgbClr val="800000"/>
                  </a:solidFill>
                  <a:latin typeface="Helvetica Neue"/>
                  <a:cs typeface="Helvetica Neue"/>
                </a:rPr>
                <a:t>high rep rate</a:t>
              </a:r>
              <a:endParaRPr lang="en-US" sz="1400" b="1" dirty="0">
                <a:solidFill>
                  <a:srgbClr val="800000"/>
                </a:solidFill>
                <a:latin typeface="Helvetica Neue"/>
                <a:cs typeface="Helvetica Neue"/>
              </a:endParaRPr>
            </a:p>
          </p:txBody>
        </p:sp>
        <p:grpSp>
          <p:nvGrpSpPr>
            <p:cNvPr id="231" name="Group 230"/>
            <p:cNvGrpSpPr/>
            <p:nvPr/>
          </p:nvGrpSpPr>
          <p:grpSpPr>
            <a:xfrm>
              <a:off x="207759" y="1555269"/>
              <a:ext cx="8402638" cy="1463969"/>
              <a:chOff x="207759" y="1555269"/>
              <a:chExt cx="8402638" cy="1463969"/>
            </a:xfrm>
          </p:grpSpPr>
          <p:pic>
            <p:nvPicPr>
              <p:cNvPr id="95" name="Picture 13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7759" y="2140092"/>
                <a:ext cx="1493838" cy="6429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6" name="Rectangle 14"/>
              <p:cNvSpPr>
                <a:spLocks/>
              </p:cNvSpPr>
              <p:nvPr/>
            </p:nvSpPr>
            <p:spPr bwMode="auto">
              <a:xfrm>
                <a:off x="224455" y="1555269"/>
                <a:ext cx="1888785" cy="521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rnd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lIns="22860" tIns="22860" rIns="22860" bIns="22860"/>
              <a:lstStyle/>
              <a:p>
                <a:r>
                  <a:rPr lang="en-US" sz="1600" b="1" dirty="0" smtClean="0">
                    <a:latin typeface="Helvetica Neue"/>
                    <a:cs typeface="Helvetica Neue"/>
                    <a:sym typeface="Arial" charset="0"/>
                  </a:rPr>
                  <a:t>Today’s storage ring x-ray sources</a:t>
                </a:r>
                <a:endParaRPr lang="en-US" sz="1600" b="1" dirty="0">
                  <a:latin typeface="Helvetica Neue"/>
                  <a:cs typeface="Helvetica Neue"/>
                  <a:sym typeface="Arial" charset="0"/>
                </a:endParaRPr>
              </a:p>
            </p:txBody>
          </p:sp>
          <p:sp>
            <p:nvSpPr>
              <p:cNvPr id="97" name="Line 15"/>
              <p:cNvSpPr>
                <a:spLocks noChangeShapeType="1"/>
              </p:cNvSpPr>
              <p:nvPr/>
            </p:nvSpPr>
            <p:spPr bwMode="auto">
              <a:xfrm>
                <a:off x="1293609" y="2771917"/>
                <a:ext cx="7316788" cy="3175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grpSp>
            <p:nvGrpSpPr>
              <p:cNvPr id="2" name="Group 16"/>
              <p:cNvGrpSpPr>
                <a:grpSpLocks/>
              </p:cNvGrpSpPr>
              <p:nvPr/>
            </p:nvGrpSpPr>
            <p:grpSpPr bwMode="auto">
              <a:xfrm>
                <a:off x="1585709" y="2643329"/>
                <a:ext cx="250825" cy="125413"/>
                <a:chOff x="0" y="0"/>
                <a:chExt cx="176" cy="88"/>
              </a:xfrm>
            </p:grpSpPr>
            <p:sp>
              <p:nvSpPr>
                <p:cNvPr id="99" name="Freeform 17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00" name="Line 18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3" name="Group 19"/>
              <p:cNvGrpSpPr>
                <a:grpSpLocks/>
              </p:cNvGrpSpPr>
              <p:nvPr/>
            </p:nvGrpSpPr>
            <p:grpSpPr bwMode="auto">
              <a:xfrm>
                <a:off x="1738109" y="2646504"/>
                <a:ext cx="252413" cy="125413"/>
                <a:chOff x="0" y="0"/>
                <a:chExt cx="176" cy="88"/>
              </a:xfrm>
            </p:grpSpPr>
            <p:sp>
              <p:nvSpPr>
                <p:cNvPr id="102" name="Freeform 20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03" name="Line 21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4" name="Group 22"/>
              <p:cNvGrpSpPr>
                <a:grpSpLocks/>
              </p:cNvGrpSpPr>
              <p:nvPr/>
            </p:nvGrpSpPr>
            <p:grpSpPr bwMode="auto">
              <a:xfrm>
                <a:off x="1887334" y="2646504"/>
                <a:ext cx="250825" cy="125413"/>
                <a:chOff x="0" y="0"/>
                <a:chExt cx="176" cy="88"/>
              </a:xfrm>
            </p:grpSpPr>
            <p:sp>
              <p:nvSpPr>
                <p:cNvPr id="105" name="Freeform 23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06" name="Line 24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5" name="Group 25"/>
              <p:cNvGrpSpPr>
                <a:grpSpLocks/>
              </p:cNvGrpSpPr>
              <p:nvPr/>
            </p:nvGrpSpPr>
            <p:grpSpPr bwMode="auto">
              <a:xfrm>
                <a:off x="2036559" y="2646504"/>
                <a:ext cx="250825" cy="125413"/>
                <a:chOff x="0" y="0"/>
                <a:chExt cx="176" cy="88"/>
              </a:xfrm>
            </p:grpSpPr>
            <p:sp>
              <p:nvSpPr>
                <p:cNvPr id="108" name="Freeform 26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09" name="Line 27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6" name="Group 28"/>
              <p:cNvGrpSpPr>
                <a:grpSpLocks/>
              </p:cNvGrpSpPr>
              <p:nvPr/>
            </p:nvGrpSpPr>
            <p:grpSpPr bwMode="auto">
              <a:xfrm>
                <a:off x="2195309" y="2646504"/>
                <a:ext cx="252413" cy="125413"/>
                <a:chOff x="0" y="0"/>
                <a:chExt cx="176" cy="88"/>
              </a:xfrm>
            </p:grpSpPr>
            <p:sp>
              <p:nvSpPr>
                <p:cNvPr id="111" name="Freeform 29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12" name="Line 30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7" name="Group 31"/>
              <p:cNvGrpSpPr>
                <a:grpSpLocks/>
              </p:cNvGrpSpPr>
              <p:nvPr/>
            </p:nvGrpSpPr>
            <p:grpSpPr bwMode="auto">
              <a:xfrm>
                <a:off x="2344534" y="2646504"/>
                <a:ext cx="250825" cy="125413"/>
                <a:chOff x="0" y="0"/>
                <a:chExt cx="176" cy="88"/>
              </a:xfrm>
            </p:grpSpPr>
            <p:sp>
              <p:nvSpPr>
                <p:cNvPr id="114" name="Freeform 32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15" name="Line 33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8" name="Group 34"/>
              <p:cNvGrpSpPr>
                <a:grpSpLocks/>
              </p:cNvGrpSpPr>
              <p:nvPr/>
            </p:nvGrpSpPr>
            <p:grpSpPr bwMode="auto">
              <a:xfrm>
                <a:off x="2493759" y="2646504"/>
                <a:ext cx="250825" cy="125413"/>
                <a:chOff x="0" y="0"/>
                <a:chExt cx="176" cy="88"/>
              </a:xfrm>
            </p:grpSpPr>
            <p:sp>
              <p:nvSpPr>
                <p:cNvPr id="117" name="Freeform 35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18" name="Line 36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9" name="Group 37"/>
              <p:cNvGrpSpPr>
                <a:grpSpLocks/>
              </p:cNvGrpSpPr>
              <p:nvPr/>
            </p:nvGrpSpPr>
            <p:grpSpPr bwMode="auto">
              <a:xfrm>
                <a:off x="2641397" y="2646504"/>
                <a:ext cx="252412" cy="125413"/>
                <a:chOff x="0" y="0"/>
                <a:chExt cx="176" cy="88"/>
              </a:xfrm>
            </p:grpSpPr>
            <p:sp>
              <p:nvSpPr>
                <p:cNvPr id="120" name="Freeform 38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21" name="Line 39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0" name="Group 40"/>
              <p:cNvGrpSpPr>
                <a:grpSpLocks/>
              </p:cNvGrpSpPr>
              <p:nvPr/>
            </p:nvGrpSpPr>
            <p:grpSpPr bwMode="auto">
              <a:xfrm>
                <a:off x="2779509" y="2646504"/>
                <a:ext cx="250825" cy="125413"/>
                <a:chOff x="0" y="0"/>
                <a:chExt cx="176" cy="88"/>
              </a:xfrm>
            </p:grpSpPr>
            <p:sp>
              <p:nvSpPr>
                <p:cNvPr id="123" name="Freeform 41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24" name="Line 42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1" name="Group 43"/>
              <p:cNvGrpSpPr>
                <a:grpSpLocks/>
              </p:cNvGrpSpPr>
              <p:nvPr/>
            </p:nvGrpSpPr>
            <p:grpSpPr bwMode="auto">
              <a:xfrm>
                <a:off x="2927147" y="2646504"/>
                <a:ext cx="252412" cy="125413"/>
                <a:chOff x="0" y="0"/>
                <a:chExt cx="176" cy="88"/>
              </a:xfrm>
            </p:grpSpPr>
            <p:sp>
              <p:nvSpPr>
                <p:cNvPr id="126" name="Freeform 44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27" name="Line 45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2" name="Group 46"/>
              <p:cNvGrpSpPr>
                <a:grpSpLocks/>
              </p:cNvGrpSpPr>
              <p:nvPr/>
            </p:nvGrpSpPr>
            <p:grpSpPr bwMode="auto">
              <a:xfrm>
                <a:off x="3076372" y="2646504"/>
                <a:ext cx="250825" cy="125413"/>
                <a:chOff x="0" y="0"/>
                <a:chExt cx="176" cy="88"/>
              </a:xfrm>
            </p:grpSpPr>
            <p:sp>
              <p:nvSpPr>
                <p:cNvPr id="129" name="Freeform 47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30" name="Line 48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3" name="Group 49"/>
              <p:cNvGrpSpPr>
                <a:grpSpLocks/>
              </p:cNvGrpSpPr>
              <p:nvPr/>
            </p:nvGrpSpPr>
            <p:grpSpPr bwMode="auto">
              <a:xfrm>
                <a:off x="3224009" y="2646504"/>
                <a:ext cx="252413" cy="125413"/>
                <a:chOff x="0" y="0"/>
                <a:chExt cx="176" cy="88"/>
              </a:xfrm>
            </p:grpSpPr>
            <p:sp>
              <p:nvSpPr>
                <p:cNvPr id="132" name="Freeform 50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33" name="Line 51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4" name="Group 52"/>
              <p:cNvGrpSpPr>
                <a:grpSpLocks/>
              </p:cNvGrpSpPr>
              <p:nvPr/>
            </p:nvGrpSpPr>
            <p:grpSpPr bwMode="auto">
              <a:xfrm>
                <a:off x="3384347" y="2646504"/>
                <a:ext cx="252412" cy="125413"/>
                <a:chOff x="0" y="0"/>
                <a:chExt cx="176" cy="88"/>
              </a:xfrm>
            </p:grpSpPr>
            <p:sp>
              <p:nvSpPr>
                <p:cNvPr id="135" name="Freeform 53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36" name="Line 54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5" name="Group 55"/>
              <p:cNvGrpSpPr>
                <a:grpSpLocks/>
              </p:cNvGrpSpPr>
              <p:nvPr/>
            </p:nvGrpSpPr>
            <p:grpSpPr bwMode="auto">
              <a:xfrm>
                <a:off x="3533572" y="2646504"/>
                <a:ext cx="250825" cy="125413"/>
                <a:chOff x="0" y="0"/>
                <a:chExt cx="176" cy="88"/>
              </a:xfrm>
            </p:grpSpPr>
            <p:sp>
              <p:nvSpPr>
                <p:cNvPr id="138" name="Freeform 56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39" name="Line 57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6" name="Group 58"/>
              <p:cNvGrpSpPr>
                <a:grpSpLocks/>
              </p:cNvGrpSpPr>
              <p:nvPr/>
            </p:nvGrpSpPr>
            <p:grpSpPr bwMode="auto">
              <a:xfrm>
                <a:off x="3681209" y="2646504"/>
                <a:ext cx="252413" cy="125413"/>
                <a:chOff x="0" y="0"/>
                <a:chExt cx="176" cy="88"/>
              </a:xfrm>
            </p:grpSpPr>
            <p:sp>
              <p:nvSpPr>
                <p:cNvPr id="141" name="Freeform 59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42" name="Line 60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7" name="Group 61"/>
              <p:cNvGrpSpPr>
                <a:grpSpLocks/>
              </p:cNvGrpSpPr>
              <p:nvPr/>
            </p:nvGrpSpPr>
            <p:grpSpPr bwMode="auto">
              <a:xfrm>
                <a:off x="3830434" y="2646504"/>
                <a:ext cx="250825" cy="125413"/>
                <a:chOff x="0" y="0"/>
                <a:chExt cx="176" cy="88"/>
              </a:xfrm>
            </p:grpSpPr>
            <p:sp>
              <p:nvSpPr>
                <p:cNvPr id="144" name="Freeform 62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45" name="Line 63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8" name="Group 64"/>
              <p:cNvGrpSpPr>
                <a:grpSpLocks/>
              </p:cNvGrpSpPr>
              <p:nvPr/>
            </p:nvGrpSpPr>
            <p:grpSpPr bwMode="auto">
              <a:xfrm>
                <a:off x="3979659" y="2646504"/>
                <a:ext cx="250825" cy="125413"/>
                <a:chOff x="0" y="0"/>
                <a:chExt cx="176" cy="88"/>
              </a:xfrm>
            </p:grpSpPr>
            <p:sp>
              <p:nvSpPr>
                <p:cNvPr id="147" name="Freeform 65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48" name="Line 66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19" name="Group 67"/>
              <p:cNvGrpSpPr>
                <a:grpSpLocks/>
              </p:cNvGrpSpPr>
              <p:nvPr/>
            </p:nvGrpSpPr>
            <p:grpSpPr bwMode="auto">
              <a:xfrm>
                <a:off x="4127297" y="2646504"/>
                <a:ext cx="252412" cy="125413"/>
                <a:chOff x="0" y="0"/>
                <a:chExt cx="176" cy="88"/>
              </a:xfrm>
            </p:grpSpPr>
            <p:sp>
              <p:nvSpPr>
                <p:cNvPr id="150" name="Freeform 68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51" name="Line 69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0" name="Group 70"/>
              <p:cNvGrpSpPr>
                <a:grpSpLocks/>
              </p:cNvGrpSpPr>
              <p:nvPr/>
            </p:nvGrpSpPr>
            <p:grpSpPr bwMode="auto">
              <a:xfrm>
                <a:off x="4276522" y="2646504"/>
                <a:ext cx="250825" cy="125413"/>
                <a:chOff x="0" y="0"/>
                <a:chExt cx="176" cy="88"/>
              </a:xfrm>
            </p:grpSpPr>
            <p:sp>
              <p:nvSpPr>
                <p:cNvPr id="153" name="Freeform 71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54" name="Line 72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1" name="Group 73"/>
              <p:cNvGrpSpPr>
                <a:grpSpLocks/>
              </p:cNvGrpSpPr>
              <p:nvPr/>
            </p:nvGrpSpPr>
            <p:grpSpPr bwMode="auto">
              <a:xfrm>
                <a:off x="4424159" y="2646504"/>
                <a:ext cx="252413" cy="125413"/>
                <a:chOff x="0" y="0"/>
                <a:chExt cx="176" cy="88"/>
              </a:xfrm>
            </p:grpSpPr>
            <p:sp>
              <p:nvSpPr>
                <p:cNvPr id="156" name="Freeform 74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57" name="Line 75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2" name="Group 76"/>
              <p:cNvGrpSpPr>
                <a:grpSpLocks/>
              </p:cNvGrpSpPr>
              <p:nvPr/>
            </p:nvGrpSpPr>
            <p:grpSpPr bwMode="auto">
              <a:xfrm>
                <a:off x="4584497" y="2646504"/>
                <a:ext cx="252412" cy="125413"/>
                <a:chOff x="0" y="0"/>
                <a:chExt cx="176" cy="88"/>
              </a:xfrm>
            </p:grpSpPr>
            <p:sp>
              <p:nvSpPr>
                <p:cNvPr id="159" name="Freeform 77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60" name="Line 78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3" name="Group 79"/>
              <p:cNvGrpSpPr>
                <a:grpSpLocks/>
              </p:cNvGrpSpPr>
              <p:nvPr/>
            </p:nvGrpSpPr>
            <p:grpSpPr bwMode="auto">
              <a:xfrm>
                <a:off x="4733722" y="2646504"/>
                <a:ext cx="250825" cy="125413"/>
                <a:chOff x="0" y="0"/>
                <a:chExt cx="176" cy="88"/>
              </a:xfrm>
            </p:grpSpPr>
            <p:sp>
              <p:nvSpPr>
                <p:cNvPr id="162" name="Freeform 80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63" name="Line 81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4" name="Group 82"/>
              <p:cNvGrpSpPr>
                <a:grpSpLocks/>
              </p:cNvGrpSpPr>
              <p:nvPr/>
            </p:nvGrpSpPr>
            <p:grpSpPr bwMode="auto">
              <a:xfrm>
                <a:off x="4881359" y="2646504"/>
                <a:ext cx="252413" cy="125413"/>
                <a:chOff x="0" y="0"/>
                <a:chExt cx="176" cy="88"/>
              </a:xfrm>
            </p:grpSpPr>
            <p:sp>
              <p:nvSpPr>
                <p:cNvPr id="165" name="Freeform 83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66" name="Line 84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5" name="Group 85"/>
              <p:cNvGrpSpPr>
                <a:grpSpLocks/>
              </p:cNvGrpSpPr>
              <p:nvPr/>
            </p:nvGrpSpPr>
            <p:grpSpPr bwMode="auto">
              <a:xfrm>
                <a:off x="5030584" y="2646504"/>
                <a:ext cx="250825" cy="125413"/>
                <a:chOff x="0" y="0"/>
                <a:chExt cx="176" cy="88"/>
              </a:xfrm>
            </p:grpSpPr>
            <p:sp>
              <p:nvSpPr>
                <p:cNvPr id="168" name="Freeform 86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69" name="Line 87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6" name="Group 88"/>
              <p:cNvGrpSpPr>
                <a:grpSpLocks/>
              </p:cNvGrpSpPr>
              <p:nvPr/>
            </p:nvGrpSpPr>
            <p:grpSpPr bwMode="auto">
              <a:xfrm>
                <a:off x="5167109" y="2646504"/>
                <a:ext cx="252413" cy="125413"/>
                <a:chOff x="0" y="0"/>
                <a:chExt cx="176" cy="88"/>
              </a:xfrm>
            </p:grpSpPr>
            <p:sp>
              <p:nvSpPr>
                <p:cNvPr id="171" name="Freeform 89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72" name="Line 90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7" name="Group 91"/>
              <p:cNvGrpSpPr>
                <a:grpSpLocks/>
              </p:cNvGrpSpPr>
              <p:nvPr/>
            </p:nvGrpSpPr>
            <p:grpSpPr bwMode="auto">
              <a:xfrm>
                <a:off x="5316334" y="2646504"/>
                <a:ext cx="250825" cy="125413"/>
                <a:chOff x="0" y="0"/>
                <a:chExt cx="176" cy="88"/>
              </a:xfrm>
            </p:grpSpPr>
            <p:sp>
              <p:nvSpPr>
                <p:cNvPr id="174" name="Freeform 92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75" name="Line 93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8" name="Group 94"/>
              <p:cNvGrpSpPr>
                <a:grpSpLocks/>
              </p:cNvGrpSpPr>
              <p:nvPr/>
            </p:nvGrpSpPr>
            <p:grpSpPr bwMode="auto">
              <a:xfrm>
                <a:off x="5465559" y="2646504"/>
                <a:ext cx="250825" cy="125413"/>
                <a:chOff x="0" y="0"/>
                <a:chExt cx="176" cy="88"/>
              </a:xfrm>
            </p:grpSpPr>
            <p:sp>
              <p:nvSpPr>
                <p:cNvPr id="177" name="Freeform 95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78" name="Line 96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29" name="Group 97"/>
              <p:cNvGrpSpPr>
                <a:grpSpLocks/>
              </p:cNvGrpSpPr>
              <p:nvPr/>
            </p:nvGrpSpPr>
            <p:grpSpPr bwMode="auto">
              <a:xfrm>
                <a:off x="5613197" y="2646504"/>
                <a:ext cx="252412" cy="125413"/>
                <a:chOff x="0" y="0"/>
                <a:chExt cx="176" cy="88"/>
              </a:xfrm>
            </p:grpSpPr>
            <p:sp>
              <p:nvSpPr>
                <p:cNvPr id="180" name="Freeform 98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81" name="Line 99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30" name="Group 100"/>
              <p:cNvGrpSpPr>
                <a:grpSpLocks/>
              </p:cNvGrpSpPr>
              <p:nvPr/>
            </p:nvGrpSpPr>
            <p:grpSpPr bwMode="auto">
              <a:xfrm>
                <a:off x="5773534" y="2646504"/>
                <a:ext cx="250825" cy="125413"/>
                <a:chOff x="0" y="0"/>
                <a:chExt cx="176" cy="88"/>
              </a:xfrm>
            </p:grpSpPr>
            <p:sp>
              <p:nvSpPr>
                <p:cNvPr id="183" name="Freeform 101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84" name="Line 102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31" name="Group 103"/>
              <p:cNvGrpSpPr>
                <a:grpSpLocks/>
              </p:cNvGrpSpPr>
              <p:nvPr/>
            </p:nvGrpSpPr>
            <p:grpSpPr bwMode="auto">
              <a:xfrm>
                <a:off x="5922759" y="2646504"/>
                <a:ext cx="250825" cy="125413"/>
                <a:chOff x="0" y="0"/>
                <a:chExt cx="176" cy="88"/>
              </a:xfrm>
            </p:grpSpPr>
            <p:sp>
              <p:nvSpPr>
                <p:cNvPr id="186" name="Freeform 104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87" name="Line 105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64" name="Group 106"/>
              <p:cNvGrpSpPr>
                <a:grpSpLocks/>
              </p:cNvGrpSpPr>
              <p:nvPr/>
            </p:nvGrpSpPr>
            <p:grpSpPr bwMode="auto">
              <a:xfrm>
                <a:off x="6070397" y="2646504"/>
                <a:ext cx="252412" cy="125413"/>
                <a:chOff x="0" y="0"/>
                <a:chExt cx="176" cy="88"/>
              </a:xfrm>
            </p:grpSpPr>
            <p:sp>
              <p:nvSpPr>
                <p:cNvPr id="189" name="Freeform 107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90" name="Line 108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65" name="Group 109"/>
              <p:cNvGrpSpPr>
                <a:grpSpLocks/>
              </p:cNvGrpSpPr>
              <p:nvPr/>
            </p:nvGrpSpPr>
            <p:grpSpPr bwMode="auto">
              <a:xfrm>
                <a:off x="6219622" y="2646504"/>
                <a:ext cx="250825" cy="125413"/>
                <a:chOff x="0" y="0"/>
                <a:chExt cx="176" cy="88"/>
              </a:xfrm>
            </p:grpSpPr>
            <p:sp>
              <p:nvSpPr>
                <p:cNvPr id="192" name="Freeform 110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93" name="Line 111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66" name="Group 112"/>
              <p:cNvGrpSpPr>
                <a:grpSpLocks/>
              </p:cNvGrpSpPr>
              <p:nvPr/>
            </p:nvGrpSpPr>
            <p:grpSpPr bwMode="auto">
              <a:xfrm>
                <a:off x="6367259" y="2646504"/>
                <a:ext cx="252413" cy="125413"/>
                <a:chOff x="0" y="0"/>
                <a:chExt cx="176" cy="88"/>
              </a:xfrm>
            </p:grpSpPr>
            <p:sp>
              <p:nvSpPr>
                <p:cNvPr id="195" name="Freeform 113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96" name="Line 114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67" name="Group 115"/>
              <p:cNvGrpSpPr>
                <a:grpSpLocks/>
              </p:cNvGrpSpPr>
              <p:nvPr/>
            </p:nvGrpSpPr>
            <p:grpSpPr bwMode="auto">
              <a:xfrm>
                <a:off x="6516484" y="2646504"/>
                <a:ext cx="250825" cy="125413"/>
                <a:chOff x="0" y="0"/>
                <a:chExt cx="176" cy="88"/>
              </a:xfrm>
            </p:grpSpPr>
            <p:sp>
              <p:nvSpPr>
                <p:cNvPr id="198" name="Freeform 116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199" name="Line 117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68" name="Group 118"/>
              <p:cNvGrpSpPr>
                <a:grpSpLocks/>
              </p:cNvGrpSpPr>
              <p:nvPr/>
            </p:nvGrpSpPr>
            <p:grpSpPr bwMode="auto">
              <a:xfrm>
                <a:off x="6665709" y="2646504"/>
                <a:ext cx="250825" cy="125413"/>
                <a:chOff x="0" y="0"/>
                <a:chExt cx="176" cy="88"/>
              </a:xfrm>
            </p:grpSpPr>
            <p:sp>
              <p:nvSpPr>
                <p:cNvPr id="201" name="Freeform 119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02" name="Line 120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69" name="Group 121"/>
              <p:cNvGrpSpPr>
                <a:grpSpLocks/>
              </p:cNvGrpSpPr>
              <p:nvPr/>
            </p:nvGrpSpPr>
            <p:grpSpPr bwMode="auto">
              <a:xfrm>
                <a:off x="6813347" y="2646504"/>
                <a:ext cx="252412" cy="125413"/>
                <a:chOff x="0" y="0"/>
                <a:chExt cx="176" cy="88"/>
              </a:xfrm>
            </p:grpSpPr>
            <p:sp>
              <p:nvSpPr>
                <p:cNvPr id="204" name="Freeform 122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05" name="Line 123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70" name="Group 124"/>
              <p:cNvGrpSpPr>
                <a:grpSpLocks/>
              </p:cNvGrpSpPr>
              <p:nvPr/>
            </p:nvGrpSpPr>
            <p:grpSpPr bwMode="auto">
              <a:xfrm>
                <a:off x="6973684" y="2646504"/>
                <a:ext cx="250825" cy="125413"/>
                <a:chOff x="0" y="0"/>
                <a:chExt cx="176" cy="88"/>
              </a:xfrm>
            </p:grpSpPr>
            <p:sp>
              <p:nvSpPr>
                <p:cNvPr id="207" name="Freeform 125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08" name="Line 126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71" name="Group 127"/>
              <p:cNvGrpSpPr>
                <a:grpSpLocks/>
              </p:cNvGrpSpPr>
              <p:nvPr/>
            </p:nvGrpSpPr>
            <p:grpSpPr bwMode="auto">
              <a:xfrm>
                <a:off x="7122909" y="2646504"/>
                <a:ext cx="250825" cy="125413"/>
                <a:chOff x="0" y="0"/>
                <a:chExt cx="176" cy="88"/>
              </a:xfrm>
            </p:grpSpPr>
            <p:sp>
              <p:nvSpPr>
                <p:cNvPr id="210" name="Freeform 128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11" name="Line 129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grpSp>
            <p:nvGrpSpPr>
              <p:cNvPr id="72" name="Group 130"/>
              <p:cNvGrpSpPr>
                <a:grpSpLocks/>
              </p:cNvGrpSpPr>
              <p:nvPr/>
            </p:nvGrpSpPr>
            <p:grpSpPr bwMode="auto">
              <a:xfrm>
                <a:off x="7270547" y="2646504"/>
                <a:ext cx="252412" cy="125413"/>
                <a:chOff x="0" y="0"/>
                <a:chExt cx="176" cy="88"/>
              </a:xfrm>
            </p:grpSpPr>
            <p:sp>
              <p:nvSpPr>
                <p:cNvPr id="213" name="Freeform 131"/>
                <p:cNvSpPr>
                  <a:spLocks/>
                </p:cNvSpPr>
                <p:nvPr/>
              </p:nvSpPr>
              <p:spPr bwMode="auto">
                <a:xfrm>
                  <a:off x="0" y="0"/>
                  <a:ext cx="141" cy="87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1600"/>
                    <a:gd name="T16" fmla="*/ 0 h 21600"/>
                    <a:gd name="T17" fmla="*/ 21600 w 21600"/>
                    <a:gd name="T18" fmla="*/ 21600 h 2160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1600" h="21600">
                      <a:moveTo>
                        <a:pt x="0" y="21600"/>
                      </a:moveTo>
                      <a:cubicBezTo>
                        <a:pt x="1581" y="21179"/>
                        <a:pt x="3162" y="20757"/>
                        <a:pt x="4962" y="17157"/>
                      </a:cubicBezTo>
                      <a:cubicBezTo>
                        <a:pt x="6762" y="13557"/>
                        <a:pt x="8976" y="0"/>
                        <a:pt x="10800" y="0"/>
                      </a:cubicBezTo>
                      <a:cubicBezTo>
                        <a:pt x="12624" y="0"/>
                        <a:pt x="14108" y="13557"/>
                        <a:pt x="15908" y="17157"/>
                      </a:cubicBezTo>
                      <a:cubicBezTo>
                        <a:pt x="17708" y="20757"/>
                        <a:pt x="19654" y="21179"/>
                        <a:pt x="21600" y="21600"/>
                      </a:cubicBezTo>
                    </a:path>
                  </a:pathLst>
                </a:custGeom>
                <a:gradFill rotWithShape="0">
                  <a:gsLst>
                    <a:gs pos="0">
                      <a:srgbClr val="FF0000"/>
                    </a:gs>
                    <a:gs pos="40999">
                      <a:srgbClr val="FFFF00"/>
                    </a:gs>
                    <a:gs pos="59000">
                      <a:srgbClr val="008000"/>
                    </a:gs>
                    <a:gs pos="100000">
                      <a:srgbClr val="0000FF"/>
                    </a:gs>
                  </a:gsLst>
                  <a:lin ang="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  <p:sp>
              <p:nvSpPr>
                <p:cNvPr id="214" name="Line 132"/>
                <p:cNvSpPr>
                  <a:spLocks noChangeShapeType="1"/>
                </p:cNvSpPr>
                <p:nvPr/>
              </p:nvSpPr>
              <p:spPr bwMode="auto">
                <a:xfrm>
                  <a:off x="140" y="87"/>
                  <a:ext cx="36" cy="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endParaRPr lang="en-US">
                    <a:latin typeface="Helvetica Neue"/>
                    <a:cs typeface="Helvetica Neue"/>
                  </a:endParaRPr>
                </a:p>
              </p:txBody>
            </p:sp>
          </p:grpSp>
          <p:sp>
            <p:nvSpPr>
              <p:cNvPr id="215" name="Line 133"/>
              <p:cNvSpPr>
                <a:spLocks noChangeShapeType="1"/>
              </p:cNvSpPr>
              <p:nvPr/>
            </p:nvSpPr>
            <p:spPr bwMode="auto">
              <a:xfrm rot="10800000" flipH="1">
                <a:off x="4219372" y="2178192"/>
                <a:ext cx="0" cy="433387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16" name="Line 134"/>
              <p:cNvSpPr>
                <a:spLocks noChangeShapeType="1"/>
              </p:cNvSpPr>
              <p:nvPr/>
            </p:nvSpPr>
            <p:spPr bwMode="auto">
              <a:xfrm rot="10800000" flipH="1">
                <a:off x="4390822" y="2178192"/>
                <a:ext cx="0" cy="431800"/>
              </a:xfrm>
              <a:prstGeom prst="line">
                <a:avLst/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17" name="Line 135"/>
              <p:cNvSpPr>
                <a:spLocks noChangeShapeType="1"/>
              </p:cNvSpPr>
              <p:nvPr/>
            </p:nvSpPr>
            <p:spPr bwMode="auto">
              <a:xfrm>
                <a:off x="4000297" y="2371867"/>
                <a:ext cx="222250" cy="0"/>
              </a:xfrm>
              <a:prstGeom prst="line">
                <a:avLst/>
              </a:prstGeom>
              <a:noFill/>
              <a:ln w="25400">
                <a:solidFill>
                  <a:srgbClr val="0C0CFD"/>
                </a:solidFill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18" name="Line 136"/>
              <p:cNvSpPr>
                <a:spLocks noChangeShapeType="1"/>
              </p:cNvSpPr>
              <p:nvPr/>
            </p:nvSpPr>
            <p:spPr bwMode="auto">
              <a:xfrm>
                <a:off x="4390822" y="2371867"/>
                <a:ext cx="220662" cy="0"/>
              </a:xfrm>
              <a:prstGeom prst="line">
                <a:avLst/>
              </a:prstGeom>
              <a:noFill/>
              <a:ln w="25400">
                <a:solidFill>
                  <a:srgbClr val="0C0CFD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19" name="Line 137"/>
              <p:cNvSpPr>
                <a:spLocks noChangeShapeType="1"/>
              </p:cNvSpPr>
              <p:nvPr/>
            </p:nvSpPr>
            <p:spPr bwMode="auto">
              <a:xfrm rot="10800000" flipH="1">
                <a:off x="5995470" y="2149617"/>
                <a:ext cx="0" cy="5461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20" name="Line 138"/>
              <p:cNvSpPr>
                <a:spLocks noChangeShapeType="1"/>
              </p:cNvSpPr>
              <p:nvPr/>
            </p:nvSpPr>
            <p:spPr bwMode="auto">
              <a:xfrm>
                <a:off x="5800208" y="2246454"/>
                <a:ext cx="1984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21" name="Line 139"/>
              <p:cNvSpPr>
                <a:spLocks noChangeShapeType="1"/>
              </p:cNvSpPr>
              <p:nvPr/>
            </p:nvSpPr>
            <p:spPr bwMode="auto">
              <a:xfrm flipH="1">
                <a:off x="6052620" y="2246454"/>
                <a:ext cx="1984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22" name="Line 140"/>
              <p:cNvSpPr>
                <a:spLocks noChangeShapeType="1"/>
              </p:cNvSpPr>
              <p:nvPr/>
            </p:nvSpPr>
            <p:spPr bwMode="auto">
              <a:xfrm rot="10800000" flipH="1">
                <a:off x="6052620" y="2154379"/>
                <a:ext cx="0" cy="5302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27" name="Rectangle 149"/>
              <p:cNvSpPr>
                <a:spLocks/>
              </p:cNvSpPr>
              <p:nvPr/>
            </p:nvSpPr>
            <p:spPr bwMode="auto">
              <a:xfrm flipH="1">
                <a:off x="3635814" y="1784753"/>
                <a:ext cx="167672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en-US" sz="1800" b="1" dirty="0" smtClean="0">
                    <a:solidFill>
                      <a:srgbClr val="0000FF"/>
                    </a:solidFill>
                    <a:latin typeface="Helvetica Neue"/>
                    <a:cs typeface="Helvetica Neue"/>
                    <a:sym typeface="Helvetica Neue" charset="0"/>
                  </a:rPr>
                  <a:t>~ nanoseconds</a:t>
                </a:r>
                <a:endParaRPr lang="en-US" sz="1800" b="1" dirty="0">
                  <a:solidFill>
                    <a:srgbClr val="0000FF"/>
                  </a:solidFill>
                  <a:latin typeface="Helvetica Neue"/>
                  <a:cs typeface="Helvetica Neue"/>
                  <a:sym typeface="Helvetica Neue" charset="0"/>
                </a:endParaRPr>
              </a:p>
            </p:txBody>
          </p:sp>
          <p:sp>
            <p:nvSpPr>
              <p:cNvPr id="229" name="TextBox 228"/>
              <p:cNvSpPr txBox="1"/>
              <p:nvPr/>
            </p:nvSpPr>
            <p:spPr>
              <a:xfrm>
                <a:off x="6117942" y="2199517"/>
                <a:ext cx="17656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latin typeface="Helvetica Neue"/>
                    <a:cs typeface="Helvetica Neue"/>
                  </a:rPr>
                  <a:t>~ </a:t>
                </a:r>
                <a:r>
                  <a:rPr lang="en-US" sz="1800" b="1" dirty="0" smtClean="0">
                    <a:latin typeface="Helvetica Neue"/>
                    <a:cs typeface="Helvetica Neue"/>
                  </a:rPr>
                  <a:t>picoseconds </a:t>
                </a:r>
                <a:endParaRPr lang="en-US" sz="1800" b="1" dirty="0">
                  <a:latin typeface="Helvetica Neue"/>
                  <a:cs typeface="Helvetica Neue"/>
                </a:endParaRPr>
              </a:p>
            </p:txBody>
          </p:sp>
          <p:sp>
            <p:nvSpPr>
              <p:cNvPr id="188" name="Line 142"/>
              <p:cNvSpPr>
                <a:spLocks noChangeShapeType="1"/>
              </p:cNvSpPr>
              <p:nvPr/>
            </p:nvSpPr>
            <p:spPr bwMode="auto">
              <a:xfrm>
                <a:off x="2865597" y="2435038"/>
                <a:ext cx="0" cy="231775"/>
              </a:xfrm>
              <a:prstGeom prst="line">
                <a:avLst/>
              </a:prstGeom>
              <a:noFill/>
              <a:ln w="25400">
                <a:solidFill>
                  <a:srgbClr val="408000"/>
                </a:solidFill>
                <a:miter lim="800000"/>
                <a:headEnd/>
                <a:tailEnd type="stealth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91" name="Line 143"/>
              <p:cNvSpPr>
                <a:spLocks noChangeShapeType="1"/>
              </p:cNvSpPr>
              <p:nvPr/>
            </p:nvSpPr>
            <p:spPr bwMode="auto">
              <a:xfrm>
                <a:off x="2878297" y="2787463"/>
                <a:ext cx="0" cy="231775"/>
              </a:xfrm>
              <a:prstGeom prst="line">
                <a:avLst/>
              </a:prstGeom>
              <a:noFill/>
              <a:ln w="25400">
                <a:solidFill>
                  <a:srgbClr val="408000"/>
                </a:solidFill>
                <a:miter lim="800000"/>
                <a:headEnd type="stealth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194" name="Rectangle 155"/>
              <p:cNvSpPr>
                <a:spLocks/>
              </p:cNvSpPr>
              <p:nvPr/>
            </p:nvSpPr>
            <p:spPr bwMode="auto">
              <a:xfrm>
                <a:off x="2319923" y="2137160"/>
                <a:ext cx="1230876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b="1" i="1" dirty="0" smtClean="0">
                    <a:solidFill>
                      <a:srgbClr val="408000"/>
                    </a:solidFill>
                    <a:latin typeface="Helvetica Neue"/>
                    <a:cs typeface="Helvetica Neue"/>
                    <a:sym typeface="Helvetica Neue" charset="0"/>
                  </a:rPr>
                  <a:t>~</a:t>
                </a:r>
                <a:r>
                  <a:rPr lang="en-US" b="1" i="1" dirty="0" err="1" smtClean="0">
                    <a:solidFill>
                      <a:srgbClr val="408000"/>
                    </a:solidFill>
                    <a:latin typeface="Helvetica Neue"/>
                    <a:cs typeface="Helvetica Neue"/>
                    <a:sym typeface="Helvetica Neue" charset="0"/>
                  </a:rPr>
                  <a:t>nanojoule</a:t>
                </a:r>
                <a:endParaRPr lang="en-US" b="1" dirty="0">
                  <a:solidFill>
                    <a:srgbClr val="408000"/>
                  </a:solidFill>
                  <a:latin typeface="Helvetica Neue"/>
                  <a:cs typeface="Helvetica Neue"/>
                  <a:sym typeface="Helvetica Neue" charset="0"/>
                </a:endParaRPr>
              </a:p>
            </p:txBody>
          </p:sp>
        </p:grpSp>
      </p:grpSp>
      <p:grpSp>
        <p:nvGrpSpPr>
          <p:cNvPr id="233" name="Group 232"/>
          <p:cNvGrpSpPr/>
          <p:nvPr/>
        </p:nvGrpSpPr>
        <p:grpSpPr>
          <a:xfrm>
            <a:off x="224454" y="4844344"/>
            <a:ext cx="8873366" cy="1626834"/>
            <a:chOff x="224454" y="4844344"/>
            <a:chExt cx="8873366" cy="1626834"/>
          </a:xfrm>
        </p:grpSpPr>
        <p:sp>
          <p:nvSpPr>
            <p:cNvPr id="13369" name="Rectangle 57"/>
            <p:cNvSpPr>
              <a:spLocks/>
            </p:cNvSpPr>
            <p:nvPr/>
          </p:nvSpPr>
          <p:spPr bwMode="auto">
            <a:xfrm>
              <a:off x="224454" y="4917960"/>
              <a:ext cx="1970856" cy="519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60" tIns="22860" rIns="22860" bIns="22860"/>
            <a:lstStyle/>
            <a:p>
              <a:r>
                <a:rPr lang="en-US" sz="1600" b="1" dirty="0" smtClean="0">
                  <a:latin typeface="Helvetica Neue"/>
                  <a:cs typeface="Helvetica Neue"/>
                  <a:sym typeface="Arial" charset="0"/>
                </a:rPr>
                <a:t>Tomorrow’s x-ray laser sources</a:t>
              </a:r>
              <a:endParaRPr lang="en-US" sz="1600" b="1" dirty="0">
                <a:latin typeface="Helvetica Neue"/>
                <a:cs typeface="Helvetica Neue"/>
                <a:sym typeface="Arial" charset="0"/>
              </a:endParaRPr>
            </a:p>
          </p:txBody>
        </p:sp>
        <p:sp>
          <p:nvSpPr>
            <p:cNvPr id="13370" name="Line 58"/>
            <p:cNvSpPr>
              <a:spLocks noChangeShapeType="1"/>
            </p:cNvSpPr>
            <p:nvPr/>
          </p:nvSpPr>
          <p:spPr bwMode="auto">
            <a:xfrm>
              <a:off x="1284776" y="6225115"/>
              <a:ext cx="7318375" cy="47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1" name="Freeform 59"/>
            <p:cNvSpPr>
              <a:spLocks/>
            </p:cNvSpPr>
            <p:nvPr/>
          </p:nvSpPr>
          <p:spPr bwMode="auto">
            <a:xfrm>
              <a:off x="1472101" y="5761565"/>
              <a:ext cx="147638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2" name="Line 60"/>
            <p:cNvSpPr>
              <a:spLocks noChangeShapeType="1"/>
            </p:cNvSpPr>
            <p:nvPr/>
          </p:nvSpPr>
          <p:spPr bwMode="auto">
            <a:xfrm rot="10800000" flipH="1">
              <a:off x="4023214" y="5240865"/>
              <a:ext cx="0" cy="436563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3" name="Line 61"/>
            <p:cNvSpPr>
              <a:spLocks noChangeShapeType="1"/>
            </p:cNvSpPr>
            <p:nvPr/>
          </p:nvSpPr>
          <p:spPr bwMode="auto">
            <a:xfrm rot="10800000" flipH="1">
              <a:off x="4323251" y="5234515"/>
              <a:ext cx="1588" cy="434975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4" name="Rectangle 62"/>
            <p:cNvSpPr>
              <a:spLocks/>
            </p:cNvSpPr>
            <p:nvPr/>
          </p:nvSpPr>
          <p:spPr bwMode="auto">
            <a:xfrm>
              <a:off x="3318930" y="4905218"/>
              <a:ext cx="1792264" cy="3302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60" tIns="22860" rIns="22860" bIns="22860"/>
            <a:lstStyle/>
            <a:p>
              <a:pPr algn="ctr"/>
              <a:r>
                <a:rPr lang="en-US" sz="1800" b="1" dirty="0" smtClean="0">
                  <a:solidFill>
                    <a:srgbClr val="0000FF"/>
                  </a:solidFill>
                  <a:latin typeface="Helvetica Neue"/>
                  <a:cs typeface="Helvetica Neue"/>
                  <a:sym typeface="Arial Bold" charset="0"/>
                </a:rPr>
                <a:t>~ microseconds</a:t>
              </a:r>
              <a:endParaRPr lang="en-US" sz="1800" b="1" dirty="0">
                <a:solidFill>
                  <a:srgbClr val="0000FF"/>
                </a:solidFill>
                <a:latin typeface="Helvetica Neue"/>
                <a:cs typeface="Helvetica Neue"/>
                <a:sym typeface="Arial Bold" charset="0"/>
              </a:endParaRPr>
            </a:p>
          </p:txBody>
        </p:sp>
        <p:sp>
          <p:nvSpPr>
            <p:cNvPr id="13375" name="Line 63"/>
            <p:cNvSpPr>
              <a:spLocks noChangeShapeType="1"/>
            </p:cNvSpPr>
            <p:nvPr/>
          </p:nvSpPr>
          <p:spPr bwMode="auto">
            <a:xfrm rot="10800000" flipH="1">
              <a:off x="5518639" y="5248803"/>
              <a:ext cx="1587" cy="655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6" name="Line 64"/>
            <p:cNvSpPr>
              <a:spLocks noChangeShapeType="1"/>
            </p:cNvSpPr>
            <p:nvPr/>
          </p:nvSpPr>
          <p:spPr bwMode="auto">
            <a:xfrm>
              <a:off x="5342426" y="5459940"/>
              <a:ext cx="17621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7" name="Line 65"/>
            <p:cNvSpPr>
              <a:spLocks noChangeShapeType="1"/>
            </p:cNvSpPr>
            <p:nvPr/>
          </p:nvSpPr>
          <p:spPr bwMode="auto">
            <a:xfrm flipH="1">
              <a:off x="5577376" y="5459940"/>
              <a:ext cx="16986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8" name="Line 66"/>
            <p:cNvSpPr>
              <a:spLocks noChangeShapeType="1"/>
            </p:cNvSpPr>
            <p:nvPr/>
          </p:nvSpPr>
          <p:spPr bwMode="auto">
            <a:xfrm rot="10800000" flipH="1">
              <a:off x="5577376" y="5236103"/>
              <a:ext cx="1588" cy="657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79" name="Rectangle 67"/>
            <p:cNvSpPr>
              <a:spLocks/>
            </p:cNvSpPr>
            <p:nvPr/>
          </p:nvSpPr>
          <p:spPr bwMode="auto">
            <a:xfrm>
              <a:off x="5588657" y="5367979"/>
              <a:ext cx="3509163" cy="514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22860" tIns="22860" rIns="22860" bIns="22860"/>
            <a:lstStyle/>
            <a:p>
              <a:r>
                <a:rPr lang="en-US" sz="1800" b="1" dirty="0" smtClean="0">
                  <a:latin typeface="Helvetica Neue"/>
                  <a:cs typeface="Helvetica Neue"/>
                  <a:sym typeface="Arial" charset="0"/>
                </a:rPr>
                <a:t>~ </a:t>
              </a:r>
              <a:r>
                <a:rPr lang="en-US" sz="1800" b="1" dirty="0" err="1" smtClean="0">
                  <a:latin typeface="Helvetica Neue"/>
                  <a:cs typeface="Helvetica Neue"/>
                  <a:sym typeface="Arial" charset="0"/>
                </a:rPr>
                <a:t>attoseconds</a:t>
              </a:r>
              <a:r>
                <a:rPr lang="en-US" sz="1800" b="1" dirty="0" smtClean="0">
                  <a:latin typeface="Helvetica Neue"/>
                  <a:cs typeface="Helvetica Neue"/>
                  <a:sym typeface="Arial" charset="0"/>
                </a:rPr>
                <a:t> to </a:t>
              </a:r>
              <a:r>
                <a:rPr lang="en-US" sz="1800" b="1" dirty="0" err="1" smtClean="0">
                  <a:latin typeface="Helvetica Neue"/>
                  <a:cs typeface="Helvetica Neue"/>
                  <a:sym typeface="Arial" charset="0"/>
                </a:rPr>
                <a:t>femtoseconds</a:t>
              </a:r>
              <a:endParaRPr lang="en-US" sz="1800" b="1" dirty="0">
                <a:latin typeface="Helvetica Neue"/>
                <a:cs typeface="Helvetica Neue"/>
                <a:sym typeface="Arial" charset="0"/>
              </a:endParaRPr>
            </a:p>
          </p:txBody>
        </p:sp>
        <p:pic>
          <p:nvPicPr>
            <p:cNvPr id="13380" name="Picture 68"/>
            <p:cNvPicPr>
              <a:picLocks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001" y="5483753"/>
              <a:ext cx="1055688" cy="755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81" name="Freeform 69"/>
            <p:cNvSpPr>
              <a:spLocks/>
            </p:cNvSpPr>
            <p:nvPr/>
          </p:nvSpPr>
          <p:spPr bwMode="auto">
            <a:xfrm>
              <a:off x="1780076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2" name="Freeform 70"/>
            <p:cNvSpPr>
              <a:spLocks/>
            </p:cNvSpPr>
            <p:nvPr/>
          </p:nvSpPr>
          <p:spPr bwMode="auto">
            <a:xfrm>
              <a:off x="2089639" y="5761565"/>
              <a:ext cx="147637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3" name="Freeform 71"/>
            <p:cNvSpPr>
              <a:spLocks/>
            </p:cNvSpPr>
            <p:nvPr/>
          </p:nvSpPr>
          <p:spPr bwMode="auto">
            <a:xfrm>
              <a:off x="2397614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4" name="Freeform 72"/>
            <p:cNvSpPr>
              <a:spLocks/>
            </p:cNvSpPr>
            <p:nvPr/>
          </p:nvSpPr>
          <p:spPr bwMode="auto">
            <a:xfrm>
              <a:off x="2705589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5" name="Freeform 73"/>
            <p:cNvSpPr>
              <a:spLocks/>
            </p:cNvSpPr>
            <p:nvPr/>
          </p:nvSpPr>
          <p:spPr bwMode="auto">
            <a:xfrm>
              <a:off x="3013564" y="5761565"/>
              <a:ext cx="147637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6" name="Freeform 74"/>
            <p:cNvSpPr>
              <a:spLocks/>
            </p:cNvSpPr>
            <p:nvPr/>
          </p:nvSpPr>
          <p:spPr bwMode="auto">
            <a:xfrm>
              <a:off x="3321539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7" name="Freeform 75"/>
            <p:cNvSpPr>
              <a:spLocks/>
            </p:cNvSpPr>
            <p:nvPr/>
          </p:nvSpPr>
          <p:spPr bwMode="auto">
            <a:xfrm>
              <a:off x="3631101" y="5761565"/>
              <a:ext cx="147638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8" name="Freeform 76"/>
            <p:cNvSpPr>
              <a:spLocks/>
            </p:cNvSpPr>
            <p:nvPr/>
          </p:nvSpPr>
          <p:spPr bwMode="auto">
            <a:xfrm>
              <a:off x="3939076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89" name="Freeform 77"/>
            <p:cNvSpPr>
              <a:spLocks/>
            </p:cNvSpPr>
            <p:nvPr/>
          </p:nvSpPr>
          <p:spPr bwMode="auto">
            <a:xfrm>
              <a:off x="4247051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0" name="Freeform 78"/>
            <p:cNvSpPr>
              <a:spLocks/>
            </p:cNvSpPr>
            <p:nvPr/>
          </p:nvSpPr>
          <p:spPr bwMode="auto">
            <a:xfrm>
              <a:off x="4555026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1" name="Freeform 79"/>
            <p:cNvSpPr>
              <a:spLocks/>
            </p:cNvSpPr>
            <p:nvPr/>
          </p:nvSpPr>
          <p:spPr bwMode="auto">
            <a:xfrm>
              <a:off x="4863001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2" name="Freeform 80"/>
            <p:cNvSpPr>
              <a:spLocks/>
            </p:cNvSpPr>
            <p:nvPr/>
          </p:nvSpPr>
          <p:spPr bwMode="auto">
            <a:xfrm>
              <a:off x="5172564" y="5761565"/>
              <a:ext cx="147637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3" name="Freeform 81"/>
            <p:cNvSpPr>
              <a:spLocks/>
            </p:cNvSpPr>
            <p:nvPr/>
          </p:nvSpPr>
          <p:spPr bwMode="auto">
            <a:xfrm>
              <a:off x="5480539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4" name="Freeform 82"/>
            <p:cNvSpPr>
              <a:spLocks/>
            </p:cNvSpPr>
            <p:nvPr/>
          </p:nvSpPr>
          <p:spPr bwMode="auto">
            <a:xfrm>
              <a:off x="5790101" y="5761565"/>
              <a:ext cx="147638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5" name="Freeform 83"/>
            <p:cNvSpPr>
              <a:spLocks/>
            </p:cNvSpPr>
            <p:nvPr/>
          </p:nvSpPr>
          <p:spPr bwMode="auto">
            <a:xfrm>
              <a:off x="6096489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6" name="Freeform 84"/>
            <p:cNvSpPr>
              <a:spLocks/>
            </p:cNvSpPr>
            <p:nvPr/>
          </p:nvSpPr>
          <p:spPr bwMode="auto">
            <a:xfrm>
              <a:off x="6404464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7" name="Freeform 85"/>
            <p:cNvSpPr>
              <a:spLocks/>
            </p:cNvSpPr>
            <p:nvPr/>
          </p:nvSpPr>
          <p:spPr bwMode="auto">
            <a:xfrm>
              <a:off x="6714026" y="5761565"/>
              <a:ext cx="147638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8" name="Freeform 86"/>
            <p:cNvSpPr>
              <a:spLocks/>
            </p:cNvSpPr>
            <p:nvPr/>
          </p:nvSpPr>
          <p:spPr bwMode="auto">
            <a:xfrm>
              <a:off x="7022001" y="5761565"/>
              <a:ext cx="149225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399" name="Freeform 87"/>
            <p:cNvSpPr>
              <a:spLocks/>
            </p:cNvSpPr>
            <p:nvPr/>
          </p:nvSpPr>
          <p:spPr bwMode="auto">
            <a:xfrm>
              <a:off x="7331564" y="5761565"/>
              <a:ext cx="147637" cy="460375"/>
            </a:xfrm>
            <a:custGeom>
              <a:avLst/>
              <a:gdLst>
                <a:gd name="T0" fmla="*/ 0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0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600"/>
                <a:gd name="T16" fmla="*/ 0 h 21600"/>
                <a:gd name="T17" fmla="*/ 21600 w 21600"/>
                <a:gd name="T18" fmla="*/ 21600 h 216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600" h="21600">
                  <a:moveTo>
                    <a:pt x="0" y="21600"/>
                  </a:moveTo>
                  <a:cubicBezTo>
                    <a:pt x="1581" y="21179"/>
                    <a:pt x="3162" y="20757"/>
                    <a:pt x="4962" y="17157"/>
                  </a:cubicBezTo>
                  <a:cubicBezTo>
                    <a:pt x="6762" y="13557"/>
                    <a:pt x="8976" y="0"/>
                    <a:pt x="10800" y="0"/>
                  </a:cubicBezTo>
                  <a:cubicBezTo>
                    <a:pt x="12624" y="0"/>
                    <a:pt x="14108" y="13557"/>
                    <a:pt x="15908" y="17157"/>
                  </a:cubicBezTo>
                  <a:cubicBezTo>
                    <a:pt x="17708" y="20757"/>
                    <a:pt x="19654" y="21179"/>
                    <a:pt x="21600" y="21600"/>
                  </a:cubicBezTo>
                </a:path>
              </a:pathLst>
            </a:custGeom>
            <a:gradFill rotWithShape="0">
              <a:gsLst>
                <a:gs pos="0">
                  <a:srgbClr val="EBC7A3"/>
                </a:gs>
                <a:gs pos="100000">
                  <a:srgbClr val="0000FF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400" name="Line 88"/>
            <p:cNvSpPr>
              <a:spLocks noChangeShapeType="1"/>
            </p:cNvSpPr>
            <p:nvPr/>
          </p:nvSpPr>
          <p:spPr bwMode="auto">
            <a:xfrm>
              <a:off x="3721589" y="5444065"/>
              <a:ext cx="311150" cy="0"/>
            </a:xfrm>
            <a:prstGeom prst="line">
              <a:avLst/>
            </a:prstGeom>
            <a:noFill/>
            <a:ln w="25400">
              <a:solidFill>
                <a:srgbClr val="0C0CFD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13401" name="Line 89"/>
            <p:cNvSpPr>
              <a:spLocks noChangeShapeType="1"/>
            </p:cNvSpPr>
            <p:nvPr/>
          </p:nvSpPr>
          <p:spPr bwMode="auto">
            <a:xfrm>
              <a:off x="4316901" y="5444065"/>
              <a:ext cx="311150" cy="0"/>
            </a:xfrm>
            <a:prstGeom prst="line">
              <a:avLst/>
            </a:prstGeom>
            <a:noFill/>
            <a:ln w="25400">
              <a:solidFill>
                <a:srgbClr val="0C0CFD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28" name="TextBox 227"/>
            <p:cNvSpPr txBox="1"/>
            <p:nvPr/>
          </p:nvSpPr>
          <p:spPr>
            <a:xfrm>
              <a:off x="7224510" y="4844344"/>
              <a:ext cx="1725338" cy="523220"/>
            </a:xfrm>
            <a:prstGeom prst="rect">
              <a:avLst/>
            </a:prstGeom>
            <a:noFill/>
            <a:ln w="57150" cmpd="thickThin">
              <a:solidFill>
                <a:srgbClr val="8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800000"/>
                  </a:solidFill>
                  <a:latin typeface="Helvetica Neue"/>
                  <a:cs typeface="Helvetica Neue"/>
                </a:rPr>
                <a:t>Intense pulses at high rep rate</a:t>
              </a:r>
              <a:endParaRPr lang="en-US" sz="1400" b="1" dirty="0">
                <a:solidFill>
                  <a:srgbClr val="800000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03" name="Rectangle 156"/>
            <p:cNvSpPr>
              <a:spLocks/>
            </p:cNvSpPr>
            <p:nvPr/>
          </p:nvSpPr>
          <p:spPr bwMode="auto">
            <a:xfrm>
              <a:off x="1767820" y="5265938"/>
              <a:ext cx="151295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b="1" i="1" dirty="0" smtClean="0">
                  <a:solidFill>
                    <a:srgbClr val="408000"/>
                  </a:solidFill>
                  <a:latin typeface="Helvetica Neue"/>
                  <a:cs typeface="Helvetica Neue"/>
                  <a:sym typeface="Helvetica Neue" charset="0"/>
                </a:rPr>
                <a:t>~0.1 </a:t>
              </a:r>
              <a:r>
                <a:rPr lang="en-US" b="1" i="1" dirty="0" err="1" smtClean="0">
                  <a:solidFill>
                    <a:srgbClr val="408000"/>
                  </a:solidFill>
                  <a:latin typeface="Helvetica Neue"/>
                  <a:cs typeface="Helvetica Neue"/>
                  <a:sym typeface="Helvetica Neue" charset="0"/>
                </a:rPr>
                <a:t>millijoule</a:t>
              </a:r>
              <a:endParaRPr lang="en-US" b="1" dirty="0">
                <a:solidFill>
                  <a:srgbClr val="408000"/>
                </a:solidFill>
                <a:latin typeface="Helvetica Neue"/>
                <a:cs typeface="Helvetica Neue"/>
                <a:sym typeface="Helvetica Neue" charset="0"/>
              </a:endParaRPr>
            </a:p>
          </p:txBody>
        </p:sp>
        <p:sp>
          <p:nvSpPr>
            <p:cNvPr id="206" name="Line 142"/>
            <p:cNvSpPr>
              <a:spLocks noChangeShapeType="1"/>
            </p:cNvSpPr>
            <p:nvPr/>
          </p:nvSpPr>
          <p:spPr bwMode="auto">
            <a:xfrm>
              <a:off x="2778250" y="5517856"/>
              <a:ext cx="0" cy="231775"/>
            </a:xfrm>
            <a:prstGeom prst="line">
              <a:avLst/>
            </a:prstGeom>
            <a:noFill/>
            <a:ln w="25400">
              <a:solidFill>
                <a:srgbClr val="408000"/>
              </a:solidFill>
              <a:miter lim="800000"/>
              <a:headEnd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  <p:sp>
          <p:nvSpPr>
            <p:cNvPr id="209" name="Line 143"/>
            <p:cNvSpPr>
              <a:spLocks noChangeShapeType="1"/>
            </p:cNvSpPr>
            <p:nvPr/>
          </p:nvSpPr>
          <p:spPr bwMode="auto">
            <a:xfrm>
              <a:off x="2779509" y="6239403"/>
              <a:ext cx="0" cy="231775"/>
            </a:xfrm>
            <a:prstGeom prst="line">
              <a:avLst/>
            </a:prstGeom>
            <a:noFill/>
            <a:ln w="25400">
              <a:solidFill>
                <a:srgbClr val="408000"/>
              </a:solidFill>
              <a:miter lim="800000"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en-US">
                <a:latin typeface="Helvetica Neue"/>
                <a:cs typeface="Helvetica Neue"/>
              </a:endParaRPr>
            </a:p>
          </p:txBody>
        </p:sp>
      </p:grpSp>
      <p:grpSp>
        <p:nvGrpSpPr>
          <p:cNvPr id="242" name="Group 241"/>
          <p:cNvGrpSpPr/>
          <p:nvPr/>
        </p:nvGrpSpPr>
        <p:grpSpPr>
          <a:xfrm>
            <a:off x="224455" y="3109523"/>
            <a:ext cx="8725393" cy="1339108"/>
            <a:chOff x="224455" y="3109523"/>
            <a:chExt cx="8725393" cy="1339108"/>
          </a:xfrm>
        </p:grpSpPr>
        <p:grpSp>
          <p:nvGrpSpPr>
            <p:cNvPr id="239" name="Group 238"/>
            <p:cNvGrpSpPr/>
            <p:nvPr/>
          </p:nvGrpSpPr>
          <p:grpSpPr>
            <a:xfrm>
              <a:off x="224455" y="3109523"/>
              <a:ext cx="8725393" cy="1339108"/>
              <a:chOff x="224455" y="3109523"/>
              <a:chExt cx="8725393" cy="1339108"/>
            </a:xfrm>
          </p:grpSpPr>
          <p:grpSp>
            <p:nvGrpSpPr>
              <p:cNvPr id="234" name="Group 233"/>
              <p:cNvGrpSpPr/>
              <p:nvPr/>
            </p:nvGrpSpPr>
            <p:grpSpPr>
              <a:xfrm>
                <a:off x="224455" y="3109523"/>
                <a:ext cx="8725393" cy="1339108"/>
                <a:chOff x="224455" y="3109523"/>
                <a:chExt cx="8725393" cy="1339108"/>
              </a:xfrm>
            </p:grpSpPr>
            <p:sp>
              <p:nvSpPr>
                <p:cNvPr id="225" name="TextBox 224"/>
                <p:cNvSpPr txBox="1"/>
                <p:nvPr/>
              </p:nvSpPr>
              <p:spPr>
                <a:xfrm>
                  <a:off x="7224510" y="3296035"/>
                  <a:ext cx="1725338" cy="523220"/>
                </a:xfrm>
                <a:prstGeom prst="rect">
                  <a:avLst/>
                </a:prstGeom>
                <a:noFill/>
                <a:ln w="57150" cmpd="thickThin">
                  <a:solidFill>
                    <a:srgbClr val="80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800000"/>
                      </a:solidFill>
                      <a:latin typeface="Helvetica Neue"/>
                      <a:cs typeface="Helvetica Neue"/>
                    </a:rPr>
                    <a:t>Intense pulses at </a:t>
                  </a:r>
                </a:p>
                <a:p>
                  <a:r>
                    <a:rPr lang="en-US" sz="1400" b="1" dirty="0" smtClean="0">
                      <a:solidFill>
                        <a:srgbClr val="800000"/>
                      </a:solidFill>
                      <a:latin typeface="Helvetica Neue"/>
                      <a:cs typeface="Helvetica Neue"/>
                    </a:rPr>
                    <a:t>low rep rate</a:t>
                  </a:r>
                  <a:endParaRPr lang="en-US" sz="1400" b="1" dirty="0">
                    <a:solidFill>
                      <a:srgbClr val="800000"/>
                    </a:solidFill>
                    <a:latin typeface="Helvetica Neue"/>
                    <a:cs typeface="Helvetica Neue"/>
                  </a:endParaRPr>
                </a:p>
              </p:txBody>
            </p:sp>
            <p:grpSp>
              <p:nvGrpSpPr>
                <p:cNvPr id="232" name="Group 231"/>
                <p:cNvGrpSpPr/>
                <p:nvPr/>
              </p:nvGrpSpPr>
              <p:grpSpPr>
                <a:xfrm>
                  <a:off x="224455" y="3109523"/>
                  <a:ext cx="8588478" cy="1339108"/>
                  <a:chOff x="224455" y="3109523"/>
                  <a:chExt cx="8588478" cy="1339108"/>
                </a:xfrm>
              </p:grpSpPr>
              <p:sp>
                <p:nvSpPr>
                  <p:cNvPr id="13314" name="Freeform 2"/>
                  <p:cNvSpPr>
                    <a:spLocks/>
                  </p:cNvSpPr>
                  <p:nvPr/>
                </p:nvSpPr>
                <p:spPr bwMode="auto">
                  <a:xfrm>
                    <a:off x="2291251" y="3897768"/>
                    <a:ext cx="149225" cy="460375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15" name="Freeform 3"/>
                  <p:cNvSpPr>
                    <a:spLocks/>
                  </p:cNvSpPr>
                  <p:nvPr/>
                </p:nvSpPr>
                <p:spPr bwMode="auto">
                  <a:xfrm>
                    <a:off x="6377476" y="3899453"/>
                    <a:ext cx="149225" cy="461962"/>
                  </a:xfrm>
                  <a:custGeom>
                    <a:avLst/>
                    <a:gdLst>
                      <a:gd name="T0" fmla="*/ 0 w 21600"/>
                      <a:gd name="T1" fmla="*/ 2147483647 h 21600"/>
                      <a:gd name="T2" fmla="*/ 2147483647 w 21600"/>
                      <a:gd name="T3" fmla="*/ 2147483647 h 21600"/>
                      <a:gd name="T4" fmla="*/ 2147483647 w 21600"/>
                      <a:gd name="T5" fmla="*/ 0 h 21600"/>
                      <a:gd name="T6" fmla="*/ 2147483647 w 21600"/>
                      <a:gd name="T7" fmla="*/ 2147483647 h 21600"/>
                      <a:gd name="T8" fmla="*/ 2147483647 w 21600"/>
                      <a:gd name="T9" fmla="*/ 2147483647 h 21600"/>
                      <a:gd name="T10" fmla="*/ 0 60000 65536"/>
                      <a:gd name="T11" fmla="*/ 0 60000 65536"/>
                      <a:gd name="T12" fmla="*/ 0 60000 65536"/>
                      <a:gd name="T13" fmla="*/ 0 60000 65536"/>
                      <a:gd name="T14" fmla="*/ 0 60000 65536"/>
                      <a:gd name="T15" fmla="*/ 0 w 21600"/>
                      <a:gd name="T16" fmla="*/ 0 h 21600"/>
                      <a:gd name="T17" fmla="*/ 21600 w 21600"/>
                      <a:gd name="T18" fmla="*/ 21600 h 21600"/>
                    </a:gdLst>
                    <a:ahLst/>
                    <a:cxnLst>
                      <a:cxn ang="T10">
                        <a:pos x="T0" y="T1"/>
                      </a:cxn>
                      <a:cxn ang="T11">
                        <a:pos x="T2" y="T3"/>
                      </a:cxn>
                      <a:cxn ang="T12">
                        <a:pos x="T4" y="T5"/>
                      </a:cxn>
                      <a:cxn ang="T13">
                        <a:pos x="T6" y="T7"/>
                      </a:cxn>
                      <a:cxn ang="T14">
                        <a:pos x="T8" y="T9"/>
                      </a:cxn>
                    </a:cxnLst>
                    <a:rect l="T15" t="T16" r="T17" b="T18"/>
                    <a:pathLst>
                      <a:path w="21600" h="21600">
                        <a:moveTo>
                          <a:pt x="0" y="21600"/>
                        </a:moveTo>
                        <a:cubicBezTo>
                          <a:pt x="1581" y="21179"/>
                          <a:pt x="3162" y="20757"/>
                          <a:pt x="4962" y="17157"/>
                        </a:cubicBezTo>
                        <a:cubicBezTo>
                          <a:pt x="6762" y="13557"/>
                          <a:pt x="8976" y="0"/>
                          <a:pt x="10800" y="0"/>
                        </a:cubicBezTo>
                        <a:cubicBezTo>
                          <a:pt x="12624" y="0"/>
                          <a:pt x="14108" y="13557"/>
                          <a:pt x="15908" y="17157"/>
                        </a:cubicBezTo>
                        <a:cubicBezTo>
                          <a:pt x="17708" y="20757"/>
                          <a:pt x="19654" y="21179"/>
                          <a:pt x="21600" y="21600"/>
                        </a:cubicBezTo>
                      </a:path>
                    </a:pathLst>
                  </a:custGeom>
                  <a:gradFill rotWithShape="0">
                    <a:gsLst>
                      <a:gs pos="0">
                        <a:srgbClr val="EBC7A3"/>
                      </a:gs>
                      <a:gs pos="100000">
                        <a:srgbClr val="0000FF"/>
                      </a:gs>
                    </a:gsLst>
                    <a:lin ang="0" scaled="1"/>
                  </a:gra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16" name="Line 4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2373801" y="3491368"/>
                    <a:ext cx="0" cy="347663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17" name="Line 5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6471139" y="3456443"/>
                    <a:ext cx="0" cy="363538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18" name="Rectangle 6"/>
                  <p:cNvSpPr>
                    <a:spLocks/>
                  </p:cNvSpPr>
                  <p:nvPr/>
                </p:nvSpPr>
                <p:spPr bwMode="auto">
                  <a:xfrm>
                    <a:off x="3382037" y="3286669"/>
                    <a:ext cx="1822086" cy="33788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22860" tIns="22860" rIns="22860" bIns="22860"/>
                  <a:lstStyle/>
                  <a:p>
                    <a:pPr algn="ctr"/>
                    <a:r>
                      <a:rPr lang="en-US" sz="1800" b="1" dirty="0" smtClean="0">
                        <a:solidFill>
                          <a:srgbClr val="0000FF"/>
                        </a:solidFill>
                        <a:latin typeface="Helvetica Neue"/>
                        <a:cs typeface="Helvetica Neue"/>
                        <a:sym typeface="Arial Bold" charset="0"/>
                      </a:rPr>
                      <a:t>~ milliseconds</a:t>
                    </a:r>
                    <a:endParaRPr lang="en-US" sz="1800" b="1" dirty="0">
                      <a:solidFill>
                        <a:srgbClr val="0000FF"/>
                      </a:solidFill>
                      <a:latin typeface="Helvetica Neue"/>
                      <a:cs typeface="Helvetica Neue"/>
                      <a:sym typeface="Arial Bold" charset="0"/>
                    </a:endParaRPr>
                  </a:p>
                </p:txBody>
              </p:sp>
              <p:sp>
                <p:nvSpPr>
                  <p:cNvPr id="13319" name="Line 7"/>
                  <p:cNvSpPr>
                    <a:spLocks noChangeShapeType="1"/>
                  </p:cNvSpPr>
                  <p:nvPr/>
                </p:nvSpPr>
                <p:spPr bwMode="auto">
                  <a:xfrm>
                    <a:off x="6234996" y="4096206"/>
                    <a:ext cx="1984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20" name="Line 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469946" y="4096206"/>
                    <a:ext cx="198437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 type="arrow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21" name="Rectangle 9"/>
                  <p:cNvSpPr>
                    <a:spLocks/>
                  </p:cNvSpPr>
                  <p:nvPr/>
                </p:nvSpPr>
                <p:spPr bwMode="auto">
                  <a:xfrm>
                    <a:off x="6698422" y="3915604"/>
                    <a:ext cx="2114511" cy="30942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22860" tIns="22860" rIns="22860" bIns="22860"/>
                  <a:lstStyle/>
                  <a:p>
                    <a:r>
                      <a:rPr lang="en-US" sz="1800" b="1" dirty="0" smtClean="0">
                        <a:latin typeface="Helvetica Neue"/>
                        <a:cs typeface="Helvetica Neue"/>
                        <a:sym typeface="Arial" charset="0"/>
                      </a:rPr>
                      <a:t>~ </a:t>
                    </a:r>
                    <a:r>
                      <a:rPr lang="en-US" sz="1800" b="1" dirty="0" err="1" smtClean="0">
                        <a:latin typeface="Helvetica Neue"/>
                        <a:cs typeface="Helvetica Neue"/>
                        <a:sym typeface="Arial" charset="0"/>
                      </a:rPr>
                      <a:t>femtoseconds</a:t>
                    </a:r>
                    <a:endParaRPr lang="en-US" sz="1800" b="1" dirty="0">
                      <a:latin typeface="Helvetica Neue"/>
                      <a:cs typeface="Helvetica Neue"/>
                      <a:sym typeface="Arial" charset="0"/>
                    </a:endParaRPr>
                  </a:p>
                </p:txBody>
              </p:sp>
              <p:sp>
                <p:nvSpPr>
                  <p:cNvPr id="13322" name="Rectangle 10"/>
                  <p:cNvSpPr>
                    <a:spLocks/>
                  </p:cNvSpPr>
                  <p:nvPr/>
                </p:nvSpPr>
                <p:spPr bwMode="auto">
                  <a:xfrm>
                    <a:off x="224455" y="3109523"/>
                    <a:ext cx="1510412" cy="68307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 cap="rnd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lIns="22860" tIns="22860" rIns="22860" bIns="22860"/>
                  <a:lstStyle/>
                  <a:p>
                    <a:r>
                      <a:rPr lang="en-US" sz="1600" b="1" dirty="0" smtClean="0">
                        <a:latin typeface="Helvetica Neue"/>
                        <a:cs typeface="Helvetica Neue"/>
                        <a:sym typeface="Arial" charset="0"/>
                      </a:rPr>
                      <a:t>Today’s x-ray laser sources</a:t>
                    </a:r>
                    <a:endParaRPr lang="en-US" sz="1600" b="1" dirty="0">
                      <a:latin typeface="Helvetica Neue"/>
                      <a:cs typeface="Helvetica Neue"/>
                      <a:sym typeface="Arial" charset="0"/>
                    </a:endParaRPr>
                  </a:p>
                </p:txBody>
              </p:sp>
              <p:sp>
                <p:nvSpPr>
                  <p:cNvPr id="13323" name="Line 11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1260964" y="4364493"/>
                    <a:ext cx="417195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pic>
                <p:nvPicPr>
                  <p:cNvPr id="13324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6239" y="3637418"/>
                    <a:ext cx="1065212" cy="7112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13325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2381739" y="3658056"/>
                    <a:ext cx="4098925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C0CFD"/>
                    </a:solidFill>
                    <a:miter lim="800000"/>
                    <a:headEnd type="stealth" w="med" len="med"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26" name="Line 14"/>
                  <p:cNvSpPr>
                    <a:spLocks noChangeShapeType="1"/>
                  </p:cNvSpPr>
                  <p:nvPr/>
                </p:nvSpPr>
                <p:spPr bwMode="auto">
                  <a:xfrm rot="10800000" flipH="1">
                    <a:off x="5504351" y="4366081"/>
                    <a:ext cx="3108325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27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77364" y="4283531"/>
                    <a:ext cx="42862" cy="163512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3328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5413864" y="4286706"/>
                    <a:ext cx="42862" cy="161925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85" name="Line 141"/>
                  <p:cNvSpPr>
                    <a:spLocks noChangeShapeType="1"/>
                  </p:cNvSpPr>
                  <p:nvPr/>
                </p:nvSpPr>
                <p:spPr bwMode="auto">
                  <a:xfrm>
                    <a:off x="2796579" y="3878389"/>
                    <a:ext cx="0" cy="497160"/>
                  </a:xfrm>
                  <a:prstGeom prst="line">
                    <a:avLst/>
                  </a:prstGeom>
                  <a:noFill/>
                  <a:ln w="25400">
                    <a:solidFill>
                      <a:srgbClr val="408000"/>
                    </a:solidFill>
                    <a:miter lim="800000"/>
                    <a:headEnd type="stealth" w="med" len="med"/>
                    <a:tailEnd type="stealth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0" tIns="0" rIns="0" bIns="0"/>
                  <a:lstStyle/>
                  <a:p>
                    <a:endParaRPr lang="en-US">
                      <a:latin typeface="Helvetica Neue"/>
                      <a:cs typeface="Helvetica Neue"/>
                    </a:endParaRPr>
                  </a:p>
                </p:txBody>
              </p:sp>
              <p:sp>
                <p:nvSpPr>
                  <p:cNvPr id="197" name="Rectangle 156"/>
                  <p:cNvSpPr>
                    <a:spLocks/>
                  </p:cNvSpPr>
                  <p:nvPr/>
                </p:nvSpPr>
                <p:spPr bwMode="auto">
                  <a:xfrm>
                    <a:off x="2866995" y="3952055"/>
                    <a:ext cx="1127929" cy="27699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127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0" tIns="0" rIns="0" bIns="0">
                    <a:spAutoFit/>
                  </a:bodyPr>
                  <a:lstStyle/>
                  <a:p>
                    <a:r>
                      <a:rPr lang="en-US" b="1" i="1" dirty="0" smtClean="0">
                        <a:solidFill>
                          <a:srgbClr val="408000"/>
                        </a:solidFill>
                        <a:latin typeface="Helvetica Neue"/>
                        <a:cs typeface="Helvetica Neue"/>
                        <a:sym typeface="Helvetica Neue" charset="0"/>
                      </a:rPr>
                      <a:t>~</a:t>
                    </a:r>
                    <a:r>
                      <a:rPr lang="en-US" b="1" i="1" dirty="0" err="1" smtClean="0">
                        <a:solidFill>
                          <a:srgbClr val="408000"/>
                        </a:solidFill>
                        <a:latin typeface="Helvetica Neue"/>
                        <a:cs typeface="Helvetica Neue"/>
                        <a:sym typeface="Helvetica Neue" charset="0"/>
                      </a:rPr>
                      <a:t>millijoule</a:t>
                    </a:r>
                    <a:endParaRPr lang="en-US" b="1" dirty="0">
                      <a:solidFill>
                        <a:srgbClr val="408000"/>
                      </a:solidFill>
                      <a:latin typeface="Helvetica Neue"/>
                      <a:cs typeface="Helvetica Neue"/>
                      <a:sym typeface="Helvetica Neue" charset="0"/>
                    </a:endParaRPr>
                  </a:p>
                </p:txBody>
              </p:sp>
              <p:cxnSp>
                <p:nvCxnSpPr>
                  <p:cNvPr id="230" name="Straight Connector 229"/>
                  <p:cNvCxnSpPr/>
                  <p:nvPr/>
                </p:nvCxnSpPr>
                <p:spPr>
                  <a:xfrm>
                    <a:off x="2396092" y="3889831"/>
                    <a:ext cx="497717" cy="0"/>
                  </a:xfrm>
                  <a:prstGeom prst="line">
                    <a:avLst/>
                  </a:prstGeom>
                  <a:ln w="12700" cmpd="sng">
                    <a:solidFill>
                      <a:srgbClr val="008000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00" name="Freeform 3"/>
              <p:cNvSpPr>
                <a:spLocks/>
              </p:cNvSpPr>
              <p:nvPr/>
            </p:nvSpPr>
            <p:spPr bwMode="auto">
              <a:xfrm>
                <a:off x="6591096" y="3895224"/>
                <a:ext cx="149225" cy="461962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flip="none" rotWithShape="0">
                <a:gsLst>
                  <a:gs pos="0">
                    <a:srgbClr val="EBC7A3">
                      <a:alpha val="37000"/>
                    </a:srgbClr>
                  </a:gs>
                  <a:gs pos="100000">
                    <a:srgbClr val="0000FF">
                      <a:alpha val="37000"/>
                    </a:srgb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23" name="Freeform 3"/>
              <p:cNvSpPr>
                <a:spLocks/>
              </p:cNvSpPr>
              <p:nvPr/>
            </p:nvSpPr>
            <p:spPr bwMode="auto">
              <a:xfrm>
                <a:off x="6145009" y="3895224"/>
                <a:ext cx="149225" cy="461962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flip="none" rotWithShape="0">
                <a:gsLst>
                  <a:gs pos="0">
                    <a:srgbClr val="EBC7A3">
                      <a:alpha val="37000"/>
                    </a:srgbClr>
                  </a:gs>
                  <a:gs pos="100000">
                    <a:srgbClr val="0000FF">
                      <a:alpha val="37000"/>
                    </a:srgb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35" name="Freeform 3"/>
              <p:cNvSpPr>
                <a:spLocks/>
              </p:cNvSpPr>
              <p:nvPr/>
            </p:nvSpPr>
            <p:spPr bwMode="auto">
              <a:xfrm>
                <a:off x="5919617" y="3897633"/>
                <a:ext cx="149225" cy="461962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flip="none" rotWithShape="0">
                <a:gsLst>
                  <a:gs pos="0">
                    <a:srgbClr val="EBC7A3">
                      <a:alpha val="37000"/>
                    </a:srgbClr>
                  </a:gs>
                  <a:gs pos="100000">
                    <a:srgbClr val="0000FF">
                      <a:alpha val="37000"/>
                    </a:srgb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36" name="Freeform 3"/>
              <p:cNvSpPr>
                <a:spLocks/>
              </p:cNvSpPr>
              <p:nvPr/>
            </p:nvSpPr>
            <p:spPr bwMode="auto">
              <a:xfrm>
                <a:off x="2530282" y="3892910"/>
                <a:ext cx="149225" cy="461962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flip="none" rotWithShape="0">
                <a:gsLst>
                  <a:gs pos="0">
                    <a:srgbClr val="EBC7A3">
                      <a:alpha val="37000"/>
                    </a:srgbClr>
                  </a:gs>
                  <a:gs pos="100000">
                    <a:srgbClr val="0000FF">
                      <a:alpha val="37000"/>
                    </a:srgb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37" name="Freeform 3"/>
              <p:cNvSpPr>
                <a:spLocks/>
              </p:cNvSpPr>
              <p:nvPr/>
            </p:nvSpPr>
            <p:spPr bwMode="auto">
              <a:xfrm>
                <a:off x="2066677" y="3892910"/>
                <a:ext cx="149225" cy="461962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flip="none" rotWithShape="0">
                <a:gsLst>
                  <a:gs pos="0">
                    <a:srgbClr val="EBC7A3">
                      <a:alpha val="37000"/>
                    </a:srgbClr>
                  </a:gs>
                  <a:gs pos="100000">
                    <a:srgbClr val="0000FF">
                      <a:alpha val="37000"/>
                    </a:srgb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  <p:sp>
            <p:nvSpPr>
              <p:cNvPr id="238" name="Freeform 3"/>
              <p:cNvSpPr>
                <a:spLocks/>
              </p:cNvSpPr>
              <p:nvPr/>
            </p:nvSpPr>
            <p:spPr bwMode="auto">
              <a:xfrm>
                <a:off x="1841285" y="3895319"/>
                <a:ext cx="149225" cy="461962"/>
              </a:xfrm>
              <a:custGeom>
                <a:avLst/>
                <a:gdLst>
                  <a:gd name="T0" fmla="*/ 0 w 21600"/>
                  <a:gd name="T1" fmla="*/ 2147483647 h 21600"/>
                  <a:gd name="T2" fmla="*/ 2147483647 w 21600"/>
                  <a:gd name="T3" fmla="*/ 2147483647 h 21600"/>
                  <a:gd name="T4" fmla="*/ 2147483647 w 21600"/>
                  <a:gd name="T5" fmla="*/ 0 h 21600"/>
                  <a:gd name="T6" fmla="*/ 2147483647 w 21600"/>
                  <a:gd name="T7" fmla="*/ 2147483647 h 21600"/>
                  <a:gd name="T8" fmla="*/ 2147483647 w 21600"/>
                  <a:gd name="T9" fmla="*/ 2147483647 h 216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1600"/>
                  <a:gd name="T16" fmla="*/ 0 h 21600"/>
                  <a:gd name="T17" fmla="*/ 21600 w 21600"/>
                  <a:gd name="T18" fmla="*/ 21600 h 2160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1600" h="21600">
                    <a:moveTo>
                      <a:pt x="0" y="21600"/>
                    </a:moveTo>
                    <a:cubicBezTo>
                      <a:pt x="1581" y="21179"/>
                      <a:pt x="3162" y="20757"/>
                      <a:pt x="4962" y="17157"/>
                    </a:cubicBezTo>
                    <a:cubicBezTo>
                      <a:pt x="6762" y="13557"/>
                      <a:pt x="8976" y="0"/>
                      <a:pt x="10800" y="0"/>
                    </a:cubicBezTo>
                    <a:cubicBezTo>
                      <a:pt x="12624" y="0"/>
                      <a:pt x="14108" y="13557"/>
                      <a:pt x="15908" y="17157"/>
                    </a:cubicBezTo>
                    <a:cubicBezTo>
                      <a:pt x="17708" y="20757"/>
                      <a:pt x="19654" y="21179"/>
                      <a:pt x="21600" y="21600"/>
                    </a:cubicBezTo>
                  </a:path>
                </a:pathLst>
              </a:custGeom>
              <a:gradFill flip="none" rotWithShape="0">
                <a:gsLst>
                  <a:gs pos="0">
                    <a:srgbClr val="EBC7A3">
                      <a:alpha val="37000"/>
                    </a:srgbClr>
                  </a:gs>
                  <a:gs pos="100000">
                    <a:srgbClr val="0000FF">
                      <a:alpha val="37000"/>
                    </a:srgbClr>
                  </a:gs>
                </a:gsLst>
                <a:lin ang="0" scaled="1"/>
                <a:tileRect/>
              </a:gradFill>
              <a:ln w="9525">
                <a:solidFill>
                  <a:schemeClr val="tx1">
                    <a:lumMod val="50000"/>
                    <a:lumOff val="50000"/>
                  </a:schemeClr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en-US">
                  <a:latin typeface="Helvetica Neue"/>
                  <a:cs typeface="Helvetica Neue"/>
                </a:endParaRPr>
              </a:p>
            </p:txBody>
          </p:sp>
        </p:grpSp>
        <p:sp>
          <p:nvSpPr>
            <p:cNvPr id="240" name="TextBox 239"/>
            <p:cNvSpPr txBox="1"/>
            <p:nvPr/>
          </p:nvSpPr>
          <p:spPr>
            <a:xfrm>
              <a:off x="1510585" y="3907154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…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5615271" y="3885697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>
                      <a:lumMod val="65000"/>
                    </a:schemeClr>
                  </a:solidFill>
                </a:rPr>
                <a:t>…</a:t>
              </a:r>
              <a:endParaRPr lang="en-US" dirty="0">
                <a:solidFill>
                  <a:schemeClr val="bg1">
                    <a:lumMod val="65000"/>
                  </a:schemeClr>
                </a:solidFill>
              </a:endParaRPr>
            </a:p>
          </p:txBody>
        </p:sp>
      </p:grpSp>
      <p:sp>
        <p:nvSpPr>
          <p:cNvPr id="243" name="TextBox 242"/>
          <p:cNvSpPr txBox="1"/>
          <p:nvPr/>
        </p:nvSpPr>
        <p:spPr>
          <a:xfrm>
            <a:off x="0" y="831285"/>
            <a:ext cx="91440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Coherent </a:t>
            </a:r>
            <a:r>
              <a:rPr lang="en-US" b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X-rays with high repetition rate, unprecedented average </a:t>
            </a:r>
            <a:r>
              <a:rPr lang="en-US" b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brightness, and </a:t>
            </a:r>
            <a:r>
              <a:rPr lang="en-US" b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ultrafast pulses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0003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0" y="29466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+mj-lt"/>
                <a:cs typeface="Calibri"/>
              </a:rPr>
              <a:t>FEL harmonics measurements at LCLS</a:t>
            </a:r>
            <a:endParaRPr lang="en-US" b="1" dirty="0">
              <a:solidFill>
                <a:srgbClr val="000090"/>
              </a:solidFill>
              <a:latin typeface="+mj-lt"/>
              <a:cs typeface="Calibri"/>
            </a:endParaRPr>
          </a:p>
        </p:txBody>
      </p:sp>
      <p:pic>
        <p:nvPicPr>
          <p:cNvPr id="8" name="Picture 7" descr="ThirdHarm_Saturation_Oct_18_11.bmp"/>
          <p:cNvPicPr>
            <a:picLocks noChangeAspect="1"/>
          </p:cNvPicPr>
          <p:nvPr/>
        </p:nvPicPr>
        <p:blipFill rotWithShape="1">
          <a:blip r:embed="rId3" cstate="print"/>
          <a:srcRect l="3668"/>
          <a:stretch/>
        </p:blipFill>
        <p:spPr>
          <a:xfrm>
            <a:off x="51193" y="1225102"/>
            <a:ext cx="4205709" cy="2257425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1110219" y="1519694"/>
            <a:ext cx="0" cy="1752600"/>
          </a:xfrm>
          <a:prstGeom prst="line">
            <a:avLst/>
          </a:prstGeom>
          <a:ln w="254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154761" y="1557721"/>
            <a:ext cx="11849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latin typeface="Helvetica Neue"/>
                <a:cs typeface="Helvetica Neue"/>
              </a:rPr>
              <a:t>Daniel Ratner</a:t>
            </a:r>
            <a:endParaRPr lang="en-US" sz="1200" b="1" dirty="0">
              <a:solidFill>
                <a:srgbClr val="FF0000"/>
              </a:solidFill>
              <a:latin typeface="Helvetica Neue"/>
              <a:cs typeface="Helvetica Neue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4129" y="4272768"/>
            <a:ext cx="2433643" cy="2239617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1193" y="855770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b="1" dirty="0" smtClean="0">
                <a:cs typeface="Helvetica Neue"/>
              </a:rPr>
              <a:t>Now using filters</a:t>
            </a:r>
            <a:endParaRPr lang="en-US" b="1" dirty="0">
              <a:cs typeface="Helvetica Neue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670702"/>
            <a:ext cx="54553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31775" indent="-231775">
              <a:buFont typeface="Arial"/>
              <a:buChar char="•"/>
            </a:pPr>
            <a:r>
              <a:rPr lang="en-US" b="1" dirty="0" smtClean="0">
                <a:cs typeface="Helvetica Neue"/>
              </a:rPr>
              <a:t>Future using spectroscopic fast CCD detector</a:t>
            </a:r>
          </a:p>
          <a:p>
            <a:pPr marL="688975" lvl="1" indent="-231775">
              <a:buFont typeface="Arial"/>
              <a:buChar char="•"/>
            </a:pPr>
            <a:r>
              <a:rPr lang="en-US" b="1" dirty="0" smtClean="0">
                <a:cs typeface="Helvetica Neue"/>
              </a:rPr>
              <a:t>LBNL detector</a:t>
            </a:r>
            <a:endParaRPr lang="en-US" b="1" dirty="0"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92135" y="3222311"/>
            <a:ext cx="2417996" cy="33014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55526" y="1715544"/>
            <a:ext cx="528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/>
              <a:t>F</a:t>
            </a:r>
            <a:r>
              <a:rPr lang="en-US" b="1" dirty="0" smtClean="0"/>
              <a:t>it to detected signal level with attenuators</a:t>
            </a:r>
            <a:endParaRPr lang="en-US" b="1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5782034"/>
              </p:ext>
            </p:extLst>
          </p:nvPr>
        </p:nvGraphicFramePr>
        <p:xfrm>
          <a:off x="4394093" y="2162968"/>
          <a:ext cx="440531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4" name="Equation" r:id="rId6" imgW="2209800" imgH="292100" progId="Equation.3">
                  <p:embed/>
                </p:oleObj>
              </mc:Choice>
              <mc:Fallback>
                <p:oleObj name="Equation" r:id="rId6" imgW="22098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093" y="2162968"/>
                        <a:ext cx="440531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6" descr="Screen shot 2012-02-29 at 10.26.15 A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663" y="786069"/>
            <a:ext cx="1832944" cy="270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Group 6"/>
          <p:cNvGrpSpPr>
            <a:grpSpLocks/>
          </p:cNvGrpSpPr>
          <p:nvPr/>
        </p:nvGrpSpPr>
        <p:grpSpPr bwMode="auto">
          <a:xfrm>
            <a:off x="4538486" y="1057046"/>
            <a:ext cx="1921958" cy="406765"/>
            <a:chOff x="1632" y="1676"/>
            <a:chExt cx="2221" cy="440"/>
          </a:xfrm>
        </p:grpSpPr>
        <p:pic>
          <p:nvPicPr>
            <p:cNvPr id="15" name="Picture 7" descr="lcls-logo-letter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4515"/>
            <a:stretch>
              <a:fillRect/>
            </a:stretch>
          </p:blipFill>
          <p:spPr bwMode="auto">
            <a:xfrm>
              <a:off x="1632" y="1676"/>
              <a:ext cx="1052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8" descr="lcls-logo-letter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02"/>
            <a:stretch>
              <a:fillRect/>
            </a:stretch>
          </p:blipFill>
          <p:spPr bwMode="auto">
            <a:xfrm>
              <a:off x="2413" y="1741"/>
              <a:ext cx="1440" cy="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3003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9553"/>
            <a:ext cx="8305253" cy="731838"/>
          </a:xfrm>
        </p:spPr>
        <p:txBody>
          <a:bodyPr anchor="t"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Superconducting </a:t>
            </a:r>
            <a:r>
              <a:rPr lang="en-US" dirty="0" err="1" smtClean="0">
                <a:solidFill>
                  <a:srgbClr val="000090"/>
                </a:solidFill>
                <a:latin typeface="+mn-lt"/>
              </a:rPr>
              <a:t>undulator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R&amp;D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6" name="Picture 5" descr="Undulators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268" y="855313"/>
            <a:ext cx="5584255" cy="5660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579" y="4327795"/>
            <a:ext cx="2746782" cy="21697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21391"/>
            <a:ext cx="3506437" cy="22200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130995"/>
            <a:ext cx="2323199" cy="1702497"/>
          </a:xfrm>
          <a:prstGeom prst="rect">
            <a:avLst/>
          </a:prstGeom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6006" y="6504946"/>
            <a:ext cx="3839851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Cryostat for test and measurement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299383" y="3254401"/>
            <a:ext cx="2077464" cy="33813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HTS tape </a:t>
            </a:r>
            <a:r>
              <a:rPr lang="en-US" dirty="0" err="1" smtClean="0">
                <a:latin typeface="Arial" charset="0"/>
                <a:cs typeface="Arial" charset="0"/>
              </a:rPr>
              <a:t>undulator</a:t>
            </a: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471436" y="1013330"/>
            <a:ext cx="2492143" cy="33813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marL="2286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>
                <a:latin typeface="Arial" charset="0"/>
                <a:cs typeface="Arial" charset="0"/>
              </a:rPr>
              <a:t>Planar Nb</a:t>
            </a:r>
            <a:r>
              <a:rPr lang="en-US" baseline="-25000" dirty="0">
                <a:latin typeface="Arial" charset="0"/>
                <a:cs typeface="Arial" charset="0"/>
              </a:rPr>
              <a:t>3</a:t>
            </a:r>
            <a:r>
              <a:rPr lang="en-US" dirty="0">
                <a:latin typeface="Arial" charset="0"/>
                <a:cs typeface="Arial" charset="0"/>
              </a:rPr>
              <a:t>Sn </a:t>
            </a:r>
            <a:r>
              <a:rPr lang="en-US" dirty="0" err="1" smtClean="0">
                <a:latin typeface="Arial" charset="0"/>
                <a:cs typeface="Arial" charset="0"/>
              </a:rPr>
              <a:t>undulator</a:t>
            </a:r>
            <a:endParaRPr 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17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142272"/>
            <a:ext cx="9144000" cy="303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5425" indent="-225425">
              <a:lnSpc>
                <a:spcPct val="120000"/>
              </a:lnSpc>
              <a:buFont typeface="Arial"/>
              <a:buChar char="•"/>
            </a:pPr>
            <a:r>
              <a:rPr lang="en-US" sz="2000" b="1" dirty="0" smtClean="0"/>
              <a:t>DOE has approved Mission Need for a Next Generation Light Source</a:t>
            </a:r>
          </a:p>
          <a:p>
            <a:pPr marL="682625" lvl="1" indent="-225425">
              <a:lnSpc>
                <a:spcPct val="120000"/>
              </a:lnSpc>
              <a:buFont typeface="Arial"/>
              <a:buChar char="•"/>
            </a:pPr>
            <a:r>
              <a:rPr lang="en-US" sz="2000" b="1" dirty="0" smtClean="0"/>
              <a:t>LBNL led the effort </a:t>
            </a:r>
          </a:p>
          <a:p>
            <a:pPr marL="682625" lvl="1" indent="-225425">
              <a:lnSpc>
                <a:spcPct val="120000"/>
              </a:lnSpc>
              <a:buFont typeface="Arial"/>
              <a:buChar char="•"/>
            </a:pPr>
            <a:endParaRPr lang="en-US" sz="2000" b="1" dirty="0" smtClean="0"/>
          </a:p>
          <a:p>
            <a:pPr marL="682625" lvl="1" indent="-225425">
              <a:lnSpc>
                <a:spcPct val="120000"/>
              </a:lnSpc>
              <a:buFont typeface="Arial"/>
              <a:buChar char="•"/>
            </a:pPr>
            <a:r>
              <a:rPr lang="en-US" sz="2000" b="1" dirty="0" smtClean="0"/>
              <a:t>We are:</a:t>
            </a:r>
          </a:p>
          <a:p>
            <a:pPr marL="1139825" lvl="2" indent="-225425">
              <a:lnSpc>
                <a:spcPct val="120000"/>
              </a:lnSpc>
              <a:buFont typeface="Arial"/>
              <a:buChar char="•"/>
            </a:pPr>
            <a:r>
              <a:rPr lang="en-US" sz="2000" b="1" dirty="0" smtClean="0"/>
              <a:t>Developing science case and experimental requirements</a:t>
            </a:r>
          </a:p>
          <a:p>
            <a:pPr marL="1139825" lvl="2" indent="-225425">
              <a:lnSpc>
                <a:spcPct val="120000"/>
              </a:lnSpc>
              <a:buFont typeface="Arial"/>
              <a:buChar char="•"/>
            </a:pPr>
            <a:r>
              <a:rPr lang="en-US" sz="2000" b="1" dirty="0" smtClean="0"/>
              <a:t>Evolving machine design to best meet science needs</a:t>
            </a:r>
          </a:p>
          <a:p>
            <a:pPr marL="1139825" lvl="2" indent="-225425">
              <a:lnSpc>
                <a:spcPct val="120000"/>
              </a:lnSpc>
              <a:buFont typeface="Arial"/>
              <a:buChar char="•"/>
            </a:pPr>
            <a:r>
              <a:rPr lang="en-US" sz="2000" b="1" dirty="0"/>
              <a:t>Executing and developing R&amp;D plans</a:t>
            </a:r>
          </a:p>
          <a:p>
            <a:pPr marL="1139825" lvl="2" indent="-225425">
              <a:lnSpc>
                <a:spcPct val="120000"/>
              </a:lnSpc>
              <a:buFont typeface="Arial"/>
              <a:buChar char="•"/>
            </a:pPr>
            <a:r>
              <a:rPr lang="en-US" sz="2000" b="1" dirty="0" smtClean="0"/>
              <a:t>Strengthening </a:t>
            </a:r>
            <a:r>
              <a:rPr lang="en-US" sz="2000" b="1" dirty="0"/>
              <a:t>and building </a:t>
            </a:r>
            <a:r>
              <a:rPr lang="en-US" sz="2000" b="1" dirty="0" smtClean="0"/>
              <a:t>collaborations</a:t>
            </a:r>
            <a:endParaRPr lang="en-US" sz="2000" b="1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0" y="294667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cs typeface="Calibri"/>
              </a:rPr>
              <a:t>Summary</a:t>
            </a:r>
            <a:endParaRPr lang="en-US" sz="1400" b="1" dirty="0">
              <a:solidFill>
                <a:srgbClr val="00009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626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133692" y="1607504"/>
            <a:ext cx="8973033" cy="2062019"/>
            <a:chOff x="133692" y="1607504"/>
            <a:chExt cx="8973033" cy="206201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21"/>
            <a:stretch/>
          </p:blipFill>
          <p:spPr bwMode="auto">
            <a:xfrm>
              <a:off x="133692" y="1607504"/>
              <a:ext cx="4007215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27" r="64775"/>
            <a:stretch/>
          </p:blipFill>
          <p:spPr bwMode="auto">
            <a:xfrm>
              <a:off x="4141111" y="1608774"/>
              <a:ext cx="193196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82" r="-1"/>
            <a:stretch/>
          </p:blipFill>
          <p:spPr bwMode="auto">
            <a:xfrm>
              <a:off x="4300735" y="1607504"/>
              <a:ext cx="4805990" cy="206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94497"/>
            <a:ext cx="7107977" cy="731838"/>
          </a:xfrm>
        </p:spPr>
        <p:txBody>
          <a:bodyPr anchor="t"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  <a:ea typeface="ＭＳ Ｐゴシック" charset="0"/>
                <a:cs typeface="Helvetica Neue"/>
              </a:rPr>
              <a:t>Approach</a:t>
            </a:r>
            <a:endParaRPr lang="en-US" sz="2000" dirty="0">
              <a:solidFill>
                <a:srgbClr val="000090"/>
              </a:solidFill>
              <a:latin typeface="+mn-lt"/>
              <a:ea typeface="ＭＳ Ｐゴシック" charset="0"/>
              <a:cs typeface="Helvetica Neue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63792" y="2112037"/>
            <a:ext cx="5308693" cy="932360"/>
            <a:chOff x="1063792" y="2021250"/>
            <a:chExt cx="5308693" cy="932360"/>
          </a:xfrm>
        </p:grpSpPr>
        <p:sp>
          <p:nvSpPr>
            <p:cNvPr id="6" name="TextBox 5"/>
            <p:cNvSpPr txBox="1"/>
            <p:nvPr/>
          </p:nvSpPr>
          <p:spPr>
            <a:xfrm>
              <a:off x="1933475" y="2307279"/>
              <a:ext cx="39813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/>
                <a:t>CW superconducting </a:t>
              </a:r>
              <a:r>
                <a:rPr lang="en-US" b="1" dirty="0" err="1" smtClean="0"/>
                <a:t>linac</a:t>
              </a:r>
              <a:r>
                <a:rPr lang="en-US" b="1" dirty="0" smtClean="0"/>
                <a:t>,</a:t>
              </a:r>
            </a:p>
            <a:p>
              <a:pPr algn="ctr"/>
              <a:r>
                <a:rPr lang="en-US" b="1" dirty="0"/>
                <a:t>l</a:t>
              </a:r>
              <a:r>
                <a:rPr lang="en-US" b="1" dirty="0" smtClean="0"/>
                <a:t>aser heater, bunch compressor</a:t>
              </a:r>
              <a:endParaRPr lang="en-US" b="1" dirty="0"/>
            </a:p>
          </p:txBody>
        </p:sp>
        <p:sp>
          <p:nvSpPr>
            <p:cNvPr id="3" name="Right Brace 2"/>
            <p:cNvSpPr/>
            <p:nvPr/>
          </p:nvSpPr>
          <p:spPr>
            <a:xfrm rot="5400000">
              <a:off x="3535087" y="-450045"/>
              <a:ext cx="366104" cy="5308693"/>
            </a:xfrm>
            <a:prstGeom prst="rightBrace">
              <a:avLst>
                <a:gd name="adj1" fmla="val 8333"/>
                <a:gd name="adj2" fmla="val 41958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1438" y="2112037"/>
            <a:ext cx="2139416" cy="1209359"/>
            <a:chOff x="11438" y="2021250"/>
            <a:chExt cx="2139416" cy="1209359"/>
          </a:xfrm>
        </p:grpSpPr>
        <p:sp>
          <p:nvSpPr>
            <p:cNvPr id="2" name="TextBox 1"/>
            <p:cNvSpPr txBox="1"/>
            <p:nvPr/>
          </p:nvSpPr>
          <p:spPr>
            <a:xfrm>
              <a:off x="11438" y="2307279"/>
              <a:ext cx="21394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High-brightness, high rep-rate gun and injector</a:t>
              </a:r>
              <a:endParaRPr lang="en-US" b="1" dirty="0"/>
            </a:p>
          </p:txBody>
        </p:sp>
        <p:sp>
          <p:nvSpPr>
            <p:cNvPr id="11" name="Right Brace 10"/>
            <p:cNvSpPr/>
            <p:nvPr/>
          </p:nvSpPr>
          <p:spPr>
            <a:xfrm rot="5400000">
              <a:off x="436567" y="1782413"/>
              <a:ext cx="366105" cy="843780"/>
            </a:xfrm>
            <a:prstGeom prst="rightBrace">
              <a:avLst>
                <a:gd name="adj1" fmla="val 8333"/>
                <a:gd name="adj2" fmla="val 49740"/>
              </a:avLst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852383" y="1228199"/>
            <a:ext cx="2383530" cy="556260"/>
            <a:chOff x="6415628" y="1170264"/>
            <a:chExt cx="2728372" cy="556260"/>
          </a:xfrm>
        </p:grpSpPr>
        <p:sp>
          <p:nvSpPr>
            <p:cNvPr id="7" name="TextBox 6"/>
            <p:cNvSpPr txBox="1"/>
            <p:nvPr/>
          </p:nvSpPr>
          <p:spPr>
            <a:xfrm>
              <a:off x="7004584" y="1170264"/>
              <a:ext cx="21394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Beam spreader</a:t>
              </a:r>
              <a:endParaRPr lang="en-US" b="1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6415628" y="1422376"/>
              <a:ext cx="632100" cy="30414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3928976" y="2559111"/>
            <a:ext cx="3346116" cy="954452"/>
            <a:chOff x="3426795" y="2387355"/>
            <a:chExt cx="3346116" cy="954452"/>
          </a:xfrm>
        </p:grpSpPr>
        <p:sp>
          <p:nvSpPr>
            <p:cNvPr id="8" name="TextBox 7"/>
            <p:cNvSpPr txBox="1"/>
            <p:nvPr/>
          </p:nvSpPr>
          <p:spPr>
            <a:xfrm>
              <a:off x="3426795" y="2972475"/>
              <a:ext cx="33461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Array of independent FELs</a:t>
              </a:r>
              <a:endParaRPr lang="en-US" b="1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flipV="1">
              <a:off x="6372484" y="2387355"/>
              <a:ext cx="400426" cy="5851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3629950" y="3203454"/>
            <a:ext cx="4569795" cy="884472"/>
            <a:chOff x="3186660" y="2867589"/>
            <a:chExt cx="4569795" cy="884472"/>
          </a:xfrm>
        </p:grpSpPr>
        <p:sp>
          <p:nvSpPr>
            <p:cNvPr id="13" name="TextBox 12"/>
            <p:cNvSpPr txBox="1"/>
            <p:nvPr/>
          </p:nvSpPr>
          <p:spPr>
            <a:xfrm>
              <a:off x="3186660" y="3382729"/>
              <a:ext cx="45697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b="1" dirty="0" smtClean="0"/>
                <a:t>X-ray </a:t>
              </a:r>
              <a:r>
                <a:rPr lang="en-US" b="1" dirty="0" err="1" smtClean="0"/>
                <a:t>beamlines</a:t>
              </a:r>
              <a:r>
                <a:rPr lang="en-US" b="1" dirty="0" smtClean="0"/>
                <a:t> and </a:t>
              </a:r>
              <a:r>
                <a:rPr lang="en-US" b="1" dirty="0" err="1" smtClean="0"/>
                <a:t>endstations</a:t>
              </a:r>
              <a:endParaRPr lang="en-US" b="1" dirty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V="1">
              <a:off x="7218658" y="2867589"/>
              <a:ext cx="400426" cy="58512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11438" y="833980"/>
            <a:ext cx="91325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High </a:t>
            </a:r>
            <a:r>
              <a:rPr lang="en-US" b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average power electron beam distributed to an array of FELs from high rep-rate injector and CW SCRF </a:t>
            </a:r>
            <a:r>
              <a:rPr lang="en-US" b="1" dirty="0" err="1">
                <a:solidFill>
                  <a:srgbClr val="000090"/>
                </a:solidFill>
                <a:ea typeface="ＭＳ Ｐゴシック" charset="0"/>
                <a:cs typeface="Helvetica Neue"/>
              </a:rPr>
              <a:t>linac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402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133692" y="1607504"/>
            <a:ext cx="8973033" cy="2062019"/>
            <a:chOff x="133692" y="1607504"/>
            <a:chExt cx="8973033" cy="2062019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21"/>
            <a:stretch/>
          </p:blipFill>
          <p:spPr bwMode="auto">
            <a:xfrm>
              <a:off x="133692" y="1607504"/>
              <a:ext cx="4007215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27" r="64775"/>
            <a:stretch/>
          </p:blipFill>
          <p:spPr bwMode="auto">
            <a:xfrm>
              <a:off x="4141111" y="1608774"/>
              <a:ext cx="193196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82" r="-1"/>
            <a:stretch/>
          </p:blipFill>
          <p:spPr bwMode="auto">
            <a:xfrm>
              <a:off x="4300735" y="1607504"/>
              <a:ext cx="4805990" cy="206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7999" y="2093344"/>
            <a:ext cx="6062822" cy="4649201"/>
          </a:xfrm>
        </p:spPr>
        <p:txBody>
          <a:bodyPr/>
          <a:lstStyle/>
          <a:p>
            <a:pPr marL="0" indent="0">
              <a:buNone/>
            </a:pPr>
            <a:r>
              <a:rPr lang="en-US" sz="1600" i="1" dirty="0" smtClean="0">
                <a:latin typeface="+mn-lt"/>
                <a:ea typeface="ＭＳ Ｐゴシック" charset="0"/>
                <a:cs typeface="ＭＳ Ｐゴシック" charset="0"/>
              </a:rPr>
              <a:t>High repetition rate soft X-ray laser array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Up to 10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6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pulses per second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verage coherent power up to ~100 W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 smtClean="0">
                <a:latin typeface="+mn-lt"/>
                <a:ea typeface="ＭＳ Ｐゴシック" charset="0"/>
                <a:cs typeface="ＭＳ Ｐゴシック" charset="0"/>
              </a:rPr>
              <a:t>Spatially and temporally coherent X-rays (seeded)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err="1">
                <a:latin typeface="+mn-lt"/>
                <a:ea typeface="ＭＳ Ｐゴシック" charset="0"/>
                <a:cs typeface="ＭＳ Ｐゴシック" charset="0"/>
              </a:rPr>
              <a:t>U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ltrashort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pulses from 250 as – 250</a:t>
            </a:r>
            <a:r>
              <a:rPr lang="en-US" sz="1600" dirty="0" smtClean="0">
                <a:solidFill>
                  <a:srgbClr val="B2C1DB"/>
                </a:solidFill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fs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N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arrow energy bandwidth to 50 meV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 smtClean="0">
                <a:latin typeface="+mn-lt"/>
                <a:ea typeface="ＭＳ Ｐゴシック" charset="0"/>
                <a:cs typeface="ＭＳ Ｐゴシック" charset="0"/>
              </a:rPr>
              <a:t>Tunable X-rays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A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djustable photon energy from 280 eV – 1.2 </a:t>
            </a:r>
            <a:r>
              <a:rPr lang="en-US" sz="1600" dirty="0" err="1" smtClean="0">
                <a:latin typeface="+mn-lt"/>
                <a:ea typeface="ＭＳ Ｐゴシック" charset="0"/>
                <a:cs typeface="ＭＳ Ｐゴシック" charset="0"/>
              </a:rPr>
              <a:t>keV</a:t>
            </a:r>
            <a:endParaRPr lang="en-US" sz="1600" dirty="0" smtClean="0">
              <a:latin typeface="+mn-lt"/>
              <a:ea typeface="ＭＳ Ｐゴシック" charset="0"/>
              <a:cs typeface="ＭＳ Ｐゴシック" charset="0"/>
            </a:endParaRPr>
          </a:p>
          <a:p>
            <a:pPr marL="971550" lvl="2" indent="-285750">
              <a:buFont typeface="Lucida Grande"/>
              <a:buChar char="−"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higher energies in the 3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rd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and 5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th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harmonics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P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olarization control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M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oderate to high flux with 10</a:t>
            </a:r>
            <a:r>
              <a:rPr lang="en-US" sz="1600" baseline="30000" dirty="0" smtClean="0">
                <a:latin typeface="+mn-lt"/>
                <a:ea typeface="ＭＳ Ｐゴシック" charset="0"/>
                <a:cs typeface="ＭＳ Ｐゴシック" charset="0"/>
              </a:rPr>
              <a:t>8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 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– 10</a:t>
            </a:r>
            <a:r>
              <a:rPr lang="en-US" sz="1600" baseline="30000" dirty="0">
                <a:latin typeface="+mn-lt"/>
                <a:ea typeface="ＭＳ Ｐゴシック" charset="0"/>
                <a:cs typeface="ＭＳ Ｐゴシック" charset="0"/>
              </a:rPr>
              <a:t>12</a:t>
            </a:r>
            <a:r>
              <a:rPr lang="en-US" sz="1600" dirty="0">
                <a:latin typeface="+mn-lt"/>
                <a:ea typeface="ＭＳ Ｐゴシック" charset="0"/>
                <a:cs typeface="ＭＳ Ｐゴシック" charset="0"/>
              </a:rPr>
              <a:t> photons/</a:t>
            </a: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pulse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 smtClean="0">
                <a:ea typeface="ＭＳ Ｐゴシック" charset="0"/>
                <a:cs typeface="ＭＳ Ｐゴシック" charset="0"/>
              </a:rPr>
              <a:t>Expandable</a:t>
            </a:r>
            <a:endParaRPr lang="en-US" sz="1600" i="1" dirty="0">
              <a:ea typeface="ＭＳ Ｐゴシック" charset="0"/>
              <a:cs typeface="ＭＳ Ｐゴシック" charset="0"/>
            </a:endParaRP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smtClean="0">
                <a:ea typeface="ＭＳ Ｐゴシック" charset="0"/>
                <a:cs typeface="ＭＳ Ｐゴシック" charset="0"/>
              </a:rPr>
              <a:t>Capability</a:t>
            </a:r>
          </a:p>
          <a:p>
            <a:pPr marL="628650" lvl="1" indent="-171450">
              <a:buFont typeface="Courier New" pitchFamily="49" charset="0"/>
              <a:buChar char="o"/>
            </a:pPr>
            <a:r>
              <a:rPr lang="en-US" sz="1600" dirty="0" smtClean="0">
                <a:latin typeface="+mn-lt"/>
                <a:ea typeface="ＭＳ Ｐゴシック" charset="0"/>
                <a:cs typeface="ＭＳ Ｐゴシック" charset="0"/>
              </a:rPr>
              <a:t>Capacity</a:t>
            </a:r>
            <a:endParaRPr lang="en-US" sz="1600" dirty="0">
              <a:latin typeface="+mn-lt"/>
              <a:ea typeface="ＭＳ Ｐゴシック" charset="0"/>
              <a:cs typeface="ＭＳ Ｐゴシック" charset="0"/>
            </a:endParaRPr>
          </a:p>
        </p:txBody>
      </p:sp>
      <p:sp>
        <p:nvSpPr>
          <p:cNvPr id="8" name="Rectangle 1"/>
          <p:cNvSpPr txBox="1">
            <a:spLocks noChangeArrowheads="1"/>
          </p:cNvSpPr>
          <p:nvPr/>
        </p:nvSpPr>
        <p:spPr bwMode="auto">
          <a:xfrm>
            <a:off x="-11035" y="292516"/>
            <a:ext cx="6873909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smtClean="0">
                <a:solidFill>
                  <a:srgbClr val="000090"/>
                </a:solidFill>
                <a:latin typeface="+mn-lt"/>
                <a:ea typeface="ＭＳ Ｐゴシック" charset="0"/>
                <a:cs typeface="Helvetica Neue"/>
              </a:rPr>
              <a:t>Capabilities</a:t>
            </a:r>
            <a:endParaRPr lang="en-US" sz="2000" dirty="0">
              <a:solidFill>
                <a:srgbClr val="000090"/>
              </a:solidFill>
              <a:latin typeface="+mn-lt"/>
              <a:ea typeface="ＭＳ Ｐゴシック" charset="0"/>
              <a:cs typeface="Helvetica Neue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72802" y="3948148"/>
            <a:ext cx="307119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More </a:t>
            </a:r>
            <a:r>
              <a:rPr lang="en-US" b="1" i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photons per unit </a:t>
            </a:r>
            <a:r>
              <a:rPr lang="en-US" b="1" i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bandwidth</a:t>
            </a:r>
            <a:endParaRPr lang="en-US" b="1" i="1" dirty="0">
              <a:solidFill>
                <a:srgbClr val="000090"/>
              </a:solidFill>
              <a:ea typeface="ＭＳ Ｐゴシック" charset="0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M</a:t>
            </a:r>
            <a:r>
              <a:rPr lang="en-US" b="1" i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ore </a:t>
            </a:r>
            <a:r>
              <a:rPr lang="en-US" b="1" i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photons per </a:t>
            </a:r>
            <a:r>
              <a:rPr lang="en-US" b="1" i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second</a:t>
            </a:r>
            <a:endParaRPr lang="en-US" b="1" i="1" dirty="0">
              <a:solidFill>
                <a:srgbClr val="000090"/>
              </a:solidFill>
              <a:ea typeface="ＭＳ Ｐゴシック" charset="0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S</a:t>
            </a:r>
            <a:r>
              <a:rPr lang="en-US" b="1" i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horter pulses</a:t>
            </a:r>
            <a:endParaRPr lang="en-US" b="1" i="1" dirty="0">
              <a:solidFill>
                <a:srgbClr val="000090"/>
              </a:solidFill>
              <a:ea typeface="ＭＳ Ｐゴシック" charset="0"/>
              <a:cs typeface="Helvetica Neue"/>
            </a:endParaRPr>
          </a:p>
          <a:p>
            <a:pPr marL="285750" indent="-285750">
              <a:buFont typeface="Arial"/>
              <a:buChar char="•"/>
            </a:pPr>
            <a:r>
              <a:rPr lang="en-US" b="1" i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C</a:t>
            </a:r>
            <a:r>
              <a:rPr lang="en-US" b="1" i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ontrolled </a:t>
            </a:r>
            <a:r>
              <a:rPr lang="en-US" b="1" i="1" dirty="0">
                <a:solidFill>
                  <a:srgbClr val="000090"/>
                </a:solidFill>
                <a:ea typeface="ＭＳ Ｐゴシック" charset="0"/>
                <a:cs typeface="Helvetica Neue"/>
              </a:rPr>
              <a:t>trade-off between time and energy </a:t>
            </a:r>
            <a:r>
              <a:rPr lang="en-US" b="1" i="1" dirty="0" smtClean="0">
                <a:solidFill>
                  <a:srgbClr val="000090"/>
                </a:solidFill>
                <a:ea typeface="ＭＳ Ｐゴシック" charset="0"/>
                <a:cs typeface="Helvetica Neue"/>
              </a:rPr>
              <a:t>resolution</a:t>
            </a:r>
            <a:endParaRPr lang="en-US" b="1" i="1" dirty="0">
              <a:solidFill>
                <a:srgbClr val="000090"/>
              </a:solidFill>
              <a:ea typeface="ＭＳ Ｐゴシック" charset="0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674173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631976" y="1404601"/>
            <a:ext cx="5381117" cy="1260402"/>
            <a:chOff x="-1454952" y="1907496"/>
            <a:chExt cx="10617382" cy="246237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21"/>
            <a:stretch/>
          </p:blipFill>
          <p:spPr bwMode="auto">
            <a:xfrm>
              <a:off x="-1454952" y="1907496"/>
              <a:ext cx="4741555" cy="246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27" r="64775"/>
            <a:stretch/>
          </p:blipFill>
          <p:spPr bwMode="auto">
            <a:xfrm>
              <a:off x="3254410" y="1909012"/>
              <a:ext cx="228600" cy="24608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82" r="-1"/>
            <a:stretch/>
          </p:blipFill>
          <p:spPr bwMode="auto">
            <a:xfrm>
              <a:off x="3475721" y="1907496"/>
              <a:ext cx="5686709" cy="24608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11456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5425" indent="-225425">
              <a:spcAft>
                <a:spcPts val="600"/>
              </a:spcAft>
              <a:buFont typeface="Arial"/>
              <a:buChar char="•"/>
            </a:pPr>
            <a:endParaRPr lang="en-US" b="1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2451" y="294668"/>
            <a:ext cx="689760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cs typeface="Calibri"/>
              </a:rPr>
              <a:t>Science requirements drive machine design</a:t>
            </a:r>
            <a:endParaRPr lang="en-US" b="1" dirty="0">
              <a:solidFill>
                <a:srgbClr val="000090"/>
              </a:solidFill>
              <a:cs typeface="Calibri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3473938" y="4283522"/>
            <a:ext cx="5657611" cy="260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numCol="2" spcCol="457200">
            <a:prstTxWarp prst="textNoShape">
              <a:avLst/>
            </a:prstTxWarp>
            <a:spAutoFit/>
          </a:bodyPr>
          <a:lstStyle/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Tuning range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Maximum photon energy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Peak flux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Average Flux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Repetition rate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/>
              <a:t>Two-color capability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endParaRPr lang="en-US" sz="1600" b="1" dirty="0" smtClean="0"/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Pulse duration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Bandwidth</a:t>
            </a:r>
            <a:endParaRPr lang="en-US" sz="1600" b="1" dirty="0"/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Accuracy 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Stability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Synchronization</a:t>
            </a:r>
          </a:p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sz="1600" b="1" dirty="0" smtClean="0"/>
              <a:t>Contrast ratio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803" y="1420824"/>
            <a:ext cx="3086184" cy="3998506"/>
          </a:xfrm>
          <a:prstGeom prst="rect">
            <a:avLst/>
          </a:prstGeom>
          <a:ln>
            <a:solidFill>
              <a:srgbClr val="800000"/>
            </a:solidFill>
          </a:ln>
        </p:spPr>
      </p:pic>
      <p:sp>
        <p:nvSpPr>
          <p:cNvPr id="9" name="Bent-Up Arrow 8"/>
          <p:cNvSpPr/>
          <p:nvPr/>
        </p:nvSpPr>
        <p:spPr>
          <a:xfrm>
            <a:off x="3486389" y="1905172"/>
            <a:ext cx="2639701" cy="153161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2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33692" y="1607504"/>
            <a:ext cx="8973033" cy="2062019"/>
            <a:chOff x="133692" y="1607504"/>
            <a:chExt cx="8973033" cy="206201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6121"/>
            <a:stretch/>
          </p:blipFill>
          <p:spPr bwMode="auto">
            <a:xfrm>
              <a:off x="133692" y="1607504"/>
              <a:ext cx="4007215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2627" r="64775"/>
            <a:stretch/>
          </p:blipFill>
          <p:spPr bwMode="auto">
            <a:xfrm>
              <a:off x="4141111" y="1608774"/>
              <a:ext cx="193196" cy="20607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5382" r="-1"/>
            <a:stretch/>
          </p:blipFill>
          <p:spPr bwMode="auto">
            <a:xfrm>
              <a:off x="4300735" y="1607504"/>
              <a:ext cx="4805990" cy="206074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2" y="284025"/>
            <a:ext cx="8966199" cy="731838"/>
          </a:xfrm>
        </p:spPr>
        <p:txBody>
          <a:bodyPr anchor="t"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Accelerator Systems R&amp;D priorities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0" y="2352221"/>
            <a:ext cx="7279994" cy="13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defTabSz="457200" rtl="0" eaLnBrk="1" fontAlgn="base" hangingPunct="1">
              <a:spcBef>
                <a:spcPct val="800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914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>
                <a:cs typeface="Helvetica Neue"/>
              </a:rPr>
              <a:t>High repetition </a:t>
            </a:r>
            <a:r>
              <a:rPr lang="en-US" dirty="0" smtClean="0">
                <a:cs typeface="Helvetica Neue"/>
              </a:rPr>
              <a:t>rate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cs typeface="Helvetica Neue"/>
              </a:rPr>
              <a:t>Injector “APEX”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cs typeface="Helvetica Neue"/>
              </a:rPr>
              <a:t>Beam spreader</a:t>
            </a:r>
          </a:p>
          <a:p>
            <a:pPr lvl="1">
              <a:lnSpc>
                <a:spcPct val="120000"/>
              </a:lnSpc>
            </a:pPr>
            <a:endParaRPr lang="en-US" dirty="0" smtClean="0">
              <a:cs typeface="Helvetica Neue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0" y="3683837"/>
            <a:ext cx="6410911" cy="1569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5425" indent="-225425" algn="l" defTabSz="457200" rtl="0" eaLnBrk="1" fontAlgn="base" hangingPunct="1">
              <a:spcBef>
                <a:spcPct val="80000"/>
              </a:spcBef>
              <a:spcAft>
                <a:spcPct val="0"/>
              </a:spcAft>
              <a:buFont typeface="Arial" charset="0"/>
              <a:buChar char="•"/>
              <a:defRPr sz="2000"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1pPr>
            <a:lvl2pPr marL="457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2pPr>
            <a:lvl3pPr marL="685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3pPr>
            <a:lvl4pPr marL="914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b="1">
                <a:solidFill>
                  <a:schemeClr val="tx1"/>
                </a:solidFill>
                <a:latin typeface="Helvetica Neue"/>
                <a:ea typeface="+mn-ea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b="1">
                <a:solidFill>
                  <a:srgbClr val="003366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dirty="0" smtClean="0">
                <a:cs typeface="Helvetica Neue"/>
              </a:rPr>
              <a:t>Advanced FEL operation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cs typeface="Helvetica Neue"/>
              </a:rPr>
              <a:t>Modeling and optimization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cs typeface="Helvetica Neue"/>
              </a:rPr>
              <a:t>Seeding approaches</a:t>
            </a:r>
          </a:p>
          <a:p>
            <a:pPr lvl="1">
              <a:lnSpc>
                <a:spcPct val="120000"/>
              </a:lnSpc>
            </a:pPr>
            <a:r>
              <a:rPr lang="en-US" smtClean="0">
                <a:cs typeface="Helvetica Neue"/>
              </a:rPr>
              <a:t>Seed </a:t>
            </a:r>
            <a:r>
              <a:rPr lang="en-US" dirty="0" smtClean="0">
                <a:cs typeface="Helvetica Neue"/>
              </a:rPr>
              <a:t>lasers</a:t>
            </a:r>
          </a:p>
          <a:p>
            <a:pPr lvl="1">
              <a:lnSpc>
                <a:spcPct val="120000"/>
              </a:lnSpc>
            </a:pPr>
            <a:r>
              <a:rPr lang="en-US" dirty="0" smtClean="0">
                <a:cs typeface="Helvetica Neue"/>
              </a:rPr>
              <a:t>Superconducting </a:t>
            </a:r>
            <a:r>
              <a:rPr lang="en-US" dirty="0" err="1" smtClean="0">
                <a:cs typeface="Helvetica Neue"/>
              </a:rPr>
              <a:t>undulators</a:t>
            </a:r>
            <a:endParaRPr lang="en-US" dirty="0" smtClean="0">
              <a:cs typeface="Helvetica Neue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76349" y="5036200"/>
            <a:ext cx="29679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Developing partnerships</a:t>
            </a:r>
          </a:p>
          <a:p>
            <a:pPr marL="225425" indent="-225425">
              <a:buFont typeface="Arial"/>
              <a:buChar char="•"/>
            </a:pPr>
            <a:r>
              <a:rPr lang="en-US" b="1" dirty="0" smtClean="0"/>
              <a:t>SCRF </a:t>
            </a:r>
          </a:p>
          <a:p>
            <a:pPr marL="225425" indent="-225425">
              <a:buFont typeface="Arial"/>
              <a:buChar char="•"/>
            </a:pPr>
            <a:r>
              <a:rPr lang="en-US" b="1" dirty="0" smtClean="0"/>
              <a:t>RF power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776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1114567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5425" indent="-225425">
              <a:spcAft>
                <a:spcPts val="600"/>
              </a:spcAft>
              <a:buFont typeface="Arial"/>
              <a:buChar char="•"/>
            </a:pPr>
            <a:endParaRPr lang="en-US" b="1" dirty="0" smtClean="0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-1" y="278923"/>
            <a:ext cx="69074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t">
            <a:prstTxWarp prst="textNoShape">
              <a:avLst/>
            </a:prstTxWarp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  <a:latin typeface="+mj-lt"/>
                <a:cs typeface="Calibri"/>
              </a:rPr>
              <a:t>APEX gun: high-brightness MHz electron source</a:t>
            </a:r>
            <a:endParaRPr lang="en-US" b="1" dirty="0">
              <a:solidFill>
                <a:srgbClr val="000090"/>
              </a:solidFill>
              <a:latin typeface="+mj-lt"/>
              <a:cs typeface="Calibri"/>
            </a:endParaRPr>
          </a:p>
        </p:txBody>
      </p:sp>
      <p:pic>
        <p:nvPicPr>
          <p:cNvPr id="3" name="Picture 2" descr="11_8_1 b 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358" y="1475674"/>
            <a:ext cx="7167992" cy="5353870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0" y="1222647"/>
            <a:ext cx="9144000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225425" indent="-225425">
              <a:spcAft>
                <a:spcPts val="600"/>
              </a:spcAft>
              <a:buFont typeface="Arial"/>
              <a:buChar char="•"/>
            </a:pPr>
            <a:r>
              <a:rPr lang="en-US" b="1" dirty="0"/>
              <a:t>APEX cavity is </a:t>
            </a:r>
            <a:r>
              <a:rPr lang="en-US" b="1" dirty="0" smtClean="0"/>
              <a:t>successfully RF conditioned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0735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9297"/>
            <a:ext cx="8005704" cy="731838"/>
          </a:xfrm>
        </p:spPr>
        <p:txBody>
          <a:bodyPr anchor="t"/>
          <a:lstStyle/>
          <a:p>
            <a:r>
              <a:rPr lang="en-US" dirty="0" smtClean="0">
                <a:solidFill>
                  <a:srgbClr val="000090"/>
                </a:solidFill>
                <a:latin typeface="+mn-lt"/>
              </a:rPr>
              <a:t>APEX in the Beam Test Facility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14" name="Picture 22" descr="C:\Users\sannibal\Desktop\UpdateAPEXWebSite\Pictures\Feb16_2012\2012-01-03 12.10.5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114425"/>
            <a:ext cx="2827338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 descr="C:\Users\sannibal\Desktop\UpdateAPEXWebSite\Pictures\Feb16_2012\2012-02-14 17.39.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127125"/>
            <a:ext cx="2817813" cy="211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 descr="C:\Users\sannibal\Desktop\UpdateAPEXWebSite\Pictures\Feb16_2012\2012-02-14 13.30.1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4838" y="3400425"/>
            <a:ext cx="2798762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 descr="C:\Users\sannibal\Desktop\UpdateAPEXWebSite\Pictures\Feb16_2012\2012-02-14 17.40.3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8" y="3386138"/>
            <a:ext cx="2786062" cy="209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7" descr="C:\Users\sannibal\Desktop\UpdateAPEXWebSite\Pictures\Feb16_2012\2012-02-14 17.39.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3365500"/>
            <a:ext cx="2846388" cy="213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1133475"/>
            <a:ext cx="28956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47432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Text Box 140"/>
          <p:cNvSpPr txBox="1">
            <a:spLocks noChangeArrowheads="1"/>
          </p:cNvSpPr>
          <p:nvPr/>
        </p:nvSpPr>
        <p:spPr bwMode="auto">
          <a:xfrm>
            <a:off x="220663" y="188913"/>
            <a:ext cx="1841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b="0">
                <a:solidFill>
                  <a:schemeClr val="bg1"/>
                </a:solidFill>
              </a:rPr>
              <a:t>APEX Activity and Plans</a:t>
            </a:r>
          </a:p>
          <a:p>
            <a:pPr algn="ctr" eaLnBrk="1" hangingPunct="1"/>
            <a:endParaRPr lang="en-US" sz="1200" b="0">
              <a:solidFill>
                <a:schemeClr val="bg1"/>
              </a:solidFill>
            </a:endParaRPr>
          </a:p>
          <a:p>
            <a:pPr algn="ctr" eaLnBrk="1" hangingPunct="1"/>
            <a:r>
              <a:rPr lang="en-US" sz="1200" b="0">
                <a:solidFill>
                  <a:schemeClr val="bg1"/>
                </a:solidFill>
              </a:rPr>
              <a:t>F. Sannibale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0" y="288238"/>
            <a:ext cx="7185964" cy="731838"/>
          </a:xfrm>
          <a:prstGeom prst="rect">
            <a:avLst/>
          </a:prstGeom>
        </p:spPr>
        <p:txBody>
          <a:bodyPr anchor="t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+mj-ea"/>
                <a:cs typeface="+mj-cs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33CC"/>
                </a:solidFill>
                <a:latin typeface="Helvetica Neue"/>
                <a:ea typeface="ＭＳ Ｐゴシック"/>
                <a:cs typeface="ＭＳ Ｐゴシック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3366"/>
                </a:solidFill>
                <a:latin typeface="Arial" charset="0"/>
                <a:ea typeface="ＭＳ Ｐゴシック"/>
                <a:cs typeface="ＭＳ Ｐゴシック"/>
              </a:defRPr>
            </a:lvl9pPr>
          </a:lstStyle>
          <a:p>
            <a:r>
              <a:rPr lang="en-US" dirty="0" err="1" smtClean="0">
                <a:solidFill>
                  <a:srgbClr val="000090"/>
                </a:solidFill>
                <a:latin typeface="+mn-lt"/>
              </a:rPr>
              <a:t>Yb</a:t>
            </a:r>
            <a:r>
              <a:rPr lang="en-US" dirty="0" smtClean="0">
                <a:solidFill>
                  <a:srgbClr val="000090"/>
                </a:solidFill>
                <a:latin typeface="+mn-lt"/>
              </a:rPr>
              <a:t> fiber photocathode drive laser</a:t>
            </a:r>
            <a:endParaRPr lang="en-US" dirty="0">
              <a:solidFill>
                <a:srgbClr val="000090"/>
              </a:solidFill>
              <a:latin typeface="+mn-lt"/>
            </a:endParaRPr>
          </a:p>
        </p:txBody>
      </p:sp>
      <p:pic>
        <p:nvPicPr>
          <p:cNvPr id="14" name="Picture 7" descr="C:\Users\sannibal\Desktop\April27_2011MiscellaneousPictures\IMAG0003_Mo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65" y="1897416"/>
            <a:ext cx="3575339" cy="381025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7" y="2277825"/>
            <a:ext cx="5490814" cy="2759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15327" y="1117154"/>
            <a:ext cx="438308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3363" indent="-233363">
              <a:buFont typeface="Arial"/>
              <a:buChar char="•"/>
            </a:pPr>
            <a:r>
              <a:rPr lang="en-US" sz="2000" b="1" dirty="0" smtClean="0"/>
              <a:t>1 </a:t>
            </a:r>
            <a:r>
              <a:rPr lang="en-US" sz="2000" b="1" dirty="0"/>
              <a:t>MHz </a:t>
            </a:r>
            <a:r>
              <a:rPr lang="en-US" sz="2000" b="1" dirty="0" err="1"/>
              <a:t>reprate</a:t>
            </a:r>
            <a:r>
              <a:rPr lang="en-US" sz="2000" b="1" dirty="0"/>
              <a:t> </a:t>
            </a:r>
            <a:r>
              <a:rPr lang="en-US" sz="2000" b="1" dirty="0" err="1"/>
              <a:t>Yb</a:t>
            </a:r>
            <a:r>
              <a:rPr lang="en-US" sz="2000" b="1" dirty="0"/>
              <a:t> fiber </a:t>
            </a:r>
            <a:r>
              <a:rPr lang="en-US" sz="2000" b="1" dirty="0" smtClean="0"/>
              <a:t>laser</a:t>
            </a:r>
          </a:p>
          <a:p>
            <a:pPr lvl="1" indent="-233363">
              <a:buFont typeface="Arial"/>
              <a:buChar char="•"/>
            </a:pPr>
            <a:r>
              <a:rPr lang="en-US" sz="2000" b="1" dirty="0" smtClean="0"/>
              <a:t>LLNL</a:t>
            </a:r>
            <a:r>
              <a:rPr lang="en-US" sz="2000" b="1" dirty="0"/>
              <a:t>/UCB/LBNL </a:t>
            </a:r>
            <a:r>
              <a:rPr lang="en-US" sz="2000" b="1" dirty="0" smtClean="0"/>
              <a:t>collaboration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638509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aNG">
  <a:themeElements>
    <a:clrScheme name="6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6_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paNG.thmx</Template>
  <TotalTime>7904</TotalTime>
  <Words>1531</Words>
  <Application>Microsoft Macintosh PowerPoint</Application>
  <PresentationFormat>On-screen Show (4:3)</PresentationFormat>
  <Paragraphs>344</Paragraphs>
  <Slides>22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paNG</vt:lpstr>
      <vt:lpstr>Equation</vt:lpstr>
      <vt:lpstr>NGLS DESIGN STUDY AND ACCELERATOR R&amp;D    John Corlett  for the NGLS Team March 5, 2012</vt:lpstr>
      <vt:lpstr>Motivation</vt:lpstr>
      <vt:lpstr>Approach</vt:lpstr>
      <vt:lpstr>PowerPoint Presentation</vt:lpstr>
      <vt:lpstr>PowerPoint Presentation</vt:lpstr>
      <vt:lpstr>Accelerator Systems R&amp;D priorities</vt:lpstr>
      <vt:lpstr>PowerPoint Presentation</vt:lpstr>
      <vt:lpstr>APEX in the Beam Test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Beam dynamics modeling through linac</vt:lpstr>
      <vt:lpstr>PowerPoint Presentation</vt:lpstr>
      <vt:lpstr>Laser seeded FEL – ”ECHO”</vt:lpstr>
      <vt:lpstr>HHG seeded FEL R&amp;D</vt:lpstr>
      <vt:lpstr>PowerPoint Presentation</vt:lpstr>
      <vt:lpstr>Superconducting undulator R&amp;D</vt:lpstr>
      <vt:lpstr>PowerPoint Presentation</vt:lpstr>
    </vt:vector>
  </TitlesOfParts>
  <Company>LBNL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NGLS Accelerator and FEL Systems – Design, Technical, Performance, Risk Reduction </dc:title>
  <dc:creator>John Corlett</dc:creator>
  <cp:lastModifiedBy>John Corlett</cp:lastModifiedBy>
  <cp:revision>1125</cp:revision>
  <cp:lastPrinted>2011-12-12T20:54:39Z</cp:lastPrinted>
  <dcterms:created xsi:type="dcterms:W3CDTF">2011-01-07T18:23:51Z</dcterms:created>
  <dcterms:modified xsi:type="dcterms:W3CDTF">2012-03-05T20:25:12Z</dcterms:modified>
</cp:coreProperties>
</file>