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99" r:id="rId5"/>
    <p:sldId id="301" r:id="rId6"/>
    <p:sldId id="300" r:id="rId7"/>
    <p:sldId id="287" r:id="rId8"/>
    <p:sldId id="295" r:id="rId9"/>
    <p:sldId id="286" r:id="rId10"/>
    <p:sldId id="288" r:id="rId11"/>
    <p:sldId id="290" r:id="rId12"/>
    <p:sldId id="294" r:id="rId13"/>
    <p:sldId id="296" r:id="rId14"/>
    <p:sldId id="297" r:id="rId15"/>
    <p:sldId id="304" r:id="rId16"/>
    <p:sldId id="303" r:id="rId17"/>
    <p:sldId id="302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4910D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94058" autoAdjust="0"/>
  </p:normalViewPr>
  <p:slideViewPr>
    <p:cSldViewPr>
      <p:cViewPr varScale="1">
        <p:scale>
          <a:sx n="86" d="100"/>
          <a:sy n="86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cco\Desktop\DATA\LCLS\Self%20Seeding%20SXR\FINAL%20DESIGN\effici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Pr>
        <a:bodyPr/>
        <a:lstStyle/>
        <a:p>
          <a:pPr>
            <a:defRPr sz="1200"/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v>Monochromatic Transmission</c:v>
          </c:tx>
          <c:marker>
            <c:symbol val="none"/>
          </c:marker>
          <c:cat>
            <c:numRef>
              <c:f>Sheet1!$A$2:$A$14</c:f>
              <c:numCache>
                <c:formatCode>0</c:formatCode>
                <c:ptCount val="13"/>
                <c:pt idx="0">
                  <c:v>400</c:v>
                </c:pt>
                <c:pt idx="1">
                  <c:v>450</c:v>
                </c:pt>
                <c:pt idx="2">
                  <c:v>500.00099999999969</c:v>
                </c:pt>
                <c:pt idx="3">
                  <c:v>550</c:v>
                </c:pt>
                <c:pt idx="4">
                  <c:v>600.00099999999998</c:v>
                </c:pt>
                <c:pt idx="5">
                  <c:v>650</c:v>
                </c:pt>
                <c:pt idx="6">
                  <c:v>700.00099999999998</c:v>
                </c:pt>
                <c:pt idx="7">
                  <c:v>750.00099999999998</c:v>
                </c:pt>
                <c:pt idx="8">
                  <c:v>800.00199999999938</c:v>
                </c:pt>
                <c:pt idx="9">
                  <c:v>849.99900000000002</c:v>
                </c:pt>
                <c:pt idx="10">
                  <c:v>900.00199999999938</c:v>
                </c:pt>
                <c:pt idx="11">
                  <c:v>949.99800000000005</c:v>
                </c:pt>
                <c:pt idx="12">
                  <c:v>1000</c:v>
                </c:pt>
              </c:numCache>
            </c:numRef>
          </c:cat>
          <c:val>
            <c:numRef>
              <c:f>Sheet1!$O$2:$O$14</c:f>
              <c:numCache>
                <c:formatCode>0.0</c:formatCode>
                <c:ptCount val="13"/>
                <c:pt idx="0">
                  <c:v>4.6668780396291476</c:v>
                </c:pt>
                <c:pt idx="1">
                  <c:v>5.0031123481859376</c:v>
                </c:pt>
                <c:pt idx="2">
                  <c:v>5.1760164965025703</c:v>
                </c:pt>
                <c:pt idx="3">
                  <c:v>5.1152277522796936</c:v>
                </c:pt>
                <c:pt idx="4">
                  <c:v>5.2477476852432821</c:v>
                </c:pt>
                <c:pt idx="5">
                  <c:v>5.3281657317585465</c:v>
                </c:pt>
                <c:pt idx="6">
                  <c:v>5.3447309527625899</c:v>
                </c:pt>
                <c:pt idx="7">
                  <c:v>5.2918531561005091</c:v>
                </c:pt>
                <c:pt idx="8">
                  <c:v>5.3433379057888484</c:v>
                </c:pt>
                <c:pt idx="9">
                  <c:v>5.405424913678277</c:v>
                </c:pt>
                <c:pt idx="10">
                  <c:v>5.4108339446873508</c:v>
                </c:pt>
                <c:pt idx="11">
                  <c:v>5.3358552452277275</c:v>
                </c:pt>
                <c:pt idx="12">
                  <c:v>5.1535128174982665</c:v>
                </c:pt>
              </c:numCache>
            </c:numRef>
          </c:val>
        </c:ser>
        <c:marker val="1"/>
        <c:axId val="104179584"/>
        <c:axId val="119349248"/>
      </c:lineChart>
      <c:catAx>
        <c:axId val="104179584"/>
        <c:scaling>
          <c:orientation val="minMax"/>
        </c:scaling>
        <c:axPos val="b"/>
        <c:numFmt formatCode="0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9349248"/>
        <c:crosses val="autoZero"/>
        <c:auto val="1"/>
        <c:lblAlgn val="ctr"/>
        <c:lblOffset val="100"/>
      </c:catAx>
      <c:valAx>
        <c:axId val="11934924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417958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C31BA-95DE-49BC-A81C-2FDF6476775F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69B01-DFEF-4801-973D-E915161DA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7CE76-3A73-410F-9925-0508D781095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190500" y="241300"/>
            <a:ext cx="11287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7" name="Picture 8" descr="SLAC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6199188"/>
            <a:ext cx="141287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ar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900" y="6143625"/>
            <a:ext cx="5889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175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0" y="89427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114300"/>
            <a:ext cx="2068513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14300"/>
            <a:ext cx="6057900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915988"/>
            <a:ext cx="4062413" cy="515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915988"/>
            <a:ext cx="4064000" cy="515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1800225" y="114300"/>
            <a:ext cx="5518150" cy="56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915988"/>
            <a:ext cx="8278813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Rectangle 74"/>
          <p:cNvSpPr>
            <a:spLocks noChangeArrowheads="1"/>
          </p:cNvSpPr>
          <p:nvPr userDrawn="1"/>
        </p:nvSpPr>
        <p:spPr bwMode="auto">
          <a:xfrm>
            <a:off x="190500" y="241300"/>
            <a:ext cx="11287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>
              <a:solidFill>
                <a:srgbClr val="000000"/>
              </a:solidFill>
              <a:latin typeface="Arial Rounded MT Bold" pitchFamily="34" charset="0"/>
            </a:endParaRPr>
          </a:p>
        </p:txBody>
      </p:sp>
      <p:pic>
        <p:nvPicPr>
          <p:cNvPr id="7175" name="Picture 78" descr="SLAC_Logo_hire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0975" y="6283325"/>
            <a:ext cx="1222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79" descr="ar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3900" y="6175375"/>
            <a:ext cx="5889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5"/>
          <p:cNvSpPr>
            <a:spLocks noChangeShapeType="1"/>
          </p:cNvSpPr>
          <p:nvPr userDrawn="1"/>
        </p:nvSpPr>
        <p:spPr bwMode="auto">
          <a:xfrm>
            <a:off x="0" y="89427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33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Blip>
          <a:blip r:embed="rId15"/>
        </a:buBlip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3366"/>
        </a:buClr>
        <a:buSzPct val="80000"/>
        <a:buFont typeface="Wingdings" pitchFamily="2" charset="2"/>
        <a:buBlip>
          <a:blip r:embed="rId16"/>
        </a:buBlip>
        <a:defRPr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CC"/>
        </a:buClr>
        <a:buSzPct val="80000"/>
        <a:buFont typeface="Wingdings" pitchFamily="2" charset="2"/>
        <a:buBlip>
          <a:blip r:embed="rId17"/>
        </a:buBlip>
        <a:defRPr sz="16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80000"/>
        <a:buFont typeface="Wingdings" pitchFamily="2" charset="2"/>
        <a:buBlip>
          <a:blip r:embed="rId18"/>
        </a:buBlip>
        <a:defRPr sz="14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9"/>
        </a:buBlip>
        <a:defRPr sz="12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9"/>
        </a:buBlip>
        <a:defRPr sz="12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9"/>
        </a:buBlip>
        <a:defRPr sz="12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9"/>
        </a:buBlip>
        <a:defRPr sz="12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9"/>
        </a:buBlip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9.gif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143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</a:rPr>
              <a:t>Soft X-ray Self-Seeding</a:t>
            </a:r>
            <a:endParaRPr lang="en-US" sz="24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0175" y="1335088"/>
            <a:ext cx="6400800" cy="182507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</a:pPr>
            <a:r>
              <a:rPr lang="en-US" sz="2400" i="0" dirty="0" smtClean="0"/>
              <a:t>Philip Heimann (SLAC)</a:t>
            </a:r>
          </a:p>
          <a:p>
            <a:pPr eaLnBrk="1" hangingPunct="1">
              <a:spcBef>
                <a:spcPct val="0"/>
              </a:spcBef>
              <a:buClrTx/>
              <a:buSzTx/>
            </a:pPr>
            <a:endParaRPr lang="en-US" sz="2000" i="0" dirty="0" smtClean="0"/>
          </a:p>
          <a:p>
            <a:pPr eaLnBrk="1" hangingPunct="1">
              <a:spcBef>
                <a:spcPct val="0"/>
              </a:spcBef>
              <a:buClrTx/>
              <a:buSzTx/>
            </a:pPr>
            <a:r>
              <a:rPr lang="en-US" sz="2000" i="0" dirty="0" smtClean="0">
                <a:solidFill>
                  <a:srgbClr val="0033CC"/>
                </a:solidFill>
              </a:rPr>
              <a:t>Daniele Cocco</a:t>
            </a:r>
            <a:r>
              <a:rPr lang="en-US" sz="2000" i="0" dirty="0" smtClean="0"/>
              <a:t>, </a:t>
            </a:r>
            <a:r>
              <a:rPr lang="en-US" sz="2000" i="0" dirty="0" smtClean="0">
                <a:solidFill>
                  <a:srgbClr val="0033CC"/>
                </a:solidFill>
              </a:rPr>
              <a:t>Juhao Wu</a:t>
            </a:r>
            <a:r>
              <a:rPr lang="en-US" sz="2000" i="0" dirty="0" smtClean="0"/>
              <a:t>, Jim Welch, Yiping Feng, John Amann, Zhirong Huang, Jerry Hastings (SLAC)</a:t>
            </a:r>
          </a:p>
          <a:p>
            <a:pPr eaLnBrk="1" hangingPunct="1">
              <a:spcBef>
                <a:spcPct val="0"/>
              </a:spcBef>
              <a:buClrTx/>
              <a:buSzTx/>
            </a:pPr>
            <a:r>
              <a:rPr lang="en-US" sz="2000" i="0" dirty="0" smtClean="0"/>
              <a:t>Paul Emma (LBNL)</a:t>
            </a:r>
            <a:endParaRPr lang="en-U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4260" y="3467405"/>
            <a:ext cx="8278813" cy="65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Blip>
                <a:blip r:embed="rId2"/>
              </a:buBlip>
              <a:tabLst/>
              <a:defRPr/>
            </a:pPr>
            <a:r>
              <a:rPr lang="en-US" kern="0" dirty="0" smtClean="0"/>
              <a:t> </a:t>
            </a:r>
            <a:r>
              <a:rPr lang="en-US" kern="0" dirty="0" smtClean="0"/>
              <a:t>SLAC/LBNL</a:t>
            </a:r>
            <a:r>
              <a:rPr lang="en-US" kern="0" dirty="0" smtClean="0"/>
              <a:t> </a:t>
            </a:r>
            <a:r>
              <a:rPr lang="en-US" kern="0" dirty="0" smtClean="0"/>
              <a:t>R&amp;D project in Soft X-ray Self Seeding</a:t>
            </a:r>
            <a:endParaRPr kumimoji="0" lang="en-US" sz="1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66"/>
              </a:buClr>
              <a:buSzPct val="80000"/>
              <a:buFont typeface="Wingdings" pitchFamily="2" charset="2"/>
              <a:buBlip>
                <a:blip r:embed="rId3"/>
              </a:buBlip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r="50694"/>
          <a:stretch>
            <a:fillRect/>
          </a:stretch>
        </p:blipFill>
        <p:spPr bwMode="auto">
          <a:xfrm>
            <a:off x="1461195" y="4350720"/>
            <a:ext cx="2726755" cy="210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/>
          <p:nvPr/>
        </p:nvGraphicFramePr>
        <p:xfrm>
          <a:off x="616285" y="1124700"/>
          <a:ext cx="3917310" cy="2035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7645" y="1278320"/>
            <a:ext cx="3220420" cy="193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840835" y="3313785"/>
            <a:ext cx="3802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en-US" dirty="0" smtClean="0"/>
              <a:t>Including resolution and with 0.3% SASE bandwidth.</a:t>
            </a:r>
            <a:endParaRPr lang="en-US" dirty="0"/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5416910" y="4965200"/>
            <a:ext cx="2209800" cy="884238"/>
            <a:chOff x="3024" y="720"/>
            <a:chExt cx="1392" cy="557"/>
          </a:xfrm>
        </p:grpSpPr>
        <p:grpSp>
          <p:nvGrpSpPr>
            <p:cNvPr id="16" name="Group 3"/>
            <p:cNvGrpSpPr>
              <a:grpSpLocks/>
            </p:cNvGrpSpPr>
            <p:nvPr/>
          </p:nvGrpSpPr>
          <p:grpSpPr bwMode="auto">
            <a:xfrm>
              <a:off x="3072" y="864"/>
              <a:ext cx="1344" cy="413"/>
              <a:chOff x="2448" y="1008"/>
              <a:chExt cx="1344" cy="413"/>
            </a:xfrm>
          </p:grpSpPr>
          <p:grpSp>
            <p:nvGrpSpPr>
              <p:cNvPr id="21" name="Group 4"/>
              <p:cNvGrpSpPr>
                <a:grpSpLocks/>
              </p:cNvGrpSpPr>
              <p:nvPr/>
            </p:nvGrpSpPr>
            <p:grpSpPr bwMode="auto">
              <a:xfrm>
                <a:off x="2448" y="1008"/>
                <a:ext cx="1344" cy="192"/>
                <a:chOff x="1920" y="1200"/>
                <a:chExt cx="1344" cy="192"/>
              </a:xfrm>
            </p:grpSpPr>
            <p:grpSp>
              <p:nvGrpSpPr>
                <p:cNvPr id="23" name="Group 5"/>
                <p:cNvGrpSpPr>
                  <a:grpSpLocks/>
                </p:cNvGrpSpPr>
                <p:nvPr/>
              </p:nvGrpSpPr>
              <p:grpSpPr bwMode="auto">
                <a:xfrm>
                  <a:off x="2112" y="1200"/>
                  <a:ext cx="384" cy="192"/>
                  <a:chOff x="2112" y="1200"/>
                  <a:chExt cx="384" cy="192"/>
                </a:xfrm>
              </p:grpSpPr>
              <p:sp>
                <p:nvSpPr>
                  <p:cNvPr id="35" name="Line 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20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23"/>
                <p:cNvGrpSpPr>
                  <a:grpSpLocks/>
                </p:cNvGrpSpPr>
                <p:nvPr/>
              </p:nvGrpSpPr>
              <p:grpSpPr bwMode="auto">
                <a:xfrm>
                  <a:off x="2496" y="1200"/>
                  <a:ext cx="384" cy="192"/>
                  <a:chOff x="2112" y="1200"/>
                  <a:chExt cx="384" cy="192"/>
                </a:xfrm>
              </p:grpSpPr>
              <p:sp>
                <p:nvSpPr>
                  <p:cNvPr id="31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20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15"/>
                <p:cNvGrpSpPr>
                  <a:grpSpLocks/>
                </p:cNvGrpSpPr>
                <p:nvPr/>
              </p:nvGrpSpPr>
              <p:grpSpPr bwMode="auto">
                <a:xfrm>
                  <a:off x="2880" y="1200"/>
                  <a:ext cx="384" cy="192"/>
                  <a:chOff x="2112" y="1200"/>
                  <a:chExt cx="384" cy="192"/>
                </a:xfrm>
              </p:grpSpPr>
              <p:sp>
                <p:nvSpPr>
                  <p:cNvPr id="27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200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200"/>
                    <a:ext cx="0" cy="19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392"/>
                    <a:ext cx="192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920" y="1392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2709" y="1229"/>
                <a:ext cx="82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it-IT" sz="1400">
                    <a:solidFill>
                      <a:srgbClr val="0000FF"/>
                    </a:solidFill>
                    <a:latin typeface="Times New Roman" pitchFamily="18" charset="0"/>
                  </a:rPr>
                  <a:t>Laminar profile</a:t>
                </a:r>
              </a:p>
            </p:txBody>
          </p:sp>
        </p:grp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3456" y="9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441" y="72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400">
                  <a:solidFill>
                    <a:schemeClr val="tx1"/>
                  </a:solidFill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3216" y="8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3024" y="8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400">
                  <a:solidFill>
                    <a:schemeClr val="tx1"/>
                  </a:solidFill>
                  <a:latin typeface="Times New Roman" pitchFamily="18" charset="0"/>
                </a:rPr>
                <a:t>h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269170" y="3236975"/>
            <a:ext cx="228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5"/>
              </a:buBlip>
            </a:pPr>
            <a:r>
              <a:rPr lang="en-US" dirty="0" smtClean="0"/>
              <a:t>Pt optical coatings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270640" y="1316725"/>
          <a:ext cx="5491915" cy="889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0055"/>
                <a:gridCol w="1905317"/>
                <a:gridCol w="1876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Distance</a:t>
                      </a:r>
                      <a:r>
                        <a:rPr lang="en-US" sz="1400" baseline="0" dirty="0" smtClean="0"/>
                        <a:t> from 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Horizontal spot</a:t>
                      </a:r>
                      <a:r>
                        <a:rPr lang="en-US" sz="1400" baseline="0" dirty="0" smtClean="0"/>
                        <a:t> size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m) at 400/1000 </a:t>
                      </a:r>
                      <a:r>
                        <a:rPr lang="en-US" sz="1400" baseline="0" dirty="0" err="1" smtClean="0"/>
                        <a:t>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Vertical spot size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(</a:t>
                      </a:r>
                      <a:r>
                        <a:rPr lang="en-US" sz="1400" baseline="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m) at 400/1000 </a:t>
                      </a:r>
                      <a:r>
                        <a:rPr lang="en-US" sz="1400" baseline="0" dirty="0" err="1" smtClean="0"/>
                        <a:t>eV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2 m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67/66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40/32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t="35708" r="44064" b="3787"/>
          <a:stretch>
            <a:fillRect/>
          </a:stretch>
        </p:blipFill>
        <p:spPr bwMode="auto">
          <a:xfrm>
            <a:off x="1038740" y="2852925"/>
            <a:ext cx="2765159" cy="234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Freeform 62"/>
          <p:cNvSpPr/>
          <p:nvPr/>
        </p:nvSpPr>
        <p:spPr>
          <a:xfrm rot="-1200000">
            <a:off x="397580" y="1923544"/>
            <a:ext cx="145073" cy="2350477"/>
          </a:xfrm>
          <a:custGeom>
            <a:avLst/>
            <a:gdLst>
              <a:gd name="connsiteX0" fmla="*/ 145073 w 145073"/>
              <a:gd name="connsiteY0" fmla="*/ 2930 h 2350477"/>
              <a:gd name="connsiteX1" fmla="*/ 21981 w 145073"/>
              <a:gd name="connsiteY1" fmla="*/ 293077 h 2350477"/>
              <a:gd name="connsiteX2" fmla="*/ 13188 w 145073"/>
              <a:gd name="connsiteY2" fmla="*/ 1761392 h 2350477"/>
              <a:gd name="connsiteX3" fmla="*/ 101111 w 145073"/>
              <a:gd name="connsiteY3" fmla="*/ 2350477 h 235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073" h="2350477">
                <a:moveTo>
                  <a:pt x="145073" y="2930"/>
                </a:moveTo>
                <a:cubicBezTo>
                  <a:pt x="94517" y="1465"/>
                  <a:pt x="43962" y="0"/>
                  <a:pt x="21981" y="293077"/>
                </a:cubicBezTo>
                <a:cubicBezTo>
                  <a:pt x="0" y="586154"/>
                  <a:pt x="0" y="1418492"/>
                  <a:pt x="13188" y="1761392"/>
                </a:cubicBezTo>
                <a:cubicBezTo>
                  <a:pt x="26376" y="2104292"/>
                  <a:pt x="63743" y="2227384"/>
                  <a:pt x="101111" y="2350477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itle 64"/>
          <p:cNvSpPr>
            <a:spLocks noGrp="1"/>
          </p:cNvSpPr>
          <p:nvPr>
            <p:ph type="title" idx="4294967295"/>
          </p:nvPr>
        </p:nvSpPr>
        <p:spPr>
          <a:xfrm>
            <a:off x="654690" y="114300"/>
            <a:ext cx="7642595" cy="563563"/>
          </a:xfrm>
        </p:spPr>
        <p:txBody>
          <a:bodyPr/>
          <a:lstStyle/>
          <a:p>
            <a:r>
              <a:rPr lang="en-US" dirty="0" smtClean="0"/>
              <a:t>Spot expected in</a:t>
            </a:r>
            <a:r>
              <a:rPr lang="en-US" baseline="0" dirty="0" smtClean="0"/>
              <a:t> the following undulators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1141" y="3313785"/>
            <a:ext cx="453179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Based on geometric ray tracing.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Future work coherent beam propagation.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55" y="4158695"/>
            <a:ext cx="8534400" cy="1399025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i="0" dirty="0" smtClean="0"/>
              <a:t>Parameters and longitudinal phase space area after Gaussian fit to both temporal and spectrum distribution are summarized as follows (defined as </a:t>
            </a:r>
            <a:r>
              <a:rPr lang="en-US" i="0" dirty="0" err="1" smtClean="0">
                <a:latin typeface="Symbol" pitchFamily="18" charset="2"/>
              </a:rPr>
              <a:t>s</a:t>
            </a:r>
            <a:r>
              <a:rPr lang="en-US" i="0" baseline="-25000" dirty="0" err="1" smtClean="0"/>
              <a:t>t</a:t>
            </a:r>
            <a:r>
              <a:rPr lang="en-US" i="0" dirty="0" err="1" smtClean="0">
                <a:latin typeface="Symbol" pitchFamily="18" charset="2"/>
              </a:rPr>
              <a:t>s</a:t>
            </a:r>
            <a:r>
              <a:rPr lang="en-US" i="0" baseline="-25000" dirty="0" err="1" smtClean="0">
                <a:latin typeface="Symbol" pitchFamily="18" charset="2"/>
              </a:rPr>
              <a:t>w</a:t>
            </a:r>
            <a:r>
              <a:rPr lang="en-US" i="0" dirty="0" smtClean="0"/>
              <a:t>)</a:t>
            </a:r>
          </a:p>
          <a:p>
            <a:pPr>
              <a:buBlip>
                <a:blip r:embed="rId2"/>
              </a:buBlip>
            </a:pPr>
            <a:r>
              <a:rPr lang="en-US" i="0" dirty="0" smtClean="0"/>
              <a:t>Seems to be </a:t>
            </a:r>
            <a:r>
              <a:rPr lang="en-US" b="1" i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~ 3 </a:t>
            </a:r>
            <a:r>
              <a:rPr lang="en-US" i="0" dirty="0" smtClean="0"/>
              <a:t>times of transform limited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76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/>
              <a:t>Cases studied and results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23525" y="1623965"/>
          <a:ext cx="7086600" cy="20697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547226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000" dirty="0" err="1" smtClean="0"/>
                        <a:t>undulator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 nm (1 </a:t>
                      </a:r>
                      <a:r>
                        <a:rPr lang="en-US" dirty="0" err="1" smtClean="0"/>
                        <a:t>keV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nm (500 </a:t>
                      </a:r>
                      <a:r>
                        <a:rPr lang="en-US" dirty="0" err="1" smtClean="0"/>
                        <a:t>eV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273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</a:t>
                      </a:r>
                      <a:r>
                        <a:rPr lang="en-US" dirty="0" err="1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</a:t>
                      </a:r>
                      <a:r>
                        <a:rPr lang="en-US" dirty="0" err="1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pC</a:t>
                      </a:r>
                      <a:endParaRPr lang="en-US" dirty="0"/>
                    </a:p>
                  </a:txBody>
                  <a:tcPr/>
                </a:tc>
              </a:tr>
              <a:tr h="7108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0.77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90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LCLS-II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836425" y="1086295"/>
            <a:ext cx="1130191" cy="304800"/>
          </a:xfrm>
          <a:prstGeom prst="rect">
            <a:avLst/>
          </a:prstGeom>
        </p:spPr>
        <p:txBody>
          <a:bodyPr/>
          <a:lstStyle/>
          <a:p>
            <a:pPr>
              <a:buFont typeface="Arial" pitchFamily="34" charset="0"/>
              <a:buChar char="–"/>
              <a:defRPr/>
            </a:pPr>
            <a:r>
              <a:rPr lang="sv-SE" sz="1800" dirty="0" smtClean="0">
                <a:solidFill>
                  <a:srgbClr val="000000"/>
                </a:solidFill>
              </a:rPr>
              <a:t> J. Wu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aussianLongerspectrum60m.bmp"/>
          <p:cNvPicPr>
            <a:picLocks noChangeAspect="1"/>
          </p:cNvPicPr>
          <p:nvPr/>
        </p:nvPicPr>
        <p:blipFill>
          <a:blip r:embed="rId3" cstate="print"/>
          <a:srcRect l="3070" t="1269" r="5252" b="1269"/>
          <a:stretch>
            <a:fillRect/>
          </a:stretch>
        </p:blipFill>
        <p:spPr>
          <a:xfrm>
            <a:off x="5096886" y="3758198"/>
            <a:ext cx="3200399" cy="274320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3" name="Picture 22" descr="GaussianLongerpowers60m.bmp"/>
          <p:cNvPicPr>
            <a:picLocks noChangeAspect="1"/>
          </p:cNvPicPr>
          <p:nvPr/>
        </p:nvPicPr>
        <p:blipFill>
          <a:blip r:embed="rId4" cstate="print"/>
          <a:srcRect l="5252" t="1597" r="6344" b="1597"/>
          <a:stretch>
            <a:fillRect/>
          </a:stretch>
        </p:blipFill>
        <p:spPr>
          <a:xfrm>
            <a:off x="5186480" y="993060"/>
            <a:ext cx="3086107" cy="274318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0" name="TextBox 9"/>
          <p:cNvSpPr txBox="1"/>
          <p:nvPr/>
        </p:nvSpPr>
        <p:spPr>
          <a:xfrm>
            <a:off x="7721210" y="1278320"/>
            <a:ext cx="10668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@ 60 m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901592"/>
            <a:ext cx="47244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0188" indent="-230188">
              <a:buFontTx/>
              <a:buBlip>
                <a:blip r:embed="rId5"/>
              </a:buBlip>
            </a:pP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1 </a:t>
            </a:r>
            <a:r>
              <a:rPr lang="en-US" sz="2000" dirty="0" err="1">
                <a:solidFill>
                  <a:prstClr val="black"/>
                </a:solidFill>
                <a:sym typeface="Wingdings" pitchFamily="2" charset="2"/>
              </a:rPr>
              <a:t>keV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Soft X-ray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Self-seeding (10 kW after mono)+ Taper </a:t>
            </a:r>
            <a:r>
              <a:rPr lang="en-US" sz="2000" dirty="0">
                <a:sym typeface="Wingdings" pitchFamily="2" charset="2"/>
              </a:rPr>
              <a:t> 350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GW</a:t>
            </a:r>
          </a:p>
          <a:p>
            <a:pPr marL="230188" indent="-230188">
              <a:buFontTx/>
              <a:buBlip>
                <a:blip r:embed="rId5"/>
              </a:buBlip>
            </a:pP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~ 100 </a:t>
            </a:r>
            <a:r>
              <a:rPr lang="en-US" sz="2000" dirty="0" err="1">
                <a:solidFill>
                  <a:prstClr val="black"/>
                </a:solidFill>
                <a:sym typeface="Wingdings" pitchFamily="2" charset="2"/>
              </a:rPr>
              <a:t>pC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 Gaussian temporal dist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</a:p>
          <a:p>
            <a:pPr marL="230188" indent="-230188">
              <a:buFontTx/>
              <a:buBlip>
                <a:blip r:embed="rId5"/>
              </a:buBlip>
            </a:pPr>
            <a:endParaRPr lang="en-US" sz="2000" dirty="0" smtClean="0">
              <a:solidFill>
                <a:prstClr val="black"/>
              </a:solidFill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230188" indent="-230188">
              <a:buFontTx/>
              <a:buBlip>
                <a:blip r:embed="rId5"/>
              </a:buBlip>
            </a:pP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Longitudinal phase space: ~ </a:t>
            </a:r>
            <a:r>
              <a:rPr lang="en-US" sz="2000" dirty="0">
                <a:sym typeface="Wingdings" pitchFamily="2" charset="2"/>
              </a:rPr>
              <a:t>2 </a:t>
            </a:r>
            <a:r>
              <a:rPr lang="en-US" sz="2000" dirty="0">
                <a:solidFill>
                  <a:prstClr val="black"/>
                </a:solidFill>
                <a:sym typeface="Wingdings" pitchFamily="2" charset="2"/>
              </a:rPr>
              <a:t>times of transform </a:t>
            </a:r>
            <a:r>
              <a:rPr lang="en-US" sz="2000" dirty="0" smtClean="0">
                <a:solidFill>
                  <a:prstClr val="black"/>
                </a:solidFill>
                <a:sym typeface="Wingdings" pitchFamily="2" charset="2"/>
              </a:rPr>
              <a:t>limited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533400"/>
          </a:xfrm>
        </p:spPr>
        <p:txBody>
          <a:bodyPr/>
          <a:lstStyle/>
          <a:p>
            <a:r>
              <a:rPr lang="en-US" dirty="0" smtClean="0"/>
              <a:t>High peak power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1981200"/>
            <a:ext cx="0" cy="2819400"/>
          </a:xfrm>
          <a:prstGeom prst="line">
            <a:avLst/>
          </a:prstGeom>
          <a:ln w="381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91345" y="3962400"/>
            <a:ext cx="10668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@ 60 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3352800"/>
            <a:ext cx="609600" cy="369332"/>
          </a:xfrm>
          <a:prstGeom prst="rect">
            <a:avLst/>
          </a:prstGeom>
          <a:solidFill>
            <a:srgbClr val="CCFFCC"/>
          </a:solidFill>
          <a:ln w="19050">
            <a:solidFill>
              <a:srgbClr val="CCFF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U33</a:t>
            </a:r>
          </a:p>
        </p:txBody>
      </p:sp>
      <p:pic>
        <p:nvPicPr>
          <p:cNvPr id="22" name="Picture 21" descr="powerGaussianLonger.bmp"/>
          <p:cNvPicPr>
            <a:picLocks noChangeAspect="1"/>
          </p:cNvPicPr>
          <p:nvPr/>
        </p:nvPicPr>
        <p:blipFill>
          <a:blip r:embed="rId6" cstate="print"/>
          <a:srcRect l="887" t="5330" r="6344" b="1269"/>
          <a:stretch>
            <a:fillRect/>
          </a:stretch>
        </p:blipFill>
        <p:spPr>
          <a:xfrm>
            <a:off x="263364" y="1964141"/>
            <a:ext cx="3886181" cy="3154679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cxnSp>
        <p:nvCxnSpPr>
          <p:cNvPr id="28" name="Straight Arrow Connector 27"/>
          <p:cNvCxnSpPr/>
          <p:nvPr/>
        </p:nvCxnSpPr>
        <p:spPr>
          <a:xfrm flipV="1">
            <a:off x="6185010" y="5105400"/>
            <a:ext cx="518760" cy="13420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6837895" y="5105400"/>
            <a:ext cx="460860" cy="13420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13970" y="4779729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2.2 x 10</a:t>
            </a:r>
            <a:r>
              <a:rPr lang="en-US" baseline="30000" dirty="0">
                <a:solidFill>
                  <a:prstClr val="black"/>
                </a:solidFill>
                <a:latin typeface="Symbol" pitchFamily="18" charset="2"/>
              </a:rPr>
              <a:t>-</a:t>
            </a:r>
            <a:r>
              <a:rPr lang="en-US" baseline="30000" dirty="0">
                <a:solidFill>
                  <a:prstClr val="black"/>
                </a:solidFill>
              </a:rPr>
              <a:t>4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prstClr val="black"/>
                </a:solidFill>
              </a:rPr>
              <a:t>fwhm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69905" y="4389125"/>
            <a:ext cx="83820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30030" y="4081885"/>
            <a:ext cx="182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dirty="0" smtClean="0"/>
              <a:t>Grating </a:t>
            </a:r>
            <a:r>
              <a:rPr lang="en-US" dirty="0" err="1"/>
              <a:t>monochromator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4"/>
          <p:cNvSpPr txBox="1">
            <a:spLocks/>
          </p:cNvSpPr>
          <p:nvPr/>
        </p:nvSpPr>
        <p:spPr bwMode="auto">
          <a:xfrm>
            <a:off x="654690" y="114300"/>
            <a:ext cx="7642595" cy="563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00" y="1355130"/>
            <a:ext cx="77578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At the LCLS soft x-ray self-seeding is possible in the length of one </a:t>
            </a:r>
            <a:r>
              <a:rPr lang="en-US" dirty="0" err="1" smtClean="0"/>
              <a:t>undulator</a:t>
            </a:r>
            <a:r>
              <a:rPr lang="en-US" dirty="0" smtClean="0"/>
              <a:t> module.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The optical-electron design is nearly complete.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This project is a collaboration between SLAC and LBNL.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214313" y="3930650"/>
            <a:ext cx="8809037" cy="2324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300"/>
            <a:ext cx="914400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Soft X-ray Self-Seeding Concept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260" y="1086295"/>
            <a:ext cx="8278813" cy="2688350"/>
          </a:xfrm>
        </p:spPr>
        <p:txBody>
          <a:bodyPr/>
          <a:lstStyle/>
          <a:p>
            <a:pPr eaLnBrk="1" hangingPunct="1"/>
            <a:r>
              <a:rPr lang="en-US" sz="1800" i="0" dirty="0" smtClean="0"/>
              <a:t>SASE FEL x-rays are generated in a 1</a:t>
            </a:r>
            <a:r>
              <a:rPr lang="en-US" sz="1800" i="0" baseline="30000" dirty="0" smtClean="0"/>
              <a:t>st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undulator</a:t>
            </a:r>
            <a:r>
              <a:rPr lang="en-US" sz="1800" i="0" dirty="0" smtClean="0"/>
              <a:t> section.  </a:t>
            </a:r>
          </a:p>
          <a:p>
            <a:pPr eaLnBrk="1" hangingPunct="1"/>
            <a:r>
              <a:rPr lang="en-US" sz="1800" i="0" dirty="0" smtClean="0"/>
              <a:t>A grating </a:t>
            </a:r>
            <a:r>
              <a:rPr lang="en-US" sz="1800" i="0" dirty="0" err="1" smtClean="0"/>
              <a:t>monochromator</a:t>
            </a:r>
            <a:r>
              <a:rPr lang="en-US" sz="1800" i="0" dirty="0" smtClean="0"/>
              <a:t> selects a narrow x-ray bandwidth.</a:t>
            </a:r>
          </a:p>
          <a:p>
            <a:pPr eaLnBrk="1" hangingPunct="1"/>
            <a:r>
              <a:rPr lang="en-US" sz="1800" i="0" dirty="0" smtClean="0"/>
              <a:t>The electron beam passes to the side in a chicane.</a:t>
            </a:r>
          </a:p>
          <a:p>
            <a:pPr eaLnBrk="1" hangingPunct="1"/>
            <a:r>
              <a:rPr lang="en-US" sz="1800" i="0" dirty="0" smtClean="0"/>
              <a:t>The x-rays from the </a:t>
            </a:r>
            <a:r>
              <a:rPr lang="en-US" sz="1800" i="0" dirty="0" err="1" smtClean="0"/>
              <a:t>monochromator</a:t>
            </a:r>
            <a:r>
              <a:rPr lang="en-US" sz="1800" i="0" dirty="0" smtClean="0"/>
              <a:t> seed the FEL x-ray generation in a 2</a:t>
            </a:r>
            <a:r>
              <a:rPr lang="en-US" sz="1800" i="0" baseline="30000" dirty="0" smtClean="0"/>
              <a:t>nd</a:t>
            </a:r>
            <a:r>
              <a:rPr lang="en-US" sz="1800" i="0" dirty="0" smtClean="0"/>
              <a:t> </a:t>
            </a:r>
            <a:r>
              <a:rPr lang="en-US" sz="1800" i="0" dirty="0" err="1" smtClean="0"/>
              <a:t>undulator</a:t>
            </a:r>
            <a:r>
              <a:rPr lang="en-US" sz="1800" i="0" dirty="0" smtClean="0"/>
              <a:t> section.</a:t>
            </a:r>
          </a:p>
          <a:p>
            <a:pPr eaLnBrk="1" hangingPunct="1"/>
            <a:r>
              <a:rPr lang="en-US" sz="1800" i="0" dirty="0" smtClean="0"/>
              <a:t>Proposed by J. </a:t>
            </a:r>
            <a:r>
              <a:rPr lang="en-US" sz="1800" i="0" dirty="0" err="1" smtClean="0"/>
              <a:t>Feldhaus</a:t>
            </a:r>
            <a:r>
              <a:rPr lang="en-US" sz="1800" i="0" dirty="0" smtClean="0"/>
              <a:t>, E.L. </a:t>
            </a:r>
            <a:r>
              <a:rPr lang="en-US" sz="1800" i="0" dirty="0" err="1" smtClean="0"/>
              <a:t>Saldin</a:t>
            </a:r>
            <a:r>
              <a:rPr lang="en-US" sz="1800" i="0" dirty="0" smtClean="0"/>
              <a:t>, J.R. Schneider, E.A. </a:t>
            </a:r>
            <a:r>
              <a:rPr lang="en-US" sz="1800" i="0" dirty="0" err="1" smtClean="0"/>
              <a:t>Schneidmiller</a:t>
            </a:r>
            <a:r>
              <a:rPr lang="en-US" sz="1800" i="0" dirty="0" smtClean="0"/>
              <a:t>, M.V. </a:t>
            </a:r>
            <a:r>
              <a:rPr lang="en-US" sz="1800" i="0" dirty="0" err="1" smtClean="0"/>
              <a:t>Yurkov</a:t>
            </a:r>
            <a:r>
              <a:rPr lang="en-US" sz="1800" i="0" dirty="0" smtClean="0"/>
              <a:t>, Opt. Comm., V.140, p.341 (1997)</a:t>
            </a:r>
          </a:p>
          <a:p>
            <a:pPr lvl="1" eaLnBrk="1" hangingPunct="1"/>
            <a:r>
              <a:rPr lang="en-US" i="0" dirty="0" smtClean="0"/>
              <a:t>Not implemented at FLASH</a:t>
            </a:r>
          </a:p>
          <a:p>
            <a:pPr eaLnBrk="1" hangingPunct="1"/>
            <a:endParaRPr lang="en-US" sz="1800" i="0" baseline="-25000" dirty="0" smtClean="0"/>
          </a:p>
          <a:p>
            <a:pPr lvl="1" eaLnBrk="1" hangingPunct="1"/>
            <a:endParaRPr lang="en-US" sz="1400" i="0" dirty="0" smtClean="0"/>
          </a:p>
        </p:txBody>
      </p:sp>
      <p:sp>
        <p:nvSpPr>
          <p:cNvPr id="8198" name="Text Box 40"/>
          <p:cNvSpPr txBox="1">
            <a:spLocks noChangeArrowheads="1"/>
          </p:cNvSpPr>
          <p:nvPr/>
        </p:nvSpPr>
        <p:spPr bwMode="auto">
          <a:xfrm>
            <a:off x="8040688" y="4484688"/>
            <a:ext cx="102393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i="1">
                <a:latin typeface="Arial" pitchFamily="34" charset="0"/>
              </a:rPr>
              <a:t>2</a:t>
            </a:r>
            <a:r>
              <a:rPr lang="en-US" sz="1100" i="1" baseline="30000">
                <a:latin typeface="Arial" pitchFamily="34" charset="0"/>
              </a:rPr>
              <a:t>nd</a:t>
            </a:r>
            <a:r>
              <a:rPr lang="en-US" sz="1100" i="1">
                <a:latin typeface="Arial" pitchFamily="34" charset="0"/>
              </a:rPr>
              <a:t> undulator</a:t>
            </a:r>
          </a:p>
        </p:txBody>
      </p:sp>
      <p:sp>
        <p:nvSpPr>
          <p:cNvPr id="8199" name="Line 66"/>
          <p:cNvSpPr>
            <a:spLocks noChangeShapeType="1"/>
          </p:cNvSpPr>
          <p:nvPr/>
        </p:nvSpPr>
        <p:spPr bwMode="auto">
          <a:xfrm>
            <a:off x="2617788" y="4832350"/>
            <a:ext cx="4129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 rot="-3325991">
            <a:off x="6210300" y="4752975"/>
            <a:ext cx="1123950" cy="425450"/>
            <a:chOff x="2168" y="2837"/>
            <a:chExt cx="708" cy="268"/>
          </a:xfrm>
        </p:grpSpPr>
        <p:sp>
          <p:nvSpPr>
            <p:cNvPr id="8247" name="Arc 89"/>
            <p:cNvSpPr>
              <a:spLocks/>
            </p:cNvSpPr>
            <p:nvPr/>
          </p:nvSpPr>
          <p:spPr bwMode="auto">
            <a:xfrm rot="-3009456">
              <a:off x="2419" y="2607"/>
              <a:ext cx="227" cy="687"/>
            </a:xfrm>
            <a:custGeom>
              <a:avLst/>
              <a:gdLst>
                <a:gd name="T0" fmla="*/ 0 w 21600"/>
                <a:gd name="T1" fmla="*/ 0 h 29262"/>
                <a:gd name="T2" fmla="*/ 0 w 21600"/>
                <a:gd name="T3" fmla="*/ 0 h 29262"/>
                <a:gd name="T4" fmla="*/ 0 w 21600"/>
                <a:gd name="T5" fmla="*/ 0 h 292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262"/>
                <a:gd name="T11" fmla="*/ 21600 w 21600"/>
                <a:gd name="T12" fmla="*/ 29262 h 29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262" fill="none" extrusionOk="0">
                  <a:moveTo>
                    <a:pt x="16651" y="0"/>
                  </a:moveTo>
                  <a:cubicBezTo>
                    <a:pt x="19850" y="3871"/>
                    <a:pt x="21600" y="8736"/>
                    <a:pt x="21600" y="13758"/>
                  </a:cubicBezTo>
                  <a:cubicBezTo>
                    <a:pt x="21600" y="19600"/>
                    <a:pt x="19233" y="25193"/>
                    <a:pt x="15039" y="29261"/>
                  </a:cubicBezTo>
                </a:path>
                <a:path w="21600" h="29262" stroke="0" extrusionOk="0">
                  <a:moveTo>
                    <a:pt x="16651" y="0"/>
                  </a:moveTo>
                  <a:cubicBezTo>
                    <a:pt x="19850" y="3871"/>
                    <a:pt x="21600" y="8736"/>
                    <a:pt x="21600" y="13758"/>
                  </a:cubicBezTo>
                  <a:cubicBezTo>
                    <a:pt x="21600" y="19600"/>
                    <a:pt x="19233" y="25193"/>
                    <a:pt x="15039" y="29261"/>
                  </a:cubicBezTo>
                  <a:lnTo>
                    <a:pt x="0" y="13758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Arc 90"/>
            <p:cNvSpPr>
              <a:spLocks/>
            </p:cNvSpPr>
            <p:nvPr/>
          </p:nvSpPr>
          <p:spPr bwMode="auto">
            <a:xfrm rot="-3009456">
              <a:off x="2398" y="2648"/>
              <a:ext cx="227" cy="687"/>
            </a:xfrm>
            <a:custGeom>
              <a:avLst/>
              <a:gdLst>
                <a:gd name="T0" fmla="*/ 0 w 21600"/>
                <a:gd name="T1" fmla="*/ 0 h 29262"/>
                <a:gd name="T2" fmla="*/ 0 w 21600"/>
                <a:gd name="T3" fmla="*/ 0 h 29262"/>
                <a:gd name="T4" fmla="*/ 0 w 21600"/>
                <a:gd name="T5" fmla="*/ 0 h 292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262"/>
                <a:gd name="T11" fmla="*/ 21600 w 21600"/>
                <a:gd name="T12" fmla="*/ 29262 h 292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262" fill="none" extrusionOk="0">
                  <a:moveTo>
                    <a:pt x="16651" y="0"/>
                  </a:moveTo>
                  <a:cubicBezTo>
                    <a:pt x="19850" y="3871"/>
                    <a:pt x="21600" y="8736"/>
                    <a:pt x="21600" y="13758"/>
                  </a:cubicBezTo>
                  <a:cubicBezTo>
                    <a:pt x="21600" y="19600"/>
                    <a:pt x="19233" y="25193"/>
                    <a:pt x="15039" y="29261"/>
                  </a:cubicBezTo>
                </a:path>
                <a:path w="21600" h="29262" stroke="0" extrusionOk="0">
                  <a:moveTo>
                    <a:pt x="16651" y="0"/>
                  </a:moveTo>
                  <a:cubicBezTo>
                    <a:pt x="19850" y="3871"/>
                    <a:pt x="21600" y="8736"/>
                    <a:pt x="21600" y="13758"/>
                  </a:cubicBezTo>
                  <a:cubicBezTo>
                    <a:pt x="21600" y="19600"/>
                    <a:pt x="19233" y="25193"/>
                    <a:pt x="15039" y="29261"/>
                  </a:cubicBezTo>
                  <a:lnTo>
                    <a:pt x="0" y="1375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1" name="Rectangle 91"/>
          <p:cNvSpPr>
            <a:spLocks noChangeArrowheads="1"/>
          </p:cNvSpPr>
          <p:nvPr/>
        </p:nvSpPr>
        <p:spPr bwMode="auto">
          <a:xfrm rot="-1409347">
            <a:off x="6137275" y="4921250"/>
            <a:ext cx="220663" cy="125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92"/>
          <p:cNvSpPr>
            <a:spLocks noChangeArrowheads="1"/>
          </p:cNvSpPr>
          <p:nvPr/>
        </p:nvSpPr>
        <p:spPr bwMode="auto">
          <a:xfrm rot="-132614">
            <a:off x="7118350" y="4665663"/>
            <a:ext cx="220663" cy="125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45"/>
          <p:cNvSpPr>
            <a:spLocks noChangeArrowheads="1"/>
          </p:cNvSpPr>
          <p:nvPr/>
        </p:nvSpPr>
        <p:spPr bwMode="auto">
          <a:xfrm rot="1628660">
            <a:off x="3738563" y="5303838"/>
            <a:ext cx="976312" cy="936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4"/>
          <p:cNvSpPr>
            <a:spLocks noChangeShapeType="1"/>
          </p:cNvSpPr>
          <p:nvPr/>
        </p:nvSpPr>
        <p:spPr bwMode="auto">
          <a:xfrm>
            <a:off x="558800" y="4833938"/>
            <a:ext cx="20462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5"/>
          <p:cNvSpPr>
            <a:spLocks noChangeShapeType="1"/>
          </p:cNvSpPr>
          <p:nvPr/>
        </p:nvSpPr>
        <p:spPr bwMode="auto">
          <a:xfrm>
            <a:off x="4040188" y="5318125"/>
            <a:ext cx="725487" cy="5238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6"/>
          <p:cNvSpPr>
            <a:spLocks noChangeShapeType="1"/>
          </p:cNvSpPr>
          <p:nvPr/>
        </p:nvSpPr>
        <p:spPr bwMode="auto">
          <a:xfrm flipV="1">
            <a:off x="4770438" y="4837113"/>
            <a:ext cx="2001837" cy="10239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7"/>
          <p:cNvSpPr>
            <a:spLocks noChangeShapeType="1"/>
          </p:cNvSpPr>
          <p:nvPr/>
        </p:nvSpPr>
        <p:spPr bwMode="auto">
          <a:xfrm>
            <a:off x="6775450" y="4829175"/>
            <a:ext cx="18113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Text Box 8"/>
          <p:cNvSpPr txBox="1">
            <a:spLocks noChangeArrowheads="1"/>
          </p:cNvSpPr>
          <p:nvPr/>
        </p:nvSpPr>
        <p:spPr bwMode="auto">
          <a:xfrm>
            <a:off x="2406650" y="4391025"/>
            <a:ext cx="344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M</a:t>
            </a:r>
            <a:r>
              <a:rPr lang="en-US" baseline="-25000"/>
              <a:t>1</a:t>
            </a:r>
          </a:p>
        </p:txBody>
      </p:sp>
      <p:sp>
        <p:nvSpPr>
          <p:cNvPr id="8209" name="Text Box 10"/>
          <p:cNvSpPr txBox="1">
            <a:spLocks noChangeArrowheads="1"/>
          </p:cNvSpPr>
          <p:nvPr/>
        </p:nvSpPr>
        <p:spPr bwMode="auto">
          <a:xfrm>
            <a:off x="6524625" y="4478338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M</a:t>
            </a:r>
            <a:r>
              <a:rPr lang="en-US" baseline="-25000"/>
              <a:t>3</a:t>
            </a:r>
          </a:p>
        </p:txBody>
      </p:sp>
      <p:sp>
        <p:nvSpPr>
          <p:cNvPr id="8210" name="Line 12"/>
          <p:cNvSpPr>
            <a:spLocks noChangeShapeType="1"/>
          </p:cNvSpPr>
          <p:nvPr/>
        </p:nvSpPr>
        <p:spPr bwMode="auto">
          <a:xfrm>
            <a:off x="2033588" y="5842000"/>
            <a:ext cx="5424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 flipV="1">
            <a:off x="4784725" y="5413375"/>
            <a:ext cx="76200" cy="428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46"/>
          <p:cNvSpPr>
            <a:spLocks noChangeShapeType="1"/>
          </p:cNvSpPr>
          <p:nvPr/>
        </p:nvSpPr>
        <p:spPr bwMode="auto">
          <a:xfrm>
            <a:off x="4438650" y="5467350"/>
            <a:ext cx="346075" cy="395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47"/>
          <p:cNvSpPr>
            <a:spLocks noChangeShapeType="1"/>
          </p:cNvSpPr>
          <p:nvPr/>
        </p:nvSpPr>
        <p:spPr bwMode="auto">
          <a:xfrm>
            <a:off x="558800" y="4845050"/>
            <a:ext cx="20796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48"/>
          <p:cNvSpPr>
            <a:spLocks noChangeShapeType="1"/>
          </p:cNvSpPr>
          <p:nvPr/>
        </p:nvSpPr>
        <p:spPr bwMode="auto">
          <a:xfrm flipV="1">
            <a:off x="4791075" y="4846638"/>
            <a:ext cx="2001838" cy="1023937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49"/>
          <p:cNvSpPr>
            <a:spLocks noChangeShapeType="1"/>
          </p:cNvSpPr>
          <p:nvPr/>
        </p:nvSpPr>
        <p:spPr bwMode="auto">
          <a:xfrm>
            <a:off x="6780213" y="4848225"/>
            <a:ext cx="1824037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Rectangle 14"/>
          <p:cNvSpPr>
            <a:spLocks noChangeArrowheads="1"/>
          </p:cNvSpPr>
          <p:nvPr/>
        </p:nvSpPr>
        <p:spPr bwMode="auto">
          <a:xfrm rot="503699">
            <a:off x="4198938" y="5854700"/>
            <a:ext cx="1150937" cy="88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 rot="-1494128">
            <a:off x="6010275" y="4929188"/>
            <a:ext cx="65088" cy="557212"/>
            <a:chOff x="2501" y="3029"/>
            <a:chExt cx="41" cy="351"/>
          </a:xfrm>
        </p:grpSpPr>
        <p:sp>
          <p:nvSpPr>
            <p:cNvPr id="8245" name="Rectangle 57"/>
            <p:cNvSpPr>
              <a:spLocks noChangeArrowheads="1"/>
            </p:cNvSpPr>
            <p:nvPr/>
          </p:nvSpPr>
          <p:spPr bwMode="auto">
            <a:xfrm>
              <a:off x="2510" y="3029"/>
              <a:ext cx="27" cy="351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58"/>
            <p:cNvSpPr>
              <a:spLocks noChangeArrowheads="1"/>
            </p:cNvSpPr>
            <p:nvPr/>
          </p:nvSpPr>
          <p:spPr bwMode="auto">
            <a:xfrm>
              <a:off x="2501" y="3158"/>
              <a:ext cx="41" cy="11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8" name="Oval 59"/>
          <p:cNvSpPr>
            <a:spLocks noChangeArrowheads="1"/>
          </p:cNvSpPr>
          <p:nvPr/>
        </p:nvSpPr>
        <p:spPr bwMode="auto">
          <a:xfrm>
            <a:off x="528638" y="4767263"/>
            <a:ext cx="428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19" name="Oval 60"/>
          <p:cNvSpPr>
            <a:spLocks noChangeArrowheads="1"/>
          </p:cNvSpPr>
          <p:nvPr/>
        </p:nvSpPr>
        <p:spPr bwMode="auto">
          <a:xfrm rot="-1482716">
            <a:off x="6024563" y="5172075"/>
            <a:ext cx="42862" cy="746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 rot="631324">
            <a:off x="2049463" y="4724400"/>
            <a:ext cx="1150937" cy="88900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21" name="Text Box 65"/>
          <p:cNvSpPr txBox="1">
            <a:spLocks noChangeArrowheads="1"/>
          </p:cNvSpPr>
          <p:nvPr/>
        </p:nvSpPr>
        <p:spPr bwMode="auto">
          <a:xfrm>
            <a:off x="4529138" y="5934075"/>
            <a:ext cx="284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endParaRPr lang="en-US" baseline="-25000"/>
          </a:p>
        </p:txBody>
      </p:sp>
      <p:sp>
        <p:nvSpPr>
          <p:cNvPr id="8222" name="Rectangle 70"/>
          <p:cNvSpPr>
            <a:spLocks noChangeArrowheads="1"/>
          </p:cNvSpPr>
          <p:nvPr/>
        </p:nvSpPr>
        <p:spPr bwMode="auto">
          <a:xfrm rot="1367440">
            <a:off x="4210050" y="5822950"/>
            <a:ext cx="1150938" cy="889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Text Box 71"/>
          <p:cNvSpPr txBox="1">
            <a:spLocks noChangeArrowheads="1"/>
          </p:cNvSpPr>
          <p:nvPr/>
        </p:nvSpPr>
        <p:spPr bwMode="auto">
          <a:xfrm>
            <a:off x="7154863" y="4551363"/>
            <a:ext cx="368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</a:rPr>
              <a:t>h</a:t>
            </a:r>
            <a:r>
              <a:rPr lang="en-US" dirty="0">
                <a:latin typeface="+mn-lt"/>
              </a:rPr>
              <a:t>/2</a:t>
            </a:r>
            <a:endParaRPr lang="en-US" baseline="-25000" dirty="0">
              <a:latin typeface="+mn-lt"/>
            </a:endParaRPr>
          </a:p>
        </p:txBody>
      </p:sp>
      <p:sp>
        <p:nvSpPr>
          <p:cNvPr id="29728" name="Text Box 72"/>
          <p:cNvSpPr txBox="1">
            <a:spLocks noChangeArrowheads="1"/>
          </p:cNvSpPr>
          <p:nvPr/>
        </p:nvSpPr>
        <p:spPr bwMode="auto">
          <a:xfrm>
            <a:off x="3378200" y="4895850"/>
            <a:ext cx="373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</a:rPr>
              <a:t>g</a:t>
            </a:r>
            <a:r>
              <a:rPr lang="en-US" dirty="0">
                <a:latin typeface="+mn-lt"/>
              </a:rPr>
              <a:t>’/2</a:t>
            </a:r>
            <a:endParaRPr lang="en-US" baseline="-25000" dirty="0">
              <a:latin typeface="+mn-lt"/>
            </a:endParaRPr>
          </a:p>
        </p:txBody>
      </p:sp>
      <p:sp>
        <p:nvSpPr>
          <p:cNvPr id="8225" name="Line 73"/>
          <p:cNvSpPr>
            <a:spLocks noChangeShapeType="1"/>
          </p:cNvSpPr>
          <p:nvPr/>
        </p:nvSpPr>
        <p:spPr bwMode="auto">
          <a:xfrm flipH="1" flipV="1">
            <a:off x="1344613" y="4567238"/>
            <a:ext cx="1257300" cy="244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Rectangle 74"/>
          <p:cNvSpPr>
            <a:spLocks noChangeArrowheads="1"/>
          </p:cNvSpPr>
          <p:nvPr/>
        </p:nvSpPr>
        <p:spPr bwMode="auto">
          <a:xfrm rot="1975975">
            <a:off x="3797300" y="5251450"/>
            <a:ext cx="955675" cy="85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75"/>
          <p:cNvSpPr>
            <a:spLocks noChangeShapeType="1"/>
          </p:cNvSpPr>
          <p:nvPr/>
        </p:nvSpPr>
        <p:spPr bwMode="auto">
          <a:xfrm>
            <a:off x="2606675" y="4832350"/>
            <a:ext cx="1454150" cy="503238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Line 76"/>
          <p:cNvSpPr>
            <a:spLocks noChangeShapeType="1"/>
          </p:cNvSpPr>
          <p:nvPr/>
        </p:nvSpPr>
        <p:spPr bwMode="auto">
          <a:xfrm>
            <a:off x="2638425" y="4826000"/>
            <a:ext cx="1806575" cy="6238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9" name="Text Box 77"/>
          <p:cNvSpPr txBox="1">
            <a:spLocks noChangeArrowheads="1"/>
          </p:cNvSpPr>
          <p:nvPr/>
        </p:nvSpPr>
        <p:spPr bwMode="auto">
          <a:xfrm>
            <a:off x="4227513" y="5003800"/>
            <a:ext cx="344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M</a:t>
            </a:r>
            <a:r>
              <a:rPr lang="en-US" baseline="-25000"/>
              <a:t>2</a:t>
            </a:r>
          </a:p>
        </p:txBody>
      </p:sp>
      <p:sp>
        <p:nvSpPr>
          <p:cNvPr id="8230" name="Oval 79"/>
          <p:cNvSpPr>
            <a:spLocks noChangeArrowheads="1"/>
          </p:cNvSpPr>
          <p:nvPr/>
        </p:nvSpPr>
        <p:spPr bwMode="auto">
          <a:xfrm>
            <a:off x="8604250" y="4768850"/>
            <a:ext cx="428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31" name="Line 80"/>
          <p:cNvSpPr>
            <a:spLocks noChangeShapeType="1"/>
          </p:cNvSpPr>
          <p:nvPr/>
        </p:nvSpPr>
        <p:spPr bwMode="auto">
          <a:xfrm flipV="1">
            <a:off x="1035050" y="4122738"/>
            <a:ext cx="639763" cy="723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2" name="Line 81"/>
          <p:cNvSpPr>
            <a:spLocks noChangeShapeType="1"/>
          </p:cNvSpPr>
          <p:nvPr/>
        </p:nvSpPr>
        <p:spPr bwMode="auto">
          <a:xfrm>
            <a:off x="1677988" y="4124325"/>
            <a:ext cx="57753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3" name="Line 83"/>
          <p:cNvSpPr>
            <a:spLocks noChangeShapeType="1"/>
          </p:cNvSpPr>
          <p:nvPr/>
        </p:nvSpPr>
        <p:spPr bwMode="auto">
          <a:xfrm flipH="1" flipV="1">
            <a:off x="7454900" y="4124325"/>
            <a:ext cx="639763" cy="723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Line 84"/>
          <p:cNvSpPr>
            <a:spLocks noChangeShapeType="1"/>
          </p:cNvSpPr>
          <p:nvPr/>
        </p:nvSpPr>
        <p:spPr bwMode="auto">
          <a:xfrm>
            <a:off x="211138" y="4848225"/>
            <a:ext cx="82867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5" name="Line 85"/>
          <p:cNvSpPr>
            <a:spLocks noChangeShapeType="1"/>
          </p:cNvSpPr>
          <p:nvPr/>
        </p:nvSpPr>
        <p:spPr bwMode="auto">
          <a:xfrm>
            <a:off x="8093075" y="4848225"/>
            <a:ext cx="8350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6" name="Text Box 86"/>
          <p:cNvSpPr txBox="1">
            <a:spLocks noChangeArrowheads="1"/>
          </p:cNvSpPr>
          <p:nvPr/>
        </p:nvSpPr>
        <p:spPr bwMode="auto">
          <a:xfrm>
            <a:off x="4038600" y="4124325"/>
            <a:ext cx="647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e-beam</a:t>
            </a:r>
            <a:endParaRPr lang="en-US" baseline="-25000"/>
          </a:p>
        </p:txBody>
      </p:sp>
      <p:sp>
        <p:nvSpPr>
          <p:cNvPr id="8237" name="Text Box 93"/>
          <p:cNvSpPr txBox="1">
            <a:spLocks noChangeArrowheads="1"/>
          </p:cNvSpPr>
          <p:nvPr/>
        </p:nvSpPr>
        <p:spPr bwMode="auto">
          <a:xfrm>
            <a:off x="1805" y="4987925"/>
            <a:ext cx="12056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plane</a:t>
            </a:r>
            <a:endParaRPr lang="en-US" baseline="-25000" dirty="0"/>
          </a:p>
        </p:txBody>
      </p:sp>
      <p:sp>
        <p:nvSpPr>
          <p:cNvPr id="8238" name="Text Box 94"/>
          <p:cNvSpPr txBox="1">
            <a:spLocks noChangeArrowheads="1"/>
          </p:cNvSpPr>
          <p:nvPr/>
        </p:nvSpPr>
        <p:spPr bwMode="auto">
          <a:xfrm>
            <a:off x="7759615" y="5022850"/>
            <a:ext cx="13715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Re-entrant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plane</a:t>
            </a:r>
            <a:endParaRPr lang="en-US" baseline="-25000" dirty="0"/>
          </a:p>
        </p:txBody>
      </p:sp>
      <p:sp>
        <p:nvSpPr>
          <p:cNvPr id="8239" name="Text Box 40"/>
          <p:cNvSpPr txBox="1">
            <a:spLocks noChangeArrowheads="1"/>
          </p:cNvSpPr>
          <p:nvPr/>
        </p:nvSpPr>
        <p:spPr bwMode="auto">
          <a:xfrm>
            <a:off x="200025" y="4525963"/>
            <a:ext cx="10287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i="1">
                <a:latin typeface="Arial" pitchFamily="34" charset="0"/>
              </a:rPr>
              <a:t>1</a:t>
            </a:r>
            <a:r>
              <a:rPr lang="en-US" sz="1100" i="1" baseline="30000">
                <a:latin typeface="Arial" pitchFamily="34" charset="0"/>
              </a:rPr>
              <a:t>st</a:t>
            </a:r>
            <a:r>
              <a:rPr lang="en-US" sz="1100" i="1">
                <a:latin typeface="Arial" pitchFamily="34" charset="0"/>
              </a:rPr>
              <a:t> undulator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4211638" y="5756275"/>
            <a:ext cx="1149350" cy="168275"/>
          </a:xfrm>
          <a:prstGeom prst="line">
            <a:avLst/>
          </a:prstGeom>
          <a:ln w="25400">
            <a:solidFill>
              <a:srgbClr val="000099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41" name="Text Box 8"/>
          <p:cNvSpPr txBox="1">
            <a:spLocks noChangeArrowheads="1"/>
          </p:cNvSpPr>
          <p:nvPr/>
        </p:nvSpPr>
        <p:spPr bwMode="auto">
          <a:xfrm>
            <a:off x="5999163" y="5500688"/>
            <a:ext cx="2698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S</a:t>
            </a:r>
            <a:endParaRPr lang="en-US" baseline="-25000"/>
          </a:p>
        </p:txBody>
      </p:sp>
      <p:sp>
        <p:nvSpPr>
          <p:cNvPr id="54" name="Text Box 72"/>
          <p:cNvSpPr txBox="1">
            <a:spLocks noChangeArrowheads="1"/>
          </p:cNvSpPr>
          <p:nvPr/>
        </p:nvSpPr>
        <p:spPr bwMode="auto">
          <a:xfrm>
            <a:off x="1662113" y="4381500"/>
            <a:ext cx="3540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</a:rPr>
              <a:t>x</a:t>
            </a:r>
            <a:r>
              <a:rPr lang="en-US" dirty="0">
                <a:latin typeface="+mn-lt"/>
              </a:rPr>
              <a:t>/2</a:t>
            </a:r>
            <a:endParaRPr lang="en-US" baseline="-25000" dirty="0">
              <a:latin typeface="+mn-lt"/>
            </a:endParaRPr>
          </a:p>
        </p:txBody>
      </p:sp>
      <p:sp>
        <p:nvSpPr>
          <p:cNvPr id="8243" name="Line 73"/>
          <p:cNvSpPr>
            <a:spLocks noChangeShapeType="1"/>
          </p:cNvSpPr>
          <p:nvPr/>
        </p:nvSpPr>
        <p:spPr bwMode="auto">
          <a:xfrm flipH="1">
            <a:off x="6777038" y="4498975"/>
            <a:ext cx="657225" cy="341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44" name="Line 73"/>
          <p:cNvSpPr>
            <a:spLocks noChangeShapeType="1"/>
          </p:cNvSpPr>
          <p:nvPr/>
        </p:nvSpPr>
        <p:spPr bwMode="auto">
          <a:xfrm flipH="1" flipV="1">
            <a:off x="3430588" y="4792663"/>
            <a:ext cx="527050" cy="3460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0225" y="126170"/>
            <a:ext cx="5518150" cy="56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Motivation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5" y="971080"/>
            <a:ext cx="8278813" cy="1744912"/>
          </a:xfrm>
        </p:spPr>
        <p:txBody>
          <a:bodyPr/>
          <a:lstStyle/>
          <a:p>
            <a:pPr eaLnBrk="1" hangingPunct="1"/>
            <a:r>
              <a:rPr lang="en-US" i="0" dirty="0" smtClean="0"/>
              <a:t>SASE FEL pulse is longitudinally incoherent</a:t>
            </a:r>
          </a:p>
          <a:p>
            <a:pPr eaLnBrk="1" hangingPunct="1"/>
            <a:r>
              <a:rPr lang="en-US" i="0" dirty="0" smtClean="0"/>
              <a:t>Soft x-ray self-seeding</a:t>
            </a:r>
          </a:p>
          <a:p>
            <a:pPr lvl="1" eaLnBrk="1" hangingPunct="1"/>
            <a:r>
              <a:rPr lang="en-US" i="0" dirty="0" smtClean="0"/>
              <a:t>Reduce spectral bandwidth</a:t>
            </a:r>
          </a:p>
          <a:p>
            <a:pPr lvl="1" eaLnBrk="1" hangingPunct="1"/>
            <a:r>
              <a:rPr lang="en-US" i="0" dirty="0" smtClean="0"/>
              <a:t>Remove spectral jitter</a:t>
            </a:r>
          </a:p>
          <a:p>
            <a:pPr lvl="1" eaLnBrk="1" hangingPunct="1"/>
            <a:r>
              <a:rPr lang="en-US" i="0" dirty="0" smtClean="0"/>
              <a:t>Make a near-Gaussian pulse in time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5125" name="Picture 4" descr="power26mNa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31" r="13414" b="7312"/>
          <a:stretch>
            <a:fillRect/>
          </a:stretch>
        </p:blipFill>
        <p:spPr bwMode="auto">
          <a:xfrm>
            <a:off x="424260" y="3160165"/>
            <a:ext cx="3914775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spectrum26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31" r="13414" b="7312"/>
          <a:stretch>
            <a:fillRect/>
          </a:stretch>
        </p:blipFill>
        <p:spPr bwMode="auto">
          <a:xfrm>
            <a:off x="4802430" y="3160165"/>
            <a:ext cx="3956050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26" name="Rectangle 6"/>
          <p:cNvSpPr>
            <a:spLocks noChangeArrowheads="1"/>
          </p:cNvSpPr>
          <p:nvPr/>
        </p:nvSpPr>
        <p:spPr bwMode="auto">
          <a:xfrm>
            <a:off x="424260" y="2814520"/>
            <a:ext cx="41861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SASE </a:t>
            </a:r>
            <a:r>
              <a:rPr lang="en-US" dirty="0"/>
              <a:t>FEL </a:t>
            </a:r>
            <a:r>
              <a:rPr lang="en-US" dirty="0" smtClean="0"/>
              <a:t>longitudinal profile at 26 m</a:t>
            </a:r>
            <a:endParaRPr lang="en-US" dirty="0"/>
          </a:p>
        </p:txBody>
      </p:sp>
      <p:sp>
        <p:nvSpPr>
          <p:cNvPr id="696327" name="Rectangle 7"/>
          <p:cNvSpPr>
            <a:spLocks noChangeArrowheads="1"/>
          </p:cNvSpPr>
          <p:nvPr/>
        </p:nvSpPr>
        <p:spPr bwMode="auto">
          <a:xfrm>
            <a:off x="5455315" y="2776115"/>
            <a:ext cx="3197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/>
              <a:t>SASE </a:t>
            </a:r>
            <a:r>
              <a:rPr lang="en-US" dirty="0"/>
              <a:t>FEL temporal </a:t>
            </a:r>
            <a:r>
              <a:rPr lang="en-US" dirty="0" smtClean="0"/>
              <a:t>profile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885120" y="1278320"/>
            <a:ext cx="7614068" cy="2189085"/>
            <a:chOff x="923525" y="3006545"/>
            <a:chExt cx="7614068" cy="2189085"/>
          </a:xfrm>
        </p:grpSpPr>
        <p:grpSp>
          <p:nvGrpSpPr>
            <p:cNvPr id="8" name="Group 7"/>
            <p:cNvGrpSpPr/>
            <p:nvPr/>
          </p:nvGrpSpPr>
          <p:grpSpPr>
            <a:xfrm>
              <a:off x="6619690" y="3523774"/>
              <a:ext cx="1139925" cy="596516"/>
              <a:chOff x="2459725" y="3928265"/>
              <a:chExt cx="1139925" cy="596516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7114" r="21069" b="82583"/>
              <a:stretch>
                <a:fillRect/>
              </a:stretch>
            </p:blipFill>
            <p:spPr bwMode="auto">
              <a:xfrm rot="5400000">
                <a:off x="2750632" y="3675763"/>
                <a:ext cx="596516" cy="110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ctangle 6"/>
              <p:cNvSpPr/>
              <p:nvPr/>
            </p:nvSpPr>
            <p:spPr>
              <a:xfrm>
                <a:off x="2459725" y="3928265"/>
                <a:ext cx="192025" cy="1152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21110" y="3464928"/>
              <a:ext cx="1139925" cy="596516"/>
              <a:chOff x="2459725" y="3928265"/>
              <a:chExt cx="1139925" cy="596516"/>
            </a:xfrm>
          </p:grpSpPr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7114" r="21069" b="82583"/>
              <a:stretch>
                <a:fillRect/>
              </a:stretch>
            </p:blipFill>
            <p:spPr bwMode="auto">
              <a:xfrm rot="5400000">
                <a:off x="2750632" y="3675763"/>
                <a:ext cx="596516" cy="110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459725" y="3928265"/>
                <a:ext cx="192025" cy="1152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435015" y="3562179"/>
              <a:ext cx="1139925" cy="596516"/>
              <a:chOff x="2459725" y="3928265"/>
              <a:chExt cx="1139925" cy="596516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7114" r="21069" b="82583"/>
              <a:stretch>
                <a:fillRect/>
              </a:stretch>
            </p:blipFill>
            <p:spPr bwMode="auto">
              <a:xfrm rot="5400000">
                <a:off x="2750632" y="3675763"/>
                <a:ext cx="596516" cy="110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2459725" y="3928265"/>
                <a:ext cx="192025" cy="1152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507415" y="3467405"/>
              <a:ext cx="1139925" cy="596516"/>
              <a:chOff x="2459725" y="3928265"/>
              <a:chExt cx="1139925" cy="596516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47114" r="21069" b="82583"/>
              <a:stretch>
                <a:fillRect/>
              </a:stretch>
            </p:blipFill>
            <p:spPr bwMode="auto">
              <a:xfrm rot="5400000">
                <a:off x="2750632" y="3675763"/>
                <a:ext cx="596516" cy="110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2459725" y="3928265"/>
                <a:ext cx="192025" cy="1152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3535065" y="3352190"/>
              <a:ext cx="20665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49545" y="3006545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1.2 m</a:t>
              </a:r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5570530" y="4542745"/>
              <a:ext cx="76810" cy="19202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flipV="1">
              <a:off x="5570530" y="4350720"/>
              <a:ext cx="76810" cy="19202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1288086">
              <a:off x="2958031" y="3948364"/>
              <a:ext cx="26883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1288086">
              <a:off x="3219417" y="4525333"/>
              <a:ext cx="48359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20311914" flipH="1">
              <a:off x="5915215" y="4551949"/>
              <a:ext cx="268835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 rot="20311914" flipV="1">
              <a:off x="6099791" y="3938362"/>
              <a:ext cx="483592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endCxn id="25" idx="2"/>
            </p:cNvCxnSpPr>
            <p:nvPr/>
          </p:nvCxnSpPr>
          <p:spPr>
            <a:xfrm flipV="1">
              <a:off x="923525" y="3992497"/>
              <a:ext cx="2160558" cy="297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5" idx="2"/>
              <a:endCxn id="26" idx="0"/>
            </p:cNvCxnSpPr>
            <p:nvPr/>
          </p:nvCxnSpPr>
          <p:spPr>
            <a:xfrm>
              <a:off x="3084083" y="3992497"/>
              <a:ext cx="385496" cy="5344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28" idx="0"/>
            </p:cNvCxnSpPr>
            <p:nvPr/>
          </p:nvCxnSpPr>
          <p:spPr>
            <a:xfrm>
              <a:off x="3458255" y="4516129"/>
              <a:ext cx="2583011" cy="37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032837" y="3966670"/>
              <a:ext cx="344198" cy="572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6377035" y="3928265"/>
              <a:ext cx="2160558" cy="2971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920585" y="3659430"/>
              <a:ext cx="3609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0,0</a:t>
              </a:r>
              <a:endParaRPr 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74205" y="4657960"/>
              <a:ext cx="8851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60 max,3.85</a:t>
              </a:r>
              <a:endParaRPr lang="en-US" sz="1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24885" y="4811580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1350,3.85</a:t>
              </a:r>
              <a:endParaRPr 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92985" y="4619555"/>
              <a:ext cx="7489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1535,3.85</a:t>
              </a:r>
              <a:endParaRPr 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92985" y="3621025"/>
              <a:ext cx="60785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1663, 0</a:t>
              </a:r>
              <a:endParaRPr lang="en-US" sz="1000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688685" y="5195630"/>
              <a:ext cx="19202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149545" y="4888390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~1290 mm</a:t>
              </a:r>
              <a:endParaRPr lang="en-US" sz="1200" dirty="0"/>
            </a:p>
          </p:txBody>
        </p:sp>
      </p:grpSp>
      <p:sp>
        <p:nvSpPr>
          <p:cNvPr id="41" name="Title 40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9143999" cy="563563"/>
          </a:xfrm>
        </p:spPr>
        <p:txBody>
          <a:bodyPr/>
          <a:lstStyle/>
          <a:p>
            <a:r>
              <a:rPr lang="en-US" sz="2800" b="1" dirty="0" smtClean="0">
                <a:latin typeface="Arial"/>
                <a:ea typeface="+mj-ea"/>
                <a:cs typeface="+mj-cs"/>
              </a:rPr>
              <a:t>Symmetric</a:t>
            </a:r>
            <a:r>
              <a:rPr lang="en-US" sz="2800" b="1" baseline="0" dirty="0" smtClean="0">
                <a:latin typeface="Arial"/>
                <a:ea typeface="+mj-ea"/>
                <a:cs typeface="+mj-cs"/>
              </a:rPr>
              <a:t> Design (Toroidal grating)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85120" y="4312315"/>
            <a:ext cx="57195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Fit within the length of one </a:t>
            </a:r>
            <a:r>
              <a:rPr lang="en-US" dirty="0" err="1" smtClean="0"/>
              <a:t>undulator</a:t>
            </a:r>
            <a:r>
              <a:rPr lang="en-US" dirty="0" smtClean="0"/>
              <a:t> module, 4.5 m.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Photon energy range 400 - 1000 </a:t>
            </a:r>
            <a:r>
              <a:rPr lang="en-US" dirty="0" err="1" smtClean="0"/>
              <a:t>eV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  <a:buBlip>
                <a:blip r:embed="rId3"/>
              </a:buBlip>
            </a:pPr>
            <a:r>
              <a:rPr lang="en-US" dirty="0" smtClean="0"/>
              <a:t> X-ray and electron delay varies from 660 - 850 </a:t>
            </a:r>
            <a:r>
              <a:rPr lang="en-US" dirty="0" err="1" smtClean="0"/>
              <a:t>fs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1"/>
          <p:cNvSpPr>
            <a:spLocks/>
          </p:cNvSpPr>
          <p:nvPr/>
        </p:nvSpPr>
        <p:spPr bwMode="auto">
          <a:xfrm>
            <a:off x="5643563" y="3187899"/>
            <a:ext cx="133945" cy="133945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016002" y="3125391"/>
            <a:ext cx="271240" cy="270123"/>
            <a:chOff x="0" y="0"/>
            <a:chExt cx="242" cy="242"/>
          </a:xfrm>
        </p:grpSpPr>
        <p:sp>
          <p:nvSpPr>
            <p:cNvPr id="5" name="Oval 3"/>
            <p:cNvSpPr>
              <a:spLocks/>
            </p:cNvSpPr>
            <p:nvPr/>
          </p:nvSpPr>
          <p:spPr bwMode="auto">
            <a:xfrm>
              <a:off x="81" y="80"/>
              <a:ext cx="80" cy="8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1" y="0"/>
              <a:ext cx="0" cy="2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121"/>
              <a:ext cx="2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490267" y="1366242"/>
            <a:ext cx="4071938" cy="3830836"/>
            <a:chOff x="0" y="0"/>
            <a:chExt cx="3648" cy="3432"/>
          </a:xfrm>
        </p:grpSpPr>
        <p:sp>
          <p:nvSpPr>
            <p:cNvPr id="9" name="AutoShape 7"/>
            <p:cNvSpPr>
              <a:spLocks/>
            </p:cNvSpPr>
            <p:nvPr/>
          </p:nvSpPr>
          <p:spPr bwMode="auto">
            <a:xfrm>
              <a:off x="0" y="0"/>
              <a:ext cx="3648" cy="12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2189"/>
                  </a:moveTo>
                  <a:lnTo>
                    <a:pt x="4990" y="4086"/>
                  </a:lnTo>
                  <a:lnTo>
                    <a:pt x="12619" y="0"/>
                  </a:lnTo>
                  <a:lnTo>
                    <a:pt x="21600" y="218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189"/>
                  </a:lnTo>
                  <a:close/>
                  <a:moveTo>
                    <a:pt x="0" y="2189"/>
                  </a:moveTo>
                </a:path>
              </a:pathLst>
            </a:custGeom>
            <a:solidFill>
              <a:srgbClr val="B3B3B3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AutoShape 8"/>
            <p:cNvSpPr>
              <a:spLocks/>
            </p:cNvSpPr>
            <p:nvPr/>
          </p:nvSpPr>
          <p:spPr bwMode="auto">
            <a:xfrm rot="10800000" flipH="1">
              <a:off x="0" y="2168"/>
              <a:ext cx="3648" cy="126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0" y="2189"/>
                  </a:moveTo>
                  <a:lnTo>
                    <a:pt x="4990" y="4086"/>
                  </a:lnTo>
                  <a:lnTo>
                    <a:pt x="12619" y="0"/>
                  </a:lnTo>
                  <a:lnTo>
                    <a:pt x="21600" y="2189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2189"/>
                  </a:lnTo>
                  <a:close/>
                  <a:moveTo>
                    <a:pt x="0" y="2189"/>
                  </a:moveTo>
                </a:path>
              </a:pathLst>
            </a:custGeom>
            <a:solidFill>
              <a:srgbClr val="B3B3B3"/>
            </a:solidFill>
            <a:ln w="254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553025" y="1847330"/>
            <a:ext cx="0" cy="275146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rot="10800000" flipH="1">
            <a:off x="1784822" y="3254871"/>
            <a:ext cx="49481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2178844" y="2848571"/>
            <a:ext cx="4071938" cy="875109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0" y="17960"/>
                </a:moveTo>
                <a:lnTo>
                  <a:pt x="0" y="3640"/>
                </a:lnTo>
                <a:cubicBezTo>
                  <a:pt x="0" y="1630"/>
                  <a:pt x="355" y="0"/>
                  <a:pt x="792" y="0"/>
                </a:cubicBezTo>
                <a:lnTo>
                  <a:pt x="20808" y="0"/>
                </a:lnTo>
                <a:cubicBezTo>
                  <a:pt x="21245" y="0"/>
                  <a:pt x="21600" y="1630"/>
                  <a:pt x="21600" y="3640"/>
                </a:cubicBezTo>
                <a:lnTo>
                  <a:pt x="21600" y="17960"/>
                </a:lnTo>
                <a:cubicBezTo>
                  <a:pt x="21600" y="19970"/>
                  <a:pt x="21245" y="21600"/>
                  <a:pt x="20808" y="21600"/>
                </a:cubicBezTo>
                <a:lnTo>
                  <a:pt x="792" y="21600"/>
                </a:lnTo>
                <a:cubicBezTo>
                  <a:pt x="355" y="21600"/>
                  <a:pt x="0" y="19970"/>
                  <a:pt x="0" y="17960"/>
                </a:cubicBezTo>
                <a:close/>
                <a:moveTo>
                  <a:pt x="0" y="17960"/>
                </a:moveTo>
              </a:path>
            </a:pathLst>
          </a:custGeom>
          <a:noFill/>
          <a:ln w="76200">
            <a:solidFill>
              <a:srgbClr val="4D4D4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2"/>
          <p:cNvSpPr>
            <a:spLocks/>
          </p:cNvSpPr>
          <p:nvPr/>
        </p:nvSpPr>
        <p:spPr bwMode="auto">
          <a:xfrm>
            <a:off x="6984132" y="3154844"/>
            <a:ext cx="418384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8 mm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875859" y="2767087"/>
            <a:ext cx="0" cy="1031379"/>
          </a:xfrm>
          <a:prstGeom prst="line">
            <a:avLst/>
          </a:prstGeom>
          <a:noFill/>
          <a:ln w="15875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6679406" y="2768203"/>
            <a:ext cx="37504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6661547" y="3777258"/>
            <a:ext cx="37504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5091039" y="2976250"/>
            <a:ext cx="799899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16.1 - 19.9</a:t>
            </a:r>
          </a:p>
        </p:txBody>
      </p:sp>
      <p:sp>
        <p:nvSpPr>
          <p:cNvPr id="19" name="Rectangle 17"/>
          <p:cNvSpPr>
            <a:spLocks/>
          </p:cNvSpPr>
          <p:nvPr/>
        </p:nvSpPr>
        <p:spPr bwMode="auto">
          <a:xfrm>
            <a:off x="2460129" y="2976250"/>
            <a:ext cx="325410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3.85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2577332" y="3187899"/>
            <a:ext cx="133945" cy="133945"/>
            <a:chOff x="0" y="0"/>
            <a:chExt cx="119" cy="120"/>
          </a:xfrm>
        </p:grpSpPr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0" y="0"/>
              <a:ext cx="119" cy="120"/>
            </a:xfrm>
            <a:prstGeom prst="line">
              <a:avLst/>
            </a:prstGeom>
            <a:noFill/>
            <a:ln w="25400">
              <a:solidFill>
                <a:srgbClr val="3F691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119" cy="119"/>
            </a:xfrm>
            <a:prstGeom prst="line">
              <a:avLst/>
            </a:prstGeom>
            <a:noFill/>
            <a:ln w="25400">
              <a:solidFill>
                <a:srgbClr val="3F691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Oval 26"/>
          <p:cNvSpPr>
            <a:spLocks/>
          </p:cNvSpPr>
          <p:nvPr/>
        </p:nvSpPr>
        <p:spPr bwMode="auto">
          <a:xfrm>
            <a:off x="5134570" y="3187899"/>
            <a:ext cx="133945" cy="133945"/>
          </a:xfrm>
          <a:prstGeom prst="ellipse">
            <a:avLst/>
          </a:prstGeom>
          <a:solidFill>
            <a:schemeClr val="accent1"/>
          </a:solidFill>
          <a:ln w="25400">
            <a:noFill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5222751" y="3316263"/>
            <a:ext cx="465460" cy="0"/>
          </a:xfrm>
          <a:prstGeom prst="line">
            <a:avLst/>
          </a:prstGeom>
          <a:noFill/>
          <a:ln w="12700">
            <a:solidFill>
              <a:srgbClr val="DD2067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5222751" y="3191247"/>
            <a:ext cx="465460" cy="0"/>
          </a:xfrm>
          <a:prstGeom prst="line">
            <a:avLst/>
          </a:prstGeom>
          <a:noFill/>
          <a:ln w="12700">
            <a:solidFill>
              <a:srgbClr val="DD2067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3076278" y="2958390"/>
            <a:ext cx="92974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rot="10800000">
            <a:off x="4625578" y="1205508"/>
            <a:ext cx="919758" cy="1759148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rot="10800000" flipH="1">
            <a:off x="2714625" y="1196578"/>
            <a:ext cx="1919883" cy="1741289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33" name="Rectangle 33"/>
          <p:cNvSpPr>
            <a:spLocks/>
          </p:cNvSpPr>
          <p:nvPr/>
        </p:nvSpPr>
        <p:spPr bwMode="auto">
          <a:xfrm>
            <a:off x="2434457" y="3324508"/>
            <a:ext cx="371897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x-ray</a:t>
            </a:r>
          </a:p>
        </p:txBody>
      </p:sp>
      <p:sp>
        <p:nvSpPr>
          <p:cNvPr id="34" name="Rectangle 34"/>
          <p:cNvSpPr>
            <a:spLocks/>
          </p:cNvSpPr>
          <p:nvPr/>
        </p:nvSpPr>
        <p:spPr bwMode="auto">
          <a:xfrm>
            <a:off x="5166941" y="3324508"/>
            <a:ext cx="594715" cy="20005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electron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9144000" cy="563563"/>
          </a:xfrm>
        </p:spPr>
        <p:txBody>
          <a:bodyPr/>
          <a:lstStyle/>
          <a:p>
            <a:r>
              <a:rPr lang="en-US" sz="2800" b="1" dirty="0" smtClean="0">
                <a:latin typeface="Arial"/>
                <a:ea typeface="+mj-ea"/>
                <a:cs typeface="+mj-cs"/>
              </a:rPr>
              <a:t>Beam Transverse position @ midpoint of chicane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38005" y="5579680"/>
            <a:ext cx="6245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X-ray and electron deflections are in the horizontal plane.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4300"/>
            <a:ext cx="9144000" cy="563563"/>
          </a:xfrm>
        </p:spPr>
        <p:txBody>
          <a:bodyPr/>
          <a:lstStyle/>
          <a:p>
            <a:r>
              <a:rPr lang="en-US" dirty="0" smtClean="0"/>
              <a:t>Symmetric</a:t>
            </a:r>
            <a:r>
              <a:rPr lang="en-US" baseline="0" dirty="0" smtClean="0"/>
              <a:t> Design (Toroidal grating)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53220" y="1508750"/>
          <a:ext cx="4992651" cy="1689822"/>
        </p:xfrm>
        <a:graphic>
          <a:graphicData uri="http://schemas.openxmlformats.org/drawingml/2006/table">
            <a:tbl>
              <a:tblPr/>
              <a:tblGrid>
                <a:gridCol w="3645077"/>
                <a:gridCol w="1347574"/>
              </a:tblGrid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Central groove density (l/mm)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D1 (l/mm2)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1.60000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Radius of curvature (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Diffraction order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Fixed incidence angle (deg)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89.0000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Sag Radius of curvature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 cm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92360" y="3774645"/>
            <a:ext cx="614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Resolving power from 7800 (400 </a:t>
            </a:r>
            <a:r>
              <a:rPr lang="en-US" dirty="0" err="1" smtClean="0"/>
              <a:t>eV</a:t>
            </a:r>
            <a:r>
              <a:rPr lang="en-US" dirty="0" smtClean="0"/>
              <a:t>) to 4800 (1000 </a:t>
            </a:r>
            <a:r>
              <a:rPr lang="en-US" dirty="0" err="1" smtClean="0"/>
              <a:t>eV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Footer Placeholder 5"/>
          <p:cNvSpPr txBox="1">
            <a:spLocks/>
          </p:cNvSpPr>
          <p:nvPr/>
        </p:nvSpPr>
        <p:spPr>
          <a:xfrm>
            <a:off x="7644401" y="1086295"/>
            <a:ext cx="1322216" cy="304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sv-S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 Cocco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77880" y="114300"/>
            <a:ext cx="7642595" cy="563563"/>
          </a:xfrm>
        </p:spPr>
        <p:txBody>
          <a:bodyPr/>
          <a:lstStyle/>
          <a:p>
            <a:r>
              <a:rPr lang="en-US" dirty="0" smtClean="0"/>
              <a:t>Pulse stretching </a:t>
            </a:r>
            <a:r>
              <a:rPr lang="en-US" dirty="0" err="1" smtClean="0"/>
              <a:t>vs</a:t>
            </a:r>
            <a:r>
              <a:rPr lang="en-US" dirty="0" smtClean="0"/>
              <a:t> resolving power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040" y="932675"/>
            <a:ext cx="5988098" cy="360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548" y="849010"/>
            <a:ext cx="3464803" cy="43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30030" y="5424182"/>
            <a:ext cx="65344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en-US" dirty="0" smtClean="0"/>
              <a:t> Grating x-ray pulse stretching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=N m </a:t>
            </a:r>
            <a:r>
              <a:rPr lang="el-GR" dirty="0" smtClean="0"/>
              <a:t>λ</a:t>
            </a:r>
            <a:r>
              <a:rPr lang="en-US" dirty="0" smtClean="0"/>
              <a:t> / c.</a:t>
            </a: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en-US" dirty="0" smtClean="0"/>
              <a:t> The grating x-ray pulse stretching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1.7 times transform limit.</a:t>
            </a:r>
          </a:p>
          <a:p>
            <a:pPr>
              <a:spcAft>
                <a:spcPts val="600"/>
              </a:spcAft>
              <a:buBlip>
                <a:blip r:embed="rId4"/>
              </a:buBlip>
            </a:pPr>
            <a:r>
              <a:rPr lang="en-US" dirty="0" smtClean="0"/>
              <a:t> X-ray pulse will be longer than electron bunch.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-900000">
            <a:off x="7071193" y="2749098"/>
            <a:ext cx="998530" cy="153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5855" y="3313785"/>
            <a:ext cx="6272913" cy="34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1122913" y="3364219"/>
            <a:ext cx="76810" cy="3456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H="1" flipV="1">
            <a:off x="1122913" y="2941764"/>
            <a:ext cx="76810" cy="3456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-1140000">
            <a:off x="6221221" y="3356931"/>
            <a:ext cx="998530" cy="153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645870" y="2553773"/>
            <a:ext cx="1382900" cy="798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4690" y="331378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-1140000">
            <a:off x="6323605" y="3282360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spherical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529185" y="2008015"/>
            <a:ext cx="0" cy="4608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 rot="-900000">
            <a:off x="7071194" y="2518668"/>
            <a:ext cx="998530" cy="153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260350" y="3006545"/>
            <a:ext cx="1036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26645" y="2545685"/>
            <a:ext cx="6162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67590" y="3044950"/>
            <a:ext cx="748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-0.5 mm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182070" y="2276850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+0.5 mm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 rot="-900000">
            <a:off x="7279122" y="243745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plane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 rot="20474185">
            <a:off x="6385608" y="3513474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M2 15 </a:t>
            </a:r>
            <a:r>
              <a:rPr lang="en-US" sz="1200" dirty="0" err="1" smtClean="0"/>
              <a:t>mrad</a:t>
            </a:r>
            <a:endParaRPr lang="en-US" sz="1200" dirty="0" smtClean="0"/>
          </a:p>
          <a:p>
            <a:r>
              <a:rPr lang="en-US" sz="1200" dirty="0" smtClean="0"/>
              <a:t>Incidence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Beam steering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3831" y="4235505"/>
            <a:ext cx="895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/>
              <a:t> Overlap of x-ray and electron beams made by translation or rotation of M2 and M3 mirror.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20474185">
            <a:off x="6386207" y="2080380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M3 15 </a:t>
            </a:r>
            <a:r>
              <a:rPr lang="en-US" sz="1200" dirty="0" err="1" smtClean="0"/>
              <a:t>mrad</a:t>
            </a:r>
            <a:endParaRPr lang="en-US" sz="1200" dirty="0" smtClean="0"/>
          </a:p>
          <a:p>
            <a:r>
              <a:rPr lang="en-US" sz="1200" dirty="0" smtClean="0"/>
              <a:t>Incidence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2750344" y="2402026"/>
            <a:ext cx="1268016" cy="25896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U9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4295180" y="2402026"/>
            <a:ext cx="1268016" cy="25896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U10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5857875" y="2402026"/>
            <a:ext cx="1268016" cy="25896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U11</a:t>
            </a:r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2196703" y="2446674"/>
            <a:ext cx="178594" cy="178594"/>
          </a:xfrm>
          <a:prstGeom prst="rect">
            <a:avLst/>
          </a:prstGeom>
          <a:solidFill>
            <a:srgbClr val="FFE8CB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0" name="Rectangle 6"/>
          <p:cNvSpPr>
            <a:spLocks/>
          </p:cNvSpPr>
          <p:nvPr/>
        </p:nvSpPr>
        <p:spPr bwMode="auto">
          <a:xfrm>
            <a:off x="2042666" y="1954216"/>
            <a:ext cx="445507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YAG</a:t>
            </a:r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7402711" y="2455604"/>
            <a:ext cx="178594" cy="178594"/>
          </a:xfrm>
          <a:prstGeom prst="rect">
            <a:avLst/>
          </a:prstGeom>
          <a:solidFill>
            <a:srgbClr val="FFDBCD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2" name="Rectangle 8"/>
          <p:cNvSpPr>
            <a:spLocks/>
          </p:cNvSpPr>
          <p:nvPr/>
        </p:nvSpPr>
        <p:spPr bwMode="auto">
          <a:xfrm>
            <a:off x="7248674" y="1963146"/>
            <a:ext cx="445507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YAG</a:t>
            </a:r>
          </a:p>
        </p:txBody>
      </p:sp>
      <p:sp>
        <p:nvSpPr>
          <p:cNvPr id="16393" name="Rectangle 9"/>
          <p:cNvSpPr>
            <a:spLocks/>
          </p:cNvSpPr>
          <p:nvPr/>
        </p:nvSpPr>
        <p:spPr bwMode="auto">
          <a:xfrm>
            <a:off x="1741289" y="3696830"/>
            <a:ext cx="1169789" cy="1169789"/>
          </a:xfrm>
          <a:prstGeom prst="rect">
            <a:avLst/>
          </a:prstGeom>
          <a:solidFill>
            <a:srgbClr val="FFE8CB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4" name="Oval 10"/>
          <p:cNvSpPr>
            <a:spLocks/>
          </p:cNvSpPr>
          <p:nvPr/>
        </p:nvSpPr>
        <p:spPr bwMode="auto">
          <a:xfrm>
            <a:off x="2214563" y="4214752"/>
            <a:ext cx="133945" cy="133945"/>
          </a:xfrm>
          <a:prstGeom prst="ellipse">
            <a:avLst/>
          </a:prstGeom>
          <a:solidFill>
            <a:srgbClr val="8500AF"/>
          </a:solidFill>
          <a:ln w="25400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5" name="Oval 11"/>
          <p:cNvSpPr>
            <a:spLocks/>
          </p:cNvSpPr>
          <p:nvPr/>
        </p:nvSpPr>
        <p:spPr bwMode="auto">
          <a:xfrm>
            <a:off x="2303860" y="4143315"/>
            <a:ext cx="133945" cy="133945"/>
          </a:xfrm>
          <a:prstGeom prst="ellipse">
            <a:avLst/>
          </a:prstGeom>
          <a:solidFill>
            <a:srgbClr val="8500AF"/>
          </a:solidFill>
          <a:ln w="25400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6" name="Rectangle 12"/>
          <p:cNvSpPr>
            <a:spLocks/>
          </p:cNvSpPr>
          <p:nvPr/>
        </p:nvSpPr>
        <p:spPr bwMode="auto">
          <a:xfrm>
            <a:off x="6947297" y="3696830"/>
            <a:ext cx="1169789" cy="1169789"/>
          </a:xfrm>
          <a:prstGeom prst="rect">
            <a:avLst/>
          </a:prstGeom>
          <a:solidFill>
            <a:srgbClr val="FFE8CB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7" name="Oval 13"/>
          <p:cNvSpPr>
            <a:spLocks/>
          </p:cNvSpPr>
          <p:nvPr/>
        </p:nvSpPr>
        <p:spPr bwMode="auto">
          <a:xfrm>
            <a:off x="7554516" y="4071877"/>
            <a:ext cx="133945" cy="133945"/>
          </a:xfrm>
          <a:prstGeom prst="ellipse">
            <a:avLst/>
          </a:prstGeom>
          <a:solidFill>
            <a:srgbClr val="8500AF"/>
          </a:solidFill>
          <a:ln w="25400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8" name="Oval 14"/>
          <p:cNvSpPr>
            <a:spLocks/>
          </p:cNvSpPr>
          <p:nvPr/>
        </p:nvSpPr>
        <p:spPr bwMode="auto">
          <a:xfrm>
            <a:off x="7554516" y="4304049"/>
            <a:ext cx="133945" cy="133945"/>
          </a:xfrm>
          <a:prstGeom prst="ellipse">
            <a:avLst/>
          </a:prstGeom>
          <a:solidFill>
            <a:srgbClr val="8500AF"/>
          </a:solidFill>
          <a:ln w="25400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99" name="Rectangle 15"/>
          <p:cNvSpPr>
            <a:spLocks/>
          </p:cNvSpPr>
          <p:nvPr/>
        </p:nvSpPr>
        <p:spPr bwMode="auto">
          <a:xfrm>
            <a:off x="1461195" y="4888390"/>
            <a:ext cx="6874495" cy="1589484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>
              <a:buSzPct val="125000"/>
              <a:buBlip>
                <a:blip r:embed="rId2"/>
              </a:buBlip>
            </a:pPr>
            <a:r>
              <a:rPr lang="en-US" dirty="0" smtClean="0">
                <a:ea typeface="Gill Sans" charset="0"/>
                <a:cs typeface="Gill Sans" charset="0"/>
              </a:rPr>
              <a:t> Use </a:t>
            </a:r>
            <a:r>
              <a:rPr lang="en-US" dirty="0">
                <a:ea typeface="Gill Sans" charset="0"/>
                <a:cs typeface="Gill Sans" charset="0"/>
              </a:rPr>
              <a:t>x-ray steering (x, x’, y, y’)  to move x-ray spots on top of electron spots on both </a:t>
            </a:r>
            <a:r>
              <a:rPr lang="en-US" dirty="0" err="1" smtClean="0">
                <a:ea typeface="Gill Sans" charset="0"/>
                <a:cs typeface="Gill Sans" charset="0"/>
              </a:rPr>
              <a:t>Ce-YAGscreens</a:t>
            </a:r>
            <a:r>
              <a:rPr lang="en-US" dirty="0" smtClean="0">
                <a:ea typeface="Gill Sans" charset="0"/>
                <a:cs typeface="Gill Sans" charset="0"/>
              </a:rPr>
              <a:t>.</a:t>
            </a:r>
            <a:endParaRPr lang="en-US" sz="1300" dirty="0">
              <a:ea typeface="Gill Sans" charset="0"/>
              <a:cs typeface="Gill Sans" charset="0"/>
            </a:endParaRP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1741289" y="2625268"/>
            <a:ext cx="455414" cy="108049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375297" y="2634197"/>
            <a:ext cx="544711" cy="10715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6947297" y="2643127"/>
            <a:ext cx="455414" cy="108049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7581305" y="2652057"/>
            <a:ext cx="544711" cy="10715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4" name="Rectangle 20"/>
          <p:cNvSpPr>
            <a:spLocks/>
          </p:cNvSpPr>
          <p:nvPr/>
        </p:nvSpPr>
        <p:spPr bwMode="auto">
          <a:xfrm>
            <a:off x="855018" y="2088161"/>
            <a:ext cx="740587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SXRSS</a:t>
            </a:r>
          </a:p>
        </p:txBody>
      </p:sp>
      <p:sp>
        <p:nvSpPr>
          <p:cNvPr id="16405" name="Rectangle 21"/>
          <p:cNvSpPr>
            <a:spLocks/>
          </p:cNvSpPr>
          <p:nvPr/>
        </p:nvSpPr>
        <p:spPr bwMode="auto">
          <a:xfrm>
            <a:off x="4397871" y="1338068"/>
            <a:ext cx="485710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Gill Sans" charset="0"/>
                <a:cs typeface="Gill Sans" charset="0"/>
              </a:rPr>
              <a:t>12 m</a:t>
            </a:r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rot="10800000" flipH="1">
            <a:off x="2286000" y="1373996"/>
            <a:ext cx="0" cy="508992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rot="10800000" flipH="1">
            <a:off x="7483078" y="1373996"/>
            <a:ext cx="0" cy="508992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268141" y="1616213"/>
            <a:ext cx="520600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09" name="Rectangle 25"/>
          <p:cNvSpPr>
            <a:spLocks/>
          </p:cNvSpPr>
          <p:nvPr/>
        </p:nvSpPr>
        <p:spPr bwMode="auto">
          <a:xfrm>
            <a:off x="1835051" y="3802662"/>
            <a:ext cx="804707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Lucida Grande"/>
                <a:cs typeface="Lucida Grande"/>
              </a:rPr>
              <a:t>σ≈35μm</a:t>
            </a:r>
          </a:p>
        </p:txBody>
      </p:sp>
      <p:sp>
        <p:nvSpPr>
          <p:cNvPr id="16410" name="Rectangle 26"/>
          <p:cNvSpPr>
            <a:spLocks/>
          </p:cNvSpPr>
          <p:nvPr/>
        </p:nvSpPr>
        <p:spPr bwMode="auto">
          <a:xfrm>
            <a:off x="7166074" y="3740154"/>
            <a:ext cx="804707" cy="2616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700" dirty="0">
                <a:ea typeface="Lucida Grande"/>
                <a:cs typeface="Lucida Grande"/>
              </a:rPr>
              <a:t>σ≈35μm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366367" y="4205823"/>
            <a:ext cx="5268516" cy="16854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rot="10800000" flipH="1">
            <a:off x="2268141" y="4143314"/>
            <a:ext cx="5331023" cy="12501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64291" tIns="32146" rIns="64291" bIns="32146"/>
          <a:lstStyle/>
          <a:p>
            <a:endParaRPr lang="en-US"/>
          </a:p>
        </p:txBody>
      </p:sp>
      <p:sp>
        <p:nvSpPr>
          <p:cNvPr id="16414" name="AutoShape 30"/>
          <p:cNvSpPr>
            <a:spLocks/>
          </p:cNvSpPr>
          <p:nvPr/>
        </p:nvSpPr>
        <p:spPr bwMode="auto">
          <a:xfrm>
            <a:off x="1768078" y="2491322"/>
            <a:ext cx="473273" cy="98227"/>
          </a:xfrm>
          <a:prstGeom prst="rightArrow">
            <a:avLst>
              <a:gd name="adj1" fmla="val 23083"/>
              <a:gd name="adj2" fmla="val 290920"/>
            </a:avLst>
          </a:prstGeom>
          <a:solidFill>
            <a:srgbClr val="4A00E6"/>
          </a:solidFill>
          <a:ln w="25400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415" name="Rectangle 31"/>
          <p:cNvSpPr>
            <a:spLocks/>
          </p:cNvSpPr>
          <p:nvPr/>
        </p:nvSpPr>
        <p:spPr bwMode="auto">
          <a:xfrm>
            <a:off x="553640" y="2402026"/>
            <a:ext cx="1268016" cy="258961"/>
          </a:xfrm>
          <a:prstGeom prst="rect">
            <a:avLst/>
          </a:prstGeom>
          <a:solidFill>
            <a:srgbClr val="B3B3B3"/>
          </a:solidFill>
          <a:ln w="254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Gill Sans" charset="0"/>
                <a:cs typeface="Gill Sans" charset="0"/>
              </a:rPr>
              <a:t>U8</a:t>
            </a: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scheme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2268CF9D0B94D82BFE108B1C5460B" ma:contentTypeVersion="0" ma:contentTypeDescription="Create a new document." ma:contentTypeScope="" ma:versionID="70bdd50c2307850a043c5172b35228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C32F8-E186-4B36-9DA2-04FBA00189E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7988EAA-A0B9-4052-80B2-950D880A6A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459C251-DFC6-49EB-A1EB-24B87A5CC3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16239</TotalTime>
  <Words>665</Words>
  <Application>Microsoft Office PowerPoint</Application>
  <PresentationFormat>On-screen Show (4:3)</PresentationFormat>
  <Paragraphs>162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Soft X-ray Self-Seeding</vt:lpstr>
      <vt:lpstr>Soft X-ray Self-Seeding Concept</vt:lpstr>
      <vt:lpstr>Motivation</vt:lpstr>
      <vt:lpstr>Symmetric Design (Toroidal grating)</vt:lpstr>
      <vt:lpstr>Beam Transverse position @ midpoint of chicane</vt:lpstr>
      <vt:lpstr>Symmetric Design (Toroidal grating)</vt:lpstr>
      <vt:lpstr>Pulse stretching vs resolving power</vt:lpstr>
      <vt:lpstr>Beam steering</vt:lpstr>
      <vt:lpstr>Overlap scheme</vt:lpstr>
      <vt:lpstr>Transmission</vt:lpstr>
      <vt:lpstr>Spot expected in the following undulators</vt:lpstr>
      <vt:lpstr>Slide 12</vt:lpstr>
      <vt:lpstr>High peak power</vt:lpstr>
      <vt:lpstr>Slide 14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Dispersion Plane</dc:title>
  <dc:creator>SLAC</dc:creator>
  <cp:lastModifiedBy>Philip Heimann</cp:lastModifiedBy>
  <cp:revision>672</cp:revision>
  <dcterms:created xsi:type="dcterms:W3CDTF">2011-11-20T19:18:04Z</dcterms:created>
  <dcterms:modified xsi:type="dcterms:W3CDTF">2012-03-05T02:56:32Z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0x010100B502268CF9D0B94D82BFE108B1C5460B</vt:lpwstr>
  </property>
</Properties>
</file>