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49" r:id="rId2"/>
    <p:sldMasterId id="2147483673" r:id="rId3"/>
    <p:sldMasterId id="2147483685" r:id="rId4"/>
    <p:sldMasterId id="2147483698" r:id="rId5"/>
  </p:sldMasterIdLst>
  <p:notesMasterIdLst>
    <p:notesMasterId r:id="rId38"/>
  </p:notesMasterIdLst>
  <p:handoutMasterIdLst>
    <p:handoutMasterId r:id="rId39"/>
  </p:handoutMasterIdLst>
  <p:sldIdLst>
    <p:sldId id="256" r:id="rId6"/>
    <p:sldId id="257" r:id="rId7"/>
    <p:sldId id="286" r:id="rId8"/>
    <p:sldId id="287" r:id="rId9"/>
    <p:sldId id="288" r:id="rId10"/>
    <p:sldId id="290" r:id="rId11"/>
    <p:sldId id="291" r:id="rId12"/>
    <p:sldId id="292" r:id="rId13"/>
    <p:sldId id="293" r:id="rId14"/>
    <p:sldId id="294" r:id="rId15"/>
    <p:sldId id="289" r:id="rId16"/>
    <p:sldId id="295" r:id="rId17"/>
    <p:sldId id="296" r:id="rId18"/>
    <p:sldId id="297" r:id="rId19"/>
    <p:sldId id="298" r:id="rId20"/>
    <p:sldId id="299" r:id="rId21"/>
    <p:sldId id="300" r:id="rId22"/>
    <p:sldId id="308" r:id="rId23"/>
    <p:sldId id="301" r:id="rId24"/>
    <p:sldId id="302" r:id="rId25"/>
    <p:sldId id="304" r:id="rId26"/>
    <p:sldId id="305" r:id="rId27"/>
    <p:sldId id="306" r:id="rId28"/>
    <p:sldId id="307" r:id="rId29"/>
    <p:sldId id="313" r:id="rId30"/>
    <p:sldId id="309" r:id="rId31"/>
    <p:sldId id="310" r:id="rId32"/>
    <p:sldId id="311" r:id="rId33"/>
    <p:sldId id="312" r:id="rId34"/>
    <p:sldId id="315" r:id="rId35"/>
    <p:sldId id="316" r:id="rId36"/>
    <p:sldId id="317" r:id="rId37"/>
  </p:sldIdLst>
  <p:sldSz cx="9144000" cy="6858000" type="screen4x3"/>
  <p:notesSz cx="6858000" cy="9945688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00CC00"/>
    <a:srgbClr val="008000"/>
    <a:srgbClr val="00FF00"/>
    <a:srgbClr val="CCFFFF"/>
    <a:srgbClr val="FF99FF"/>
    <a:srgbClr val="CC00F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71" autoAdjust="0"/>
  </p:normalViewPr>
  <p:slideViewPr>
    <p:cSldViewPr snapToGrid="0">
      <p:cViewPr varScale="1">
        <p:scale>
          <a:sx n="66" d="100"/>
          <a:sy n="66" d="100"/>
        </p:scale>
        <p:origin x="-1416" y="-96"/>
      </p:cViewPr>
      <p:guideLst>
        <p:guide orient="horz" pos="1880"/>
        <p:guide orient="horz" pos="3874"/>
        <p:guide orient="horz" pos="205"/>
        <p:guide orient="horz" pos="1410"/>
        <p:guide orient="horz" pos="2333"/>
        <p:guide pos="2880"/>
        <p:guide pos="5544"/>
        <p:guide pos="123"/>
        <p:guide pos="558"/>
        <p:guide pos="24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49" d="100"/>
          <a:sy n="49" d="100"/>
        </p:scale>
        <p:origin x="-2910" y="-90"/>
      </p:cViewPr>
      <p:guideLst>
        <p:guide orient="horz" pos="313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72335" cy="49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48" tIns="45924" rIns="91848" bIns="45924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065" y="1"/>
            <a:ext cx="2972335" cy="49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48" tIns="45924" rIns="91848" bIns="45924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46496"/>
            <a:ext cx="2972335" cy="49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48" tIns="45924" rIns="91848" bIns="45924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065" y="9446496"/>
            <a:ext cx="2972335" cy="49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48" tIns="45924" rIns="91848" bIns="45924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43AA1AEC-CBE5-4DAB-BA1D-FC5A4663E8F3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19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72335" cy="49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48" tIns="45924" rIns="91848" bIns="45924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065" y="1"/>
            <a:ext cx="2972335" cy="49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48" tIns="45924" rIns="91848" bIns="45924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4538"/>
            <a:ext cx="4973638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839"/>
            <a:ext cx="5486400" cy="447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48" tIns="45924" rIns="91848" bIns="459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6496"/>
            <a:ext cx="2972335" cy="49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48" tIns="45924" rIns="91848" bIns="45924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065" y="9446496"/>
            <a:ext cx="2972335" cy="49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48" tIns="45924" rIns="91848" bIns="45924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C4BFDF9E-FFF0-4D86-90E4-1271FF9B4920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6761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6D1E93-ECCA-4DF7-A885-21E28BAF0675}" type="slidenum">
              <a:rPr lang="en-GB"/>
              <a:pPr/>
              <a:t>1</a:t>
            </a:fld>
            <a:endParaRPr lang="en-GB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99B0D8-8DB1-4E0F-96A1-2C937D5BB145}" type="slidenum">
              <a:rPr lang="en-GB"/>
              <a:pPr/>
              <a:t>2</a:t>
            </a:fld>
            <a:endParaRPr lang="en-GB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FDF9E-FFF0-4D86-90E4-1271FF9B4920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49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FDF9E-FFF0-4D86-90E4-1271FF9B4920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830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3820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0774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2613" y="142875"/>
            <a:ext cx="2190750" cy="13541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7188" y="142875"/>
            <a:ext cx="6423025" cy="13541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285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8520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836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5099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55980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8105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4577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feld 2"/>
          <p:cNvSpPr txBox="1"/>
          <p:nvPr userDrawn="1"/>
        </p:nvSpPr>
        <p:spPr>
          <a:xfrm>
            <a:off x="-13444" y="6575610"/>
            <a:ext cx="3560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A. Jankowiak, </a:t>
            </a:r>
            <a:r>
              <a:rPr lang="en-GB" sz="1200" dirty="0" err="1" smtClean="0"/>
              <a:t>B</a:t>
            </a:r>
            <a:r>
              <a:rPr lang="en-GB" sz="1200" i="1" dirty="0" err="1" smtClean="0"/>
              <a:t>ERL</a:t>
            </a:r>
            <a:r>
              <a:rPr lang="en-GB" sz="1200" dirty="0" err="1" smtClean="0"/>
              <a:t>inPro</a:t>
            </a:r>
            <a:r>
              <a:rPr lang="en-GB" sz="1200" dirty="0" smtClean="0"/>
              <a:t> MAC, 17.-18.05.2011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1802762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638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8463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14149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54100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5352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5085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11113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8221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9779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53249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02829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17115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2970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888423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3403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19940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74394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06553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84604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21338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77564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271896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69296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7322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7188" y="1019175"/>
            <a:ext cx="4306887" cy="477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16475" y="1019175"/>
            <a:ext cx="4306888" cy="477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64870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89402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824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81432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148104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25500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14436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Wissenschaftl_Info_ab_Willkommen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6976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2 Fotos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00" y="1018800"/>
            <a:ext cx="8671689" cy="825104"/>
          </a:xfrm>
        </p:spPr>
        <p:txBody>
          <a:bodyPr/>
          <a:lstStyle>
            <a:lvl1pPr marL="0" indent="0">
              <a:lnSpc>
                <a:spcPts val="2800"/>
              </a:lnSpc>
              <a:defRPr/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143240" y="2435224"/>
            <a:ext cx="5000660" cy="230832"/>
          </a:xfrm>
        </p:spPr>
        <p:txBody>
          <a:bodyPr wrap="square">
            <a:spAutoFit/>
          </a:bodyPr>
          <a:lstStyle>
            <a:lvl1pPr marL="0" indent="0">
              <a:lnSpc>
                <a:spcPts val="1800"/>
              </a:lnSpc>
              <a:defRPr sz="1400" b="0" cap="none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de-DE" dirty="0" smtClean="0"/>
              <a:t>Textmasterformate durch Klicken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3836386" y="3429000"/>
            <a:ext cx="5236208" cy="785818"/>
          </a:xfrm>
        </p:spPr>
        <p:txBody>
          <a:bodyPr>
            <a:noAutofit/>
          </a:bodyPr>
          <a:lstStyle>
            <a:lvl1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1pPr>
            <a:lvl2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2pPr>
            <a:lvl3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3pPr>
            <a:lvl4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4pPr>
            <a:lvl5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2C62F-27EF-434A-A0BF-270B6F745CE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3716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00" y="1018800"/>
            <a:ext cx="8671689" cy="825104"/>
          </a:xfr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defRPr>
                <a:solidFill>
                  <a:srgbClr val="00589C"/>
                </a:solidFill>
              </a:defRPr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1285852" y="1981967"/>
            <a:ext cx="7110433" cy="307777"/>
          </a:xfrm>
        </p:spPr>
        <p:txBody>
          <a:bodyPr>
            <a:spAutoFit/>
          </a:bodyPr>
          <a:lstStyle>
            <a:lvl1pPr marL="265113" indent="-265113">
              <a:lnSpc>
                <a:spcPts val="2400"/>
              </a:lnSpc>
              <a:buFont typeface="Arial" pitchFamily="34" charset="0"/>
              <a:buChar char="•"/>
              <a:defRPr sz="1800" b="1" cap="none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de-DE" dirty="0" smtClean="0"/>
              <a:t>Textmasterformate durch Klicken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EFF6F-B966-4D20-872C-E8D09BA7911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13985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2657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1217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107504" y="6381328"/>
            <a:ext cx="8830344" cy="365125"/>
          </a:xfrm>
        </p:spPr>
        <p:txBody>
          <a:bodyPr/>
          <a:lstStyle/>
          <a:p>
            <a:pPr>
              <a:defRPr/>
            </a:pPr>
            <a:fld id="{373B1B52-8DC5-4CE5-8E10-DDFB318E565B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14174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75348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556660"/>
            <a:ext cx="8640960" cy="928124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628800"/>
            <a:ext cx="8640960" cy="4752528"/>
          </a:xfrm>
        </p:spPr>
        <p:txBody>
          <a:bodyPr/>
          <a:lstStyle>
            <a:lvl1pPr>
              <a:buClr>
                <a:srgbClr val="00589C"/>
              </a:buClr>
              <a:defRPr/>
            </a:lvl1pPr>
            <a:lvl3pPr>
              <a:buClr>
                <a:srgbClr val="BECD00"/>
              </a:buClr>
              <a:defRPr/>
            </a:lvl3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485950" y="6448251"/>
            <a:ext cx="1046490" cy="365125"/>
          </a:xfrm>
          <a:prstGeom prst="rect">
            <a:avLst/>
          </a:prstGeom>
        </p:spPr>
        <p:txBody>
          <a:bodyPr/>
          <a:lstStyle/>
          <a:p>
            <a:pPr algn="l"/>
            <a:fld id="{3E12E877-ECF0-4108-A913-39B8D4AF04EC}" type="datetime1">
              <a:rPr lang="de-DE" sz="1800" b="0" smtClean="0">
                <a:solidFill>
                  <a:prstClr val="black"/>
                </a:solidFill>
              </a:rPr>
              <a:pPr algn="l"/>
              <a:t>05.03.2012</a:t>
            </a:fld>
            <a:endParaRPr lang="en-US" sz="1800" b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520" y="6448251"/>
            <a:ext cx="6264696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1800" b="0" smtClean="0">
                <a:solidFill>
                  <a:prstClr val="black"/>
                </a:solidFill>
              </a:rPr>
              <a:t>thorsten.kamps@helmholtz-berlin.de</a:t>
            </a:r>
            <a:endParaRPr lang="en-US" sz="1800" b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9C72-3E85-4B44-9CE0-0D1BAFA6AAC0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0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6351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1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89002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80641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Grafik 8" descr="Wissenschaftl_Info_a_Kopf.bmp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Grafik 6" descr="Wissenschaftl_Info_ab_Willkommen.bmp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itelplatzhalter 1"/>
          <p:cNvSpPr>
            <a:spLocks noGrp="1"/>
          </p:cNvSpPr>
          <p:nvPr>
            <p:ph type="title"/>
          </p:nvPr>
        </p:nvSpPr>
        <p:spPr bwMode="auto">
          <a:xfrm>
            <a:off x="800100" y="142875"/>
            <a:ext cx="82296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HIER STEHT EIN KOLUMNENTITEL IN VERSALIEN 14 PT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7188" y="1019175"/>
            <a:ext cx="8766175" cy="4778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5156200" indent="-5156200" algn="l" rtl="0" fontAlgn="base">
        <a:lnSpc>
          <a:spcPts val="2800"/>
        </a:lnSpc>
        <a:spcBef>
          <a:spcPct val="20000"/>
        </a:spcBef>
        <a:spcAft>
          <a:spcPct val="0"/>
        </a:spcAft>
        <a:buFont typeface="Arial" charset="0"/>
        <a:defRPr sz="2100" b="1">
          <a:solidFill>
            <a:srgbClr val="00589C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2pPr>
      <a:lvl3pPr marL="5922963" indent="-180975" algn="l" rtl="0" fontAlgn="base">
        <a:spcBef>
          <a:spcPct val="20000"/>
        </a:spcBef>
        <a:spcAft>
          <a:spcPct val="0"/>
        </a:spcAft>
        <a:buFont typeface="Arial" charset="0"/>
        <a:buChar char="•"/>
        <a:tabLst>
          <a:tab pos="1169988" algn="l"/>
        </a:tabLst>
        <a:defRPr b="1">
          <a:solidFill>
            <a:schemeClr val="tx1"/>
          </a:solidFill>
          <a:latin typeface="+mn-lt"/>
          <a:cs typeface="+mn-cs"/>
        </a:defRPr>
      </a:lvl3pPr>
      <a:lvl4pPr marL="1600200" indent="3248025" algn="l" rtl="0" fontAlgn="base">
        <a:spcBef>
          <a:spcPct val="20000"/>
        </a:spcBef>
        <a:spcAft>
          <a:spcPct val="0"/>
        </a:spcAft>
        <a:buFont typeface="Arial" charset="0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Grafik 8" descr="Wissenschaftl_Info_a_Kopf.bmp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5"/>
          <p:cNvSpPr txBox="1">
            <a:spLocks noChangeArrowheads="1"/>
          </p:cNvSpPr>
          <p:nvPr userDrawn="1"/>
        </p:nvSpPr>
        <p:spPr bwMode="auto">
          <a:xfrm>
            <a:off x="8647113" y="6583363"/>
            <a:ext cx="4968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fld id="{C25F018E-331F-414F-B88A-F5D74E51130C}" type="slidenum">
              <a:rPr lang="en-GB" sz="1200"/>
              <a:pPr algn="r"/>
              <a:t>‹Nr.›</a:t>
            </a:fld>
            <a:endParaRPr lang="en-GB" sz="1200"/>
          </a:p>
        </p:txBody>
      </p:sp>
      <p:sp>
        <p:nvSpPr>
          <p:cNvPr id="4" name="Textfeld 3"/>
          <p:cNvSpPr txBox="1"/>
          <p:nvPr userDrawn="1"/>
        </p:nvSpPr>
        <p:spPr>
          <a:xfrm>
            <a:off x="-47820" y="6562163"/>
            <a:ext cx="4220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A. Jankowiak, </a:t>
            </a:r>
            <a:r>
              <a:rPr lang="en-GB" sz="1200" dirty="0" err="1" smtClean="0"/>
              <a:t>B</a:t>
            </a:r>
            <a:r>
              <a:rPr lang="en-GB" sz="1200" i="1" dirty="0" err="1" smtClean="0"/>
              <a:t>ERL</a:t>
            </a:r>
            <a:r>
              <a:rPr lang="en-GB" sz="1200" dirty="0" err="1" smtClean="0"/>
              <a:t>inPro</a:t>
            </a:r>
            <a:r>
              <a:rPr lang="en-GB" sz="1200" baseline="0" dirty="0" smtClean="0"/>
              <a:t> Status,  FLS 2011, 05.03.2012</a:t>
            </a:r>
            <a:endParaRPr lang="en-GB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97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5156200" indent="-5156200" algn="l" rtl="0" fontAlgn="base">
        <a:lnSpc>
          <a:spcPts val="2800"/>
        </a:lnSpc>
        <a:spcBef>
          <a:spcPct val="20000"/>
        </a:spcBef>
        <a:spcAft>
          <a:spcPct val="0"/>
        </a:spcAft>
        <a:buFont typeface="Arial" charset="0"/>
        <a:defRPr sz="2100" b="1">
          <a:solidFill>
            <a:srgbClr val="00589C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2pPr>
      <a:lvl3pPr marL="5922963" indent="-180975" algn="l" rtl="0" fontAlgn="base">
        <a:spcBef>
          <a:spcPct val="20000"/>
        </a:spcBef>
        <a:spcAft>
          <a:spcPct val="0"/>
        </a:spcAft>
        <a:buFont typeface="Arial" charset="0"/>
        <a:buChar char="•"/>
        <a:tabLst>
          <a:tab pos="1169988" algn="l"/>
        </a:tabLst>
        <a:defRPr b="1">
          <a:solidFill>
            <a:schemeClr val="tx1"/>
          </a:solidFill>
          <a:latin typeface="+mn-lt"/>
          <a:cs typeface="+mn-cs"/>
        </a:defRPr>
      </a:lvl3pPr>
      <a:lvl4pPr marL="1600200" indent="3248025" algn="l" rtl="0" fontAlgn="base">
        <a:spcBef>
          <a:spcPct val="20000"/>
        </a:spcBef>
        <a:spcAft>
          <a:spcPct val="0"/>
        </a:spcAft>
        <a:buFont typeface="Arial" charset="0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Grafik 8" descr="Wissenschaftl_Info_a_Kopf.bmp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5"/>
          <p:cNvSpPr txBox="1">
            <a:spLocks noChangeArrowheads="1"/>
          </p:cNvSpPr>
          <p:nvPr userDrawn="1"/>
        </p:nvSpPr>
        <p:spPr bwMode="auto">
          <a:xfrm>
            <a:off x="8647113" y="6583363"/>
            <a:ext cx="4968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fld id="{8D287C6E-C8C4-423E-B281-E7C3DDA36D79}" type="slidenum">
              <a:rPr lang="en-GB" sz="1200"/>
              <a:pPr algn="r"/>
              <a:t>‹Nr.›</a:t>
            </a:fld>
            <a:endParaRPr lang="en-GB" sz="1200"/>
          </a:p>
        </p:txBody>
      </p:sp>
      <p:sp>
        <p:nvSpPr>
          <p:cNvPr id="4" name="Textfeld 3"/>
          <p:cNvSpPr txBox="1"/>
          <p:nvPr userDrawn="1"/>
        </p:nvSpPr>
        <p:spPr>
          <a:xfrm>
            <a:off x="-13444" y="6575610"/>
            <a:ext cx="3560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A. Jankowiak, </a:t>
            </a:r>
            <a:r>
              <a:rPr lang="en-GB" sz="1200" dirty="0" err="1" smtClean="0"/>
              <a:t>B</a:t>
            </a:r>
            <a:r>
              <a:rPr lang="en-GB" sz="1200" i="1" dirty="0" err="1" smtClean="0"/>
              <a:t>ERL</a:t>
            </a:r>
            <a:r>
              <a:rPr lang="en-GB" sz="1200" dirty="0" err="1" smtClean="0"/>
              <a:t>inPro</a:t>
            </a:r>
            <a:r>
              <a:rPr lang="en-GB" sz="1200" dirty="0" smtClean="0"/>
              <a:t> MAC, 17.-18.05.2011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39057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5156200" indent="-5156200" algn="l" rtl="0" fontAlgn="base">
        <a:lnSpc>
          <a:spcPts val="2800"/>
        </a:lnSpc>
        <a:spcBef>
          <a:spcPct val="20000"/>
        </a:spcBef>
        <a:spcAft>
          <a:spcPct val="0"/>
        </a:spcAft>
        <a:buFont typeface="Arial" charset="0"/>
        <a:defRPr sz="2100" b="1">
          <a:solidFill>
            <a:srgbClr val="00589C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2pPr>
      <a:lvl3pPr marL="5922963" indent="-180975" algn="l" rtl="0" fontAlgn="base">
        <a:spcBef>
          <a:spcPct val="20000"/>
        </a:spcBef>
        <a:spcAft>
          <a:spcPct val="0"/>
        </a:spcAft>
        <a:buFont typeface="Arial" charset="0"/>
        <a:buChar char="•"/>
        <a:tabLst>
          <a:tab pos="1169988" algn="l"/>
        </a:tabLst>
        <a:defRPr b="1">
          <a:solidFill>
            <a:schemeClr val="tx1"/>
          </a:solidFill>
          <a:latin typeface="+mn-lt"/>
          <a:cs typeface="+mn-cs"/>
        </a:defRPr>
      </a:lvl3pPr>
      <a:lvl4pPr marL="1600200" indent="3248025" algn="l" rtl="0" fontAlgn="base">
        <a:spcBef>
          <a:spcPct val="20000"/>
        </a:spcBef>
        <a:spcAft>
          <a:spcPct val="0"/>
        </a:spcAft>
        <a:buFont typeface="Arial" charset="0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Grafik 8" descr="Wissenschaftl_Info_a_Kopf.bmp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5"/>
          <p:cNvSpPr txBox="1">
            <a:spLocks noChangeArrowheads="1"/>
          </p:cNvSpPr>
          <p:nvPr userDrawn="1"/>
        </p:nvSpPr>
        <p:spPr bwMode="auto">
          <a:xfrm>
            <a:off x="8647113" y="6583363"/>
            <a:ext cx="4968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fld id="{ADCB50CB-5A0F-42C7-B1C5-1288B60B0CF8}" type="slidenum">
              <a:rPr lang="en-GB" sz="1200" smtClean="0">
                <a:latin typeface="Arial" pitchFamily="34" charset="0"/>
                <a:cs typeface="Arial" pitchFamily="34" charset="0"/>
              </a:rPr>
              <a:pPr algn="r"/>
              <a:t>‹Nr.›</a:t>
            </a:fld>
            <a:endParaRPr lang="en-GB" sz="12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3"/>
          <p:cNvSpPr txBox="1"/>
          <p:nvPr userDrawn="1"/>
        </p:nvSpPr>
        <p:spPr>
          <a:xfrm>
            <a:off x="-13444" y="6575610"/>
            <a:ext cx="3560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A. Jankowiak, </a:t>
            </a:r>
            <a:r>
              <a:rPr lang="en-GB" sz="1200" dirty="0" err="1" smtClean="0"/>
              <a:t>B</a:t>
            </a:r>
            <a:r>
              <a:rPr lang="en-GB" sz="1200" i="1" dirty="0" err="1" smtClean="0"/>
              <a:t>ERL</a:t>
            </a:r>
            <a:r>
              <a:rPr lang="en-GB" sz="1200" dirty="0" err="1" smtClean="0"/>
              <a:t>inPro</a:t>
            </a:r>
            <a:r>
              <a:rPr lang="en-GB" sz="1200" dirty="0" smtClean="0"/>
              <a:t> MAC, 17.-18.05.2011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70587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5156200" indent="-5156200" algn="l" rtl="0" fontAlgn="base">
        <a:lnSpc>
          <a:spcPts val="2800"/>
        </a:lnSpc>
        <a:spcBef>
          <a:spcPct val="20000"/>
        </a:spcBef>
        <a:spcAft>
          <a:spcPct val="0"/>
        </a:spcAft>
        <a:buFont typeface="Arial" pitchFamily="34" charset="0"/>
        <a:defRPr sz="2100" b="1">
          <a:solidFill>
            <a:srgbClr val="00589C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chemeClr val="tx1"/>
          </a:solidFill>
          <a:latin typeface="+mn-lt"/>
          <a:cs typeface="+mn-cs"/>
        </a:defRPr>
      </a:lvl2pPr>
      <a:lvl3pPr marL="5922963" indent="-180975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tabLst>
          <a:tab pos="1169988" algn="l"/>
        </a:tabLst>
        <a:defRPr b="1">
          <a:solidFill>
            <a:schemeClr val="tx1"/>
          </a:solidFill>
          <a:latin typeface="+mn-lt"/>
          <a:cs typeface="+mn-cs"/>
        </a:defRPr>
      </a:lvl3pPr>
      <a:lvl4pPr marL="1600200" indent="3248025" algn="l" rtl="0" fontAlgn="base">
        <a:spcBef>
          <a:spcPct val="20000"/>
        </a:spcBef>
        <a:spcAft>
          <a:spcPct val="0"/>
        </a:spcAft>
        <a:buFont typeface="Arial" pitchFamily="34" charset="0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800100" y="142875"/>
            <a:ext cx="82296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HIER STEHT EIN KOLUMNENTITEL IN VERSALIEN 14 PT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7188" y="1019175"/>
            <a:ext cx="8766175" cy="4778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73B1B52-8DC5-4CE5-8E10-DDFB318E565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1029" name="Grafik 8" descr="Wissenschaftl_Info_a_Kopf.bmp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61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5156200" indent="-5156200" algn="l" rtl="0" eaLnBrk="0" fontAlgn="base" hangingPunct="0">
        <a:lnSpc>
          <a:spcPts val="2800"/>
        </a:lnSpc>
        <a:spcBef>
          <a:spcPct val="20000"/>
        </a:spcBef>
        <a:spcAft>
          <a:spcPct val="0"/>
        </a:spcAft>
        <a:buFont typeface="Arial" charset="0"/>
        <a:defRPr sz="2100" b="1" kern="1200" cap="all">
          <a:solidFill>
            <a:srgbClr val="00589C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922963" indent="-1809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tabLst>
          <a:tab pos="1169988" algn="l"/>
        </a:tabLst>
        <a:defRPr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3248025" algn="l" rtl="0" eaLnBrk="0" fontAlgn="base" hangingPunct="0">
        <a:spcBef>
          <a:spcPct val="200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12" Type="http://schemas.openxmlformats.org/officeDocument/2006/relationships/image" Target="../media/image4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jpeg"/><Relationship Id="rId10" Type="http://schemas.openxmlformats.org/officeDocument/2006/relationships/image" Target="../media/image41.jpeg"/><Relationship Id="rId4" Type="http://schemas.openxmlformats.org/officeDocument/2006/relationships/image" Target="../media/image36.pn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Grafik 8" descr="Wissenschaftl_Info_a_Kopf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Grafik 6" descr="Wissenschaftl_Info_ab_Willkommen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Titel 1"/>
          <p:cNvSpPr>
            <a:spLocks/>
          </p:cNvSpPr>
          <p:nvPr/>
        </p:nvSpPr>
        <p:spPr bwMode="auto">
          <a:xfrm>
            <a:off x="1190625" y="1846263"/>
            <a:ext cx="7615238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endParaRPr lang="de-DE" sz="2400" dirty="0"/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1755480" y="4004070"/>
            <a:ext cx="477085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b="0" dirty="0" smtClean="0">
                <a:solidFill>
                  <a:schemeClr val="bg1"/>
                </a:solidFill>
              </a:rPr>
              <a:t>Andreas Jankowiak</a:t>
            </a:r>
          </a:p>
          <a:p>
            <a:pPr algn="l"/>
            <a:r>
              <a:rPr lang="en-GB" sz="2000" b="0" dirty="0" smtClean="0">
                <a:solidFill>
                  <a:schemeClr val="bg1"/>
                </a:solidFill>
              </a:rPr>
              <a:t>on behalf of the </a:t>
            </a:r>
            <a:r>
              <a:rPr lang="en-GB" sz="2000" b="0" dirty="0" err="1" smtClean="0">
                <a:solidFill>
                  <a:schemeClr val="bg1"/>
                </a:solidFill>
              </a:rPr>
              <a:t>B</a:t>
            </a:r>
            <a:r>
              <a:rPr lang="en-GB" sz="2000" b="0" i="1" dirty="0" err="1" smtClean="0">
                <a:solidFill>
                  <a:schemeClr val="bg1"/>
                </a:solidFill>
              </a:rPr>
              <a:t>ERL</a:t>
            </a:r>
            <a:r>
              <a:rPr lang="en-GB" sz="2000" b="0" dirty="0" err="1" smtClean="0">
                <a:solidFill>
                  <a:schemeClr val="bg1"/>
                </a:solidFill>
              </a:rPr>
              <a:t>inPro</a:t>
            </a:r>
            <a:r>
              <a:rPr lang="en-GB" sz="2000" b="0" dirty="0" smtClean="0">
                <a:solidFill>
                  <a:schemeClr val="bg1"/>
                </a:solidFill>
              </a:rPr>
              <a:t> project team</a:t>
            </a:r>
          </a:p>
          <a:p>
            <a:pPr algn="l"/>
            <a:r>
              <a:rPr lang="en-GB" sz="2000" b="0" dirty="0" smtClean="0">
                <a:solidFill>
                  <a:schemeClr val="bg1"/>
                </a:solidFill>
              </a:rPr>
              <a:t>Institute for Accelerator Physics</a:t>
            </a:r>
          </a:p>
          <a:p>
            <a:pPr algn="l"/>
            <a:r>
              <a:rPr lang="en-GB" sz="2000" b="0" dirty="0" smtClean="0">
                <a:solidFill>
                  <a:schemeClr val="bg1"/>
                </a:solidFill>
              </a:rPr>
              <a:t>Helmholtz-Zentrum Berlin</a:t>
            </a: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1747050" y="2101297"/>
            <a:ext cx="682751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</a:rPr>
              <a:t>B</a:t>
            </a:r>
            <a:r>
              <a:rPr lang="en-GB" sz="2800" i="1" dirty="0" err="1" smtClean="0">
                <a:solidFill>
                  <a:schemeClr val="accent5">
                    <a:lumMod val="50000"/>
                  </a:schemeClr>
                </a:solidFill>
              </a:rPr>
              <a:t>ERL</a:t>
            </a: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</a:rPr>
              <a:t>inPro</a:t>
            </a:r>
            <a:endParaRPr lang="en-GB" sz="28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r>
              <a:rPr lang="en-GB" sz="2600" dirty="0" smtClean="0">
                <a:solidFill>
                  <a:schemeClr val="bg1"/>
                </a:solidFill>
              </a:rPr>
              <a:t>The Berlin Energy Recovery </a:t>
            </a:r>
            <a:r>
              <a:rPr lang="en-GB" sz="2600" dirty="0" err="1" smtClean="0">
                <a:solidFill>
                  <a:schemeClr val="bg1"/>
                </a:solidFill>
              </a:rPr>
              <a:t>Linac</a:t>
            </a:r>
            <a:r>
              <a:rPr lang="en-GB" sz="2600" dirty="0" smtClean="0">
                <a:solidFill>
                  <a:schemeClr val="bg1"/>
                </a:solidFill>
              </a:rPr>
              <a:t> Project</a:t>
            </a:r>
          </a:p>
          <a:p>
            <a:pPr algn="l"/>
            <a:r>
              <a:rPr lang="en-GB" sz="2600" dirty="0" smtClean="0">
                <a:solidFill>
                  <a:schemeClr val="bg1"/>
                </a:solidFill>
              </a:rPr>
              <a:t>Why, How and Status</a:t>
            </a:r>
            <a:endParaRPr lang="en-GB" sz="2600" dirty="0">
              <a:solidFill>
                <a:schemeClr val="bg1"/>
              </a:solidFill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406422" y="209475"/>
            <a:ext cx="1964604" cy="806713"/>
            <a:chOff x="1312649" y="943820"/>
            <a:chExt cx="1964604" cy="806713"/>
          </a:xfrm>
        </p:grpSpPr>
        <p:grpSp>
          <p:nvGrpSpPr>
            <p:cNvPr id="39" name="Gruppieren 38"/>
            <p:cNvGrpSpPr/>
            <p:nvPr/>
          </p:nvGrpSpPr>
          <p:grpSpPr>
            <a:xfrm>
              <a:off x="1312649" y="943820"/>
              <a:ext cx="1964604" cy="806713"/>
              <a:chOff x="1042988" y="260350"/>
              <a:chExt cx="7204075" cy="2808288"/>
            </a:xfrm>
          </p:grpSpPr>
          <p:grpSp>
            <p:nvGrpSpPr>
              <p:cNvPr id="40" name="Group 7"/>
              <p:cNvGrpSpPr>
                <a:grpSpLocks/>
              </p:cNvGrpSpPr>
              <p:nvPr/>
            </p:nvGrpSpPr>
            <p:grpSpPr bwMode="auto">
              <a:xfrm>
                <a:off x="1042988" y="260350"/>
                <a:ext cx="1981200" cy="2160588"/>
                <a:chOff x="521" y="73"/>
                <a:chExt cx="1248" cy="1361"/>
              </a:xfrm>
            </p:grpSpPr>
            <p:sp>
              <p:nvSpPr>
                <p:cNvPr id="65" name="Oval 8"/>
                <p:cNvSpPr>
                  <a:spLocks noChangeArrowheads="1"/>
                </p:cNvSpPr>
                <p:nvPr/>
              </p:nvSpPr>
              <p:spPr bwMode="auto">
                <a:xfrm>
                  <a:off x="521" y="164"/>
                  <a:ext cx="1180" cy="1179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66" name="Rectangle 9"/>
                <p:cNvSpPr>
                  <a:spLocks noChangeArrowheads="1"/>
                </p:cNvSpPr>
                <p:nvPr/>
              </p:nvSpPr>
              <p:spPr bwMode="auto">
                <a:xfrm>
                  <a:off x="1134" y="73"/>
                  <a:ext cx="635" cy="1361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noFill/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41" name="Group 10"/>
              <p:cNvGrpSpPr>
                <a:grpSpLocks/>
              </p:cNvGrpSpPr>
              <p:nvPr/>
            </p:nvGrpSpPr>
            <p:grpSpPr bwMode="auto">
              <a:xfrm>
                <a:off x="6300787" y="260350"/>
                <a:ext cx="1946276" cy="2160588"/>
                <a:chOff x="-1747" y="1661"/>
                <a:chExt cx="1226" cy="1361"/>
              </a:xfrm>
            </p:grpSpPr>
            <p:sp>
              <p:nvSpPr>
                <p:cNvPr id="63" name="Oval 11"/>
                <p:cNvSpPr>
                  <a:spLocks noChangeArrowheads="1"/>
                </p:cNvSpPr>
                <p:nvPr/>
              </p:nvSpPr>
              <p:spPr bwMode="auto">
                <a:xfrm>
                  <a:off x="-1701" y="1752"/>
                  <a:ext cx="1180" cy="1179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64" name="Rectangle 12"/>
                <p:cNvSpPr>
                  <a:spLocks noChangeArrowheads="1"/>
                </p:cNvSpPr>
                <p:nvPr/>
              </p:nvSpPr>
              <p:spPr bwMode="auto">
                <a:xfrm>
                  <a:off x="-1747" y="1661"/>
                  <a:ext cx="635" cy="1361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noFill/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sp>
            <p:nvSpPr>
              <p:cNvPr id="42" name="Line 14"/>
              <p:cNvSpPr>
                <a:spLocks noChangeShapeType="1"/>
              </p:cNvSpPr>
              <p:nvPr/>
            </p:nvSpPr>
            <p:spPr bwMode="auto">
              <a:xfrm flipH="1">
                <a:off x="1979613" y="404812"/>
                <a:ext cx="5329237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" name="Line 15"/>
              <p:cNvSpPr>
                <a:spLocks noChangeShapeType="1"/>
              </p:cNvSpPr>
              <p:nvPr/>
            </p:nvSpPr>
            <p:spPr bwMode="auto">
              <a:xfrm flipH="1">
                <a:off x="5219700" y="2276475"/>
                <a:ext cx="21605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" name="Line 16"/>
              <p:cNvSpPr>
                <a:spLocks noChangeShapeType="1"/>
              </p:cNvSpPr>
              <p:nvPr/>
            </p:nvSpPr>
            <p:spPr bwMode="auto">
              <a:xfrm flipH="1">
                <a:off x="1547813" y="2276475"/>
                <a:ext cx="1296987" cy="3603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 flipH="1" flipV="1">
                <a:off x="6443663" y="2276475"/>
                <a:ext cx="1081087" cy="3603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46" name="Group 29"/>
              <p:cNvGrpSpPr>
                <a:grpSpLocks/>
              </p:cNvGrpSpPr>
              <p:nvPr/>
            </p:nvGrpSpPr>
            <p:grpSpPr bwMode="auto">
              <a:xfrm>
                <a:off x="3708400" y="1989138"/>
                <a:ext cx="1512888" cy="576262"/>
                <a:chOff x="2336" y="1253"/>
                <a:chExt cx="953" cy="363"/>
              </a:xfrm>
            </p:grpSpPr>
            <p:sp>
              <p:nvSpPr>
                <p:cNvPr id="56" name="Oval 19"/>
                <p:cNvSpPr>
                  <a:spLocks noChangeArrowheads="1"/>
                </p:cNvSpPr>
                <p:nvPr/>
              </p:nvSpPr>
              <p:spPr bwMode="auto">
                <a:xfrm>
                  <a:off x="2336" y="1253"/>
                  <a:ext cx="136" cy="363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7" name="Oval 20"/>
                <p:cNvSpPr>
                  <a:spLocks noChangeArrowheads="1"/>
                </p:cNvSpPr>
                <p:nvPr/>
              </p:nvSpPr>
              <p:spPr bwMode="auto">
                <a:xfrm>
                  <a:off x="2472" y="1253"/>
                  <a:ext cx="136" cy="363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8" name="Oval 21"/>
                <p:cNvSpPr>
                  <a:spLocks noChangeArrowheads="1"/>
                </p:cNvSpPr>
                <p:nvPr/>
              </p:nvSpPr>
              <p:spPr bwMode="auto">
                <a:xfrm>
                  <a:off x="2608" y="1253"/>
                  <a:ext cx="136" cy="363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9" name="Oval 22"/>
                <p:cNvSpPr>
                  <a:spLocks noChangeArrowheads="1"/>
                </p:cNvSpPr>
                <p:nvPr/>
              </p:nvSpPr>
              <p:spPr bwMode="auto">
                <a:xfrm>
                  <a:off x="2744" y="1253"/>
                  <a:ext cx="136" cy="363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60" name="Oval 23"/>
                <p:cNvSpPr>
                  <a:spLocks noChangeArrowheads="1"/>
                </p:cNvSpPr>
                <p:nvPr/>
              </p:nvSpPr>
              <p:spPr bwMode="auto">
                <a:xfrm>
                  <a:off x="2880" y="1253"/>
                  <a:ext cx="136" cy="363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61" name="Oval 24"/>
                <p:cNvSpPr>
                  <a:spLocks noChangeArrowheads="1"/>
                </p:cNvSpPr>
                <p:nvPr/>
              </p:nvSpPr>
              <p:spPr bwMode="auto">
                <a:xfrm>
                  <a:off x="3017" y="1253"/>
                  <a:ext cx="136" cy="363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62" name="Oval 25"/>
                <p:cNvSpPr>
                  <a:spLocks noChangeArrowheads="1"/>
                </p:cNvSpPr>
                <p:nvPr/>
              </p:nvSpPr>
              <p:spPr bwMode="auto">
                <a:xfrm>
                  <a:off x="3153" y="1253"/>
                  <a:ext cx="136" cy="363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sp>
            <p:nvSpPr>
              <p:cNvPr id="47" name="Line 26"/>
              <p:cNvSpPr>
                <a:spLocks noChangeShapeType="1"/>
              </p:cNvSpPr>
              <p:nvPr/>
            </p:nvSpPr>
            <p:spPr bwMode="auto">
              <a:xfrm flipH="1">
                <a:off x="1979613" y="2276475"/>
                <a:ext cx="1728787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48" name="Group 32"/>
              <p:cNvGrpSpPr>
                <a:grpSpLocks/>
              </p:cNvGrpSpPr>
              <p:nvPr/>
            </p:nvGrpSpPr>
            <p:grpSpPr bwMode="auto">
              <a:xfrm rot="9717480">
                <a:off x="1077913" y="2349500"/>
                <a:ext cx="504825" cy="719138"/>
                <a:chOff x="1746" y="2387"/>
                <a:chExt cx="318" cy="453"/>
              </a:xfrm>
            </p:grpSpPr>
            <p:sp>
              <p:nvSpPr>
                <p:cNvPr id="52" name="Oval 27"/>
                <p:cNvSpPr>
                  <a:spLocks noChangeArrowheads="1"/>
                </p:cNvSpPr>
                <p:nvPr/>
              </p:nvSpPr>
              <p:spPr bwMode="auto">
                <a:xfrm>
                  <a:off x="1882" y="2432"/>
                  <a:ext cx="136" cy="363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3" name="Oval 28"/>
                <p:cNvSpPr>
                  <a:spLocks noChangeArrowheads="1"/>
                </p:cNvSpPr>
                <p:nvPr/>
              </p:nvSpPr>
              <p:spPr bwMode="auto">
                <a:xfrm>
                  <a:off x="1746" y="2432"/>
                  <a:ext cx="136" cy="363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4" name="Rectangle 30"/>
                <p:cNvSpPr>
                  <a:spLocks noChangeArrowheads="1"/>
                </p:cNvSpPr>
                <p:nvPr/>
              </p:nvSpPr>
              <p:spPr bwMode="auto">
                <a:xfrm>
                  <a:off x="1973" y="2387"/>
                  <a:ext cx="91" cy="453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5" name="Line 31"/>
                <p:cNvSpPr>
                  <a:spLocks noChangeShapeType="1"/>
                </p:cNvSpPr>
                <p:nvPr/>
              </p:nvSpPr>
              <p:spPr bwMode="auto">
                <a:xfrm>
                  <a:off x="1979" y="2414"/>
                  <a:ext cx="0" cy="40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49" name="Group 35"/>
              <p:cNvGrpSpPr>
                <a:grpSpLocks/>
              </p:cNvGrpSpPr>
              <p:nvPr/>
            </p:nvGrpSpPr>
            <p:grpSpPr bwMode="auto">
              <a:xfrm rot="17483909">
                <a:off x="7560469" y="2385219"/>
                <a:ext cx="360363" cy="720725"/>
                <a:chOff x="4785" y="1570"/>
                <a:chExt cx="227" cy="454"/>
              </a:xfrm>
            </p:grpSpPr>
            <p:sp>
              <p:nvSpPr>
                <p:cNvPr id="50" name="Rectangle 33"/>
                <p:cNvSpPr>
                  <a:spLocks noChangeArrowheads="1"/>
                </p:cNvSpPr>
                <p:nvPr/>
              </p:nvSpPr>
              <p:spPr bwMode="auto">
                <a:xfrm>
                  <a:off x="4785" y="1570"/>
                  <a:ext cx="227" cy="318"/>
                </a:xfrm>
                <a:prstGeom prst="rect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1" name="AutoShape 34"/>
                <p:cNvSpPr>
                  <a:spLocks noChangeArrowheads="1"/>
                </p:cNvSpPr>
                <p:nvPr/>
              </p:nvSpPr>
              <p:spPr bwMode="auto">
                <a:xfrm>
                  <a:off x="4785" y="1888"/>
                  <a:ext cx="227" cy="136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</p:grpSp>
        <p:sp>
          <p:nvSpPr>
            <p:cNvPr id="3" name="Textfeld 2"/>
            <p:cNvSpPr txBox="1"/>
            <p:nvPr/>
          </p:nvSpPr>
          <p:spPr>
            <a:xfrm>
              <a:off x="1485043" y="1053757"/>
              <a:ext cx="15408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err="1" smtClean="0"/>
                <a:t>B</a:t>
              </a:r>
              <a:r>
                <a:rPr lang="de-DE" sz="2000" i="1" dirty="0" err="1" smtClean="0"/>
                <a:t>ERL</a:t>
              </a:r>
              <a:r>
                <a:rPr lang="de-DE" sz="2000" dirty="0" err="1" smtClean="0"/>
                <a:t>inPro</a:t>
              </a:r>
              <a:endParaRPr lang="de-DE" sz="2000" dirty="0"/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" name="Textfeld 4"/>
          <p:cNvSpPr txBox="1"/>
          <p:nvPr/>
        </p:nvSpPr>
        <p:spPr>
          <a:xfrm>
            <a:off x="102342" y="5955062"/>
            <a:ext cx="16594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smtClean="0">
                <a:solidFill>
                  <a:schemeClr val="bg1"/>
                </a:solidFill>
              </a:rPr>
              <a:t>FLS Workshop</a:t>
            </a:r>
          </a:p>
          <a:p>
            <a:pPr algn="l"/>
            <a:r>
              <a:rPr lang="en-GB" dirty="0" smtClean="0">
                <a:solidFill>
                  <a:schemeClr val="bg1"/>
                </a:solidFill>
              </a:rPr>
              <a:t>JLAB</a:t>
            </a:r>
          </a:p>
          <a:p>
            <a:pPr algn="l"/>
            <a:r>
              <a:rPr lang="en-GB" dirty="0" smtClean="0">
                <a:solidFill>
                  <a:schemeClr val="bg1"/>
                </a:solidFill>
              </a:rPr>
              <a:t>5</a:t>
            </a:r>
            <a:r>
              <a:rPr lang="en-GB" baseline="30000" dirty="0" smtClean="0">
                <a:solidFill>
                  <a:schemeClr val="bg1"/>
                </a:solidFill>
              </a:rPr>
              <a:t>th</a:t>
            </a:r>
            <a:r>
              <a:rPr lang="en-GB" dirty="0" smtClean="0">
                <a:solidFill>
                  <a:schemeClr val="bg1"/>
                </a:solidFill>
              </a:rPr>
              <a:t> March,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786" y="4011267"/>
            <a:ext cx="3490428" cy="1199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174" y="5196532"/>
            <a:ext cx="1893283" cy="572713"/>
          </a:xfrm>
          <a:prstGeom prst="rect">
            <a:avLst/>
          </a:prstGeom>
          <a:noFill/>
          <a:ln>
            <a:noFill/>
          </a:ln>
          <a:effectLst>
            <a:glow rad="838200">
              <a:schemeClr val="accent1">
                <a:alpha val="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50900" y="114300"/>
            <a:ext cx="200567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 dirty="0" smtClean="0">
                <a:solidFill>
                  <a:srgbClr val="FFFFFF"/>
                </a:solidFill>
              </a:rPr>
              <a:t>Challenges (iii)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81134" y="664699"/>
            <a:ext cx="866881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/>
              <a:t>high “virtual” beam power, very high loss rates possible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>
                <a:solidFill>
                  <a:schemeClr val="tx1"/>
                </a:solidFill>
              </a:rPr>
              <a:t>BESSY II: 		200</a:t>
            </a:r>
            <a:r>
              <a:rPr lang="en-US" sz="2000" dirty="0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C / a @ 1.7GeV		typical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 err="1" smtClean="0">
                <a:solidFill>
                  <a:schemeClr val="tx1"/>
                </a:solidFill>
              </a:rPr>
              <a:t>BERLinPro</a:t>
            </a:r>
            <a:r>
              <a:rPr lang="en-US" sz="2000" dirty="0" smtClean="0">
                <a:solidFill>
                  <a:schemeClr val="tx1"/>
                </a:solidFill>
              </a:rPr>
              <a:t>:		some 100</a:t>
            </a:r>
            <a:r>
              <a:rPr lang="en-US" sz="2000" dirty="0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sz="2000" dirty="0" smtClean="0">
                <a:solidFill>
                  <a:schemeClr val="tx1"/>
                </a:solidFill>
              </a:rPr>
              <a:t>C </a:t>
            </a:r>
            <a:r>
              <a:rPr lang="en-US" sz="2000" dirty="0">
                <a:solidFill>
                  <a:schemeClr val="tx1"/>
                </a:solidFill>
              </a:rPr>
              <a:t>/ </a:t>
            </a:r>
            <a:r>
              <a:rPr lang="en-US" sz="2000" dirty="0" smtClean="0">
                <a:solidFill>
                  <a:schemeClr val="tx1"/>
                </a:solidFill>
              </a:rPr>
              <a:t>1s @ 50 MeV	possible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						     </a:t>
            </a:r>
            <a:r>
              <a:rPr lang="en-US" dirty="0" smtClean="0">
                <a:solidFill>
                  <a:schemeClr val="tx1"/>
                </a:solidFill>
              </a:rPr>
              <a:t>(30kW </a:t>
            </a:r>
            <a:r>
              <a:rPr lang="en-US" dirty="0" err="1" smtClean="0">
                <a:solidFill>
                  <a:schemeClr val="tx1"/>
                </a:solidFill>
              </a:rPr>
              <a:t>linac</a:t>
            </a:r>
            <a:r>
              <a:rPr lang="en-US" dirty="0" smtClean="0">
                <a:solidFill>
                  <a:schemeClr val="tx1"/>
                </a:solidFill>
              </a:rPr>
              <a:t> RF-power)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endParaRPr lang="en-US" sz="800" dirty="0">
              <a:solidFill>
                <a:schemeClr val="tx1"/>
              </a:solidFill>
            </a:endParaRPr>
          </a:p>
          <a:p>
            <a:pPr algn="l"/>
            <a:r>
              <a:rPr lang="en-US" sz="800" dirty="0">
                <a:solidFill>
                  <a:schemeClr val="tx1"/>
                </a:solidFill>
              </a:rPr>
              <a:t> </a:t>
            </a:r>
            <a:r>
              <a:rPr lang="en-US" sz="800" dirty="0" smtClean="0">
                <a:solidFill>
                  <a:schemeClr val="tx1"/>
                </a:solidFill>
              </a:rPr>
              <a:t>                         </a:t>
            </a:r>
            <a:r>
              <a:rPr lang="en-US" sz="2000" dirty="0" smtClean="0">
                <a:solidFill>
                  <a:schemeClr val="tx1"/>
                </a:solidFill>
              </a:rPr>
              <a:t>new </a:t>
            </a:r>
            <a:r>
              <a:rPr lang="en-US" sz="2000" dirty="0">
                <a:solidFill>
                  <a:schemeClr val="tx1"/>
                </a:solidFill>
              </a:rPr>
              <a:t>regime of operation (compared to storage ring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+mn-lt"/>
              </a:rPr>
            </a:b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      → radiation protection issues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favor an underground bunker</a:t>
            </a:r>
          </a:p>
        </p:txBody>
      </p:sp>
      <p:grpSp>
        <p:nvGrpSpPr>
          <p:cNvPr id="19" name="Gruppieren 34"/>
          <p:cNvGrpSpPr/>
          <p:nvPr/>
        </p:nvGrpSpPr>
        <p:grpSpPr>
          <a:xfrm>
            <a:off x="3535023" y="5152163"/>
            <a:ext cx="2782191" cy="1005882"/>
            <a:chOff x="6215276" y="2081153"/>
            <a:chExt cx="2782191" cy="1005882"/>
          </a:xfrm>
        </p:grpSpPr>
        <p:sp>
          <p:nvSpPr>
            <p:cNvPr id="20" name="Textfeld 19"/>
            <p:cNvSpPr txBox="1">
              <a:spLocks noChangeArrowheads="1"/>
            </p:cNvSpPr>
            <p:nvPr/>
          </p:nvSpPr>
          <p:spPr bwMode="auto">
            <a:xfrm>
              <a:off x="6215276" y="2748481"/>
              <a:ext cx="197201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1pPr>
              <a:lvl2pPr marL="742950" indent="-285750" algn="ctr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2pPr>
              <a:lvl3pPr marL="1143000" indent="-228600" algn="ctr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3pPr>
              <a:lvl4pPr marL="1600200" indent="-228600" algn="ctr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4pPr>
              <a:lvl5pPr marL="2057400" indent="-228600" algn="ctr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dirty="0" err="1">
                  <a:solidFill>
                    <a:srgbClr val="FF0000"/>
                  </a:solidFill>
                </a:rPr>
                <a:t>B</a:t>
              </a:r>
              <a:r>
                <a:rPr lang="en-US" i="1" dirty="0" err="1">
                  <a:solidFill>
                    <a:srgbClr val="FF0000"/>
                  </a:solidFill>
                </a:rPr>
                <a:t>ERL</a:t>
              </a:r>
              <a:r>
                <a:rPr lang="en-US" dirty="0" err="1">
                  <a:solidFill>
                    <a:srgbClr val="FF0000"/>
                  </a:solidFill>
                </a:rPr>
                <a:t>inPro</a:t>
              </a:r>
              <a:r>
                <a:rPr lang="en-US" dirty="0">
                  <a:solidFill>
                    <a:srgbClr val="FF0000"/>
                  </a:solidFill>
                </a:rPr>
                <a:t> 5</a:t>
              </a:r>
              <a:r>
                <a:rPr lang="en-US" dirty="0" smtClean="0">
                  <a:solidFill>
                    <a:srgbClr val="FF0000"/>
                  </a:solidFill>
                </a:rPr>
                <a:t>0MeV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21" name="Gruppieren 28"/>
            <p:cNvGrpSpPr/>
            <p:nvPr/>
          </p:nvGrpSpPr>
          <p:grpSpPr>
            <a:xfrm>
              <a:off x="8436830" y="2081153"/>
              <a:ext cx="560637" cy="651105"/>
              <a:chOff x="8436830" y="2081153"/>
              <a:chExt cx="560637" cy="651105"/>
            </a:xfrm>
          </p:grpSpPr>
          <p:cxnSp>
            <p:nvCxnSpPr>
              <p:cNvPr id="27" name="Gerade Verbindung mit Pfeil 8"/>
              <p:cNvCxnSpPr>
                <a:cxnSpLocks noChangeShapeType="1"/>
              </p:cNvCxnSpPr>
              <p:nvPr/>
            </p:nvCxnSpPr>
            <p:spPr bwMode="auto">
              <a:xfrm>
                <a:off x="8436830" y="2081153"/>
                <a:ext cx="0" cy="651105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 type="triangle" w="med" len="lg"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8" name="Textfeld 27"/>
              <p:cNvSpPr txBox="1"/>
              <p:nvPr/>
            </p:nvSpPr>
            <p:spPr>
              <a:xfrm>
                <a:off x="8516245" y="2240775"/>
                <a:ext cx="4812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rgbClr val="FF0000"/>
                    </a:solidFill>
                  </a:rPr>
                  <a:t>3m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2" name="Gruppieren 18"/>
            <p:cNvGrpSpPr/>
            <p:nvPr/>
          </p:nvGrpSpPr>
          <p:grpSpPr>
            <a:xfrm>
              <a:off x="6222527" y="2094109"/>
              <a:ext cx="2026739" cy="654372"/>
              <a:chOff x="5596996" y="3769334"/>
              <a:chExt cx="2730775" cy="1260636"/>
            </a:xfrm>
          </p:grpSpPr>
          <p:sp>
            <p:nvSpPr>
              <p:cNvPr id="23" name="Rechteck 22"/>
              <p:cNvSpPr/>
              <p:nvPr/>
            </p:nvSpPr>
            <p:spPr bwMode="auto">
              <a:xfrm>
                <a:off x="5596998" y="4941893"/>
                <a:ext cx="2730773" cy="88077"/>
              </a:xfrm>
              <a:prstGeom prst="rect">
                <a:avLst/>
              </a:prstGeom>
              <a:solidFill>
                <a:schemeClr val="accent4">
                  <a:lumMod val="75000"/>
                  <a:lumOff val="25000"/>
                </a:schemeClr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" name="Rechteck 23"/>
              <p:cNvSpPr/>
              <p:nvPr/>
            </p:nvSpPr>
            <p:spPr bwMode="auto">
              <a:xfrm>
                <a:off x="8223811" y="3785777"/>
                <a:ext cx="103960" cy="1184432"/>
              </a:xfrm>
              <a:prstGeom prst="rect">
                <a:avLst/>
              </a:prstGeom>
              <a:solidFill>
                <a:schemeClr val="accent4">
                  <a:lumMod val="75000"/>
                  <a:lumOff val="25000"/>
                </a:schemeClr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" name="Rechteck 24"/>
              <p:cNvSpPr/>
              <p:nvPr/>
            </p:nvSpPr>
            <p:spPr bwMode="auto">
              <a:xfrm>
                <a:off x="5596996" y="3783382"/>
                <a:ext cx="103960" cy="1184432"/>
              </a:xfrm>
              <a:prstGeom prst="rect">
                <a:avLst/>
              </a:prstGeom>
              <a:solidFill>
                <a:schemeClr val="accent4">
                  <a:lumMod val="75000"/>
                  <a:lumOff val="25000"/>
                </a:schemeClr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1" i="0" u="none" strike="noStrike" cap="none" normalizeH="0" baseline="0" smtClean="0">
                  <a:ln>
                    <a:noFill/>
                  </a:ln>
                  <a:solidFill>
                    <a:srgbClr val="00589C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" name="Rechteck 25"/>
              <p:cNvSpPr/>
              <p:nvPr/>
            </p:nvSpPr>
            <p:spPr bwMode="auto">
              <a:xfrm>
                <a:off x="5596998" y="3769334"/>
                <a:ext cx="2730773" cy="88077"/>
              </a:xfrm>
              <a:prstGeom prst="rect">
                <a:avLst/>
              </a:prstGeom>
              <a:solidFill>
                <a:schemeClr val="accent4">
                  <a:lumMod val="75000"/>
                  <a:lumOff val="25000"/>
                </a:schemeClr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29" name="Gruppieren 30"/>
          <p:cNvGrpSpPr/>
          <p:nvPr/>
        </p:nvGrpSpPr>
        <p:grpSpPr>
          <a:xfrm>
            <a:off x="5776245" y="4476452"/>
            <a:ext cx="560637" cy="651105"/>
            <a:chOff x="8436830" y="2081153"/>
            <a:chExt cx="560637" cy="651105"/>
          </a:xfrm>
        </p:grpSpPr>
        <p:cxnSp>
          <p:nvCxnSpPr>
            <p:cNvPr id="30" name="Gerade Verbindung mit Pfeil 8"/>
            <p:cNvCxnSpPr>
              <a:cxnSpLocks noChangeShapeType="1"/>
            </p:cNvCxnSpPr>
            <p:nvPr/>
          </p:nvCxnSpPr>
          <p:spPr bwMode="auto">
            <a:xfrm>
              <a:off x="8436830" y="2081153"/>
              <a:ext cx="0" cy="651105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 type="triangl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1" name="Textfeld 30"/>
            <p:cNvSpPr txBox="1"/>
            <p:nvPr/>
          </p:nvSpPr>
          <p:spPr>
            <a:xfrm>
              <a:off x="8516245" y="2240775"/>
              <a:ext cx="4812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3m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33" name="Gerade Verbindung 32"/>
          <p:cNvCxnSpPr/>
          <p:nvPr/>
        </p:nvCxnSpPr>
        <p:spPr>
          <a:xfrm flipH="1">
            <a:off x="2576219" y="5123761"/>
            <a:ext cx="3923927" cy="0"/>
          </a:xfrm>
          <a:prstGeom prst="line">
            <a:avLst/>
          </a:prstGeom>
          <a:solidFill>
            <a:schemeClr val="accent4">
              <a:lumMod val="75000"/>
              <a:lumOff val="25000"/>
            </a:schemeClr>
          </a:solidFill>
          <a:ln w="1016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feld 33"/>
          <p:cNvSpPr txBox="1"/>
          <p:nvPr/>
        </p:nvSpPr>
        <p:spPr>
          <a:xfrm>
            <a:off x="1386969" y="5196532"/>
            <a:ext cx="1439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Ground level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93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890588" y="93663"/>
            <a:ext cx="48766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dirty="0" err="1" smtClean="0">
                <a:solidFill>
                  <a:srgbClr val="FFFFFF"/>
                </a:solidFill>
              </a:rPr>
              <a:t>B</a:t>
            </a:r>
            <a:r>
              <a:rPr lang="en-GB" sz="2000" i="1" dirty="0" err="1" smtClean="0">
                <a:solidFill>
                  <a:srgbClr val="FFFFFF"/>
                </a:solidFill>
              </a:rPr>
              <a:t>ERL</a:t>
            </a:r>
            <a:r>
              <a:rPr lang="en-GB" sz="2000" dirty="0" err="1" smtClean="0">
                <a:solidFill>
                  <a:srgbClr val="FFFFFF"/>
                </a:solidFill>
              </a:rPr>
              <a:t>inPro</a:t>
            </a:r>
            <a:r>
              <a:rPr lang="en-GB" sz="2000" dirty="0">
                <a:solidFill>
                  <a:srgbClr val="FFFFFF"/>
                </a:solidFill>
              </a:rPr>
              <a:t> </a:t>
            </a:r>
            <a:r>
              <a:rPr lang="en-GB" sz="2000" dirty="0" smtClean="0">
                <a:solidFill>
                  <a:srgbClr val="FFFFFF"/>
                </a:solidFill>
              </a:rPr>
              <a:t>– Project timeline + budget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3" name="Pfeil nach rechts 2"/>
          <p:cNvSpPr/>
          <p:nvPr/>
        </p:nvSpPr>
        <p:spPr bwMode="auto">
          <a:xfrm>
            <a:off x="414222" y="905547"/>
            <a:ext cx="8605836" cy="178597"/>
          </a:xfrm>
          <a:prstGeom prst="rightArrow">
            <a:avLst>
              <a:gd name="adj1" fmla="val 50000"/>
              <a:gd name="adj2" fmla="val 168226"/>
            </a:avLst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34975" y="1224093"/>
            <a:ext cx="8076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2008                  10/2010</a:t>
            </a:r>
            <a:r>
              <a:rPr lang="en-US" dirty="0"/>
              <a:t> </a:t>
            </a:r>
            <a:r>
              <a:rPr lang="en-US" dirty="0" smtClean="0"/>
              <a:t>      2011      2012      2013      2014      2015      2016      2017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434975" y="1711656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Application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53059" y="2018557"/>
            <a:ext cx="178286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Approval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(25.8M€ over 5a)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058360" y="2839879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Project</a:t>
            </a:r>
          </a:p>
          <a:p>
            <a:pPr algn="l"/>
            <a:r>
              <a:rPr lang="en-US" sz="1800" dirty="0" smtClean="0"/>
              <a:t>start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242322" y="1924474"/>
            <a:ext cx="1569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first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recirculation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945832" y="2023434"/>
            <a:ext cx="1415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CDR    TDR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044100" y="3623482"/>
            <a:ext cx="5522666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     - first MAC 05/2011</a:t>
            </a:r>
          </a:p>
          <a:p>
            <a:pPr algn="l"/>
            <a:endParaRPr lang="en-US" sz="600" dirty="0" smtClean="0"/>
          </a:p>
          <a:p>
            <a:pPr algn="l"/>
            <a:r>
              <a:rPr lang="en-US" sz="1800" dirty="0" smtClean="0"/>
              <a:t>     - re-scoping of the project</a:t>
            </a:r>
            <a:endParaRPr lang="en-US" sz="1800" dirty="0"/>
          </a:p>
          <a:p>
            <a:pPr lvl="0" algn="l"/>
            <a:r>
              <a:rPr lang="en-US" sz="1800" dirty="0" smtClean="0"/>
              <a:t>       </a:t>
            </a:r>
            <a:r>
              <a:rPr lang="en-US" dirty="0" smtClean="0">
                <a:solidFill>
                  <a:srgbClr val="000000"/>
                </a:solidFill>
              </a:rPr>
              <a:t>(100MeV = 50M€</a:t>
            </a:r>
          </a:p>
          <a:p>
            <a:pPr lvl="0" algn="l"/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  → 50MeV</a:t>
            </a:r>
          </a:p>
          <a:p>
            <a:pPr lvl="0" algn="l"/>
            <a:r>
              <a:rPr lang="en-US" dirty="0" smtClean="0">
                <a:solidFill>
                  <a:srgbClr val="000000"/>
                </a:solidFill>
              </a:rPr>
              <a:t>         following  </a:t>
            </a:r>
            <a:r>
              <a:rPr lang="en-US" dirty="0" err="1" smtClean="0">
                <a:solidFill>
                  <a:srgbClr val="000000"/>
                </a:solidFill>
              </a:rPr>
              <a:t>B</a:t>
            </a:r>
            <a:r>
              <a:rPr lang="en-US" i="1" dirty="0" err="1" smtClean="0">
                <a:solidFill>
                  <a:srgbClr val="000000"/>
                </a:solidFill>
              </a:rPr>
              <a:t>ERL</a:t>
            </a:r>
            <a:r>
              <a:rPr lang="en-US" dirty="0" err="1" smtClean="0">
                <a:solidFill>
                  <a:srgbClr val="000000"/>
                </a:solidFill>
              </a:rPr>
              <a:t>inPro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Mac recommendation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sz="1800" dirty="0"/>
          </a:p>
          <a:p>
            <a:pPr lvl="0" algn="l"/>
            <a:endParaRPr lang="en-US" sz="600" dirty="0" smtClean="0"/>
          </a:p>
          <a:p>
            <a:pPr algn="l"/>
            <a:r>
              <a:rPr lang="en-US" sz="1800" dirty="0" smtClean="0"/>
              <a:t>             - detailed time planning</a:t>
            </a:r>
          </a:p>
          <a:p>
            <a:pPr algn="l"/>
            <a:endParaRPr lang="en-US" sz="600" dirty="0" smtClean="0"/>
          </a:p>
          <a:p>
            <a:pPr algn="l"/>
            <a:r>
              <a:rPr lang="en-US" sz="1800" dirty="0" smtClean="0"/>
              <a:t>             - detailed costing</a:t>
            </a:r>
            <a:endParaRPr lang="en-US" sz="1800" dirty="0" smtClean="0">
              <a:solidFill>
                <a:schemeClr val="tx1"/>
              </a:solidFill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               </a:t>
            </a:r>
            <a:r>
              <a:rPr lang="en-US" dirty="0" smtClean="0">
                <a:solidFill>
                  <a:schemeClr val="tx1"/>
                </a:solidFill>
              </a:rPr>
              <a:t>(50MeV = 36.2Mio€, need to stretch timeline)</a:t>
            </a:r>
          </a:p>
          <a:p>
            <a:pPr algn="l"/>
            <a:endParaRPr lang="en-US" sz="800" dirty="0" smtClean="0"/>
          </a:p>
          <a:p>
            <a:pPr algn="l"/>
            <a:r>
              <a:rPr lang="en-US" sz="2000" dirty="0" smtClean="0"/>
              <a:t>                  still hiring additional personnel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093955" y="2441519"/>
            <a:ext cx="1107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Building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49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4"/>
          <p:cNvSpPr txBox="1">
            <a:spLocks/>
          </p:cNvSpPr>
          <p:nvPr/>
        </p:nvSpPr>
        <p:spPr>
          <a:xfrm>
            <a:off x="179512" y="836732"/>
            <a:ext cx="4467924" cy="50405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5113" indent="-265113" algn="l" defTabSz="358775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 cap="none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65113" indent="-265113" algn="l" defTabSz="358775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 cap="none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65113" indent="-265113" algn="l" defTabSz="358775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1169988" algn="l"/>
              </a:tabLst>
              <a:defRPr sz="1800" b="1" kern="1200" cap="none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65113" indent="-265113" algn="l" defTabSz="358775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 cap="none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65113" indent="-265113" algn="l" defTabSz="358775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 cap="none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Criteria for the layout of building I</a:t>
            </a:r>
          </a:p>
          <a:p>
            <a:pPr marL="265113" marR="0" lvl="0" indent="-265113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13m x 33m x 3m to host the machine</a:t>
            </a:r>
          </a:p>
          <a:p>
            <a:pPr marL="265113" marR="0" lvl="0" indent="-265113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Close vicinity of the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cryo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-system and the machine for short cryogenic lines </a:t>
            </a:r>
          </a:p>
          <a:p>
            <a:pPr marL="265113" marR="0" lvl="0" indent="-265113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Radiation protection of the cryogenic systems</a:t>
            </a:r>
          </a:p>
          <a:p>
            <a:pPr marL="265113" marR="0" lvl="0" indent="-265113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Shielding to secure the annual dose limit at any accessible uncontrolled area</a:t>
            </a:r>
          </a:p>
          <a:p>
            <a:pPr marL="265113" marR="0" lvl="0" indent="-265113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Compatibility with environmental contamination requirements (activation of ground water and air)</a:t>
            </a:r>
          </a:p>
          <a:p>
            <a:pPr marL="0" marR="0" lvl="0" indent="0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=&gt; 	subterranean ~3m “bunker”, adjacent 	“gallery” with sufficient shielding to 	place SRF and laser systems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Grafik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6" t="5900" r="15857" b="1591"/>
          <a:stretch/>
        </p:blipFill>
        <p:spPr bwMode="auto">
          <a:xfrm>
            <a:off x="4860032" y="1035636"/>
            <a:ext cx="4280540" cy="47696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platzhalter 3"/>
          <p:cNvSpPr txBox="1">
            <a:spLocks/>
          </p:cNvSpPr>
          <p:nvPr/>
        </p:nvSpPr>
        <p:spPr>
          <a:xfrm>
            <a:off x="5148064" y="6021288"/>
            <a:ext cx="3992548" cy="2880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rtl="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1400" b="0" kern="1200" cap="none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92296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1169988" algn="l"/>
              </a:tabLs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32480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Subterraneous bunker, gallery and entrance ramp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90588" y="93663"/>
            <a:ext cx="34772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dirty="0" smtClean="0">
                <a:solidFill>
                  <a:srgbClr val="FFFFFF"/>
                </a:solidFill>
              </a:rPr>
              <a:t>Building + Infrastructure (i)</a:t>
            </a:r>
            <a:endParaRPr lang="en-GB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18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7" b="11875"/>
          <a:stretch/>
        </p:blipFill>
        <p:spPr bwMode="auto">
          <a:xfrm>
            <a:off x="566572" y="2463306"/>
            <a:ext cx="8081418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platzhalter 3"/>
          <p:cNvSpPr txBox="1">
            <a:spLocks/>
          </p:cNvSpPr>
          <p:nvPr/>
        </p:nvSpPr>
        <p:spPr>
          <a:xfrm>
            <a:off x="615460" y="6207722"/>
            <a:ext cx="7744497" cy="504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rtl="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1400" b="0" kern="1200" cap="none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92296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1169988" algn="l"/>
              </a:tabLs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32480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industrial hall for technical subsystems and laboratories and new conventional infrastructure</a:t>
            </a:r>
          </a:p>
          <a:p>
            <a:pPr marL="0" marR="0" lvl="0" indent="0" algn="l" defTabSz="914400" rtl="0" eaLnBrk="0" fontAlgn="base" latinLnBrk="0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platzhalter 4"/>
          <p:cNvSpPr txBox="1">
            <a:spLocks/>
          </p:cNvSpPr>
          <p:nvPr/>
        </p:nvSpPr>
        <p:spPr>
          <a:xfrm>
            <a:off x="439078" y="807122"/>
            <a:ext cx="8064896" cy="13681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5113" indent="-265113" algn="l" defTabSz="358775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 cap="none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65113" indent="-265113" algn="l" defTabSz="358775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 cap="none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65113" indent="-265113" algn="l" defTabSz="358775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1169988" algn="l"/>
              </a:tabLst>
              <a:defRPr sz="1800" b="1" kern="1200" cap="none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65113" indent="-265113" algn="l" defTabSz="358775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 cap="none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65113" indent="-265113" algn="l" defTabSz="358775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 cap="none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Criteria for the layout of building II</a:t>
            </a:r>
          </a:p>
          <a:p>
            <a:pPr marL="265113" marR="0" lvl="0" indent="-265113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1200m² to host equipment and laboratory space</a:t>
            </a:r>
          </a:p>
          <a:p>
            <a:pPr marL="0" marR="0" lvl="0" indent="0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=&gt;	industrial hall above surface for technical subsystems, laboratories 	and new conventional infrastructure</a:t>
            </a:r>
          </a:p>
          <a:p>
            <a:pPr marL="265113" marR="0" lvl="0" indent="-265113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90588" y="93663"/>
            <a:ext cx="35477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dirty="0" smtClean="0">
                <a:solidFill>
                  <a:srgbClr val="FFFFFF"/>
                </a:solidFill>
              </a:rPr>
              <a:t>Building + Infrastructure (ii)</a:t>
            </a:r>
            <a:endParaRPr lang="en-GB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53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Profile\gcf\Conferences\FLS2012\Facility paper\BERLinProV2-12-12-11-Schnitt-Normal-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" t="2569" r="30936" b="73843"/>
          <a:stretch/>
        </p:blipFill>
        <p:spPr bwMode="auto">
          <a:xfrm>
            <a:off x="51196" y="3926498"/>
            <a:ext cx="8946252" cy="20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platzhalter 3"/>
          <p:cNvSpPr txBox="1">
            <a:spLocks/>
          </p:cNvSpPr>
          <p:nvPr/>
        </p:nvSpPr>
        <p:spPr>
          <a:xfrm>
            <a:off x="439542" y="6381328"/>
            <a:ext cx="5000660" cy="213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rtl="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1400" b="0" kern="1200" cap="none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92296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1169988" algn="l"/>
              </a:tabLs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32480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Vertical cut through bunker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467544" y="836712"/>
            <a:ext cx="8671689" cy="8251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100" b="1" kern="1200" cap="all">
                <a:solidFill>
                  <a:srgbClr val="00589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92296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1169988" algn="l"/>
              </a:tabLs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32480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1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shielding</a:t>
            </a:r>
            <a:endParaRPr kumimoji="0" lang="en-US" sz="2100" b="1" i="0" u="none" strike="noStrike" kern="1200" cap="all" spc="0" normalizeH="0" baseline="0" noProof="0" dirty="0">
              <a:ln>
                <a:noFill/>
              </a:ln>
              <a:solidFill>
                <a:srgbClr val="00589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platzhalter 4"/>
              <p:cNvSpPr txBox="1">
                <a:spLocks/>
              </p:cNvSpPr>
              <p:nvPr/>
            </p:nvSpPr>
            <p:spPr>
              <a:xfrm>
                <a:off x="542239" y="1340768"/>
                <a:ext cx="8596993" cy="2952328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65113" indent="-265113" algn="l" defTabSz="358775" rtl="0" eaLnBrk="0" fontAlgn="base" hangingPunct="0">
                  <a:lnSpc>
                    <a:spcPts val="24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800" b="1" kern="1200" cap="none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265113" indent="-265113" algn="l" defTabSz="358775" rtl="0" eaLnBrk="0" fontAlgn="base" hangingPunct="0">
                  <a:lnSpc>
                    <a:spcPts val="24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800" b="1" kern="1200" cap="none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265113" indent="-265113" algn="l" defTabSz="358775" rtl="0" eaLnBrk="0" fontAlgn="base" hangingPunct="0">
                  <a:lnSpc>
                    <a:spcPts val="24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tabLst>
                    <a:tab pos="1169988" algn="l"/>
                  </a:tabLst>
                  <a:defRPr sz="1800" b="1" kern="1200" cap="none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265113" indent="-265113" algn="l" defTabSz="358775" rtl="0" eaLnBrk="0" fontAlgn="base" hangingPunct="0">
                  <a:lnSpc>
                    <a:spcPts val="24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800" b="1" kern="1200" cap="none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265113" indent="-265113" algn="l" defTabSz="358775" rtl="0" eaLnBrk="0" fontAlgn="base" hangingPunct="0">
                  <a:lnSpc>
                    <a:spcPts val="24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800" b="1" kern="1200" cap="none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65113" marR="0" lvl="0" indent="-265113" algn="l" defTabSz="358775" rtl="0" eaLnBrk="0" fontAlgn="base" latinLnBrk="0" hangingPunct="0">
                  <a:lnSpc>
                    <a:spcPts val="24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new 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analytical formulas for </a:t>
                </a:r>
                <a14:m>
                  <m:oMath xmlns:m="http://schemas.openxmlformats.org/officeDocument/2006/math">
                    <m:r>
                      <a:rPr kumimoji="0" lang="en-GB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</a:rPr>
                      <m:t>𝛾</m:t>
                    </m:r>
                  </m:oMath>
                </a14:m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and neutron radiation had to be developed for the B</a:t>
                </a:r>
                <a:r>
                  <a:rPr kumimoji="0" lang="en-GB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ERL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inPro parameter </a:t>
                </a: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space (&lt; 100MeV)   </a:t>
                </a:r>
              </a:p>
              <a:p>
                <a:pPr marL="0" marR="0" lvl="0" indent="0" algn="l" defTabSz="358775" rtl="0" eaLnBrk="0" fontAlgn="base" latinLnBrk="0" hangingPunct="0">
                  <a:lnSpc>
                    <a:spcPts val="24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GB" sz="18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Ott</a:t>
                </a:r>
                <a:r>
                  <a:rPr kumimoji="0" lang="en-GB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, </a:t>
                </a:r>
                <a:r>
                  <a:rPr kumimoji="0" lang="en-GB" sz="18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Helmecke</a:t>
                </a:r>
                <a:r>
                  <a:rPr kumimoji="0" lang="en-GB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, IPAC11, San Sebastian, Spain, Conf. Proc., http://www.JACoW.org </a:t>
                </a:r>
                <a:endParaRPr kumimoji="0" lang="en-GB" sz="1800" b="0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  <a:p>
                <a:pPr marL="265113" marR="0" lvl="0" indent="-265113" algn="l" defTabSz="358775" rtl="0" eaLnBrk="0" fontAlgn="base" latinLnBrk="0" hangingPunct="0">
                  <a:lnSpc>
                    <a:spcPts val="24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annual dose calculations </a:t>
                </a: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for 2000 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h/a operation time and 8 h </a:t>
                </a: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daily operation / 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annual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dose limit of 1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mSv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/a 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for unrestricted areas</a:t>
                </a:r>
              </a:p>
              <a:p>
                <a:pPr marL="0" marR="0" lvl="0" indent="0" algn="l" defTabSz="358775" rtl="0" eaLnBrk="0" fontAlgn="base" latinLnBrk="0" hangingPunct="0">
                  <a:lnSpc>
                    <a:spcPts val="24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  <a:p>
                <a:pPr marL="265113" marR="0" lvl="2" indent="-265113" algn="l" defTabSz="358775" rtl="0" eaLnBrk="0" fontAlgn="base" latinLnBrk="0" hangingPunct="0">
                  <a:lnSpc>
                    <a:spcPts val="24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Symbol" pitchFamily="18" charset="2"/>
                  <a:buChar char="Þ"/>
                  <a:tabLst>
                    <a:tab pos="1169988" algn="l"/>
                  </a:tabLst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Subterraneous construction eases radiation protection</a:t>
                </a:r>
              </a:p>
              <a:p>
                <a:pPr marL="0" marR="0" lvl="0" indent="0" algn="l" defTabSz="358775" rtl="0" eaLnBrk="0" fontAlgn="base" latinLnBrk="0" hangingPunct="0">
                  <a:lnSpc>
                    <a:spcPts val="24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	20cm of concrete and 3m of sand sufficient/cost effective</a:t>
                </a:r>
              </a:p>
              <a:p>
                <a:pPr marL="265113" marR="0" lvl="0" indent="-265113" algn="l" defTabSz="358775" rtl="0" eaLnBrk="0" fontAlgn="base" latinLnBrk="0" hangingPunct="0">
                  <a:lnSpc>
                    <a:spcPts val="24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" name="Textplatzhalt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39" y="1340768"/>
                <a:ext cx="8596993" cy="2952328"/>
              </a:xfrm>
              <a:prstGeom prst="rect">
                <a:avLst/>
              </a:prstGeom>
              <a:blipFill rotWithShape="1">
                <a:blip r:embed="rId3"/>
                <a:stretch>
                  <a:fillRect l="-1702" t="-2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90588" y="93663"/>
            <a:ext cx="2988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dirty="0" smtClean="0">
                <a:solidFill>
                  <a:srgbClr val="FFFFFF"/>
                </a:solidFill>
              </a:rPr>
              <a:t>Radiation protection (i)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706610" y="5813174"/>
            <a:ext cx="34814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technical galley    +     machine</a:t>
            </a:r>
          </a:p>
          <a:p>
            <a:pPr algn="l"/>
            <a:r>
              <a:rPr lang="en-GB" dirty="0" smtClean="0">
                <a:solidFill>
                  <a:schemeClr val="tx1"/>
                </a:solidFill>
              </a:rPr>
              <a:t>      (klystrons,</a:t>
            </a:r>
          </a:p>
          <a:p>
            <a:pPr algn="l"/>
            <a:r>
              <a:rPr lang="en-GB" dirty="0" smtClean="0">
                <a:solidFill>
                  <a:schemeClr val="tx1"/>
                </a:solidFill>
              </a:rPr>
              <a:t>  cold box, laser)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995224" y="4238176"/>
            <a:ext cx="3260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3m covering with mould (sand)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76919" y="5593300"/>
            <a:ext cx="2808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laboratory space, controls,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technical infrastructure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51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/>
          <p:cNvSpPr txBox="1">
            <a:spLocks/>
          </p:cNvSpPr>
          <p:nvPr/>
        </p:nvSpPr>
        <p:spPr>
          <a:xfrm>
            <a:off x="323528" y="908720"/>
            <a:ext cx="8671689" cy="8251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100" b="1" kern="1200" cap="all">
                <a:solidFill>
                  <a:srgbClr val="00589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92296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1169988" algn="l"/>
              </a:tabLs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32480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1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Beam power</a:t>
            </a:r>
            <a:endParaRPr kumimoji="0" lang="en-US" sz="2100" b="1" i="0" u="none" strike="noStrike" kern="1200" cap="all" spc="0" normalizeH="0" baseline="0" noProof="0" dirty="0">
              <a:ln>
                <a:noFill/>
              </a:ln>
              <a:solidFill>
                <a:srgbClr val="00589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Textplatzhalter 4"/>
          <p:cNvSpPr txBox="1">
            <a:spLocks/>
          </p:cNvSpPr>
          <p:nvPr/>
        </p:nvSpPr>
        <p:spPr>
          <a:xfrm>
            <a:off x="542241" y="1340768"/>
            <a:ext cx="7128792" cy="41044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5113" indent="-265113" algn="l" defTabSz="358775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 cap="none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65113" indent="-265113" algn="l" defTabSz="358775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 cap="none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65113" indent="-265113" algn="l" defTabSz="358775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1169988" algn="l"/>
              </a:tabLst>
              <a:defRPr sz="1800" b="1" kern="1200" cap="none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65113" indent="-265113" algn="l" defTabSz="358775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 cap="none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65113" indent="-265113" algn="l" defTabSz="358775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 cap="none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marR="0" lvl="0" indent="-265113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650 kW beam power in injection/extraction line (regular operation)</a:t>
            </a:r>
          </a:p>
          <a:p>
            <a:pPr marL="265113" marR="0" lvl="0" indent="-265113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first beam dump calculations =&gt; water cooled copper cone</a:t>
            </a:r>
          </a:p>
          <a:p>
            <a:pPr marL="265113" marR="0" lvl="0" indent="-265113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electron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losses in the recirculator ring are limited by the 30 kW of RF power of the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linac (unwanted beam loss)</a:t>
            </a:r>
          </a:p>
          <a:p>
            <a:pPr marL="265113" marR="0" lvl="0" indent="-265113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first thoughts on Machine Protection Systems are under way</a:t>
            </a:r>
          </a:p>
          <a:p>
            <a:pPr marL="0" marR="0" lvl="0" indent="0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b="0" noProof="0" dirty="0" smtClean="0">
                <a:solidFill>
                  <a:sysClr val="windowText" lastClr="000000"/>
                </a:solidFill>
              </a:rPr>
              <a:t>    (local losses (not at  collimators </a:t>
            </a:r>
            <a:r>
              <a:rPr lang="en-US" b="0" noProof="0" dirty="0" smtClean="0">
                <a:solidFill>
                  <a:sysClr val="windowText" lastClr="000000"/>
                </a:solidFill>
                <a:sym typeface="Wingdings" pitchFamily="2" charset="2"/>
              </a:rPr>
              <a:t>)</a:t>
            </a:r>
            <a:r>
              <a:rPr lang="en-US" b="0" noProof="0" dirty="0" smtClean="0">
                <a:solidFill>
                  <a:sysClr val="windowText" lastClr="000000"/>
                </a:solidFill>
              </a:rPr>
              <a:t>, will be limited to &lt; 5</a:t>
            </a:r>
            <a:r>
              <a:rPr lang="en-US" b="0" noProof="0" dirty="0" smtClean="0">
                <a:solidFill>
                  <a:sysClr val="windowText" lastClr="000000"/>
                </a:solidFill>
                <a:latin typeface="Symbol" pitchFamily="18" charset="2"/>
              </a:rPr>
              <a:t>m</a:t>
            </a:r>
            <a:r>
              <a:rPr lang="en-US" b="0" noProof="0" dirty="0" smtClean="0">
                <a:solidFill>
                  <a:sysClr val="windowText" lastClr="000000"/>
                </a:solidFill>
              </a:rPr>
              <a:t>A)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5113" marR="0" lvl="0" indent="-265113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5113" marR="0" lvl="0" indent="-265113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Inhaltsplatzhalter 2"/>
          <p:cNvSpPr txBox="1">
            <a:spLocks/>
          </p:cNvSpPr>
          <p:nvPr/>
        </p:nvSpPr>
        <p:spPr>
          <a:xfrm>
            <a:off x="323528" y="3909648"/>
            <a:ext cx="8671689" cy="8251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100" b="1" kern="1200" cap="all">
                <a:solidFill>
                  <a:srgbClr val="00589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92296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1169988" algn="l"/>
              </a:tabLs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32480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1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Detector development</a:t>
            </a:r>
            <a:endParaRPr kumimoji="0" lang="en-US" sz="2100" b="1" i="0" u="none" strike="noStrike" kern="1200" cap="all" spc="0" normalizeH="0" baseline="0" noProof="0" dirty="0">
              <a:ln>
                <a:noFill/>
              </a:ln>
              <a:solidFill>
                <a:srgbClr val="00589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Textplatzhalter 4"/>
          <p:cNvSpPr txBox="1">
            <a:spLocks/>
          </p:cNvSpPr>
          <p:nvPr/>
        </p:nvSpPr>
        <p:spPr>
          <a:xfrm>
            <a:off x="542240" y="4341696"/>
            <a:ext cx="7558151" cy="19442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5113" indent="-265113" algn="l" defTabSz="358775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 cap="none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65113" indent="-265113" algn="l" defTabSz="358775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 cap="none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65113" indent="-265113" algn="l" defTabSz="358775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1169988" algn="l"/>
              </a:tabLst>
              <a:defRPr sz="1800" b="1" kern="1200" cap="none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65113" indent="-265113" algn="l" defTabSz="358775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 cap="none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65113" indent="-265113" algn="l" defTabSz="358775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 cap="none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marR="0" lvl="0" indent="-265113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detectors for high energy neutron: </a:t>
            </a:r>
          </a:p>
          <a:p>
            <a:pPr marL="0" marR="0" lvl="0" indent="0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use standard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neutron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detector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with 1 cm of lead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cover of modulator </a:t>
            </a:r>
          </a:p>
          <a:p>
            <a:pPr marL="0" marR="0" lvl="0" indent="0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due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 a (n, 2n) nuclear reaction in the lead the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complete neutron 	spectrum can be measured</a:t>
            </a:r>
          </a:p>
          <a:p>
            <a:pPr marL="265113" marR="0" lvl="0" indent="-265113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alibration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at CERN in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2012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890588" y="93663"/>
            <a:ext cx="30588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dirty="0" smtClean="0">
                <a:solidFill>
                  <a:srgbClr val="FFFFFF"/>
                </a:solidFill>
              </a:rPr>
              <a:t>Radiation protection (ii)</a:t>
            </a:r>
            <a:endParaRPr lang="en-GB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37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3" t="6552" r="2" b="49422"/>
          <a:stretch>
            <a:fillRect/>
          </a:stretch>
        </p:blipFill>
        <p:spPr bwMode="auto">
          <a:xfrm>
            <a:off x="2358901" y="620688"/>
            <a:ext cx="6605587" cy="236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443528" y="2780928"/>
            <a:ext cx="7992888" cy="38884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100" b="1" kern="1200" cap="all">
                <a:solidFill>
                  <a:srgbClr val="00589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92296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1169988" algn="l"/>
              </a:tabLs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32480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merger decision: dogleg</a:t>
            </a:r>
          </a:p>
          <a:p>
            <a:pPr marL="1440000" marR="0" lvl="2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1169988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geometry more comfortable</a:t>
            </a:r>
          </a:p>
          <a:p>
            <a:pPr marL="1440000" marR="0" lvl="2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1169988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second order dispersion acceptable (quads in dispersive region)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reduction of number of booster cavities (5 -&gt; 3)</a:t>
            </a:r>
          </a:p>
          <a:p>
            <a:pPr marL="1440000" marR="0" lvl="2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1169988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stronger RF focusing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space requirements for HOM couplers behind gun</a:t>
            </a:r>
          </a:p>
          <a:p>
            <a:pPr marL="1440000" marR="0" lvl="2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1169988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longer bunches / compression in merger necessary</a:t>
            </a:r>
          </a:p>
          <a:p>
            <a:pPr marL="1440000" marR="0" lvl="2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1169988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reduced solenoid field less favorable for emittance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use of Gaussian laser pulses (see talk T.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Quast)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440000" marR="0" lvl="2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1169988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risk of over compression of low charge slices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=&gt;   standard mode optics developed to achieve design goals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440000" marR="0" lvl="2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1169988" algn="l"/>
              </a:tabLst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259025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1169988" algn="l"/>
              </a:tabLst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440000" marR="0" lvl="2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1169988" algn="l"/>
              </a:tabLst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20000" marR="0" lvl="2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1169988" algn="l"/>
              </a:tabLst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extplatzhalter 3"/>
          <p:cNvSpPr txBox="1">
            <a:spLocks/>
          </p:cNvSpPr>
          <p:nvPr/>
        </p:nvSpPr>
        <p:spPr>
          <a:xfrm>
            <a:off x="6084168" y="1988840"/>
            <a:ext cx="2592288" cy="216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rtl="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1400" b="0" kern="1200" cap="none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92296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1169988" algn="l"/>
              </a:tabLs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32480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Injector layout of B</a:t>
            </a:r>
            <a:r>
              <a:rPr kumimoji="0" lang="en-US" sz="1400" b="0" i="1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ERL</a:t>
            </a: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inPro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323528" y="908720"/>
            <a:ext cx="8671689" cy="8251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100" b="1" kern="1200" cap="all">
                <a:solidFill>
                  <a:srgbClr val="00589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92296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1169988" algn="l"/>
              </a:tabLs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32480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1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Layout / Optics</a:t>
            </a:r>
            <a:endParaRPr kumimoji="0" lang="en-US" sz="2100" b="1" i="0" u="none" strike="noStrike" kern="1200" cap="all" spc="0" normalizeH="0" baseline="0" noProof="0" dirty="0">
              <a:ln>
                <a:noFill/>
              </a:ln>
              <a:solidFill>
                <a:srgbClr val="00589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90588" y="93663"/>
            <a:ext cx="49632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dirty="0" smtClean="0">
                <a:solidFill>
                  <a:srgbClr val="FFFFFF"/>
                </a:solidFill>
              </a:rPr>
              <a:t>Optics and theory – Injector / merger (i)</a:t>
            </a:r>
            <a:endParaRPr lang="en-GB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2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8" y="980728"/>
            <a:ext cx="400367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107950" y="1177925"/>
            <a:ext cx="4756430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First cavity will have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9kV transmitter only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Field without beam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loading</a:t>
            </a:r>
          </a:p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b="0" kern="0" dirty="0">
                <a:solidFill>
                  <a:srgbClr val="4F81BD"/>
                </a:solidFill>
              </a:rPr>
              <a:t> </a:t>
            </a:r>
            <a:r>
              <a:rPr lang="en-US" sz="1800" b="0" kern="0" dirty="0" smtClean="0">
                <a:solidFill>
                  <a:srgbClr val="4F81BD"/>
                </a:solidFill>
              </a:rPr>
              <a:t>   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enough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to energy chirp the bunch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Bunch length behind booster :  0.3 – 5mm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Textfeld 7"/>
          <p:cNvSpPr txBox="1">
            <a:spLocks noChangeArrowheads="1"/>
          </p:cNvSpPr>
          <p:nvPr/>
        </p:nvSpPr>
        <p:spPr bwMode="auto">
          <a:xfrm>
            <a:off x="4953000" y="764704"/>
            <a:ext cx="371633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Longitudinal phase space behind booster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3"/>
          <a:stretch>
            <a:fillRect/>
          </a:stretch>
        </p:blipFill>
        <p:spPr bwMode="auto">
          <a:xfrm>
            <a:off x="-141288" y="3736975"/>
            <a:ext cx="4341813" cy="285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9"/>
          <p:cNvSpPr txBox="1">
            <a:spLocks noChangeArrowheads="1"/>
          </p:cNvSpPr>
          <p:nvPr/>
        </p:nvSpPr>
        <p:spPr bwMode="auto">
          <a:xfrm>
            <a:off x="3259138" y="3838575"/>
            <a:ext cx="947737" cy="52228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2 cavities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5 cavities</a:t>
            </a:r>
          </a:p>
        </p:txBody>
      </p:sp>
      <p:sp>
        <p:nvSpPr>
          <p:cNvPr id="15" name="Textfeld 11"/>
          <p:cNvSpPr txBox="1">
            <a:spLocks noChangeArrowheads="1"/>
          </p:cNvSpPr>
          <p:nvPr/>
        </p:nvSpPr>
        <p:spPr bwMode="auto">
          <a:xfrm>
            <a:off x="107504" y="3625279"/>
            <a:ext cx="47772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Beam size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development in injector for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2 and 5 cavities</a:t>
            </a:r>
          </a:p>
        </p:txBody>
      </p:sp>
      <p:graphicFrame>
        <p:nvGraphicFramePr>
          <p:cNvPr id="16" name="Tabel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166679"/>
              </p:ext>
            </p:extLst>
          </p:nvPr>
        </p:nvGraphicFramePr>
        <p:xfrm>
          <a:off x="5567363" y="4543425"/>
          <a:ext cx="3044825" cy="1593849"/>
        </p:xfrm>
        <a:graphic>
          <a:graphicData uri="http://schemas.openxmlformats.org/drawingml/2006/table">
            <a:tbl>
              <a:tblPr firstRow="1" bandRow="1"/>
              <a:tblGrid>
                <a:gridCol w="1574297"/>
                <a:gridCol w="1470528"/>
              </a:tblGrid>
              <a:tr h="53128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Standard mode parameters behind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booster</a:t>
                      </a:r>
                      <a:endParaRPr lang="en-US" sz="1400" dirty="0"/>
                    </a:p>
                  </a:txBody>
                  <a:tcPr marL="91474" marR="91474" marT="45711" marB="4571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91474" marR="91474" marT="45711" marB="45711"/>
                </a:tc>
              </a:tr>
              <a:tr h="5312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Emittance</a:t>
                      </a:r>
                    </a:p>
                    <a:p>
                      <a:pPr algn="ctr"/>
                      <a:r>
                        <a:rPr lang="en-US" sz="1400" dirty="0" smtClean="0"/>
                        <a:t>[mm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mrad</a:t>
                      </a:r>
                      <a:r>
                        <a:rPr lang="en-US" sz="1400" baseline="0" dirty="0" smtClean="0"/>
                        <a:t>]</a:t>
                      </a:r>
                      <a:endParaRPr lang="en-US" sz="1400" dirty="0"/>
                    </a:p>
                  </a:txBody>
                  <a:tcPr marL="91474" marR="91474" marT="45711" marB="4571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0.9</a:t>
                      </a:r>
                      <a:endParaRPr lang="en-US" sz="1400" dirty="0"/>
                    </a:p>
                  </a:txBody>
                  <a:tcPr marL="91474" marR="91474" marT="45711" marB="4571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5312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Bunch length [mm]</a:t>
                      </a:r>
                      <a:endParaRPr lang="en-US" sz="1400" dirty="0"/>
                    </a:p>
                  </a:txBody>
                  <a:tcPr marL="91474" marR="91474" marT="45711" marB="4571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1.8</a:t>
                      </a:r>
                      <a:endParaRPr lang="en-US" sz="1400" dirty="0"/>
                    </a:p>
                  </a:txBody>
                  <a:tcPr marL="91474" marR="91474" marT="45711" marB="4571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890588" y="93663"/>
            <a:ext cx="50337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dirty="0" smtClean="0">
                <a:solidFill>
                  <a:srgbClr val="FFFFFF"/>
                </a:solidFill>
              </a:rPr>
              <a:t>Optics and theory – Injector / merger (ii)</a:t>
            </a:r>
            <a:endParaRPr lang="en-GB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8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320" y="1662310"/>
            <a:ext cx="4752568" cy="331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/>
          <p:nvPr/>
        </p:nvPicPr>
        <p:blipFill rotWithShape="1">
          <a:blip r:embed="rId3"/>
          <a:srcRect r="6026"/>
          <a:stretch/>
        </p:blipFill>
        <p:spPr bwMode="auto">
          <a:xfrm>
            <a:off x="4621824" y="1662310"/>
            <a:ext cx="449686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" name="Text Box 5"/>
          <p:cNvSpPr txBox="1">
            <a:spLocks noChangeArrowheads="1"/>
          </p:cNvSpPr>
          <p:nvPr/>
        </p:nvSpPr>
        <p:spPr bwMode="auto">
          <a:xfrm>
            <a:off x="890588" y="93663"/>
            <a:ext cx="60789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dirty="0" smtClean="0">
                <a:solidFill>
                  <a:srgbClr val="FFFFFF"/>
                </a:solidFill>
              </a:rPr>
              <a:t>Optics and theory – Beam dynamics gun to </a:t>
            </a:r>
            <a:r>
              <a:rPr lang="en-GB" sz="2000" dirty="0" err="1" smtClean="0">
                <a:solidFill>
                  <a:srgbClr val="FFFFFF"/>
                </a:solidFill>
              </a:rPr>
              <a:t>linac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123" name="Textfeld 122"/>
          <p:cNvSpPr txBox="1"/>
          <p:nvPr/>
        </p:nvSpPr>
        <p:spPr>
          <a:xfrm>
            <a:off x="3065148" y="886768"/>
            <a:ext cx="3039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77pC bunch charge</a:t>
            </a:r>
            <a:endParaRPr lang="en-GB" sz="2400" dirty="0"/>
          </a:p>
        </p:txBody>
      </p:sp>
      <p:grpSp>
        <p:nvGrpSpPr>
          <p:cNvPr id="135" name="Gruppieren 134"/>
          <p:cNvGrpSpPr/>
          <p:nvPr/>
        </p:nvGrpSpPr>
        <p:grpSpPr>
          <a:xfrm>
            <a:off x="466824" y="4875486"/>
            <a:ext cx="3941874" cy="1152611"/>
            <a:chOff x="466824" y="4875486"/>
            <a:chExt cx="3941874" cy="1152611"/>
          </a:xfrm>
        </p:grpSpPr>
        <p:grpSp>
          <p:nvGrpSpPr>
            <p:cNvPr id="4" name="Gruppieren 3"/>
            <p:cNvGrpSpPr/>
            <p:nvPr/>
          </p:nvGrpSpPr>
          <p:grpSpPr>
            <a:xfrm>
              <a:off x="661385" y="4875486"/>
              <a:ext cx="3747313" cy="576064"/>
              <a:chOff x="-90558" y="3645024"/>
              <a:chExt cx="6379263" cy="576064"/>
            </a:xfrm>
          </p:grpSpPr>
          <p:sp>
            <p:nvSpPr>
              <p:cNvPr id="5" name="Rechteck 4"/>
              <p:cNvSpPr/>
              <p:nvPr/>
            </p:nvSpPr>
            <p:spPr>
              <a:xfrm>
                <a:off x="3105" y="3924056"/>
                <a:ext cx="6285600" cy="18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grpSp>
            <p:nvGrpSpPr>
              <p:cNvPr id="6" name="Gruppieren 5"/>
              <p:cNvGrpSpPr/>
              <p:nvPr/>
            </p:nvGrpSpPr>
            <p:grpSpPr>
              <a:xfrm>
                <a:off x="-90558" y="3645024"/>
                <a:ext cx="205159" cy="576064"/>
                <a:chOff x="1126473" y="3501008"/>
                <a:chExt cx="205159" cy="576064"/>
              </a:xfrm>
            </p:grpSpPr>
            <p:sp>
              <p:nvSpPr>
                <p:cNvPr id="60" name="Ellipse 59"/>
                <p:cNvSpPr/>
                <p:nvPr/>
              </p:nvSpPr>
              <p:spPr>
                <a:xfrm>
                  <a:off x="1187624" y="3573016"/>
                  <a:ext cx="72000" cy="432048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61" name="Rechteck 60"/>
                <p:cNvSpPr/>
                <p:nvPr/>
              </p:nvSpPr>
              <p:spPr>
                <a:xfrm>
                  <a:off x="1126473" y="3501008"/>
                  <a:ext cx="93663" cy="5760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62" name="Rechteck 61"/>
                <p:cNvSpPr/>
                <p:nvPr/>
              </p:nvSpPr>
              <p:spPr>
                <a:xfrm>
                  <a:off x="1259624" y="3766180"/>
                  <a:ext cx="72008" cy="45719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sp>
            <p:nvSpPr>
              <p:cNvPr id="7" name="Rechteck 6"/>
              <p:cNvSpPr/>
              <p:nvPr/>
            </p:nvSpPr>
            <p:spPr>
              <a:xfrm>
                <a:off x="90000" y="3825043"/>
                <a:ext cx="72008" cy="21602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grpSp>
            <p:nvGrpSpPr>
              <p:cNvPr id="8" name="Gruppieren 7"/>
              <p:cNvGrpSpPr/>
              <p:nvPr/>
            </p:nvGrpSpPr>
            <p:grpSpPr>
              <a:xfrm>
                <a:off x="817615" y="3717080"/>
                <a:ext cx="95558" cy="432000"/>
                <a:chOff x="1279282" y="3140968"/>
                <a:chExt cx="95558" cy="432000"/>
              </a:xfrm>
            </p:grpSpPr>
            <p:sp>
              <p:nvSpPr>
                <p:cNvPr id="58" name="Ellipse 57"/>
                <p:cNvSpPr/>
                <p:nvPr/>
              </p:nvSpPr>
              <p:spPr>
                <a:xfrm>
                  <a:off x="1279282" y="3140968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59" name="Ellipse 58"/>
                <p:cNvSpPr/>
                <p:nvPr/>
              </p:nvSpPr>
              <p:spPr>
                <a:xfrm>
                  <a:off x="1331640" y="3140968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uppieren 11"/>
              <p:cNvGrpSpPr/>
              <p:nvPr/>
            </p:nvGrpSpPr>
            <p:grpSpPr>
              <a:xfrm>
                <a:off x="1111089" y="3717080"/>
                <a:ext cx="95558" cy="432000"/>
                <a:chOff x="1279282" y="3140968"/>
                <a:chExt cx="95558" cy="432000"/>
              </a:xfrm>
            </p:grpSpPr>
            <p:sp>
              <p:nvSpPr>
                <p:cNvPr id="56" name="Ellipse 55"/>
                <p:cNvSpPr/>
                <p:nvPr/>
              </p:nvSpPr>
              <p:spPr>
                <a:xfrm>
                  <a:off x="1279282" y="3140968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57" name="Ellipse 56"/>
                <p:cNvSpPr/>
                <p:nvPr/>
              </p:nvSpPr>
              <p:spPr>
                <a:xfrm>
                  <a:off x="1331640" y="3140968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uppieren 12"/>
              <p:cNvGrpSpPr/>
              <p:nvPr/>
            </p:nvGrpSpPr>
            <p:grpSpPr>
              <a:xfrm>
                <a:off x="1421756" y="3717080"/>
                <a:ext cx="95558" cy="432000"/>
                <a:chOff x="1279282" y="3140968"/>
                <a:chExt cx="95558" cy="432000"/>
              </a:xfrm>
            </p:grpSpPr>
            <p:sp>
              <p:nvSpPr>
                <p:cNvPr id="54" name="Ellipse 53"/>
                <p:cNvSpPr/>
                <p:nvPr/>
              </p:nvSpPr>
              <p:spPr>
                <a:xfrm>
                  <a:off x="1279282" y="3140968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55" name="Ellipse 54"/>
                <p:cNvSpPr/>
                <p:nvPr/>
              </p:nvSpPr>
              <p:spPr>
                <a:xfrm>
                  <a:off x="1331640" y="3140968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uppieren 16"/>
              <p:cNvGrpSpPr/>
              <p:nvPr/>
            </p:nvGrpSpPr>
            <p:grpSpPr>
              <a:xfrm>
                <a:off x="4809589" y="3717032"/>
                <a:ext cx="360022" cy="432048"/>
                <a:chOff x="1596122" y="2348880"/>
                <a:chExt cx="360022" cy="432048"/>
              </a:xfrm>
            </p:grpSpPr>
            <p:sp>
              <p:nvSpPr>
                <p:cNvPr id="47" name="Ellipse 46"/>
                <p:cNvSpPr/>
                <p:nvPr/>
              </p:nvSpPr>
              <p:spPr>
                <a:xfrm>
                  <a:off x="1596122" y="2348880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8" name="Ellipse 47"/>
                <p:cNvSpPr/>
                <p:nvPr/>
              </p:nvSpPr>
              <p:spPr>
                <a:xfrm>
                  <a:off x="1648480" y="2348880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9" name="Ellipse 48"/>
                <p:cNvSpPr/>
                <p:nvPr/>
              </p:nvSpPr>
              <p:spPr>
                <a:xfrm>
                  <a:off x="1912944" y="2348928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50" name="Ellipse 49"/>
                <p:cNvSpPr/>
                <p:nvPr/>
              </p:nvSpPr>
              <p:spPr>
                <a:xfrm>
                  <a:off x="1702160" y="2348880"/>
                  <a:ext cx="42349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51" name="Ellipse 50"/>
                <p:cNvSpPr/>
                <p:nvPr/>
              </p:nvSpPr>
              <p:spPr>
                <a:xfrm>
                  <a:off x="1754518" y="2348880"/>
                  <a:ext cx="42349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52" name="Ellipse 51"/>
                <p:cNvSpPr/>
                <p:nvPr/>
              </p:nvSpPr>
              <p:spPr>
                <a:xfrm>
                  <a:off x="1806906" y="2348880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53" name="Ellipse 52"/>
                <p:cNvSpPr/>
                <p:nvPr/>
              </p:nvSpPr>
              <p:spPr>
                <a:xfrm>
                  <a:off x="1859264" y="2348880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uppieren 17"/>
              <p:cNvGrpSpPr/>
              <p:nvPr/>
            </p:nvGrpSpPr>
            <p:grpSpPr>
              <a:xfrm>
                <a:off x="5298430" y="3717032"/>
                <a:ext cx="360022" cy="432048"/>
                <a:chOff x="1596122" y="2348880"/>
                <a:chExt cx="360022" cy="432048"/>
              </a:xfrm>
            </p:grpSpPr>
            <p:sp>
              <p:nvSpPr>
                <p:cNvPr id="40" name="Ellipse 39"/>
                <p:cNvSpPr/>
                <p:nvPr/>
              </p:nvSpPr>
              <p:spPr>
                <a:xfrm>
                  <a:off x="1596122" y="2348880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1" name="Ellipse 40"/>
                <p:cNvSpPr/>
                <p:nvPr/>
              </p:nvSpPr>
              <p:spPr>
                <a:xfrm>
                  <a:off x="1648480" y="2348880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2" name="Ellipse 41"/>
                <p:cNvSpPr/>
                <p:nvPr/>
              </p:nvSpPr>
              <p:spPr>
                <a:xfrm>
                  <a:off x="1912944" y="2348928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3" name="Ellipse 42"/>
                <p:cNvSpPr/>
                <p:nvPr/>
              </p:nvSpPr>
              <p:spPr>
                <a:xfrm>
                  <a:off x="1702160" y="2348880"/>
                  <a:ext cx="42349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4" name="Ellipse 43"/>
                <p:cNvSpPr/>
                <p:nvPr/>
              </p:nvSpPr>
              <p:spPr>
                <a:xfrm>
                  <a:off x="1754518" y="2348880"/>
                  <a:ext cx="42349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5" name="Ellipse 44"/>
                <p:cNvSpPr/>
                <p:nvPr/>
              </p:nvSpPr>
              <p:spPr>
                <a:xfrm>
                  <a:off x="1806906" y="2348880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6" name="Ellipse 45"/>
                <p:cNvSpPr/>
                <p:nvPr/>
              </p:nvSpPr>
              <p:spPr>
                <a:xfrm>
                  <a:off x="1859264" y="2348880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uppieren 18"/>
              <p:cNvGrpSpPr/>
              <p:nvPr/>
            </p:nvGrpSpPr>
            <p:grpSpPr>
              <a:xfrm>
                <a:off x="5783436" y="3717032"/>
                <a:ext cx="360022" cy="432048"/>
                <a:chOff x="1596122" y="2348880"/>
                <a:chExt cx="360022" cy="432048"/>
              </a:xfrm>
            </p:grpSpPr>
            <p:sp>
              <p:nvSpPr>
                <p:cNvPr id="33" name="Ellipse 32"/>
                <p:cNvSpPr/>
                <p:nvPr/>
              </p:nvSpPr>
              <p:spPr>
                <a:xfrm>
                  <a:off x="1596122" y="2348880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4" name="Ellipse 33"/>
                <p:cNvSpPr/>
                <p:nvPr/>
              </p:nvSpPr>
              <p:spPr>
                <a:xfrm>
                  <a:off x="1648480" y="2348880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" name="Ellipse 34"/>
                <p:cNvSpPr/>
                <p:nvPr/>
              </p:nvSpPr>
              <p:spPr>
                <a:xfrm>
                  <a:off x="1912944" y="2348928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6" name="Ellipse 35"/>
                <p:cNvSpPr/>
                <p:nvPr/>
              </p:nvSpPr>
              <p:spPr>
                <a:xfrm>
                  <a:off x="1702160" y="2348880"/>
                  <a:ext cx="42349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7" name="Ellipse 36"/>
                <p:cNvSpPr/>
                <p:nvPr/>
              </p:nvSpPr>
              <p:spPr>
                <a:xfrm>
                  <a:off x="1754518" y="2348880"/>
                  <a:ext cx="42349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8" name="Ellipse 37"/>
                <p:cNvSpPr/>
                <p:nvPr/>
              </p:nvSpPr>
              <p:spPr>
                <a:xfrm>
                  <a:off x="1806906" y="2348880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9" name="Ellipse 38"/>
                <p:cNvSpPr/>
                <p:nvPr/>
              </p:nvSpPr>
              <p:spPr>
                <a:xfrm>
                  <a:off x="1859264" y="2348880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sp>
            <p:nvSpPr>
              <p:cNvPr id="20" name="Rechteck 19"/>
              <p:cNvSpPr/>
              <p:nvPr/>
            </p:nvSpPr>
            <p:spPr>
              <a:xfrm>
                <a:off x="1940400" y="3824996"/>
                <a:ext cx="54000" cy="216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1" name="Rechteck 20"/>
              <p:cNvSpPr/>
              <p:nvPr/>
            </p:nvSpPr>
            <p:spPr>
              <a:xfrm>
                <a:off x="2138400" y="3824996"/>
                <a:ext cx="54000" cy="216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2" name="Rechteck 21"/>
              <p:cNvSpPr/>
              <p:nvPr/>
            </p:nvSpPr>
            <p:spPr>
              <a:xfrm>
                <a:off x="2337079" y="3827181"/>
                <a:ext cx="54000" cy="216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3" name="Rechteck 22"/>
              <p:cNvSpPr/>
              <p:nvPr/>
            </p:nvSpPr>
            <p:spPr>
              <a:xfrm>
                <a:off x="2534400" y="3824996"/>
                <a:ext cx="54000" cy="216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4" name="Rechteck 23"/>
              <p:cNvSpPr/>
              <p:nvPr/>
            </p:nvSpPr>
            <p:spPr>
              <a:xfrm>
                <a:off x="3410347" y="3824996"/>
                <a:ext cx="54000" cy="216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5" name="Rechteck 24"/>
              <p:cNvSpPr/>
              <p:nvPr/>
            </p:nvSpPr>
            <p:spPr>
              <a:xfrm>
                <a:off x="3059832" y="3824996"/>
                <a:ext cx="54000" cy="216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6" name="Rechteck 25"/>
              <p:cNvSpPr/>
              <p:nvPr/>
            </p:nvSpPr>
            <p:spPr>
              <a:xfrm>
                <a:off x="3218400" y="3856331"/>
                <a:ext cx="90000" cy="1524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7" name="Rechteck 26"/>
              <p:cNvSpPr/>
              <p:nvPr/>
            </p:nvSpPr>
            <p:spPr>
              <a:xfrm>
                <a:off x="2732400" y="3856331"/>
                <a:ext cx="90000" cy="1524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8" name="Rechteck 27"/>
              <p:cNvSpPr/>
              <p:nvPr/>
            </p:nvSpPr>
            <p:spPr>
              <a:xfrm>
                <a:off x="3704400" y="3856331"/>
                <a:ext cx="90000" cy="1524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9" name="Rechteck 28"/>
              <p:cNvSpPr/>
              <p:nvPr/>
            </p:nvSpPr>
            <p:spPr>
              <a:xfrm>
                <a:off x="3902400" y="3824531"/>
                <a:ext cx="54000" cy="216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0" name="Rechteck 29"/>
              <p:cNvSpPr/>
              <p:nvPr/>
            </p:nvSpPr>
            <p:spPr>
              <a:xfrm>
                <a:off x="4100400" y="3824996"/>
                <a:ext cx="54000" cy="216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1" name="Rechteck 30"/>
              <p:cNvSpPr/>
              <p:nvPr/>
            </p:nvSpPr>
            <p:spPr>
              <a:xfrm>
                <a:off x="4298400" y="3827181"/>
                <a:ext cx="54000" cy="216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2" name="Rechteck 31"/>
              <p:cNvSpPr/>
              <p:nvPr/>
            </p:nvSpPr>
            <p:spPr>
              <a:xfrm>
                <a:off x="4496400" y="3824996"/>
                <a:ext cx="54000" cy="216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129" name="Gruppieren 128"/>
            <p:cNvGrpSpPr/>
            <p:nvPr/>
          </p:nvGrpSpPr>
          <p:grpSpPr>
            <a:xfrm>
              <a:off x="466824" y="5718811"/>
              <a:ext cx="3825913" cy="309286"/>
              <a:chOff x="466824" y="5834923"/>
              <a:chExt cx="3825913" cy="309286"/>
            </a:xfrm>
          </p:grpSpPr>
          <p:sp>
            <p:nvSpPr>
              <p:cNvPr id="124" name="Textfeld 123"/>
              <p:cNvSpPr txBox="1"/>
              <p:nvPr/>
            </p:nvSpPr>
            <p:spPr>
              <a:xfrm>
                <a:off x="466824" y="5836432"/>
                <a:ext cx="5116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tx1"/>
                    </a:solidFill>
                  </a:rPr>
                  <a:t>gun</a:t>
                </a:r>
                <a:endParaRPr lang="en-GB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Textfeld 124"/>
              <p:cNvSpPr txBox="1"/>
              <p:nvPr/>
            </p:nvSpPr>
            <p:spPr>
              <a:xfrm>
                <a:off x="992186" y="5835093"/>
                <a:ext cx="84029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tx1"/>
                    </a:solidFill>
                  </a:rPr>
                  <a:t>booster</a:t>
                </a:r>
                <a:endParaRPr lang="en-GB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6" name="Textfeld 125"/>
              <p:cNvSpPr txBox="1"/>
              <p:nvPr/>
            </p:nvSpPr>
            <p:spPr>
              <a:xfrm>
                <a:off x="2212816" y="5835093"/>
                <a:ext cx="7938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tx1"/>
                    </a:solidFill>
                  </a:rPr>
                  <a:t>merger</a:t>
                </a:r>
                <a:endParaRPr lang="en-GB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7" name="Textfeld 126"/>
              <p:cNvSpPr txBox="1"/>
              <p:nvPr/>
            </p:nvSpPr>
            <p:spPr>
              <a:xfrm>
                <a:off x="3700908" y="5834923"/>
                <a:ext cx="5918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err="1" smtClean="0">
                    <a:solidFill>
                      <a:schemeClr val="tx1"/>
                    </a:solidFill>
                  </a:rPr>
                  <a:t>linac</a:t>
                </a:r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36" name="Gruppieren 135"/>
          <p:cNvGrpSpPr/>
          <p:nvPr/>
        </p:nvGrpSpPr>
        <p:grpSpPr>
          <a:xfrm>
            <a:off x="4989911" y="4884494"/>
            <a:ext cx="3962765" cy="1140605"/>
            <a:chOff x="4989911" y="4884494"/>
            <a:chExt cx="3962765" cy="1140605"/>
          </a:xfrm>
        </p:grpSpPr>
        <p:grpSp>
          <p:nvGrpSpPr>
            <p:cNvPr id="63" name="Gruppieren 62"/>
            <p:cNvGrpSpPr/>
            <p:nvPr/>
          </p:nvGrpSpPr>
          <p:grpSpPr>
            <a:xfrm>
              <a:off x="5205362" y="4884494"/>
              <a:ext cx="3747314" cy="576064"/>
              <a:chOff x="-90558" y="3645024"/>
              <a:chExt cx="6379263" cy="576064"/>
            </a:xfrm>
          </p:grpSpPr>
          <p:sp>
            <p:nvSpPr>
              <p:cNvPr id="64" name="Rechteck 63"/>
              <p:cNvSpPr/>
              <p:nvPr/>
            </p:nvSpPr>
            <p:spPr>
              <a:xfrm>
                <a:off x="3105" y="3924056"/>
                <a:ext cx="6285600" cy="18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grpSp>
            <p:nvGrpSpPr>
              <p:cNvPr id="65" name="Gruppieren 64"/>
              <p:cNvGrpSpPr/>
              <p:nvPr/>
            </p:nvGrpSpPr>
            <p:grpSpPr>
              <a:xfrm>
                <a:off x="-90558" y="3645024"/>
                <a:ext cx="205159" cy="576064"/>
                <a:chOff x="1126473" y="3501008"/>
                <a:chExt cx="205159" cy="576064"/>
              </a:xfrm>
            </p:grpSpPr>
            <p:sp>
              <p:nvSpPr>
                <p:cNvPr id="119" name="Ellipse 118"/>
                <p:cNvSpPr/>
                <p:nvPr/>
              </p:nvSpPr>
              <p:spPr>
                <a:xfrm>
                  <a:off x="1187624" y="3573016"/>
                  <a:ext cx="72000" cy="432048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20" name="Rechteck 119"/>
                <p:cNvSpPr/>
                <p:nvPr/>
              </p:nvSpPr>
              <p:spPr>
                <a:xfrm>
                  <a:off x="1126473" y="3501008"/>
                  <a:ext cx="93663" cy="5760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21" name="Rechteck 120"/>
                <p:cNvSpPr/>
                <p:nvPr/>
              </p:nvSpPr>
              <p:spPr>
                <a:xfrm>
                  <a:off x="1259624" y="3766180"/>
                  <a:ext cx="72008" cy="45719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sp>
            <p:nvSpPr>
              <p:cNvPr id="66" name="Rechteck 65"/>
              <p:cNvSpPr/>
              <p:nvPr/>
            </p:nvSpPr>
            <p:spPr>
              <a:xfrm>
                <a:off x="90000" y="3825043"/>
                <a:ext cx="72008" cy="21602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grpSp>
            <p:nvGrpSpPr>
              <p:cNvPr id="67" name="Gruppieren 66"/>
              <p:cNvGrpSpPr/>
              <p:nvPr/>
            </p:nvGrpSpPr>
            <p:grpSpPr>
              <a:xfrm>
                <a:off x="817615" y="3717080"/>
                <a:ext cx="95558" cy="432000"/>
                <a:chOff x="1279282" y="3140968"/>
                <a:chExt cx="95558" cy="432000"/>
              </a:xfrm>
            </p:grpSpPr>
            <p:sp>
              <p:nvSpPr>
                <p:cNvPr id="117" name="Ellipse 116"/>
                <p:cNvSpPr/>
                <p:nvPr/>
              </p:nvSpPr>
              <p:spPr>
                <a:xfrm>
                  <a:off x="1279282" y="3140968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18" name="Ellipse 117"/>
                <p:cNvSpPr/>
                <p:nvPr/>
              </p:nvSpPr>
              <p:spPr>
                <a:xfrm>
                  <a:off x="1331640" y="3140968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uppieren 70"/>
              <p:cNvGrpSpPr/>
              <p:nvPr/>
            </p:nvGrpSpPr>
            <p:grpSpPr>
              <a:xfrm>
                <a:off x="1111089" y="3717080"/>
                <a:ext cx="95558" cy="432000"/>
                <a:chOff x="1279282" y="3140968"/>
                <a:chExt cx="95558" cy="432000"/>
              </a:xfrm>
            </p:grpSpPr>
            <p:sp>
              <p:nvSpPr>
                <p:cNvPr id="115" name="Ellipse 114"/>
                <p:cNvSpPr/>
                <p:nvPr/>
              </p:nvSpPr>
              <p:spPr>
                <a:xfrm>
                  <a:off x="1279282" y="3140968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16" name="Ellipse 115"/>
                <p:cNvSpPr/>
                <p:nvPr/>
              </p:nvSpPr>
              <p:spPr>
                <a:xfrm>
                  <a:off x="1331640" y="3140968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72" name="Gruppieren 71"/>
              <p:cNvGrpSpPr/>
              <p:nvPr/>
            </p:nvGrpSpPr>
            <p:grpSpPr>
              <a:xfrm>
                <a:off x="1421756" y="3717080"/>
                <a:ext cx="95558" cy="432000"/>
                <a:chOff x="1279282" y="3140968"/>
                <a:chExt cx="95558" cy="432000"/>
              </a:xfrm>
            </p:grpSpPr>
            <p:sp>
              <p:nvSpPr>
                <p:cNvPr id="113" name="Ellipse 112"/>
                <p:cNvSpPr/>
                <p:nvPr/>
              </p:nvSpPr>
              <p:spPr>
                <a:xfrm>
                  <a:off x="1279282" y="3140968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14" name="Ellipse 113"/>
                <p:cNvSpPr/>
                <p:nvPr/>
              </p:nvSpPr>
              <p:spPr>
                <a:xfrm>
                  <a:off x="1331640" y="3140968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uppieren 75"/>
              <p:cNvGrpSpPr/>
              <p:nvPr/>
            </p:nvGrpSpPr>
            <p:grpSpPr>
              <a:xfrm>
                <a:off x="4809589" y="3717032"/>
                <a:ext cx="360022" cy="432048"/>
                <a:chOff x="1596122" y="2348880"/>
                <a:chExt cx="360022" cy="432048"/>
              </a:xfrm>
            </p:grpSpPr>
            <p:sp>
              <p:nvSpPr>
                <p:cNvPr id="106" name="Ellipse 105"/>
                <p:cNvSpPr/>
                <p:nvPr/>
              </p:nvSpPr>
              <p:spPr>
                <a:xfrm>
                  <a:off x="1596122" y="2348880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7" name="Ellipse 106"/>
                <p:cNvSpPr/>
                <p:nvPr/>
              </p:nvSpPr>
              <p:spPr>
                <a:xfrm>
                  <a:off x="1648480" y="2348880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8" name="Ellipse 107"/>
                <p:cNvSpPr/>
                <p:nvPr/>
              </p:nvSpPr>
              <p:spPr>
                <a:xfrm>
                  <a:off x="1912944" y="2348928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9" name="Ellipse 108"/>
                <p:cNvSpPr/>
                <p:nvPr/>
              </p:nvSpPr>
              <p:spPr>
                <a:xfrm>
                  <a:off x="1702160" y="2348880"/>
                  <a:ext cx="42349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10" name="Ellipse 109"/>
                <p:cNvSpPr/>
                <p:nvPr/>
              </p:nvSpPr>
              <p:spPr>
                <a:xfrm>
                  <a:off x="1754518" y="2348880"/>
                  <a:ext cx="42349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11" name="Ellipse 110"/>
                <p:cNvSpPr/>
                <p:nvPr/>
              </p:nvSpPr>
              <p:spPr>
                <a:xfrm>
                  <a:off x="1806906" y="2348880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12" name="Ellipse 111"/>
                <p:cNvSpPr/>
                <p:nvPr/>
              </p:nvSpPr>
              <p:spPr>
                <a:xfrm>
                  <a:off x="1859264" y="2348880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uppieren 76"/>
              <p:cNvGrpSpPr/>
              <p:nvPr/>
            </p:nvGrpSpPr>
            <p:grpSpPr>
              <a:xfrm>
                <a:off x="5298430" y="3717032"/>
                <a:ext cx="360022" cy="432048"/>
                <a:chOff x="1596122" y="2348880"/>
                <a:chExt cx="360022" cy="432048"/>
              </a:xfrm>
            </p:grpSpPr>
            <p:sp>
              <p:nvSpPr>
                <p:cNvPr id="99" name="Ellipse 98"/>
                <p:cNvSpPr/>
                <p:nvPr/>
              </p:nvSpPr>
              <p:spPr>
                <a:xfrm>
                  <a:off x="1596122" y="2348880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0" name="Ellipse 99"/>
                <p:cNvSpPr/>
                <p:nvPr/>
              </p:nvSpPr>
              <p:spPr>
                <a:xfrm>
                  <a:off x="1648480" y="2348880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1" name="Ellipse 100"/>
                <p:cNvSpPr/>
                <p:nvPr/>
              </p:nvSpPr>
              <p:spPr>
                <a:xfrm>
                  <a:off x="1912944" y="2348928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2" name="Ellipse 101"/>
                <p:cNvSpPr/>
                <p:nvPr/>
              </p:nvSpPr>
              <p:spPr>
                <a:xfrm>
                  <a:off x="1702160" y="2348880"/>
                  <a:ext cx="42349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3" name="Ellipse 102"/>
                <p:cNvSpPr/>
                <p:nvPr/>
              </p:nvSpPr>
              <p:spPr>
                <a:xfrm>
                  <a:off x="1754518" y="2348880"/>
                  <a:ext cx="42349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4" name="Ellipse 103"/>
                <p:cNvSpPr/>
                <p:nvPr/>
              </p:nvSpPr>
              <p:spPr>
                <a:xfrm>
                  <a:off x="1806906" y="2348880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5" name="Ellipse 104"/>
                <p:cNvSpPr/>
                <p:nvPr/>
              </p:nvSpPr>
              <p:spPr>
                <a:xfrm>
                  <a:off x="1859264" y="2348880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78" name="Gruppieren 77"/>
              <p:cNvGrpSpPr/>
              <p:nvPr/>
            </p:nvGrpSpPr>
            <p:grpSpPr>
              <a:xfrm>
                <a:off x="5783436" y="3717032"/>
                <a:ext cx="360022" cy="432048"/>
                <a:chOff x="1596122" y="2348880"/>
                <a:chExt cx="360022" cy="432048"/>
              </a:xfrm>
            </p:grpSpPr>
            <p:sp>
              <p:nvSpPr>
                <p:cNvPr id="92" name="Ellipse 91"/>
                <p:cNvSpPr/>
                <p:nvPr/>
              </p:nvSpPr>
              <p:spPr>
                <a:xfrm>
                  <a:off x="1596122" y="2348880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93" name="Ellipse 92"/>
                <p:cNvSpPr/>
                <p:nvPr/>
              </p:nvSpPr>
              <p:spPr>
                <a:xfrm>
                  <a:off x="1648480" y="2348880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94" name="Ellipse 93"/>
                <p:cNvSpPr/>
                <p:nvPr/>
              </p:nvSpPr>
              <p:spPr>
                <a:xfrm>
                  <a:off x="1912944" y="2348928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95" name="Ellipse 94"/>
                <p:cNvSpPr/>
                <p:nvPr/>
              </p:nvSpPr>
              <p:spPr>
                <a:xfrm>
                  <a:off x="1702160" y="2348880"/>
                  <a:ext cx="42349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96" name="Ellipse 95"/>
                <p:cNvSpPr/>
                <p:nvPr/>
              </p:nvSpPr>
              <p:spPr>
                <a:xfrm>
                  <a:off x="1754518" y="2348880"/>
                  <a:ext cx="42349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97" name="Ellipse 96"/>
                <p:cNvSpPr/>
                <p:nvPr/>
              </p:nvSpPr>
              <p:spPr>
                <a:xfrm>
                  <a:off x="1806906" y="2348880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98" name="Ellipse 97"/>
                <p:cNvSpPr/>
                <p:nvPr/>
              </p:nvSpPr>
              <p:spPr>
                <a:xfrm>
                  <a:off x="1859264" y="2348880"/>
                  <a:ext cx="43200" cy="432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sp>
            <p:nvSpPr>
              <p:cNvPr id="79" name="Rechteck 78"/>
              <p:cNvSpPr/>
              <p:nvPr/>
            </p:nvSpPr>
            <p:spPr>
              <a:xfrm>
                <a:off x="1940400" y="3824996"/>
                <a:ext cx="54000" cy="216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0" name="Rechteck 79"/>
              <p:cNvSpPr/>
              <p:nvPr/>
            </p:nvSpPr>
            <p:spPr>
              <a:xfrm>
                <a:off x="2138400" y="3824996"/>
                <a:ext cx="54000" cy="216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1" name="Rechteck 80"/>
              <p:cNvSpPr/>
              <p:nvPr/>
            </p:nvSpPr>
            <p:spPr>
              <a:xfrm>
                <a:off x="2337079" y="3827181"/>
                <a:ext cx="54000" cy="216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2" name="Rechteck 81"/>
              <p:cNvSpPr/>
              <p:nvPr/>
            </p:nvSpPr>
            <p:spPr>
              <a:xfrm>
                <a:off x="2534400" y="3824996"/>
                <a:ext cx="54000" cy="216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3" name="Rechteck 82"/>
              <p:cNvSpPr/>
              <p:nvPr/>
            </p:nvSpPr>
            <p:spPr>
              <a:xfrm>
                <a:off x="3410347" y="3824996"/>
                <a:ext cx="54000" cy="216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4" name="Rechteck 83"/>
              <p:cNvSpPr/>
              <p:nvPr/>
            </p:nvSpPr>
            <p:spPr>
              <a:xfrm>
                <a:off x="3059832" y="3824996"/>
                <a:ext cx="54000" cy="216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5" name="Rechteck 84"/>
              <p:cNvSpPr/>
              <p:nvPr/>
            </p:nvSpPr>
            <p:spPr>
              <a:xfrm>
                <a:off x="3218400" y="3856331"/>
                <a:ext cx="90000" cy="1524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6" name="Rechteck 85"/>
              <p:cNvSpPr/>
              <p:nvPr/>
            </p:nvSpPr>
            <p:spPr>
              <a:xfrm>
                <a:off x="2732400" y="3856331"/>
                <a:ext cx="90000" cy="1524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7" name="Rechteck 86"/>
              <p:cNvSpPr/>
              <p:nvPr/>
            </p:nvSpPr>
            <p:spPr>
              <a:xfrm>
                <a:off x="3704400" y="3856331"/>
                <a:ext cx="90000" cy="1524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8" name="Rechteck 87"/>
              <p:cNvSpPr/>
              <p:nvPr/>
            </p:nvSpPr>
            <p:spPr>
              <a:xfrm>
                <a:off x="3902400" y="3824531"/>
                <a:ext cx="54000" cy="216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9" name="Rechteck 88"/>
              <p:cNvSpPr/>
              <p:nvPr/>
            </p:nvSpPr>
            <p:spPr>
              <a:xfrm>
                <a:off x="4100400" y="3824996"/>
                <a:ext cx="54000" cy="216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0" name="Rechteck 89"/>
              <p:cNvSpPr/>
              <p:nvPr/>
            </p:nvSpPr>
            <p:spPr>
              <a:xfrm>
                <a:off x="4298400" y="3827181"/>
                <a:ext cx="54000" cy="216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1" name="Rechteck 90"/>
              <p:cNvSpPr/>
              <p:nvPr/>
            </p:nvSpPr>
            <p:spPr>
              <a:xfrm>
                <a:off x="4496400" y="3824996"/>
                <a:ext cx="54000" cy="216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130" name="Gruppieren 129"/>
            <p:cNvGrpSpPr/>
            <p:nvPr/>
          </p:nvGrpSpPr>
          <p:grpSpPr>
            <a:xfrm>
              <a:off x="4989911" y="5715813"/>
              <a:ext cx="3825913" cy="309286"/>
              <a:chOff x="466824" y="5834923"/>
              <a:chExt cx="3825913" cy="309286"/>
            </a:xfrm>
          </p:grpSpPr>
          <p:sp>
            <p:nvSpPr>
              <p:cNvPr id="131" name="Textfeld 130"/>
              <p:cNvSpPr txBox="1"/>
              <p:nvPr/>
            </p:nvSpPr>
            <p:spPr>
              <a:xfrm>
                <a:off x="466824" y="5836432"/>
                <a:ext cx="5116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tx1"/>
                    </a:solidFill>
                  </a:rPr>
                  <a:t>gun</a:t>
                </a:r>
                <a:endParaRPr lang="en-GB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Textfeld 131"/>
              <p:cNvSpPr txBox="1"/>
              <p:nvPr/>
            </p:nvSpPr>
            <p:spPr>
              <a:xfrm>
                <a:off x="992186" y="5835093"/>
                <a:ext cx="84029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tx1"/>
                    </a:solidFill>
                  </a:rPr>
                  <a:t>booster</a:t>
                </a:r>
                <a:endParaRPr lang="en-GB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Textfeld 132"/>
              <p:cNvSpPr txBox="1"/>
              <p:nvPr/>
            </p:nvSpPr>
            <p:spPr>
              <a:xfrm>
                <a:off x="2212816" y="5835093"/>
                <a:ext cx="7938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tx1"/>
                    </a:solidFill>
                  </a:rPr>
                  <a:t>merger</a:t>
                </a:r>
                <a:endParaRPr lang="en-GB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Textfeld 133"/>
              <p:cNvSpPr txBox="1"/>
              <p:nvPr/>
            </p:nvSpPr>
            <p:spPr>
              <a:xfrm>
                <a:off x="3700908" y="5834923"/>
                <a:ext cx="5918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err="1" smtClean="0">
                    <a:solidFill>
                      <a:schemeClr val="tx1"/>
                    </a:solidFill>
                  </a:rPr>
                  <a:t>linac</a:t>
                </a:r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513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1751984" y="611532"/>
            <a:ext cx="6328228" cy="5857811"/>
            <a:chOff x="1403648" y="669588"/>
            <a:chExt cx="6328228" cy="585781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669588"/>
              <a:ext cx="6328228" cy="58578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hteck 1"/>
            <p:cNvSpPr/>
            <p:nvPr/>
          </p:nvSpPr>
          <p:spPr bwMode="auto">
            <a:xfrm>
              <a:off x="4310743" y="3598493"/>
              <a:ext cx="2307771" cy="2352364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9" name="Textplatzhalter 3"/>
          <p:cNvSpPr txBox="1">
            <a:spLocks/>
          </p:cNvSpPr>
          <p:nvPr/>
        </p:nvSpPr>
        <p:spPr>
          <a:xfrm>
            <a:off x="1403648" y="6527399"/>
            <a:ext cx="5000660" cy="213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rtl="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1400" b="0" kern="1200" cap="none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92296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1169988" algn="l"/>
              </a:tabLs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32480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First arc with beam dump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extplatzhalter 4"/>
          <p:cNvSpPr txBox="1">
            <a:spLocks/>
          </p:cNvSpPr>
          <p:nvPr/>
        </p:nvSpPr>
        <p:spPr>
          <a:xfrm>
            <a:off x="382938" y="2591591"/>
            <a:ext cx="3521040" cy="7858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5113" indent="-265113" algn="l" defTabSz="358775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 cap="none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65113" indent="-265113" algn="l" defTabSz="358775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 cap="none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65113" indent="-265113" algn="l" defTabSz="358775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1169988" algn="l"/>
              </a:tabLst>
              <a:defRPr sz="1800" b="1" kern="1200" cap="none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65113" indent="-265113" algn="l" defTabSz="358775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 cap="none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65113" indent="-265113" algn="l" defTabSz="358775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 cap="none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4 dipoles </a:t>
            </a:r>
            <a:r>
              <a:rPr lang="en-US" dirty="0">
                <a:solidFill>
                  <a:sysClr val="windowText" lastClr="000000"/>
                </a:solidFill>
              </a:rPr>
              <a:t>(45°)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65113" marR="0" lvl="0" indent="-265113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7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quadrupoles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65113" marR="0" lvl="0" indent="-265113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4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sextupoles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extplatzhalter 4"/>
          <p:cNvSpPr txBox="1">
            <a:spLocks/>
          </p:cNvSpPr>
          <p:nvPr/>
        </p:nvSpPr>
        <p:spPr>
          <a:xfrm>
            <a:off x="3593896" y="3630235"/>
            <a:ext cx="5337320" cy="20419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5113" indent="-265113" algn="l" defTabSz="358775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 cap="none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65113" indent="-265113" algn="l" defTabSz="358775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 cap="none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65113" indent="-265113" algn="l" defTabSz="358775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1169988" algn="l"/>
              </a:tabLst>
              <a:defRPr sz="1800" b="1" kern="1200" cap="none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65113" indent="-265113" algn="l" defTabSz="358775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 cap="none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65113" indent="-265113" algn="l" defTabSz="358775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 cap="none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marR="0" lvl="0" indent="-265113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High transmission: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moderate β-functions and dispersion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5113" marR="0" lvl="0" indent="-265113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Variable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</a:t>
            </a:r>
            <a:r>
              <a:rPr kumimoji="0" lang="en-US" sz="1800" b="1" i="1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56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0.25 m &lt;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&lt; 0.25 m</a:t>
            </a:r>
          </a:p>
          <a:p>
            <a:pPr marL="265113" marR="0" lvl="0" indent="-265113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Adjustable betatron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phase advance: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increase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BBU current threshold</a:t>
            </a:r>
          </a:p>
          <a:p>
            <a:pPr marL="265113" marR="0" lvl="0" indent="-265113" algn="l" defTabSz="358775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err="1">
                <a:solidFill>
                  <a:sysClr val="windowText" lastClr="000000"/>
                </a:solidFill>
              </a:rPr>
              <a:t>S</a:t>
            </a:r>
            <a:r>
              <a:rPr lang="en-US" dirty="0" err="1" smtClean="0">
                <a:solidFill>
                  <a:sysClr val="windowText" lastClr="000000"/>
                </a:solidFill>
              </a:rPr>
              <a:t>extupoles</a:t>
            </a:r>
            <a:r>
              <a:rPr lang="en-US" dirty="0" smtClean="0">
                <a:solidFill>
                  <a:sysClr val="windowText" lastClr="000000"/>
                </a:solidFill>
              </a:rPr>
              <a:t>:</a:t>
            </a:r>
            <a:r>
              <a:rPr lang="en-US" b="0" dirty="0" smtClean="0">
                <a:solidFill>
                  <a:sysClr val="windowText" lastClr="000000"/>
                </a:solidFill>
              </a:rPr>
              <a:t> control non-linear beam transport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90588" y="93663"/>
            <a:ext cx="47099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dirty="0" smtClean="0">
                <a:solidFill>
                  <a:srgbClr val="FFFFFF"/>
                </a:solidFill>
              </a:rPr>
              <a:t>Optics and theory – Layout of arcs (i)</a:t>
            </a:r>
            <a:endParaRPr lang="en-GB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0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366963" y="31115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endParaRPr lang="de-DE"/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850900" y="114300"/>
            <a:ext cx="139653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dirty="0" smtClean="0">
                <a:solidFill>
                  <a:schemeClr val="bg1"/>
                </a:solidFill>
              </a:rPr>
              <a:t>The menu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42001" y="1059541"/>
            <a:ext cx="8051820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800" b="0" dirty="0" smtClean="0">
                <a:solidFill>
                  <a:schemeClr val="tx2"/>
                </a:solidFill>
              </a:rPr>
              <a:t>Why </a:t>
            </a:r>
            <a:r>
              <a:rPr lang="en-US" sz="2800" b="0" dirty="0" err="1" smtClean="0">
                <a:solidFill>
                  <a:schemeClr val="tx2"/>
                </a:solidFill>
              </a:rPr>
              <a:t>B</a:t>
            </a:r>
            <a:r>
              <a:rPr lang="en-US" sz="2800" b="0" i="1" dirty="0" err="1" smtClean="0">
                <a:solidFill>
                  <a:schemeClr val="tx2"/>
                </a:solidFill>
              </a:rPr>
              <a:t>ERL</a:t>
            </a:r>
            <a:r>
              <a:rPr lang="en-US" sz="2800" b="0" dirty="0" err="1" smtClean="0">
                <a:solidFill>
                  <a:schemeClr val="tx2"/>
                </a:solidFill>
              </a:rPr>
              <a:t>inPro</a:t>
            </a:r>
            <a:endParaRPr lang="en-US" sz="2800" b="0" dirty="0" smtClean="0">
              <a:solidFill>
                <a:schemeClr val="tx2"/>
              </a:solidFill>
            </a:endParaRPr>
          </a:p>
          <a:p>
            <a:pPr algn="l"/>
            <a:r>
              <a:rPr lang="en-US" sz="2800" b="0" dirty="0">
                <a:solidFill>
                  <a:schemeClr val="tx2"/>
                </a:solidFill>
              </a:rPr>
              <a:t>	</a:t>
            </a:r>
            <a:r>
              <a:rPr lang="en-US" sz="2400" b="0" dirty="0">
                <a:solidFill>
                  <a:schemeClr val="tx1"/>
                </a:solidFill>
              </a:rPr>
              <a:t>t</a:t>
            </a:r>
            <a:r>
              <a:rPr lang="en-US" sz="2400" b="0" dirty="0" smtClean="0">
                <a:solidFill>
                  <a:schemeClr val="tx1"/>
                </a:solidFill>
              </a:rPr>
              <a:t>he beauty of ERLs</a:t>
            </a:r>
          </a:p>
          <a:p>
            <a:pPr algn="l"/>
            <a:endParaRPr lang="en-US" sz="2800" b="0" dirty="0" smtClean="0">
              <a:solidFill>
                <a:schemeClr val="tx2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b="0" dirty="0" smtClean="0">
                <a:solidFill>
                  <a:schemeClr val="tx2"/>
                </a:solidFill>
              </a:rPr>
              <a:t>The project</a:t>
            </a:r>
          </a:p>
          <a:p>
            <a:pPr algn="l"/>
            <a:r>
              <a:rPr lang="en-US" sz="2800" b="0" dirty="0">
                <a:solidFill>
                  <a:schemeClr val="tx2"/>
                </a:solidFill>
              </a:rPr>
              <a:t>	</a:t>
            </a:r>
            <a:r>
              <a:rPr lang="en-US" sz="2400" b="0" dirty="0">
                <a:solidFill>
                  <a:schemeClr val="tx1"/>
                </a:solidFill>
              </a:rPr>
              <a:t>b</a:t>
            </a:r>
            <a:r>
              <a:rPr lang="en-US" sz="2400" b="0" dirty="0" smtClean="0">
                <a:solidFill>
                  <a:schemeClr val="tx1"/>
                </a:solidFill>
              </a:rPr>
              <a:t>asic layout, goals, timeline</a:t>
            </a:r>
          </a:p>
          <a:p>
            <a:pPr algn="l"/>
            <a:endParaRPr lang="en-US" sz="2800" b="0" dirty="0">
              <a:solidFill>
                <a:schemeClr val="tx2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b="0" dirty="0" smtClean="0">
                <a:solidFill>
                  <a:schemeClr val="tx2"/>
                </a:solidFill>
              </a:rPr>
              <a:t>Status</a:t>
            </a:r>
          </a:p>
          <a:p>
            <a:pPr algn="l"/>
            <a:r>
              <a:rPr lang="en-US" sz="2800" b="0" dirty="0" smtClean="0">
                <a:solidFill>
                  <a:schemeClr val="tx2"/>
                </a:solidFill>
              </a:rPr>
              <a:t>	</a:t>
            </a:r>
            <a:r>
              <a:rPr lang="en-US" sz="2400" b="0" dirty="0" smtClean="0">
                <a:solidFill>
                  <a:schemeClr val="tx1"/>
                </a:solidFill>
              </a:rPr>
              <a:t>building, radiation protection, optics/theory, </a:t>
            </a:r>
            <a:r>
              <a:rPr lang="en-US" sz="2400" b="0" dirty="0" err="1" smtClean="0">
                <a:solidFill>
                  <a:schemeClr val="tx1"/>
                </a:solidFill>
              </a:rPr>
              <a:t>srf</a:t>
            </a:r>
            <a:r>
              <a:rPr lang="en-US" sz="2400" b="0" dirty="0" smtClean="0">
                <a:solidFill>
                  <a:schemeClr val="tx1"/>
                </a:solidFill>
              </a:rPr>
              <a:t> gun,</a:t>
            </a:r>
          </a:p>
          <a:p>
            <a:pPr algn="l"/>
            <a:r>
              <a:rPr lang="en-US" sz="2400" b="0" dirty="0">
                <a:solidFill>
                  <a:schemeClr val="tx1"/>
                </a:solidFill>
              </a:rPr>
              <a:t>	</a:t>
            </a:r>
            <a:r>
              <a:rPr lang="en-US" sz="2400" b="0" dirty="0" smtClean="0">
                <a:solidFill>
                  <a:schemeClr val="tx1"/>
                </a:solidFill>
              </a:rPr>
              <a:t>cold systems (</a:t>
            </a:r>
            <a:r>
              <a:rPr lang="en-US" sz="2400" b="0" dirty="0" err="1" smtClean="0">
                <a:solidFill>
                  <a:schemeClr val="tx1"/>
                </a:solidFill>
              </a:rPr>
              <a:t>srf</a:t>
            </a:r>
            <a:r>
              <a:rPr lang="en-US" sz="2400" b="0" dirty="0" smtClean="0">
                <a:solidFill>
                  <a:schemeClr val="tx1"/>
                </a:solidFill>
              </a:rPr>
              <a:t>), warm systems</a:t>
            </a:r>
          </a:p>
          <a:p>
            <a:pPr algn="l"/>
            <a:endParaRPr lang="en-US" sz="2800" b="0" dirty="0">
              <a:solidFill>
                <a:schemeClr val="tx2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b="0" dirty="0" smtClean="0">
                <a:solidFill>
                  <a:schemeClr val="tx2"/>
                </a:solidFill>
              </a:rPr>
              <a:t>Summary</a:t>
            </a:r>
            <a:endParaRPr lang="en-US" sz="2800" b="0" dirty="0">
              <a:solidFill>
                <a:schemeClr val="tx2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en-US" sz="2800" b="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ACC-Physics\BERLinPro\BERLinPro_CDR\Bilder\twiss_r56=0_bro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5"/>
          <a:stretch>
            <a:fillRect/>
          </a:stretch>
        </p:blipFill>
        <p:spPr bwMode="auto">
          <a:xfrm>
            <a:off x="179388" y="908050"/>
            <a:ext cx="876300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4140200" y="5651500"/>
            <a:ext cx="1360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</a:t>
            </a:r>
            <a:r>
              <a:rPr lang="en-US" baseline="-25000"/>
              <a:t>56</a:t>
            </a:r>
            <a:r>
              <a:rPr lang="en-US"/>
              <a:t> = 0.0 m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90588" y="93663"/>
            <a:ext cx="47804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dirty="0" smtClean="0">
                <a:solidFill>
                  <a:srgbClr val="FFFFFF"/>
                </a:solidFill>
              </a:rPr>
              <a:t>Optics and theory </a:t>
            </a:r>
            <a:r>
              <a:rPr lang="en-GB" sz="2000" smtClean="0">
                <a:solidFill>
                  <a:srgbClr val="FFFFFF"/>
                </a:solidFill>
              </a:rPr>
              <a:t>– Layout </a:t>
            </a:r>
            <a:r>
              <a:rPr lang="en-GB" sz="2000" dirty="0" smtClean="0">
                <a:solidFill>
                  <a:srgbClr val="FFFFFF"/>
                </a:solidFill>
              </a:rPr>
              <a:t>of arcs (ii)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042574" y="858158"/>
            <a:ext cx="3058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/>
              <a:t>Recirculator</a:t>
            </a:r>
            <a:r>
              <a:rPr lang="en-GB" sz="2400" dirty="0" smtClean="0"/>
              <a:t> lattice: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3228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 txBox="1">
            <a:spLocks/>
          </p:cNvSpPr>
          <p:nvPr/>
        </p:nvSpPr>
        <p:spPr>
          <a:xfrm>
            <a:off x="231266" y="757923"/>
            <a:ext cx="8255000" cy="52895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defRPr sz="2000" b="1" kern="1200" cap="none">
                <a:solidFill>
                  <a:srgbClr val="00589C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35718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SzPct val="150000"/>
              <a:buFont typeface="Arial"/>
              <a:buChar char="•"/>
              <a:defRPr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536575" indent="-179388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Courier New"/>
              <a:buChar char="o"/>
              <a:tabLst>
                <a:tab pos="1169988" algn="l"/>
              </a:tabLst>
              <a:defRPr sz="16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6010275" indent="32480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96662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High current injector development in three stages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589C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494438"/>
              </p:ext>
            </p:extLst>
          </p:nvPr>
        </p:nvGraphicFramePr>
        <p:xfrm>
          <a:off x="539552" y="1655580"/>
          <a:ext cx="7992889" cy="4792211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283682"/>
                <a:gridCol w="1972271"/>
                <a:gridCol w="1868468"/>
                <a:gridCol w="1868468"/>
              </a:tblGrid>
              <a:tr h="5637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HoBiCaT</a:t>
                      </a:r>
                      <a:r>
                        <a:rPr lang="de-DE" sz="1600" b="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Injector 0</a:t>
                      </a:r>
                      <a:endParaRPr lang="de-DE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 err="1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Injector</a:t>
                      </a:r>
                      <a:r>
                        <a:rPr lang="de-DE" sz="16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 1</a:t>
                      </a:r>
                      <a:endParaRPr lang="de-DE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Injector 2</a:t>
                      </a:r>
                      <a:endParaRPr lang="de-DE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</a:tr>
              <a:tr h="5637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Goal</a:t>
                      </a:r>
                      <a:endParaRPr lang="de-DE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Beam Demonstrator</a:t>
                      </a:r>
                      <a:endParaRPr lang="de-DE" sz="160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Brightness </a:t>
                      </a:r>
                      <a:endParaRPr lang="de-DE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R&amp;D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Injector</a:t>
                      </a:r>
                      <a:endParaRPr lang="de-DE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High-current</a:t>
                      </a:r>
                      <a:endParaRPr lang="de-DE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injector</a:t>
                      </a:r>
                      <a:endParaRPr lang="de-DE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</a:tr>
              <a:tr h="2818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Electron energy</a:t>
                      </a:r>
                      <a:endParaRPr lang="de-DE" sz="160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≥ 1.5 MeV</a:t>
                      </a:r>
                      <a:endParaRPr lang="de-DE" sz="160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18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RF frequency</a:t>
                      </a:r>
                      <a:endParaRPr lang="de-DE" sz="160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1.3 GHz</a:t>
                      </a:r>
                      <a:endParaRPr lang="de-DE" sz="160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18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Design peak field</a:t>
                      </a:r>
                      <a:endParaRPr lang="de-DE" sz="160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≤ 50 MV/m</a:t>
                      </a:r>
                      <a:endParaRPr lang="de-DE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18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Operation launch field</a:t>
                      </a:r>
                      <a:endParaRPr lang="de-DE" sz="160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≥ 10 MV/m</a:t>
                      </a:r>
                      <a:endParaRPr lang="de-DE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18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Bunch charge</a:t>
                      </a:r>
                      <a:endParaRPr lang="de-DE" sz="160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≤ 77 pC</a:t>
                      </a:r>
                      <a:endParaRPr lang="de-DE" sz="160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18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Repetition rate</a:t>
                      </a:r>
                      <a:endParaRPr lang="de-DE" sz="160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30 kHz</a:t>
                      </a:r>
                      <a:endParaRPr lang="de-DE" sz="160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54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MHz / 25 Hz</a:t>
                      </a:r>
                      <a:endParaRPr lang="de-DE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1.3 GHz</a:t>
                      </a:r>
                      <a:endParaRPr lang="de-DE" sz="160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</a:tr>
              <a:tr h="2818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Cathode material</a:t>
                      </a:r>
                      <a:endParaRPr lang="de-DE" sz="160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Pb</a:t>
                      </a:r>
                      <a:endParaRPr lang="de-DE" sz="160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CsK</a:t>
                      </a:r>
                      <a:r>
                        <a:rPr lang="en-US" sz="1600" baseline="-250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Sb</a:t>
                      </a:r>
                      <a:endParaRPr lang="de-DE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CsK</a:t>
                      </a:r>
                      <a:r>
                        <a:rPr lang="en-US" sz="1600" baseline="-2500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Sb</a:t>
                      </a:r>
                      <a:endParaRPr lang="de-DE" sz="160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</a:tr>
              <a:tr h="2818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Cathode QE</a:t>
                      </a:r>
                      <a:endParaRPr lang="de-DE" sz="160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10</a:t>
                      </a:r>
                      <a:r>
                        <a:rPr lang="de-DE" sz="1600" baseline="300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−4</a:t>
                      </a:r>
                      <a:r>
                        <a:rPr lang="de-DE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de-DE" sz="1600" baseline="0" dirty="0" err="1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at</a:t>
                      </a:r>
                      <a:r>
                        <a:rPr lang="de-DE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 258 </a:t>
                      </a:r>
                      <a:r>
                        <a:rPr lang="de-DE" sz="1600" baseline="0" dirty="0" err="1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nm</a:t>
                      </a:r>
                      <a:endParaRPr lang="de-DE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10%</a:t>
                      </a:r>
                      <a:r>
                        <a:rPr lang="de-DE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de-DE" sz="1600" baseline="0" dirty="0" err="1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at</a:t>
                      </a:r>
                      <a:r>
                        <a:rPr lang="de-DE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 532 </a:t>
                      </a:r>
                      <a:r>
                        <a:rPr lang="de-DE" sz="1600" baseline="0" dirty="0" err="1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nm</a:t>
                      </a:r>
                      <a:endParaRPr lang="de-DE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10%</a:t>
                      </a:r>
                      <a:r>
                        <a:rPr lang="de-DE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de-DE" sz="1600" baseline="0" dirty="0" err="1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at</a:t>
                      </a:r>
                      <a:r>
                        <a:rPr lang="de-DE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 532 </a:t>
                      </a:r>
                      <a:r>
                        <a:rPr lang="de-DE" sz="1600" baseline="0" dirty="0" err="1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nm</a:t>
                      </a:r>
                      <a:endParaRPr lang="de-DE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</a:tr>
              <a:tr h="2818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Laser wavelength</a:t>
                      </a:r>
                      <a:endParaRPr lang="de-DE" sz="160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258 nm</a:t>
                      </a:r>
                      <a:endParaRPr lang="de-DE" sz="160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532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nm</a:t>
                      </a:r>
                      <a:endParaRPr lang="de-DE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532 </a:t>
                      </a: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nm</a:t>
                      </a:r>
                      <a:endParaRPr lang="de-DE" sz="160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</a:tr>
              <a:tr h="2818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Laser pulse energy</a:t>
                      </a:r>
                      <a:endParaRPr lang="de-DE" sz="160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0.15 µJ</a:t>
                      </a:r>
                      <a:endParaRPr lang="de-DE" sz="160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1.8 nJ</a:t>
                      </a:r>
                      <a:endParaRPr lang="de-DE" sz="160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1.8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nJ</a:t>
                      </a:r>
                      <a:endParaRPr lang="de-DE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</a:tr>
              <a:tr h="2818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Laser pulse shape</a:t>
                      </a:r>
                      <a:endParaRPr lang="de-DE" sz="160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Gaussian</a:t>
                      </a:r>
                      <a:endParaRPr lang="de-DE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Gaussian/Flat-top</a:t>
                      </a:r>
                      <a:endParaRPr lang="de-DE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Gaussian/Flat-top</a:t>
                      </a:r>
                      <a:endParaRPr lang="de-DE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</a:tr>
              <a:tr h="2818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Laser pulse length</a:t>
                      </a:r>
                      <a:endParaRPr lang="de-DE" sz="160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2.5 ps FWHM</a:t>
                      </a:r>
                      <a:endParaRPr lang="de-DE" sz="160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≤ </a:t>
                      </a:r>
                      <a:r>
                        <a:rPr lang="en-US" sz="160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20 ps</a:t>
                      </a:r>
                      <a:endParaRPr lang="de-DE" sz="160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20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ps</a:t>
                      </a:r>
                      <a:endParaRPr lang="de-DE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</a:tr>
              <a:tr h="2818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Average current</a:t>
                      </a:r>
                      <a:endParaRPr lang="de-DE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0.5 µA</a:t>
                      </a:r>
                      <a:endParaRPr lang="de-DE" sz="160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≤ 10 </a:t>
                      </a:r>
                      <a:r>
                        <a:rPr lang="en-US" sz="160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mA /</a:t>
                      </a:r>
                      <a:r>
                        <a:rPr lang="en-US" sz="1600" baseline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 0.1 mA</a:t>
                      </a:r>
                      <a:endParaRPr lang="de-DE" sz="160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100 mA</a:t>
                      </a:r>
                      <a:endParaRPr lang="de-DE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5023" marR="650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id="4" name="Gruppierung 6"/>
          <p:cNvGrpSpPr/>
          <p:nvPr/>
        </p:nvGrpSpPr>
        <p:grpSpPr>
          <a:xfrm>
            <a:off x="6361662" y="575460"/>
            <a:ext cx="2465836" cy="864096"/>
            <a:chOff x="467544" y="2276872"/>
            <a:chExt cx="8424936" cy="2952328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276872"/>
              <a:ext cx="8305147" cy="2952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hteck 5"/>
            <p:cNvSpPr/>
            <p:nvPr/>
          </p:nvSpPr>
          <p:spPr>
            <a:xfrm>
              <a:off x="8172400" y="2420888"/>
              <a:ext cx="720080" cy="720080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Rechteck 6"/>
          <p:cNvSpPr/>
          <p:nvPr/>
        </p:nvSpPr>
        <p:spPr>
          <a:xfrm>
            <a:off x="4777049" y="1583572"/>
            <a:ext cx="1870494" cy="4922262"/>
          </a:xfrm>
          <a:prstGeom prst="rect">
            <a:avLst/>
          </a:prstGeom>
          <a:noFill/>
          <a:ln w="76200" cap="flat" cmpd="sng" algn="ctr">
            <a:solidFill>
              <a:srgbClr val="FF0000">
                <a:alpha val="14000"/>
              </a:srgbClr>
            </a:solidFill>
            <a:prstDash val="solid"/>
          </a:ln>
          <a:effectLst>
            <a:glow rad="38100">
              <a:srgbClr val="FF0000">
                <a:alpha val="66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891406" y="1166038"/>
            <a:ext cx="1570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Current focus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014413" y="141288"/>
            <a:ext cx="62281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 sz="2000" dirty="0" smtClean="0">
                <a:solidFill>
                  <a:schemeClr val="bg1"/>
                </a:solidFill>
                <a:ea typeface="ＭＳ Ｐゴシック" charset="-128"/>
              </a:rPr>
              <a:t>SRF gun development – Staging</a:t>
            </a:r>
            <a:endParaRPr lang="en-GB" sz="2000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30805" y="1060352"/>
            <a:ext cx="2942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 smtClean="0">
                <a:solidFill>
                  <a:schemeClr val="tx1"/>
                </a:solidFill>
              </a:rPr>
              <a:t>see talk:</a:t>
            </a:r>
          </a:p>
          <a:p>
            <a:pPr algn="l"/>
            <a:r>
              <a:rPr lang="en-GB" sz="1400" dirty="0" smtClean="0">
                <a:solidFill>
                  <a:schemeClr val="tx1"/>
                </a:solidFill>
              </a:rPr>
              <a:t>T. Kamps, “</a:t>
            </a:r>
            <a:r>
              <a:rPr lang="en-GB" sz="1400" dirty="0" err="1" smtClean="0">
                <a:solidFill>
                  <a:schemeClr val="tx1"/>
                </a:solidFill>
              </a:rPr>
              <a:t>B</a:t>
            </a:r>
            <a:r>
              <a:rPr lang="en-GB" sz="1400" i="1" dirty="0" err="1" smtClean="0">
                <a:solidFill>
                  <a:schemeClr val="tx1"/>
                </a:solidFill>
              </a:rPr>
              <a:t>ERL</a:t>
            </a:r>
            <a:r>
              <a:rPr lang="en-GB" sz="1400" dirty="0" err="1" smtClean="0">
                <a:solidFill>
                  <a:schemeClr val="tx1"/>
                </a:solidFill>
              </a:rPr>
              <a:t>inPro</a:t>
            </a:r>
            <a:r>
              <a:rPr lang="en-GB" sz="1400" dirty="0" smtClean="0">
                <a:solidFill>
                  <a:schemeClr val="tx1"/>
                </a:solidFill>
              </a:rPr>
              <a:t> injector” 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27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ESSY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072" y="1196752"/>
            <a:ext cx="3425523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073" y="4355196"/>
            <a:ext cx="3410272" cy="2117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4360" y="908720"/>
            <a:ext cx="2016224" cy="3028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feld 11"/>
          <p:cNvSpPr txBox="1">
            <a:spLocks noChangeArrowheads="1"/>
          </p:cNvSpPr>
          <p:nvPr/>
        </p:nvSpPr>
        <p:spPr bwMode="auto">
          <a:xfrm>
            <a:off x="4008252" y="2962689"/>
            <a:ext cx="181331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Plasma </a:t>
            </a: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arc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depositon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setup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0" kern="0" dirty="0" err="1" smtClean="0">
                <a:solidFill>
                  <a:schemeClr val="bg1"/>
                </a:solidFill>
              </a:rPr>
              <a:t>at</a:t>
            </a:r>
            <a:r>
              <a:rPr lang="de-DE" sz="1800" b="0" kern="0" dirty="0" smtClean="0">
                <a:solidFill>
                  <a:schemeClr val="bg1"/>
                </a:solidFill>
              </a:rPr>
              <a:t> </a:t>
            </a:r>
            <a:r>
              <a:rPr lang="de-DE" sz="1800" b="0" kern="0" dirty="0" err="1" smtClean="0">
                <a:solidFill>
                  <a:schemeClr val="bg1"/>
                </a:solidFill>
              </a:rPr>
              <a:t>Swierk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grpSp>
        <p:nvGrpSpPr>
          <p:cNvPr id="6" name="Gruppieren 21"/>
          <p:cNvGrpSpPr/>
          <p:nvPr/>
        </p:nvGrpSpPr>
        <p:grpSpPr>
          <a:xfrm>
            <a:off x="2722360" y="4077072"/>
            <a:ext cx="3968299" cy="2517243"/>
            <a:chOff x="3419475" y="4005064"/>
            <a:chExt cx="4197009" cy="2662322"/>
          </a:xfrm>
        </p:grpSpPr>
        <p:grpSp>
          <p:nvGrpSpPr>
            <p:cNvPr id="7" name="Gruppieren 28"/>
            <p:cNvGrpSpPr>
              <a:grpSpLocks/>
            </p:cNvGrpSpPr>
            <p:nvPr/>
          </p:nvGrpSpPr>
          <p:grpSpPr bwMode="auto">
            <a:xfrm>
              <a:off x="3419475" y="4005064"/>
              <a:ext cx="4197009" cy="2629636"/>
              <a:chOff x="3419872" y="4005531"/>
              <a:chExt cx="4196053" cy="2628900"/>
            </a:xfrm>
          </p:grpSpPr>
          <p:pic>
            <p:nvPicPr>
              <p:cNvPr id="9" name="Grafik 10" descr="Pbcathode.jp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644126" y="4005531"/>
                <a:ext cx="2971799" cy="26289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0" name="Textfeld 18"/>
              <p:cNvSpPr txBox="1">
                <a:spLocks noChangeArrowheads="1"/>
              </p:cNvSpPr>
              <p:nvPr/>
            </p:nvSpPr>
            <p:spPr bwMode="auto">
              <a:xfrm>
                <a:off x="4671172" y="4129858"/>
                <a:ext cx="2852618" cy="3384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</a:rPr>
                  <a:t>Pb</a:t>
                </a:r>
                <a:r>
                  <a:rPr kumimoji="0" lang="de-DE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de-DE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</a:rPr>
                  <a:t>cathode</a:t>
                </a:r>
                <a:r>
                  <a:rPr kumimoji="0" lang="de-DE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de-DE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</a:rPr>
                  <a:t>film (</a:t>
                </a:r>
                <a:r>
                  <a:rPr kumimoji="0" lang="de-DE" sz="16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</a:rPr>
                  <a:t>few</a:t>
                </a:r>
                <a:r>
                  <a:rPr kumimoji="0" lang="de-DE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</a:rPr>
                  <a:t> 100 </a:t>
                </a:r>
                <a:r>
                  <a:rPr kumimoji="0" lang="de-DE" sz="16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</a:rPr>
                  <a:t>nm</a:t>
                </a:r>
                <a:r>
                  <a:rPr kumimoji="0" lang="de-DE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</a:rPr>
                  <a:t>)</a:t>
                </a:r>
                <a:endPara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11" name="Gerade Verbindung mit Pfeil 10"/>
              <p:cNvCxnSpPr/>
              <p:nvPr/>
            </p:nvCxnSpPr>
            <p:spPr>
              <a:xfrm>
                <a:off x="5944199" y="4561785"/>
                <a:ext cx="504166" cy="1223571"/>
              </a:xfrm>
              <a:prstGeom prst="straightConnector1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12" name="Textfeld 22"/>
              <p:cNvSpPr txBox="1">
                <a:spLocks noChangeArrowheads="1"/>
              </p:cNvSpPr>
              <p:nvPr/>
            </p:nvSpPr>
            <p:spPr bwMode="auto">
              <a:xfrm>
                <a:off x="3419872" y="5373216"/>
                <a:ext cx="1847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8" name="Textfeld 7"/>
            <p:cNvSpPr txBox="1"/>
            <p:nvPr/>
          </p:nvSpPr>
          <p:spPr>
            <a:xfrm>
              <a:off x="4355976" y="6309320"/>
              <a:ext cx="2764356" cy="358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    R. </a:t>
              </a:r>
              <a:r>
                <a:rPr kumimoji="0" lang="de-DE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Nietubyc</a:t>
              </a:r>
              <a:r>
                <a:rPr kumimoji="0" 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, </a:t>
              </a:r>
              <a:r>
                <a:rPr kumimoji="0" lang="de-DE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Soltan</a:t>
              </a:r>
              <a:r>
                <a:rPr kumimoji="0" 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 </a:t>
              </a:r>
              <a:r>
                <a:rPr kumimoji="0" lang="de-DE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Inst</a:t>
              </a:r>
              <a:r>
                <a:rPr kumimoji="0" 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.</a:t>
              </a: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3" name="Textfeld 11"/>
          <p:cNvSpPr txBox="1">
            <a:spLocks noChangeArrowheads="1"/>
          </p:cNvSpPr>
          <p:nvPr/>
        </p:nvSpPr>
        <p:spPr bwMode="auto">
          <a:xfrm>
            <a:off x="202080" y="6093296"/>
            <a:ext cx="23519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J.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Sekutowicz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DESY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Textfeld 11"/>
          <p:cNvSpPr txBox="1">
            <a:spLocks noChangeArrowheads="1"/>
          </p:cNvSpPr>
          <p:nvPr/>
        </p:nvSpPr>
        <p:spPr bwMode="auto">
          <a:xfrm>
            <a:off x="173697" y="3240318"/>
            <a:ext cx="28648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Cavity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de-DE" sz="1800" b="0" kern="0" dirty="0" err="1">
                <a:solidFill>
                  <a:sysClr val="windowText" lastClr="000000"/>
                </a:solidFill>
              </a:rPr>
              <a:t>p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roduction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at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JLAB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0" kern="0" dirty="0" smtClean="0">
                <a:solidFill>
                  <a:sysClr val="windowText" lastClr="000000"/>
                </a:solidFill>
              </a:rPr>
              <a:t>P. Kneisel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6871111" y="1196751"/>
            <a:ext cx="2287637" cy="4835259"/>
            <a:chOff x="3347864" y="476672"/>
            <a:chExt cx="2359645" cy="4896544"/>
          </a:xfrm>
        </p:grpSpPr>
        <p:pic>
          <p:nvPicPr>
            <p:cNvPr id="17" name="Grafik 16" descr="logo_desy.gif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32040" y="3645023"/>
              <a:ext cx="720080" cy="702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Grafik 11" descr="hzb_logo_cmyk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19872" y="476672"/>
              <a:ext cx="2232248" cy="1135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Grafik 9" descr="JLab_logo_text_white1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47864" y="1412776"/>
              <a:ext cx="2359645" cy="537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Grafik 13" descr="MBI-Schriftzug_de.gif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47864" y="3068960"/>
              <a:ext cx="1392237" cy="709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Grafik 10" descr="Logo_Small.jp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067944" y="2708920"/>
              <a:ext cx="1628328" cy="597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347864" y="4005064"/>
              <a:ext cx="1206500" cy="831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419872" y="2060848"/>
              <a:ext cx="2088232" cy="499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427984" y="4797152"/>
              <a:ext cx="1212849" cy="5760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1014413" y="141288"/>
            <a:ext cx="79510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 sz="2000" dirty="0" smtClean="0">
                <a:solidFill>
                  <a:schemeClr val="bg1"/>
                </a:solidFill>
                <a:ea typeface="ＭＳ Ｐゴシック" charset="-128"/>
              </a:rPr>
              <a:t>SRF gun development – </a:t>
            </a:r>
            <a:r>
              <a:rPr lang="en-GB" sz="2000" dirty="0" err="1" smtClean="0">
                <a:solidFill>
                  <a:schemeClr val="bg1"/>
                </a:solidFill>
                <a:ea typeface="ＭＳ Ｐゴシック" charset="-128"/>
              </a:rPr>
              <a:t>HoBiCaT</a:t>
            </a:r>
            <a:r>
              <a:rPr lang="en-GB" sz="2000" dirty="0" smtClean="0">
                <a:solidFill>
                  <a:schemeClr val="bg1"/>
                </a:solidFill>
                <a:ea typeface="ＭＳ Ｐゴシック" charset="-128"/>
              </a:rPr>
              <a:t> / fully </a:t>
            </a:r>
            <a:r>
              <a:rPr lang="en-GB" sz="2000" dirty="0" err="1" smtClean="0">
                <a:solidFill>
                  <a:schemeClr val="bg1"/>
                </a:solidFill>
                <a:ea typeface="ＭＳ Ｐゴシック" charset="-128"/>
              </a:rPr>
              <a:t>sc</a:t>
            </a:r>
            <a:r>
              <a:rPr lang="en-GB" sz="2000" dirty="0" smtClean="0">
                <a:solidFill>
                  <a:schemeClr val="bg1"/>
                </a:solidFill>
                <a:ea typeface="ＭＳ Ｐゴシック" charset="-128"/>
              </a:rPr>
              <a:t> gun with lead cathode</a:t>
            </a:r>
            <a:endParaRPr lang="en-GB" sz="2000" dirty="0">
              <a:solidFill>
                <a:schemeClr val="bg1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789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768" y="1111411"/>
            <a:ext cx="2727253" cy="4072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D:\Profile\gbt\Daten\SRF_Gun\Sketches\Engineering_model\SRF_Gun_HoBiCaT_cav_so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2" y="4419049"/>
            <a:ext cx="2664296" cy="1549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uppierung 6"/>
          <p:cNvGrpSpPr/>
          <p:nvPr/>
        </p:nvGrpSpPr>
        <p:grpSpPr>
          <a:xfrm rot="5400000">
            <a:off x="2882520" y="2442649"/>
            <a:ext cx="3371323" cy="2160240"/>
            <a:chOff x="5580112" y="836712"/>
            <a:chExt cx="3371323" cy="2160240"/>
          </a:xfrm>
        </p:grpSpPr>
        <p:pic>
          <p:nvPicPr>
            <p:cNvPr id="5" name="Inhaltsplatzhalter 4"/>
            <p:cNvPicPr>
              <a:picLocks noChangeAspect="1"/>
            </p:cNvPicPr>
            <p:nvPr/>
          </p:nvPicPr>
          <p:blipFill>
            <a:blip r:embed="rId4" cstate="print"/>
            <a:srcRect t="26471" b="26471"/>
            <a:stretch>
              <a:fillRect/>
            </a:stretch>
          </p:blipFill>
          <p:spPr>
            <a:xfrm>
              <a:off x="5580112" y="836712"/>
              <a:ext cx="3371323" cy="21602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feld 5"/>
            <p:cNvSpPr txBox="1"/>
            <p:nvPr/>
          </p:nvSpPr>
          <p:spPr>
            <a:xfrm rot="16200000">
              <a:off x="5247697" y="1678952"/>
              <a:ext cx="14596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First beam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21</a:t>
              </a:r>
              <a:r>
                <a:rPr kumimoji="0" lang="en-US" sz="140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st</a:t>
              </a:r>
              <a:r>
                <a: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 April 2011</a:t>
              </a:r>
              <a:endPara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" name="Rechteck 6"/>
          <p:cNvSpPr/>
          <p:nvPr/>
        </p:nvSpPr>
        <p:spPr>
          <a:xfrm>
            <a:off x="3275856" y="1716216"/>
            <a:ext cx="2592288" cy="4104456"/>
          </a:xfrm>
          <a:prstGeom prst="rect">
            <a:avLst/>
          </a:prstGeom>
          <a:solidFill>
            <a:sysClr val="window" lastClr="FFFFFF">
              <a:alpha val="70000"/>
            </a:sys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830639" y="1146189"/>
            <a:ext cx="1475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Project Start:</a:t>
            </a:r>
          </a:p>
          <a:p>
            <a:r>
              <a:rPr lang="en-GB" dirty="0" smtClean="0"/>
              <a:t>May 2009</a:t>
            </a:r>
            <a:endParaRPr lang="en-GB" dirty="0"/>
          </a:p>
        </p:txBody>
      </p:sp>
      <p:sp>
        <p:nvSpPr>
          <p:cNvPr id="10" name="Textfeld 9"/>
          <p:cNvSpPr txBox="1"/>
          <p:nvPr/>
        </p:nvSpPr>
        <p:spPr>
          <a:xfrm>
            <a:off x="5843163" y="2509596"/>
            <a:ext cx="32896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smtClean="0"/>
              <a:t>1.8MeV</a:t>
            </a:r>
          </a:p>
          <a:p>
            <a:pPr algn="l"/>
            <a:r>
              <a:rPr lang="en-GB" dirty="0" smtClean="0"/>
              <a:t>6pC bunch charge</a:t>
            </a:r>
          </a:p>
          <a:p>
            <a:pPr algn="l"/>
            <a:r>
              <a:rPr lang="en-GB" dirty="0" smtClean="0"/>
              <a:t>8kHz (~50nA)</a:t>
            </a:r>
          </a:p>
          <a:p>
            <a:pPr algn="l"/>
            <a:r>
              <a:rPr lang="en-GB" dirty="0" smtClean="0"/>
              <a:t>3ps </a:t>
            </a:r>
            <a:r>
              <a:rPr lang="en-GB" dirty="0" err="1" smtClean="0"/>
              <a:t>rms</a:t>
            </a:r>
            <a:endParaRPr lang="en-GB" dirty="0" smtClean="0"/>
          </a:p>
          <a:p>
            <a:pPr algn="l"/>
            <a:r>
              <a:rPr lang="en-GB" dirty="0" smtClean="0"/>
              <a:t>2 mm </a:t>
            </a:r>
            <a:r>
              <a:rPr lang="en-GB" dirty="0" err="1" smtClean="0"/>
              <a:t>mrad</a:t>
            </a:r>
            <a:r>
              <a:rPr lang="en-GB" dirty="0"/>
              <a:t> </a:t>
            </a:r>
            <a:r>
              <a:rPr lang="en-GB" dirty="0" smtClean="0"/>
              <a:t>(~ 5 </a:t>
            </a:r>
            <a:r>
              <a:rPr lang="en-GB" dirty="0"/>
              <a:t>mm </a:t>
            </a:r>
            <a:r>
              <a:rPr lang="en-GB" dirty="0" err="1" smtClean="0"/>
              <a:t>mrad</a:t>
            </a:r>
            <a:r>
              <a:rPr lang="en-GB" dirty="0" smtClean="0"/>
              <a:t> / mm)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795782" y="3980528"/>
            <a:ext cx="3373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smtClean="0"/>
              <a:t>- important milestone,</a:t>
            </a:r>
          </a:p>
          <a:p>
            <a:pPr algn="l"/>
            <a:r>
              <a:rPr lang="en-GB" dirty="0"/>
              <a:t> </a:t>
            </a:r>
            <a:r>
              <a:rPr lang="en-GB" dirty="0" smtClean="0"/>
              <a:t> demonstrating our capabilities</a:t>
            </a:r>
          </a:p>
          <a:p>
            <a:pPr algn="l"/>
            <a:r>
              <a:rPr lang="en-GB" dirty="0" smtClean="0"/>
              <a:t>- great interest in community</a:t>
            </a:r>
          </a:p>
          <a:p>
            <a:pPr algn="l"/>
            <a:r>
              <a:rPr lang="en-GB" dirty="0" smtClean="0"/>
              <a:t>- basis for further collaborative</a:t>
            </a:r>
          </a:p>
          <a:p>
            <a:pPr algn="l"/>
            <a:r>
              <a:rPr lang="en-GB" dirty="0"/>
              <a:t> </a:t>
            </a:r>
            <a:r>
              <a:rPr lang="en-GB" dirty="0" smtClean="0"/>
              <a:t> effort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910710" y="5661020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In 2012 test of new fully </a:t>
            </a:r>
            <a:r>
              <a:rPr lang="en-GB" dirty="0" err="1" smtClean="0">
                <a:solidFill>
                  <a:schemeClr val="tx1"/>
                </a:solidFill>
              </a:rPr>
              <a:t>sc</a:t>
            </a:r>
            <a:r>
              <a:rPr lang="en-GB" dirty="0" smtClean="0">
                <a:solidFill>
                  <a:schemeClr val="tx1"/>
                </a:solidFill>
              </a:rPr>
              <a:t> 1.6 cell gun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(with </a:t>
            </a:r>
            <a:r>
              <a:rPr lang="en-GB" dirty="0" err="1" smtClean="0">
                <a:solidFill>
                  <a:schemeClr val="tx1"/>
                </a:solidFill>
              </a:rPr>
              <a:t>Pb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cathod</a:t>
            </a:r>
            <a:r>
              <a:rPr lang="en-GB" dirty="0" smtClean="0">
                <a:solidFill>
                  <a:schemeClr val="tx1"/>
                </a:solidFill>
              </a:rPr>
              <a:t> plug)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014413" y="141288"/>
            <a:ext cx="79510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 sz="2000" dirty="0" smtClean="0">
                <a:solidFill>
                  <a:schemeClr val="bg1"/>
                </a:solidFill>
                <a:ea typeface="ＭＳ Ｐゴシック" charset="-128"/>
              </a:rPr>
              <a:t>SRF gun development – </a:t>
            </a:r>
            <a:r>
              <a:rPr lang="en-GB" sz="2000" dirty="0" err="1" smtClean="0">
                <a:solidFill>
                  <a:schemeClr val="bg1"/>
                </a:solidFill>
                <a:ea typeface="ＭＳ Ｐゴシック" charset="-128"/>
              </a:rPr>
              <a:t>HoBiCaT</a:t>
            </a:r>
            <a:r>
              <a:rPr lang="en-GB" sz="2000" dirty="0" smtClean="0">
                <a:solidFill>
                  <a:schemeClr val="bg1"/>
                </a:solidFill>
                <a:ea typeface="ＭＳ Ｐゴシック" charset="-128"/>
              </a:rPr>
              <a:t> / fully </a:t>
            </a:r>
            <a:r>
              <a:rPr lang="en-GB" sz="2000" dirty="0" err="1" smtClean="0">
                <a:solidFill>
                  <a:schemeClr val="bg1"/>
                </a:solidFill>
                <a:ea typeface="ＭＳ Ｐゴシック" charset="-128"/>
              </a:rPr>
              <a:t>sc</a:t>
            </a:r>
            <a:r>
              <a:rPr lang="en-GB" sz="2000" dirty="0" smtClean="0">
                <a:solidFill>
                  <a:schemeClr val="bg1"/>
                </a:solidFill>
                <a:ea typeface="ＭＳ Ｐゴシック" charset="-128"/>
              </a:rPr>
              <a:t> gun with lead cathode</a:t>
            </a:r>
            <a:endParaRPr lang="en-GB" sz="2000" dirty="0">
              <a:solidFill>
                <a:schemeClr val="bg1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199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1014413" y="141288"/>
            <a:ext cx="79510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 sz="2000" dirty="0" smtClean="0">
                <a:solidFill>
                  <a:schemeClr val="bg1"/>
                </a:solidFill>
                <a:ea typeface="ＭＳ Ｐゴシック" charset="-128"/>
              </a:rPr>
              <a:t>SRF gun development – Gun </a:t>
            </a:r>
            <a:r>
              <a:rPr lang="en-GB" sz="2000" smtClean="0">
                <a:solidFill>
                  <a:schemeClr val="bg1"/>
                </a:solidFill>
                <a:ea typeface="ＭＳ Ｐゴシック" charset="-128"/>
              </a:rPr>
              <a:t>Lab </a:t>
            </a:r>
            <a:r>
              <a:rPr lang="en-GB" sz="2000" dirty="0" err="1" smtClean="0">
                <a:solidFill>
                  <a:schemeClr val="bg1"/>
                </a:solidFill>
                <a:ea typeface="ＭＳ Ｐゴシック" charset="-128"/>
              </a:rPr>
              <a:t>cryo</a:t>
            </a:r>
            <a:r>
              <a:rPr lang="en-GB" sz="2000" dirty="0" smtClean="0">
                <a:solidFill>
                  <a:schemeClr val="bg1"/>
                </a:solidFill>
                <a:ea typeface="ＭＳ Ｐゴシック" charset="-128"/>
              </a:rPr>
              <a:t> module gun_1 / 2</a:t>
            </a:r>
            <a:endParaRPr lang="en-GB" sz="2000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251520" y="556660"/>
            <a:ext cx="8640960" cy="92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Gun1: Plan cryomodule. </a:t>
            </a:r>
            <a:b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Needs to be ready to take cold mass in summer 2014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338604" y="1338520"/>
            <a:ext cx="4248472" cy="47525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5156200" indent="-5156200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>
                <a:srgbClr val="00589C"/>
              </a:buClr>
              <a:buFont typeface="Arial" charset="0"/>
              <a:defRPr sz="2100" b="1" kern="1200" cap="all">
                <a:solidFill>
                  <a:srgbClr val="00589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92296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CD00"/>
              </a:buClr>
              <a:buFont typeface="Arial" charset="0"/>
              <a:buChar char="•"/>
              <a:tabLst>
                <a:tab pos="1169988" algn="l"/>
              </a:tabLs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32480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>
                <a:srgbClr val="00589C"/>
              </a:buClr>
              <a:buSzTx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Design based on 2</a:t>
            </a:r>
            <a:r>
              <a:rPr kumimoji="0" lang="en-US" sz="1600" b="1" i="0" u="none" strike="noStrike" kern="1200" cap="all" spc="0" normalizeH="0" baseline="3000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nd</a:t>
            </a:r>
            <a:r>
              <a:rPr kumimoji="0" lang="en-US" sz="1600" b="1" i="0" u="none" strike="noStrike" kern="1200" cap="all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gen gun </a:t>
            </a:r>
            <a:r>
              <a:rPr kumimoji="0" lang="en-US" sz="1600" b="1" i="0" u="none" strike="noStrike" kern="1200" cap="all" spc="0" normalizeH="0" baseline="0" noProof="0" dirty="0" err="1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cryomodule</a:t>
            </a:r>
            <a:r>
              <a:rPr kumimoji="0" lang="en-US" sz="1600" b="1" i="0" u="none" strike="noStrike" kern="1200" cap="all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design of the HZDR/ELBE SRF gun.</a:t>
            </a:r>
          </a:p>
          <a:p>
            <a:pPr marL="0" marR="0" lvl="0" indent="0" algn="l" defTabSz="914400" rtl="0" eaLnBrk="0" fontAlgn="base" latinLnBrk="0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>
                <a:srgbClr val="00589C"/>
              </a:buClr>
              <a:buSzTx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P. </a:t>
            </a:r>
            <a:r>
              <a:rPr kumimoji="0" lang="en-US" sz="1600" b="1" i="0" u="none" strike="noStrike" kern="1200" cap="all" spc="0" normalizeH="0" baseline="0" noProof="0" dirty="0" err="1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Murcek</a:t>
            </a:r>
            <a:r>
              <a:rPr kumimoji="0" lang="en-US" sz="1600" b="1" i="0" u="none" strike="noStrike" kern="1200" cap="all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(HZDR) incorporated already some </a:t>
            </a:r>
            <a:r>
              <a:rPr kumimoji="0" lang="en-US" sz="1600" b="1" i="0" u="none" strike="noStrike" kern="1200" cap="all" spc="0" normalizeH="0" baseline="0" noProof="0" dirty="0" err="1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BERLinPro</a:t>
            </a:r>
            <a:r>
              <a:rPr kumimoji="0" lang="en-US" sz="1600" b="1" i="0" u="none" strike="noStrike" kern="1200" cap="all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design requirements in the current version.</a:t>
            </a:r>
          </a:p>
          <a:p>
            <a:pPr marL="0" marR="0" lvl="0" indent="0" algn="l" defTabSz="914400" rtl="0" eaLnBrk="0" fontAlgn="base" latinLnBrk="0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>
                <a:srgbClr val="00589C"/>
              </a:buClr>
              <a:buSzTx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Detailed design depends on cavity unit, RF coupler, cavity tuner, HOM load, solenoid.</a:t>
            </a:r>
          </a:p>
          <a:p>
            <a:pPr marL="0" marR="0" lvl="0" indent="0" algn="l" defTabSz="914400" rtl="0" eaLnBrk="0" fontAlgn="base" latinLnBrk="0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>
                <a:srgbClr val="00589C"/>
              </a:buClr>
              <a:buSzTx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Need to fix soon interfaces with big items with long lead/development time like RF coupler, tuner, solenoid mover.</a:t>
            </a:r>
            <a:endParaRPr kumimoji="0" lang="en-US" sz="1600" b="1" i="0" u="none" strike="noStrike" kern="1200" cap="all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9" name="Picture 2" descr="D:\Profile\gbt\Daten\SRF_Gun\Cryomodule\HZDR_SRF_Gun_Cryomodule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302" y="1628800"/>
            <a:ext cx="4847210" cy="3744416"/>
          </a:xfrm>
          <a:prstGeom prst="rect">
            <a:avLst/>
          </a:prstGeom>
          <a:noFill/>
        </p:spPr>
      </p:pic>
      <p:sp>
        <p:nvSpPr>
          <p:cNvPr id="10" name="Textfeld 9"/>
          <p:cNvSpPr txBox="1"/>
          <p:nvPr/>
        </p:nvSpPr>
        <p:spPr>
          <a:xfrm>
            <a:off x="7164288" y="5085184"/>
            <a:ext cx="1628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Courtesy: P.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Murcek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7332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el 1"/>
          <p:cNvSpPr txBox="1">
            <a:spLocks/>
          </p:cNvSpPr>
          <p:nvPr/>
        </p:nvSpPr>
        <p:spPr bwMode="auto">
          <a:xfrm>
            <a:off x="116610" y="481710"/>
            <a:ext cx="8640960" cy="92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Gun1: Setup for CsK</a:t>
            </a:r>
            <a:r>
              <a:rPr kumimoji="0" lang="en-US" sz="1400" b="1" i="0" u="none" strike="noStrike" kern="1200" cap="none" spc="0" normalizeH="0" baseline="-2500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Sb cathode preparation. </a:t>
            </a:r>
            <a:b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Start preparation of cathodes in summer 2012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6" name="Inhaltsplatzhalter 2"/>
          <p:cNvSpPr txBox="1">
            <a:spLocks/>
          </p:cNvSpPr>
          <p:nvPr/>
        </p:nvSpPr>
        <p:spPr>
          <a:xfrm>
            <a:off x="179512" y="1227012"/>
            <a:ext cx="4824536" cy="47525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5156200" indent="-5156200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>
                <a:srgbClr val="00589C"/>
              </a:buClr>
              <a:buFont typeface="Arial" charset="0"/>
              <a:defRPr sz="2100" b="1" kern="1200" cap="all">
                <a:solidFill>
                  <a:srgbClr val="00589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92296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CD00"/>
              </a:buClr>
              <a:buFont typeface="Arial" charset="0"/>
              <a:buChar char="•"/>
              <a:tabLst>
                <a:tab pos="1169988" algn="l"/>
              </a:tabLs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32480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56200" marR="0" lvl="0" indent="-5156200" algn="l" defTabSz="914400" rtl="0" eaLnBrk="0" fontAlgn="base" latinLnBrk="0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>
                <a:srgbClr val="00589C"/>
              </a:buClr>
              <a:buSzTx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Order of parts completed.</a:t>
            </a:r>
          </a:p>
          <a:p>
            <a:pPr marL="0" marR="0" lvl="0" indent="0" algn="l" defTabSz="914400" rtl="0" eaLnBrk="0" fontAlgn="base" latinLnBrk="0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>
                <a:srgbClr val="00589C"/>
              </a:buClr>
              <a:buSzTx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Next steps: Detailed design of evaporators and cap holder, engineering design of transport vessel, engineering of support base, and location of suitable lab area. </a:t>
            </a:r>
          </a:p>
          <a:p>
            <a:pPr marL="0" marR="0" lvl="0" indent="0" algn="l" defTabSz="914400" rtl="0" eaLnBrk="0" fontAlgn="base" latinLnBrk="0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>
                <a:srgbClr val="00589C"/>
              </a:buClr>
              <a:buSzTx/>
              <a:buFont typeface="Arial" charset="0"/>
              <a:buNone/>
              <a:tabLst/>
              <a:defRPr/>
            </a:pPr>
            <a:endParaRPr kumimoji="0" lang="en-US" sz="1600" b="1" i="0" u="none" strike="noStrike" kern="1200" cap="all" spc="0" normalizeH="0" baseline="0" noProof="0" dirty="0" smtClean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>
                <a:srgbClr val="00589C"/>
              </a:buClr>
              <a:buSzTx/>
              <a:buFont typeface="Arial" charset="0"/>
              <a:buNone/>
              <a:tabLst/>
              <a:defRPr/>
            </a:pPr>
            <a:endParaRPr kumimoji="0" lang="en-US" sz="1600" b="1" i="0" u="none" strike="noStrike" kern="1200" cap="all" spc="0" normalizeH="0" baseline="0" noProof="0" dirty="0" smtClean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156200" marR="0" lvl="0" indent="-5156200" algn="l" defTabSz="914400" rtl="0" eaLnBrk="0" fontAlgn="base" latinLnBrk="0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>
                <a:srgbClr val="00589C"/>
              </a:buClr>
              <a:buSzTx/>
              <a:buFont typeface="Arial" charset="0"/>
              <a:buNone/>
              <a:tabLst/>
              <a:defRPr/>
            </a:pPr>
            <a:endParaRPr kumimoji="0" lang="en-US" sz="1600" b="1" i="0" u="none" strike="noStrike" kern="1200" cap="all" spc="0" normalizeH="0" baseline="0" noProof="0" dirty="0" smtClean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156200" marR="0" lvl="0" indent="-5156200" algn="l" defTabSz="914400" rtl="0" eaLnBrk="0" fontAlgn="base" latinLnBrk="0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>
                <a:srgbClr val="00589C"/>
              </a:buClr>
              <a:buSzTx/>
              <a:buFont typeface="Arial" charset="0"/>
              <a:buNone/>
              <a:tabLst/>
              <a:defRPr/>
            </a:pPr>
            <a:endParaRPr kumimoji="0" lang="en-US" sz="1600" b="1" i="0" u="none" strike="noStrike" kern="1200" cap="all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7" name="Picture 1" descr="D:\Profile\gbt\Daten\SRF_Gun\Coating\Lasercleaning_bishop_EDX_imag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628800"/>
            <a:ext cx="3430546" cy="3600400"/>
          </a:xfrm>
          <a:prstGeom prst="rect">
            <a:avLst/>
          </a:prstGeom>
          <a:noFill/>
        </p:spPr>
      </p:pic>
      <p:grpSp>
        <p:nvGrpSpPr>
          <p:cNvPr id="28" name="Gruppieren 5"/>
          <p:cNvGrpSpPr/>
          <p:nvPr/>
        </p:nvGrpSpPr>
        <p:grpSpPr>
          <a:xfrm>
            <a:off x="4860032" y="1484784"/>
            <a:ext cx="4031940" cy="5040560"/>
            <a:chOff x="2051720" y="764704"/>
            <a:chExt cx="4812184" cy="5760640"/>
          </a:xfrm>
        </p:grpSpPr>
        <p:sp>
          <p:nvSpPr>
            <p:cNvPr id="29" name="Rechteck 28"/>
            <p:cNvSpPr/>
            <p:nvPr/>
          </p:nvSpPr>
          <p:spPr>
            <a:xfrm>
              <a:off x="2051720" y="764704"/>
              <a:ext cx="4680520" cy="576064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" name="Gruppieren 25"/>
            <p:cNvGrpSpPr/>
            <p:nvPr/>
          </p:nvGrpSpPr>
          <p:grpSpPr>
            <a:xfrm>
              <a:off x="2123728" y="764704"/>
              <a:ext cx="4740176" cy="5598393"/>
              <a:chOff x="2123728" y="764704"/>
              <a:chExt cx="4740176" cy="5598393"/>
            </a:xfrm>
          </p:grpSpPr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915816" y="764704"/>
                <a:ext cx="2838222" cy="55983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Textfeld 16"/>
              <p:cNvSpPr txBox="1">
                <a:spLocks noChangeArrowheads="1"/>
              </p:cNvSpPr>
              <p:nvPr/>
            </p:nvSpPr>
            <p:spPr bwMode="auto">
              <a:xfrm>
                <a:off x="2537793" y="4365104"/>
                <a:ext cx="954087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Ion gun</a:t>
                </a:r>
              </a:p>
            </p:txBody>
          </p:sp>
          <p:sp>
            <p:nvSpPr>
              <p:cNvPr id="33" name="Textfeld 21"/>
              <p:cNvSpPr txBox="1">
                <a:spLocks noChangeArrowheads="1"/>
              </p:cNvSpPr>
              <p:nvPr/>
            </p:nvSpPr>
            <p:spPr bwMode="auto">
              <a:xfrm>
                <a:off x="2123728" y="2708920"/>
                <a:ext cx="1416050" cy="646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Evaporation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sources</a:t>
                </a:r>
              </a:p>
            </p:txBody>
          </p:sp>
          <p:sp>
            <p:nvSpPr>
              <p:cNvPr id="34" name="Textfeld 9"/>
              <p:cNvSpPr txBox="1">
                <a:spLocks noChangeArrowheads="1"/>
              </p:cNvSpPr>
              <p:nvPr/>
            </p:nvSpPr>
            <p:spPr bwMode="auto">
              <a:xfrm>
                <a:off x="4932040" y="5517232"/>
                <a:ext cx="1838325" cy="646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Ion and electron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Energy analyser</a:t>
                </a:r>
              </a:p>
            </p:txBody>
          </p:sp>
          <p:sp>
            <p:nvSpPr>
              <p:cNvPr id="35" name="Textfeld 34"/>
              <p:cNvSpPr txBox="1">
                <a:spLocks noChangeArrowheads="1"/>
              </p:cNvSpPr>
              <p:nvPr/>
            </p:nvSpPr>
            <p:spPr bwMode="auto">
              <a:xfrm>
                <a:off x="5220072" y="3861048"/>
                <a:ext cx="1249363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X-ray tube</a:t>
                </a:r>
              </a:p>
            </p:txBody>
          </p:sp>
          <p:sp>
            <p:nvSpPr>
              <p:cNvPr id="36" name="Textfeld 24"/>
              <p:cNvSpPr txBox="1">
                <a:spLocks noChangeArrowheads="1"/>
              </p:cNvSpPr>
              <p:nvPr/>
            </p:nvSpPr>
            <p:spPr bwMode="auto">
              <a:xfrm>
                <a:off x="4716016" y="2708920"/>
                <a:ext cx="2147888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Mass spectrometer</a:t>
                </a:r>
              </a:p>
            </p:txBody>
          </p:sp>
          <p:sp>
            <p:nvSpPr>
              <p:cNvPr id="37" name="Textfeld 28"/>
              <p:cNvSpPr txBox="1">
                <a:spLocks noChangeArrowheads="1"/>
              </p:cNvSpPr>
              <p:nvPr/>
            </p:nvSpPr>
            <p:spPr bwMode="auto">
              <a:xfrm>
                <a:off x="4427984" y="1556792"/>
                <a:ext cx="2098223" cy="728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Transfer and </a:t>
                </a: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transportation</a:t>
                </a: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38" name="Gerade Verbindung mit Pfeil 37"/>
              <p:cNvCxnSpPr>
                <a:stCxn id="33" idx="2"/>
              </p:cNvCxnSpPr>
              <p:nvPr/>
            </p:nvCxnSpPr>
            <p:spPr>
              <a:xfrm>
                <a:off x="2831753" y="3355033"/>
                <a:ext cx="1452215" cy="506015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39" name="Gerade Verbindung mit Pfeil 38"/>
              <p:cNvCxnSpPr/>
              <p:nvPr/>
            </p:nvCxnSpPr>
            <p:spPr>
              <a:xfrm>
                <a:off x="3059832" y="4725144"/>
                <a:ext cx="792088" cy="72008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0" name="Gerade Verbindung mit Pfeil 39"/>
              <p:cNvCxnSpPr/>
              <p:nvPr/>
            </p:nvCxnSpPr>
            <p:spPr>
              <a:xfrm flipH="1">
                <a:off x="5364088" y="4221088"/>
                <a:ext cx="216024" cy="21602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1" name="Gerade Verbindung mit Pfeil 40"/>
              <p:cNvCxnSpPr/>
              <p:nvPr/>
            </p:nvCxnSpPr>
            <p:spPr>
              <a:xfrm flipH="1">
                <a:off x="5004048" y="3068960"/>
                <a:ext cx="504056" cy="288032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2" name="Gerade Verbindung mit Pfeil 41"/>
              <p:cNvCxnSpPr/>
              <p:nvPr/>
            </p:nvCxnSpPr>
            <p:spPr>
              <a:xfrm flipH="1">
                <a:off x="4139952" y="2204864"/>
                <a:ext cx="792088" cy="36004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3" name="Gerade Verbindung mit Pfeil 42"/>
              <p:cNvCxnSpPr/>
              <p:nvPr/>
            </p:nvCxnSpPr>
            <p:spPr>
              <a:xfrm flipH="1" flipV="1">
                <a:off x="5148064" y="5157192"/>
                <a:ext cx="504056" cy="36004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44" name="Textfeld 43"/>
              <p:cNvSpPr txBox="1"/>
              <p:nvPr/>
            </p:nvSpPr>
            <p:spPr>
              <a:xfrm>
                <a:off x="2339752" y="6021288"/>
                <a:ext cx="1584176" cy="312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45" name="Textfeld 44"/>
          <p:cNvSpPr txBox="1"/>
          <p:nvPr/>
        </p:nvSpPr>
        <p:spPr>
          <a:xfrm>
            <a:off x="7092280" y="1556792"/>
            <a:ext cx="1809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S. Schubert, D. Böhlick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Text Box 8"/>
          <p:cNvSpPr txBox="1">
            <a:spLocks noChangeArrowheads="1"/>
          </p:cNvSpPr>
          <p:nvPr/>
        </p:nvSpPr>
        <p:spPr bwMode="auto">
          <a:xfrm>
            <a:off x="1014413" y="141288"/>
            <a:ext cx="79510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 sz="2000" dirty="0" smtClean="0">
                <a:solidFill>
                  <a:schemeClr val="bg1"/>
                </a:solidFill>
                <a:ea typeface="ＭＳ Ｐゴシック" charset="-128"/>
              </a:rPr>
              <a:t>SRF gun development – Gun Lab cathode preparation</a:t>
            </a:r>
            <a:endParaRPr lang="en-GB" sz="2000" dirty="0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844" y="4230089"/>
            <a:ext cx="265629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2" name="Gruppieren 51"/>
          <p:cNvGrpSpPr/>
          <p:nvPr/>
        </p:nvGrpSpPr>
        <p:grpSpPr>
          <a:xfrm>
            <a:off x="2310546" y="4132929"/>
            <a:ext cx="2352164" cy="1382346"/>
            <a:chOff x="3519714" y="5328211"/>
            <a:chExt cx="2352164" cy="1382346"/>
          </a:xfrm>
        </p:grpSpPr>
        <p:pic>
          <p:nvPicPr>
            <p:cNvPr id="50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62710" y="5731131"/>
              <a:ext cx="1209168" cy="979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" name="Ellipse 50"/>
            <p:cNvSpPr/>
            <p:nvPr/>
          </p:nvSpPr>
          <p:spPr bwMode="auto">
            <a:xfrm>
              <a:off x="3519714" y="5328211"/>
              <a:ext cx="914400" cy="9144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53" name="Textfeld 52"/>
          <p:cNvSpPr txBox="1"/>
          <p:nvPr/>
        </p:nvSpPr>
        <p:spPr>
          <a:xfrm>
            <a:off x="7368285" y="6356067"/>
            <a:ext cx="1257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 smtClean="0">
                <a:solidFill>
                  <a:schemeClr val="tx1"/>
                </a:solidFill>
              </a:rPr>
              <a:t>S. Schubert</a:t>
            </a:r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54" name="Textfeld 53"/>
          <p:cNvSpPr txBox="1"/>
          <p:nvPr/>
        </p:nvSpPr>
        <p:spPr>
          <a:xfrm>
            <a:off x="3232534" y="6254218"/>
            <a:ext cx="1096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 smtClean="0">
                <a:solidFill>
                  <a:schemeClr val="tx1"/>
                </a:solidFill>
              </a:rPr>
              <a:t>R. Barday</a:t>
            </a:r>
            <a:endParaRPr lang="en-GB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3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52935"/>
            <a:ext cx="4392488" cy="3509179"/>
          </a:xfrm>
          <a:prstGeom prst="rect">
            <a:avLst/>
          </a:prstGeom>
        </p:spPr>
      </p:pic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906403"/>
              </p:ext>
            </p:extLst>
          </p:nvPr>
        </p:nvGraphicFramePr>
        <p:xfrm>
          <a:off x="5039544" y="2371327"/>
          <a:ext cx="4104456" cy="38859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6114"/>
                <a:gridCol w="1026114"/>
                <a:gridCol w="1026114"/>
                <a:gridCol w="1026114"/>
              </a:tblGrid>
              <a:tr h="643717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de-DE" sz="16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22260" marR="2226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base design</a:t>
                      </a:r>
                      <a:endParaRPr lang="de-DE" sz="16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22260" marR="2226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upgrade option</a:t>
                      </a:r>
                      <a:endParaRPr lang="de-DE" sz="16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22260" marR="22260" marT="0" marB="0"/>
                </a:tc>
              </a:tr>
              <a:tr h="5760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itchFamily="34" charset="0"/>
                        </a:rPr>
                        <a:t>stage </a:t>
                      </a:r>
                      <a:r>
                        <a:rPr lang="en-US" sz="1600" dirty="0" smtClean="0">
                          <a:effectLst/>
                          <a:latin typeface="+mn-lt"/>
                          <a:cs typeface="Arial" pitchFamily="34" charset="0"/>
                        </a:rPr>
                        <a:t>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(50 mA)</a:t>
                      </a:r>
                      <a:endParaRPr lang="de-DE" sz="1600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22260" marR="222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itchFamily="34" charset="0"/>
                        </a:rPr>
                        <a:t>stage </a:t>
                      </a:r>
                      <a:r>
                        <a:rPr lang="en-US" sz="1600" dirty="0" smtClean="0">
                          <a:effectLst/>
                          <a:latin typeface="+mn-lt"/>
                          <a:cs typeface="Arial" pitchFamily="34" charset="0"/>
                        </a:rPr>
                        <a:t>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(100 mA)</a:t>
                      </a:r>
                      <a:endParaRPr lang="de-DE" sz="1600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22260" marR="222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22260" marR="22260" marT="0" marB="0"/>
                </a:tc>
              </a:tr>
              <a:tr h="2530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transmitter power</a:t>
                      </a:r>
                      <a:endParaRPr lang="de-DE" sz="16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22260" marR="2226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7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Gun cavity</a:t>
                      </a:r>
                      <a:endParaRPr lang="de-DE" sz="16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22260" marR="2226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160 kW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22260" marR="2226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270 kW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22260" marR="2226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270 kW</a:t>
                      </a:r>
                      <a:endParaRPr lang="de-DE" sz="16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22260" marR="22260" marT="0" marB="0"/>
                </a:tc>
              </a:tr>
              <a:tr h="5060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Booster Cavity 1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22260" marR="2226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15 kW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22260" marR="2226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15 kW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22260" marR="2226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80 kW</a:t>
                      </a:r>
                      <a:endParaRPr lang="de-DE" sz="16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22260" marR="22260" marT="0" marB="0"/>
                </a:tc>
              </a:tr>
              <a:tr h="5060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Booster Cavity 2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22260" marR="2226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160 kW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22260" marR="2226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270 kW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22260" marR="2226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270 kW</a:t>
                      </a:r>
                      <a:endParaRPr lang="de-DE" sz="16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22260" marR="22260" marT="0" marB="0"/>
                </a:tc>
              </a:tr>
              <a:tr h="5060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Booster Cavity 3</a:t>
                      </a:r>
                      <a:endParaRPr lang="de-DE" sz="16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22260" marR="2226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160 kW</a:t>
                      </a:r>
                      <a:endParaRPr lang="de-DE" sz="16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22260" marR="2226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270 kW</a:t>
                      </a:r>
                      <a:endParaRPr lang="de-DE" sz="16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22260" marR="2226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270 kW</a:t>
                      </a:r>
                      <a:endParaRPr lang="de-DE" sz="16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22260" marR="22260" marT="0" marB="0"/>
                </a:tc>
              </a:tr>
              <a:tr h="2957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 dirty="0" smtClean="0">
                          <a:effectLst/>
                          <a:latin typeface="Arial"/>
                          <a:ea typeface="Calibri"/>
                          <a:cs typeface="Calibri"/>
                        </a:rPr>
                        <a:t>Linac</a:t>
                      </a:r>
                      <a:endParaRPr lang="de-DE" sz="16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22260" marR="2226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 dirty="0" smtClean="0">
                          <a:effectLst/>
                          <a:latin typeface="Arial"/>
                          <a:ea typeface="Calibri"/>
                          <a:cs typeface="Calibri"/>
                        </a:rPr>
                        <a:t>3x15 kW</a:t>
                      </a:r>
                      <a:endParaRPr lang="de-DE" sz="16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22260" marR="2226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 dirty="0" smtClean="0">
                          <a:effectLst/>
                          <a:latin typeface="Arial"/>
                          <a:ea typeface="Calibri"/>
                          <a:cs typeface="Calibri"/>
                        </a:rPr>
                        <a:t>3x15 kW</a:t>
                      </a:r>
                      <a:endParaRPr lang="de-DE" sz="16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22260" marR="2226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 dirty="0" smtClean="0">
                          <a:effectLst/>
                          <a:latin typeface="Arial"/>
                          <a:ea typeface="Calibri"/>
                          <a:cs typeface="Calibri"/>
                        </a:rPr>
                        <a:t>3x15</a:t>
                      </a:r>
                      <a:r>
                        <a:rPr lang="de-DE" sz="1600" baseline="0" dirty="0" smtClean="0">
                          <a:effectLst/>
                          <a:latin typeface="Arial"/>
                          <a:ea typeface="Calibri"/>
                          <a:cs typeface="Calibri"/>
                        </a:rPr>
                        <a:t> kW</a:t>
                      </a:r>
                      <a:endParaRPr lang="de-DE" sz="16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22260" marR="22260" marT="0" marB="0"/>
                </a:tc>
              </a:tr>
            </a:tbl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323528" y="995154"/>
            <a:ext cx="693946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b="0" dirty="0" smtClean="0">
                <a:solidFill>
                  <a:srgbClr val="4F81BD"/>
                </a:solidFill>
              </a:rPr>
              <a:t>High beam loading in injector path  </a:t>
            </a:r>
            <a:r>
              <a:rPr lang="en-US" b="0" dirty="0" smtClean="0">
                <a:solidFill>
                  <a:srgbClr val="4F81BD"/>
                </a:solidFill>
                <a:sym typeface="Wingdings" pitchFamily="2" charset="2"/>
              </a:rPr>
              <a:t>1 MeV 100 mA  100 kW 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b="0" dirty="0" smtClean="0">
                <a:solidFill>
                  <a:srgbClr val="4F81BD"/>
                </a:solidFill>
                <a:sym typeface="Wingdings" pitchFamily="2" charset="2"/>
              </a:rPr>
              <a:t>Klystron based 270 kW transmitters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b="0" dirty="0" smtClean="0">
                <a:solidFill>
                  <a:srgbClr val="4F81BD"/>
                </a:solidFill>
                <a:sym typeface="Wingdings" pitchFamily="2" charset="2"/>
              </a:rPr>
              <a:t>Build in two stages 160 kW (~50 mA beam) </a:t>
            </a:r>
            <a:r>
              <a:rPr lang="en-US" b="0" dirty="0">
                <a:solidFill>
                  <a:srgbClr val="4F81BD"/>
                </a:solidFill>
                <a:sym typeface="Wingdings" pitchFamily="2" charset="2"/>
              </a:rPr>
              <a:t>270 kW </a:t>
            </a:r>
            <a:r>
              <a:rPr lang="en-US" b="0" dirty="0" smtClean="0">
                <a:solidFill>
                  <a:srgbClr val="4F81BD"/>
                </a:solidFill>
                <a:sym typeface="Wingdings" pitchFamily="2" charset="2"/>
              </a:rPr>
              <a:t>(~100 </a:t>
            </a:r>
            <a:r>
              <a:rPr lang="en-US" b="0" dirty="0">
                <a:solidFill>
                  <a:srgbClr val="4F81BD"/>
                </a:solidFill>
                <a:sym typeface="Wingdings" pitchFamily="2" charset="2"/>
              </a:rPr>
              <a:t>mA beam)</a:t>
            </a:r>
            <a:endParaRPr lang="en-US" b="0" dirty="0" smtClean="0">
              <a:solidFill>
                <a:srgbClr val="4F81BD"/>
              </a:solidFill>
              <a:sym typeface="Wingdings" pitchFamily="2" charset="2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23528" y="2204864"/>
            <a:ext cx="480933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b="0" dirty="0" smtClean="0">
                <a:solidFill>
                  <a:srgbClr val="4F81BD"/>
                </a:solidFill>
                <a:sym typeface="Wingdings" pitchFamily="2" charset="2"/>
              </a:rPr>
              <a:t>Low beam loading in main linac (</a:t>
            </a:r>
            <a:r>
              <a:rPr lang="en-US" sz="1400" b="0" dirty="0" smtClean="0">
                <a:solidFill>
                  <a:srgbClr val="4F81BD"/>
                </a:solidFill>
                <a:sym typeface="Wingdings" pitchFamily="2" charset="2"/>
              </a:rPr>
              <a:t>energy recovery</a:t>
            </a:r>
            <a:r>
              <a:rPr lang="en-US" b="0" dirty="0" smtClean="0">
                <a:solidFill>
                  <a:srgbClr val="4F81BD"/>
                </a:solidFill>
                <a:sym typeface="Wingdings" pitchFamily="2" charset="2"/>
              </a:rPr>
              <a:t>)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b="0" dirty="0" smtClean="0">
                <a:solidFill>
                  <a:srgbClr val="4F81BD"/>
                </a:solidFill>
                <a:sym typeface="Wingdings" pitchFamily="2" charset="2"/>
              </a:rPr>
              <a:t>15 kW solid state transmitters</a:t>
            </a:r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23528" y="1735979"/>
            <a:ext cx="477874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b="0" dirty="0" smtClean="0">
                <a:solidFill>
                  <a:srgbClr val="4F81BD"/>
                </a:solidFill>
                <a:sym typeface="Wingdings" pitchFamily="2" charset="2"/>
              </a:rPr>
              <a:t>Klystrons, circulator, transmitter-status: ordered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79512" y="6237312"/>
            <a:ext cx="40324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b="0" dirty="0" smtClean="0">
                <a:solidFill>
                  <a:srgbClr val="4F81BD"/>
                </a:solidFill>
                <a:sym typeface="Wingdings" pitchFamily="2" charset="2"/>
              </a:rPr>
              <a:t>Collector power supply of klystron transmitter: first stage (blue) 160 </a:t>
            </a:r>
            <a:r>
              <a:rPr lang="en-US" sz="1400" b="0" dirty="0" err="1" smtClean="0">
                <a:solidFill>
                  <a:srgbClr val="4F81BD"/>
                </a:solidFill>
                <a:sym typeface="Wingdings" pitchFamily="2" charset="2"/>
              </a:rPr>
              <a:t>kW</a:t>
            </a:r>
            <a:r>
              <a:rPr lang="en-US" sz="1400" b="0" baseline="-25000" dirty="0" err="1" smtClean="0">
                <a:solidFill>
                  <a:srgbClr val="4F81BD"/>
                </a:solidFill>
                <a:sym typeface="Wingdings" pitchFamily="2" charset="2"/>
              </a:rPr>
              <a:t>RF</a:t>
            </a:r>
            <a:r>
              <a:rPr lang="en-US" sz="1400" b="0" dirty="0" smtClean="0">
                <a:solidFill>
                  <a:srgbClr val="4F81BD"/>
                </a:solidFill>
                <a:sym typeface="Wingdings" pitchFamily="2" charset="2"/>
              </a:rPr>
              <a:t>, full 270 </a:t>
            </a:r>
            <a:r>
              <a:rPr lang="en-US" sz="1400" b="0" dirty="0" err="1">
                <a:solidFill>
                  <a:srgbClr val="4F81BD"/>
                </a:solidFill>
                <a:sym typeface="Wingdings" pitchFamily="2" charset="2"/>
              </a:rPr>
              <a:t>kW</a:t>
            </a:r>
            <a:r>
              <a:rPr lang="en-US" sz="1400" b="0" baseline="-25000" dirty="0" err="1">
                <a:solidFill>
                  <a:srgbClr val="4F81BD"/>
                </a:solidFill>
                <a:sym typeface="Wingdings" pitchFamily="2" charset="2"/>
              </a:rPr>
              <a:t>RF</a:t>
            </a:r>
            <a:endParaRPr lang="en-US" sz="1400" b="0" dirty="0" smtClean="0">
              <a:solidFill>
                <a:srgbClr val="4F81BD"/>
              </a:solidFill>
              <a:sym typeface="Wingdings" pitchFamily="2" charset="2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860032" y="6240738"/>
            <a:ext cx="40324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b="0" dirty="0" smtClean="0">
                <a:solidFill>
                  <a:srgbClr val="4F81BD"/>
                </a:solidFill>
                <a:sym typeface="Wingdings" pitchFamily="2" charset="2"/>
              </a:rPr>
              <a:t>Overview of B</a:t>
            </a:r>
            <a:r>
              <a:rPr lang="en-US" sz="1400" b="0" i="1" dirty="0" smtClean="0">
                <a:solidFill>
                  <a:srgbClr val="4F81BD"/>
                </a:solidFill>
                <a:sym typeface="Wingdings" pitchFamily="2" charset="2"/>
              </a:rPr>
              <a:t>ERL</a:t>
            </a:r>
            <a:r>
              <a:rPr lang="en-US" sz="1400" b="0" dirty="0" smtClean="0">
                <a:solidFill>
                  <a:srgbClr val="4F81BD"/>
                </a:solidFill>
                <a:sym typeface="Wingdings" pitchFamily="2" charset="2"/>
              </a:rPr>
              <a:t>inPro transmitters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23528" y="620688"/>
            <a:ext cx="281506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b="0" dirty="0" smtClean="0">
                <a:solidFill>
                  <a:srgbClr val="4F81BD"/>
                </a:solidFill>
              </a:rPr>
              <a:t>Two types of transmitters: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90588" y="93663"/>
            <a:ext cx="37160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dirty="0" smtClean="0">
                <a:solidFill>
                  <a:srgbClr val="FFFFFF"/>
                </a:solidFill>
              </a:rPr>
              <a:t>Cold systems – RF systems</a:t>
            </a:r>
            <a:endParaRPr lang="en-GB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31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237203" y="692696"/>
            <a:ext cx="607730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800" b="0" dirty="0" smtClean="0">
                <a:solidFill>
                  <a:srgbClr val="4F81BD"/>
                </a:solidFill>
              </a:rPr>
              <a:t>Three </a:t>
            </a:r>
            <a:r>
              <a:rPr lang="en-US" sz="1800" b="0" dirty="0" err="1" smtClean="0">
                <a:solidFill>
                  <a:srgbClr val="4F81BD"/>
                </a:solidFill>
              </a:rPr>
              <a:t>cryo</a:t>
            </a:r>
            <a:r>
              <a:rPr lang="en-US" sz="1800" b="0" dirty="0" smtClean="0">
                <a:solidFill>
                  <a:srgbClr val="4F81BD"/>
                </a:solidFill>
              </a:rPr>
              <a:t> modules at B</a:t>
            </a:r>
            <a:r>
              <a:rPr lang="en-US" sz="1800" b="0" i="1" dirty="0" smtClean="0">
                <a:solidFill>
                  <a:srgbClr val="4F81BD"/>
                </a:solidFill>
              </a:rPr>
              <a:t>ERL</a:t>
            </a:r>
            <a:r>
              <a:rPr lang="en-US" sz="1800" b="0" dirty="0" smtClean="0">
                <a:solidFill>
                  <a:srgbClr val="4F81BD"/>
                </a:solidFill>
              </a:rPr>
              <a:t>inPro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800" b="0" dirty="0" smtClean="0">
                <a:solidFill>
                  <a:srgbClr val="4F81BD"/>
                </a:solidFill>
              </a:rPr>
              <a:t>Gun module and booster module in construction phase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800" b="0" dirty="0" smtClean="0">
                <a:solidFill>
                  <a:srgbClr val="4F81BD"/>
                </a:solidFill>
              </a:rPr>
              <a:t>Linac module construction will start 2013</a:t>
            </a:r>
            <a:endParaRPr lang="en-US" b="0" dirty="0">
              <a:solidFill>
                <a:prstClr val="black"/>
              </a:solidFill>
            </a:endParaRP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578439"/>
              </p:ext>
            </p:extLst>
          </p:nvPr>
        </p:nvGraphicFramePr>
        <p:xfrm>
          <a:off x="143508" y="3060559"/>
          <a:ext cx="8856984" cy="3662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171"/>
                <a:gridCol w="1317568"/>
                <a:gridCol w="1317568"/>
                <a:gridCol w="1537163"/>
                <a:gridCol w="1683559"/>
                <a:gridCol w="1097973"/>
                <a:gridCol w="731982"/>
              </a:tblGrid>
              <a:tr h="8640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 of  cavities / cells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HOM damping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Accelerating field gradient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Fundamental</a:t>
                      </a:r>
                      <a:r>
                        <a:rPr lang="en-US" baseline="0" dirty="0" smtClean="0"/>
                        <a:t> power coupler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Maximal power at  coupler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Tuner</a:t>
                      </a:r>
                      <a:endParaRPr lang="en-US" dirty="0"/>
                    </a:p>
                  </a:txBody>
                  <a:tcPr/>
                </a:tc>
              </a:tr>
              <a:tr h="864096">
                <a:tc>
                  <a:txBody>
                    <a:bodyPr/>
                    <a:lstStyle/>
                    <a:p>
                      <a:r>
                        <a:rPr lang="en-US" dirty="0" smtClean="0"/>
                        <a:t>Gun</a:t>
                      </a:r>
                      <a:r>
                        <a:rPr lang="en-US" baseline="0" dirty="0" smtClean="0"/>
                        <a:t> module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x 0.6/1.4- cell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Beam pipe ferrite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</a:t>
                      </a:r>
                      <a:r>
                        <a:rPr lang="en-US" baseline="0" dirty="0" smtClean="0"/>
                        <a:t> 20 MV/m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2x KEK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115 kW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Blade</a:t>
                      </a:r>
                      <a:endParaRPr lang="en-US" dirty="0"/>
                    </a:p>
                  </a:txBody>
                  <a:tcPr/>
                </a:tc>
              </a:tr>
              <a:tr h="1019710">
                <a:tc>
                  <a:txBody>
                    <a:bodyPr/>
                    <a:lstStyle/>
                    <a:p>
                      <a:r>
                        <a:rPr lang="en-US" dirty="0" smtClean="0"/>
                        <a:t>Booster 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 x 2-cell Cornell</a:t>
                      </a:r>
                      <a:r>
                        <a:rPr lang="en-US" baseline="0" dirty="0" smtClean="0"/>
                        <a:t>-type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Beam pipe ferrite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 10 MV/m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2x KEK type each cavity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115 kW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Blade</a:t>
                      </a:r>
                      <a:endParaRPr lang="en-US" dirty="0"/>
                    </a:p>
                  </a:txBody>
                  <a:tcPr/>
                </a:tc>
              </a:tr>
              <a:tr h="864096">
                <a:tc>
                  <a:txBody>
                    <a:bodyPr/>
                    <a:lstStyle/>
                    <a:p>
                      <a:r>
                        <a:rPr lang="en-US" dirty="0" smtClean="0"/>
                        <a:t>Main linac module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 x 7-cell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Wave guide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18.3 MV/m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BESSY (TTF3)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kW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Blade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chteck 8"/>
          <p:cNvSpPr/>
          <p:nvPr/>
        </p:nvSpPr>
        <p:spPr>
          <a:xfrm>
            <a:off x="-54591" y="5873405"/>
            <a:ext cx="9144000" cy="1008112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-22257" y="4793285"/>
            <a:ext cx="9144000" cy="108012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 b="0" dirty="0">
              <a:solidFill>
                <a:prstClr val="white"/>
              </a:solidFill>
            </a:endParaRPr>
          </a:p>
        </p:txBody>
      </p:sp>
      <p:pic>
        <p:nvPicPr>
          <p:cNvPr id="11" name="Grafik 10" descr="quadmode_highestQext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75856" y="1688034"/>
            <a:ext cx="3168352" cy="1344813"/>
          </a:xfrm>
          <a:prstGeom prst="rect">
            <a:avLst/>
          </a:prstGeom>
        </p:spPr>
      </p:pic>
      <p:pic>
        <p:nvPicPr>
          <p:cNvPr id="12" name="Grafik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798790"/>
            <a:ext cx="1339850" cy="1521966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884920" y="2336687"/>
            <a:ext cx="22827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b="0" dirty="0" smtClean="0"/>
              <a:t>Model of 7-cell cavity with waveguide HOM dampers</a:t>
            </a:r>
            <a:endParaRPr lang="en-US" sz="1400" b="0" dirty="0"/>
          </a:p>
        </p:txBody>
      </p:sp>
      <p:sp>
        <p:nvSpPr>
          <p:cNvPr id="14" name="Textfeld 13"/>
          <p:cNvSpPr txBox="1"/>
          <p:nvPr/>
        </p:nvSpPr>
        <p:spPr>
          <a:xfrm>
            <a:off x="7164288" y="2327534"/>
            <a:ext cx="17527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b="0" dirty="0" smtClean="0">
                <a:solidFill>
                  <a:srgbClr val="4F81BD"/>
                </a:solidFill>
              </a:rPr>
              <a:t>0.6-cell gun cavity with choke cell</a:t>
            </a:r>
            <a:endParaRPr lang="en-US" sz="1400" b="0" dirty="0">
              <a:solidFill>
                <a:prstClr val="black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890588" y="93663"/>
            <a:ext cx="38459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dirty="0" smtClean="0">
                <a:solidFill>
                  <a:srgbClr val="FFFFFF"/>
                </a:solidFill>
              </a:rPr>
              <a:t>Cold systems – </a:t>
            </a:r>
            <a:r>
              <a:rPr lang="en-GB" sz="2000" dirty="0" err="1">
                <a:solidFill>
                  <a:srgbClr val="FFFFFF"/>
                </a:solidFill>
              </a:rPr>
              <a:t>C</a:t>
            </a:r>
            <a:r>
              <a:rPr lang="en-GB" sz="2000" dirty="0" err="1" smtClean="0">
                <a:solidFill>
                  <a:srgbClr val="FFFFFF"/>
                </a:solidFill>
              </a:rPr>
              <a:t>ryo</a:t>
            </a:r>
            <a:r>
              <a:rPr lang="en-GB" sz="2000" dirty="0" smtClean="0">
                <a:solidFill>
                  <a:srgbClr val="FFFFFF"/>
                </a:solidFill>
              </a:rPr>
              <a:t> modules</a:t>
            </a:r>
            <a:endParaRPr lang="en-GB" sz="2000" dirty="0">
              <a:solidFill>
                <a:srgbClr val="FFFFFF"/>
              </a:solidFill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341687" y="1471871"/>
            <a:ext cx="8740092" cy="5468325"/>
            <a:chOff x="341687" y="1471871"/>
            <a:chExt cx="8740092" cy="5468325"/>
          </a:xfrm>
        </p:grpSpPr>
        <p:sp>
          <p:nvSpPr>
            <p:cNvPr id="2" name="Textfeld 1"/>
            <p:cNvSpPr txBox="1"/>
            <p:nvPr/>
          </p:nvSpPr>
          <p:spPr>
            <a:xfrm rot="21264879">
              <a:off x="341687" y="3471529"/>
              <a:ext cx="7342075" cy="2554545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none" rtlCol="0">
              <a:spAutoFit/>
            </a:bodyPr>
            <a:lstStyle/>
            <a:p>
              <a:endParaRPr lang="en-GB" sz="2400" dirty="0" smtClean="0"/>
            </a:p>
            <a:p>
              <a:r>
                <a:rPr lang="en-GB" sz="2400" dirty="0" smtClean="0"/>
                <a:t>The availability of high current </a:t>
              </a:r>
              <a:r>
                <a:rPr lang="en-GB" sz="2400" dirty="0" err="1" smtClean="0"/>
                <a:t>cw</a:t>
              </a:r>
              <a:r>
                <a:rPr lang="en-GB" sz="2400" dirty="0" smtClean="0"/>
                <a:t> </a:t>
              </a:r>
              <a:r>
                <a:rPr lang="en-GB" sz="2400" dirty="0" err="1" smtClean="0"/>
                <a:t>srf</a:t>
              </a:r>
              <a:r>
                <a:rPr lang="en-GB" sz="2400" dirty="0" smtClean="0"/>
                <a:t> technology</a:t>
              </a:r>
            </a:p>
            <a:p>
              <a:r>
                <a:rPr lang="en-GB" sz="2400" dirty="0" smtClean="0"/>
                <a:t>opens up new possibilities</a:t>
              </a:r>
            </a:p>
            <a:p>
              <a:r>
                <a:rPr lang="en-GB" sz="2400" dirty="0" smtClean="0"/>
                <a:t>e.g. BESSY</a:t>
              </a:r>
              <a:r>
                <a:rPr lang="en-GB" sz="2400" baseline="30000" dirty="0" smtClean="0"/>
                <a:t>VSR</a:t>
              </a:r>
            </a:p>
            <a:p>
              <a:r>
                <a:rPr lang="en-GB" sz="2400" dirty="0" smtClean="0"/>
                <a:t>“overvoltage cavities”</a:t>
              </a:r>
              <a:endParaRPr lang="en-GB" sz="2400" dirty="0"/>
            </a:p>
            <a:p>
              <a:r>
                <a:rPr lang="en-GB" sz="2000" dirty="0" smtClean="0"/>
                <a:t>(see Gode </a:t>
              </a:r>
              <a:r>
                <a:rPr lang="en-GB" sz="2000" dirty="0" err="1" smtClean="0"/>
                <a:t>Wüstefelds</a:t>
              </a:r>
              <a:r>
                <a:rPr lang="en-GB" sz="2000" dirty="0" smtClean="0"/>
                <a:t> talk)</a:t>
              </a:r>
            </a:p>
            <a:p>
              <a:endParaRPr lang="en-GB" sz="2000" dirty="0" smtClean="0"/>
            </a:p>
          </p:txBody>
        </p:sp>
        <p:sp>
          <p:nvSpPr>
            <p:cNvPr id="3" name="Ellipse 2"/>
            <p:cNvSpPr/>
            <p:nvPr/>
          </p:nvSpPr>
          <p:spPr>
            <a:xfrm>
              <a:off x="2835452" y="1471871"/>
              <a:ext cx="4015290" cy="1793845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" name="Gruppieren 55"/>
            <p:cNvGrpSpPr>
              <a:grpSpLocks noChangeAspect="1"/>
            </p:cNvGrpSpPr>
            <p:nvPr/>
          </p:nvGrpSpPr>
          <p:grpSpPr bwMode="auto">
            <a:xfrm>
              <a:off x="6783705" y="4774869"/>
              <a:ext cx="2298074" cy="2165327"/>
              <a:chOff x="7086549" y="3110205"/>
              <a:chExt cx="1319506" cy="1242689"/>
            </a:xfrm>
          </p:grpSpPr>
          <p:grpSp>
            <p:nvGrpSpPr>
              <p:cNvPr id="17" name="Gruppieren 53"/>
              <p:cNvGrpSpPr>
                <a:grpSpLocks/>
              </p:cNvGrpSpPr>
              <p:nvPr/>
            </p:nvGrpSpPr>
            <p:grpSpPr bwMode="auto">
              <a:xfrm>
                <a:off x="7086549" y="3110205"/>
                <a:ext cx="1319506" cy="1242689"/>
                <a:chOff x="7086545" y="3110208"/>
                <a:chExt cx="1319508" cy="1242688"/>
              </a:xfrm>
            </p:grpSpPr>
            <p:sp>
              <p:nvSpPr>
                <p:cNvPr id="19" name="Freeform 27"/>
                <p:cNvSpPr>
                  <a:spLocks/>
                </p:cNvSpPr>
                <p:nvPr/>
              </p:nvSpPr>
              <p:spPr bwMode="auto">
                <a:xfrm rot="18300000">
                  <a:off x="7325108" y="3322286"/>
                  <a:ext cx="24765" cy="184320"/>
                </a:xfrm>
                <a:custGeom>
                  <a:avLst/>
                  <a:gdLst>
                    <a:gd name="T0" fmla="*/ 0 w 365"/>
                    <a:gd name="T1" fmla="*/ 2147483647 h 371"/>
                    <a:gd name="T2" fmla="*/ 30608862 w 365"/>
                    <a:gd name="T3" fmla="*/ 2147483647 h 371"/>
                    <a:gd name="T4" fmla="*/ 50602019 w 365"/>
                    <a:gd name="T5" fmla="*/ 2147483647 h 371"/>
                    <a:gd name="T6" fmla="*/ 68403848 w 365"/>
                    <a:gd name="T7" fmla="*/ 367776031 h 371"/>
                    <a:gd name="T8" fmla="*/ 83710585 w 365"/>
                    <a:gd name="T9" fmla="*/ 2147483647 h 371"/>
                    <a:gd name="T10" fmla="*/ 91205153 w 365"/>
                    <a:gd name="T11" fmla="*/ 2147483647 h 371"/>
                    <a:gd name="T12" fmla="*/ 114006390 w 365"/>
                    <a:gd name="T13" fmla="*/ 2147483647 h 37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65" h="371">
                      <a:moveTo>
                        <a:pt x="0" y="360"/>
                      </a:moveTo>
                      <a:cubicBezTo>
                        <a:pt x="35" y="365"/>
                        <a:pt x="71" y="371"/>
                        <a:pt x="98" y="328"/>
                      </a:cubicBezTo>
                      <a:cubicBezTo>
                        <a:pt x="125" y="285"/>
                        <a:pt x="142" y="155"/>
                        <a:pt x="162" y="101"/>
                      </a:cubicBezTo>
                      <a:cubicBezTo>
                        <a:pt x="182" y="47"/>
                        <a:pt x="201" y="0"/>
                        <a:pt x="219" y="3"/>
                      </a:cubicBezTo>
                      <a:cubicBezTo>
                        <a:pt x="237" y="6"/>
                        <a:pt x="256" y="66"/>
                        <a:pt x="268" y="117"/>
                      </a:cubicBezTo>
                      <a:cubicBezTo>
                        <a:pt x="280" y="168"/>
                        <a:pt x="276" y="272"/>
                        <a:pt x="292" y="312"/>
                      </a:cubicBezTo>
                      <a:cubicBezTo>
                        <a:pt x="308" y="352"/>
                        <a:pt x="337" y="347"/>
                        <a:pt x="365" y="360"/>
                      </a:cubicBezTo>
                    </a:path>
                  </a:pathLst>
                </a:custGeom>
                <a:solidFill>
                  <a:srgbClr val="333399"/>
                </a:solidFill>
                <a:ln w="19050" cap="flat" cmpd="sng">
                  <a:solidFill>
                    <a:srgbClr val="3333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20" name="Gruppieren 17"/>
                <p:cNvGrpSpPr>
                  <a:grpSpLocks/>
                </p:cNvGrpSpPr>
                <p:nvPr/>
              </p:nvGrpSpPr>
              <p:grpSpPr bwMode="auto">
                <a:xfrm rot="11940000">
                  <a:off x="7086545" y="3593631"/>
                  <a:ext cx="524570" cy="558388"/>
                  <a:chOff x="4780163" y="2588566"/>
                  <a:chExt cx="1639286" cy="1744963"/>
                </a:xfrm>
              </p:grpSpPr>
              <p:sp>
                <p:nvSpPr>
                  <p:cNvPr id="42" name="Freeform 24"/>
                  <p:cNvSpPr>
                    <a:spLocks/>
                  </p:cNvSpPr>
                  <p:nvPr/>
                </p:nvSpPr>
                <p:spPr bwMode="auto">
                  <a:xfrm rot="3150846">
                    <a:off x="5642318" y="3129816"/>
                    <a:ext cx="309563" cy="588963"/>
                  </a:xfrm>
                  <a:custGeom>
                    <a:avLst/>
                    <a:gdLst>
                      <a:gd name="T0" fmla="*/ 0 w 365"/>
                      <a:gd name="T1" fmla="*/ 2147483647 h 371"/>
                      <a:gd name="T2" fmla="*/ 2147483647 w 365"/>
                      <a:gd name="T3" fmla="*/ 2147483647 h 371"/>
                      <a:gd name="T4" fmla="*/ 2147483647 w 365"/>
                      <a:gd name="T5" fmla="*/ 2147483647 h 371"/>
                      <a:gd name="T6" fmla="*/ 2147483647 w 365"/>
                      <a:gd name="T7" fmla="*/ 2147483647 h 371"/>
                      <a:gd name="T8" fmla="*/ 2147483647 w 365"/>
                      <a:gd name="T9" fmla="*/ 2147483647 h 371"/>
                      <a:gd name="T10" fmla="*/ 2147483647 w 365"/>
                      <a:gd name="T11" fmla="*/ 2147483647 h 371"/>
                      <a:gd name="T12" fmla="*/ 2147483647 w 365"/>
                      <a:gd name="T13" fmla="*/ 2147483647 h 37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65" h="371">
                        <a:moveTo>
                          <a:pt x="0" y="360"/>
                        </a:moveTo>
                        <a:cubicBezTo>
                          <a:pt x="35" y="365"/>
                          <a:pt x="71" y="371"/>
                          <a:pt x="98" y="328"/>
                        </a:cubicBezTo>
                        <a:cubicBezTo>
                          <a:pt x="125" y="285"/>
                          <a:pt x="142" y="155"/>
                          <a:pt x="162" y="101"/>
                        </a:cubicBezTo>
                        <a:cubicBezTo>
                          <a:pt x="182" y="47"/>
                          <a:pt x="201" y="0"/>
                          <a:pt x="219" y="3"/>
                        </a:cubicBezTo>
                        <a:cubicBezTo>
                          <a:pt x="237" y="6"/>
                          <a:pt x="256" y="66"/>
                          <a:pt x="268" y="117"/>
                        </a:cubicBezTo>
                        <a:cubicBezTo>
                          <a:pt x="280" y="168"/>
                          <a:pt x="276" y="272"/>
                          <a:pt x="292" y="312"/>
                        </a:cubicBezTo>
                        <a:cubicBezTo>
                          <a:pt x="308" y="352"/>
                          <a:pt x="337" y="347"/>
                          <a:pt x="365" y="360"/>
                        </a:cubicBezTo>
                      </a:path>
                    </a:pathLst>
                  </a:custGeom>
                  <a:solidFill>
                    <a:srgbClr val="333399"/>
                  </a:solidFill>
                  <a:ln w="19050" cap="flat" cmpd="sng">
                    <a:solidFill>
                      <a:srgbClr val="33339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3" name="Freeform 25"/>
                  <p:cNvSpPr>
                    <a:spLocks/>
                  </p:cNvSpPr>
                  <p:nvPr/>
                </p:nvSpPr>
                <p:spPr bwMode="auto">
                  <a:xfrm rot="3525079">
                    <a:off x="5806674" y="3363566"/>
                    <a:ext cx="309563" cy="588963"/>
                  </a:xfrm>
                  <a:custGeom>
                    <a:avLst/>
                    <a:gdLst>
                      <a:gd name="T0" fmla="*/ 0 w 365"/>
                      <a:gd name="T1" fmla="*/ 2147483647 h 371"/>
                      <a:gd name="T2" fmla="*/ 2147483647 w 365"/>
                      <a:gd name="T3" fmla="*/ 2147483647 h 371"/>
                      <a:gd name="T4" fmla="*/ 2147483647 w 365"/>
                      <a:gd name="T5" fmla="*/ 2147483647 h 371"/>
                      <a:gd name="T6" fmla="*/ 2147483647 w 365"/>
                      <a:gd name="T7" fmla="*/ 2147483647 h 371"/>
                      <a:gd name="T8" fmla="*/ 2147483647 w 365"/>
                      <a:gd name="T9" fmla="*/ 2147483647 h 371"/>
                      <a:gd name="T10" fmla="*/ 2147483647 w 365"/>
                      <a:gd name="T11" fmla="*/ 2147483647 h 371"/>
                      <a:gd name="T12" fmla="*/ 2147483647 w 365"/>
                      <a:gd name="T13" fmla="*/ 2147483647 h 37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65" h="371">
                        <a:moveTo>
                          <a:pt x="0" y="360"/>
                        </a:moveTo>
                        <a:cubicBezTo>
                          <a:pt x="35" y="365"/>
                          <a:pt x="71" y="371"/>
                          <a:pt x="98" y="328"/>
                        </a:cubicBezTo>
                        <a:cubicBezTo>
                          <a:pt x="125" y="285"/>
                          <a:pt x="142" y="155"/>
                          <a:pt x="162" y="101"/>
                        </a:cubicBezTo>
                        <a:cubicBezTo>
                          <a:pt x="182" y="47"/>
                          <a:pt x="201" y="0"/>
                          <a:pt x="219" y="3"/>
                        </a:cubicBezTo>
                        <a:cubicBezTo>
                          <a:pt x="237" y="6"/>
                          <a:pt x="256" y="66"/>
                          <a:pt x="268" y="117"/>
                        </a:cubicBezTo>
                        <a:cubicBezTo>
                          <a:pt x="280" y="168"/>
                          <a:pt x="276" y="272"/>
                          <a:pt x="292" y="312"/>
                        </a:cubicBezTo>
                        <a:cubicBezTo>
                          <a:pt x="308" y="352"/>
                          <a:pt x="337" y="347"/>
                          <a:pt x="365" y="360"/>
                        </a:cubicBezTo>
                      </a:path>
                    </a:pathLst>
                  </a:custGeom>
                  <a:solidFill>
                    <a:srgbClr val="333399"/>
                  </a:solidFill>
                  <a:ln w="19050" cap="flat" cmpd="sng">
                    <a:solidFill>
                      <a:srgbClr val="33339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4" name="Freeform 26"/>
                  <p:cNvSpPr>
                    <a:spLocks/>
                  </p:cNvSpPr>
                  <p:nvPr/>
                </p:nvSpPr>
                <p:spPr bwMode="auto">
                  <a:xfrm rot="4158595">
                    <a:off x="5903940" y="3592166"/>
                    <a:ext cx="309563" cy="588963"/>
                  </a:xfrm>
                  <a:custGeom>
                    <a:avLst/>
                    <a:gdLst>
                      <a:gd name="T0" fmla="*/ 0 w 365"/>
                      <a:gd name="T1" fmla="*/ 2147483647 h 371"/>
                      <a:gd name="T2" fmla="*/ 2147483647 w 365"/>
                      <a:gd name="T3" fmla="*/ 2147483647 h 371"/>
                      <a:gd name="T4" fmla="*/ 2147483647 w 365"/>
                      <a:gd name="T5" fmla="*/ 2147483647 h 371"/>
                      <a:gd name="T6" fmla="*/ 2147483647 w 365"/>
                      <a:gd name="T7" fmla="*/ 2147483647 h 371"/>
                      <a:gd name="T8" fmla="*/ 2147483647 w 365"/>
                      <a:gd name="T9" fmla="*/ 2147483647 h 371"/>
                      <a:gd name="T10" fmla="*/ 2147483647 w 365"/>
                      <a:gd name="T11" fmla="*/ 2147483647 h 371"/>
                      <a:gd name="T12" fmla="*/ 2147483647 w 365"/>
                      <a:gd name="T13" fmla="*/ 2147483647 h 37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65" h="371">
                        <a:moveTo>
                          <a:pt x="0" y="360"/>
                        </a:moveTo>
                        <a:cubicBezTo>
                          <a:pt x="35" y="365"/>
                          <a:pt x="71" y="371"/>
                          <a:pt x="98" y="328"/>
                        </a:cubicBezTo>
                        <a:cubicBezTo>
                          <a:pt x="125" y="285"/>
                          <a:pt x="142" y="155"/>
                          <a:pt x="162" y="101"/>
                        </a:cubicBezTo>
                        <a:cubicBezTo>
                          <a:pt x="182" y="47"/>
                          <a:pt x="201" y="0"/>
                          <a:pt x="219" y="3"/>
                        </a:cubicBezTo>
                        <a:cubicBezTo>
                          <a:pt x="237" y="6"/>
                          <a:pt x="256" y="66"/>
                          <a:pt x="268" y="117"/>
                        </a:cubicBezTo>
                        <a:cubicBezTo>
                          <a:pt x="280" y="168"/>
                          <a:pt x="276" y="272"/>
                          <a:pt x="292" y="312"/>
                        </a:cubicBezTo>
                        <a:cubicBezTo>
                          <a:pt x="308" y="352"/>
                          <a:pt x="337" y="347"/>
                          <a:pt x="365" y="360"/>
                        </a:cubicBezTo>
                      </a:path>
                    </a:pathLst>
                  </a:custGeom>
                  <a:solidFill>
                    <a:srgbClr val="333399"/>
                  </a:solidFill>
                  <a:ln w="19050" cap="flat" cmpd="sng">
                    <a:solidFill>
                      <a:srgbClr val="33339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5" name="Freeform 27"/>
                  <p:cNvSpPr>
                    <a:spLocks/>
                  </p:cNvSpPr>
                  <p:nvPr/>
                </p:nvSpPr>
                <p:spPr bwMode="auto">
                  <a:xfrm rot="5040000">
                    <a:off x="5970186" y="3884266"/>
                    <a:ext cx="309563" cy="588963"/>
                  </a:xfrm>
                  <a:custGeom>
                    <a:avLst/>
                    <a:gdLst>
                      <a:gd name="T0" fmla="*/ 0 w 365"/>
                      <a:gd name="T1" fmla="*/ 2147483647 h 371"/>
                      <a:gd name="T2" fmla="*/ 2147483647 w 365"/>
                      <a:gd name="T3" fmla="*/ 2147483647 h 371"/>
                      <a:gd name="T4" fmla="*/ 2147483647 w 365"/>
                      <a:gd name="T5" fmla="*/ 2147483647 h 371"/>
                      <a:gd name="T6" fmla="*/ 2147483647 w 365"/>
                      <a:gd name="T7" fmla="*/ 2147483647 h 371"/>
                      <a:gd name="T8" fmla="*/ 2147483647 w 365"/>
                      <a:gd name="T9" fmla="*/ 2147483647 h 371"/>
                      <a:gd name="T10" fmla="*/ 2147483647 w 365"/>
                      <a:gd name="T11" fmla="*/ 2147483647 h 371"/>
                      <a:gd name="T12" fmla="*/ 2147483647 w 365"/>
                      <a:gd name="T13" fmla="*/ 2147483647 h 37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65" h="371">
                        <a:moveTo>
                          <a:pt x="0" y="360"/>
                        </a:moveTo>
                        <a:cubicBezTo>
                          <a:pt x="35" y="365"/>
                          <a:pt x="71" y="371"/>
                          <a:pt x="98" y="328"/>
                        </a:cubicBezTo>
                        <a:cubicBezTo>
                          <a:pt x="125" y="285"/>
                          <a:pt x="142" y="155"/>
                          <a:pt x="162" y="101"/>
                        </a:cubicBezTo>
                        <a:cubicBezTo>
                          <a:pt x="182" y="47"/>
                          <a:pt x="201" y="0"/>
                          <a:pt x="219" y="3"/>
                        </a:cubicBezTo>
                        <a:cubicBezTo>
                          <a:pt x="237" y="6"/>
                          <a:pt x="256" y="66"/>
                          <a:pt x="268" y="117"/>
                        </a:cubicBezTo>
                        <a:cubicBezTo>
                          <a:pt x="280" y="168"/>
                          <a:pt x="276" y="272"/>
                          <a:pt x="292" y="312"/>
                        </a:cubicBezTo>
                        <a:cubicBezTo>
                          <a:pt x="308" y="352"/>
                          <a:pt x="337" y="347"/>
                          <a:pt x="365" y="360"/>
                        </a:cubicBezTo>
                      </a:path>
                    </a:pathLst>
                  </a:custGeom>
                  <a:solidFill>
                    <a:srgbClr val="333399"/>
                  </a:solidFill>
                  <a:ln w="19050" cap="flat" cmpd="sng">
                    <a:solidFill>
                      <a:srgbClr val="33339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6" name="Freeform 24"/>
                  <p:cNvSpPr>
                    <a:spLocks/>
                  </p:cNvSpPr>
                  <p:nvPr/>
                </p:nvSpPr>
                <p:spPr bwMode="auto">
                  <a:xfrm rot="2400000">
                    <a:off x="5428514" y="2907294"/>
                    <a:ext cx="309563" cy="588963"/>
                  </a:xfrm>
                  <a:custGeom>
                    <a:avLst/>
                    <a:gdLst>
                      <a:gd name="T0" fmla="*/ 0 w 365"/>
                      <a:gd name="T1" fmla="*/ 2147483647 h 371"/>
                      <a:gd name="T2" fmla="*/ 2147483647 w 365"/>
                      <a:gd name="T3" fmla="*/ 2147483647 h 371"/>
                      <a:gd name="T4" fmla="*/ 2147483647 w 365"/>
                      <a:gd name="T5" fmla="*/ 2147483647 h 371"/>
                      <a:gd name="T6" fmla="*/ 2147483647 w 365"/>
                      <a:gd name="T7" fmla="*/ 2147483647 h 371"/>
                      <a:gd name="T8" fmla="*/ 2147483647 w 365"/>
                      <a:gd name="T9" fmla="*/ 2147483647 h 371"/>
                      <a:gd name="T10" fmla="*/ 2147483647 w 365"/>
                      <a:gd name="T11" fmla="*/ 2147483647 h 371"/>
                      <a:gd name="T12" fmla="*/ 2147483647 w 365"/>
                      <a:gd name="T13" fmla="*/ 2147483647 h 37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65" h="371">
                        <a:moveTo>
                          <a:pt x="0" y="360"/>
                        </a:moveTo>
                        <a:cubicBezTo>
                          <a:pt x="35" y="365"/>
                          <a:pt x="71" y="371"/>
                          <a:pt x="98" y="328"/>
                        </a:cubicBezTo>
                        <a:cubicBezTo>
                          <a:pt x="125" y="285"/>
                          <a:pt x="142" y="155"/>
                          <a:pt x="162" y="101"/>
                        </a:cubicBezTo>
                        <a:cubicBezTo>
                          <a:pt x="182" y="47"/>
                          <a:pt x="201" y="0"/>
                          <a:pt x="219" y="3"/>
                        </a:cubicBezTo>
                        <a:cubicBezTo>
                          <a:pt x="237" y="6"/>
                          <a:pt x="256" y="66"/>
                          <a:pt x="268" y="117"/>
                        </a:cubicBezTo>
                        <a:cubicBezTo>
                          <a:pt x="280" y="168"/>
                          <a:pt x="276" y="272"/>
                          <a:pt x="292" y="312"/>
                        </a:cubicBezTo>
                        <a:cubicBezTo>
                          <a:pt x="308" y="352"/>
                          <a:pt x="337" y="347"/>
                          <a:pt x="365" y="360"/>
                        </a:cubicBezTo>
                      </a:path>
                    </a:pathLst>
                  </a:custGeom>
                  <a:solidFill>
                    <a:srgbClr val="333399"/>
                  </a:solidFill>
                  <a:ln w="19050" cap="flat" cmpd="sng">
                    <a:solidFill>
                      <a:srgbClr val="33339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7" name="Freeform 24"/>
                  <p:cNvSpPr>
                    <a:spLocks/>
                  </p:cNvSpPr>
                  <p:nvPr/>
                </p:nvSpPr>
                <p:spPr bwMode="auto">
                  <a:xfrm rot="1800000">
                    <a:off x="5147227" y="2732115"/>
                    <a:ext cx="309563" cy="588963"/>
                  </a:xfrm>
                  <a:custGeom>
                    <a:avLst/>
                    <a:gdLst>
                      <a:gd name="T0" fmla="*/ 0 w 365"/>
                      <a:gd name="T1" fmla="*/ 2147483647 h 371"/>
                      <a:gd name="T2" fmla="*/ 2147483647 w 365"/>
                      <a:gd name="T3" fmla="*/ 2147483647 h 371"/>
                      <a:gd name="T4" fmla="*/ 2147483647 w 365"/>
                      <a:gd name="T5" fmla="*/ 2147483647 h 371"/>
                      <a:gd name="T6" fmla="*/ 2147483647 w 365"/>
                      <a:gd name="T7" fmla="*/ 2147483647 h 371"/>
                      <a:gd name="T8" fmla="*/ 2147483647 w 365"/>
                      <a:gd name="T9" fmla="*/ 2147483647 h 371"/>
                      <a:gd name="T10" fmla="*/ 2147483647 w 365"/>
                      <a:gd name="T11" fmla="*/ 2147483647 h 371"/>
                      <a:gd name="T12" fmla="*/ 2147483647 w 365"/>
                      <a:gd name="T13" fmla="*/ 2147483647 h 37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65" h="371">
                        <a:moveTo>
                          <a:pt x="0" y="360"/>
                        </a:moveTo>
                        <a:cubicBezTo>
                          <a:pt x="35" y="365"/>
                          <a:pt x="71" y="371"/>
                          <a:pt x="98" y="328"/>
                        </a:cubicBezTo>
                        <a:cubicBezTo>
                          <a:pt x="125" y="285"/>
                          <a:pt x="142" y="155"/>
                          <a:pt x="162" y="101"/>
                        </a:cubicBezTo>
                        <a:cubicBezTo>
                          <a:pt x="182" y="47"/>
                          <a:pt x="201" y="0"/>
                          <a:pt x="219" y="3"/>
                        </a:cubicBezTo>
                        <a:cubicBezTo>
                          <a:pt x="237" y="6"/>
                          <a:pt x="256" y="66"/>
                          <a:pt x="268" y="117"/>
                        </a:cubicBezTo>
                        <a:cubicBezTo>
                          <a:pt x="280" y="168"/>
                          <a:pt x="276" y="272"/>
                          <a:pt x="292" y="312"/>
                        </a:cubicBezTo>
                        <a:cubicBezTo>
                          <a:pt x="308" y="352"/>
                          <a:pt x="337" y="347"/>
                          <a:pt x="365" y="360"/>
                        </a:cubicBezTo>
                      </a:path>
                    </a:pathLst>
                  </a:custGeom>
                  <a:solidFill>
                    <a:srgbClr val="333399"/>
                  </a:solidFill>
                  <a:ln w="19050" cap="flat" cmpd="sng">
                    <a:solidFill>
                      <a:srgbClr val="33339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8" name="Freeform 24"/>
                  <p:cNvSpPr>
                    <a:spLocks/>
                  </p:cNvSpPr>
                  <p:nvPr/>
                </p:nvSpPr>
                <p:spPr bwMode="auto">
                  <a:xfrm rot="780000">
                    <a:off x="4780163" y="2588566"/>
                    <a:ext cx="309563" cy="588963"/>
                  </a:xfrm>
                  <a:custGeom>
                    <a:avLst/>
                    <a:gdLst>
                      <a:gd name="T0" fmla="*/ 0 w 365"/>
                      <a:gd name="T1" fmla="*/ 2147483647 h 371"/>
                      <a:gd name="T2" fmla="*/ 2147483647 w 365"/>
                      <a:gd name="T3" fmla="*/ 2147483647 h 371"/>
                      <a:gd name="T4" fmla="*/ 2147483647 w 365"/>
                      <a:gd name="T5" fmla="*/ 2147483647 h 371"/>
                      <a:gd name="T6" fmla="*/ 2147483647 w 365"/>
                      <a:gd name="T7" fmla="*/ 2147483647 h 371"/>
                      <a:gd name="T8" fmla="*/ 2147483647 w 365"/>
                      <a:gd name="T9" fmla="*/ 2147483647 h 371"/>
                      <a:gd name="T10" fmla="*/ 2147483647 w 365"/>
                      <a:gd name="T11" fmla="*/ 2147483647 h 371"/>
                      <a:gd name="T12" fmla="*/ 2147483647 w 365"/>
                      <a:gd name="T13" fmla="*/ 2147483647 h 37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65" h="371">
                        <a:moveTo>
                          <a:pt x="0" y="360"/>
                        </a:moveTo>
                        <a:cubicBezTo>
                          <a:pt x="35" y="365"/>
                          <a:pt x="71" y="371"/>
                          <a:pt x="98" y="328"/>
                        </a:cubicBezTo>
                        <a:cubicBezTo>
                          <a:pt x="125" y="285"/>
                          <a:pt x="142" y="155"/>
                          <a:pt x="162" y="101"/>
                        </a:cubicBezTo>
                        <a:cubicBezTo>
                          <a:pt x="182" y="47"/>
                          <a:pt x="201" y="0"/>
                          <a:pt x="219" y="3"/>
                        </a:cubicBezTo>
                        <a:cubicBezTo>
                          <a:pt x="237" y="6"/>
                          <a:pt x="256" y="66"/>
                          <a:pt x="268" y="117"/>
                        </a:cubicBezTo>
                        <a:cubicBezTo>
                          <a:pt x="280" y="168"/>
                          <a:pt x="276" y="272"/>
                          <a:pt x="292" y="312"/>
                        </a:cubicBezTo>
                        <a:cubicBezTo>
                          <a:pt x="308" y="352"/>
                          <a:pt x="337" y="347"/>
                          <a:pt x="365" y="360"/>
                        </a:cubicBezTo>
                      </a:path>
                    </a:pathLst>
                  </a:custGeom>
                  <a:solidFill>
                    <a:srgbClr val="333399"/>
                  </a:solidFill>
                  <a:ln w="19050" cap="flat" cmpd="sng">
                    <a:solidFill>
                      <a:srgbClr val="33339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21" name="Freeform 24"/>
                <p:cNvSpPr>
                  <a:spLocks/>
                </p:cNvSpPr>
                <p:nvPr/>
              </p:nvSpPr>
              <p:spPr bwMode="auto">
                <a:xfrm rot="11940000">
                  <a:off x="7547487" y="4070723"/>
                  <a:ext cx="99060" cy="188468"/>
                </a:xfrm>
                <a:custGeom>
                  <a:avLst/>
                  <a:gdLst>
                    <a:gd name="T0" fmla="*/ 0 w 365"/>
                    <a:gd name="T1" fmla="*/ 2147483647 h 371"/>
                    <a:gd name="T2" fmla="*/ 1959041228 w 365"/>
                    <a:gd name="T3" fmla="*/ 2147483647 h 371"/>
                    <a:gd name="T4" fmla="*/ 2147483647 w 365"/>
                    <a:gd name="T5" fmla="*/ 2147483647 h 371"/>
                    <a:gd name="T6" fmla="*/ 2147483647 w 365"/>
                    <a:gd name="T7" fmla="*/ 393289536 h 371"/>
                    <a:gd name="T8" fmla="*/ 2147483647 w 365"/>
                    <a:gd name="T9" fmla="*/ 2147483647 h 371"/>
                    <a:gd name="T10" fmla="*/ 2147483647 w 365"/>
                    <a:gd name="T11" fmla="*/ 2147483647 h 371"/>
                    <a:gd name="T12" fmla="*/ 2147483647 w 365"/>
                    <a:gd name="T13" fmla="*/ 2147483647 h 37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65" h="371">
                      <a:moveTo>
                        <a:pt x="0" y="360"/>
                      </a:moveTo>
                      <a:cubicBezTo>
                        <a:pt x="35" y="365"/>
                        <a:pt x="71" y="371"/>
                        <a:pt x="98" y="328"/>
                      </a:cubicBezTo>
                      <a:cubicBezTo>
                        <a:pt x="125" y="285"/>
                        <a:pt x="142" y="155"/>
                        <a:pt x="162" y="101"/>
                      </a:cubicBezTo>
                      <a:cubicBezTo>
                        <a:pt x="182" y="47"/>
                        <a:pt x="201" y="0"/>
                        <a:pt x="219" y="3"/>
                      </a:cubicBezTo>
                      <a:cubicBezTo>
                        <a:pt x="237" y="6"/>
                        <a:pt x="256" y="66"/>
                        <a:pt x="268" y="117"/>
                      </a:cubicBezTo>
                      <a:cubicBezTo>
                        <a:pt x="280" y="168"/>
                        <a:pt x="276" y="272"/>
                        <a:pt x="292" y="312"/>
                      </a:cubicBezTo>
                      <a:cubicBezTo>
                        <a:pt x="308" y="352"/>
                        <a:pt x="337" y="347"/>
                        <a:pt x="365" y="360"/>
                      </a:cubicBezTo>
                    </a:path>
                  </a:pathLst>
                </a:custGeom>
                <a:solidFill>
                  <a:srgbClr val="333399"/>
                </a:solidFill>
                <a:ln w="19050" cap="flat" cmpd="sng">
                  <a:solidFill>
                    <a:srgbClr val="3333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22" name="Gruppieren 19"/>
                <p:cNvGrpSpPr>
                  <a:grpSpLocks/>
                </p:cNvGrpSpPr>
                <p:nvPr/>
              </p:nvGrpSpPr>
              <p:grpSpPr bwMode="auto">
                <a:xfrm rot="11940000" flipH="1">
                  <a:off x="7690038" y="3794508"/>
                  <a:ext cx="524570" cy="558388"/>
                  <a:chOff x="4780163" y="2588566"/>
                  <a:chExt cx="1639286" cy="1744963"/>
                </a:xfrm>
              </p:grpSpPr>
              <p:sp>
                <p:nvSpPr>
                  <p:cNvPr id="35" name="Freeform 24"/>
                  <p:cNvSpPr>
                    <a:spLocks/>
                  </p:cNvSpPr>
                  <p:nvPr/>
                </p:nvSpPr>
                <p:spPr bwMode="auto">
                  <a:xfrm rot="3150846">
                    <a:off x="5642318" y="3129816"/>
                    <a:ext cx="309563" cy="588963"/>
                  </a:xfrm>
                  <a:custGeom>
                    <a:avLst/>
                    <a:gdLst>
                      <a:gd name="T0" fmla="*/ 0 w 365"/>
                      <a:gd name="T1" fmla="*/ 2147483647 h 371"/>
                      <a:gd name="T2" fmla="*/ 2147483647 w 365"/>
                      <a:gd name="T3" fmla="*/ 2147483647 h 371"/>
                      <a:gd name="T4" fmla="*/ 2147483647 w 365"/>
                      <a:gd name="T5" fmla="*/ 2147483647 h 371"/>
                      <a:gd name="T6" fmla="*/ 2147483647 w 365"/>
                      <a:gd name="T7" fmla="*/ 2147483647 h 371"/>
                      <a:gd name="T8" fmla="*/ 2147483647 w 365"/>
                      <a:gd name="T9" fmla="*/ 2147483647 h 371"/>
                      <a:gd name="T10" fmla="*/ 2147483647 w 365"/>
                      <a:gd name="T11" fmla="*/ 2147483647 h 371"/>
                      <a:gd name="T12" fmla="*/ 2147483647 w 365"/>
                      <a:gd name="T13" fmla="*/ 2147483647 h 37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65" h="371">
                        <a:moveTo>
                          <a:pt x="0" y="360"/>
                        </a:moveTo>
                        <a:cubicBezTo>
                          <a:pt x="35" y="365"/>
                          <a:pt x="71" y="371"/>
                          <a:pt x="98" y="328"/>
                        </a:cubicBezTo>
                        <a:cubicBezTo>
                          <a:pt x="125" y="285"/>
                          <a:pt x="142" y="155"/>
                          <a:pt x="162" y="101"/>
                        </a:cubicBezTo>
                        <a:cubicBezTo>
                          <a:pt x="182" y="47"/>
                          <a:pt x="201" y="0"/>
                          <a:pt x="219" y="3"/>
                        </a:cubicBezTo>
                        <a:cubicBezTo>
                          <a:pt x="237" y="6"/>
                          <a:pt x="256" y="66"/>
                          <a:pt x="268" y="117"/>
                        </a:cubicBezTo>
                        <a:cubicBezTo>
                          <a:pt x="280" y="168"/>
                          <a:pt x="276" y="272"/>
                          <a:pt x="292" y="312"/>
                        </a:cubicBezTo>
                        <a:cubicBezTo>
                          <a:pt x="308" y="352"/>
                          <a:pt x="337" y="347"/>
                          <a:pt x="365" y="360"/>
                        </a:cubicBezTo>
                      </a:path>
                    </a:pathLst>
                  </a:custGeom>
                  <a:solidFill>
                    <a:srgbClr val="333399"/>
                  </a:solidFill>
                  <a:ln w="19050" cap="flat" cmpd="sng">
                    <a:solidFill>
                      <a:srgbClr val="33339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6" name="Freeform 25"/>
                  <p:cNvSpPr>
                    <a:spLocks/>
                  </p:cNvSpPr>
                  <p:nvPr/>
                </p:nvSpPr>
                <p:spPr bwMode="auto">
                  <a:xfrm rot="3525079">
                    <a:off x="5806674" y="3363566"/>
                    <a:ext cx="309563" cy="588963"/>
                  </a:xfrm>
                  <a:custGeom>
                    <a:avLst/>
                    <a:gdLst>
                      <a:gd name="T0" fmla="*/ 0 w 365"/>
                      <a:gd name="T1" fmla="*/ 2147483647 h 371"/>
                      <a:gd name="T2" fmla="*/ 2147483647 w 365"/>
                      <a:gd name="T3" fmla="*/ 2147483647 h 371"/>
                      <a:gd name="T4" fmla="*/ 2147483647 w 365"/>
                      <a:gd name="T5" fmla="*/ 2147483647 h 371"/>
                      <a:gd name="T6" fmla="*/ 2147483647 w 365"/>
                      <a:gd name="T7" fmla="*/ 2147483647 h 371"/>
                      <a:gd name="T8" fmla="*/ 2147483647 w 365"/>
                      <a:gd name="T9" fmla="*/ 2147483647 h 371"/>
                      <a:gd name="T10" fmla="*/ 2147483647 w 365"/>
                      <a:gd name="T11" fmla="*/ 2147483647 h 371"/>
                      <a:gd name="T12" fmla="*/ 2147483647 w 365"/>
                      <a:gd name="T13" fmla="*/ 2147483647 h 37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65" h="371">
                        <a:moveTo>
                          <a:pt x="0" y="360"/>
                        </a:moveTo>
                        <a:cubicBezTo>
                          <a:pt x="35" y="365"/>
                          <a:pt x="71" y="371"/>
                          <a:pt x="98" y="328"/>
                        </a:cubicBezTo>
                        <a:cubicBezTo>
                          <a:pt x="125" y="285"/>
                          <a:pt x="142" y="155"/>
                          <a:pt x="162" y="101"/>
                        </a:cubicBezTo>
                        <a:cubicBezTo>
                          <a:pt x="182" y="47"/>
                          <a:pt x="201" y="0"/>
                          <a:pt x="219" y="3"/>
                        </a:cubicBezTo>
                        <a:cubicBezTo>
                          <a:pt x="237" y="6"/>
                          <a:pt x="256" y="66"/>
                          <a:pt x="268" y="117"/>
                        </a:cubicBezTo>
                        <a:cubicBezTo>
                          <a:pt x="280" y="168"/>
                          <a:pt x="276" y="272"/>
                          <a:pt x="292" y="312"/>
                        </a:cubicBezTo>
                        <a:cubicBezTo>
                          <a:pt x="308" y="352"/>
                          <a:pt x="337" y="347"/>
                          <a:pt x="365" y="360"/>
                        </a:cubicBezTo>
                      </a:path>
                    </a:pathLst>
                  </a:custGeom>
                  <a:solidFill>
                    <a:srgbClr val="333399"/>
                  </a:solidFill>
                  <a:ln w="19050" cap="flat" cmpd="sng">
                    <a:solidFill>
                      <a:srgbClr val="33339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7" name="Freeform 26"/>
                  <p:cNvSpPr>
                    <a:spLocks/>
                  </p:cNvSpPr>
                  <p:nvPr/>
                </p:nvSpPr>
                <p:spPr bwMode="auto">
                  <a:xfrm rot="4158595">
                    <a:off x="5903940" y="3592166"/>
                    <a:ext cx="309563" cy="588963"/>
                  </a:xfrm>
                  <a:custGeom>
                    <a:avLst/>
                    <a:gdLst>
                      <a:gd name="T0" fmla="*/ 0 w 365"/>
                      <a:gd name="T1" fmla="*/ 2147483647 h 371"/>
                      <a:gd name="T2" fmla="*/ 2147483647 w 365"/>
                      <a:gd name="T3" fmla="*/ 2147483647 h 371"/>
                      <a:gd name="T4" fmla="*/ 2147483647 w 365"/>
                      <a:gd name="T5" fmla="*/ 2147483647 h 371"/>
                      <a:gd name="T6" fmla="*/ 2147483647 w 365"/>
                      <a:gd name="T7" fmla="*/ 2147483647 h 371"/>
                      <a:gd name="T8" fmla="*/ 2147483647 w 365"/>
                      <a:gd name="T9" fmla="*/ 2147483647 h 371"/>
                      <a:gd name="T10" fmla="*/ 2147483647 w 365"/>
                      <a:gd name="T11" fmla="*/ 2147483647 h 371"/>
                      <a:gd name="T12" fmla="*/ 2147483647 w 365"/>
                      <a:gd name="T13" fmla="*/ 2147483647 h 37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65" h="371">
                        <a:moveTo>
                          <a:pt x="0" y="360"/>
                        </a:moveTo>
                        <a:cubicBezTo>
                          <a:pt x="35" y="365"/>
                          <a:pt x="71" y="371"/>
                          <a:pt x="98" y="328"/>
                        </a:cubicBezTo>
                        <a:cubicBezTo>
                          <a:pt x="125" y="285"/>
                          <a:pt x="142" y="155"/>
                          <a:pt x="162" y="101"/>
                        </a:cubicBezTo>
                        <a:cubicBezTo>
                          <a:pt x="182" y="47"/>
                          <a:pt x="201" y="0"/>
                          <a:pt x="219" y="3"/>
                        </a:cubicBezTo>
                        <a:cubicBezTo>
                          <a:pt x="237" y="6"/>
                          <a:pt x="256" y="66"/>
                          <a:pt x="268" y="117"/>
                        </a:cubicBezTo>
                        <a:cubicBezTo>
                          <a:pt x="280" y="168"/>
                          <a:pt x="276" y="272"/>
                          <a:pt x="292" y="312"/>
                        </a:cubicBezTo>
                        <a:cubicBezTo>
                          <a:pt x="308" y="352"/>
                          <a:pt x="337" y="347"/>
                          <a:pt x="365" y="360"/>
                        </a:cubicBezTo>
                      </a:path>
                    </a:pathLst>
                  </a:custGeom>
                  <a:solidFill>
                    <a:srgbClr val="333399"/>
                  </a:solidFill>
                  <a:ln w="19050" cap="flat" cmpd="sng">
                    <a:solidFill>
                      <a:srgbClr val="33339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8" name="Freeform 27"/>
                  <p:cNvSpPr>
                    <a:spLocks/>
                  </p:cNvSpPr>
                  <p:nvPr/>
                </p:nvSpPr>
                <p:spPr bwMode="auto">
                  <a:xfrm rot="5040000">
                    <a:off x="5970186" y="3884266"/>
                    <a:ext cx="309563" cy="588963"/>
                  </a:xfrm>
                  <a:custGeom>
                    <a:avLst/>
                    <a:gdLst>
                      <a:gd name="T0" fmla="*/ 0 w 365"/>
                      <a:gd name="T1" fmla="*/ 2147483647 h 371"/>
                      <a:gd name="T2" fmla="*/ 2147483647 w 365"/>
                      <a:gd name="T3" fmla="*/ 2147483647 h 371"/>
                      <a:gd name="T4" fmla="*/ 2147483647 w 365"/>
                      <a:gd name="T5" fmla="*/ 2147483647 h 371"/>
                      <a:gd name="T6" fmla="*/ 2147483647 w 365"/>
                      <a:gd name="T7" fmla="*/ 2147483647 h 371"/>
                      <a:gd name="T8" fmla="*/ 2147483647 w 365"/>
                      <a:gd name="T9" fmla="*/ 2147483647 h 371"/>
                      <a:gd name="T10" fmla="*/ 2147483647 w 365"/>
                      <a:gd name="T11" fmla="*/ 2147483647 h 371"/>
                      <a:gd name="T12" fmla="*/ 2147483647 w 365"/>
                      <a:gd name="T13" fmla="*/ 2147483647 h 37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65" h="371">
                        <a:moveTo>
                          <a:pt x="0" y="360"/>
                        </a:moveTo>
                        <a:cubicBezTo>
                          <a:pt x="35" y="365"/>
                          <a:pt x="71" y="371"/>
                          <a:pt x="98" y="328"/>
                        </a:cubicBezTo>
                        <a:cubicBezTo>
                          <a:pt x="125" y="285"/>
                          <a:pt x="142" y="155"/>
                          <a:pt x="162" y="101"/>
                        </a:cubicBezTo>
                        <a:cubicBezTo>
                          <a:pt x="182" y="47"/>
                          <a:pt x="201" y="0"/>
                          <a:pt x="219" y="3"/>
                        </a:cubicBezTo>
                        <a:cubicBezTo>
                          <a:pt x="237" y="6"/>
                          <a:pt x="256" y="66"/>
                          <a:pt x="268" y="117"/>
                        </a:cubicBezTo>
                        <a:cubicBezTo>
                          <a:pt x="280" y="168"/>
                          <a:pt x="276" y="272"/>
                          <a:pt x="292" y="312"/>
                        </a:cubicBezTo>
                        <a:cubicBezTo>
                          <a:pt x="308" y="352"/>
                          <a:pt x="337" y="347"/>
                          <a:pt x="365" y="360"/>
                        </a:cubicBezTo>
                      </a:path>
                    </a:pathLst>
                  </a:custGeom>
                  <a:solidFill>
                    <a:srgbClr val="333399"/>
                  </a:solidFill>
                  <a:ln w="19050" cap="flat" cmpd="sng">
                    <a:solidFill>
                      <a:srgbClr val="33339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9" name="Freeform 24"/>
                  <p:cNvSpPr>
                    <a:spLocks/>
                  </p:cNvSpPr>
                  <p:nvPr/>
                </p:nvSpPr>
                <p:spPr bwMode="auto">
                  <a:xfrm rot="2400000">
                    <a:off x="5428514" y="2907294"/>
                    <a:ext cx="309563" cy="588963"/>
                  </a:xfrm>
                  <a:custGeom>
                    <a:avLst/>
                    <a:gdLst>
                      <a:gd name="T0" fmla="*/ 0 w 365"/>
                      <a:gd name="T1" fmla="*/ 2147483647 h 371"/>
                      <a:gd name="T2" fmla="*/ 2147483647 w 365"/>
                      <a:gd name="T3" fmla="*/ 2147483647 h 371"/>
                      <a:gd name="T4" fmla="*/ 2147483647 w 365"/>
                      <a:gd name="T5" fmla="*/ 2147483647 h 371"/>
                      <a:gd name="T6" fmla="*/ 2147483647 w 365"/>
                      <a:gd name="T7" fmla="*/ 2147483647 h 371"/>
                      <a:gd name="T8" fmla="*/ 2147483647 w 365"/>
                      <a:gd name="T9" fmla="*/ 2147483647 h 371"/>
                      <a:gd name="T10" fmla="*/ 2147483647 w 365"/>
                      <a:gd name="T11" fmla="*/ 2147483647 h 371"/>
                      <a:gd name="T12" fmla="*/ 2147483647 w 365"/>
                      <a:gd name="T13" fmla="*/ 2147483647 h 37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65" h="371">
                        <a:moveTo>
                          <a:pt x="0" y="360"/>
                        </a:moveTo>
                        <a:cubicBezTo>
                          <a:pt x="35" y="365"/>
                          <a:pt x="71" y="371"/>
                          <a:pt x="98" y="328"/>
                        </a:cubicBezTo>
                        <a:cubicBezTo>
                          <a:pt x="125" y="285"/>
                          <a:pt x="142" y="155"/>
                          <a:pt x="162" y="101"/>
                        </a:cubicBezTo>
                        <a:cubicBezTo>
                          <a:pt x="182" y="47"/>
                          <a:pt x="201" y="0"/>
                          <a:pt x="219" y="3"/>
                        </a:cubicBezTo>
                        <a:cubicBezTo>
                          <a:pt x="237" y="6"/>
                          <a:pt x="256" y="66"/>
                          <a:pt x="268" y="117"/>
                        </a:cubicBezTo>
                        <a:cubicBezTo>
                          <a:pt x="280" y="168"/>
                          <a:pt x="276" y="272"/>
                          <a:pt x="292" y="312"/>
                        </a:cubicBezTo>
                        <a:cubicBezTo>
                          <a:pt x="308" y="352"/>
                          <a:pt x="337" y="347"/>
                          <a:pt x="365" y="360"/>
                        </a:cubicBezTo>
                      </a:path>
                    </a:pathLst>
                  </a:custGeom>
                  <a:solidFill>
                    <a:srgbClr val="333399"/>
                  </a:solidFill>
                  <a:ln w="19050" cap="flat" cmpd="sng">
                    <a:solidFill>
                      <a:srgbClr val="33339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0" name="Freeform 24"/>
                  <p:cNvSpPr>
                    <a:spLocks/>
                  </p:cNvSpPr>
                  <p:nvPr/>
                </p:nvSpPr>
                <p:spPr bwMode="auto">
                  <a:xfrm rot="1800000">
                    <a:off x="5147227" y="2732115"/>
                    <a:ext cx="309563" cy="588963"/>
                  </a:xfrm>
                  <a:custGeom>
                    <a:avLst/>
                    <a:gdLst>
                      <a:gd name="T0" fmla="*/ 0 w 365"/>
                      <a:gd name="T1" fmla="*/ 2147483647 h 371"/>
                      <a:gd name="T2" fmla="*/ 2147483647 w 365"/>
                      <a:gd name="T3" fmla="*/ 2147483647 h 371"/>
                      <a:gd name="T4" fmla="*/ 2147483647 w 365"/>
                      <a:gd name="T5" fmla="*/ 2147483647 h 371"/>
                      <a:gd name="T6" fmla="*/ 2147483647 w 365"/>
                      <a:gd name="T7" fmla="*/ 2147483647 h 371"/>
                      <a:gd name="T8" fmla="*/ 2147483647 w 365"/>
                      <a:gd name="T9" fmla="*/ 2147483647 h 371"/>
                      <a:gd name="T10" fmla="*/ 2147483647 w 365"/>
                      <a:gd name="T11" fmla="*/ 2147483647 h 371"/>
                      <a:gd name="T12" fmla="*/ 2147483647 w 365"/>
                      <a:gd name="T13" fmla="*/ 2147483647 h 37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65" h="371">
                        <a:moveTo>
                          <a:pt x="0" y="360"/>
                        </a:moveTo>
                        <a:cubicBezTo>
                          <a:pt x="35" y="365"/>
                          <a:pt x="71" y="371"/>
                          <a:pt x="98" y="328"/>
                        </a:cubicBezTo>
                        <a:cubicBezTo>
                          <a:pt x="125" y="285"/>
                          <a:pt x="142" y="155"/>
                          <a:pt x="162" y="101"/>
                        </a:cubicBezTo>
                        <a:cubicBezTo>
                          <a:pt x="182" y="47"/>
                          <a:pt x="201" y="0"/>
                          <a:pt x="219" y="3"/>
                        </a:cubicBezTo>
                        <a:cubicBezTo>
                          <a:pt x="237" y="6"/>
                          <a:pt x="256" y="66"/>
                          <a:pt x="268" y="117"/>
                        </a:cubicBezTo>
                        <a:cubicBezTo>
                          <a:pt x="280" y="168"/>
                          <a:pt x="276" y="272"/>
                          <a:pt x="292" y="312"/>
                        </a:cubicBezTo>
                        <a:cubicBezTo>
                          <a:pt x="308" y="352"/>
                          <a:pt x="337" y="347"/>
                          <a:pt x="365" y="360"/>
                        </a:cubicBezTo>
                      </a:path>
                    </a:pathLst>
                  </a:custGeom>
                  <a:solidFill>
                    <a:srgbClr val="333399"/>
                  </a:solidFill>
                  <a:ln w="19050" cap="flat" cmpd="sng">
                    <a:solidFill>
                      <a:srgbClr val="33339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1" name="Freeform 24"/>
                  <p:cNvSpPr>
                    <a:spLocks/>
                  </p:cNvSpPr>
                  <p:nvPr/>
                </p:nvSpPr>
                <p:spPr bwMode="auto">
                  <a:xfrm rot="780000">
                    <a:off x="4780163" y="2588566"/>
                    <a:ext cx="309563" cy="588963"/>
                  </a:xfrm>
                  <a:custGeom>
                    <a:avLst/>
                    <a:gdLst>
                      <a:gd name="T0" fmla="*/ 0 w 365"/>
                      <a:gd name="T1" fmla="*/ 2147483647 h 371"/>
                      <a:gd name="T2" fmla="*/ 2147483647 w 365"/>
                      <a:gd name="T3" fmla="*/ 2147483647 h 371"/>
                      <a:gd name="T4" fmla="*/ 2147483647 w 365"/>
                      <a:gd name="T5" fmla="*/ 2147483647 h 371"/>
                      <a:gd name="T6" fmla="*/ 2147483647 w 365"/>
                      <a:gd name="T7" fmla="*/ 2147483647 h 371"/>
                      <a:gd name="T8" fmla="*/ 2147483647 w 365"/>
                      <a:gd name="T9" fmla="*/ 2147483647 h 371"/>
                      <a:gd name="T10" fmla="*/ 2147483647 w 365"/>
                      <a:gd name="T11" fmla="*/ 2147483647 h 371"/>
                      <a:gd name="T12" fmla="*/ 2147483647 w 365"/>
                      <a:gd name="T13" fmla="*/ 2147483647 h 37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65" h="371">
                        <a:moveTo>
                          <a:pt x="0" y="360"/>
                        </a:moveTo>
                        <a:cubicBezTo>
                          <a:pt x="35" y="365"/>
                          <a:pt x="71" y="371"/>
                          <a:pt x="98" y="328"/>
                        </a:cubicBezTo>
                        <a:cubicBezTo>
                          <a:pt x="125" y="285"/>
                          <a:pt x="142" y="155"/>
                          <a:pt x="162" y="101"/>
                        </a:cubicBezTo>
                        <a:cubicBezTo>
                          <a:pt x="182" y="47"/>
                          <a:pt x="201" y="0"/>
                          <a:pt x="219" y="3"/>
                        </a:cubicBezTo>
                        <a:cubicBezTo>
                          <a:pt x="237" y="6"/>
                          <a:pt x="256" y="66"/>
                          <a:pt x="268" y="117"/>
                        </a:cubicBezTo>
                        <a:cubicBezTo>
                          <a:pt x="280" y="168"/>
                          <a:pt x="276" y="272"/>
                          <a:pt x="292" y="312"/>
                        </a:cubicBezTo>
                        <a:cubicBezTo>
                          <a:pt x="308" y="352"/>
                          <a:pt x="337" y="347"/>
                          <a:pt x="365" y="360"/>
                        </a:cubicBezTo>
                      </a:path>
                    </a:pathLst>
                  </a:custGeom>
                  <a:solidFill>
                    <a:srgbClr val="333399"/>
                  </a:solidFill>
                  <a:ln w="19050" cap="flat" cmpd="sng">
                    <a:solidFill>
                      <a:srgbClr val="33339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23" name="Gruppieren 20"/>
                <p:cNvGrpSpPr>
                  <a:grpSpLocks/>
                </p:cNvGrpSpPr>
                <p:nvPr/>
              </p:nvGrpSpPr>
              <p:grpSpPr bwMode="auto">
                <a:xfrm rot="11940000" flipH="1" flipV="1">
                  <a:off x="7881483" y="3241034"/>
                  <a:ext cx="524570" cy="558388"/>
                  <a:chOff x="4780163" y="2588566"/>
                  <a:chExt cx="1639286" cy="1744963"/>
                </a:xfrm>
              </p:grpSpPr>
              <p:sp>
                <p:nvSpPr>
                  <p:cNvPr id="28" name="Freeform 24"/>
                  <p:cNvSpPr>
                    <a:spLocks/>
                  </p:cNvSpPr>
                  <p:nvPr/>
                </p:nvSpPr>
                <p:spPr bwMode="auto">
                  <a:xfrm rot="3150846">
                    <a:off x="5642318" y="3129816"/>
                    <a:ext cx="309563" cy="588963"/>
                  </a:xfrm>
                  <a:custGeom>
                    <a:avLst/>
                    <a:gdLst>
                      <a:gd name="T0" fmla="*/ 0 w 365"/>
                      <a:gd name="T1" fmla="*/ 2147483647 h 371"/>
                      <a:gd name="T2" fmla="*/ 2147483647 w 365"/>
                      <a:gd name="T3" fmla="*/ 2147483647 h 371"/>
                      <a:gd name="T4" fmla="*/ 2147483647 w 365"/>
                      <a:gd name="T5" fmla="*/ 2147483647 h 371"/>
                      <a:gd name="T6" fmla="*/ 2147483647 w 365"/>
                      <a:gd name="T7" fmla="*/ 2147483647 h 371"/>
                      <a:gd name="T8" fmla="*/ 2147483647 w 365"/>
                      <a:gd name="T9" fmla="*/ 2147483647 h 371"/>
                      <a:gd name="T10" fmla="*/ 2147483647 w 365"/>
                      <a:gd name="T11" fmla="*/ 2147483647 h 371"/>
                      <a:gd name="T12" fmla="*/ 2147483647 w 365"/>
                      <a:gd name="T13" fmla="*/ 2147483647 h 37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65" h="371">
                        <a:moveTo>
                          <a:pt x="0" y="360"/>
                        </a:moveTo>
                        <a:cubicBezTo>
                          <a:pt x="35" y="365"/>
                          <a:pt x="71" y="371"/>
                          <a:pt x="98" y="328"/>
                        </a:cubicBezTo>
                        <a:cubicBezTo>
                          <a:pt x="125" y="285"/>
                          <a:pt x="142" y="155"/>
                          <a:pt x="162" y="101"/>
                        </a:cubicBezTo>
                        <a:cubicBezTo>
                          <a:pt x="182" y="47"/>
                          <a:pt x="201" y="0"/>
                          <a:pt x="219" y="3"/>
                        </a:cubicBezTo>
                        <a:cubicBezTo>
                          <a:pt x="237" y="6"/>
                          <a:pt x="256" y="66"/>
                          <a:pt x="268" y="117"/>
                        </a:cubicBezTo>
                        <a:cubicBezTo>
                          <a:pt x="280" y="168"/>
                          <a:pt x="276" y="272"/>
                          <a:pt x="292" y="312"/>
                        </a:cubicBezTo>
                        <a:cubicBezTo>
                          <a:pt x="308" y="352"/>
                          <a:pt x="337" y="347"/>
                          <a:pt x="365" y="360"/>
                        </a:cubicBezTo>
                      </a:path>
                    </a:pathLst>
                  </a:custGeom>
                  <a:solidFill>
                    <a:srgbClr val="333399"/>
                  </a:solidFill>
                  <a:ln w="19050" cap="flat" cmpd="sng">
                    <a:solidFill>
                      <a:srgbClr val="33339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9" name="Freeform 25"/>
                  <p:cNvSpPr>
                    <a:spLocks/>
                  </p:cNvSpPr>
                  <p:nvPr/>
                </p:nvSpPr>
                <p:spPr bwMode="auto">
                  <a:xfrm rot="3525079">
                    <a:off x="5806674" y="3363566"/>
                    <a:ext cx="309563" cy="588963"/>
                  </a:xfrm>
                  <a:custGeom>
                    <a:avLst/>
                    <a:gdLst>
                      <a:gd name="T0" fmla="*/ 0 w 365"/>
                      <a:gd name="T1" fmla="*/ 2147483647 h 371"/>
                      <a:gd name="T2" fmla="*/ 2147483647 w 365"/>
                      <a:gd name="T3" fmla="*/ 2147483647 h 371"/>
                      <a:gd name="T4" fmla="*/ 2147483647 w 365"/>
                      <a:gd name="T5" fmla="*/ 2147483647 h 371"/>
                      <a:gd name="T6" fmla="*/ 2147483647 w 365"/>
                      <a:gd name="T7" fmla="*/ 2147483647 h 371"/>
                      <a:gd name="T8" fmla="*/ 2147483647 w 365"/>
                      <a:gd name="T9" fmla="*/ 2147483647 h 371"/>
                      <a:gd name="T10" fmla="*/ 2147483647 w 365"/>
                      <a:gd name="T11" fmla="*/ 2147483647 h 371"/>
                      <a:gd name="T12" fmla="*/ 2147483647 w 365"/>
                      <a:gd name="T13" fmla="*/ 2147483647 h 37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65" h="371">
                        <a:moveTo>
                          <a:pt x="0" y="360"/>
                        </a:moveTo>
                        <a:cubicBezTo>
                          <a:pt x="35" y="365"/>
                          <a:pt x="71" y="371"/>
                          <a:pt x="98" y="328"/>
                        </a:cubicBezTo>
                        <a:cubicBezTo>
                          <a:pt x="125" y="285"/>
                          <a:pt x="142" y="155"/>
                          <a:pt x="162" y="101"/>
                        </a:cubicBezTo>
                        <a:cubicBezTo>
                          <a:pt x="182" y="47"/>
                          <a:pt x="201" y="0"/>
                          <a:pt x="219" y="3"/>
                        </a:cubicBezTo>
                        <a:cubicBezTo>
                          <a:pt x="237" y="6"/>
                          <a:pt x="256" y="66"/>
                          <a:pt x="268" y="117"/>
                        </a:cubicBezTo>
                        <a:cubicBezTo>
                          <a:pt x="280" y="168"/>
                          <a:pt x="276" y="272"/>
                          <a:pt x="292" y="312"/>
                        </a:cubicBezTo>
                        <a:cubicBezTo>
                          <a:pt x="308" y="352"/>
                          <a:pt x="337" y="347"/>
                          <a:pt x="365" y="360"/>
                        </a:cubicBezTo>
                      </a:path>
                    </a:pathLst>
                  </a:custGeom>
                  <a:solidFill>
                    <a:srgbClr val="333399"/>
                  </a:solidFill>
                  <a:ln w="19050" cap="flat" cmpd="sng">
                    <a:solidFill>
                      <a:srgbClr val="33339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0" name="Freeform 26"/>
                  <p:cNvSpPr>
                    <a:spLocks/>
                  </p:cNvSpPr>
                  <p:nvPr/>
                </p:nvSpPr>
                <p:spPr bwMode="auto">
                  <a:xfrm rot="4158595">
                    <a:off x="5903940" y="3592166"/>
                    <a:ext cx="309563" cy="588963"/>
                  </a:xfrm>
                  <a:custGeom>
                    <a:avLst/>
                    <a:gdLst>
                      <a:gd name="T0" fmla="*/ 0 w 365"/>
                      <a:gd name="T1" fmla="*/ 2147483647 h 371"/>
                      <a:gd name="T2" fmla="*/ 2147483647 w 365"/>
                      <a:gd name="T3" fmla="*/ 2147483647 h 371"/>
                      <a:gd name="T4" fmla="*/ 2147483647 w 365"/>
                      <a:gd name="T5" fmla="*/ 2147483647 h 371"/>
                      <a:gd name="T6" fmla="*/ 2147483647 w 365"/>
                      <a:gd name="T7" fmla="*/ 2147483647 h 371"/>
                      <a:gd name="T8" fmla="*/ 2147483647 w 365"/>
                      <a:gd name="T9" fmla="*/ 2147483647 h 371"/>
                      <a:gd name="T10" fmla="*/ 2147483647 w 365"/>
                      <a:gd name="T11" fmla="*/ 2147483647 h 371"/>
                      <a:gd name="T12" fmla="*/ 2147483647 w 365"/>
                      <a:gd name="T13" fmla="*/ 2147483647 h 37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65" h="371">
                        <a:moveTo>
                          <a:pt x="0" y="360"/>
                        </a:moveTo>
                        <a:cubicBezTo>
                          <a:pt x="35" y="365"/>
                          <a:pt x="71" y="371"/>
                          <a:pt x="98" y="328"/>
                        </a:cubicBezTo>
                        <a:cubicBezTo>
                          <a:pt x="125" y="285"/>
                          <a:pt x="142" y="155"/>
                          <a:pt x="162" y="101"/>
                        </a:cubicBezTo>
                        <a:cubicBezTo>
                          <a:pt x="182" y="47"/>
                          <a:pt x="201" y="0"/>
                          <a:pt x="219" y="3"/>
                        </a:cubicBezTo>
                        <a:cubicBezTo>
                          <a:pt x="237" y="6"/>
                          <a:pt x="256" y="66"/>
                          <a:pt x="268" y="117"/>
                        </a:cubicBezTo>
                        <a:cubicBezTo>
                          <a:pt x="280" y="168"/>
                          <a:pt x="276" y="272"/>
                          <a:pt x="292" y="312"/>
                        </a:cubicBezTo>
                        <a:cubicBezTo>
                          <a:pt x="308" y="352"/>
                          <a:pt x="337" y="347"/>
                          <a:pt x="365" y="360"/>
                        </a:cubicBezTo>
                      </a:path>
                    </a:pathLst>
                  </a:custGeom>
                  <a:solidFill>
                    <a:srgbClr val="333399"/>
                  </a:solidFill>
                  <a:ln w="19050" cap="flat" cmpd="sng">
                    <a:solidFill>
                      <a:srgbClr val="33339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1" name="Freeform 27"/>
                  <p:cNvSpPr>
                    <a:spLocks/>
                  </p:cNvSpPr>
                  <p:nvPr/>
                </p:nvSpPr>
                <p:spPr bwMode="auto">
                  <a:xfrm rot="5040000">
                    <a:off x="5970186" y="3884266"/>
                    <a:ext cx="309563" cy="588963"/>
                  </a:xfrm>
                  <a:custGeom>
                    <a:avLst/>
                    <a:gdLst>
                      <a:gd name="T0" fmla="*/ 0 w 365"/>
                      <a:gd name="T1" fmla="*/ 2147483647 h 371"/>
                      <a:gd name="T2" fmla="*/ 2147483647 w 365"/>
                      <a:gd name="T3" fmla="*/ 2147483647 h 371"/>
                      <a:gd name="T4" fmla="*/ 2147483647 w 365"/>
                      <a:gd name="T5" fmla="*/ 2147483647 h 371"/>
                      <a:gd name="T6" fmla="*/ 2147483647 w 365"/>
                      <a:gd name="T7" fmla="*/ 2147483647 h 371"/>
                      <a:gd name="T8" fmla="*/ 2147483647 w 365"/>
                      <a:gd name="T9" fmla="*/ 2147483647 h 371"/>
                      <a:gd name="T10" fmla="*/ 2147483647 w 365"/>
                      <a:gd name="T11" fmla="*/ 2147483647 h 371"/>
                      <a:gd name="T12" fmla="*/ 2147483647 w 365"/>
                      <a:gd name="T13" fmla="*/ 2147483647 h 37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65" h="371">
                        <a:moveTo>
                          <a:pt x="0" y="360"/>
                        </a:moveTo>
                        <a:cubicBezTo>
                          <a:pt x="35" y="365"/>
                          <a:pt x="71" y="371"/>
                          <a:pt x="98" y="328"/>
                        </a:cubicBezTo>
                        <a:cubicBezTo>
                          <a:pt x="125" y="285"/>
                          <a:pt x="142" y="155"/>
                          <a:pt x="162" y="101"/>
                        </a:cubicBezTo>
                        <a:cubicBezTo>
                          <a:pt x="182" y="47"/>
                          <a:pt x="201" y="0"/>
                          <a:pt x="219" y="3"/>
                        </a:cubicBezTo>
                        <a:cubicBezTo>
                          <a:pt x="237" y="6"/>
                          <a:pt x="256" y="66"/>
                          <a:pt x="268" y="117"/>
                        </a:cubicBezTo>
                        <a:cubicBezTo>
                          <a:pt x="280" y="168"/>
                          <a:pt x="276" y="272"/>
                          <a:pt x="292" y="312"/>
                        </a:cubicBezTo>
                        <a:cubicBezTo>
                          <a:pt x="308" y="352"/>
                          <a:pt x="337" y="347"/>
                          <a:pt x="365" y="360"/>
                        </a:cubicBezTo>
                      </a:path>
                    </a:pathLst>
                  </a:custGeom>
                  <a:solidFill>
                    <a:srgbClr val="333399"/>
                  </a:solidFill>
                  <a:ln w="19050" cap="flat" cmpd="sng">
                    <a:solidFill>
                      <a:srgbClr val="33339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2" name="Freeform 24"/>
                  <p:cNvSpPr>
                    <a:spLocks/>
                  </p:cNvSpPr>
                  <p:nvPr/>
                </p:nvSpPr>
                <p:spPr bwMode="auto">
                  <a:xfrm rot="2400000">
                    <a:off x="5428514" y="2907294"/>
                    <a:ext cx="309563" cy="588963"/>
                  </a:xfrm>
                  <a:custGeom>
                    <a:avLst/>
                    <a:gdLst>
                      <a:gd name="T0" fmla="*/ 0 w 365"/>
                      <a:gd name="T1" fmla="*/ 2147483647 h 371"/>
                      <a:gd name="T2" fmla="*/ 2147483647 w 365"/>
                      <a:gd name="T3" fmla="*/ 2147483647 h 371"/>
                      <a:gd name="T4" fmla="*/ 2147483647 w 365"/>
                      <a:gd name="T5" fmla="*/ 2147483647 h 371"/>
                      <a:gd name="T6" fmla="*/ 2147483647 w 365"/>
                      <a:gd name="T7" fmla="*/ 2147483647 h 371"/>
                      <a:gd name="T8" fmla="*/ 2147483647 w 365"/>
                      <a:gd name="T9" fmla="*/ 2147483647 h 371"/>
                      <a:gd name="T10" fmla="*/ 2147483647 w 365"/>
                      <a:gd name="T11" fmla="*/ 2147483647 h 371"/>
                      <a:gd name="T12" fmla="*/ 2147483647 w 365"/>
                      <a:gd name="T13" fmla="*/ 2147483647 h 37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65" h="371">
                        <a:moveTo>
                          <a:pt x="0" y="360"/>
                        </a:moveTo>
                        <a:cubicBezTo>
                          <a:pt x="35" y="365"/>
                          <a:pt x="71" y="371"/>
                          <a:pt x="98" y="328"/>
                        </a:cubicBezTo>
                        <a:cubicBezTo>
                          <a:pt x="125" y="285"/>
                          <a:pt x="142" y="155"/>
                          <a:pt x="162" y="101"/>
                        </a:cubicBezTo>
                        <a:cubicBezTo>
                          <a:pt x="182" y="47"/>
                          <a:pt x="201" y="0"/>
                          <a:pt x="219" y="3"/>
                        </a:cubicBezTo>
                        <a:cubicBezTo>
                          <a:pt x="237" y="6"/>
                          <a:pt x="256" y="66"/>
                          <a:pt x="268" y="117"/>
                        </a:cubicBezTo>
                        <a:cubicBezTo>
                          <a:pt x="280" y="168"/>
                          <a:pt x="276" y="272"/>
                          <a:pt x="292" y="312"/>
                        </a:cubicBezTo>
                        <a:cubicBezTo>
                          <a:pt x="308" y="352"/>
                          <a:pt x="337" y="347"/>
                          <a:pt x="365" y="360"/>
                        </a:cubicBezTo>
                      </a:path>
                    </a:pathLst>
                  </a:custGeom>
                  <a:solidFill>
                    <a:srgbClr val="333399"/>
                  </a:solidFill>
                  <a:ln w="19050" cap="flat" cmpd="sng">
                    <a:solidFill>
                      <a:srgbClr val="33339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3" name="Freeform 24"/>
                  <p:cNvSpPr>
                    <a:spLocks/>
                  </p:cNvSpPr>
                  <p:nvPr/>
                </p:nvSpPr>
                <p:spPr bwMode="auto">
                  <a:xfrm rot="1800000">
                    <a:off x="5147227" y="2732115"/>
                    <a:ext cx="309563" cy="588963"/>
                  </a:xfrm>
                  <a:custGeom>
                    <a:avLst/>
                    <a:gdLst>
                      <a:gd name="T0" fmla="*/ 0 w 365"/>
                      <a:gd name="T1" fmla="*/ 2147483647 h 371"/>
                      <a:gd name="T2" fmla="*/ 2147483647 w 365"/>
                      <a:gd name="T3" fmla="*/ 2147483647 h 371"/>
                      <a:gd name="T4" fmla="*/ 2147483647 w 365"/>
                      <a:gd name="T5" fmla="*/ 2147483647 h 371"/>
                      <a:gd name="T6" fmla="*/ 2147483647 w 365"/>
                      <a:gd name="T7" fmla="*/ 2147483647 h 371"/>
                      <a:gd name="T8" fmla="*/ 2147483647 w 365"/>
                      <a:gd name="T9" fmla="*/ 2147483647 h 371"/>
                      <a:gd name="T10" fmla="*/ 2147483647 w 365"/>
                      <a:gd name="T11" fmla="*/ 2147483647 h 371"/>
                      <a:gd name="T12" fmla="*/ 2147483647 w 365"/>
                      <a:gd name="T13" fmla="*/ 2147483647 h 37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65" h="371">
                        <a:moveTo>
                          <a:pt x="0" y="360"/>
                        </a:moveTo>
                        <a:cubicBezTo>
                          <a:pt x="35" y="365"/>
                          <a:pt x="71" y="371"/>
                          <a:pt x="98" y="328"/>
                        </a:cubicBezTo>
                        <a:cubicBezTo>
                          <a:pt x="125" y="285"/>
                          <a:pt x="142" y="155"/>
                          <a:pt x="162" y="101"/>
                        </a:cubicBezTo>
                        <a:cubicBezTo>
                          <a:pt x="182" y="47"/>
                          <a:pt x="201" y="0"/>
                          <a:pt x="219" y="3"/>
                        </a:cubicBezTo>
                        <a:cubicBezTo>
                          <a:pt x="237" y="6"/>
                          <a:pt x="256" y="66"/>
                          <a:pt x="268" y="117"/>
                        </a:cubicBezTo>
                        <a:cubicBezTo>
                          <a:pt x="280" y="168"/>
                          <a:pt x="276" y="272"/>
                          <a:pt x="292" y="312"/>
                        </a:cubicBezTo>
                        <a:cubicBezTo>
                          <a:pt x="308" y="352"/>
                          <a:pt x="337" y="347"/>
                          <a:pt x="365" y="360"/>
                        </a:cubicBezTo>
                      </a:path>
                    </a:pathLst>
                  </a:custGeom>
                  <a:solidFill>
                    <a:srgbClr val="333399"/>
                  </a:solidFill>
                  <a:ln w="19050" cap="flat" cmpd="sng">
                    <a:solidFill>
                      <a:srgbClr val="33339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4" name="Freeform 24"/>
                  <p:cNvSpPr>
                    <a:spLocks/>
                  </p:cNvSpPr>
                  <p:nvPr/>
                </p:nvSpPr>
                <p:spPr bwMode="auto">
                  <a:xfrm rot="780000">
                    <a:off x="4780163" y="2588566"/>
                    <a:ext cx="309563" cy="588963"/>
                  </a:xfrm>
                  <a:custGeom>
                    <a:avLst/>
                    <a:gdLst>
                      <a:gd name="T0" fmla="*/ 0 w 365"/>
                      <a:gd name="T1" fmla="*/ 2147483647 h 371"/>
                      <a:gd name="T2" fmla="*/ 2147483647 w 365"/>
                      <a:gd name="T3" fmla="*/ 2147483647 h 371"/>
                      <a:gd name="T4" fmla="*/ 2147483647 w 365"/>
                      <a:gd name="T5" fmla="*/ 2147483647 h 371"/>
                      <a:gd name="T6" fmla="*/ 2147483647 w 365"/>
                      <a:gd name="T7" fmla="*/ 2147483647 h 371"/>
                      <a:gd name="T8" fmla="*/ 2147483647 w 365"/>
                      <a:gd name="T9" fmla="*/ 2147483647 h 371"/>
                      <a:gd name="T10" fmla="*/ 2147483647 w 365"/>
                      <a:gd name="T11" fmla="*/ 2147483647 h 371"/>
                      <a:gd name="T12" fmla="*/ 2147483647 w 365"/>
                      <a:gd name="T13" fmla="*/ 2147483647 h 37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65" h="371">
                        <a:moveTo>
                          <a:pt x="0" y="360"/>
                        </a:moveTo>
                        <a:cubicBezTo>
                          <a:pt x="35" y="365"/>
                          <a:pt x="71" y="371"/>
                          <a:pt x="98" y="328"/>
                        </a:cubicBezTo>
                        <a:cubicBezTo>
                          <a:pt x="125" y="285"/>
                          <a:pt x="142" y="155"/>
                          <a:pt x="162" y="101"/>
                        </a:cubicBezTo>
                        <a:cubicBezTo>
                          <a:pt x="182" y="47"/>
                          <a:pt x="201" y="0"/>
                          <a:pt x="219" y="3"/>
                        </a:cubicBezTo>
                        <a:cubicBezTo>
                          <a:pt x="237" y="6"/>
                          <a:pt x="256" y="66"/>
                          <a:pt x="268" y="117"/>
                        </a:cubicBezTo>
                        <a:cubicBezTo>
                          <a:pt x="280" y="168"/>
                          <a:pt x="276" y="272"/>
                          <a:pt x="292" y="312"/>
                        </a:cubicBezTo>
                        <a:cubicBezTo>
                          <a:pt x="308" y="352"/>
                          <a:pt x="337" y="347"/>
                          <a:pt x="365" y="360"/>
                        </a:cubicBezTo>
                      </a:path>
                    </a:pathLst>
                  </a:custGeom>
                  <a:solidFill>
                    <a:srgbClr val="333399"/>
                  </a:solidFill>
                  <a:ln w="19050" cap="flat" cmpd="sng">
                    <a:solidFill>
                      <a:srgbClr val="33339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24" name="Freeform 27"/>
                <p:cNvSpPr>
                  <a:spLocks/>
                </p:cNvSpPr>
                <p:nvPr/>
              </p:nvSpPr>
              <p:spPr bwMode="auto">
                <a:xfrm rot="19380000">
                  <a:off x="7434512" y="3209510"/>
                  <a:ext cx="24765" cy="184320"/>
                </a:xfrm>
                <a:custGeom>
                  <a:avLst/>
                  <a:gdLst>
                    <a:gd name="T0" fmla="*/ 0 w 365"/>
                    <a:gd name="T1" fmla="*/ 2147483647 h 371"/>
                    <a:gd name="T2" fmla="*/ 30608862 w 365"/>
                    <a:gd name="T3" fmla="*/ 2147483647 h 371"/>
                    <a:gd name="T4" fmla="*/ 50602019 w 365"/>
                    <a:gd name="T5" fmla="*/ 2147483647 h 371"/>
                    <a:gd name="T6" fmla="*/ 68403848 w 365"/>
                    <a:gd name="T7" fmla="*/ 367776031 h 371"/>
                    <a:gd name="T8" fmla="*/ 83710585 w 365"/>
                    <a:gd name="T9" fmla="*/ 2147483647 h 371"/>
                    <a:gd name="T10" fmla="*/ 91205153 w 365"/>
                    <a:gd name="T11" fmla="*/ 2147483647 h 371"/>
                    <a:gd name="T12" fmla="*/ 114006390 w 365"/>
                    <a:gd name="T13" fmla="*/ 2147483647 h 37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65" h="371">
                      <a:moveTo>
                        <a:pt x="0" y="360"/>
                      </a:moveTo>
                      <a:cubicBezTo>
                        <a:pt x="35" y="365"/>
                        <a:pt x="71" y="371"/>
                        <a:pt x="98" y="328"/>
                      </a:cubicBezTo>
                      <a:cubicBezTo>
                        <a:pt x="125" y="285"/>
                        <a:pt x="142" y="155"/>
                        <a:pt x="162" y="101"/>
                      </a:cubicBezTo>
                      <a:cubicBezTo>
                        <a:pt x="182" y="47"/>
                        <a:pt x="201" y="0"/>
                        <a:pt x="219" y="3"/>
                      </a:cubicBezTo>
                      <a:cubicBezTo>
                        <a:pt x="237" y="6"/>
                        <a:pt x="256" y="66"/>
                        <a:pt x="268" y="117"/>
                      </a:cubicBezTo>
                      <a:cubicBezTo>
                        <a:pt x="280" y="168"/>
                        <a:pt x="276" y="272"/>
                        <a:pt x="292" y="312"/>
                      </a:cubicBezTo>
                      <a:cubicBezTo>
                        <a:pt x="308" y="352"/>
                        <a:pt x="337" y="347"/>
                        <a:pt x="365" y="360"/>
                      </a:cubicBezTo>
                    </a:path>
                  </a:pathLst>
                </a:custGeom>
                <a:solidFill>
                  <a:srgbClr val="333399"/>
                </a:solidFill>
                <a:ln w="19050" cap="flat" cmpd="sng">
                  <a:solidFill>
                    <a:srgbClr val="3333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" name="Freeform 27"/>
                <p:cNvSpPr>
                  <a:spLocks/>
                </p:cNvSpPr>
                <p:nvPr/>
              </p:nvSpPr>
              <p:spPr bwMode="auto">
                <a:xfrm rot="9960000">
                  <a:off x="7599320" y="3130197"/>
                  <a:ext cx="0" cy="184320"/>
                </a:xfrm>
                <a:custGeom>
                  <a:avLst/>
                  <a:gdLst>
                    <a:gd name="T0" fmla="*/ 0 w 365"/>
                    <a:gd name="T1" fmla="*/ 2147483647 h 371"/>
                    <a:gd name="T2" fmla="*/ 0 w 365"/>
                    <a:gd name="T3" fmla="*/ 2147483647 h 371"/>
                    <a:gd name="T4" fmla="*/ 0 w 365"/>
                    <a:gd name="T5" fmla="*/ 2147483647 h 371"/>
                    <a:gd name="T6" fmla="*/ 0 w 365"/>
                    <a:gd name="T7" fmla="*/ 367776031 h 371"/>
                    <a:gd name="T8" fmla="*/ 0 w 365"/>
                    <a:gd name="T9" fmla="*/ 2147483647 h 371"/>
                    <a:gd name="T10" fmla="*/ 0 w 365"/>
                    <a:gd name="T11" fmla="*/ 2147483647 h 371"/>
                    <a:gd name="T12" fmla="*/ 0 w 365"/>
                    <a:gd name="T13" fmla="*/ 2147483647 h 37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65" h="371">
                      <a:moveTo>
                        <a:pt x="0" y="360"/>
                      </a:moveTo>
                      <a:cubicBezTo>
                        <a:pt x="35" y="365"/>
                        <a:pt x="71" y="371"/>
                        <a:pt x="98" y="328"/>
                      </a:cubicBezTo>
                      <a:cubicBezTo>
                        <a:pt x="125" y="285"/>
                        <a:pt x="142" y="155"/>
                        <a:pt x="162" y="101"/>
                      </a:cubicBezTo>
                      <a:cubicBezTo>
                        <a:pt x="182" y="47"/>
                        <a:pt x="201" y="0"/>
                        <a:pt x="219" y="3"/>
                      </a:cubicBezTo>
                      <a:cubicBezTo>
                        <a:pt x="237" y="6"/>
                        <a:pt x="256" y="66"/>
                        <a:pt x="268" y="117"/>
                      </a:cubicBezTo>
                      <a:cubicBezTo>
                        <a:pt x="280" y="168"/>
                        <a:pt x="276" y="272"/>
                        <a:pt x="292" y="312"/>
                      </a:cubicBezTo>
                      <a:cubicBezTo>
                        <a:pt x="308" y="352"/>
                        <a:pt x="337" y="347"/>
                        <a:pt x="365" y="360"/>
                      </a:cubicBezTo>
                    </a:path>
                  </a:pathLst>
                </a:custGeom>
                <a:solidFill>
                  <a:srgbClr val="333399"/>
                </a:solidFill>
                <a:ln w="19050" cap="flat" cmpd="sng">
                  <a:solidFill>
                    <a:srgbClr val="3333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" name="Freeform 27"/>
                <p:cNvSpPr>
                  <a:spLocks/>
                </p:cNvSpPr>
                <p:nvPr/>
              </p:nvSpPr>
              <p:spPr bwMode="auto">
                <a:xfrm rot="10860000">
                  <a:off x="7770276" y="3110208"/>
                  <a:ext cx="0" cy="184320"/>
                </a:xfrm>
                <a:custGeom>
                  <a:avLst/>
                  <a:gdLst>
                    <a:gd name="T0" fmla="*/ 0 w 365"/>
                    <a:gd name="T1" fmla="*/ 2147483647 h 371"/>
                    <a:gd name="T2" fmla="*/ 0 w 365"/>
                    <a:gd name="T3" fmla="*/ 2147483647 h 371"/>
                    <a:gd name="T4" fmla="*/ 0 w 365"/>
                    <a:gd name="T5" fmla="*/ 2147483647 h 371"/>
                    <a:gd name="T6" fmla="*/ 0 w 365"/>
                    <a:gd name="T7" fmla="*/ 367776031 h 371"/>
                    <a:gd name="T8" fmla="*/ 0 w 365"/>
                    <a:gd name="T9" fmla="*/ 2147483647 h 371"/>
                    <a:gd name="T10" fmla="*/ 0 w 365"/>
                    <a:gd name="T11" fmla="*/ 2147483647 h 371"/>
                    <a:gd name="T12" fmla="*/ 0 w 365"/>
                    <a:gd name="T13" fmla="*/ 2147483647 h 37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65" h="371">
                      <a:moveTo>
                        <a:pt x="0" y="360"/>
                      </a:moveTo>
                      <a:cubicBezTo>
                        <a:pt x="35" y="365"/>
                        <a:pt x="71" y="371"/>
                        <a:pt x="98" y="328"/>
                      </a:cubicBezTo>
                      <a:cubicBezTo>
                        <a:pt x="125" y="285"/>
                        <a:pt x="142" y="155"/>
                        <a:pt x="162" y="101"/>
                      </a:cubicBezTo>
                      <a:cubicBezTo>
                        <a:pt x="182" y="47"/>
                        <a:pt x="201" y="0"/>
                        <a:pt x="219" y="3"/>
                      </a:cubicBezTo>
                      <a:cubicBezTo>
                        <a:pt x="237" y="6"/>
                        <a:pt x="256" y="66"/>
                        <a:pt x="268" y="117"/>
                      </a:cubicBezTo>
                      <a:cubicBezTo>
                        <a:pt x="280" y="168"/>
                        <a:pt x="276" y="272"/>
                        <a:pt x="292" y="312"/>
                      </a:cubicBezTo>
                      <a:cubicBezTo>
                        <a:pt x="308" y="352"/>
                        <a:pt x="337" y="347"/>
                        <a:pt x="365" y="360"/>
                      </a:cubicBezTo>
                    </a:path>
                  </a:pathLst>
                </a:custGeom>
                <a:solidFill>
                  <a:srgbClr val="333399"/>
                </a:solidFill>
                <a:ln w="19050" cap="flat" cmpd="sng">
                  <a:solidFill>
                    <a:srgbClr val="3333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" name="Oval 22"/>
                <p:cNvSpPr>
                  <a:spLocks noChangeAspect="1" noChangeArrowheads="1"/>
                </p:cNvSpPr>
                <p:nvPr/>
              </p:nvSpPr>
              <p:spPr bwMode="auto">
                <a:xfrm rot="11940000">
                  <a:off x="7340605" y="3294310"/>
                  <a:ext cx="806629" cy="806241"/>
                </a:xfrm>
                <a:prstGeom prst="ellipse">
                  <a:avLst/>
                </a:prstGeom>
                <a:noFill/>
                <a:ln w="44450" algn="ctr">
                  <a:solidFill>
                    <a:srgbClr val="BBE0E3">
                      <a:lumMod val="75000"/>
                    </a:srgb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8" name="Textfeld 54"/>
              <p:cNvSpPr txBox="1">
                <a:spLocks noChangeArrowheads="1"/>
              </p:cNvSpPr>
              <p:nvPr/>
            </p:nvSpPr>
            <p:spPr bwMode="auto">
              <a:xfrm>
                <a:off x="7349670" y="3553171"/>
                <a:ext cx="808305" cy="229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BESSY</a:t>
                </a:r>
                <a:r>
                  <a:rPr kumimoji="0" lang="en-GB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VSR</a:t>
                </a:r>
                <a:endParaRPr kumimoji="0" lang="en-GB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270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323528" y="764704"/>
            <a:ext cx="612860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800" b="0" dirty="0" smtClean="0">
                <a:solidFill>
                  <a:srgbClr val="4F81BD"/>
                </a:solidFill>
              </a:rPr>
              <a:t>Cryogenics at BERLinPro is at three temperature levels</a:t>
            </a:r>
            <a:endParaRPr lang="en-US" b="0" dirty="0">
              <a:solidFill>
                <a:prstClr val="black"/>
              </a:solidFill>
            </a:endParaRP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995147"/>
              </p:ext>
            </p:extLst>
          </p:nvPr>
        </p:nvGraphicFramePr>
        <p:xfrm>
          <a:off x="611560" y="2624138"/>
          <a:ext cx="7776865" cy="35203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9183"/>
                <a:gridCol w="816309"/>
                <a:gridCol w="1145489"/>
                <a:gridCol w="921283"/>
                <a:gridCol w="1106755"/>
                <a:gridCol w="1016055"/>
                <a:gridCol w="1161791"/>
              </a:tblGrid>
              <a:tr h="229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de-DE" sz="16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1.8 K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4.5 K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80 K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87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de-DE" sz="16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Static load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Dynamic load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Static load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Dynamic load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Static load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Dynamic load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</a:tr>
              <a:tr h="557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Photoinjector module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7 W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16 W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34 W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8 W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130 W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75 W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</a:tr>
              <a:tr h="4587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Booster module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11W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39 W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62 W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24 W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180 W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270 W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</a:tr>
              <a:tr h="3674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Linac module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21 W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79 W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59 W</a:t>
                      </a:r>
                      <a:endParaRPr lang="de-DE" sz="16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6 W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203 W</a:t>
                      </a:r>
                      <a:endParaRPr lang="de-DE" sz="16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30 W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</a:tr>
              <a:tr h="3674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Subtotal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39 W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134 W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155 W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38 W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513 W</a:t>
                      </a:r>
                      <a:endParaRPr lang="de-DE" sz="16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375 W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</a:tr>
              <a:tr h="557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Cryo Distribution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3 W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--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45 W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--</a:t>
                      </a:r>
                      <a:endParaRPr lang="de-DE" sz="160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550 W</a:t>
                      </a:r>
                      <a:endParaRPr lang="de-DE" sz="16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--</a:t>
                      </a:r>
                      <a:endParaRPr lang="de-DE" sz="16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</a:tr>
              <a:tr h="3674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Total</a:t>
                      </a:r>
                      <a:endParaRPr lang="de-DE" sz="18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42 W</a:t>
                      </a:r>
                      <a:endParaRPr lang="de-DE" sz="1800" b="1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134 W</a:t>
                      </a:r>
                      <a:endParaRPr lang="de-DE" sz="1800" b="1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200 W</a:t>
                      </a:r>
                      <a:endParaRPr lang="de-DE" sz="1800" b="1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38 W</a:t>
                      </a:r>
                      <a:endParaRPr lang="de-DE" sz="1800" b="1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1063 W</a:t>
                      </a:r>
                      <a:endParaRPr lang="de-DE" sz="1800" b="1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375 W</a:t>
                      </a:r>
                      <a:endParaRPr lang="de-DE" sz="1800" b="1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14165" marR="14165" marT="0" marB="0"/>
                </a:tc>
              </a:tr>
            </a:tbl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322801" y="1161015"/>
            <a:ext cx="778290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800" b="0" dirty="0" smtClean="0">
                <a:solidFill>
                  <a:srgbClr val="4F81BD"/>
                </a:solidFill>
              </a:rPr>
              <a:t>1.8 K for cooling of the cavities. High  dynamic load due to </a:t>
            </a:r>
            <a:r>
              <a:rPr lang="en-US" sz="1800" b="0" dirty="0" err="1" smtClean="0">
                <a:solidFill>
                  <a:srgbClr val="4F81BD"/>
                </a:solidFill>
              </a:rPr>
              <a:t>cw</a:t>
            </a:r>
            <a:r>
              <a:rPr lang="en-US" sz="1800" b="0" dirty="0" smtClean="0">
                <a:solidFill>
                  <a:srgbClr val="4F81BD"/>
                </a:solidFill>
              </a:rPr>
              <a:t> operation</a:t>
            </a:r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22801" y="1549004"/>
            <a:ext cx="32431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800" b="0" dirty="0" smtClean="0">
                <a:solidFill>
                  <a:srgbClr val="4F81BD"/>
                </a:solidFill>
              </a:rPr>
              <a:t>4.5 K for thermal intercepts</a:t>
            </a:r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23528" y="1918336"/>
            <a:ext cx="570540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800" b="0" dirty="0" smtClean="0">
                <a:solidFill>
                  <a:srgbClr val="4F81BD"/>
                </a:solidFill>
              </a:rPr>
              <a:t>80 K for shield cooling and HOM beam pipe ferrites</a:t>
            </a:r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39552" y="6309320"/>
            <a:ext cx="295144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0" dirty="0" smtClean="0">
                <a:solidFill>
                  <a:srgbClr val="4F81BD"/>
                </a:solidFill>
              </a:rPr>
              <a:t>Cryogenic loads at BERLinPro</a:t>
            </a:r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2235700" y="5537668"/>
            <a:ext cx="1832244" cy="792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890588" y="93663"/>
            <a:ext cx="38443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dirty="0" smtClean="0">
                <a:solidFill>
                  <a:srgbClr val="FFFFFF"/>
                </a:solidFill>
              </a:rPr>
              <a:t>Cold systems – Cryogenics (i)</a:t>
            </a:r>
            <a:endParaRPr lang="en-GB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8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57" y="2204864"/>
            <a:ext cx="6912768" cy="418857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23528" y="764704"/>
            <a:ext cx="691093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800" b="0" dirty="0" smtClean="0">
                <a:solidFill>
                  <a:srgbClr val="4F81BD"/>
                </a:solidFill>
              </a:rPr>
              <a:t>Existing cryogenic infrastructure with two operating </a:t>
            </a:r>
            <a:r>
              <a:rPr lang="en-US" sz="1800" b="0" dirty="0" err="1" smtClean="0">
                <a:solidFill>
                  <a:srgbClr val="4F81BD"/>
                </a:solidFill>
              </a:rPr>
              <a:t>cryo</a:t>
            </a:r>
            <a:r>
              <a:rPr lang="en-US" sz="1800" b="0" dirty="0" smtClean="0">
                <a:solidFill>
                  <a:srgbClr val="4F81BD"/>
                </a:solidFill>
              </a:rPr>
              <a:t> plants:</a:t>
            </a:r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14692" y="1119428"/>
            <a:ext cx="401263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800" b="0" dirty="0" smtClean="0">
                <a:solidFill>
                  <a:srgbClr val="4F81BD"/>
                </a:solidFill>
              </a:rPr>
              <a:t>TCF 50 liquefaction rate: 180 l/h  </a:t>
            </a:r>
            <a:endParaRPr lang="en-US" b="0" dirty="0"/>
          </a:p>
        </p:txBody>
      </p:sp>
      <p:sp>
        <p:nvSpPr>
          <p:cNvPr id="9" name="Textfeld 8"/>
          <p:cNvSpPr txBox="1"/>
          <p:nvPr/>
        </p:nvSpPr>
        <p:spPr>
          <a:xfrm>
            <a:off x="714691" y="1467897"/>
            <a:ext cx="394851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800" b="0" dirty="0" smtClean="0">
                <a:solidFill>
                  <a:srgbClr val="4F81BD"/>
                </a:solidFill>
              </a:rPr>
              <a:t>L700     liquefaction </a:t>
            </a:r>
            <a:r>
              <a:rPr lang="en-US" sz="1800" b="0" dirty="0">
                <a:solidFill>
                  <a:srgbClr val="4F81BD"/>
                </a:solidFill>
              </a:rPr>
              <a:t>rate</a:t>
            </a:r>
            <a:r>
              <a:rPr lang="en-US" sz="1800" b="0" dirty="0" smtClean="0">
                <a:solidFill>
                  <a:srgbClr val="4F81BD"/>
                </a:solidFill>
              </a:rPr>
              <a:t>: 700 l/h </a:t>
            </a:r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23527" y="1833526"/>
            <a:ext cx="564128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4F81BD"/>
                </a:solidFill>
              </a:rPr>
              <a:t>New: </a:t>
            </a:r>
            <a:r>
              <a:rPr lang="en-US" sz="1800" b="0" dirty="0" smtClean="0">
                <a:solidFill>
                  <a:srgbClr val="4F81BD"/>
                </a:solidFill>
              </a:rPr>
              <a:t>Cold compressor box needed for B</a:t>
            </a:r>
            <a:r>
              <a:rPr lang="en-US" sz="1800" b="0" i="1" dirty="0" smtClean="0">
                <a:solidFill>
                  <a:srgbClr val="4F81BD"/>
                </a:solidFill>
              </a:rPr>
              <a:t>ERL</a:t>
            </a:r>
            <a:r>
              <a:rPr lang="en-US" sz="1800" b="0" dirty="0" smtClean="0">
                <a:solidFill>
                  <a:srgbClr val="4F81BD"/>
                </a:solidFill>
              </a:rPr>
              <a:t>inPro</a:t>
            </a:r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6249800" y="4797152"/>
            <a:ext cx="1152128" cy="792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3828456" y="4725144"/>
            <a:ext cx="1152128" cy="792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1331640" y="2202858"/>
            <a:ext cx="5902819" cy="101011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1548553" y="2950204"/>
            <a:ext cx="2280792" cy="1630924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2195736" y="2996952"/>
            <a:ext cx="1152128" cy="792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890588" y="93663"/>
            <a:ext cx="391485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dirty="0" smtClean="0">
                <a:solidFill>
                  <a:srgbClr val="FFFFFF"/>
                </a:solidFill>
              </a:rPr>
              <a:t>Cold systems – Cryogenics (ii)</a:t>
            </a:r>
            <a:endParaRPr lang="en-GB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28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4" grpId="0" animBg="1"/>
      <p:bldP spid="16" grpId="0" animBg="1"/>
      <p:bldP spid="17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66700" y="635000"/>
            <a:ext cx="424988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en-GB" dirty="0" smtClean="0"/>
              <a:t> high average („virtual“) beam power</a:t>
            </a:r>
          </a:p>
          <a:p>
            <a:pPr algn="l"/>
            <a:r>
              <a:rPr lang="en-GB" dirty="0"/>
              <a:t> </a:t>
            </a:r>
            <a:r>
              <a:rPr lang="en-GB" dirty="0" smtClean="0"/>
              <a:t> (</a:t>
            </a:r>
            <a:r>
              <a:rPr lang="en-GB" dirty="0"/>
              <a:t>up to A, many </a:t>
            </a:r>
            <a:r>
              <a:rPr lang="en-GB" dirty="0" err="1" smtClean="0"/>
              <a:t>GeV</a:t>
            </a:r>
            <a:r>
              <a:rPr lang="en-GB" dirty="0" smtClean="0"/>
              <a:t> = GW class beams)</a:t>
            </a:r>
          </a:p>
          <a:p>
            <a:pPr algn="l">
              <a:buFontTx/>
              <a:buChar char="•"/>
            </a:pPr>
            <a:r>
              <a:rPr lang="en-GB" dirty="0"/>
              <a:t> m</a:t>
            </a:r>
            <a:r>
              <a:rPr lang="en-GB" dirty="0" smtClean="0"/>
              <a:t>ature technology</a:t>
            </a:r>
          </a:p>
          <a:p>
            <a:pPr algn="l">
              <a:buFontTx/>
              <a:buChar char="•"/>
            </a:pPr>
            <a:r>
              <a:rPr lang="en-GB" dirty="0" smtClean="0"/>
              <a:t> “resonant” system</a:t>
            </a:r>
          </a:p>
          <a:p>
            <a:pPr algn="l"/>
            <a:r>
              <a:rPr lang="en-GB" dirty="0"/>
              <a:t> </a:t>
            </a:r>
            <a:r>
              <a:rPr lang="en-GB" dirty="0" smtClean="0"/>
              <a:t> interaction experiment </a:t>
            </a:r>
            <a:r>
              <a:rPr lang="en-GB" dirty="0"/>
              <a:t>↔ </a:t>
            </a:r>
            <a:r>
              <a:rPr lang="en-GB" dirty="0" smtClean="0"/>
              <a:t>ring</a:t>
            </a:r>
          </a:p>
          <a:p>
            <a:pPr algn="l">
              <a:buFontTx/>
              <a:buChar char="•"/>
            </a:pPr>
            <a:r>
              <a:rPr lang="en-GB" dirty="0" smtClean="0"/>
              <a:t> beam parameter defined by equilibrium</a:t>
            </a:r>
            <a:endParaRPr lang="en-GB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199341" y="652463"/>
            <a:ext cx="383149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en-GB" dirty="0" smtClean="0"/>
              <a:t> outstanding beam parameter</a:t>
            </a:r>
          </a:p>
          <a:p>
            <a:pPr algn="l">
              <a:buFontTx/>
              <a:buChar char="•"/>
            </a:pPr>
            <a:r>
              <a:rPr lang="en-GB" dirty="0" smtClean="0"/>
              <a:t> single pass experiments</a:t>
            </a:r>
          </a:p>
          <a:p>
            <a:pPr algn="l">
              <a:buFontTx/>
              <a:buChar char="•"/>
            </a:pPr>
            <a:r>
              <a:rPr lang="en-GB" dirty="0" smtClean="0"/>
              <a:t> high flexibility</a:t>
            </a:r>
          </a:p>
          <a:p>
            <a:pPr algn="l">
              <a:buFontTx/>
              <a:buChar char="•"/>
            </a:pPr>
            <a:r>
              <a:rPr lang="en-GB" dirty="0" smtClean="0"/>
              <a:t> low number of user stations</a:t>
            </a:r>
          </a:p>
          <a:p>
            <a:pPr algn="l">
              <a:buFontTx/>
              <a:buChar char="•"/>
            </a:pPr>
            <a:r>
              <a:rPr lang="en-GB" dirty="0" smtClean="0"/>
              <a:t> limited average beam power (&lt;&lt;mA)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330837" y="5974878"/>
            <a:ext cx="68360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h</a:t>
            </a:r>
            <a:r>
              <a:rPr lang="en-GB" sz="1800" dirty="0" smtClean="0">
                <a:solidFill>
                  <a:srgbClr val="FF0000"/>
                </a:solidFill>
              </a:rPr>
              <a:t>igh average beam power for single pass “experiments”</a:t>
            </a:r>
          </a:p>
          <a:p>
            <a:r>
              <a:rPr lang="en-GB" sz="1800" dirty="0" smtClean="0">
                <a:solidFill>
                  <a:srgbClr val="FF0000"/>
                </a:solidFill>
              </a:rPr>
              <a:t>excellent beam parameters, high flexibility, multi user facility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850900" y="114300"/>
            <a:ext cx="43604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dirty="0" smtClean="0">
                <a:solidFill>
                  <a:schemeClr val="bg1"/>
                </a:solidFill>
              </a:rPr>
              <a:t>Energy Recovery </a:t>
            </a:r>
            <a:r>
              <a:rPr lang="en-GB" sz="2000" dirty="0" err="1" smtClean="0">
                <a:solidFill>
                  <a:schemeClr val="bg1"/>
                </a:solidFill>
              </a:rPr>
              <a:t>Linacs</a:t>
            </a:r>
            <a:r>
              <a:rPr lang="en-GB" sz="2000" dirty="0" smtClean="0">
                <a:solidFill>
                  <a:schemeClr val="bg1"/>
                </a:solidFill>
              </a:rPr>
              <a:t>: The idea</a:t>
            </a:r>
            <a:endParaRPr lang="en-GB" sz="2000" dirty="0">
              <a:solidFill>
                <a:schemeClr val="bg1"/>
              </a:solidFill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1936750" y="1229747"/>
            <a:ext cx="6484579" cy="4854574"/>
            <a:chOff x="1936750" y="1217613"/>
            <a:chExt cx="6484579" cy="4854574"/>
          </a:xfrm>
        </p:grpSpPr>
        <p:grpSp>
          <p:nvGrpSpPr>
            <p:cNvPr id="9" name="Gruppieren 8"/>
            <p:cNvGrpSpPr/>
            <p:nvPr/>
          </p:nvGrpSpPr>
          <p:grpSpPr>
            <a:xfrm>
              <a:off x="4427538" y="1941162"/>
              <a:ext cx="3993791" cy="1622322"/>
              <a:chOff x="4427538" y="1592826"/>
              <a:chExt cx="3993791" cy="1622322"/>
            </a:xfrm>
          </p:grpSpPr>
          <p:sp>
            <p:nvSpPr>
              <p:cNvPr id="81" name="Rechteck 80"/>
              <p:cNvSpPr/>
              <p:nvPr/>
            </p:nvSpPr>
            <p:spPr bwMode="auto">
              <a:xfrm>
                <a:off x="4427538" y="1592826"/>
                <a:ext cx="3993791" cy="1622322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1" i="0" u="none" strike="noStrike" cap="none" normalizeH="0" baseline="0" smtClean="0">
                  <a:ln>
                    <a:noFill/>
                  </a:ln>
                  <a:solidFill>
                    <a:srgbClr val="00589C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82" name="Rectangle 5"/>
              <p:cNvSpPr>
                <a:spLocks noChangeArrowheads="1"/>
              </p:cNvSpPr>
              <p:nvPr/>
            </p:nvSpPr>
            <p:spPr bwMode="auto">
              <a:xfrm>
                <a:off x="7129463" y="2879725"/>
                <a:ext cx="95250" cy="95250"/>
              </a:xfrm>
              <a:prstGeom prst="rect">
                <a:avLst/>
              </a:prstGeom>
              <a:solidFill>
                <a:srgbClr val="803000"/>
              </a:solidFill>
              <a:ln w="10" cap="flat">
                <a:solidFill>
                  <a:srgbClr val="803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" name="Freeform 6"/>
              <p:cNvSpPr>
                <a:spLocks/>
              </p:cNvSpPr>
              <p:nvPr/>
            </p:nvSpPr>
            <p:spPr bwMode="auto">
              <a:xfrm>
                <a:off x="6370638" y="2311400"/>
                <a:ext cx="615950" cy="95250"/>
              </a:xfrm>
              <a:custGeom>
                <a:avLst/>
                <a:gdLst>
                  <a:gd name="T0" fmla="*/ 0 w 388"/>
                  <a:gd name="T1" fmla="*/ 0 h 60"/>
                  <a:gd name="T2" fmla="*/ 0 w 388"/>
                  <a:gd name="T3" fmla="*/ 30 h 60"/>
                  <a:gd name="T4" fmla="*/ 0 w 388"/>
                  <a:gd name="T5" fmla="*/ 60 h 60"/>
                  <a:gd name="T6" fmla="*/ 60 w 388"/>
                  <a:gd name="T7" fmla="*/ 60 h 60"/>
                  <a:gd name="T8" fmla="*/ 388 w 388"/>
                  <a:gd name="T9" fmla="*/ 60 h 60"/>
                  <a:gd name="T10" fmla="*/ 388 w 388"/>
                  <a:gd name="T11" fmla="*/ 30 h 60"/>
                  <a:gd name="T12" fmla="*/ 388 w 388"/>
                  <a:gd name="T13" fmla="*/ 0 h 60"/>
                  <a:gd name="T14" fmla="*/ 60 w 388"/>
                  <a:gd name="T15" fmla="*/ 0 h 60"/>
                  <a:gd name="T16" fmla="*/ 0 w 388"/>
                  <a:gd name="T1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8" h="60">
                    <a:moveTo>
                      <a:pt x="0" y="0"/>
                    </a:moveTo>
                    <a:lnTo>
                      <a:pt x="0" y="30"/>
                    </a:lnTo>
                    <a:lnTo>
                      <a:pt x="0" y="60"/>
                    </a:lnTo>
                    <a:lnTo>
                      <a:pt x="60" y="60"/>
                    </a:lnTo>
                    <a:lnTo>
                      <a:pt x="388" y="60"/>
                    </a:lnTo>
                    <a:lnTo>
                      <a:pt x="388" y="30"/>
                    </a:lnTo>
                    <a:lnTo>
                      <a:pt x="388" y="0"/>
                    </a:lnTo>
                    <a:lnTo>
                      <a:pt x="6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" name="Freeform 7"/>
              <p:cNvSpPr>
                <a:spLocks/>
              </p:cNvSpPr>
              <p:nvPr/>
            </p:nvSpPr>
            <p:spPr bwMode="auto">
              <a:xfrm>
                <a:off x="6370638" y="2311400"/>
                <a:ext cx="615950" cy="95250"/>
              </a:xfrm>
              <a:custGeom>
                <a:avLst/>
                <a:gdLst>
                  <a:gd name="T0" fmla="*/ 0 w 388"/>
                  <a:gd name="T1" fmla="*/ 0 h 60"/>
                  <a:gd name="T2" fmla="*/ 0 w 388"/>
                  <a:gd name="T3" fmla="*/ 30 h 60"/>
                  <a:gd name="T4" fmla="*/ 0 w 388"/>
                  <a:gd name="T5" fmla="*/ 60 h 60"/>
                  <a:gd name="T6" fmla="*/ 60 w 388"/>
                  <a:gd name="T7" fmla="*/ 60 h 60"/>
                  <a:gd name="T8" fmla="*/ 388 w 388"/>
                  <a:gd name="T9" fmla="*/ 60 h 60"/>
                  <a:gd name="T10" fmla="*/ 388 w 388"/>
                  <a:gd name="T11" fmla="*/ 30 h 60"/>
                  <a:gd name="T12" fmla="*/ 388 w 388"/>
                  <a:gd name="T13" fmla="*/ 0 h 60"/>
                  <a:gd name="T14" fmla="*/ 60 w 388"/>
                  <a:gd name="T15" fmla="*/ 0 h 60"/>
                  <a:gd name="T16" fmla="*/ 0 w 388"/>
                  <a:gd name="T1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8" h="60">
                    <a:moveTo>
                      <a:pt x="0" y="0"/>
                    </a:moveTo>
                    <a:lnTo>
                      <a:pt x="0" y="30"/>
                    </a:lnTo>
                    <a:lnTo>
                      <a:pt x="0" y="60"/>
                    </a:lnTo>
                    <a:lnTo>
                      <a:pt x="60" y="60"/>
                    </a:lnTo>
                    <a:lnTo>
                      <a:pt x="388" y="60"/>
                    </a:lnTo>
                    <a:lnTo>
                      <a:pt x="388" y="30"/>
                    </a:lnTo>
                    <a:lnTo>
                      <a:pt x="388" y="0"/>
                    </a:lnTo>
                    <a:lnTo>
                      <a:pt x="60" y="0"/>
                    </a:lnTo>
                    <a:lnTo>
                      <a:pt x="0" y="0"/>
                    </a:lnTo>
                  </a:path>
                </a:pathLst>
              </a:custGeom>
              <a:noFill/>
              <a:ln w="5" cap="flat">
                <a:solidFill>
                  <a:srgbClr val="00B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" name="Freeform 8"/>
              <p:cNvSpPr>
                <a:spLocks/>
              </p:cNvSpPr>
              <p:nvPr/>
            </p:nvSpPr>
            <p:spPr bwMode="auto">
              <a:xfrm>
                <a:off x="6370638" y="2879725"/>
                <a:ext cx="615950" cy="95250"/>
              </a:xfrm>
              <a:custGeom>
                <a:avLst/>
                <a:gdLst>
                  <a:gd name="T0" fmla="*/ 0 w 388"/>
                  <a:gd name="T1" fmla="*/ 0 h 60"/>
                  <a:gd name="T2" fmla="*/ 0 w 388"/>
                  <a:gd name="T3" fmla="*/ 30 h 60"/>
                  <a:gd name="T4" fmla="*/ 0 w 388"/>
                  <a:gd name="T5" fmla="*/ 60 h 60"/>
                  <a:gd name="T6" fmla="*/ 60 w 388"/>
                  <a:gd name="T7" fmla="*/ 60 h 60"/>
                  <a:gd name="T8" fmla="*/ 388 w 388"/>
                  <a:gd name="T9" fmla="*/ 60 h 60"/>
                  <a:gd name="T10" fmla="*/ 388 w 388"/>
                  <a:gd name="T11" fmla="*/ 30 h 60"/>
                  <a:gd name="T12" fmla="*/ 388 w 388"/>
                  <a:gd name="T13" fmla="*/ 0 h 60"/>
                  <a:gd name="T14" fmla="*/ 60 w 388"/>
                  <a:gd name="T15" fmla="*/ 0 h 60"/>
                  <a:gd name="T16" fmla="*/ 0 w 388"/>
                  <a:gd name="T1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8" h="60">
                    <a:moveTo>
                      <a:pt x="0" y="0"/>
                    </a:moveTo>
                    <a:lnTo>
                      <a:pt x="0" y="30"/>
                    </a:lnTo>
                    <a:lnTo>
                      <a:pt x="0" y="60"/>
                    </a:lnTo>
                    <a:lnTo>
                      <a:pt x="60" y="60"/>
                    </a:lnTo>
                    <a:lnTo>
                      <a:pt x="388" y="60"/>
                    </a:lnTo>
                    <a:lnTo>
                      <a:pt x="388" y="30"/>
                    </a:lnTo>
                    <a:lnTo>
                      <a:pt x="388" y="0"/>
                    </a:lnTo>
                    <a:lnTo>
                      <a:pt x="6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" name="Freeform 9"/>
              <p:cNvSpPr>
                <a:spLocks/>
              </p:cNvSpPr>
              <p:nvPr/>
            </p:nvSpPr>
            <p:spPr bwMode="auto">
              <a:xfrm>
                <a:off x="6370638" y="2879725"/>
                <a:ext cx="615950" cy="95250"/>
              </a:xfrm>
              <a:custGeom>
                <a:avLst/>
                <a:gdLst>
                  <a:gd name="T0" fmla="*/ 0 w 388"/>
                  <a:gd name="T1" fmla="*/ 0 h 60"/>
                  <a:gd name="T2" fmla="*/ 0 w 388"/>
                  <a:gd name="T3" fmla="*/ 30 h 60"/>
                  <a:gd name="T4" fmla="*/ 0 w 388"/>
                  <a:gd name="T5" fmla="*/ 60 h 60"/>
                  <a:gd name="T6" fmla="*/ 60 w 388"/>
                  <a:gd name="T7" fmla="*/ 60 h 60"/>
                  <a:gd name="T8" fmla="*/ 388 w 388"/>
                  <a:gd name="T9" fmla="*/ 60 h 60"/>
                  <a:gd name="T10" fmla="*/ 388 w 388"/>
                  <a:gd name="T11" fmla="*/ 30 h 60"/>
                  <a:gd name="T12" fmla="*/ 388 w 388"/>
                  <a:gd name="T13" fmla="*/ 0 h 60"/>
                  <a:gd name="T14" fmla="*/ 60 w 388"/>
                  <a:gd name="T15" fmla="*/ 0 h 60"/>
                  <a:gd name="T16" fmla="*/ 0 w 388"/>
                  <a:gd name="T1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8" h="60">
                    <a:moveTo>
                      <a:pt x="0" y="0"/>
                    </a:moveTo>
                    <a:lnTo>
                      <a:pt x="0" y="30"/>
                    </a:lnTo>
                    <a:lnTo>
                      <a:pt x="0" y="60"/>
                    </a:lnTo>
                    <a:lnTo>
                      <a:pt x="60" y="60"/>
                    </a:lnTo>
                    <a:lnTo>
                      <a:pt x="388" y="60"/>
                    </a:lnTo>
                    <a:lnTo>
                      <a:pt x="388" y="30"/>
                    </a:lnTo>
                    <a:lnTo>
                      <a:pt x="388" y="0"/>
                    </a:lnTo>
                    <a:lnTo>
                      <a:pt x="60" y="0"/>
                    </a:lnTo>
                    <a:lnTo>
                      <a:pt x="0" y="0"/>
                    </a:lnTo>
                  </a:path>
                </a:pathLst>
              </a:custGeom>
              <a:noFill/>
              <a:ln w="5" cap="flat">
                <a:solidFill>
                  <a:srgbClr val="009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" name="Rectangle 10"/>
              <p:cNvSpPr>
                <a:spLocks noChangeArrowheads="1"/>
              </p:cNvSpPr>
              <p:nvPr/>
            </p:nvSpPr>
            <p:spPr bwMode="auto">
              <a:xfrm>
                <a:off x="4521200" y="2595563"/>
                <a:ext cx="95250" cy="95250"/>
              </a:xfrm>
              <a:prstGeom prst="rect">
                <a:avLst/>
              </a:prstGeom>
              <a:solidFill>
                <a:srgbClr val="B000B0"/>
              </a:solidFill>
              <a:ln w="10" cap="flat">
                <a:solidFill>
                  <a:srgbClr val="B000B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" name="Rectangle 11"/>
              <p:cNvSpPr>
                <a:spLocks noChangeArrowheads="1"/>
              </p:cNvSpPr>
              <p:nvPr/>
            </p:nvSpPr>
            <p:spPr bwMode="auto">
              <a:xfrm>
                <a:off x="4757738" y="2595563"/>
                <a:ext cx="901700" cy="95250"/>
              </a:xfrm>
              <a:prstGeom prst="rect">
                <a:avLst/>
              </a:prstGeom>
              <a:solidFill>
                <a:srgbClr val="00B0B0"/>
              </a:solidFill>
              <a:ln w="10" cap="flat">
                <a:solidFill>
                  <a:srgbClr val="00B0B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" name="Rectangle 21"/>
              <p:cNvSpPr>
                <a:spLocks noChangeArrowheads="1"/>
              </p:cNvSpPr>
              <p:nvPr/>
            </p:nvSpPr>
            <p:spPr bwMode="auto">
              <a:xfrm>
                <a:off x="7067550" y="2533650"/>
                <a:ext cx="219075" cy="219075"/>
              </a:xfrm>
              <a:prstGeom prst="rect">
                <a:avLst/>
              </a:prstGeom>
              <a:solidFill>
                <a:srgbClr val="FFD700"/>
              </a:solidFill>
              <a:ln w="10" cap="flat">
                <a:solidFill>
                  <a:srgbClr val="FFD7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" name="Rectangle 40"/>
              <p:cNvSpPr>
                <a:spLocks noChangeArrowheads="1"/>
              </p:cNvSpPr>
              <p:nvPr/>
            </p:nvSpPr>
            <p:spPr bwMode="auto">
              <a:xfrm>
                <a:off x="7129463" y="2311400"/>
                <a:ext cx="95250" cy="95250"/>
              </a:xfrm>
              <a:prstGeom prst="rect">
                <a:avLst/>
              </a:prstGeom>
              <a:solidFill>
                <a:srgbClr val="803000"/>
              </a:solidFill>
              <a:ln w="10" cap="flat">
                <a:solidFill>
                  <a:srgbClr val="803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" name="Freeform 51"/>
              <p:cNvSpPr>
                <a:spLocks/>
              </p:cNvSpPr>
              <p:nvPr/>
            </p:nvSpPr>
            <p:spPr bwMode="auto">
              <a:xfrm>
                <a:off x="4545013" y="2359025"/>
                <a:ext cx="2584450" cy="284162"/>
              </a:xfrm>
              <a:custGeom>
                <a:avLst/>
                <a:gdLst>
                  <a:gd name="T0" fmla="*/ 0 w 1628"/>
                  <a:gd name="T1" fmla="*/ 179 h 179"/>
                  <a:gd name="T2" fmla="*/ 762 w 1628"/>
                  <a:gd name="T3" fmla="*/ 179 h 179"/>
                  <a:gd name="T4" fmla="*/ 1060 w 1628"/>
                  <a:gd name="T5" fmla="*/ 0 h 179"/>
                  <a:gd name="T6" fmla="*/ 1628 w 1628"/>
                  <a:gd name="T7" fmla="*/ 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28" h="179">
                    <a:moveTo>
                      <a:pt x="0" y="179"/>
                    </a:moveTo>
                    <a:lnTo>
                      <a:pt x="762" y="179"/>
                    </a:lnTo>
                    <a:lnTo>
                      <a:pt x="1060" y="0"/>
                    </a:lnTo>
                    <a:lnTo>
                      <a:pt x="1628" y="0"/>
                    </a:lnTo>
                  </a:path>
                </a:pathLst>
              </a:custGeom>
              <a:noFill/>
              <a:ln w="15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" name="Line 52"/>
              <p:cNvSpPr>
                <a:spLocks noChangeShapeType="1"/>
              </p:cNvSpPr>
              <p:nvPr/>
            </p:nvSpPr>
            <p:spPr bwMode="auto">
              <a:xfrm>
                <a:off x="6227763" y="2643188"/>
                <a:ext cx="758825" cy="0"/>
              </a:xfrm>
              <a:prstGeom prst="line">
                <a:avLst/>
              </a:prstGeom>
              <a:noFill/>
              <a:ln w="15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" name="Freeform 53"/>
              <p:cNvSpPr>
                <a:spLocks/>
              </p:cNvSpPr>
              <p:nvPr/>
            </p:nvSpPr>
            <p:spPr bwMode="auto">
              <a:xfrm>
                <a:off x="6938963" y="2595563"/>
                <a:ext cx="190500" cy="95250"/>
              </a:xfrm>
              <a:custGeom>
                <a:avLst/>
                <a:gdLst>
                  <a:gd name="T0" fmla="*/ 0 w 120"/>
                  <a:gd name="T1" fmla="*/ 0 h 60"/>
                  <a:gd name="T2" fmla="*/ 120 w 120"/>
                  <a:gd name="T3" fmla="*/ 30 h 60"/>
                  <a:gd name="T4" fmla="*/ 0 w 120"/>
                  <a:gd name="T5" fmla="*/ 60 h 60"/>
                  <a:gd name="T6" fmla="*/ 0 w 120"/>
                  <a:gd name="T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" h="60">
                    <a:moveTo>
                      <a:pt x="0" y="0"/>
                    </a:moveTo>
                    <a:lnTo>
                      <a:pt x="120" y="30"/>
                    </a:lnTo>
                    <a:lnTo>
                      <a:pt x="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15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" name="Line 54"/>
              <p:cNvSpPr>
                <a:spLocks noChangeShapeType="1"/>
              </p:cNvSpPr>
              <p:nvPr/>
            </p:nvSpPr>
            <p:spPr bwMode="auto">
              <a:xfrm>
                <a:off x="6227763" y="2927350"/>
                <a:ext cx="949325" cy="0"/>
              </a:xfrm>
              <a:prstGeom prst="line">
                <a:avLst/>
              </a:prstGeom>
              <a:noFill/>
              <a:ln w="15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" name="Line 55"/>
              <p:cNvSpPr>
                <a:spLocks noChangeShapeType="1"/>
              </p:cNvSpPr>
              <p:nvPr/>
            </p:nvSpPr>
            <p:spPr bwMode="auto">
              <a:xfrm>
                <a:off x="5754688" y="2643188"/>
                <a:ext cx="473075" cy="284162"/>
              </a:xfrm>
              <a:prstGeom prst="line">
                <a:avLst/>
              </a:prstGeom>
              <a:noFill/>
              <a:ln w="15" cap="flat">
                <a:solidFill>
                  <a:srgbClr val="0000FF"/>
                </a:solidFill>
                <a:prstDash val="sys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6" name="Line 56"/>
              <p:cNvSpPr>
                <a:spLocks noChangeShapeType="1"/>
              </p:cNvSpPr>
              <p:nvPr/>
            </p:nvSpPr>
            <p:spPr bwMode="auto">
              <a:xfrm>
                <a:off x="5754688" y="2643188"/>
                <a:ext cx="473075" cy="0"/>
              </a:xfrm>
              <a:prstGeom prst="line">
                <a:avLst/>
              </a:prstGeom>
              <a:noFill/>
              <a:ln w="15" cap="flat">
                <a:solidFill>
                  <a:srgbClr val="0000FF"/>
                </a:solidFill>
                <a:prstDash val="sys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7" name="Line 59"/>
              <p:cNvSpPr>
                <a:spLocks noChangeShapeType="1"/>
              </p:cNvSpPr>
              <p:nvPr/>
            </p:nvSpPr>
            <p:spPr bwMode="auto">
              <a:xfrm>
                <a:off x="7389813" y="2643188"/>
                <a:ext cx="260350" cy="0"/>
              </a:xfrm>
              <a:prstGeom prst="line">
                <a:avLst/>
              </a:prstGeom>
              <a:noFill/>
              <a:ln w="1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8" name="Freeform 60"/>
              <p:cNvSpPr>
                <a:spLocks/>
              </p:cNvSpPr>
              <p:nvPr/>
            </p:nvSpPr>
            <p:spPr bwMode="auto">
              <a:xfrm>
                <a:off x="7248525" y="2595563"/>
                <a:ext cx="188912" cy="95250"/>
              </a:xfrm>
              <a:custGeom>
                <a:avLst/>
                <a:gdLst>
                  <a:gd name="T0" fmla="*/ 119 w 119"/>
                  <a:gd name="T1" fmla="*/ 60 h 60"/>
                  <a:gd name="T2" fmla="*/ 0 w 119"/>
                  <a:gd name="T3" fmla="*/ 30 h 60"/>
                  <a:gd name="T4" fmla="*/ 119 w 119"/>
                  <a:gd name="T5" fmla="*/ 0 h 60"/>
                  <a:gd name="T6" fmla="*/ 119 w 119"/>
                  <a:gd name="T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" h="60">
                    <a:moveTo>
                      <a:pt x="119" y="60"/>
                    </a:moveTo>
                    <a:lnTo>
                      <a:pt x="0" y="30"/>
                    </a:lnTo>
                    <a:lnTo>
                      <a:pt x="119" y="0"/>
                    </a:lnTo>
                    <a:lnTo>
                      <a:pt x="119" y="60"/>
                    </a:lnTo>
                    <a:close/>
                  </a:path>
                </a:pathLst>
              </a:custGeom>
              <a:solidFill>
                <a:srgbClr val="FF0000"/>
              </a:solidFill>
              <a:ln w="1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" name="Freeform 69"/>
              <p:cNvSpPr>
                <a:spLocks/>
              </p:cNvSpPr>
              <p:nvPr/>
            </p:nvSpPr>
            <p:spPr bwMode="auto">
              <a:xfrm>
                <a:off x="7005638" y="2339975"/>
                <a:ext cx="511175" cy="25400"/>
              </a:xfrm>
              <a:custGeom>
                <a:avLst/>
                <a:gdLst>
                  <a:gd name="T0" fmla="*/ 0 w 322"/>
                  <a:gd name="T1" fmla="*/ 8 h 16"/>
                  <a:gd name="T2" fmla="*/ 6 w 322"/>
                  <a:gd name="T3" fmla="*/ 5 h 16"/>
                  <a:gd name="T4" fmla="*/ 14 w 322"/>
                  <a:gd name="T5" fmla="*/ 2 h 16"/>
                  <a:gd name="T6" fmla="*/ 21 w 322"/>
                  <a:gd name="T7" fmla="*/ 0 h 16"/>
                  <a:gd name="T8" fmla="*/ 26 w 322"/>
                  <a:gd name="T9" fmla="*/ 0 h 16"/>
                  <a:gd name="T10" fmla="*/ 32 w 322"/>
                  <a:gd name="T11" fmla="*/ 1 h 16"/>
                  <a:gd name="T12" fmla="*/ 38 w 322"/>
                  <a:gd name="T13" fmla="*/ 4 h 16"/>
                  <a:gd name="T14" fmla="*/ 44 w 322"/>
                  <a:gd name="T15" fmla="*/ 7 h 16"/>
                  <a:gd name="T16" fmla="*/ 49 w 322"/>
                  <a:gd name="T17" fmla="*/ 9 h 16"/>
                  <a:gd name="T18" fmla="*/ 55 w 322"/>
                  <a:gd name="T19" fmla="*/ 12 h 16"/>
                  <a:gd name="T20" fmla="*/ 61 w 322"/>
                  <a:gd name="T21" fmla="*/ 15 h 16"/>
                  <a:gd name="T22" fmla="*/ 67 w 322"/>
                  <a:gd name="T23" fmla="*/ 16 h 16"/>
                  <a:gd name="T24" fmla="*/ 73 w 322"/>
                  <a:gd name="T25" fmla="*/ 16 h 16"/>
                  <a:gd name="T26" fmla="*/ 79 w 322"/>
                  <a:gd name="T27" fmla="*/ 15 h 16"/>
                  <a:gd name="T28" fmla="*/ 84 w 322"/>
                  <a:gd name="T29" fmla="*/ 12 h 16"/>
                  <a:gd name="T30" fmla="*/ 90 w 322"/>
                  <a:gd name="T31" fmla="*/ 9 h 16"/>
                  <a:gd name="T32" fmla="*/ 96 w 322"/>
                  <a:gd name="T33" fmla="*/ 7 h 16"/>
                  <a:gd name="T34" fmla="*/ 102 w 322"/>
                  <a:gd name="T35" fmla="*/ 4 h 16"/>
                  <a:gd name="T36" fmla="*/ 108 w 322"/>
                  <a:gd name="T37" fmla="*/ 1 h 16"/>
                  <a:gd name="T38" fmla="*/ 114 w 322"/>
                  <a:gd name="T39" fmla="*/ 0 h 16"/>
                  <a:gd name="T40" fmla="*/ 119 w 322"/>
                  <a:gd name="T41" fmla="*/ 0 h 16"/>
                  <a:gd name="T42" fmla="*/ 125 w 322"/>
                  <a:gd name="T43" fmla="*/ 1 h 16"/>
                  <a:gd name="T44" fmla="*/ 131 w 322"/>
                  <a:gd name="T45" fmla="*/ 4 h 16"/>
                  <a:gd name="T46" fmla="*/ 137 w 322"/>
                  <a:gd name="T47" fmla="*/ 7 h 16"/>
                  <a:gd name="T48" fmla="*/ 143 w 322"/>
                  <a:gd name="T49" fmla="*/ 9 h 16"/>
                  <a:gd name="T50" fmla="*/ 148 w 322"/>
                  <a:gd name="T51" fmla="*/ 12 h 16"/>
                  <a:gd name="T52" fmla="*/ 155 w 322"/>
                  <a:gd name="T53" fmla="*/ 15 h 16"/>
                  <a:gd name="T54" fmla="*/ 160 w 322"/>
                  <a:gd name="T55" fmla="*/ 16 h 16"/>
                  <a:gd name="T56" fmla="*/ 166 w 322"/>
                  <a:gd name="T57" fmla="*/ 16 h 16"/>
                  <a:gd name="T58" fmla="*/ 172 w 322"/>
                  <a:gd name="T59" fmla="*/ 15 h 16"/>
                  <a:gd name="T60" fmla="*/ 178 w 322"/>
                  <a:gd name="T61" fmla="*/ 12 h 16"/>
                  <a:gd name="T62" fmla="*/ 184 w 322"/>
                  <a:gd name="T63" fmla="*/ 9 h 16"/>
                  <a:gd name="T64" fmla="*/ 189 w 322"/>
                  <a:gd name="T65" fmla="*/ 7 h 16"/>
                  <a:gd name="T66" fmla="*/ 195 w 322"/>
                  <a:gd name="T67" fmla="*/ 4 h 16"/>
                  <a:gd name="T68" fmla="*/ 202 w 322"/>
                  <a:gd name="T69" fmla="*/ 1 h 16"/>
                  <a:gd name="T70" fmla="*/ 208 w 322"/>
                  <a:gd name="T71" fmla="*/ 0 h 16"/>
                  <a:gd name="T72" fmla="*/ 213 w 322"/>
                  <a:gd name="T73" fmla="*/ 0 h 16"/>
                  <a:gd name="T74" fmla="*/ 219 w 322"/>
                  <a:gd name="T75" fmla="*/ 1 h 16"/>
                  <a:gd name="T76" fmla="*/ 225 w 322"/>
                  <a:gd name="T77" fmla="*/ 4 h 16"/>
                  <a:gd name="T78" fmla="*/ 231 w 322"/>
                  <a:gd name="T79" fmla="*/ 7 h 16"/>
                  <a:gd name="T80" fmla="*/ 236 w 322"/>
                  <a:gd name="T81" fmla="*/ 9 h 16"/>
                  <a:gd name="T82" fmla="*/ 242 w 322"/>
                  <a:gd name="T83" fmla="*/ 12 h 16"/>
                  <a:gd name="T84" fmla="*/ 248 w 322"/>
                  <a:gd name="T85" fmla="*/ 15 h 16"/>
                  <a:gd name="T86" fmla="*/ 254 w 322"/>
                  <a:gd name="T87" fmla="*/ 16 h 16"/>
                  <a:gd name="T88" fmla="*/ 259 w 322"/>
                  <a:gd name="T89" fmla="*/ 16 h 16"/>
                  <a:gd name="T90" fmla="*/ 266 w 322"/>
                  <a:gd name="T91" fmla="*/ 15 h 16"/>
                  <a:gd name="T92" fmla="*/ 274 w 322"/>
                  <a:gd name="T93" fmla="*/ 13 h 16"/>
                  <a:gd name="T94" fmla="*/ 283 w 322"/>
                  <a:gd name="T95" fmla="*/ 11 h 16"/>
                  <a:gd name="T96" fmla="*/ 292 w 322"/>
                  <a:gd name="T97" fmla="*/ 10 h 16"/>
                  <a:gd name="T98" fmla="*/ 301 w 322"/>
                  <a:gd name="T99" fmla="*/ 9 h 16"/>
                  <a:gd name="T100" fmla="*/ 313 w 322"/>
                  <a:gd name="T101" fmla="*/ 9 h 16"/>
                  <a:gd name="T102" fmla="*/ 322 w 322"/>
                  <a:gd name="T103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22" h="16">
                    <a:moveTo>
                      <a:pt x="0" y="8"/>
                    </a:moveTo>
                    <a:lnTo>
                      <a:pt x="0" y="8"/>
                    </a:lnTo>
                    <a:lnTo>
                      <a:pt x="2" y="7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2"/>
                    </a:lnTo>
                    <a:lnTo>
                      <a:pt x="18" y="0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6" y="0"/>
                    </a:lnTo>
                    <a:lnTo>
                      <a:pt x="29" y="0"/>
                    </a:lnTo>
                    <a:lnTo>
                      <a:pt x="32" y="1"/>
                    </a:lnTo>
                    <a:lnTo>
                      <a:pt x="35" y="2"/>
                    </a:lnTo>
                    <a:lnTo>
                      <a:pt x="38" y="4"/>
                    </a:lnTo>
                    <a:lnTo>
                      <a:pt x="41" y="5"/>
                    </a:lnTo>
                    <a:lnTo>
                      <a:pt x="44" y="7"/>
                    </a:lnTo>
                    <a:lnTo>
                      <a:pt x="47" y="8"/>
                    </a:lnTo>
                    <a:lnTo>
                      <a:pt x="49" y="9"/>
                    </a:lnTo>
                    <a:lnTo>
                      <a:pt x="52" y="11"/>
                    </a:lnTo>
                    <a:lnTo>
                      <a:pt x="55" y="12"/>
                    </a:lnTo>
                    <a:lnTo>
                      <a:pt x="58" y="14"/>
                    </a:lnTo>
                    <a:lnTo>
                      <a:pt x="61" y="15"/>
                    </a:lnTo>
                    <a:lnTo>
                      <a:pt x="64" y="16"/>
                    </a:lnTo>
                    <a:lnTo>
                      <a:pt x="67" y="16"/>
                    </a:lnTo>
                    <a:lnTo>
                      <a:pt x="70" y="16"/>
                    </a:lnTo>
                    <a:lnTo>
                      <a:pt x="73" y="16"/>
                    </a:lnTo>
                    <a:lnTo>
                      <a:pt x="76" y="16"/>
                    </a:lnTo>
                    <a:lnTo>
                      <a:pt x="79" y="15"/>
                    </a:lnTo>
                    <a:lnTo>
                      <a:pt x="82" y="14"/>
                    </a:lnTo>
                    <a:lnTo>
                      <a:pt x="84" y="12"/>
                    </a:lnTo>
                    <a:lnTo>
                      <a:pt x="87" y="11"/>
                    </a:lnTo>
                    <a:lnTo>
                      <a:pt x="90" y="9"/>
                    </a:lnTo>
                    <a:lnTo>
                      <a:pt x="93" y="8"/>
                    </a:lnTo>
                    <a:lnTo>
                      <a:pt x="96" y="7"/>
                    </a:lnTo>
                    <a:lnTo>
                      <a:pt x="99" y="5"/>
                    </a:lnTo>
                    <a:lnTo>
                      <a:pt x="102" y="4"/>
                    </a:lnTo>
                    <a:lnTo>
                      <a:pt x="105" y="2"/>
                    </a:lnTo>
                    <a:lnTo>
                      <a:pt x="108" y="1"/>
                    </a:lnTo>
                    <a:lnTo>
                      <a:pt x="111" y="0"/>
                    </a:lnTo>
                    <a:lnTo>
                      <a:pt x="114" y="0"/>
                    </a:lnTo>
                    <a:lnTo>
                      <a:pt x="116" y="0"/>
                    </a:lnTo>
                    <a:lnTo>
                      <a:pt x="119" y="0"/>
                    </a:lnTo>
                    <a:lnTo>
                      <a:pt x="122" y="0"/>
                    </a:lnTo>
                    <a:lnTo>
                      <a:pt x="125" y="1"/>
                    </a:lnTo>
                    <a:lnTo>
                      <a:pt x="128" y="2"/>
                    </a:lnTo>
                    <a:lnTo>
                      <a:pt x="131" y="4"/>
                    </a:lnTo>
                    <a:lnTo>
                      <a:pt x="134" y="5"/>
                    </a:lnTo>
                    <a:lnTo>
                      <a:pt x="137" y="7"/>
                    </a:lnTo>
                    <a:lnTo>
                      <a:pt x="140" y="8"/>
                    </a:lnTo>
                    <a:lnTo>
                      <a:pt x="143" y="9"/>
                    </a:lnTo>
                    <a:lnTo>
                      <a:pt x="145" y="11"/>
                    </a:lnTo>
                    <a:lnTo>
                      <a:pt x="148" y="12"/>
                    </a:lnTo>
                    <a:lnTo>
                      <a:pt x="152" y="14"/>
                    </a:lnTo>
                    <a:lnTo>
                      <a:pt x="155" y="15"/>
                    </a:lnTo>
                    <a:lnTo>
                      <a:pt x="158" y="16"/>
                    </a:lnTo>
                    <a:lnTo>
                      <a:pt x="160" y="16"/>
                    </a:lnTo>
                    <a:lnTo>
                      <a:pt x="163" y="16"/>
                    </a:lnTo>
                    <a:lnTo>
                      <a:pt x="166" y="16"/>
                    </a:lnTo>
                    <a:lnTo>
                      <a:pt x="169" y="16"/>
                    </a:lnTo>
                    <a:lnTo>
                      <a:pt x="172" y="15"/>
                    </a:lnTo>
                    <a:lnTo>
                      <a:pt x="175" y="14"/>
                    </a:lnTo>
                    <a:lnTo>
                      <a:pt x="178" y="12"/>
                    </a:lnTo>
                    <a:lnTo>
                      <a:pt x="181" y="11"/>
                    </a:lnTo>
                    <a:lnTo>
                      <a:pt x="184" y="9"/>
                    </a:lnTo>
                    <a:lnTo>
                      <a:pt x="187" y="8"/>
                    </a:lnTo>
                    <a:lnTo>
                      <a:pt x="189" y="7"/>
                    </a:lnTo>
                    <a:lnTo>
                      <a:pt x="192" y="5"/>
                    </a:lnTo>
                    <a:lnTo>
                      <a:pt x="195" y="4"/>
                    </a:lnTo>
                    <a:lnTo>
                      <a:pt x="199" y="2"/>
                    </a:lnTo>
                    <a:lnTo>
                      <a:pt x="202" y="1"/>
                    </a:lnTo>
                    <a:lnTo>
                      <a:pt x="205" y="0"/>
                    </a:lnTo>
                    <a:lnTo>
                      <a:pt x="208" y="0"/>
                    </a:lnTo>
                    <a:lnTo>
                      <a:pt x="210" y="0"/>
                    </a:lnTo>
                    <a:lnTo>
                      <a:pt x="213" y="0"/>
                    </a:lnTo>
                    <a:lnTo>
                      <a:pt x="216" y="0"/>
                    </a:lnTo>
                    <a:lnTo>
                      <a:pt x="219" y="1"/>
                    </a:lnTo>
                    <a:lnTo>
                      <a:pt x="222" y="2"/>
                    </a:lnTo>
                    <a:lnTo>
                      <a:pt x="225" y="4"/>
                    </a:lnTo>
                    <a:lnTo>
                      <a:pt x="228" y="5"/>
                    </a:lnTo>
                    <a:lnTo>
                      <a:pt x="231" y="7"/>
                    </a:lnTo>
                    <a:lnTo>
                      <a:pt x="234" y="8"/>
                    </a:lnTo>
                    <a:lnTo>
                      <a:pt x="236" y="9"/>
                    </a:lnTo>
                    <a:lnTo>
                      <a:pt x="239" y="11"/>
                    </a:lnTo>
                    <a:lnTo>
                      <a:pt x="242" y="12"/>
                    </a:lnTo>
                    <a:lnTo>
                      <a:pt x="245" y="14"/>
                    </a:lnTo>
                    <a:lnTo>
                      <a:pt x="248" y="15"/>
                    </a:lnTo>
                    <a:lnTo>
                      <a:pt x="251" y="16"/>
                    </a:lnTo>
                    <a:lnTo>
                      <a:pt x="254" y="16"/>
                    </a:lnTo>
                    <a:lnTo>
                      <a:pt x="257" y="16"/>
                    </a:lnTo>
                    <a:lnTo>
                      <a:pt x="259" y="16"/>
                    </a:lnTo>
                    <a:lnTo>
                      <a:pt x="262" y="16"/>
                    </a:lnTo>
                    <a:lnTo>
                      <a:pt x="266" y="15"/>
                    </a:lnTo>
                    <a:lnTo>
                      <a:pt x="269" y="14"/>
                    </a:lnTo>
                    <a:lnTo>
                      <a:pt x="274" y="13"/>
                    </a:lnTo>
                    <a:lnTo>
                      <a:pt x="278" y="12"/>
                    </a:lnTo>
                    <a:lnTo>
                      <a:pt x="283" y="11"/>
                    </a:lnTo>
                    <a:lnTo>
                      <a:pt x="288" y="10"/>
                    </a:lnTo>
                    <a:lnTo>
                      <a:pt x="292" y="10"/>
                    </a:lnTo>
                    <a:lnTo>
                      <a:pt x="296" y="9"/>
                    </a:lnTo>
                    <a:lnTo>
                      <a:pt x="301" y="9"/>
                    </a:lnTo>
                    <a:lnTo>
                      <a:pt x="306" y="9"/>
                    </a:lnTo>
                    <a:lnTo>
                      <a:pt x="313" y="9"/>
                    </a:lnTo>
                    <a:lnTo>
                      <a:pt x="321" y="8"/>
                    </a:lnTo>
                    <a:lnTo>
                      <a:pt x="322" y="8"/>
                    </a:lnTo>
                  </a:path>
                </a:pathLst>
              </a:custGeom>
              <a:noFill/>
              <a:ln w="15" cap="flat">
                <a:solidFill>
                  <a:srgbClr val="D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" name="Freeform 70"/>
              <p:cNvSpPr>
                <a:spLocks/>
              </p:cNvSpPr>
              <p:nvPr/>
            </p:nvSpPr>
            <p:spPr bwMode="auto">
              <a:xfrm>
                <a:off x="7500938" y="2341563"/>
                <a:ext cx="44450" cy="22225"/>
              </a:xfrm>
              <a:custGeom>
                <a:avLst/>
                <a:gdLst>
                  <a:gd name="T0" fmla="*/ 0 w 28"/>
                  <a:gd name="T1" fmla="*/ 0 h 14"/>
                  <a:gd name="T2" fmla="*/ 28 w 28"/>
                  <a:gd name="T3" fmla="*/ 7 h 14"/>
                  <a:gd name="T4" fmla="*/ 0 w 28"/>
                  <a:gd name="T5" fmla="*/ 14 h 14"/>
                  <a:gd name="T6" fmla="*/ 0 w 28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4">
                    <a:moveTo>
                      <a:pt x="0" y="0"/>
                    </a:moveTo>
                    <a:lnTo>
                      <a:pt x="28" y="7"/>
                    </a:lnTo>
                    <a:lnTo>
                      <a:pt x="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00000"/>
              </a:solidFill>
              <a:ln w="5" cap="flat">
                <a:solidFill>
                  <a:srgbClr val="D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" name="Rectangle 80"/>
              <p:cNvSpPr>
                <a:spLocks noChangeArrowheads="1"/>
              </p:cNvSpPr>
              <p:nvPr/>
            </p:nvSpPr>
            <p:spPr bwMode="auto">
              <a:xfrm>
                <a:off x="4733925" y="2787650"/>
                <a:ext cx="0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2" name="Rectangle 81"/>
              <p:cNvSpPr>
                <a:spLocks noChangeArrowheads="1"/>
              </p:cNvSpPr>
              <p:nvPr/>
            </p:nvSpPr>
            <p:spPr bwMode="auto">
              <a:xfrm>
                <a:off x="4449763" y="2360613"/>
                <a:ext cx="433387" cy="153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de-DE" sz="1000" dirty="0">
                    <a:solidFill>
                      <a:srgbClr val="000000"/>
                    </a:solidFill>
                    <a:latin typeface="Helvetica" pitchFamily="34" charset="0"/>
                    <a:cs typeface="Arial" pitchFamily="34" charset="0"/>
                  </a:rPr>
                  <a:t>S</a:t>
                </a:r>
                <a:r>
                  <a:rPr kumimoji="0" lang="de-DE" sz="10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ource</a:t>
                </a:r>
                <a:endParaRPr kumimoji="0" lang="de-DE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" name="Rectangle 82"/>
              <p:cNvSpPr>
                <a:spLocks noChangeArrowheads="1"/>
              </p:cNvSpPr>
              <p:nvPr/>
            </p:nvSpPr>
            <p:spPr bwMode="auto">
              <a:xfrm>
                <a:off x="6630988" y="2124075"/>
                <a:ext cx="187325" cy="176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10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ID</a:t>
                </a: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" name="Rectangle 83"/>
              <p:cNvSpPr>
                <a:spLocks noChangeArrowheads="1"/>
              </p:cNvSpPr>
              <p:nvPr/>
            </p:nvSpPr>
            <p:spPr bwMode="auto">
              <a:xfrm>
                <a:off x="7318375" y="2124075"/>
                <a:ext cx="485775" cy="176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10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X-Rays</a:t>
                </a: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5" name="Rectangle 86"/>
              <p:cNvSpPr>
                <a:spLocks noChangeArrowheads="1"/>
              </p:cNvSpPr>
              <p:nvPr/>
            </p:nvSpPr>
            <p:spPr bwMode="auto">
              <a:xfrm>
                <a:off x="4433900" y="2001607"/>
                <a:ext cx="2071849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14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LINEAR</a:t>
                </a:r>
                <a:r>
                  <a:rPr kumimoji="0" lang="de-DE" sz="1400" b="1" i="0" u="none" strike="noStrike" cap="none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 ACCELERATOR</a:t>
                </a:r>
                <a:endParaRPr kumimoji="0" lang="de-DE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6" name="Rectangle 88"/>
              <p:cNvSpPr>
                <a:spLocks noChangeArrowheads="1"/>
              </p:cNvSpPr>
              <p:nvPr/>
            </p:nvSpPr>
            <p:spPr bwMode="auto">
              <a:xfrm>
                <a:off x="7389813" y="2763838"/>
                <a:ext cx="179387" cy="176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10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IP</a:t>
                </a: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" name="Gruppieren 9"/>
            <p:cNvGrpSpPr/>
            <p:nvPr/>
          </p:nvGrpSpPr>
          <p:grpSpPr>
            <a:xfrm>
              <a:off x="1936750" y="2112504"/>
              <a:ext cx="2447925" cy="1517650"/>
              <a:chOff x="1936750" y="1836738"/>
              <a:chExt cx="2447925" cy="1517650"/>
            </a:xfrm>
          </p:grpSpPr>
          <p:sp>
            <p:nvSpPr>
              <p:cNvPr id="56" name="Freeform 22"/>
              <p:cNvSpPr>
                <a:spLocks/>
              </p:cNvSpPr>
              <p:nvPr/>
            </p:nvSpPr>
            <p:spPr bwMode="auto">
              <a:xfrm>
                <a:off x="3544888" y="2311400"/>
                <a:ext cx="265112" cy="530225"/>
              </a:xfrm>
              <a:custGeom>
                <a:avLst/>
                <a:gdLst>
                  <a:gd name="T0" fmla="*/ 0 w 167"/>
                  <a:gd name="T1" fmla="*/ 334 h 334"/>
                  <a:gd name="T2" fmla="*/ 83 w 167"/>
                  <a:gd name="T3" fmla="*/ 334 h 334"/>
                  <a:gd name="T4" fmla="*/ 167 w 167"/>
                  <a:gd name="T5" fmla="*/ 334 h 334"/>
                  <a:gd name="T6" fmla="*/ 167 w 167"/>
                  <a:gd name="T7" fmla="*/ 167 h 334"/>
                  <a:gd name="T8" fmla="*/ 167 w 167"/>
                  <a:gd name="T9" fmla="*/ 0 h 334"/>
                  <a:gd name="T10" fmla="*/ 83 w 167"/>
                  <a:gd name="T11" fmla="*/ 0 h 334"/>
                  <a:gd name="T12" fmla="*/ 0 w 167"/>
                  <a:gd name="T13" fmla="*/ 0 h 334"/>
                  <a:gd name="T14" fmla="*/ 0 w 167"/>
                  <a:gd name="T15" fmla="*/ 167 h 334"/>
                  <a:gd name="T16" fmla="*/ 0 w 167"/>
                  <a:gd name="T17" fmla="*/ 334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7" h="334">
                    <a:moveTo>
                      <a:pt x="0" y="334"/>
                    </a:moveTo>
                    <a:lnTo>
                      <a:pt x="83" y="334"/>
                    </a:lnTo>
                    <a:lnTo>
                      <a:pt x="167" y="334"/>
                    </a:lnTo>
                    <a:lnTo>
                      <a:pt x="167" y="167"/>
                    </a:lnTo>
                    <a:lnTo>
                      <a:pt x="167" y="0"/>
                    </a:lnTo>
                    <a:lnTo>
                      <a:pt x="83" y="0"/>
                    </a:lnTo>
                    <a:lnTo>
                      <a:pt x="0" y="0"/>
                    </a:lnTo>
                    <a:lnTo>
                      <a:pt x="0" y="167"/>
                    </a:lnTo>
                    <a:lnTo>
                      <a:pt x="0" y="334"/>
                    </a:lnTo>
                    <a:close/>
                  </a:path>
                </a:pathLst>
              </a:custGeom>
              <a:solidFill>
                <a:srgbClr val="FFD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" name="Freeform 23"/>
              <p:cNvSpPr>
                <a:spLocks/>
              </p:cNvSpPr>
              <p:nvPr/>
            </p:nvSpPr>
            <p:spPr bwMode="auto">
              <a:xfrm>
                <a:off x="3544888" y="2311400"/>
                <a:ext cx="265112" cy="530225"/>
              </a:xfrm>
              <a:custGeom>
                <a:avLst/>
                <a:gdLst>
                  <a:gd name="T0" fmla="*/ 0 w 167"/>
                  <a:gd name="T1" fmla="*/ 334 h 334"/>
                  <a:gd name="T2" fmla="*/ 83 w 167"/>
                  <a:gd name="T3" fmla="*/ 334 h 334"/>
                  <a:gd name="T4" fmla="*/ 167 w 167"/>
                  <a:gd name="T5" fmla="*/ 334 h 334"/>
                  <a:gd name="T6" fmla="*/ 167 w 167"/>
                  <a:gd name="T7" fmla="*/ 167 h 334"/>
                  <a:gd name="T8" fmla="*/ 167 w 167"/>
                  <a:gd name="T9" fmla="*/ 0 h 334"/>
                  <a:gd name="T10" fmla="*/ 83 w 167"/>
                  <a:gd name="T11" fmla="*/ 0 h 334"/>
                  <a:gd name="T12" fmla="*/ 0 w 167"/>
                  <a:gd name="T13" fmla="*/ 0 h 334"/>
                  <a:gd name="T14" fmla="*/ 0 w 167"/>
                  <a:gd name="T15" fmla="*/ 167 h 334"/>
                  <a:gd name="T16" fmla="*/ 0 w 167"/>
                  <a:gd name="T17" fmla="*/ 334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7" h="334">
                    <a:moveTo>
                      <a:pt x="0" y="334"/>
                    </a:moveTo>
                    <a:lnTo>
                      <a:pt x="83" y="334"/>
                    </a:lnTo>
                    <a:lnTo>
                      <a:pt x="167" y="334"/>
                    </a:lnTo>
                    <a:lnTo>
                      <a:pt x="167" y="167"/>
                    </a:lnTo>
                    <a:lnTo>
                      <a:pt x="167" y="0"/>
                    </a:lnTo>
                    <a:lnTo>
                      <a:pt x="83" y="0"/>
                    </a:lnTo>
                    <a:lnTo>
                      <a:pt x="0" y="0"/>
                    </a:lnTo>
                    <a:lnTo>
                      <a:pt x="0" y="167"/>
                    </a:lnTo>
                    <a:lnTo>
                      <a:pt x="0" y="334"/>
                    </a:lnTo>
                  </a:path>
                </a:pathLst>
              </a:custGeom>
              <a:noFill/>
              <a:ln w="5" cap="flat">
                <a:solidFill>
                  <a:srgbClr val="FFD7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" name="Freeform 28"/>
              <p:cNvSpPr>
                <a:spLocks/>
              </p:cNvSpPr>
              <p:nvPr/>
            </p:nvSpPr>
            <p:spPr bwMode="auto">
              <a:xfrm>
                <a:off x="2860675" y="3259138"/>
                <a:ext cx="190500" cy="95250"/>
              </a:xfrm>
              <a:custGeom>
                <a:avLst/>
                <a:gdLst>
                  <a:gd name="T0" fmla="*/ 0 w 120"/>
                  <a:gd name="T1" fmla="*/ 0 h 60"/>
                  <a:gd name="T2" fmla="*/ 0 w 120"/>
                  <a:gd name="T3" fmla="*/ 30 h 60"/>
                  <a:gd name="T4" fmla="*/ 0 w 120"/>
                  <a:gd name="T5" fmla="*/ 60 h 60"/>
                  <a:gd name="T6" fmla="*/ 60 w 120"/>
                  <a:gd name="T7" fmla="*/ 60 h 60"/>
                  <a:gd name="T8" fmla="*/ 120 w 120"/>
                  <a:gd name="T9" fmla="*/ 60 h 60"/>
                  <a:gd name="T10" fmla="*/ 120 w 120"/>
                  <a:gd name="T11" fmla="*/ 30 h 60"/>
                  <a:gd name="T12" fmla="*/ 120 w 120"/>
                  <a:gd name="T13" fmla="*/ 0 h 60"/>
                  <a:gd name="T14" fmla="*/ 60 w 120"/>
                  <a:gd name="T15" fmla="*/ 0 h 60"/>
                  <a:gd name="T16" fmla="*/ 0 w 120"/>
                  <a:gd name="T1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" h="60">
                    <a:moveTo>
                      <a:pt x="0" y="0"/>
                    </a:moveTo>
                    <a:lnTo>
                      <a:pt x="0" y="30"/>
                    </a:lnTo>
                    <a:lnTo>
                      <a:pt x="0" y="60"/>
                    </a:lnTo>
                    <a:lnTo>
                      <a:pt x="60" y="60"/>
                    </a:lnTo>
                    <a:lnTo>
                      <a:pt x="120" y="60"/>
                    </a:lnTo>
                    <a:lnTo>
                      <a:pt x="120" y="30"/>
                    </a:lnTo>
                    <a:lnTo>
                      <a:pt x="120" y="0"/>
                    </a:lnTo>
                    <a:lnTo>
                      <a:pt x="6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" name="Freeform 29"/>
              <p:cNvSpPr>
                <a:spLocks/>
              </p:cNvSpPr>
              <p:nvPr/>
            </p:nvSpPr>
            <p:spPr bwMode="auto">
              <a:xfrm>
                <a:off x="2860675" y="3259138"/>
                <a:ext cx="190500" cy="95250"/>
              </a:xfrm>
              <a:custGeom>
                <a:avLst/>
                <a:gdLst>
                  <a:gd name="T0" fmla="*/ 0 w 120"/>
                  <a:gd name="T1" fmla="*/ 0 h 60"/>
                  <a:gd name="T2" fmla="*/ 0 w 120"/>
                  <a:gd name="T3" fmla="*/ 30 h 60"/>
                  <a:gd name="T4" fmla="*/ 0 w 120"/>
                  <a:gd name="T5" fmla="*/ 60 h 60"/>
                  <a:gd name="T6" fmla="*/ 60 w 120"/>
                  <a:gd name="T7" fmla="*/ 60 h 60"/>
                  <a:gd name="T8" fmla="*/ 120 w 120"/>
                  <a:gd name="T9" fmla="*/ 60 h 60"/>
                  <a:gd name="T10" fmla="*/ 120 w 120"/>
                  <a:gd name="T11" fmla="*/ 30 h 60"/>
                  <a:gd name="T12" fmla="*/ 120 w 120"/>
                  <a:gd name="T13" fmla="*/ 0 h 60"/>
                  <a:gd name="T14" fmla="*/ 60 w 120"/>
                  <a:gd name="T15" fmla="*/ 0 h 60"/>
                  <a:gd name="T16" fmla="*/ 0 w 120"/>
                  <a:gd name="T1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" h="60">
                    <a:moveTo>
                      <a:pt x="0" y="0"/>
                    </a:moveTo>
                    <a:lnTo>
                      <a:pt x="0" y="30"/>
                    </a:lnTo>
                    <a:lnTo>
                      <a:pt x="0" y="60"/>
                    </a:lnTo>
                    <a:lnTo>
                      <a:pt x="60" y="60"/>
                    </a:lnTo>
                    <a:lnTo>
                      <a:pt x="120" y="60"/>
                    </a:lnTo>
                    <a:lnTo>
                      <a:pt x="120" y="30"/>
                    </a:lnTo>
                    <a:lnTo>
                      <a:pt x="120" y="0"/>
                    </a:lnTo>
                    <a:lnTo>
                      <a:pt x="60" y="0"/>
                    </a:lnTo>
                    <a:lnTo>
                      <a:pt x="0" y="0"/>
                    </a:lnTo>
                  </a:path>
                </a:pathLst>
              </a:custGeom>
              <a:noFill/>
              <a:ln w="5" cap="flat">
                <a:solidFill>
                  <a:srgbClr val="00B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" name="Freeform 30"/>
              <p:cNvSpPr>
                <a:spLocks/>
              </p:cNvSpPr>
              <p:nvPr/>
            </p:nvSpPr>
            <p:spPr bwMode="auto">
              <a:xfrm>
                <a:off x="2860675" y="1836738"/>
                <a:ext cx="190500" cy="95250"/>
              </a:xfrm>
              <a:custGeom>
                <a:avLst/>
                <a:gdLst>
                  <a:gd name="T0" fmla="*/ 0 w 120"/>
                  <a:gd name="T1" fmla="*/ 0 h 60"/>
                  <a:gd name="T2" fmla="*/ 0 w 120"/>
                  <a:gd name="T3" fmla="*/ 30 h 60"/>
                  <a:gd name="T4" fmla="*/ 0 w 120"/>
                  <a:gd name="T5" fmla="*/ 60 h 60"/>
                  <a:gd name="T6" fmla="*/ 60 w 120"/>
                  <a:gd name="T7" fmla="*/ 60 h 60"/>
                  <a:gd name="T8" fmla="*/ 120 w 120"/>
                  <a:gd name="T9" fmla="*/ 60 h 60"/>
                  <a:gd name="T10" fmla="*/ 120 w 120"/>
                  <a:gd name="T11" fmla="*/ 30 h 60"/>
                  <a:gd name="T12" fmla="*/ 120 w 120"/>
                  <a:gd name="T13" fmla="*/ 0 h 60"/>
                  <a:gd name="T14" fmla="*/ 60 w 120"/>
                  <a:gd name="T15" fmla="*/ 0 h 60"/>
                  <a:gd name="T16" fmla="*/ 0 w 120"/>
                  <a:gd name="T1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" h="60">
                    <a:moveTo>
                      <a:pt x="0" y="0"/>
                    </a:moveTo>
                    <a:lnTo>
                      <a:pt x="0" y="30"/>
                    </a:lnTo>
                    <a:lnTo>
                      <a:pt x="0" y="60"/>
                    </a:lnTo>
                    <a:lnTo>
                      <a:pt x="60" y="60"/>
                    </a:lnTo>
                    <a:lnTo>
                      <a:pt x="120" y="60"/>
                    </a:lnTo>
                    <a:lnTo>
                      <a:pt x="120" y="30"/>
                    </a:lnTo>
                    <a:lnTo>
                      <a:pt x="120" y="0"/>
                    </a:lnTo>
                    <a:lnTo>
                      <a:pt x="6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" name="Freeform 31"/>
              <p:cNvSpPr>
                <a:spLocks/>
              </p:cNvSpPr>
              <p:nvPr/>
            </p:nvSpPr>
            <p:spPr bwMode="auto">
              <a:xfrm>
                <a:off x="2860675" y="1836738"/>
                <a:ext cx="190500" cy="95250"/>
              </a:xfrm>
              <a:custGeom>
                <a:avLst/>
                <a:gdLst>
                  <a:gd name="T0" fmla="*/ 0 w 120"/>
                  <a:gd name="T1" fmla="*/ 0 h 60"/>
                  <a:gd name="T2" fmla="*/ 0 w 120"/>
                  <a:gd name="T3" fmla="*/ 30 h 60"/>
                  <a:gd name="T4" fmla="*/ 0 w 120"/>
                  <a:gd name="T5" fmla="*/ 60 h 60"/>
                  <a:gd name="T6" fmla="*/ 60 w 120"/>
                  <a:gd name="T7" fmla="*/ 60 h 60"/>
                  <a:gd name="T8" fmla="*/ 120 w 120"/>
                  <a:gd name="T9" fmla="*/ 60 h 60"/>
                  <a:gd name="T10" fmla="*/ 120 w 120"/>
                  <a:gd name="T11" fmla="*/ 30 h 60"/>
                  <a:gd name="T12" fmla="*/ 120 w 120"/>
                  <a:gd name="T13" fmla="*/ 0 h 60"/>
                  <a:gd name="T14" fmla="*/ 60 w 120"/>
                  <a:gd name="T15" fmla="*/ 0 h 60"/>
                  <a:gd name="T16" fmla="*/ 0 w 120"/>
                  <a:gd name="T1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" h="60">
                    <a:moveTo>
                      <a:pt x="0" y="0"/>
                    </a:moveTo>
                    <a:lnTo>
                      <a:pt x="0" y="30"/>
                    </a:lnTo>
                    <a:lnTo>
                      <a:pt x="0" y="60"/>
                    </a:lnTo>
                    <a:lnTo>
                      <a:pt x="60" y="60"/>
                    </a:lnTo>
                    <a:lnTo>
                      <a:pt x="120" y="60"/>
                    </a:lnTo>
                    <a:lnTo>
                      <a:pt x="120" y="30"/>
                    </a:lnTo>
                    <a:lnTo>
                      <a:pt x="120" y="0"/>
                    </a:lnTo>
                    <a:lnTo>
                      <a:pt x="60" y="0"/>
                    </a:lnTo>
                    <a:lnTo>
                      <a:pt x="0" y="0"/>
                    </a:lnTo>
                  </a:path>
                </a:pathLst>
              </a:custGeom>
              <a:noFill/>
              <a:ln w="5" cap="flat">
                <a:solidFill>
                  <a:srgbClr val="00B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" name="Freeform 32"/>
              <p:cNvSpPr>
                <a:spLocks/>
              </p:cNvSpPr>
              <p:nvPr/>
            </p:nvSpPr>
            <p:spPr bwMode="auto">
              <a:xfrm>
                <a:off x="2197100" y="2500313"/>
                <a:ext cx="95250" cy="190500"/>
              </a:xfrm>
              <a:custGeom>
                <a:avLst/>
                <a:gdLst>
                  <a:gd name="T0" fmla="*/ 0 w 60"/>
                  <a:gd name="T1" fmla="*/ 120 h 120"/>
                  <a:gd name="T2" fmla="*/ 30 w 60"/>
                  <a:gd name="T3" fmla="*/ 120 h 120"/>
                  <a:gd name="T4" fmla="*/ 60 w 60"/>
                  <a:gd name="T5" fmla="*/ 120 h 120"/>
                  <a:gd name="T6" fmla="*/ 60 w 60"/>
                  <a:gd name="T7" fmla="*/ 60 h 120"/>
                  <a:gd name="T8" fmla="*/ 60 w 60"/>
                  <a:gd name="T9" fmla="*/ 0 h 120"/>
                  <a:gd name="T10" fmla="*/ 30 w 60"/>
                  <a:gd name="T11" fmla="*/ 0 h 120"/>
                  <a:gd name="T12" fmla="*/ 0 w 60"/>
                  <a:gd name="T13" fmla="*/ 0 h 120"/>
                  <a:gd name="T14" fmla="*/ 0 w 60"/>
                  <a:gd name="T15" fmla="*/ 60 h 120"/>
                  <a:gd name="T16" fmla="*/ 0 w 60"/>
                  <a:gd name="T17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20">
                    <a:moveTo>
                      <a:pt x="0" y="120"/>
                    </a:moveTo>
                    <a:lnTo>
                      <a:pt x="30" y="120"/>
                    </a:lnTo>
                    <a:lnTo>
                      <a:pt x="60" y="120"/>
                    </a:lnTo>
                    <a:lnTo>
                      <a:pt x="60" y="60"/>
                    </a:lnTo>
                    <a:lnTo>
                      <a:pt x="60" y="0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0" y="6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B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" name="Freeform 33"/>
              <p:cNvSpPr>
                <a:spLocks/>
              </p:cNvSpPr>
              <p:nvPr/>
            </p:nvSpPr>
            <p:spPr bwMode="auto">
              <a:xfrm>
                <a:off x="2197100" y="2500313"/>
                <a:ext cx="95250" cy="190500"/>
              </a:xfrm>
              <a:custGeom>
                <a:avLst/>
                <a:gdLst>
                  <a:gd name="T0" fmla="*/ 0 w 60"/>
                  <a:gd name="T1" fmla="*/ 120 h 120"/>
                  <a:gd name="T2" fmla="*/ 30 w 60"/>
                  <a:gd name="T3" fmla="*/ 120 h 120"/>
                  <a:gd name="T4" fmla="*/ 60 w 60"/>
                  <a:gd name="T5" fmla="*/ 120 h 120"/>
                  <a:gd name="T6" fmla="*/ 60 w 60"/>
                  <a:gd name="T7" fmla="*/ 60 h 120"/>
                  <a:gd name="T8" fmla="*/ 60 w 60"/>
                  <a:gd name="T9" fmla="*/ 0 h 120"/>
                  <a:gd name="T10" fmla="*/ 30 w 60"/>
                  <a:gd name="T11" fmla="*/ 0 h 120"/>
                  <a:gd name="T12" fmla="*/ 0 w 60"/>
                  <a:gd name="T13" fmla="*/ 0 h 120"/>
                  <a:gd name="T14" fmla="*/ 0 w 60"/>
                  <a:gd name="T15" fmla="*/ 60 h 120"/>
                  <a:gd name="T16" fmla="*/ 0 w 60"/>
                  <a:gd name="T17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20">
                    <a:moveTo>
                      <a:pt x="0" y="120"/>
                    </a:moveTo>
                    <a:lnTo>
                      <a:pt x="30" y="120"/>
                    </a:lnTo>
                    <a:lnTo>
                      <a:pt x="60" y="120"/>
                    </a:lnTo>
                    <a:lnTo>
                      <a:pt x="60" y="60"/>
                    </a:lnTo>
                    <a:lnTo>
                      <a:pt x="60" y="0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0" y="60"/>
                    </a:lnTo>
                    <a:lnTo>
                      <a:pt x="0" y="120"/>
                    </a:lnTo>
                  </a:path>
                </a:pathLst>
              </a:custGeom>
              <a:noFill/>
              <a:ln w="5" cap="flat">
                <a:solidFill>
                  <a:srgbClr val="00B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" name="Freeform 34"/>
              <p:cNvSpPr>
                <a:spLocks/>
              </p:cNvSpPr>
              <p:nvPr/>
            </p:nvSpPr>
            <p:spPr bwMode="auto">
              <a:xfrm>
                <a:off x="2328863" y="2982913"/>
                <a:ext cx="200025" cy="201612"/>
              </a:xfrm>
              <a:custGeom>
                <a:avLst/>
                <a:gdLst>
                  <a:gd name="T0" fmla="*/ 84 w 126"/>
                  <a:gd name="T1" fmla="*/ 127 h 127"/>
                  <a:gd name="T2" fmla="*/ 105 w 126"/>
                  <a:gd name="T3" fmla="*/ 106 h 127"/>
                  <a:gd name="T4" fmla="*/ 126 w 126"/>
                  <a:gd name="T5" fmla="*/ 85 h 127"/>
                  <a:gd name="T6" fmla="*/ 84 w 126"/>
                  <a:gd name="T7" fmla="*/ 43 h 127"/>
                  <a:gd name="T8" fmla="*/ 42 w 126"/>
                  <a:gd name="T9" fmla="*/ 0 h 127"/>
                  <a:gd name="T10" fmla="*/ 21 w 126"/>
                  <a:gd name="T11" fmla="*/ 21 h 127"/>
                  <a:gd name="T12" fmla="*/ 0 w 126"/>
                  <a:gd name="T13" fmla="*/ 43 h 127"/>
                  <a:gd name="T14" fmla="*/ 42 w 126"/>
                  <a:gd name="T15" fmla="*/ 85 h 127"/>
                  <a:gd name="T16" fmla="*/ 84 w 126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6" h="127">
                    <a:moveTo>
                      <a:pt x="84" y="127"/>
                    </a:moveTo>
                    <a:lnTo>
                      <a:pt x="105" y="106"/>
                    </a:lnTo>
                    <a:lnTo>
                      <a:pt x="126" y="85"/>
                    </a:lnTo>
                    <a:lnTo>
                      <a:pt x="84" y="43"/>
                    </a:lnTo>
                    <a:lnTo>
                      <a:pt x="42" y="0"/>
                    </a:lnTo>
                    <a:lnTo>
                      <a:pt x="21" y="21"/>
                    </a:lnTo>
                    <a:lnTo>
                      <a:pt x="0" y="43"/>
                    </a:lnTo>
                    <a:lnTo>
                      <a:pt x="42" y="85"/>
                    </a:lnTo>
                    <a:lnTo>
                      <a:pt x="84" y="127"/>
                    </a:lnTo>
                    <a:close/>
                  </a:path>
                </a:pathLst>
              </a:custGeom>
              <a:solidFill>
                <a:srgbClr val="00B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" name="Freeform 35"/>
              <p:cNvSpPr>
                <a:spLocks/>
              </p:cNvSpPr>
              <p:nvPr/>
            </p:nvSpPr>
            <p:spPr bwMode="auto">
              <a:xfrm>
                <a:off x="2328863" y="2982913"/>
                <a:ext cx="200025" cy="201612"/>
              </a:xfrm>
              <a:custGeom>
                <a:avLst/>
                <a:gdLst>
                  <a:gd name="T0" fmla="*/ 84 w 126"/>
                  <a:gd name="T1" fmla="*/ 127 h 127"/>
                  <a:gd name="T2" fmla="*/ 105 w 126"/>
                  <a:gd name="T3" fmla="*/ 106 h 127"/>
                  <a:gd name="T4" fmla="*/ 126 w 126"/>
                  <a:gd name="T5" fmla="*/ 85 h 127"/>
                  <a:gd name="T6" fmla="*/ 84 w 126"/>
                  <a:gd name="T7" fmla="*/ 43 h 127"/>
                  <a:gd name="T8" fmla="*/ 42 w 126"/>
                  <a:gd name="T9" fmla="*/ 0 h 127"/>
                  <a:gd name="T10" fmla="*/ 21 w 126"/>
                  <a:gd name="T11" fmla="*/ 21 h 127"/>
                  <a:gd name="T12" fmla="*/ 0 w 126"/>
                  <a:gd name="T13" fmla="*/ 43 h 127"/>
                  <a:gd name="T14" fmla="*/ 42 w 126"/>
                  <a:gd name="T15" fmla="*/ 85 h 127"/>
                  <a:gd name="T16" fmla="*/ 84 w 126"/>
                  <a:gd name="T1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6" h="127">
                    <a:moveTo>
                      <a:pt x="84" y="127"/>
                    </a:moveTo>
                    <a:lnTo>
                      <a:pt x="105" y="106"/>
                    </a:lnTo>
                    <a:lnTo>
                      <a:pt x="126" y="85"/>
                    </a:lnTo>
                    <a:lnTo>
                      <a:pt x="84" y="43"/>
                    </a:lnTo>
                    <a:lnTo>
                      <a:pt x="42" y="0"/>
                    </a:lnTo>
                    <a:lnTo>
                      <a:pt x="21" y="21"/>
                    </a:lnTo>
                    <a:lnTo>
                      <a:pt x="0" y="43"/>
                    </a:lnTo>
                    <a:lnTo>
                      <a:pt x="42" y="85"/>
                    </a:lnTo>
                    <a:lnTo>
                      <a:pt x="84" y="127"/>
                    </a:lnTo>
                  </a:path>
                </a:pathLst>
              </a:custGeom>
              <a:noFill/>
              <a:ln w="5" cap="flat">
                <a:solidFill>
                  <a:srgbClr val="00B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" name="Freeform 36"/>
              <p:cNvSpPr>
                <a:spLocks/>
              </p:cNvSpPr>
              <p:nvPr/>
            </p:nvSpPr>
            <p:spPr bwMode="auto">
              <a:xfrm>
                <a:off x="2352675" y="2001838"/>
                <a:ext cx="201612" cy="200025"/>
              </a:xfrm>
              <a:custGeom>
                <a:avLst/>
                <a:gdLst>
                  <a:gd name="T0" fmla="*/ 0 w 127"/>
                  <a:gd name="T1" fmla="*/ 84 h 126"/>
                  <a:gd name="T2" fmla="*/ 22 w 127"/>
                  <a:gd name="T3" fmla="*/ 105 h 126"/>
                  <a:gd name="T4" fmla="*/ 43 w 127"/>
                  <a:gd name="T5" fmla="*/ 126 h 126"/>
                  <a:gd name="T6" fmla="*/ 85 w 127"/>
                  <a:gd name="T7" fmla="*/ 84 h 126"/>
                  <a:gd name="T8" fmla="*/ 127 w 127"/>
                  <a:gd name="T9" fmla="*/ 42 h 126"/>
                  <a:gd name="T10" fmla="*/ 106 w 127"/>
                  <a:gd name="T11" fmla="*/ 21 h 126"/>
                  <a:gd name="T12" fmla="*/ 85 w 127"/>
                  <a:gd name="T13" fmla="*/ 0 h 126"/>
                  <a:gd name="T14" fmla="*/ 43 w 127"/>
                  <a:gd name="T15" fmla="*/ 42 h 126"/>
                  <a:gd name="T16" fmla="*/ 0 w 127"/>
                  <a:gd name="T17" fmla="*/ 8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7" h="126">
                    <a:moveTo>
                      <a:pt x="0" y="84"/>
                    </a:moveTo>
                    <a:lnTo>
                      <a:pt x="22" y="105"/>
                    </a:lnTo>
                    <a:lnTo>
                      <a:pt x="43" y="126"/>
                    </a:lnTo>
                    <a:lnTo>
                      <a:pt x="85" y="84"/>
                    </a:lnTo>
                    <a:lnTo>
                      <a:pt x="127" y="42"/>
                    </a:lnTo>
                    <a:lnTo>
                      <a:pt x="106" y="21"/>
                    </a:lnTo>
                    <a:lnTo>
                      <a:pt x="85" y="0"/>
                    </a:lnTo>
                    <a:lnTo>
                      <a:pt x="43" y="42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00B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" name="Freeform 37"/>
              <p:cNvSpPr>
                <a:spLocks/>
              </p:cNvSpPr>
              <p:nvPr/>
            </p:nvSpPr>
            <p:spPr bwMode="auto">
              <a:xfrm>
                <a:off x="2352675" y="2001838"/>
                <a:ext cx="201612" cy="200025"/>
              </a:xfrm>
              <a:custGeom>
                <a:avLst/>
                <a:gdLst>
                  <a:gd name="T0" fmla="*/ 0 w 127"/>
                  <a:gd name="T1" fmla="*/ 84 h 126"/>
                  <a:gd name="T2" fmla="*/ 22 w 127"/>
                  <a:gd name="T3" fmla="*/ 105 h 126"/>
                  <a:gd name="T4" fmla="*/ 43 w 127"/>
                  <a:gd name="T5" fmla="*/ 126 h 126"/>
                  <a:gd name="T6" fmla="*/ 85 w 127"/>
                  <a:gd name="T7" fmla="*/ 84 h 126"/>
                  <a:gd name="T8" fmla="*/ 127 w 127"/>
                  <a:gd name="T9" fmla="*/ 42 h 126"/>
                  <a:gd name="T10" fmla="*/ 106 w 127"/>
                  <a:gd name="T11" fmla="*/ 21 h 126"/>
                  <a:gd name="T12" fmla="*/ 85 w 127"/>
                  <a:gd name="T13" fmla="*/ 0 h 126"/>
                  <a:gd name="T14" fmla="*/ 43 w 127"/>
                  <a:gd name="T15" fmla="*/ 42 h 126"/>
                  <a:gd name="T16" fmla="*/ 0 w 127"/>
                  <a:gd name="T17" fmla="*/ 8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7" h="126">
                    <a:moveTo>
                      <a:pt x="0" y="84"/>
                    </a:moveTo>
                    <a:lnTo>
                      <a:pt x="22" y="105"/>
                    </a:lnTo>
                    <a:lnTo>
                      <a:pt x="43" y="126"/>
                    </a:lnTo>
                    <a:lnTo>
                      <a:pt x="85" y="84"/>
                    </a:lnTo>
                    <a:lnTo>
                      <a:pt x="127" y="42"/>
                    </a:lnTo>
                    <a:lnTo>
                      <a:pt x="106" y="21"/>
                    </a:lnTo>
                    <a:lnTo>
                      <a:pt x="85" y="0"/>
                    </a:lnTo>
                    <a:lnTo>
                      <a:pt x="43" y="42"/>
                    </a:lnTo>
                    <a:lnTo>
                      <a:pt x="0" y="84"/>
                    </a:lnTo>
                  </a:path>
                </a:pathLst>
              </a:custGeom>
              <a:noFill/>
              <a:ln w="5" cap="flat">
                <a:solidFill>
                  <a:srgbClr val="00B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" name="Arc 46"/>
              <p:cNvSpPr>
                <a:spLocks/>
              </p:cNvSpPr>
              <p:nvPr/>
            </p:nvSpPr>
            <p:spPr bwMode="auto">
              <a:xfrm>
                <a:off x="3667125" y="2097088"/>
                <a:ext cx="717550" cy="955675"/>
              </a:xfrm>
              <a:custGeom>
                <a:avLst/>
                <a:gdLst>
                  <a:gd name="G0" fmla="+- 21600 0 0"/>
                  <a:gd name="G1" fmla="+- 15401 0 0"/>
                  <a:gd name="G2" fmla="+- 21600 0 0"/>
                  <a:gd name="T0" fmla="*/ 4689 w 21600"/>
                  <a:gd name="T1" fmla="*/ 28839 h 28839"/>
                  <a:gd name="T2" fmla="*/ 6455 w 21600"/>
                  <a:gd name="T3" fmla="*/ 0 h 28839"/>
                  <a:gd name="T4" fmla="*/ 21600 w 21600"/>
                  <a:gd name="T5" fmla="*/ 15401 h 288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8839" fill="none" extrusionOk="0">
                    <a:moveTo>
                      <a:pt x="4689" y="28838"/>
                    </a:moveTo>
                    <a:cubicBezTo>
                      <a:pt x="1652" y="25018"/>
                      <a:pt x="0" y="20281"/>
                      <a:pt x="0" y="15401"/>
                    </a:cubicBezTo>
                    <a:cubicBezTo>
                      <a:pt x="-1" y="9609"/>
                      <a:pt x="2325" y="4060"/>
                      <a:pt x="6455" y="0"/>
                    </a:cubicBezTo>
                  </a:path>
                  <a:path w="21600" h="28839" stroke="0" extrusionOk="0">
                    <a:moveTo>
                      <a:pt x="4689" y="28838"/>
                    </a:moveTo>
                    <a:cubicBezTo>
                      <a:pt x="1652" y="25018"/>
                      <a:pt x="0" y="20281"/>
                      <a:pt x="0" y="15401"/>
                    </a:cubicBezTo>
                    <a:cubicBezTo>
                      <a:pt x="-1" y="9609"/>
                      <a:pt x="2325" y="4060"/>
                      <a:pt x="6455" y="0"/>
                    </a:cubicBezTo>
                    <a:lnTo>
                      <a:pt x="21600" y="15401"/>
                    </a:lnTo>
                    <a:close/>
                  </a:path>
                </a:pathLst>
              </a:custGeom>
              <a:noFill/>
              <a:ln w="1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" name="Freeform 47"/>
              <p:cNvSpPr>
                <a:spLocks/>
              </p:cNvSpPr>
              <p:nvPr/>
            </p:nvSpPr>
            <p:spPr bwMode="auto">
              <a:xfrm>
                <a:off x="3716338" y="2916238"/>
                <a:ext cx="122237" cy="152400"/>
              </a:xfrm>
              <a:custGeom>
                <a:avLst/>
                <a:gdLst>
                  <a:gd name="T0" fmla="*/ 41 w 77"/>
                  <a:gd name="T1" fmla="*/ 0 h 96"/>
                  <a:gd name="T2" fmla="*/ 77 w 77"/>
                  <a:gd name="T3" fmla="*/ 96 h 96"/>
                  <a:gd name="T4" fmla="*/ 0 w 77"/>
                  <a:gd name="T5" fmla="*/ 28 h 96"/>
                  <a:gd name="T6" fmla="*/ 41 w 77"/>
                  <a:gd name="T7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7" h="96">
                    <a:moveTo>
                      <a:pt x="41" y="0"/>
                    </a:moveTo>
                    <a:lnTo>
                      <a:pt x="77" y="96"/>
                    </a:lnTo>
                    <a:lnTo>
                      <a:pt x="0" y="2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0000"/>
              </a:solidFill>
              <a:ln w="1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" name="Oval 50"/>
              <p:cNvSpPr>
                <a:spLocks noChangeArrowheads="1"/>
              </p:cNvSpPr>
              <p:nvPr/>
            </p:nvSpPr>
            <p:spPr bwMode="auto">
              <a:xfrm>
                <a:off x="2244725" y="1884363"/>
                <a:ext cx="1422400" cy="1422400"/>
              </a:xfrm>
              <a:prstGeom prst="ellipse">
                <a:avLst/>
              </a:prstGeom>
              <a:noFill/>
              <a:ln w="15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" name="Freeform 58"/>
              <p:cNvSpPr>
                <a:spLocks/>
              </p:cNvSpPr>
              <p:nvPr/>
            </p:nvSpPr>
            <p:spPr bwMode="auto">
              <a:xfrm>
                <a:off x="3411538" y="2041525"/>
                <a:ext cx="136525" cy="141287"/>
              </a:xfrm>
              <a:custGeom>
                <a:avLst/>
                <a:gdLst>
                  <a:gd name="T0" fmla="*/ 50 w 86"/>
                  <a:gd name="T1" fmla="*/ 89 h 89"/>
                  <a:gd name="T2" fmla="*/ 0 w 86"/>
                  <a:gd name="T3" fmla="*/ 0 h 89"/>
                  <a:gd name="T4" fmla="*/ 86 w 86"/>
                  <a:gd name="T5" fmla="*/ 55 h 89"/>
                  <a:gd name="T6" fmla="*/ 50 w 86"/>
                  <a:gd name="T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" h="89">
                    <a:moveTo>
                      <a:pt x="50" y="89"/>
                    </a:moveTo>
                    <a:lnTo>
                      <a:pt x="0" y="0"/>
                    </a:lnTo>
                    <a:lnTo>
                      <a:pt x="86" y="55"/>
                    </a:lnTo>
                    <a:lnTo>
                      <a:pt x="50" y="89"/>
                    </a:lnTo>
                    <a:close/>
                  </a:path>
                </a:pathLst>
              </a:custGeom>
              <a:solidFill>
                <a:srgbClr val="0000FF"/>
              </a:solidFill>
              <a:ln w="1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" name="Freeform 63"/>
              <p:cNvSpPr>
                <a:spLocks/>
              </p:cNvSpPr>
              <p:nvPr/>
            </p:nvSpPr>
            <p:spPr bwMode="auto">
              <a:xfrm>
                <a:off x="2092325" y="2163763"/>
                <a:ext cx="287337" cy="287337"/>
              </a:xfrm>
              <a:custGeom>
                <a:avLst/>
                <a:gdLst>
                  <a:gd name="T0" fmla="*/ 181 w 181"/>
                  <a:gd name="T1" fmla="*/ 1 h 181"/>
                  <a:gd name="T2" fmla="*/ 179 w 181"/>
                  <a:gd name="T3" fmla="*/ 9 h 181"/>
                  <a:gd name="T4" fmla="*/ 175 w 181"/>
                  <a:gd name="T5" fmla="*/ 17 h 181"/>
                  <a:gd name="T6" fmla="*/ 171 w 181"/>
                  <a:gd name="T7" fmla="*/ 21 h 181"/>
                  <a:gd name="T8" fmla="*/ 165 w 181"/>
                  <a:gd name="T9" fmla="*/ 24 h 181"/>
                  <a:gd name="T10" fmla="*/ 158 w 181"/>
                  <a:gd name="T11" fmla="*/ 26 h 181"/>
                  <a:gd name="T12" fmla="*/ 151 w 181"/>
                  <a:gd name="T13" fmla="*/ 27 h 181"/>
                  <a:gd name="T14" fmla="*/ 144 w 181"/>
                  <a:gd name="T15" fmla="*/ 29 h 181"/>
                  <a:gd name="T16" fmla="*/ 138 w 181"/>
                  <a:gd name="T17" fmla="*/ 32 h 181"/>
                  <a:gd name="T18" fmla="*/ 134 w 181"/>
                  <a:gd name="T19" fmla="*/ 36 h 181"/>
                  <a:gd name="T20" fmla="*/ 131 w 181"/>
                  <a:gd name="T21" fmla="*/ 42 h 181"/>
                  <a:gd name="T22" fmla="*/ 129 w 181"/>
                  <a:gd name="T23" fmla="*/ 50 h 181"/>
                  <a:gd name="T24" fmla="*/ 128 w 181"/>
                  <a:gd name="T25" fmla="*/ 56 h 181"/>
                  <a:gd name="T26" fmla="*/ 126 w 181"/>
                  <a:gd name="T27" fmla="*/ 64 h 181"/>
                  <a:gd name="T28" fmla="*/ 123 w 181"/>
                  <a:gd name="T29" fmla="*/ 70 h 181"/>
                  <a:gd name="T30" fmla="*/ 119 w 181"/>
                  <a:gd name="T31" fmla="*/ 74 h 181"/>
                  <a:gd name="T32" fmla="*/ 112 w 181"/>
                  <a:gd name="T33" fmla="*/ 77 h 181"/>
                  <a:gd name="T34" fmla="*/ 105 w 181"/>
                  <a:gd name="T35" fmla="*/ 79 h 181"/>
                  <a:gd name="T36" fmla="*/ 98 w 181"/>
                  <a:gd name="T37" fmla="*/ 80 h 181"/>
                  <a:gd name="T38" fmla="*/ 91 w 181"/>
                  <a:gd name="T39" fmla="*/ 82 h 181"/>
                  <a:gd name="T40" fmla="*/ 85 w 181"/>
                  <a:gd name="T41" fmla="*/ 85 h 181"/>
                  <a:gd name="T42" fmla="*/ 81 w 181"/>
                  <a:gd name="T43" fmla="*/ 89 h 181"/>
                  <a:gd name="T44" fmla="*/ 78 w 181"/>
                  <a:gd name="T45" fmla="*/ 95 h 181"/>
                  <a:gd name="T46" fmla="*/ 76 w 181"/>
                  <a:gd name="T47" fmla="*/ 102 h 181"/>
                  <a:gd name="T48" fmla="*/ 75 w 181"/>
                  <a:gd name="T49" fmla="*/ 109 h 181"/>
                  <a:gd name="T50" fmla="*/ 73 w 181"/>
                  <a:gd name="T51" fmla="*/ 117 h 181"/>
                  <a:gd name="T52" fmla="*/ 70 w 181"/>
                  <a:gd name="T53" fmla="*/ 123 h 181"/>
                  <a:gd name="T54" fmla="*/ 66 w 181"/>
                  <a:gd name="T55" fmla="*/ 127 h 181"/>
                  <a:gd name="T56" fmla="*/ 60 w 181"/>
                  <a:gd name="T57" fmla="*/ 130 h 181"/>
                  <a:gd name="T58" fmla="*/ 52 w 181"/>
                  <a:gd name="T59" fmla="*/ 132 h 181"/>
                  <a:gd name="T60" fmla="*/ 46 w 181"/>
                  <a:gd name="T61" fmla="*/ 133 h 181"/>
                  <a:gd name="T62" fmla="*/ 38 w 181"/>
                  <a:gd name="T63" fmla="*/ 135 h 181"/>
                  <a:gd name="T64" fmla="*/ 32 w 181"/>
                  <a:gd name="T65" fmla="*/ 138 h 181"/>
                  <a:gd name="T66" fmla="*/ 28 w 181"/>
                  <a:gd name="T67" fmla="*/ 141 h 181"/>
                  <a:gd name="T68" fmla="*/ 26 w 181"/>
                  <a:gd name="T69" fmla="*/ 146 h 181"/>
                  <a:gd name="T70" fmla="*/ 23 w 181"/>
                  <a:gd name="T71" fmla="*/ 152 h 181"/>
                  <a:gd name="T72" fmla="*/ 19 w 181"/>
                  <a:gd name="T73" fmla="*/ 158 h 181"/>
                  <a:gd name="T74" fmla="*/ 15 w 181"/>
                  <a:gd name="T75" fmla="*/ 164 h 181"/>
                  <a:gd name="T76" fmla="*/ 10 w 181"/>
                  <a:gd name="T77" fmla="*/ 170 h 181"/>
                  <a:gd name="T78" fmla="*/ 4 w 181"/>
                  <a:gd name="T79" fmla="*/ 177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1" h="181">
                    <a:moveTo>
                      <a:pt x="181" y="0"/>
                    </a:moveTo>
                    <a:lnTo>
                      <a:pt x="181" y="1"/>
                    </a:lnTo>
                    <a:lnTo>
                      <a:pt x="180" y="4"/>
                    </a:lnTo>
                    <a:lnTo>
                      <a:pt x="179" y="9"/>
                    </a:lnTo>
                    <a:lnTo>
                      <a:pt x="177" y="14"/>
                    </a:lnTo>
                    <a:lnTo>
                      <a:pt x="175" y="17"/>
                    </a:lnTo>
                    <a:lnTo>
                      <a:pt x="174" y="19"/>
                    </a:lnTo>
                    <a:lnTo>
                      <a:pt x="171" y="21"/>
                    </a:lnTo>
                    <a:lnTo>
                      <a:pt x="168" y="23"/>
                    </a:lnTo>
                    <a:lnTo>
                      <a:pt x="165" y="24"/>
                    </a:lnTo>
                    <a:lnTo>
                      <a:pt x="161" y="25"/>
                    </a:lnTo>
                    <a:lnTo>
                      <a:pt x="158" y="26"/>
                    </a:lnTo>
                    <a:lnTo>
                      <a:pt x="155" y="27"/>
                    </a:lnTo>
                    <a:lnTo>
                      <a:pt x="151" y="27"/>
                    </a:lnTo>
                    <a:lnTo>
                      <a:pt x="148" y="28"/>
                    </a:lnTo>
                    <a:lnTo>
                      <a:pt x="144" y="29"/>
                    </a:lnTo>
                    <a:lnTo>
                      <a:pt x="141" y="31"/>
                    </a:lnTo>
                    <a:lnTo>
                      <a:pt x="138" y="32"/>
                    </a:lnTo>
                    <a:lnTo>
                      <a:pt x="135" y="34"/>
                    </a:lnTo>
                    <a:lnTo>
                      <a:pt x="134" y="36"/>
                    </a:lnTo>
                    <a:lnTo>
                      <a:pt x="132" y="39"/>
                    </a:lnTo>
                    <a:lnTo>
                      <a:pt x="131" y="42"/>
                    </a:lnTo>
                    <a:lnTo>
                      <a:pt x="130" y="46"/>
                    </a:lnTo>
                    <a:lnTo>
                      <a:pt x="129" y="50"/>
                    </a:lnTo>
                    <a:lnTo>
                      <a:pt x="128" y="53"/>
                    </a:lnTo>
                    <a:lnTo>
                      <a:pt x="128" y="56"/>
                    </a:lnTo>
                    <a:lnTo>
                      <a:pt x="127" y="60"/>
                    </a:lnTo>
                    <a:lnTo>
                      <a:pt x="126" y="64"/>
                    </a:lnTo>
                    <a:lnTo>
                      <a:pt x="124" y="67"/>
                    </a:lnTo>
                    <a:lnTo>
                      <a:pt x="123" y="70"/>
                    </a:lnTo>
                    <a:lnTo>
                      <a:pt x="121" y="72"/>
                    </a:lnTo>
                    <a:lnTo>
                      <a:pt x="119" y="74"/>
                    </a:lnTo>
                    <a:lnTo>
                      <a:pt x="116" y="76"/>
                    </a:lnTo>
                    <a:lnTo>
                      <a:pt x="112" y="77"/>
                    </a:lnTo>
                    <a:lnTo>
                      <a:pt x="109" y="78"/>
                    </a:lnTo>
                    <a:lnTo>
                      <a:pt x="105" y="79"/>
                    </a:lnTo>
                    <a:lnTo>
                      <a:pt x="102" y="79"/>
                    </a:lnTo>
                    <a:lnTo>
                      <a:pt x="98" y="80"/>
                    </a:lnTo>
                    <a:lnTo>
                      <a:pt x="95" y="81"/>
                    </a:lnTo>
                    <a:lnTo>
                      <a:pt x="91" y="82"/>
                    </a:lnTo>
                    <a:lnTo>
                      <a:pt x="88" y="83"/>
                    </a:lnTo>
                    <a:lnTo>
                      <a:pt x="85" y="85"/>
                    </a:lnTo>
                    <a:lnTo>
                      <a:pt x="82" y="87"/>
                    </a:lnTo>
                    <a:lnTo>
                      <a:pt x="81" y="89"/>
                    </a:lnTo>
                    <a:lnTo>
                      <a:pt x="79" y="92"/>
                    </a:lnTo>
                    <a:lnTo>
                      <a:pt x="78" y="95"/>
                    </a:lnTo>
                    <a:lnTo>
                      <a:pt x="77" y="99"/>
                    </a:lnTo>
                    <a:lnTo>
                      <a:pt x="76" y="102"/>
                    </a:lnTo>
                    <a:lnTo>
                      <a:pt x="75" y="106"/>
                    </a:lnTo>
                    <a:lnTo>
                      <a:pt x="75" y="109"/>
                    </a:lnTo>
                    <a:lnTo>
                      <a:pt x="74" y="113"/>
                    </a:lnTo>
                    <a:lnTo>
                      <a:pt x="73" y="117"/>
                    </a:lnTo>
                    <a:lnTo>
                      <a:pt x="71" y="120"/>
                    </a:lnTo>
                    <a:lnTo>
                      <a:pt x="70" y="123"/>
                    </a:lnTo>
                    <a:lnTo>
                      <a:pt x="68" y="125"/>
                    </a:lnTo>
                    <a:lnTo>
                      <a:pt x="66" y="127"/>
                    </a:lnTo>
                    <a:lnTo>
                      <a:pt x="63" y="129"/>
                    </a:lnTo>
                    <a:lnTo>
                      <a:pt x="60" y="130"/>
                    </a:lnTo>
                    <a:lnTo>
                      <a:pt x="56" y="131"/>
                    </a:lnTo>
                    <a:lnTo>
                      <a:pt x="52" y="132"/>
                    </a:lnTo>
                    <a:lnTo>
                      <a:pt x="49" y="132"/>
                    </a:lnTo>
                    <a:lnTo>
                      <a:pt x="46" y="133"/>
                    </a:lnTo>
                    <a:lnTo>
                      <a:pt x="42" y="134"/>
                    </a:lnTo>
                    <a:lnTo>
                      <a:pt x="38" y="135"/>
                    </a:lnTo>
                    <a:lnTo>
                      <a:pt x="35" y="136"/>
                    </a:lnTo>
                    <a:lnTo>
                      <a:pt x="32" y="138"/>
                    </a:lnTo>
                    <a:lnTo>
                      <a:pt x="30" y="140"/>
                    </a:lnTo>
                    <a:lnTo>
                      <a:pt x="28" y="141"/>
                    </a:lnTo>
                    <a:lnTo>
                      <a:pt x="27" y="143"/>
                    </a:lnTo>
                    <a:lnTo>
                      <a:pt x="26" y="146"/>
                    </a:lnTo>
                    <a:lnTo>
                      <a:pt x="24" y="148"/>
                    </a:lnTo>
                    <a:lnTo>
                      <a:pt x="23" y="152"/>
                    </a:lnTo>
                    <a:lnTo>
                      <a:pt x="21" y="155"/>
                    </a:lnTo>
                    <a:lnTo>
                      <a:pt x="19" y="158"/>
                    </a:lnTo>
                    <a:lnTo>
                      <a:pt x="16" y="162"/>
                    </a:lnTo>
                    <a:lnTo>
                      <a:pt x="15" y="164"/>
                    </a:lnTo>
                    <a:lnTo>
                      <a:pt x="13" y="167"/>
                    </a:lnTo>
                    <a:lnTo>
                      <a:pt x="10" y="170"/>
                    </a:lnTo>
                    <a:lnTo>
                      <a:pt x="7" y="173"/>
                    </a:lnTo>
                    <a:lnTo>
                      <a:pt x="4" y="177"/>
                    </a:lnTo>
                    <a:lnTo>
                      <a:pt x="0" y="181"/>
                    </a:lnTo>
                  </a:path>
                </a:pathLst>
              </a:custGeom>
              <a:noFill/>
              <a:ln w="10" cap="flat">
                <a:solidFill>
                  <a:srgbClr val="D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" name="Freeform 64"/>
              <p:cNvSpPr>
                <a:spLocks/>
              </p:cNvSpPr>
              <p:nvPr/>
            </p:nvSpPr>
            <p:spPr bwMode="auto">
              <a:xfrm>
                <a:off x="2076450" y="2432050"/>
                <a:ext cx="33337" cy="34925"/>
              </a:xfrm>
              <a:custGeom>
                <a:avLst/>
                <a:gdLst>
                  <a:gd name="T0" fmla="*/ 21 w 21"/>
                  <a:gd name="T1" fmla="*/ 9 h 22"/>
                  <a:gd name="T2" fmla="*/ 0 w 21"/>
                  <a:gd name="T3" fmla="*/ 22 h 22"/>
                  <a:gd name="T4" fmla="*/ 13 w 21"/>
                  <a:gd name="T5" fmla="*/ 0 h 22"/>
                  <a:gd name="T6" fmla="*/ 21 w 21"/>
                  <a:gd name="T7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22">
                    <a:moveTo>
                      <a:pt x="21" y="9"/>
                    </a:moveTo>
                    <a:lnTo>
                      <a:pt x="0" y="22"/>
                    </a:lnTo>
                    <a:lnTo>
                      <a:pt x="13" y="0"/>
                    </a:lnTo>
                    <a:lnTo>
                      <a:pt x="21" y="9"/>
                    </a:lnTo>
                    <a:close/>
                  </a:path>
                </a:pathLst>
              </a:custGeom>
              <a:solidFill>
                <a:srgbClr val="D00000"/>
              </a:solidFill>
              <a:ln w="5" cap="flat">
                <a:solidFill>
                  <a:srgbClr val="D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" name="Rectangle 71"/>
              <p:cNvSpPr>
                <a:spLocks noChangeArrowheads="1"/>
              </p:cNvSpPr>
              <p:nvPr/>
            </p:nvSpPr>
            <p:spPr bwMode="auto">
              <a:xfrm>
                <a:off x="1936750" y="3167063"/>
                <a:ext cx="485775" cy="176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10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X-Rays</a:t>
                </a: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5" name="Freeform 72"/>
              <p:cNvSpPr>
                <a:spLocks/>
              </p:cNvSpPr>
              <p:nvPr/>
            </p:nvSpPr>
            <p:spPr bwMode="auto">
              <a:xfrm>
                <a:off x="2239963" y="2708275"/>
                <a:ext cx="26987" cy="406400"/>
              </a:xfrm>
              <a:custGeom>
                <a:avLst/>
                <a:gdLst>
                  <a:gd name="T0" fmla="*/ 9 w 17"/>
                  <a:gd name="T1" fmla="*/ 1 h 256"/>
                  <a:gd name="T2" fmla="*/ 13 w 17"/>
                  <a:gd name="T3" fmla="*/ 9 h 256"/>
                  <a:gd name="T4" fmla="*/ 16 w 17"/>
                  <a:gd name="T5" fmla="*/ 17 h 256"/>
                  <a:gd name="T6" fmla="*/ 16 w 17"/>
                  <a:gd name="T7" fmla="*/ 22 h 256"/>
                  <a:gd name="T8" fmla="*/ 14 w 17"/>
                  <a:gd name="T9" fmla="*/ 29 h 256"/>
                  <a:gd name="T10" fmla="*/ 10 w 17"/>
                  <a:gd name="T11" fmla="*/ 35 h 256"/>
                  <a:gd name="T12" fmla="*/ 6 w 17"/>
                  <a:gd name="T13" fmla="*/ 41 h 256"/>
                  <a:gd name="T14" fmla="*/ 2 w 17"/>
                  <a:gd name="T15" fmla="*/ 48 h 256"/>
                  <a:gd name="T16" fmla="*/ 0 w 17"/>
                  <a:gd name="T17" fmla="*/ 54 h 256"/>
                  <a:gd name="T18" fmla="*/ 0 w 17"/>
                  <a:gd name="T19" fmla="*/ 60 h 256"/>
                  <a:gd name="T20" fmla="*/ 2 w 17"/>
                  <a:gd name="T21" fmla="*/ 66 h 256"/>
                  <a:gd name="T22" fmla="*/ 6 w 17"/>
                  <a:gd name="T23" fmla="*/ 72 h 256"/>
                  <a:gd name="T24" fmla="*/ 10 w 17"/>
                  <a:gd name="T25" fmla="*/ 78 h 256"/>
                  <a:gd name="T26" fmla="*/ 14 w 17"/>
                  <a:gd name="T27" fmla="*/ 85 h 256"/>
                  <a:gd name="T28" fmla="*/ 16 w 17"/>
                  <a:gd name="T29" fmla="*/ 91 h 256"/>
                  <a:gd name="T30" fmla="*/ 16 w 17"/>
                  <a:gd name="T31" fmla="*/ 97 h 256"/>
                  <a:gd name="T32" fmla="*/ 14 w 17"/>
                  <a:gd name="T33" fmla="*/ 103 h 256"/>
                  <a:gd name="T34" fmla="*/ 10 w 17"/>
                  <a:gd name="T35" fmla="*/ 110 h 256"/>
                  <a:gd name="T36" fmla="*/ 6 w 17"/>
                  <a:gd name="T37" fmla="*/ 116 h 256"/>
                  <a:gd name="T38" fmla="*/ 2 w 17"/>
                  <a:gd name="T39" fmla="*/ 122 h 256"/>
                  <a:gd name="T40" fmla="*/ 0 w 17"/>
                  <a:gd name="T41" fmla="*/ 129 h 256"/>
                  <a:gd name="T42" fmla="*/ 0 w 17"/>
                  <a:gd name="T43" fmla="*/ 135 h 256"/>
                  <a:gd name="T44" fmla="*/ 2 w 17"/>
                  <a:gd name="T45" fmla="*/ 141 h 256"/>
                  <a:gd name="T46" fmla="*/ 6 w 17"/>
                  <a:gd name="T47" fmla="*/ 147 h 256"/>
                  <a:gd name="T48" fmla="*/ 10 w 17"/>
                  <a:gd name="T49" fmla="*/ 153 h 256"/>
                  <a:gd name="T50" fmla="*/ 14 w 17"/>
                  <a:gd name="T51" fmla="*/ 159 h 256"/>
                  <a:gd name="T52" fmla="*/ 16 w 17"/>
                  <a:gd name="T53" fmla="*/ 166 h 256"/>
                  <a:gd name="T54" fmla="*/ 16 w 17"/>
                  <a:gd name="T55" fmla="*/ 172 h 256"/>
                  <a:gd name="T56" fmla="*/ 14 w 17"/>
                  <a:gd name="T57" fmla="*/ 178 h 256"/>
                  <a:gd name="T58" fmla="*/ 10 w 17"/>
                  <a:gd name="T59" fmla="*/ 185 h 256"/>
                  <a:gd name="T60" fmla="*/ 6 w 17"/>
                  <a:gd name="T61" fmla="*/ 190 h 256"/>
                  <a:gd name="T62" fmla="*/ 2 w 17"/>
                  <a:gd name="T63" fmla="*/ 197 h 256"/>
                  <a:gd name="T64" fmla="*/ 0 w 17"/>
                  <a:gd name="T65" fmla="*/ 203 h 256"/>
                  <a:gd name="T66" fmla="*/ 0 w 17"/>
                  <a:gd name="T67" fmla="*/ 208 h 256"/>
                  <a:gd name="T68" fmla="*/ 1 w 17"/>
                  <a:gd name="T69" fmla="*/ 214 h 256"/>
                  <a:gd name="T70" fmla="*/ 3 w 17"/>
                  <a:gd name="T71" fmla="*/ 220 h 256"/>
                  <a:gd name="T72" fmla="*/ 5 w 17"/>
                  <a:gd name="T73" fmla="*/ 227 h 256"/>
                  <a:gd name="T74" fmla="*/ 6 w 17"/>
                  <a:gd name="T75" fmla="*/ 234 h 256"/>
                  <a:gd name="T76" fmla="*/ 7 w 17"/>
                  <a:gd name="T77" fmla="*/ 241 h 256"/>
                  <a:gd name="T78" fmla="*/ 8 w 17"/>
                  <a:gd name="T79" fmla="*/ 251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7" h="256">
                    <a:moveTo>
                      <a:pt x="8" y="0"/>
                    </a:moveTo>
                    <a:lnTo>
                      <a:pt x="9" y="1"/>
                    </a:lnTo>
                    <a:lnTo>
                      <a:pt x="10" y="4"/>
                    </a:lnTo>
                    <a:lnTo>
                      <a:pt x="13" y="9"/>
                    </a:lnTo>
                    <a:lnTo>
                      <a:pt x="15" y="13"/>
                    </a:lnTo>
                    <a:lnTo>
                      <a:pt x="16" y="17"/>
                    </a:lnTo>
                    <a:lnTo>
                      <a:pt x="17" y="20"/>
                    </a:lnTo>
                    <a:lnTo>
                      <a:pt x="16" y="22"/>
                    </a:lnTo>
                    <a:lnTo>
                      <a:pt x="15" y="26"/>
                    </a:lnTo>
                    <a:lnTo>
                      <a:pt x="14" y="29"/>
                    </a:lnTo>
                    <a:lnTo>
                      <a:pt x="12" y="32"/>
                    </a:lnTo>
                    <a:lnTo>
                      <a:pt x="10" y="35"/>
                    </a:lnTo>
                    <a:lnTo>
                      <a:pt x="8" y="38"/>
                    </a:lnTo>
                    <a:lnTo>
                      <a:pt x="6" y="41"/>
                    </a:lnTo>
                    <a:lnTo>
                      <a:pt x="4" y="44"/>
                    </a:lnTo>
                    <a:lnTo>
                      <a:pt x="2" y="48"/>
                    </a:lnTo>
                    <a:lnTo>
                      <a:pt x="1" y="51"/>
                    </a:lnTo>
                    <a:lnTo>
                      <a:pt x="0" y="54"/>
                    </a:lnTo>
                    <a:lnTo>
                      <a:pt x="0" y="57"/>
                    </a:lnTo>
                    <a:lnTo>
                      <a:pt x="0" y="60"/>
                    </a:lnTo>
                    <a:lnTo>
                      <a:pt x="1" y="63"/>
                    </a:lnTo>
                    <a:lnTo>
                      <a:pt x="2" y="66"/>
                    </a:lnTo>
                    <a:lnTo>
                      <a:pt x="4" y="69"/>
                    </a:lnTo>
                    <a:lnTo>
                      <a:pt x="6" y="72"/>
                    </a:lnTo>
                    <a:lnTo>
                      <a:pt x="8" y="75"/>
                    </a:lnTo>
                    <a:lnTo>
                      <a:pt x="10" y="78"/>
                    </a:lnTo>
                    <a:lnTo>
                      <a:pt x="12" y="81"/>
                    </a:lnTo>
                    <a:lnTo>
                      <a:pt x="14" y="85"/>
                    </a:lnTo>
                    <a:lnTo>
                      <a:pt x="16" y="88"/>
                    </a:lnTo>
                    <a:lnTo>
                      <a:pt x="16" y="91"/>
                    </a:lnTo>
                    <a:lnTo>
                      <a:pt x="17" y="94"/>
                    </a:lnTo>
                    <a:lnTo>
                      <a:pt x="16" y="97"/>
                    </a:lnTo>
                    <a:lnTo>
                      <a:pt x="15" y="100"/>
                    </a:lnTo>
                    <a:lnTo>
                      <a:pt x="14" y="103"/>
                    </a:lnTo>
                    <a:lnTo>
                      <a:pt x="12" y="107"/>
                    </a:lnTo>
                    <a:lnTo>
                      <a:pt x="10" y="110"/>
                    </a:lnTo>
                    <a:lnTo>
                      <a:pt x="8" y="113"/>
                    </a:lnTo>
                    <a:lnTo>
                      <a:pt x="6" y="116"/>
                    </a:lnTo>
                    <a:lnTo>
                      <a:pt x="4" y="119"/>
                    </a:lnTo>
                    <a:lnTo>
                      <a:pt x="2" y="122"/>
                    </a:lnTo>
                    <a:lnTo>
                      <a:pt x="1" y="126"/>
                    </a:lnTo>
                    <a:lnTo>
                      <a:pt x="0" y="129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1" y="138"/>
                    </a:lnTo>
                    <a:lnTo>
                      <a:pt x="2" y="141"/>
                    </a:lnTo>
                    <a:lnTo>
                      <a:pt x="4" y="144"/>
                    </a:lnTo>
                    <a:lnTo>
                      <a:pt x="6" y="147"/>
                    </a:lnTo>
                    <a:lnTo>
                      <a:pt x="8" y="150"/>
                    </a:lnTo>
                    <a:lnTo>
                      <a:pt x="10" y="153"/>
                    </a:lnTo>
                    <a:lnTo>
                      <a:pt x="12" y="156"/>
                    </a:lnTo>
                    <a:lnTo>
                      <a:pt x="14" y="159"/>
                    </a:lnTo>
                    <a:lnTo>
                      <a:pt x="15" y="163"/>
                    </a:lnTo>
                    <a:lnTo>
                      <a:pt x="16" y="166"/>
                    </a:lnTo>
                    <a:lnTo>
                      <a:pt x="17" y="169"/>
                    </a:lnTo>
                    <a:lnTo>
                      <a:pt x="16" y="172"/>
                    </a:lnTo>
                    <a:lnTo>
                      <a:pt x="16" y="175"/>
                    </a:lnTo>
                    <a:lnTo>
                      <a:pt x="14" y="178"/>
                    </a:lnTo>
                    <a:lnTo>
                      <a:pt x="12" y="181"/>
                    </a:lnTo>
                    <a:lnTo>
                      <a:pt x="10" y="185"/>
                    </a:lnTo>
                    <a:lnTo>
                      <a:pt x="8" y="187"/>
                    </a:lnTo>
                    <a:lnTo>
                      <a:pt x="6" y="190"/>
                    </a:lnTo>
                    <a:lnTo>
                      <a:pt x="4" y="193"/>
                    </a:lnTo>
                    <a:lnTo>
                      <a:pt x="2" y="197"/>
                    </a:lnTo>
                    <a:lnTo>
                      <a:pt x="1" y="200"/>
                    </a:lnTo>
                    <a:lnTo>
                      <a:pt x="0" y="203"/>
                    </a:lnTo>
                    <a:lnTo>
                      <a:pt x="0" y="206"/>
                    </a:lnTo>
                    <a:lnTo>
                      <a:pt x="0" y="208"/>
                    </a:lnTo>
                    <a:lnTo>
                      <a:pt x="0" y="211"/>
                    </a:lnTo>
                    <a:lnTo>
                      <a:pt x="1" y="214"/>
                    </a:lnTo>
                    <a:lnTo>
                      <a:pt x="2" y="217"/>
                    </a:lnTo>
                    <a:lnTo>
                      <a:pt x="3" y="220"/>
                    </a:lnTo>
                    <a:lnTo>
                      <a:pt x="4" y="223"/>
                    </a:lnTo>
                    <a:lnTo>
                      <a:pt x="5" y="227"/>
                    </a:lnTo>
                    <a:lnTo>
                      <a:pt x="6" y="231"/>
                    </a:lnTo>
                    <a:lnTo>
                      <a:pt x="6" y="234"/>
                    </a:lnTo>
                    <a:lnTo>
                      <a:pt x="7" y="237"/>
                    </a:lnTo>
                    <a:lnTo>
                      <a:pt x="7" y="241"/>
                    </a:lnTo>
                    <a:lnTo>
                      <a:pt x="7" y="246"/>
                    </a:lnTo>
                    <a:lnTo>
                      <a:pt x="8" y="251"/>
                    </a:lnTo>
                    <a:lnTo>
                      <a:pt x="8" y="256"/>
                    </a:lnTo>
                  </a:path>
                </a:pathLst>
              </a:custGeom>
              <a:noFill/>
              <a:ln w="10" cap="flat">
                <a:solidFill>
                  <a:srgbClr val="D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" name="Freeform 73"/>
              <p:cNvSpPr>
                <a:spLocks/>
              </p:cNvSpPr>
              <p:nvPr/>
            </p:nvSpPr>
            <p:spPr bwMode="auto">
              <a:xfrm>
                <a:off x="2241550" y="3098800"/>
                <a:ext cx="19050" cy="39687"/>
              </a:xfrm>
              <a:custGeom>
                <a:avLst/>
                <a:gdLst>
                  <a:gd name="T0" fmla="*/ 12 w 12"/>
                  <a:gd name="T1" fmla="*/ 0 h 25"/>
                  <a:gd name="T2" fmla="*/ 7 w 12"/>
                  <a:gd name="T3" fmla="*/ 25 h 25"/>
                  <a:gd name="T4" fmla="*/ 0 w 12"/>
                  <a:gd name="T5" fmla="*/ 0 h 25"/>
                  <a:gd name="T6" fmla="*/ 12 w 12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5">
                    <a:moveTo>
                      <a:pt x="12" y="0"/>
                    </a:moveTo>
                    <a:lnTo>
                      <a:pt x="7" y="25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D00000"/>
              </a:solidFill>
              <a:ln w="5" cap="flat">
                <a:solidFill>
                  <a:srgbClr val="D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" name="Rectangle 76"/>
              <p:cNvSpPr>
                <a:spLocks noChangeArrowheads="1"/>
              </p:cNvSpPr>
              <p:nvPr/>
            </p:nvSpPr>
            <p:spPr bwMode="auto">
              <a:xfrm>
                <a:off x="2008188" y="2574925"/>
                <a:ext cx="187325" cy="176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10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ID</a:t>
                </a: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8" name="Rectangle 84"/>
              <p:cNvSpPr>
                <a:spLocks noChangeArrowheads="1"/>
              </p:cNvSpPr>
              <p:nvPr/>
            </p:nvSpPr>
            <p:spPr bwMode="auto">
              <a:xfrm>
                <a:off x="2571750" y="2381250"/>
                <a:ext cx="88479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140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STORAGE</a:t>
                </a:r>
                <a:endParaRPr kumimoji="0" lang="de-DE" sz="14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9" name="Rectangle 85"/>
              <p:cNvSpPr>
                <a:spLocks noChangeArrowheads="1"/>
              </p:cNvSpPr>
              <p:nvPr/>
            </p:nvSpPr>
            <p:spPr bwMode="auto">
              <a:xfrm>
                <a:off x="2757488" y="2579688"/>
                <a:ext cx="44884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14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RING</a:t>
                </a:r>
                <a:endParaRPr kumimoji="0" lang="de-DE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0" name="Rectangle 87"/>
              <p:cNvSpPr>
                <a:spLocks noChangeArrowheads="1"/>
              </p:cNvSpPr>
              <p:nvPr/>
            </p:nvSpPr>
            <p:spPr bwMode="auto">
              <a:xfrm>
                <a:off x="3862388" y="2574925"/>
                <a:ext cx="179387" cy="176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10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itchFamily="34" charset="0"/>
                    <a:cs typeface="Arial" pitchFamily="34" charset="0"/>
                  </a:rPr>
                  <a:t>IP</a:t>
                </a: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" name="Gruppieren 10"/>
            <p:cNvGrpSpPr/>
            <p:nvPr/>
          </p:nvGrpSpPr>
          <p:grpSpPr>
            <a:xfrm>
              <a:off x="5506132" y="3702271"/>
              <a:ext cx="469900" cy="468312"/>
              <a:chOff x="5564188" y="3382963"/>
              <a:chExt cx="469900" cy="468312"/>
            </a:xfrm>
          </p:grpSpPr>
          <p:sp>
            <p:nvSpPr>
              <p:cNvPr id="54" name="Freeform 90"/>
              <p:cNvSpPr>
                <a:spLocks/>
              </p:cNvSpPr>
              <p:nvPr/>
            </p:nvSpPr>
            <p:spPr bwMode="auto">
              <a:xfrm>
                <a:off x="5564188" y="3382963"/>
                <a:ext cx="469900" cy="468312"/>
              </a:xfrm>
              <a:custGeom>
                <a:avLst/>
                <a:gdLst>
                  <a:gd name="T0" fmla="*/ 212 w 296"/>
                  <a:gd name="T1" fmla="*/ 0 h 295"/>
                  <a:gd name="T2" fmla="*/ 254 w 296"/>
                  <a:gd name="T3" fmla="*/ 42 h 295"/>
                  <a:gd name="T4" fmla="*/ 296 w 296"/>
                  <a:gd name="T5" fmla="*/ 84 h 295"/>
                  <a:gd name="T6" fmla="*/ 148 w 296"/>
                  <a:gd name="T7" fmla="*/ 232 h 295"/>
                  <a:gd name="T8" fmla="*/ 169 w 296"/>
                  <a:gd name="T9" fmla="*/ 253 h 295"/>
                  <a:gd name="T10" fmla="*/ 0 w 296"/>
                  <a:gd name="T11" fmla="*/ 295 h 295"/>
                  <a:gd name="T12" fmla="*/ 43 w 296"/>
                  <a:gd name="T13" fmla="*/ 126 h 295"/>
                  <a:gd name="T14" fmla="*/ 64 w 296"/>
                  <a:gd name="T15" fmla="*/ 147 h 295"/>
                  <a:gd name="T16" fmla="*/ 212 w 296"/>
                  <a:gd name="T17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6" h="295">
                    <a:moveTo>
                      <a:pt x="212" y="0"/>
                    </a:moveTo>
                    <a:lnTo>
                      <a:pt x="254" y="42"/>
                    </a:lnTo>
                    <a:lnTo>
                      <a:pt x="296" y="84"/>
                    </a:lnTo>
                    <a:lnTo>
                      <a:pt x="148" y="232"/>
                    </a:lnTo>
                    <a:lnTo>
                      <a:pt x="169" y="253"/>
                    </a:lnTo>
                    <a:lnTo>
                      <a:pt x="0" y="295"/>
                    </a:lnTo>
                    <a:lnTo>
                      <a:pt x="43" y="126"/>
                    </a:lnTo>
                    <a:lnTo>
                      <a:pt x="64" y="147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87C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" name="Freeform 91"/>
              <p:cNvSpPr>
                <a:spLocks/>
              </p:cNvSpPr>
              <p:nvPr/>
            </p:nvSpPr>
            <p:spPr bwMode="auto">
              <a:xfrm>
                <a:off x="5564188" y="3382963"/>
                <a:ext cx="469900" cy="468312"/>
              </a:xfrm>
              <a:custGeom>
                <a:avLst/>
                <a:gdLst>
                  <a:gd name="T0" fmla="*/ 212 w 296"/>
                  <a:gd name="T1" fmla="*/ 0 h 295"/>
                  <a:gd name="T2" fmla="*/ 254 w 296"/>
                  <a:gd name="T3" fmla="*/ 42 h 295"/>
                  <a:gd name="T4" fmla="*/ 296 w 296"/>
                  <a:gd name="T5" fmla="*/ 84 h 295"/>
                  <a:gd name="T6" fmla="*/ 148 w 296"/>
                  <a:gd name="T7" fmla="*/ 232 h 295"/>
                  <a:gd name="T8" fmla="*/ 169 w 296"/>
                  <a:gd name="T9" fmla="*/ 253 h 295"/>
                  <a:gd name="T10" fmla="*/ 0 w 296"/>
                  <a:gd name="T11" fmla="*/ 295 h 295"/>
                  <a:gd name="T12" fmla="*/ 43 w 296"/>
                  <a:gd name="T13" fmla="*/ 126 h 295"/>
                  <a:gd name="T14" fmla="*/ 64 w 296"/>
                  <a:gd name="T15" fmla="*/ 147 h 295"/>
                  <a:gd name="T16" fmla="*/ 212 w 296"/>
                  <a:gd name="T17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6" h="295">
                    <a:moveTo>
                      <a:pt x="212" y="0"/>
                    </a:moveTo>
                    <a:lnTo>
                      <a:pt x="254" y="42"/>
                    </a:lnTo>
                    <a:lnTo>
                      <a:pt x="296" y="84"/>
                    </a:lnTo>
                    <a:lnTo>
                      <a:pt x="148" y="232"/>
                    </a:lnTo>
                    <a:lnTo>
                      <a:pt x="169" y="253"/>
                    </a:lnTo>
                    <a:lnTo>
                      <a:pt x="0" y="295"/>
                    </a:lnTo>
                    <a:lnTo>
                      <a:pt x="43" y="126"/>
                    </a:lnTo>
                    <a:lnTo>
                      <a:pt x="64" y="147"/>
                    </a:lnTo>
                    <a:lnTo>
                      <a:pt x="212" y="0"/>
                    </a:lnTo>
                  </a:path>
                </a:pathLst>
              </a:custGeom>
              <a:noFill/>
              <a:ln w="10" cap="flat">
                <a:solidFill>
                  <a:srgbClr val="87CE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2" name="Gruppieren 11"/>
            <p:cNvGrpSpPr/>
            <p:nvPr/>
          </p:nvGrpSpPr>
          <p:grpSpPr>
            <a:xfrm>
              <a:off x="3262315" y="3682772"/>
              <a:ext cx="468312" cy="469900"/>
              <a:chOff x="3363913" y="3595688"/>
              <a:chExt cx="468312" cy="469900"/>
            </a:xfrm>
          </p:grpSpPr>
          <p:sp>
            <p:nvSpPr>
              <p:cNvPr id="52" name="Freeform 92"/>
              <p:cNvSpPr>
                <a:spLocks/>
              </p:cNvSpPr>
              <p:nvPr/>
            </p:nvSpPr>
            <p:spPr bwMode="auto">
              <a:xfrm>
                <a:off x="3363913" y="3595688"/>
                <a:ext cx="468312" cy="469900"/>
              </a:xfrm>
              <a:custGeom>
                <a:avLst/>
                <a:gdLst>
                  <a:gd name="T0" fmla="*/ 84 w 295"/>
                  <a:gd name="T1" fmla="*/ 0 h 296"/>
                  <a:gd name="T2" fmla="*/ 42 w 295"/>
                  <a:gd name="T3" fmla="*/ 42 h 296"/>
                  <a:gd name="T4" fmla="*/ 0 w 295"/>
                  <a:gd name="T5" fmla="*/ 84 h 296"/>
                  <a:gd name="T6" fmla="*/ 147 w 295"/>
                  <a:gd name="T7" fmla="*/ 233 h 296"/>
                  <a:gd name="T8" fmla="*/ 127 w 295"/>
                  <a:gd name="T9" fmla="*/ 253 h 296"/>
                  <a:gd name="T10" fmla="*/ 295 w 295"/>
                  <a:gd name="T11" fmla="*/ 296 h 296"/>
                  <a:gd name="T12" fmla="*/ 253 w 295"/>
                  <a:gd name="T13" fmla="*/ 127 h 296"/>
                  <a:gd name="T14" fmla="*/ 232 w 295"/>
                  <a:gd name="T15" fmla="*/ 148 h 296"/>
                  <a:gd name="T16" fmla="*/ 84 w 295"/>
                  <a:gd name="T17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5" h="296">
                    <a:moveTo>
                      <a:pt x="84" y="0"/>
                    </a:moveTo>
                    <a:lnTo>
                      <a:pt x="42" y="42"/>
                    </a:lnTo>
                    <a:lnTo>
                      <a:pt x="0" y="84"/>
                    </a:lnTo>
                    <a:lnTo>
                      <a:pt x="147" y="233"/>
                    </a:lnTo>
                    <a:lnTo>
                      <a:pt x="127" y="253"/>
                    </a:lnTo>
                    <a:lnTo>
                      <a:pt x="295" y="296"/>
                    </a:lnTo>
                    <a:lnTo>
                      <a:pt x="253" y="127"/>
                    </a:lnTo>
                    <a:lnTo>
                      <a:pt x="232" y="148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87C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" name="Freeform 93"/>
              <p:cNvSpPr>
                <a:spLocks/>
              </p:cNvSpPr>
              <p:nvPr/>
            </p:nvSpPr>
            <p:spPr bwMode="auto">
              <a:xfrm>
                <a:off x="3363913" y="3595688"/>
                <a:ext cx="468312" cy="469900"/>
              </a:xfrm>
              <a:custGeom>
                <a:avLst/>
                <a:gdLst>
                  <a:gd name="T0" fmla="*/ 84 w 295"/>
                  <a:gd name="T1" fmla="*/ 0 h 296"/>
                  <a:gd name="T2" fmla="*/ 42 w 295"/>
                  <a:gd name="T3" fmla="*/ 42 h 296"/>
                  <a:gd name="T4" fmla="*/ 0 w 295"/>
                  <a:gd name="T5" fmla="*/ 84 h 296"/>
                  <a:gd name="T6" fmla="*/ 147 w 295"/>
                  <a:gd name="T7" fmla="*/ 233 h 296"/>
                  <a:gd name="T8" fmla="*/ 127 w 295"/>
                  <a:gd name="T9" fmla="*/ 253 h 296"/>
                  <a:gd name="T10" fmla="*/ 295 w 295"/>
                  <a:gd name="T11" fmla="*/ 296 h 296"/>
                  <a:gd name="T12" fmla="*/ 253 w 295"/>
                  <a:gd name="T13" fmla="*/ 127 h 296"/>
                  <a:gd name="T14" fmla="*/ 232 w 295"/>
                  <a:gd name="T15" fmla="*/ 148 h 296"/>
                  <a:gd name="T16" fmla="*/ 84 w 295"/>
                  <a:gd name="T17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5" h="296">
                    <a:moveTo>
                      <a:pt x="84" y="0"/>
                    </a:moveTo>
                    <a:lnTo>
                      <a:pt x="42" y="42"/>
                    </a:lnTo>
                    <a:lnTo>
                      <a:pt x="0" y="84"/>
                    </a:lnTo>
                    <a:lnTo>
                      <a:pt x="147" y="233"/>
                    </a:lnTo>
                    <a:lnTo>
                      <a:pt x="127" y="253"/>
                    </a:lnTo>
                    <a:lnTo>
                      <a:pt x="295" y="296"/>
                    </a:lnTo>
                    <a:lnTo>
                      <a:pt x="253" y="127"/>
                    </a:lnTo>
                    <a:lnTo>
                      <a:pt x="232" y="148"/>
                    </a:lnTo>
                    <a:lnTo>
                      <a:pt x="84" y="0"/>
                    </a:lnTo>
                  </a:path>
                </a:pathLst>
              </a:custGeom>
              <a:noFill/>
              <a:ln w="10" cap="flat">
                <a:solidFill>
                  <a:srgbClr val="87CE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3" name="Gruppieren 12"/>
            <p:cNvGrpSpPr/>
            <p:nvPr/>
          </p:nvGrpSpPr>
          <p:grpSpPr>
            <a:xfrm>
              <a:off x="2767013" y="1217613"/>
              <a:ext cx="3322637" cy="4854574"/>
              <a:chOff x="2767013" y="1217613"/>
              <a:chExt cx="3322637" cy="4854574"/>
            </a:xfrm>
          </p:grpSpPr>
          <p:sp>
            <p:nvSpPr>
              <p:cNvPr id="14" name="Arc 48"/>
              <p:cNvSpPr>
                <a:spLocks/>
              </p:cNvSpPr>
              <p:nvPr/>
            </p:nvSpPr>
            <p:spPr bwMode="auto">
              <a:xfrm>
                <a:off x="3502025" y="1217613"/>
                <a:ext cx="2100262" cy="3514724"/>
              </a:xfrm>
              <a:custGeom>
                <a:avLst/>
                <a:gdLst>
                  <a:gd name="G0" fmla="+- 6563 0 0"/>
                  <a:gd name="G1" fmla="+- 0 0 0"/>
                  <a:gd name="G2" fmla="+- 21600 0 0"/>
                  <a:gd name="T0" fmla="*/ 12920 w 12920"/>
                  <a:gd name="T1" fmla="*/ 20643 h 21600"/>
                  <a:gd name="T2" fmla="*/ 0 w 12920"/>
                  <a:gd name="T3" fmla="*/ 20579 h 21600"/>
                  <a:gd name="T4" fmla="*/ 6563 w 1292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920" h="21600" fill="none" extrusionOk="0">
                    <a:moveTo>
                      <a:pt x="12920" y="20643"/>
                    </a:moveTo>
                    <a:cubicBezTo>
                      <a:pt x="10860" y="21277"/>
                      <a:pt x="8717" y="21599"/>
                      <a:pt x="6563" y="21600"/>
                    </a:cubicBezTo>
                    <a:cubicBezTo>
                      <a:pt x="4335" y="21600"/>
                      <a:pt x="2121" y="21255"/>
                      <a:pt x="0" y="20578"/>
                    </a:cubicBezTo>
                  </a:path>
                  <a:path w="12920" h="21600" stroke="0" extrusionOk="0">
                    <a:moveTo>
                      <a:pt x="12920" y="20643"/>
                    </a:moveTo>
                    <a:cubicBezTo>
                      <a:pt x="10860" y="21277"/>
                      <a:pt x="8717" y="21599"/>
                      <a:pt x="6563" y="21600"/>
                    </a:cubicBezTo>
                    <a:cubicBezTo>
                      <a:pt x="4335" y="21600"/>
                      <a:pt x="2121" y="21255"/>
                      <a:pt x="0" y="20578"/>
                    </a:cubicBezTo>
                    <a:lnTo>
                      <a:pt x="6563" y="0"/>
                    </a:lnTo>
                    <a:close/>
                  </a:path>
                </a:pathLst>
              </a:custGeom>
              <a:noFill/>
              <a:ln w="1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15" name="Gruppieren 14"/>
              <p:cNvGrpSpPr/>
              <p:nvPr/>
            </p:nvGrpSpPr>
            <p:grpSpPr>
              <a:xfrm>
                <a:off x="2767013" y="4254500"/>
                <a:ext cx="3322637" cy="1817687"/>
                <a:chOff x="2767013" y="4254500"/>
                <a:chExt cx="3322637" cy="1817687"/>
              </a:xfrm>
            </p:grpSpPr>
            <p:sp>
              <p:nvSpPr>
                <p:cNvPr id="16" name="Freeform 12"/>
                <p:cNvSpPr>
                  <a:spLocks/>
                </p:cNvSpPr>
                <p:nvPr/>
              </p:nvSpPr>
              <p:spPr bwMode="auto">
                <a:xfrm>
                  <a:off x="4402138" y="4652962"/>
                  <a:ext cx="344487" cy="171450"/>
                </a:xfrm>
                <a:custGeom>
                  <a:avLst/>
                  <a:gdLst>
                    <a:gd name="T0" fmla="*/ 0 w 217"/>
                    <a:gd name="T1" fmla="*/ 0 h 108"/>
                    <a:gd name="T2" fmla="*/ 0 w 217"/>
                    <a:gd name="T3" fmla="*/ 54 h 108"/>
                    <a:gd name="T4" fmla="*/ 0 w 217"/>
                    <a:gd name="T5" fmla="*/ 108 h 108"/>
                    <a:gd name="T6" fmla="*/ 108 w 217"/>
                    <a:gd name="T7" fmla="*/ 108 h 108"/>
                    <a:gd name="T8" fmla="*/ 217 w 217"/>
                    <a:gd name="T9" fmla="*/ 108 h 108"/>
                    <a:gd name="T10" fmla="*/ 217 w 217"/>
                    <a:gd name="T11" fmla="*/ 54 h 108"/>
                    <a:gd name="T12" fmla="*/ 217 w 217"/>
                    <a:gd name="T13" fmla="*/ 0 h 108"/>
                    <a:gd name="T14" fmla="*/ 108 w 217"/>
                    <a:gd name="T15" fmla="*/ 0 h 108"/>
                    <a:gd name="T16" fmla="*/ 0 w 217"/>
                    <a:gd name="T17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7" h="108">
                      <a:moveTo>
                        <a:pt x="0" y="0"/>
                      </a:moveTo>
                      <a:lnTo>
                        <a:pt x="0" y="54"/>
                      </a:lnTo>
                      <a:lnTo>
                        <a:pt x="0" y="108"/>
                      </a:lnTo>
                      <a:lnTo>
                        <a:pt x="108" y="108"/>
                      </a:lnTo>
                      <a:lnTo>
                        <a:pt x="217" y="108"/>
                      </a:lnTo>
                      <a:lnTo>
                        <a:pt x="217" y="54"/>
                      </a:lnTo>
                      <a:lnTo>
                        <a:pt x="217" y="0"/>
                      </a:lnTo>
                      <a:lnTo>
                        <a:pt x="10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" name="Freeform 13"/>
                <p:cNvSpPr>
                  <a:spLocks/>
                </p:cNvSpPr>
                <p:nvPr/>
              </p:nvSpPr>
              <p:spPr bwMode="auto">
                <a:xfrm>
                  <a:off x="4402138" y="4652962"/>
                  <a:ext cx="344487" cy="171450"/>
                </a:xfrm>
                <a:custGeom>
                  <a:avLst/>
                  <a:gdLst>
                    <a:gd name="T0" fmla="*/ 0 w 217"/>
                    <a:gd name="T1" fmla="*/ 0 h 108"/>
                    <a:gd name="T2" fmla="*/ 0 w 217"/>
                    <a:gd name="T3" fmla="*/ 54 h 108"/>
                    <a:gd name="T4" fmla="*/ 0 w 217"/>
                    <a:gd name="T5" fmla="*/ 108 h 108"/>
                    <a:gd name="T6" fmla="*/ 108 w 217"/>
                    <a:gd name="T7" fmla="*/ 108 h 108"/>
                    <a:gd name="T8" fmla="*/ 217 w 217"/>
                    <a:gd name="T9" fmla="*/ 108 h 108"/>
                    <a:gd name="T10" fmla="*/ 217 w 217"/>
                    <a:gd name="T11" fmla="*/ 54 h 108"/>
                    <a:gd name="T12" fmla="*/ 217 w 217"/>
                    <a:gd name="T13" fmla="*/ 0 h 108"/>
                    <a:gd name="T14" fmla="*/ 108 w 217"/>
                    <a:gd name="T15" fmla="*/ 0 h 108"/>
                    <a:gd name="T16" fmla="*/ 0 w 217"/>
                    <a:gd name="T17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7" h="108">
                      <a:moveTo>
                        <a:pt x="0" y="0"/>
                      </a:moveTo>
                      <a:lnTo>
                        <a:pt x="0" y="54"/>
                      </a:lnTo>
                      <a:lnTo>
                        <a:pt x="0" y="108"/>
                      </a:lnTo>
                      <a:lnTo>
                        <a:pt x="108" y="108"/>
                      </a:lnTo>
                      <a:lnTo>
                        <a:pt x="217" y="108"/>
                      </a:lnTo>
                      <a:lnTo>
                        <a:pt x="217" y="54"/>
                      </a:lnTo>
                      <a:lnTo>
                        <a:pt x="217" y="0"/>
                      </a:lnTo>
                      <a:lnTo>
                        <a:pt x="10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5" cap="flat">
                  <a:solidFill>
                    <a:srgbClr val="FFD7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" name="Rectangle 14"/>
                <p:cNvSpPr>
                  <a:spLocks noChangeArrowheads="1"/>
                </p:cNvSpPr>
                <p:nvPr/>
              </p:nvSpPr>
              <p:spPr bwMode="auto">
                <a:xfrm>
                  <a:off x="3975100" y="5630862"/>
                  <a:ext cx="1138237" cy="95250"/>
                </a:xfrm>
                <a:prstGeom prst="rect">
                  <a:avLst/>
                </a:prstGeom>
                <a:solidFill>
                  <a:srgbClr val="00B0B0"/>
                </a:solidFill>
                <a:ln w="10" cap="flat">
                  <a:solidFill>
                    <a:srgbClr val="00B0B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" name="Freeform 15"/>
                <p:cNvSpPr>
                  <a:spLocks/>
                </p:cNvSpPr>
                <p:nvPr/>
              </p:nvSpPr>
              <p:spPr bwMode="auto">
                <a:xfrm>
                  <a:off x="5729288" y="5108575"/>
                  <a:ext cx="95250" cy="190500"/>
                </a:xfrm>
                <a:custGeom>
                  <a:avLst/>
                  <a:gdLst>
                    <a:gd name="T0" fmla="*/ 0 w 60"/>
                    <a:gd name="T1" fmla="*/ 120 h 120"/>
                    <a:gd name="T2" fmla="*/ 31 w 60"/>
                    <a:gd name="T3" fmla="*/ 120 h 120"/>
                    <a:gd name="T4" fmla="*/ 60 w 60"/>
                    <a:gd name="T5" fmla="*/ 120 h 120"/>
                    <a:gd name="T6" fmla="*/ 60 w 60"/>
                    <a:gd name="T7" fmla="*/ 60 h 120"/>
                    <a:gd name="T8" fmla="*/ 60 w 60"/>
                    <a:gd name="T9" fmla="*/ 1 h 120"/>
                    <a:gd name="T10" fmla="*/ 30 w 60"/>
                    <a:gd name="T11" fmla="*/ 1 h 120"/>
                    <a:gd name="T12" fmla="*/ 0 w 60"/>
                    <a:gd name="T13" fmla="*/ 0 h 120"/>
                    <a:gd name="T14" fmla="*/ 0 w 60"/>
                    <a:gd name="T15" fmla="*/ 60 h 120"/>
                    <a:gd name="T16" fmla="*/ 0 w 60"/>
                    <a:gd name="T17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" h="120">
                      <a:moveTo>
                        <a:pt x="0" y="120"/>
                      </a:moveTo>
                      <a:lnTo>
                        <a:pt x="31" y="120"/>
                      </a:lnTo>
                      <a:lnTo>
                        <a:pt x="60" y="120"/>
                      </a:lnTo>
                      <a:lnTo>
                        <a:pt x="60" y="60"/>
                      </a:lnTo>
                      <a:lnTo>
                        <a:pt x="60" y="1"/>
                      </a:lnTo>
                      <a:lnTo>
                        <a:pt x="30" y="1"/>
                      </a:lnTo>
                      <a:lnTo>
                        <a:pt x="0" y="0"/>
                      </a:lnTo>
                      <a:lnTo>
                        <a:pt x="0" y="6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00B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" name="Freeform 16"/>
                <p:cNvSpPr>
                  <a:spLocks/>
                </p:cNvSpPr>
                <p:nvPr/>
              </p:nvSpPr>
              <p:spPr bwMode="auto">
                <a:xfrm>
                  <a:off x="5729288" y="5108575"/>
                  <a:ext cx="95250" cy="190500"/>
                </a:xfrm>
                <a:custGeom>
                  <a:avLst/>
                  <a:gdLst>
                    <a:gd name="T0" fmla="*/ 0 w 60"/>
                    <a:gd name="T1" fmla="*/ 120 h 120"/>
                    <a:gd name="T2" fmla="*/ 31 w 60"/>
                    <a:gd name="T3" fmla="*/ 120 h 120"/>
                    <a:gd name="T4" fmla="*/ 60 w 60"/>
                    <a:gd name="T5" fmla="*/ 120 h 120"/>
                    <a:gd name="T6" fmla="*/ 60 w 60"/>
                    <a:gd name="T7" fmla="*/ 60 h 120"/>
                    <a:gd name="T8" fmla="*/ 60 w 60"/>
                    <a:gd name="T9" fmla="*/ 1 h 120"/>
                    <a:gd name="T10" fmla="*/ 30 w 60"/>
                    <a:gd name="T11" fmla="*/ 1 h 120"/>
                    <a:gd name="T12" fmla="*/ 0 w 60"/>
                    <a:gd name="T13" fmla="*/ 0 h 120"/>
                    <a:gd name="T14" fmla="*/ 0 w 60"/>
                    <a:gd name="T15" fmla="*/ 60 h 120"/>
                    <a:gd name="T16" fmla="*/ 0 w 60"/>
                    <a:gd name="T17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" h="120">
                      <a:moveTo>
                        <a:pt x="0" y="120"/>
                      </a:moveTo>
                      <a:lnTo>
                        <a:pt x="31" y="120"/>
                      </a:lnTo>
                      <a:lnTo>
                        <a:pt x="60" y="120"/>
                      </a:lnTo>
                      <a:lnTo>
                        <a:pt x="60" y="60"/>
                      </a:lnTo>
                      <a:lnTo>
                        <a:pt x="60" y="1"/>
                      </a:lnTo>
                      <a:lnTo>
                        <a:pt x="30" y="1"/>
                      </a:lnTo>
                      <a:lnTo>
                        <a:pt x="0" y="0"/>
                      </a:lnTo>
                      <a:lnTo>
                        <a:pt x="0" y="60"/>
                      </a:lnTo>
                      <a:lnTo>
                        <a:pt x="0" y="120"/>
                      </a:lnTo>
                    </a:path>
                  </a:pathLst>
                </a:custGeom>
                <a:noFill/>
                <a:ln w="5" cap="flat">
                  <a:solidFill>
                    <a:srgbClr val="00B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" name="Freeform 17"/>
                <p:cNvSpPr>
                  <a:spLocks/>
                </p:cNvSpPr>
                <p:nvPr/>
              </p:nvSpPr>
              <p:spPr bwMode="auto">
                <a:xfrm>
                  <a:off x="3343275" y="4808537"/>
                  <a:ext cx="204787" cy="200025"/>
                </a:xfrm>
                <a:custGeom>
                  <a:avLst/>
                  <a:gdLst>
                    <a:gd name="T0" fmla="*/ 0 w 129"/>
                    <a:gd name="T1" fmla="*/ 81 h 126"/>
                    <a:gd name="T2" fmla="*/ 21 w 129"/>
                    <a:gd name="T3" fmla="*/ 103 h 126"/>
                    <a:gd name="T4" fmla="*/ 42 w 129"/>
                    <a:gd name="T5" fmla="*/ 126 h 126"/>
                    <a:gd name="T6" fmla="*/ 85 w 129"/>
                    <a:gd name="T7" fmla="*/ 85 h 126"/>
                    <a:gd name="T8" fmla="*/ 129 w 129"/>
                    <a:gd name="T9" fmla="*/ 43 h 126"/>
                    <a:gd name="T10" fmla="*/ 110 w 129"/>
                    <a:gd name="T11" fmla="*/ 22 h 126"/>
                    <a:gd name="T12" fmla="*/ 88 w 129"/>
                    <a:gd name="T13" fmla="*/ 0 h 126"/>
                    <a:gd name="T14" fmla="*/ 44 w 129"/>
                    <a:gd name="T15" fmla="*/ 43 h 126"/>
                    <a:gd name="T16" fmla="*/ 0 w 129"/>
                    <a:gd name="T17" fmla="*/ 81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9" h="126">
                      <a:moveTo>
                        <a:pt x="0" y="81"/>
                      </a:moveTo>
                      <a:lnTo>
                        <a:pt x="21" y="103"/>
                      </a:lnTo>
                      <a:lnTo>
                        <a:pt x="42" y="126"/>
                      </a:lnTo>
                      <a:lnTo>
                        <a:pt x="85" y="85"/>
                      </a:lnTo>
                      <a:lnTo>
                        <a:pt x="129" y="43"/>
                      </a:lnTo>
                      <a:lnTo>
                        <a:pt x="110" y="22"/>
                      </a:lnTo>
                      <a:lnTo>
                        <a:pt x="88" y="0"/>
                      </a:lnTo>
                      <a:lnTo>
                        <a:pt x="44" y="43"/>
                      </a:lnTo>
                      <a:lnTo>
                        <a:pt x="0" y="81"/>
                      </a:lnTo>
                      <a:close/>
                    </a:path>
                  </a:pathLst>
                </a:custGeom>
                <a:solidFill>
                  <a:srgbClr val="00B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" name="Freeform 18"/>
                <p:cNvSpPr>
                  <a:spLocks/>
                </p:cNvSpPr>
                <p:nvPr/>
              </p:nvSpPr>
              <p:spPr bwMode="auto">
                <a:xfrm>
                  <a:off x="3343275" y="4808537"/>
                  <a:ext cx="204787" cy="200025"/>
                </a:xfrm>
                <a:custGeom>
                  <a:avLst/>
                  <a:gdLst>
                    <a:gd name="T0" fmla="*/ 0 w 129"/>
                    <a:gd name="T1" fmla="*/ 81 h 126"/>
                    <a:gd name="T2" fmla="*/ 21 w 129"/>
                    <a:gd name="T3" fmla="*/ 103 h 126"/>
                    <a:gd name="T4" fmla="*/ 42 w 129"/>
                    <a:gd name="T5" fmla="*/ 126 h 126"/>
                    <a:gd name="T6" fmla="*/ 85 w 129"/>
                    <a:gd name="T7" fmla="*/ 85 h 126"/>
                    <a:gd name="T8" fmla="*/ 129 w 129"/>
                    <a:gd name="T9" fmla="*/ 43 h 126"/>
                    <a:gd name="T10" fmla="*/ 110 w 129"/>
                    <a:gd name="T11" fmla="*/ 22 h 126"/>
                    <a:gd name="T12" fmla="*/ 88 w 129"/>
                    <a:gd name="T13" fmla="*/ 0 h 126"/>
                    <a:gd name="T14" fmla="*/ 44 w 129"/>
                    <a:gd name="T15" fmla="*/ 43 h 126"/>
                    <a:gd name="T16" fmla="*/ 0 w 129"/>
                    <a:gd name="T17" fmla="*/ 81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9" h="126">
                      <a:moveTo>
                        <a:pt x="0" y="81"/>
                      </a:moveTo>
                      <a:lnTo>
                        <a:pt x="21" y="103"/>
                      </a:lnTo>
                      <a:lnTo>
                        <a:pt x="42" y="126"/>
                      </a:lnTo>
                      <a:lnTo>
                        <a:pt x="85" y="85"/>
                      </a:lnTo>
                      <a:lnTo>
                        <a:pt x="129" y="43"/>
                      </a:lnTo>
                      <a:lnTo>
                        <a:pt x="110" y="22"/>
                      </a:lnTo>
                      <a:lnTo>
                        <a:pt x="88" y="0"/>
                      </a:lnTo>
                      <a:lnTo>
                        <a:pt x="44" y="43"/>
                      </a:lnTo>
                      <a:lnTo>
                        <a:pt x="0" y="81"/>
                      </a:lnTo>
                    </a:path>
                  </a:pathLst>
                </a:custGeom>
                <a:noFill/>
                <a:ln w="5" cap="flat">
                  <a:solidFill>
                    <a:srgbClr val="00B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" name="Freeform 19"/>
                <p:cNvSpPr>
                  <a:spLocks/>
                </p:cNvSpPr>
                <p:nvPr/>
              </p:nvSpPr>
              <p:spPr bwMode="auto">
                <a:xfrm>
                  <a:off x="5565775" y="4808537"/>
                  <a:ext cx="203200" cy="200025"/>
                </a:xfrm>
                <a:custGeom>
                  <a:avLst/>
                  <a:gdLst>
                    <a:gd name="T0" fmla="*/ 128 w 128"/>
                    <a:gd name="T1" fmla="*/ 81 h 126"/>
                    <a:gd name="T2" fmla="*/ 107 w 128"/>
                    <a:gd name="T3" fmla="*/ 103 h 126"/>
                    <a:gd name="T4" fmla="*/ 87 w 128"/>
                    <a:gd name="T5" fmla="*/ 126 h 126"/>
                    <a:gd name="T6" fmla="*/ 44 w 128"/>
                    <a:gd name="T7" fmla="*/ 85 h 126"/>
                    <a:gd name="T8" fmla="*/ 0 w 128"/>
                    <a:gd name="T9" fmla="*/ 43 h 126"/>
                    <a:gd name="T10" fmla="*/ 19 w 128"/>
                    <a:gd name="T11" fmla="*/ 22 h 126"/>
                    <a:gd name="T12" fmla="*/ 41 w 128"/>
                    <a:gd name="T13" fmla="*/ 0 h 126"/>
                    <a:gd name="T14" fmla="*/ 85 w 128"/>
                    <a:gd name="T15" fmla="*/ 43 h 126"/>
                    <a:gd name="T16" fmla="*/ 128 w 128"/>
                    <a:gd name="T17" fmla="*/ 81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8" h="126">
                      <a:moveTo>
                        <a:pt x="128" y="81"/>
                      </a:moveTo>
                      <a:lnTo>
                        <a:pt x="107" y="103"/>
                      </a:lnTo>
                      <a:lnTo>
                        <a:pt x="87" y="126"/>
                      </a:lnTo>
                      <a:lnTo>
                        <a:pt x="44" y="85"/>
                      </a:lnTo>
                      <a:lnTo>
                        <a:pt x="0" y="43"/>
                      </a:lnTo>
                      <a:lnTo>
                        <a:pt x="19" y="22"/>
                      </a:lnTo>
                      <a:lnTo>
                        <a:pt x="41" y="0"/>
                      </a:lnTo>
                      <a:lnTo>
                        <a:pt x="85" y="43"/>
                      </a:lnTo>
                      <a:lnTo>
                        <a:pt x="128" y="81"/>
                      </a:lnTo>
                      <a:close/>
                    </a:path>
                  </a:pathLst>
                </a:custGeom>
                <a:solidFill>
                  <a:srgbClr val="00B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" name="Freeform 20"/>
                <p:cNvSpPr>
                  <a:spLocks/>
                </p:cNvSpPr>
                <p:nvPr/>
              </p:nvSpPr>
              <p:spPr bwMode="auto">
                <a:xfrm>
                  <a:off x="5565775" y="4808537"/>
                  <a:ext cx="203200" cy="200025"/>
                </a:xfrm>
                <a:custGeom>
                  <a:avLst/>
                  <a:gdLst>
                    <a:gd name="T0" fmla="*/ 128 w 128"/>
                    <a:gd name="T1" fmla="*/ 81 h 126"/>
                    <a:gd name="T2" fmla="*/ 107 w 128"/>
                    <a:gd name="T3" fmla="*/ 103 h 126"/>
                    <a:gd name="T4" fmla="*/ 87 w 128"/>
                    <a:gd name="T5" fmla="*/ 126 h 126"/>
                    <a:gd name="T6" fmla="*/ 44 w 128"/>
                    <a:gd name="T7" fmla="*/ 85 h 126"/>
                    <a:gd name="T8" fmla="*/ 0 w 128"/>
                    <a:gd name="T9" fmla="*/ 43 h 126"/>
                    <a:gd name="T10" fmla="*/ 19 w 128"/>
                    <a:gd name="T11" fmla="*/ 22 h 126"/>
                    <a:gd name="T12" fmla="*/ 41 w 128"/>
                    <a:gd name="T13" fmla="*/ 0 h 126"/>
                    <a:gd name="T14" fmla="*/ 85 w 128"/>
                    <a:gd name="T15" fmla="*/ 43 h 126"/>
                    <a:gd name="T16" fmla="*/ 128 w 128"/>
                    <a:gd name="T17" fmla="*/ 81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8" h="126">
                      <a:moveTo>
                        <a:pt x="128" y="81"/>
                      </a:moveTo>
                      <a:lnTo>
                        <a:pt x="107" y="103"/>
                      </a:lnTo>
                      <a:lnTo>
                        <a:pt x="87" y="126"/>
                      </a:lnTo>
                      <a:lnTo>
                        <a:pt x="44" y="85"/>
                      </a:lnTo>
                      <a:lnTo>
                        <a:pt x="0" y="43"/>
                      </a:lnTo>
                      <a:lnTo>
                        <a:pt x="19" y="22"/>
                      </a:lnTo>
                      <a:lnTo>
                        <a:pt x="41" y="0"/>
                      </a:lnTo>
                      <a:lnTo>
                        <a:pt x="85" y="43"/>
                      </a:lnTo>
                      <a:lnTo>
                        <a:pt x="128" y="81"/>
                      </a:lnTo>
                    </a:path>
                  </a:pathLst>
                </a:custGeom>
                <a:noFill/>
                <a:ln w="5" cap="flat">
                  <a:solidFill>
                    <a:srgbClr val="00B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5" name="Freeform 24"/>
                <p:cNvSpPr>
                  <a:spLocks/>
                </p:cNvSpPr>
                <p:nvPr/>
              </p:nvSpPr>
              <p:spPr bwMode="auto">
                <a:xfrm>
                  <a:off x="5561013" y="5403850"/>
                  <a:ext cx="209550" cy="193675"/>
                </a:xfrm>
                <a:custGeom>
                  <a:avLst/>
                  <a:gdLst>
                    <a:gd name="T0" fmla="*/ 94 w 132"/>
                    <a:gd name="T1" fmla="*/ 0 h 122"/>
                    <a:gd name="T2" fmla="*/ 113 w 132"/>
                    <a:gd name="T3" fmla="*/ 22 h 122"/>
                    <a:gd name="T4" fmla="*/ 132 w 132"/>
                    <a:gd name="T5" fmla="*/ 47 h 122"/>
                    <a:gd name="T6" fmla="*/ 83 w 132"/>
                    <a:gd name="T7" fmla="*/ 85 h 122"/>
                    <a:gd name="T8" fmla="*/ 38 w 132"/>
                    <a:gd name="T9" fmla="*/ 122 h 122"/>
                    <a:gd name="T10" fmla="*/ 20 w 132"/>
                    <a:gd name="T11" fmla="*/ 98 h 122"/>
                    <a:gd name="T12" fmla="*/ 0 w 132"/>
                    <a:gd name="T13" fmla="*/ 74 h 122"/>
                    <a:gd name="T14" fmla="*/ 47 w 132"/>
                    <a:gd name="T15" fmla="*/ 39 h 122"/>
                    <a:gd name="T16" fmla="*/ 94 w 132"/>
                    <a:gd name="T17" fmla="*/ 0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2" h="122">
                      <a:moveTo>
                        <a:pt x="94" y="0"/>
                      </a:moveTo>
                      <a:lnTo>
                        <a:pt x="113" y="22"/>
                      </a:lnTo>
                      <a:lnTo>
                        <a:pt x="132" y="47"/>
                      </a:lnTo>
                      <a:lnTo>
                        <a:pt x="83" y="85"/>
                      </a:lnTo>
                      <a:lnTo>
                        <a:pt x="38" y="122"/>
                      </a:lnTo>
                      <a:lnTo>
                        <a:pt x="20" y="98"/>
                      </a:lnTo>
                      <a:lnTo>
                        <a:pt x="0" y="74"/>
                      </a:lnTo>
                      <a:lnTo>
                        <a:pt x="47" y="39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00B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6" name="Freeform 25"/>
                <p:cNvSpPr>
                  <a:spLocks/>
                </p:cNvSpPr>
                <p:nvPr/>
              </p:nvSpPr>
              <p:spPr bwMode="auto">
                <a:xfrm>
                  <a:off x="5561013" y="5403850"/>
                  <a:ext cx="209550" cy="193675"/>
                </a:xfrm>
                <a:custGeom>
                  <a:avLst/>
                  <a:gdLst>
                    <a:gd name="T0" fmla="*/ 94 w 132"/>
                    <a:gd name="T1" fmla="*/ 0 h 122"/>
                    <a:gd name="T2" fmla="*/ 113 w 132"/>
                    <a:gd name="T3" fmla="*/ 22 h 122"/>
                    <a:gd name="T4" fmla="*/ 132 w 132"/>
                    <a:gd name="T5" fmla="*/ 47 h 122"/>
                    <a:gd name="T6" fmla="*/ 83 w 132"/>
                    <a:gd name="T7" fmla="*/ 85 h 122"/>
                    <a:gd name="T8" fmla="*/ 38 w 132"/>
                    <a:gd name="T9" fmla="*/ 122 h 122"/>
                    <a:gd name="T10" fmla="*/ 20 w 132"/>
                    <a:gd name="T11" fmla="*/ 98 h 122"/>
                    <a:gd name="T12" fmla="*/ 0 w 132"/>
                    <a:gd name="T13" fmla="*/ 74 h 122"/>
                    <a:gd name="T14" fmla="*/ 47 w 132"/>
                    <a:gd name="T15" fmla="*/ 39 h 122"/>
                    <a:gd name="T16" fmla="*/ 94 w 132"/>
                    <a:gd name="T17" fmla="*/ 0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2" h="122">
                      <a:moveTo>
                        <a:pt x="94" y="0"/>
                      </a:moveTo>
                      <a:lnTo>
                        <a:pt x="113" y="22"/>
                      </a:lnTo>
                      <a:lnTo>
                        <a:pt x="132" y="47"/>
                      </a:lnTo>
                      <a:lnTo>
                        <a:pt x="83" y="85"/>
                      </a:lnTo>
                      <a:lnTo>
                        <a:pt x="38" y="122"/>
                      </a:lnTo>
                      <a:lnTo>
                        <a:pt x="20" y="98"/>
                      </a:lnTo>
                      <a:lnTo>
                        <a:pt x="0" y="74"/>
                      </a:lnTo>
                      <a:lnTo>
                        <a:pt x="47" y="39"/>
                      </a:lnTo>
                      <a:lnTo>
                        <a:pt x="94" y="0"/>
                      </a:lnTo>
                    </a:path>
                  </a:pathLst>
                </a:custGeom>
                <a:noFill/>
                <a:ln w="5" cap="flat">
                  <a:solidFill>
                    <a:srgbClr val="00B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" name="Freeform 26"/>
                <p:cNvSpPr>
                  <a:spLocks/>
                </p:cNvSpPr>
                <p:nvPr/>
              </p:nvSpPr>
              <p:spPr bwMode="auto">
                <a:xfrm>
                  <a:off x="3319463" y="5403850"/>
                  <a:ext cx="207962" cy="193675"/>
                </a:xfrm>
                <a:custGeom>
                  <a:avLst/>
                  <a:gdLst>
                    <a:gd name="T0" fmla="*/ 38 w 131"/>
                    <a:gd name="T1" fmla="*/ 0 h 122"/>
                    <a:gd name="T2" fmla="*/ 19 w 131"/>
                    <a:gd name="T3" fmla="*/ 22 h 122"/>
                    <a:gd name="T4" fmla="*/ 0 w 131"/>
                    <a:gd name="T5" fmla="*/ 47 h 122"/>
                    <a:gd name="T6" fmla="*/ 48 w 131"/>
                    <a:gd name="T7" fmla="*/ 85 h 122"/>
                    <a:gd name="T8" fmla="*/ 93 w 131"/>
                    <a:gd name="T9" fmla="*/ 122 h 122"/>
                    <a:gd name="T10" fmla="*/ 112 w 131"/>
                    <a:gd name="T11" fmla="*/ 98 h 122"/>
                    <a:gd name="T12" fmla="*/ 131 w 131"/>
                    <a:gd name="T13" fmla="*/ 74 h 122"/>
                    <a:gd name="T14" fmla="*/ 85 w 131"/>
                    <a:gd name="T15" fmla="*/ 39 h 122"/>
                    <a:gd name="T16" fmla="*/ 38 w 131"/>
                    <a:gd name="T17" fmla="*/ 0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1" h="122">
                      <a:moveTo>
                        <a:pt x="38" y="0"/>
                      </a:moveTo>
                      <a:lnTo>
                        <a:pt x="19" y="22"/>
                      </a:lnTo>
                      <a:lnTo>
                        <a:pt x="0" y="47"/>
                      </a:lnTo>
                      <a:lnTo>
                        <a:pt x="48" y="85"/>
                      </a:lnTo>
                      <a:lnTo>
                        <a:pt x="93" y="122"/>
                      </a:lnTo>
                      <a:lnTo>
                        <a:pt x="112" y="98"/>
                      </a:lnTo>
                      <a:lnTo>
                        <a:pt x="131" y="74"/>
                      </a:lnTo>
                      <a:lnTo>
                        <a:pt x="85" y="39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solidFill>
                  <a:srgbClr val="00B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" name="Freeform 27"/>
                <p:cNvSpPr>
                  <a:spLocks/>
                </p:cNvSpPr>
                <p:nvPr/>
              </p:nvSpPr>
              <p:spPr bwMode="auto">
                <a:xfrm>
                  <a:off x="3319463" y="5403850"/>
                  <a:ext cx="207962" cy="193675"/>
                </a:xfrm>
                <a:custGeom>
                  <a:avLst/>
                  <a:gdLst>
                    <a:gd name="T0" fmla="*/ 38 w 131"/>
                    <a:gd name="T1" fmla="*/ 0 h 122"/>
                    <a:gd name="T2" fmla="*/ 19 w 131"/>
                    <a:gd name="T3" fmla="*/ 22 h 122"/>
                    <a:gd name="T4" fmla="*/ 0 w 131"/>
                    <a:gd name="T5" fmla="*/ 47 h 122"/>
                    <a:gd name="T6" fmla="*/ 48 w 131"/>
                    <a:gd name="T7" fmla="*/ 85 h 122"/>
                    <a:gd name="T8" fmla="*/ 93 w 131"/>
                    <a:gd name="T9" fmla="*/ 122 h 122"/>
                    <a:gd name="T10" fmla="*/ 112 w 131"/>
                    <a:gd name="T11" fmla="*/ 98 h 122"/>
                    <a:gd name="T12" fmla="*/ 131 w 131"/>
                    <a:gd name="T13" fmla="*/ 74 h 122"/>
                    <a:gd name="T14" fmla="*/ 85 w 131"/>
                    <a:gd name="T15" fmla="*/ 39 h 122"/>
                    <a:gd name="T16" fmla="*/ 38 w 131"/>
                    <a:gd name="T17" fmla="*/ 0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1" h="122">
                      <a:moveTo>
                        <a:pt x="38" y="0"/>
                      </a:moveTo>
                      <a:lnTo>
                        <a:pt x="19" y="22"/>
                      </a:lnTo>
                      <a:lnTo>
                        <a:pt x="0" y="47"/>
                      </a:lnTo>
                      <a:lnTo>
                        <a:pt x="48" y="85"/>
                      </a:lnTo>
                      <a:lnTo>
                        <a:pt x="93" y="122"/>
                      </a:lnTo>
                      <a:lnTo>
                        <a:pt x="112" y="98"/>
                      </a:lnTo>
                      <a:lnTo>
                        <a:pt x="131" y="74"/>
                      </a:lnTo>
                      <a:lnTo>
                        <a:pt x="85" y="39"/>
                      </a:lnTo>
                      <a:lnTo>
                        <a:pt x="38" y="0"/>
                      </a:lnTo>
                    </a:path>
                  </a:pathLst>
                </a:custGeom>
                <a:noFill/>
                <a:ln w="5" cap="flat">
                  <a:solidFill>
                    <a:srgbClr val="00B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9" name="Freeform 38"/>
                <p:cNvSpPr>
                  <a:spLocks/>
                </p:cNvSpPr>
                <p:nvPr/>
              </p:nvSpPr>
              <p:spPr bwMode="auto">
                <a:xfrm>
                  <a:off x="3451225" y="5716587"/>
                  <a:ext cx="119062" cy="120650"/>
                </a:xfrm>
                <a:custGeom>
                  <a:avLst/>
                  <a:gdLst>
                    <a:gd name="T0" fmla="*/ 0 w 75"/>
                    <a:gd name="T1" fmla="*/ 18 h 76"/>
                    <a:gd name="T2" fmla="*/ 9 w 75"/>
                    <a:gd name="T3" fmla="*/ 47 h 76"/>
                    <a:gd name="T4" fmla="*/ 18 w 75"/>
                    <a:gd name="T5" fmla="*/ 76 h 76"/>
                    <a:gd name="T6" fmla="*/ 75 w 75"/>
                    <a:gd name="T7" fmla="*/ 59 h 76"/>
                    <a:gd name="T8" fmla="*/ 66 w 75"/>
                    <a:gd name="T9" fmla="*/ 29 h 76"/>
                    <a:gd name="T10" fmla="*/ 58 w 75"/>
                    <a:gd name="T11" fmla="*/ 0 h 76"/>
                    <a:gd name="T12" fmla="*/ 0 w 75"/>
                    <a:gd name="T13" fmla="*/ 18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5" h="76">
                      <a:moveTo>
                        <a:pt x="0" y="18"/>
                      </a:moveTo>
                      <a:lnTo>
                        <a:pt x="9" y="47"/>
                      </a:lnTo>
                      <a:lnTo>
                        <a:pt x="18" y="76"/>
                      </a:lnTo>
                      <a:lnTo>
                        <a:pt x="75" y="59"/>
                      </a:lnTo>
                      <a:lnTo>
                        <a:pt x="66" y="29"/>
                      </a:lnTo>
                      <a:lnTo>
                        <a:pt x="58" y="0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B000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0" name="Freeform 39"/>
                <p:cNvSpPr>
                  <a:spLocks/>
                </p:cNvSpPr>
                <p:nvPr/>
              </p:nvSpPr>
              <p:spPr bwMode="auto">
                <a:xfrm>
                  <a:off x="3451225" y="5716587"/>
                  <a:ext cx="119062" cy="120650"/>
                </a:xfrm>
                <a:custGeom>
                  <a:avLst/>
                  <a:gdLst>
                    <a:gd name="T0" fmla="*/ 0 w 75"/>
                    <a:gd name="T1" fmla="*/ 18 h 76"/>
                    <a:gd name="T2" fmla="*/ 9 w 75"/>
                    <a:gd name="T3" fmla="*/ 47 h 76"/>
                    <a:gd name="T4" fmla="*/ 18 w 75"/>
                    <a:gd name="T5" fmla="*/ 76 h 76"/>
                    <a:gd name="T6" fmla="*/ 75 w 75"/>
                    <a:gd name="T7" fmla="*/ 59 h 76"/>
                    <a:gd name="T8" fmla="*/ 66 w 75"/>
                    <a:gd name="T9" fmla="*/ 29 h 76"/>
                    <a:gd name="T10" fmla="*/ 58 w 75"/>
                    <a:gd name="T11" fmla="*/ 0 h 76"/>
                    <a:gd name="T12" fmla="*/ 0 w 75"/>
                    <a:gd name="T13" fmla="*/ 18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5" h="76">
                      <a:moveTo>
                        <a:pt x="0" y="18"/>
                      </a:moveTo>
                      <a:lnTo>
                        <a:pt x="9" y="47"/>
                      </a:lnTo>
                      <a:lnTo>
                        <a:pt x="18" y="76"/>
                      </a:lnTo>
                      <a:lnTo>
                        <a:pt x="75" y="59"/>
                      </a:lnTo>
                      <a:lnTo>
                        <a:pt x="66" y="29"/>
                      </a:lnTo>
                      <a:lnTo>
                        <a:pt x="58" y="0"/>
                      </a:lnTo>
                      <a:lnTo>
                        <a:pt x="0" y="18"/>
                      </a:lnTo>
                    </a:path>
                  </a:pathLst>
                </a:custGeom>
                <a:noFill/>
                <a:ln w="10" cap="flat">
                  <a:solidFill>
                    <a:srgbClr val="B000B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1" name="Freeform 41"/>
                <p:cNvSpPr>
                  <a:spLocks/>
                </p:cNvSpPr>
                <p:nvPr/>
              </p:nvSpPr>
              <p:spPr bwMode="auto">
                <a:xfrm>
                  <a:off x="3263900" y="5108575"/>
                  <a:ext cx="95250" cy="190500"/>
                </a:xfrm>
                <a:custGeom>
                  <a:avLst/>
                  <a:gdLst>
                    <a:gd name="T0" fmla="*/ 0 w 60"/>
                    <a:gd name="T1" fmla="*/ 120 h 120"/>
                    <a:gd name="T2" fmla="*/ 31 w 60"/>
                    <a:gd name="T3" fmla="*/ 120 h 120"/>
                    <a:gd name="T4" fmla="*/ 60 w 60"/>
                    <a:gd name="T5" fmla="*/ 120 h 120"/>
                    <a:gd name="T6" fmla="*/ 60 w 60"/>
                    <a:gd name="T7" fmla="*/ 60 h 120"/>
                    <a:gd name="T8" fmla="*/ 60 w 60"/>
                    <a:gd name="T9" fmla="*/ 1 h 120"/>
                    <a:gd name="T10" fmla="*/ 30 w 60"/>
                    <a:gd name="T11" fmla="*/ 1 h 120"/>
                    <a:gd name="T12" fmla="*/ 0 w 60"/>
                    <a:gd name="T13" fmla="*/ 0 h 120"/>
                    <a:gd name="T14" fmla="*/ 0 w 60"/>
                    <a:gd name="T15" fmla="*/ 60 h 120"/>
                    <a:gd name="T16" fmla="*/ 0 w 60"/>
                    <a:gd name="T17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" h="120">
                      <a:moveTo>
                        <a:pt x="0" y="120"/>
                      </a:moveTo>
                      <a:lnTo>
                        <a:pt x="31" y="120"/>
                      </a:lnTo>
                      <a:lnTo>
                        <a:pt x="60" y="120"/>
                      </a:lnTo>
                      <a:lnTo>
                        <a:pt x="60" y="60"/>
                      </a:lnTo>
                      <a:lnTo>
                        <a:pt x="60" y="1"/>
                      </a:lnTo>
                      <a:lnTo>
                        <a:pt x="30" y="1"/>
                      </a:lnTo>
                      <a:lnTo>
                        <a:pt x="0" y="0"/>
                      </a:lnTo>
                      <a:lnTo>
                        <a:pt x="0" y="6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00B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2" name="Freeform 42"/>
                <p:cNvSpPr>
                  <a:spLocks/>
                </p:cNvSpPr>
                <p:nvPr/>
              </p:nvSpPr>
              <p:spPr bwMode="auto">
                <a:xfrm>
                  <a:off x="3263900" y="5108575"/>
                  <a:ext cx="95250" cy="190500"/>
                </a:xfrm>
                <a:custGeom>
                  <a:avLst/>
                  <a:gdLst>
                    <a:gd name="T0" fmla="*/ 0 w 60"/>
                    <a:gd name="T1" fmla="*/ 120 h 120"/>
                    <a:gd name="T2" fmla="*/ 31 w 60"/>
                    <a:gd name="T3" fmla="*/ 120 h 120"/>
                    <a:gd name="T4" fmla="*/ 60 w 60"/>
                    <a:gd name="T5" fmla="*/ 120 h 120"/>
                    <a:gd name="T6" fmla="*/ 60 w 60"/>
                    <a:gd name="T7" fmla="*/ 60 h 120"/>
                    <a:gd name="T8" fmla="*/ 60 w 60"/>
                    <a:gd name="T9" fmla="*/ 1 h 120"/>
                    <a:gd name="T10" fmla="*/ 30 w 60"/>
                    <a:gd name="T11" fmla="*/ 1 h 120"/>
                    <a:gd name="T12" fmla="*/ 0 w 60"/>
                    <a:gd name="T13" fmla="*/ 0 h 120"/>
                    <a:gd name="T14" fmla="*/ 0 w 60"/>
                    <a:gd name="T15" fmla="*/ 60 h 120"/>
                    <a:gd name="T16" fmla="*/ 0 w 60"/>
                    <a:gd name="T17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" h="120">
                      <a:moveTo>
                        <a:pt x="0" y="120"/>
                      </a:moveTo>
                      <a:lnTo>
                        <a:pt x="31" y="120"/>
                      </a:lnTo>
                      <a:lnTo>
                        <a:pt x="60" y="120"/>
                      </a:lnTo>
                      <a:lnTo>
                        <a:pt x="60" y="60"/>
                      </a:lnTo>
                      <a:lnTo>
                        <a:pt x="60" y="1"/>
                      </a:lnTo>
                      <a:lnTo>
                        <a:pt x="30" y="1"/>
                      </a:lnTo>
                      <a:lnTo>
                        <a:pt x="0" y="0"/>
                      </a:lnTo>
                      <a:lnTo>
                        <a:pt x="0" y="60"/>
                      </a:lnTo>
                      <a:lnTo>
                        <a:pt x="0" y="120"/>
                      </a:lnTo>
                    </a:path>
                  </a:pathLst>
                </a:custGeom>
                <a:noFill/>
                <a:ln w="5" cap="flat">
                  <a:solidFill>
                    <a:srgbClr val="00B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3" name="Freeform 43"/>
                <p:cNvSpPr>
                  <a:spLocks/>
                </p:cNvSpPr>
                <p:nvPr/>
              </p:nvSpPr>
              <p:spPr bwMode="auto">
                <a:xfrm>
                  <a:off x="5499100" y="5711825"/>
                  <a:ext cx="119062" cy="120650"/>
                </a:xfrm>
                <a:custGeom>
                  <a:avLst/>
                  <a:gdLst>
                    <a:gd name="T0" fmla="*/ 75 w 75"/>
                    <a:gd name="T1" fmla="*/ 18 h 76"/>
                    <a:gd name="T2" fmla="*/ 66 w 75"/>
                    <a:gd name="T3" fmla="*/ 47 h 76"/>
                    <a:gd name="T4" fmla="*/ 57 w 75"/>
                    <a:gd name="T5" fmla="*/ 76 h 76"/>
                    <a:gd name="T6" fmla="*/ 0 w 75"/>
                    <a:gd name="T7" fmla="*/ 59 h 76"/>
                    <a:gd name="T8" fmla="*/ 9 w 75"/>
                    <a:gd name="T9" fmla="*/ 29 h 76"/>
                    <a:gd name="T10" fmla="*/ 18 w 75"/>
                    <a:gd name="T11" fmla="*/ 0 h 76"/>
                    <a:gd name="T12" fmla="*/ 75 w 75"/>
                    <a:gd name="T13" fmla="*/ 18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5" h="76">
                      <a:moveTo>
                        <a:pt x="75" y="18"/>
                      </a:moveTo>
                      <a:lnTo>
                        <a:pt x="66" y="47"/>
                      </a:lnTo>
                      <a:lnTo>
                        <a:pt x="57" y="76"/>
                      </a:lnTo>
                      <a:lnTo>
                        <a:pt x="0" y="59"/>
                      </a:lnTo>
                      <a:lnTo>
                        <a:pt x="9" y="29"/>
                      </a:lnTo>
                      <a:lnTo>
                        <a:pt x="18" y="0"/>
                      </a:lnTo>
                      <a:lnTo>
                        <a:pt x="75" y="18"/>
                      </a:lnTo>
                      <a:close/>
                    </a:path>
                  </a:pathLst>
                </a:custGeom>
                <a:solidFill>
                  <a:srgbClr val="803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4" name="Freeform 44"/>
                <p:cNvSpPr>
                  <a:spLocks/>
                </p:cNvSpPr>
                <p:nvPr/>
              </p:nvSpPr>
              <p:spPr bwMode="auto">
                <a:xfrm>
                  <a:off x="5499100" y="5711825"/>
                  <a:ext cx="119062" cy="120650"/>
                </a:xfrm>
                <a:custGeom>
                  <a:avLst/>
                  <a:gdLst>
                    <a:gd name="T0" fmla="*/ 75 w 75"/>
                    <a:gd name="T1" fmla="*/ 18 h 76"/>
                    <a:gd name="T2" fmla="*/ 66 w 75"/>
                    <a:gd name="T3" fmla="*/ 47 h 76"/>
                    <a:gd name="T4" fmla="*/ 57 w 75"/>
                    <a:gd name="T5" fmla="*/ 76 h 76"/>
                    <a:gd name="T6" fmla="*/ 0 w 75"/>
                    <a:gd name="T7" fmla="*/ 59 h 76"/>
                    <a:gd name="T8" fmla="*/ 9 w 75"/>
                    <a:gd name="T9" fmla="*/ 29 h 76"/>
                    <a:gd name="T10" fmla="*/ 18 w 75"/>
                    <a:gd name="T11" fmla="*/ 0 h 76"/>
                    <a:gd name="T12" fmla="*/ 75 w 75"/>
                    <a:gd name="T13" fmla="*/ 18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5" h="76">
                      <a:moveTo>
                        <a:pt x="75" y="18"/>
                      </a:moveTo>
                      <a:lnTo>
                        <a:pt x="66" y="47"/>
                      </a:lnTo>
                      <a:lnTo>
                        <a:pt x="57" y="76"/>
                      </a:lnTo>
                      <a:lnTo>
                        <a:pt x="0" y="59"/>
                      </a:lnTo>
                      <a:lnTo>
                        <a:pt x="9" y="29"/>
                      </a:lnTo>
                      <a:lnTo>
                        <a:pt x="18" y="0"/>
                      </a:lnTo>
                      <a:lnTo>
                        <a:pt x="75" y="18"/>
                      </a:lnTo>
                    </a:path>
                  </a:pathLst>
                </a:custGeom>
                <a:noFill/>
                <a:ln w="10" cap="flat">
                  <a:solidFill>
                    <a:srgbClr val="803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5" name="Freeform 45"/>
                <p:cNvSpPr>
                  <a:spLocks/>
                </p:cNvSpPr>
                <p:nvPr/>
              </p:nvSpPr>
              <p:spPr bwMode="auto">
                <a:xfrm>
                  <a:off x="3306763" y="4730750"/>
                  <a:ext cx="1238250" cy="947737"/>
                </a:xfrm>
                <a:custGeom>
                  <a:avLst/>
                  <a:gdLst>
                    <a:gd name="T0" fmla="*/ 331 w 780"/>
                    <a:gd name="T1" fmla="*/ 597 h 597"/>
                    <a:gd name="T2" fmla="*/ 325 w 780"/>
                    <a:gd name="T3" fmla="*/ 596 h 597"/>
                    <a:gd name="T4" fmla="*/ 314 w 780"/>
                    <a:gd name="T5" fmla="*/ 593 h 597"/>
                    <a:gd name="T6" fmla="*/ 296 w 780"/>
                    <a:gd name="T7" fmla="*/ 589 h 597"/>
                    <a:gd name="T8" fmla="*/ 275 w 780"/>
                    <a:gd name="T9" fmla="*/ 584 h 597"/>
                    <a:gd name="T10" fmla="*/ 255 w 780"/>
                    <a:gd name="T11" fmla="*/ 579 h 597"/>
                    <a:gd name="T12" fmla="*/ 235 w 780"/>
                    <a:gd name="T13" fmla="*/ 574 h 597"/>
                    <a:gd name="T14" fmla="*/ 218 w 780"/>
                    <a:gd name="T15" fmla="*/ 569 h 597"/>
                    <a:gd name="T16" fmla="*/ 202 w 780"/>
                    <a:gd name="T17" fmla="*/ 564 h 597"/>
                    <a:gd name="T18" fmla="*/ 187 w 780"/>
                    <a:gd name="T19" fmla="*/ 558 h 597"/>
                    <a:gd name="T20" fmla="*/ 172 w 780"/>
                    <a:gd name="T21" fmla="*/ 552 h 597"/>
                    <a:gd name="T22" fmla="*/ 160 w 780"/>
                    <a:gd name="T23" fmla="*/ 547 h 597"/>
                    <a:gd name="T24" fmla="*/ 146 w 780"/>
                    <a:gd name="T25" fmla="*/ 540 h 597"/>
                    <a:gd name="T26" fmla="*/ 132 w 780"/>
                    <a:gd name="T27" fmla="*/ 533 h 597"/>
                    <a:gd name="T28" fmla="*/ 118 w 780"/>
                    <a:gd name="T29" fmla="*/ 525 h 597"/>
                    <a:gd name="T30" fmla="*/ 104 w 780"/>
                    <a:gd name="T31" fmla="*/ 515 h 597"/>
                    <a:gd name="T32" fmla="*/ 89 w 780"/>
                    <a:gd name="T33" fmla="*/ 504 h 597"/>
                    <a:gd name="T34" fmla="*/ 75 w 780"/>
                    <a:gd name="T35" fmla="*/ 492 h 597"/>
                    <a:gd name="T36" fmla="*/ 62 w 780"/>
                    <a:gd name="T37" fmla="*/ 478 h 597"/>
                    <a:gd name="T38" fmla="*/ 49 w 780"/>
                    <a:gd name="T39" fmla="*/ 463 h 597"/>
                    <a:gd name="T40" fmla="*/ 38 w 780"/>
                    <a:gd name="T41" fmla="*/ 447 h 597"/>
                    <a:gd name="T42" fmla="*/ 28 w 780"/>
                    <a:gd name="T43" fmla="*/ 430 h 597"/>
                    <a:gd name="T44" fmla="*/ 20 w 780"/>
                    <a:gd name="T45" fmla="*/ 412 h 597"/>
                    <a:gd name="T46" fmla="*/ 13 w 780"/>
                    <a:gd name="T47" fmla="*/ 393 h 597"/>
                    <a:gd name="T48" fmla="*/ 9 w 780"/>
                    <a:gd name="T49" fmla="*/ 377 h 597"/>
                    <a:gd name="T50" fmla="*/ 5 w 780"/>
                    <a:gd name="T51" fmla="*/ 360 h 597"/>
                    <a:gd name="T52" fmla="*/ 2 w 780"/>
                    <a:gd name="T53" fmla="*/ 342 h 597"/>
                    <a:gd name="T54" fmla="*/ 1 w 780"/>
                    <a:gd name="T55" fmla="*/ 323 h 597"/>
                    <a:gd name="T56" fmla="*/ 0 w 780"/>
                    <a:gd name="T57" fmla="*/ 302 h 597"/>
                    <a:gd name="T58" fmla="*/ 2 w 780"/>
                    <a:gd name="T59" fmla="*/ 281 h 597"/>
                    <a:gd name="T60" fmla="*/ 4 w 780"/>
                    <a:gd name="T61" fmla="*/ 259 h 597"/>
                    <a:gd name="T62" fmla="*/ 8 w 780"/>
                    <a:gd name="T63" fmla="*/ 238 h 597"/>
                    <a:gd name="T64" fmla="*/ 14 w 780"/>
                    <a:gd name="T65" fmla="*/ 215 h 597"/>
                    <a:gd name="T66" fmla="*/ 22 w 780"/>
                    <a:gd name="T67" fmla="*/ 194 h 597"/>
                    <a:gd name="T68" fmla="*/ 32 w 780"/>
                    <a:gd name="T69" fmla="*/ 173 h 597"/>
                    <a:gd name="T70" fmla="*/ 43 w 780"/>
                    <a:gd name="T71" fmla="*/ 153 h 597"/>
                    <a:gd name="T72" fmla="*/ 57 w 780"/>
                    <a:gd name="T73" fmla="*/ 134 h 597"/>
                    <a:gd name="T74" fmla="*/ 72 w 780"/>
                    <a:gd name="T75" fmla="*/ 117 h 597"/>
                    <a:gd name="T76" fmla="*/ 89 w 780"/>
                    <a:gd name="T77" fmla="*/ 101 h 597"/>
                    <a:gd name="T78" fmla="*/ 107 w 780"/>
                    <a:gd name="T79" fmla="*/ 87 h 597"/>
                    <a:gd name="T80" fmla="*/ 128 w 780"/>
                    <a:gd name="T81" fmla="*/ 74 h 597"/>
                    <a:gd name="T82" fmla="*/ 145 w 780"/>
                    <a:gd name="T83" fmla="*/ 65 h 597"/>
                    <a:gd name="T84" fmla="*/ 165 w 780"/>
                    <a:gd name="T85" fmla="*/ 57 h 597"/>
                    <a:gd name="T86" fmla="*/ 186 w 780"/>
                    <a:gd name="T87" fmla="*/ 50 h 597"/>
                    <a:gd name="T88" fmla="*/ 209 w 780"/>
                    <a:gd name="T89" fmla="*/ 43 h 597"/>
                    <a:gd name="T90" fmla="*/ 236 w 780"/>
                    <a:gd name="T91" fmla="*/ 37 h 597"/>
                    <a:gd name="T92" fmla="*/ 265 w 780"/>
                    <a:gd name="T93" fmla="*/ 32 h 597"/>
                    <a:gd name="T94" fmla="*/ 298 w 780"/>
                    <a:gd name="T95" fmla="*/ 27 h 597"/>
                    <a:gd name="T96" fmla="*/ 334 w 780"/>
                    <a:gd name="T97" fmla="*/ 23 h 597"/>
                    <a:gd name="T98" fmla="*/ 374 w 780"/>
                    <a:gd name="T99" fmla="*/ 19 h 597"/>
                    <a:gd name="T100" fmla="*/ 417 w 780"/>
                    <a:gd name="T101" fmla="*/ 15 h 597"/>
                    <a:gd name="T102" fmla="*/ 463 w 780"/>
                    <a:gd name="T103" fmla="*/ 12 h 597"/>
                    <a:gd name="T104" fmla="*/ 511 w 780"/>
                    <a:gd name="T105" fmla="*/ 9 h 597"/>
                    <a:gd name="T106" fmla="*/ 560 w 780"/>
                    <a:gd name="T107" fmla="*/ 7 h 597"/>
                    <a:gd name="T108" fmla="*/ 608 w 780"/>
                    <a:gd name="T109" fmla="*/ 5 h 597"/>
                    <a:gd name="T110" fmla="*/ 652 w 780"/>
                    <a:gd name="T111" fmla="*/ 3 h 597"/>
                    <a:gd name="T112" fmla="*/ 692 w 780"/>
                    <a:gd name="T113" fmla="*/ 2 h 597"/>
                    <a:gd name="T114" fmla="*/ 724 w 780"/>
                    <a:gd name="T115" fmla="*/ 1 h 597"/>
                    <a:gd name="T116" fmla="*/ 749 w 780"/>
                    <a:gd name="T117" fmla="*/ 0 h 597"/>
                    <a:gd name="T118" fmla="*/ 766 w 780"/>
                    <a:gd name="T119" fmla="*/ 0 h 597"/>
                    <a:gd name="T120" fmla="*/ 776 w 780"/>
                    <a:gd name="T121" fmla="*/ 0 h 597"/>
                    <a:gd name="T122" fmla="*/ 779 w 780"/>
                    <a:gd name="T123" fmla="*/ 0 h 5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780" h="597">
                      <a:moveTo>
                        <a:pt x="332" y="597"/>
                      </a:moveTo>
                      <a:lnTo>
                        <a:pt x="331" y="597"/>
                      </a:lnTo>
                      <a:lnTo>
                        <a:pt x="329" y="596"/>
                      </a:lnTo>
                      <a:lnTo>
                        <a:pt x="325" y="596"/>
                      </a:lnTo>
                      <a:lnTo>
                        <a:pt x="321" y="594"/>
                      </a:lnTo>
                      <a:lnTo>
                        <a:pt x="314" y="593"/>
                      </a:lnTo>
                      <a:lnTo>
                        <a:pt x="306" y="591"/>
                      </a:lnTo>
                      <a:lnTo>
                        <a:pt x="296" y="589"/>
                      </a:lnTo>
                      <a:lnTo>
                        <a:pt x="286" y="586"/>
                      </a:lnTo>
                      <a:lnTo>
                        <a:pt x="275" y="584"/>
                      </a:lnTo>
                      <a:lnTo>
                        <a:pt x="265" y="581"/>
                      </a:lnTo>
                      <a:lnTo>
                        <a:pt x="255" y="579"/>
                      </a:lnTo>
                      <a:lnTo>
                        <a:pt x="245" y="576"/>
                      </a:lnTo>
                      <a:lnTo>
                        <a:pt x="235" y="574"/>
                      </a:lnTo>
                      <a:lnTo>
                        <a:pt x="226" y="571"/>
                      </a:lnTo>
                      <a:lnTo>
                        <a:pt x="218" y="569"/>
                      </a:lnTo>
                      <a:lnTo>
                        <a:pt x="210" y="566"/>
                      </a:lnTo>
                      <a:lnTo>
                        <a:pt x="202" y="564"/>
                      </a:lnTo>
                      <a:lnTo>
                        <a:pt x="195" y="561"/>
                      </a:lnTo>
                      <a:lnTo>
                        <a:pt x="187" y="558"/>
                      </a:lnTo>
                      <a:lnTo>
                        <a:pt x="180" y="555"/>
                      </a:lnTo>
                      <a:lnTo>
                        <a:pt x="172" y="552"/>
                      </a:lnTo>
                      <a:lnTo>
                        <a:pt x="166" y="550"/>
                      </a:lnTo>
                      <a:lnTo>
                        <a:pt x="160" y="547"/>
                      </a:lnTo>
                      <a:lnTo>
                        <a:pt x="153" y="544"/>
                      </a:lnTo>
                      <a:lnTo>
                        <a:pt x="146" y="540"/>
                      </a:lnTo>
                      <a:lnTo>
                        <a:pt x="140" y="537"/>
                      </a:lnTo>
                      <a:lnTo>
                        <a:pt x="132" y="533"/>
                      </a:lnTo>
                      <a:lnTo>
                        <a:pt x="125" y="529"/>
                      </a:lnTo>
                      <a:lnTo>
                        <a:pt x="118" y="525"/>
                      </a:lnTo>
                      <a:lnTo>
                        <a:pt x="111" y="520"/>
                      </a:lnTo>
                      <a:lnTo>
                        <a:pt x="104" y="515"/>
                      </a:lnTo>
                      <a:lnTo>
                        <a:pt x="96" y="509"/>
                      </a:lnTo>
                      <a:lnTo>
                        <a:pt x="89" y="504"/>
                      </a:lnTo>
                      <a:lnTo>
                        <a:pt x="82" y="498"/>
                      </a:lnTo>
                      <a:lnTo>
                        <a:pt x="75" y="492"/>
                      </a:lnTo>
                      <a:lnTo>
                        <a:pt x="68" y="485"/>
                      </a:lnTo>
                      <a:lnTo>
                        <a:pt x="62" y="478"/>
                      </a:lnTo>
                      <a:lnTo>
                        <a:pt x="55" y="470"/>
                      </a:lnTo>
                      <a:lnTo>
                        <a:pt x="49" y="463"/>
                      </a:lnTo>
                      <a:lnTo>
                        <a:pt x="44" y="455"/>
                      </a:lnTo>
                      <a:lnTo>
                        <a:pt x="38" y="447"/>
                      </a:lnTo>
                      <a:lnTo>
                        <a:pt x="33" y="439"/>
                      </a:lnTo>
                      <a:lnTo>
                        <a:pt x="28" y="430"/>
                      </a:lnTo>
                      <a:lnTo>
                        <a:pt x="24" y="421"/>
                      </a:lnTo>
                      <a:lnTo>
                        <a:pt x="20" y="412"/>
                      </a:lnTo>
                      <a:lnTo>
                        <a:pt x="16" y="403"/>
                      </a:lnTo>
                      <a:lnTo>
                        <a:pt x="13" y="393"/>
                      </a:lnTo>
                      <a:lnTo>
                        <a:pt x="11" y="385"/>
                      </a:lnTo>
                      <a:lnTo>
                        <a:pt x="9" y="377"/>
                      </a:lnTo>
                      <a:lnTo>
                        <a:pt x="7" y="369"/>
                      </a:lnTo>
                      <a:lnTo>
                        <a:pt x="5" y="360"/>
                      </a:lnTo>
                      <a:lnTo>
                        <a:pt x="4" y="351"/>
                      </a:lnTo>
                      <a:lnTo>
                        <a:pt x="2" y="342"/>
                      </a:lnTo>
                      <a:lnTo>
                        <a:pt x="2" y="332"/>
                      </a:lnTo>
                      <a:lnTo>
                        <a:pt x="1" y="323"/>
                      </a:lnTo>
                      <a:lnTo>
                        <a:pt x="1" y="313"/>
                      </a:lnTo>
                      <a:lnTo>
                        <a:pt x="0" y="302"/>
                      </a:lnTo>
                      <a:lnTo>
                        <a:pt x="1" y="292"/>
                      </a:lnTo>
                      <a:lnTo>
                        <a:pt x="2" y="281"/>
                      </a:lnTo>
                      <a:lnTo>
                        <a:pt x="3" y="270"/>
                      </a:lnTo>
                      <a:lnTo>
                        <a:pt x="4" y="259"/>
                      </a:lnTo>
                      <a:lnTo>
                        <a:pt x="6" y="249"/>
                      </a:lnTo>
                      <a:lnTo>
                        <a:pt x="8" y="238"/>
                      </a:lnTo>
                      <a:lnTo>
                        <a:pt x="11" y="226"/>
                      </a:lnTo>
                      <a:lnTo>
                        <a:pt x="14" y="215"/>
                      </a:lnTo>
                      <a:lnTo>
                        <a:pt x="18" y="204"/>
                      </a:lnTo>
                      <a:lnTo>
                        <a:pt x="22" y="194"/>
                      </a:lnTo>
                      <a:lnTo>
                        <a:pt x="27" y="183"/>
                      </a:lnTo>
                      <a:lnTo>
                        <a:pt x="32" y="173"/>
                      </a:lnTo>
                      <a:lnTo>
                        <a:pt x="37" y="163"/>
                      </a:lnTo>
                      <a:lnTo>
                        <a:pt x="43" y="153"/>
                      </a:lnTo>
                      <a:lnTo>
                        <a:pt x="50" y="144"/>
                      </a:lnTo>
                      <a:lnTo>
                        <a:pt x="57" y="134"/>
                      </a:lnTo>
                      <a:lnTo>
                        <a:pt x="64" y="125"/>
                      </a:lnTo>
                      <a:lnTo>
                        <a:pt x="72" y="117"/>
                      </a:lnTo>
                      <a:lnTo>
                        <a:pt x="80" y="109"/>
                      </a:lnTo>
                      <a:lnTo>
                        <a:pt x="89" y="101"/>
                      </a:lnTo>
                      <a:lnTo>
                        <a:pt x="97" y="94"/>
                      </a:lnTo>
                      <a:lnTo>
                        <a:pt x="107" y="87"/>
                      </a:lnTo>
                      <a:lnTo>
                        <a:pt x="117" y="81"/>
                      </a:lnTo>
                      <a:lnTo>
                        <a:pt x="128" y="74"/>
                      </a:lnTo>
                      <a:lnTo>
                        <a:pt x="136" y="70"/>
                      </a:lnTo>
                      <a:lnTo>
                        <a:pt x="145" y="65"/>
                      </a:lnTo>
                      <a:lnTo>
                        <a:pt x="155" y="61"/>
                      </a:lnTo>
                      <a:lnTo>
                        <a:pt x="165" y="57"/>
                      </a:lnTo>
                      <a:lnTo>
                        <a:pt x="175" y="54"/>
                      </a:lnTo>
                      <a:lnTo>
                        <a:pt x="186" y="50"/>
                      </a:lnTo>
                      <a:lnTo>
                        <a:pt x="197" y="47"/>
                      </a:lnTo>
                      <a:lnTo>
                        <a:pt x="209" y="43"/>
                      </a:lnTo>
                      <a:lnTo>
                        <a:pt x="222" y="40"/>
                      </a:lnTo>
                      <a:lnTo>
                        <a:pt x="236" y="37"/>
                      </a:lnTo>
                      <a:lnTo>
                        <a:pt x="250" y="35"/>
                      </a:lnTo>
                      <a:lnTo>
                        <a:pt x="265" y="32"/>
                      </a:lnTo>
                      <a:lnTo>
                        <a:pt x="281" y="30"/>
                      </a:lnTo>
                      <a:lnTo>
                        <a:pt x="298" y="27"/>
                      </a:lnTo>
                      <a:lnTo>
                        <a:pt x="315" y="25"/>
                      </a:lnTo>
                      <a:lnTo>
                        <a:pt x="334" y="23"/>
                      </a:lnTo>
                      <a:lnTo>
                        <a:pt x="353" y="21"/>
                      </a:lnTo>
                      <a:lnTo>
                        <a:pt x="374" y="19"/>
                      </a:lnTo>
                      <a:lnTo>
                        <a:pt x="395" y="17"/>
                      </a:lnTo>
                      <a:lnTo>
                        <a:pt x="417" y="15"/>
                      </a:lnTo>
                      <a:lnTo>
                        <a:pt x="439" y="14"/>
                      </a:lnTo>
                      <a:lnTo>
                        <a:pt x="463" y="12"/>
                      </a:lnTo>
                      <a:lnTo>
                        <a:pt x="487" y="11"/>
                      </a:lnTo>
                      <a:lnTo>
                        <a:pt x="511" y="9"/>
                      </a:lnTo>
                      <a:lnTo>
                        <a:pt x="535" y="8"/>
                      </a:lnTo>
                      <a:lnTo>
                        <a:pt x="560" y="7"/>
                      </a:lnTo>
                      <a:lnTo>
                        <a:pt x="584" y="6"/>
                      </a:lnTo>
                      <a:lnTo>
                        <a:pt x="608" y="5"/>
                      </a:lnTo>
                      <a:lnTo>
                        <a:pt x="631" y="4"/>
                      </a:lnTo>
                      <a:lnTo>
                        <a:pt x="652" y="3"/>
                      </a:lnTo>
                      <a:lnTo>
                        <a:pt x="673" y="3"/>
                      </a:lnTo>
                      <a:lnTo>
                        <a:pt x="692" y="2"/>
                      </a:lnTo>
                      <a:lnTo>
                        <a:pt x="709" y="2"/>
                      </a:lnTo>
                      <a:lnTo>
                        <a:pt x="724" y="1"/>
                      </a:lnTo>
                      <a:lnTo>
                        <a:pt x="738" y="1"/>
                      </a:lnTo>
                      <a:lnTo>
                        <a:pt x="749" y="0"/>
                      </a:lnTo>
                      <a:lnTo>
                        <a:pt x="759" y="0"/>
                      </a:lnTo>
                      <a:lnTo>
                        <a:pt x="766" y="0"/>
                      </a:lnTo>
                      <a:lnTo>
                        <a:pt x="772" y="0"/>
                      </a:lnTo>
                      <a:lnTo>
                        <a:pt x="776" y="0"/>
                      </a:lnTo>
                      <a:lnTo>
                        <a:pt x="778" y="0"/>
                      </a:lnTo>
                      <a:lnTo>
                        <a:pt x="779" y="0"/>
                      </a:lnTo>
                      <a:lnTo>
                        <a:pt x="780" y="0"/>
                      </a:lnTo>
                    </a:path>
                  </a:pathLst>
                </a:custGeom>
                <a:noFill/>
                <a:ln w="15" cap="flat">
                  <a:solidFill>
                    <a:srgbClr val="0000FF"/>
                  </a:solidFill>
                  <a:prstDash val="solid"/>
                  <a:bevel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6" name="Freeform 49"/>
                <p:cNvSpPr>
                  <a:spLocks/>
                </p:cNvSpPr>
                <p:nvPr/>
              </p:nvSpPr>
              <p:spPr bwMode="auto">
                <a:xfrm>
                  <a:off x="5475288" y="4573587"/>
                  <a:ext cx="130175" cy="65087"/>
                </a:xfrm>
                <a:custGeom>
                  <a:avLst/>
                  <a:gdLst>
                    <a:gd name="T0" fmla="*/ 0 w 82"/>
                    <a:gd name="T1" fmla="*/ 3 h 41"/>
                    <a:gd name="T2" fmla="*/ 82 w 82"/>
                    <a:gd name="T3" fmla="*/ 0 h 41"/>
                    <a:gd name="T4" fmla="*/ 11 w 82"/>
                    <a:gd name="T5" fmla="*/ 41 h 41"/>
                    <a:gd name="T6" fmla="*/ 0 w 82"/>
                    <a:gd name="T7" fmla="*/ 3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2" h="41">
                      <a:moveTo>
                        <a:pt x="0" y="3"/>
                      </a:moveTo>
                      <a:lnTo>
                        <a:pt x="82" y="0"/>
                      </a:lnTo>
                      <a:lnTo>
                        <a:pt x="11" y="41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0" cap="flat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7" name="Line 57"/>
                <p:cNvSpPr>
                  <a:spLocks noChangeShapeType="1"/>
                </p:cNvSpPr>
                <p:nvPr/>
              </p:nvSpPr>
              <p:spPr bwMode="auto">
                <a:xfrm>
                  <a:off x="3833813" y="5678487"/>
                  <a:ext cx="1422400" cy="0"/>
                </a:xfrm>
                <a:prstGeom prst="line">
                  <a:avLst/>
                </a:prstGeom>
                <a:noFill/>
                <a:ln w="15" cap="flat">
                  <a:solidFill>
                    <a:srgbClr val="0000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8" name="Freeform 61"/>
                <p:cNvSpPr>
                  <a:spLocks/>
                </p:cNvSpPr>
                <p:nvPr/>
              </p:nvSpPr>
              <p:spPr bwMode="auto">
                <a:xfrm>
                  <a:off x="4545013" y="4730750"/>
                  <a:ext cx="1238250" cy="947737"/>
                </a:xfrm>
                <a:custGeom>
                  <a:avLst/>
                  <a:gdLst>
                    <a:gd name="T0" fmla="*/ 449 w 780"/>
                    <a:gd name="T1" fmla="*/ 597 h 597"/>
                    <a:gd name="T2" fmla="*/ 454 w 780"/>
                    <a:gd name="T3" fmla="*/ 596 h 597"/>
                    <a:gd name="T4" fmla="*/ 466 w 780"/>
                    <a:gd name="T5" fmla="*/ 593 h 597"/>
                    <a:gd name="T6" fmla="*/ 483 w 780"/>
                    <a:gd name="T7" fmla="*/ 589 h 597"/>
                    <a:gd name="T8" fmla="*/ 504 w 780"/>
                    <a:gd name="T9" fmla="*/ 584 h 597"/>
                    <a:gd name="T10" fmla="*/ 525 w 780"/>
                    <a:gd name="T11" fmla="*/ 579 h 597"/>
                    <a:gd name="T12" fmla="*/ 545 w 780"/>
                    <a:gd name="T13" fmla="*/ 574 h 597"/>
                    <a:gd name="T14" fmla="*/ 562 w 780"/>
                    <a:gd name="T15" fmla="*/ 569 h 597"/>
                    <a:gd name="T16" fmla="*/ 578 w 780"/>
                    <a:gd name="T17" fmla="*/ 564 h 597"/>
                    <a:gd name="T18" fmla="*/ 592 w 780"/>
                    <a:gd name="T19" fmla="*/ 558 h 597"/>
                    <a:gd name="T20" fmla="*/ 607 w 780"/>
                    <a:gd name="T21" fmla="*/ 552 h 597"/>
                    <a:gd name="T22" fmla="*/ 620 w 780"/>
                    <a:gd name="T23" fmla="*/ 547 h 597"/>
                    <a:gd name="T24" fmla="*/ 633 w 780"/>
                    <a:gd name="T25" fmla="*/ 540 h 597"/>
                    <a:gd name="T26" fmla="*/ 647 w 780"/>
                    <a:gd name="T27" fmla="*/ 533 h 597"/>
                    <a:gd name="T28" fmla="*/ 662 w 780"/>
                    <a:gd name="T29" fmla="*/ 525 h 597"/>
                    <a:gd name="T30" fmla="*/ 676 w 780"/>
                    <a:gd name="T31" fmla="*/ 515 h 597"/>
                    <a:gd name="T32" fmla="*/ 691 w 780"/>
                    <a:gd name="T33" fmla="*/ 504 h 597"/>
                    <a:gd name="T34" fmla="*/ 705 w 780"/>
                    <a:gd name="T35" fmla="*/ 492 h 597"/>
                    <a:gd name="T36" fmla="*/ 718 w 780"/>
                    <a:gd name="T37" fmla="*/ 478 h 597"/>
                    <a:gd name="T38" fmla="*/ 730 w 780"/>
                    <a:gd name="T39" fmla="*/ 463 h 597"/>
                    <a:gd name="T40" fmla="*/ 742 w 780"/>
                    <a:gd name="T41" fmla="*/ 447 h 597"/>
                    <a:gd name="T42" fmla="*/ 751 w 780"/>
                    <a:gd name="T43" fmla="*/ 430 h 597"/>
                    <a:gd name="T44" fmla="*/ 760 w 780"/>
                    <a:gd name="T45" fmla="*/ 412 h 597"/>
                    <a:gd name="T46" fmla="*/ 767 w 780"/>
                    <a:gd name="T47" fmla="*/ 393 h 597"/>
                    <a:gd name="T48" fmla="*/ 771 w 780"/>
                    <a:gd name="T49" fmla="*/ 377 h 597"/>
                    <a:gd name="T50" fmla="*/ 775 w 780"/>
                    <a:gd name="T51" fmla="*/ 360 h 597"/>
                    <a:gd name="T52" fmla="*/ 778 w 780"/>
                    <a:gd name="T53" fmla="*/ 342 h 597"/>
                    <a:gd name="T54" fmla="*/ 779 w 780"/>
                    <a:gd name="T55" fmla="*/ 323 h 597"/>
                    <a:gd name="T56" fmla="*/ 780 w 780"/>
                    <a:gd name="T57" fmla="*/ 302 h 597"/>
                    <a:gd name="T58" fmla="*/ 778 w 780"/>
                    <a:gd name="T59" fmla="*/ 281 h 597"/>
                    <a:gd name="T60" fmla="*/ 776 w 780"/>
                    <a:gd name="T61" fmla="*/ 259 h 597"/>
                    <a:gd name="T62" fmla="*/ 772 w 780"/>
                    <a:gd name="T63" fmla="*/ 238 h 597"/>
                    <a:gd name="T64" fmla="*/ 766 w 780"/>
                    <a:gd name="T65" fmla="*/ 215 h 597"/>
                    <a:gd name="T66" fmla="*/ 758 w 780"/>
                    <a:gd name="T67" fmla="*/ 194 h 597"/>
                    <a:gd name="T68" fmla="*/ 748 w 780"/>
                    <a:gd name="T69" fmla="*/ 173 h 597"/>
                    <a:gd name="T70" fmla="*/ 736 w 780"/>
                    <a:gd name="T71" fmla="*/ 153 h 597"/>
                    <a:gd name="T72" fmla="*/ 723 w 780"/>
                    <a:gd name="T73" fmla="*/ 134 h 597"/>
                    <a:gd name="T74" fmla="*/ 708 w 780"/>
                    <a:gd name="T75" fmla="*/ 117 h 597"/>
                    <a:gd name="T76" fmla="*/ 691 w 780"/>
                    <a:gd name="T77" fmla="*/ 101 h 597"/>
                    <a:gd name="T78" fmla="*/ 673 w 780"/>
                    <a:gd name="T79" fmla="*/ 87 h 597"/>
                    <a:gd name="T80" fmla="*/ 652 w 780"/>
                    <a:gd name="T81" fmla="*/ 74 h 597"/>
                    <a:gd name="T82" fmla="*/ 634 w 780"/>
                    <a:gd name="T83" fmla="*/ 65 h 597"/>
                    <a:gd name="T84" fmla="*/ 615 w 780"/>
                    <a:gd name="T85" fmla="*/ 57 h 597"/>
                    <a:gd name="T86" fmla="*/ 594 w 780"/>
                    <a:gd name="T87" fmla="*/ 50 h 597"/>
                    <a:gd name="T88" fmla="*/ 570 w 780"/>
                    <a:gd name="T89" fmla="*/ 43 h 597"/>
                    <a:gd name="T90" fmla="*/ 544 w 780"/>
                    <a:gd name="T91" fmla="*/ 37 h 597"/>
                    <a:gd name="T92" fmla="*/ 515 w 780"/>
                    <a:gd name="T93" fmla="*/ 32 h 597"/>
                    <a:gd name="T94" fmla="*/ 482 w 780"/>
                    <a:gd name="T95" fmla="*/ 27 h 597"/>
                    <a:gd name="T96" fmla="*/ 446 w 780"/>
                    <a:gd name="T97" fmla="*/ 23 h 597"/>
                    <a:gd name="T98" fmla="*/ 406 w 780"/>
                    <a:gd name="T99" fmla="*/ 19 h 597"/>
                    <a:gd name="T100" fmla="*/ 363 w 780"/>
                    <a:gd name="T101" fmla="*/ 15 h 597"/>
                    <a:gd name="T102" fmla="*/ 317 w 780"/>
                    <a:gd name="T103" fmla="*/ 12 h 597"/>
                    <a:gd name="T104" fmla="*/ 269 w 780"/>
                    <a:gd name="T105" fmla="*/ 9 h 597"/>
                    <a:gd name="T106" fmla="*/ 220 w 780"/>
                    <a:gd name="T107" fmla="*/ 7 h 597"/>
                    <a:gd name="T108" fmla="*/ 172 w 780"/>
                    <a:gd name="T109" fmla="*/ 5 h 597"/>
                    <a:gd name="T110" fmla="*/ 128 w 780"/>
                    <a:gd name="T111" fmla="*/ 3 h 597"/>
                    <a:gd name="T112" fmla="*/ 88 w 780"/>
                    <a:gd name="T113" fmla="*/ 2 h 597"/>
                    <a:gd name="T114" fmla="*/ 55 w 780"/>
                    <a:gd name="T115" fmla="*/ 1 h 597"/>
                    <a:gd name="T116" fmla="*/ 30 w 780"/>
                    <a:gd name="T117" fmla="*/ 0 h 597"/>
                    <a:gd name="T118" fmla="*/ 13 w 780"/>
                    <a:gd name="T119" fmla="*/ 0 h 597"/>
                    <a:gd name="T120" fmla="*/ 4 w 780"/>
                    <a:gd name="T121" fmla="*/ 0 h 597"/>
                    <a:gd name="T122" fmla="*/ 1 w 780"/>
                    <a:gd name="T123" fmla="*/ 0 h 5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780" h="597">
                      <a:moveTo>
                        <a:pt x="448" y="597"/>
                      </a:moveTo>
                      <a:lnTo>
                        <a:pt x="449" y="597"/>
                      </a:lnTo>
                      <a:lnTo>
                        <a:pt x="451" y="596"/>
                      </a:lnTo>
                      <a:lnTo>
                        <a:pt x="454" y="596"/>
                      </a:lnTo>
                      <a:lnTo>
                        <a:pt x="459" y="594"/>
                      </a:lnTo>
                      <a:lnTo>
                        <a:pt x="466" y="593"/>
                      </a:lnTo>
                      <a:lnTo>
                        <a:pt x="474" y="591"/>
                      </a:lnTo>
                      <a:lnTo>
                        <a:pt x="483" y="589"/>
                      </a:lnTo>
                      <a:lnTo>
                        <a:pt x="494" y="586"/>
                      </a:lnTo>
                      <a:lnTo>
                        <a:pt x="504" y="584"/>
                      </a:lnTo>
                      <a:lnTo>
                        <a:pt x="515" y="581"/>
                      </a:lnTo>
                      <a:lnTo>
                        <a:pt x="525" y="579"/>
                      </a:lnTo>
                      <a:lnTo>
                        <a:pt x="535" y="576"/>
                      </a:lnTo>
                      <a:lnTo>
                        <a:pt x="545" y="574"/>
                      </a:lnTo>
                      <a:lnTo>
                        <a:pt x="553" y="571"/>
                      </a:lnTo>
                      <a:lnTo>
                        <a:pt x="562" y="569"/>
                      </a:lnTo>
                      <a:lnTo>
                        <a:pt x="570" y="566"/>
                      </a:lnTo>
                      <a:lnTo>
                        <a:pt x="578" y="564"/>
                      </a:lnTo>
                      <a:lnTo>
                        <a:pt x="585" y="561"/>
                      </a:lnTo>
                      <a:lnTo>
                        <a:pt x="592" y="558"/>
                      </a:lnTo>
                      <a:lnTo>
                        <a:pt x="600" y="555"/>
                      </a:lnTo>
                      <a:lnTo>
                        <a:pt x="607" y="552"/>
                      </a:lnTo>
                      <a:lnTo>
                        <a:pt x="614" y="550"/>
                      </a:lnTo>
                      <a:lnTo>
                        <a:pt x="620" y="547"/>
                      </a:lnTo>
                      <a:lnTo>
                        <a:pt x="627" y="544"/>
                      </a:lnTo>
                      <a:lnTo>
                        <a:pt x="633" y="540"/>
                      </a:lnTo>
                      <a:lnTo>
                        <a:pt x="640" y="537"/>
                      </a:lnTo>
                      <a:lnTo>
                        <a:pt x="647" y="533"/>
                      </a:lnTo>
                      <a:lnTo>
                        <a:pt x="654" y="529"/>
                      </a:lnTo>
                      <a:lnTo>
                        <a:pt x="662" y="525"/>
                      </a:lnTo>
                      <a:lnTo>
                        <a:pt x="669" y="520"/>
                      </a:lnTo>
                      <a:lnTo>
                        <a:pt x="676" y="515"/>
                      </a:lnTo>
                      <a:lnTo>
                        <a:pt x="683" y="509"/>
                      </a:lnTo>
                      <a:lnTo>
                        <a:pt x="691" y="504"/>
                      </a:lnTo>
                      <a:lnTo>
                        <a:pt x="698" y="498"/>
                      </a:lnTo>
                      <a:lnTo>
                        <a:pt x="705" y="492"/>
                      </a:lnTo>
                      <a:lnTo>
                        <a:pt x="711" y="485"/>
                      </a:lnTo>
                      <a:lnTo>
                        <a:pt x="718" y="478"/>
                      </a:lnTo>
                      <a:lnTo>
                        <a:pt x="724" y="470"/>
                      </a:lnTo>
                      <a:lnTo>
                        <a:pt x="730" y="463"/>
                      </a:lnTo>
                      <a:lnTo>
                        <a:pt x="736" y="455"/>
                      </a:lnTo>
                      <a:lnTo>
                        <a:pt x="742" y="447"/>
                      </a:lnTo>
                      <a:lnTo>
                        <a:pt x="747" y="439"/>
                      </a:lnTo>
                      <a:lnTo>
                        <a:pt x="751" y="430"/>
                      </a:lnTo>
                      <a:lnTo>
                        <a:pt x="756" y="421"/>
                      </a:lnTo>
                      <a:lnTo>
                        <a:pt x="760" y="412"/>
                      </a:lnTo>
                      <a:lnTo>
                        <a:pt x="763" y="403"/>
                      </a:lnTo>
                      <a:lnTo>
                        <a:pt x="767" y="393"/>
                      </a:lnTo>
                      <a:lnTo>
                        <a:pt x="769" y="385"/>
                      </a:lnTo>
                      <a:lnTo>
                        <a:pt x="771" y="377"/>
                      </a:lnTo>
                      <a:lnTo>
                        <a:pt x="773" y="369"/>
                      </a:lnTo>
                      <a:lnTo>
                        <a:pt x="775" y="360"/>
                      </a:lnTo>
                      <a:lnTo>
                        <a:pt x="776" y="351"/>
                      </a:lnTo>
                      <a:lnTo>
                        <a:pt x="778" y="342"/>
                      </a:lnTo>
                      <a:lnTo>
                        <a:pt x="778" y="332"/>
                      </a:lnTo>
                      <a:lnTo>
                        <a:pt x="779" y="323"/>
                      </a:lnTo>
                      <a:lnTo>
                        <a:pt x="779" y="313"/>
                      </a:lnTo>
                      <a:lnTo>
                        <a:pt x="780" y="302"/>
                      </a:lnTo>
                      <a:lnTo>
                        <a:pt x="779" y="292"/>
                      </a:lnTo>
                      <a:lnTo>
                        <a:pt x="778" y="281"/>
                      </a:lnTo>
                      <a:lnTo>
                        <a:pt x="777" y="270"/>
                      </a:lnTo>
                      <a:lnTo>
                        <a:pt x="776" y="259"/>
                      </a:lnTo>
                      <a:lnTo>
                        <a:pt x="774" y="249"/>
                      </a:lnTo>
                      <a:lnTo>
                        <a:pt x="772" y="238"/>
                      </a:lnTo>
                      <a:lnTo>
                        <a:pt x="769" y="226"/>
                      </a:lnTo>
                      <a:lnTo>
                        <a:pt x="766" y="215"/>
                      </a:lnTo>
                      <a:lnTo>
                        <a:pt x="762" y="204"/>
                      </a:lnTo>
                      <a:lnTo>
                        <a:pt x="758" y="194"/>
                      </a:lnTo>
                      <a:lnTo>
                        <a:pt x="753" y="183"/>
                      </a:lnTo>
                      <a:lnTo>
                        <a:pt x="748" y="173"/>
                      </a:lnTo>
                      <a:lnTo>
                        <a:pt x="742" y="163"/>
                      </a:lnTo>
                      <a:lnTo>
                        <a:pt x="736" y="153"/>
                      </a:lnTo>
                      <a:lnTo>
                        <a:pt x="730" y="144"/>
                      </a:lnTo>
                      <a:lnTo>
                        <a:pt x="723" y="134"/>
                      </a:lnTo>
                      <a:lnTo>
                        <a:pt x="716" y="125"/>
                      </a:lnTo>
                      <a:lnTo>
                        <a:pt x="708" y="117"/>
                      </a:lnTo>
                      <a:lnTo>
                        <a:pt x="700" y="109"/>
                      </a:lnTo>
                      <a:lnTo>
                        <a:pt x="691" y="101"/>
                      </a:lnTo>
                      <a:lnTo>
                        <a:pt x="682" y="94"/>
                      </a:lnTo>
                      <a:lnTo>
                        <a:pt x="673" y="87"/>
                      </a:lnTo>
                      <a:lnTo>
                        <a:pt x="663" y="81"/>
                      </a:lnTo>
                      <a:lnTo>
                        <a:pt x="652" y="74"/>
                      </a:lnTo>
                      <a:lnTo>
                        <a:pt x="643" y="70"/>
                      </a:lnTo>
                      <a:lnTo>
                        <a:pt x="634" y="65"/>
                      </a:lnTo>
                      <a:lnTo>
                        <a:pt x="625" y="61"/>
                      </a:lnTo>
                      <a:lnTo>
                        <a:pt x="615" y="57"/>
                      </a:lnTo>
                      <a:lnTo>
                        <a:pt x="605" y="54"/>
                      </a:lnTo>
                      <a:lnTo>
                        <a:pt x="594" y="50"/>
                      </a:lnTo>
                      <a:lnTo>
                        <a:pt x="583" y="47"/>
                      </a:lnTo>
                      <a:lnTo>
                        <a:pt x="570" y="43"/>
                      </a:lnTo>
                      <a:lnTo>
                        <a:pt x="558" y="40"/>
                      </a:lnTo>
                      <a:lnTo>
                        <a:pt x="544" y="37"/>
                      </a:lnTo>
                      <a:lnTo>
                        <a:pt x="530" y="35"/>
                      </a:lnTo>
                      <a:lnTo>
                        <a:pt x="515" y="32"/>
                      </a:lnTo>
                      <a:lnTo>
                        <a:pt x="499" y="30"/>
                      </a:lnTo>
                      <a:lnTo>
                        <a:pt x="482" y="27"/>
                      </a:lnTo>
                      <a:lnTo>
                        <a:pt x="465" y="25"/>
                      </a:lnTo>
                      <a:lnTo>
                        <a:pt x="446" y="23"/>
                      </a:lnTo>
                      <a:lnTo>
                        <a:pt x="426" y="21"/>
                      </a:lnTo>
                      <a:lnTo>
                        <a:pt x="406" y="19"/>
                      </a:lnTo>
                      <a:lnTo>
                        <a:pt x="385" y="17"/>
                      </a:lnTo>
                      <a:lnTo>
                        <a:pt x="363" y="15"/>
                      </a:lnTo>
                      <a:lnTo>
                        <a:pt x="340" y="14"/>
                      </a:lnTo>
                      <a:lnTo>
                        <a:pt x="317" y="12"/>
                      </a:lnTo>
                      <a:lnTo>
                        <a:pt x="293" y="11"/>
                      </a:lnTo>
                      <a:lnTo>
                        <a:pt x="269" y="9"/>
                      </a:lnTo>
                      <a:lnTo>
                        <a:pt x="244" y="8"/>
                      </a:lnTo>
                      <a:lnTo>
                        <a:pt x="220" y="7"/>
                      </a:lnTo>
                      <a:lnTo>
                        <a:pt x="196" y="6"/>
                      </a:lnTo>
                      <a:lnTo>
                        <a:pt x="172" y="5"/>
                      </a:lnTo>
                      <a:lnTo>
                        <a:pt x="149" y="4"/>
                      </a:lnTo>
                      <a:lnTo>
                        <a:pt x="128" y="3"/>
                      </a:lnTo>
                      <a:lnTo>
                        <a:pt x="107" y="3"/>
                      </a:lnTo>
                      <a:lnTo>
                        <a:pt x="88" y="2"/>
                      </a:lnTo>
                      <a:lnTo>
                        <a:pt x="71" y="2"/>
                      </a:lnTo>
                      <a:lnTo>
                        <a:pt x="55" y="1"/>
                      </a:lnTo>
                      <a:lnTo>
                        <a:pt x="42" y="1"/>
                      </a:lnTo>
                      <a:lnTo>
                        <a:pt x="30" y="0"/>
                      </a:lnTo>
                      <a:lnTo>
                        <a:pt x="21" y="0"/>
                      </a:lnTo>
                      <a:lnTo>
                        <a:pt x="13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5" cap="flat">
                  <a:solidFill>
                    <a:srgbClr val="0000FF"/>
                  </a:solidFill>
                  <a:prstDash val="solid"/>
                  <a:bevel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9" name="Line 62"/>
                <p:cNvSpPr>
                  <a:spLocks noChangeShapeType="1"/>
                </p:cNvSpPr>
                <p:nvPr/>
              </p:nvSpPr>
              <p:spPr bwMode="auto">
                <a:xfrm flipH="1" flipV="1">
                  <a:off x="5240338" y="5675312"/>
                  <a:ext cx="317500" cy="96837"/>
                </a:xfrm>
                <a:prstGeom prst="line">
                  <a:avLst/>
                </a:prstGeom>
                <a:noFill/>
                <a:ln w="15" cap="flat">
                  <a:solidFill>
                    <a:srgbClr val="0000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0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3511550" y="5680075"/>
                  <a:ext cx="317500" cy="95250"/>
                </a:xfrm>
                <a:prstGeom prst="line">
                  <a:avLst/>
                </a:prstGeom>
                <a:noFill/>
                <a:ln w="15" cap="flat">
                  <a:solidFill>
                    <a:srgbClr val="0000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1" name="Freeform 66"/>
                <p:cNvSpPr>
                  <a:spLocks/>
                </p:cNvSpPr>
                <p:nvPr/>
              </p:nvSpPr>
              <p:spPr bwMode="auto">
                <a:xfrm>
                  <a:off x="3292475" y="5313362"/>
                  <a:ext cx="26987" cy="406400"/>
                </a:xfrm>
                <a:custGeom>
                  <a:avLst/>
                  <a:gdLst>
                    <a:gd name="T0" fmla="*/ 8 w 17"/>
                    <a:gd name="T1" fmla="*/ 1 h 256"/>
                    <a:gd name="T2" fmla="*/ 4 w 17"/>
                    <a:gd name="T3" fmla="*/ 9 h 256"/>
                    <a:gd name="T4" fmla="*/ 1 w 17"/>
                    <a:gd name="T5" fmla="*/ 16 h 256"/>
                    <a:gd name="T6" fmla="*/ 1 w 17"/>
                    <a:gd name="T7" fmla="*/ 22 h 256"/>
                    <a:gd name="T8" fmla="*/ 3 w 17"/>
                    <a:gd name="T9" fmla="*/ 29 h 256"/>
                    <a:gd name="T10" fmla="*/ 7 w 17"/>
                    <a:gd name="T11" fmla="*/ 35 h 256"/>
                    <a:gd name="T12" fmla="*/ 11 w 17"/>
                    <a:gd name="T13" fmla="*/ 41 h 256"/>
                    <a:gd name="T14" fmla="*/ 14 w 17"/>
                    <a:gd name="T15" fmla="*/ 47 h 256"/>
                    <a:gd name="T16" fmla="*/ 17 w 17"/>
                    <a:gd name="T17" fmla="*/ 53 h 256"/>
                    <a:gd name="T18" fmla="*/ 17 w 17"/>
                    <a:gd name="T19" fmla="*/ 59 h 256"/>
                    <a:gd name="T20" fmla="*/ 14 w 17"/>
                    <a:gd name="T21" fmla="*/ 66 h 256"/>
                    <a:gd name="T22" fmla="*/ 11 w 17"/>
                    <a:gd name="T23" fmla="*/ 72 h 256"/>
                    <a:gd name="T24" fmla="*/ 7 w 17"/>
                    <a:gd name="T25" fmla="*/ 78 h 256"/>
                    <a:gd name="T26" fmla="*/ 3 w 17"/>
                    <a:gd name="T27" fmla="*/ 84 h 256"/>
                    <a:gd name="T28" fmla="*/ 1 w 17"/>
                    <a:gd name="T29" fmla="*/ 91 h 256"/>
                    <a:gd name="T30" fmla="*/ 1 w 17"/>
                    <a:gd name="T31" fmla="*/ 97 h 256"/>
                    <a:gd name="T32" fmla="*/ 3 w 17"/>
                    <a:gd name="T33" fmla="*/ 103 h 256"/>
                    <a:gd name="T34" fmla="*/ 7 w 17"/>
                    <a:gd name="T35" fmla="*/ 109 h 256"/>
                    <a:gd name="T36" fmla="*/ 11 w 17"/>
                    <a:gd name="T37" fmla="*/ 115 h 256"/>
                    <a:gd name="T38" fmla="*/ 14 w 17"/>
                    <a:gd name="T39" fmla="*/ 122 h 256"/>
                    <a:gd name="T40" fmla="*/ 17 w 17"/>
                    <a:gd name="T41" fmla="*/ 128 h 256"/>
                    <a:gd name="T42" fmla="*/ 17 w 17"/>
                    <a:gd name="T43" fmla="*/ 134 h 256"/>
                    <a:gd name="T44" fmla="*/ 14 w 17"/>
                    <a:gd name="T45" fmla="*/ 140 h 256"/>
                    <a:gd name="T46" fmla="*/ 11 w 17"/>
                    <a:gd name="T47" fmla="*/ 147 h 256"/>
                    <a:gd name="T48" fmla="*/ 7 w 17"/>
                    <a:gd name="T49" fmla="*/ 153 h 256"/>
                    <a:gd name="T50" fmla="*/ 3 w 17"/>
                    <a:gd name="T51" fmla="*/ 159 h 256"/>
                    <a:gd name="T52" fmla="*/ 1 w 17"/>
                    <a:gd name="T53" fmla="*/ 166 h 256"/>
                    <a:gd name="T54" fmla="*/ 1 w 17"/>
                    <a:gd name="T55" fmla="*/ 172 h 256"/>
                    <a:gd name="T56" fmla="*/ 3 w 17"/>
                    <a:gd name="T57" fmla="*/ 178 h 256"/>
                    <a:gd name="T58" fmla="*/ 7 w 17"/>
                    <a:gd name="T59" fmla="*/ 184 h 256"/>
                    <a:gd name="T60" fmla="*/ 11 w 17"/>
                    <a:gd name="T61" fmla="*/ 190 h 256"/>
                    <a:gd name="T62" fmla="*/ 14 w 17"/>
                    <a:gd name="T63" fmla="*/ 197 h 256"/>
                    <a:gd name="T64" fmla="*/ 17 w 17"/>
                    <a:gd name="T65" fmla="*/ 203 h 256"/>
                    <a:gd name="T66" fmla="*/ 17 w 17"/>
                    <a:gd name="T67" fmla="*/ 208 h 256"/>
                    <a:gd name="T68" fmla="*/ 16 w 17"/>
                    <a:gd name="T69" fmla="*/ 213 h 256"/>
                    <a:gd name="T70" fmla="*/ 14 w 17"/>
                    <a:gd name="T71" fmla="*/ 219 h 256"/>
                    <a:gd name="T72" fmla="*/ 12 w 17"/>
                    <a:gd name="T73" fmla="*/ 227 h 256"/>
                    <a:gd name="T74" fmla="*/ 10 w 17"/>
                    <a:gd name="T75" fmla="*/ 234 h 256"/>
                    <a:gd name="T76" fmla="*/ 10 w 17"/>
                    <a:gd name="T77" fmla="*/ 241 h 256"/>
                    <a:gd name="T78" fmla="*/ 9 w 17"/>
                    <a:gd name="T79" fmla="*/ 251 h 2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7" h="256">
                      <a:moveTo>
                        <a:pt x="9" y="0"/>
                      </a:moveTo>
                      <a:lnTo>
                        <a:pt x="8" y="1"/>
                      </a:lnTo>
                      <a:lnTo>
                        <a:pt x="6" y="4"/>
                      </a:lnTo>
                      <a:lnTo>
                        <a:pt x="4" y="9"/>
                      </a:lnTo>
                      <a:lnTo>
                        <a:pt x="2" y="13"/>
                      </a:lnTo>
                      <a:lnTo>
                        <a:pt x="1" y="16"/>
                      </a:lnTo>
                      <a:lnTo>
                        <a:pt x="0" y="19"/>
                      </a:lnTo>
                      <a:lnTo>
                        <a:pt x="1" y="22"/>
                      </a:lnTo>
                      <a:lnTo>
                        <a:pt x="1" y="25"/>
                      </a:lnTo>
                      <a:lnTo>
                        <a:pt x="3" y="29"/>
                      </a:lnTo>
                      <a:lnTo>
                        <a:pt x="5" y="32"/>
                      </a:lnTo>
                      <a:lnTo>
                        <a:pt x="7" y="35"/>
                      </a:lnTo>
                      <a:lnTo>
                        <a:pt x="9" y="38"/>
                      </a:lnTo>
                      <a:lnTo>
                        <a:pt x="11" y="41"/>
                      </a:lnTo>
                      <a:lnTo>
                        <a:pt x="13" y="44"/>
                      </a:lnTo>
                      <a:lnTo>
                        <a:pt x="14" y="47"/>
                      </a:lnTo>
                      <a:lnTo>
                        <a:pt x="16" y="50"/>
                      </a:lnTo>
                      <a:lnTo>
                        <a:pt x="17" y="53"/>
                      </a:lnTo>
                      <a:lnTo>
                        <a:pt x="17" y="56"/>
                      </a:lnTo>
                      <a:lnTo>
                        <a:pt x="17" y="59"/>
                      </a:lnTo>
                      <a:lnTo>
                        <a:pt x="16" y="62"/>
                      </a:lnTo>
                      <a:lnTo>
                        <a:pt x="14" y="66"/>
                      </a:lnTo>
                      <a:lnTo>
                        <a:pt x="13" y="69"/>
                      </a:lnTo>
                      <a:lnTo>
                        <a:pt x="11" y="72"/>
                      </a:lnTo>
                      <a:lnTo>
                        <a:pt x="9" y="75"/>
                      </a:lnTo>
                      <a:lnTo>
                        <a:pt x="7" y="78"/>
                      </a:lnTo>
                      <a:lnTo>
                        <a:pt x="5" y="81"/>
                      </a:lnTo>
                      <a:lnTo>
                        <a:pt x="3" y="84"/>
                      </a:lnTo>
                      <a:lnTo>
                        <a:pt x="1" y="88"/>
                      </a:lnTo>
                      <a:lnTo>
                        <a:pt x="1" y="91"/>
                      </a:lnTo>
                      <a:lnTo>
                        <a:pt x="0" y="94"/>
                      </a:lnTo>
                      <a:lnTo>
                        <a:pt x="1" y="97"/>
                      </a:lnTo>
                      <a:lnTo>
                        <a:pt x="1" y="100"/>
                      </a:lnTo>
                      <a:lnTo>
                        <a:pt x="3" y="103"/>
                      </a:lnTo>
                      <a:lnTo>
                        <a:pt x="5" y="106"/>
                      </a:lnTo>
                      <a:lnTo>
                        <a:pt x="7" y="109"/>
                      </a:lnTo>
                      <a:lnTo>
                        <a:pt x="9" y="112"/>
                      </a:lnTo>
                      <a:lnTo>
                        <a:pt x="11" y="115"/>
                      </a:lnTo>
                      <a:lnTo>
                        <a:pt x="13" y="118"/>
                      </a:lnTo>
                      <a:lnTo>
                        <a:pt x="14" y="122"/>
                      </a:lnTo>
                      <a:lnTo>
                        <a:pt x="16" y="125"/>
                      </a:lnTo>
                      <a:lnTo>
                        <a:pt x="17" y="128"/>
                      </a:lnTo>
                      <a:lnTo>
                        <a:pt x="17" y="131"/>
                      </a:lnTo>
                      <a:lnTo>
                        <a:pt x="17" y="134"/>
                      </a:lnTo>
                      <a:lnTo>
                        <a:pt x="16" y="137"/>
                      </a:lnTo>
                      <a:lnTo>
                        <a:pt x="14" y="140"/>
                      </a:lnTo>
                      <a:lnTo>
                        <a:pt x="13" y="144"/>
                      </a:lnTo>
                      <a:lnTo>
                        <a:pt x="11" y="147"/>
                      </a:lnTo>
                      <a:lnTo>
                        <a:pt x="9" y="150"/>
                      </a:lnTo>
                      <a:lnTo>
                        <a:pt x="7" y="153"/>
                      </a:lnTo>
                      <a:lnTo>
                        <a:pt x="5" y="156"/>
                      </a:lnTo>
                      <a:lnTo>
                        <a:pt x="3" y="159"/>
                      </a:lnTo>
                      <a:lnTo>
                        <a:pt x="1" y="163"/>
                      </a:lnTo>
                      <a:lnTo>
                        <a:pt x="1" y="166"/>
                      </a:lnTo>
                      <a:lnTo>
                        <a:pt x="0" y="169"/>
                      </a:lnTo>
                      <a:lnTo>
                        <a:pt x="1" y="172"/>
                      </a:lnTo>
                      <a:lnTo>
                        <a:pt x="1" y="175"/>
                      </a:lnTo>
                      <a:lnTo>
                        <a:pt x="3" y="178"/>
                      </a:lnTo>
                      <a:lnTo>
                        <a:pt x="5" y="181"/>
                      </a:lnTo>
                      <a:lnTo>
                        <a:pt x="7" y="184"/>
                      </a:lnTo>
                      <a:lnTo>
                        <a:pt x="9" y="187"/>
                      </a:lnTo>
                      <a:lnTo>
                        <a:pt x="11" y="190"/>
                      </a:lnTo>
                      <a:lnTo>
                        <a:pt x="13" y="193"/>
                      </a:lnTo>
                      <a:lnTo>
                        <a:pt x="14" y="197"/>
                      </a:lnTo>
                      <a:lnTo>
                        <a:pt x="16" y="200"/>
                      </a:lnTo>
                      <a:lnTo>
                        <a:pt x="17" y="203"/>
                      </a:lnTo>
                      <a:lnTo>
                        <a:pt x="17" y="206"/>
                      </a:lnTo>
                      <a:lnTo>
                        <a:pt x="17" y="208"/>
                      </a:lnTo>
                      <a:lnTo>
                        <a:pt x="16" y="210"/>
                      </a:lnTo>
                      <a:lnTo>
                        <a:pt x="16" y="213"/>
                      </a:lnTo>
                      <a:lnTo>
                        <a:pt x="15" y="216"/>
                      </a:lnTo>
                      <a:lnTo>
                        <a:pt x="14" y="219"/>
                      </a:lnTo>
                      <a:lnTo>
                        <a:pt x="13" y="223"/>
                      </a:lnTo>
                      <a:lnTo>
                        <a:pt x="12" y="227"/>
                      </a:lnTo>
                      <a:lnTo>
                        <a:pt x="11" y="231"/>
                      </a:lnTo>
                      <a:lnTo>
                        <a:pt x="10" y="234"/>
                      </a:lnTo>
                      <a:lnTo>
                        <a:pt x="10" y="237"/>
                      </a:lnTo>
                      <a:lnTo>
                        <a:pt x="10" y="241"/>
                      </a:lnTo>
                      <a:lnTo>
                        <a:pt x="9" y="246"/>
                      </a:lnTo>
                      <a:lnTo>
                        <a:pt x="9" y="251"/>
                      </a:lnTo>
                      <a:lnTo>
                        <a:pt x="9" y="256"/>
                      </a:lnTo>
                    </a:path>
                  </a:pathLst>
                </a:custGeom>
                <a:noFill/>
                <a:ln w="10" cap="flat">
                  <a:solidFill>
                    <a:srgbClr val="D00000"/>
                  </a:solidFill>
                  <a:prstDash val="solid"/>
                  <a:bevel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2" name="Freeform 67"/>
                <p:cNvSpPr>
                  <a:spLocks/>
                </p:cNvSpPr>
                <p:nvPr/>
              </p:nvSpPr>
              <p:spPr bwMode="auto">
                <a:xfrm>
                  <a:off x="3295650" y="5703887"/>
                  <a:ext cx="20637" cy="39687"/>
                </a:xfrm>
                <a:custGeom>
                  <a:avLst/>
                  <a:gdLst>
                    <a:gd name="T0" fmla="*/ 13 w 13"/>
                    <a:gd name="T1" fmla="*/ 0 h 25"/>
                    <a:gd name="T2" fmla="*/ 7 w 13"/>
                    <a:gd name="T3" fmla="*/ 25 h 25"/>
                    <a:gd name="T4" fmla="*/ 0 w 13"/>
                    <a:gd name="T5" fmla="*/ 0 h 25"/>
                    <a:gd name="T6" fmla="*/ 13 w 13"/>
                    <a:gd name="T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" h="25">
                      <a:moveTo>
                        <a:pt x="13" y="0"/>
                      </a:moveTo>
                      <a:lnTo>
                        <a:pt x="7" y="25"/>
                      </a:lnTo>
                      <a:lnTo>
                        <a:pt x="0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D00000"/>
                </a:solidFill>
                <a:ln w="5" cap="flat">
                  <a:solidFill>
                    <a:srgbClr val="D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3" name="Rectangle 68"/>
                <p:cNvSpPr>
                  <a:spLocks noChangeArrowheads="1"/>
                </p:cNvSpPr>
                <p:nvPr/>
              </p:nvSpPr>
              <p:spPr bwMode="auto">
                <a:xfrm>
                  <a:off x="4521200" y="4875212"/>
                  <a:ext cx="179387" cy="176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de-DE" sz="10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itchFamily="34" charset="0"/>
                      <a:cs typeface="Arial" pitchFamily="34" charset="0"/>
                    </a:rPr>
                    <a:t>IP</a:t>
                  </a:r>
                  <a:endParaRPr kumimoji="0" lang="de-DE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4" name="Rectangle 74"/>
                <p:cNvSpPr>
                  <a:spLocks noChangeArrowheads="1"/>
                </p:cNvSpPr>
                <p:nvPr/>
              </p:nvSpPr>
              <p:spPr bwMode="auto">
                <a:xfrm>
                  <a:off x="2767013" y="5467350"/>
                  <a:ext cx="485775" cy="176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de-DE" sz="10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itchFamily="34" charset="0"/>
                      <a:cs typeface="Arial" pitchFamily="34" charset="0"/>
                    </a:rPr>
                    <a:t>X-Rays</a:t>
                  </a:r>
                  <a:endParaRPr kumimoji="0" lang="de-DE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5" name="Rectangle 75"/>
                <p:cNvSpPr>
                  <a:spLocks noChangeArrowheads="1"/>
                </p:cNvSpPr>
                <p:nvPr/>
              </p:nvSpPr>
              <p:spPr bwMode="auto">
                <a:xfrm>
                  <a:off x="3549650" y="4254500"/>
                  <a:ext cx="22891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de-DE" sz="12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itchFamily="34" charset="0"/>
                      <a:cs typeface="Arial" pitchFamily="34" charset="0"/>
                    </a:rPr>
                    <a:t>ENERGY RECOVERY LINAC</a:t>
                  </a:r>
                  <a:endParaRPr kumimoji="0" lang="de-DE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6" name="Rectangle 77"/>
                <p:cNvSpPr>
                  <a:spLocks noChangeArrowheads="1"/>
                </p:cNvSpPr>
                <p:nvPr/>
              </p:nvSpPr>
              <p:spPr bwMode="auto">
                <a:xfrm>
                  <a:off x="3406775" y="5918200"/>
                  <a:ext cx="433387" cy="1539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de-DE" sz="10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itchFamily="34" charset="0"/>
                      <a:cs typeface="Arial" pitchFamily="34" charset="0"/>
                    </a:rPr>
                    <a:t>Source</a:t>
                  </a:r>
                  <a:endParaRPr kumimoji="0" lang="de-DE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7" name="Rectangle 78"/>
                <p:cNvSpPr>
                  <a:spLocks noChangeArrowheads="1"/>
                </p:cNvSpPr>
                <p:nvPr/>
              </p:nvSpPr>
              <p:spPr bwMode="auto">
                <a:xfrm>
                  <a:off x="5421313" y="5918200"/>
                  <a:ext cx="363537" cy="1539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de-DE" sz="1000" b="1" i="0" u="none" strike="noStrike" cap="none" normalizeH="0" baseline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itchFamily="34" charset="0"/>
                      <a:cs typeface="Arial" pitchFamily="34" charset="0"/>
                    </a:rPr>
                    <a:t>Dump</a:t>
                  </a:r>
                  <a:endParaRPr kumimoji="0" lang="de-DE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8" name="Rectangle 79"/>
                <p:cNvSpPr>
                  <a:spLocks noChangeArrowheads="1"/>
                </p:cNvSpPr>
                <p:nvPr/>
              </p:nvSpPr>
              <p:spPr bwMode="auto">
                <a:xfrm>
                  <a:off x="4217988" y="5443537"/>
                  <a:ext cx="660400" cy="1539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de-DE" sz="10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itchFamily="34" charset="0"/>
                      <a:cs typeface="Arial" pitchFamily="34" charset="0"/>
                    </a:rPr>
                    <a:t>Main </a:t>
                  </a:r>
                  <a:r>
                    <a:rPr kumimoji="0" lang="de-DE" sz="1000" b="1" i="0" u="none" strike="noStrike" cap="none" normalizeH="0" baseline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itchFamily="34" charset="0"/>
                      <a:cs typeface="Arial" pitchFamily="34" charset="0"/>
                    </a:rPr>
                    <a:t>Linac</a:t>
                  </a:r>
                  <a:endParaRPr kumimoji="0" lang="de-DE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9" name="Rectangle 89"/>
                <p:cNvSpPr>
                  <a:spLocks noChangeArrowheads="1"/>
                </p:cNvSpPr>
                <p:nvPr/>
              </p:nvSpPr>
              <p:spPr bwMode="auto">
                <a:xfrm>
                  <a:off x="3430588" y="5111750"/>
                  <a:ext cx="187325" cy="176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de-DE" sz="10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itchFamily="34" charset="0"/>
                      <a:cs typeface="Arial" pitchFamily="34" charset="0"/>
                    </a:rPr>
                    <a:t>ID</a:t>
                  </a:r>
                  <a:endParaRPr kumimoji="0" lang="de-DE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0" name="Freeform 94"/>
                <p:cNvSpPr>
                  <a:spLocks/>
                </p:cNvSpPr>
                <p:nvPr/>
              </p:nvSpPr>
              <p:spPr bwMode="auto">
                <a:xfrm>
                  <a:off x="5726113" y="5224462"/>
                  <a:ext cx="342900" cy="209550"/>
                </a:xfrm>
                <a:custGeom>
                  <a:avLst/>
                  <a:gdLst>
                    <a:gd name="T0" fmla="*/ 0 w 216"/>
                    <a:gd name="T1" fmla="*/ 131 h 132"/>
                    <a:gd name="T2" fmla="*/ 8 w 216"/>
                    <a:gd name="T3" fmla="*/ 132 h 132"/>
                    <a:gd name="T4" fmla="*/ 16 w 216"/>
                    <a:gd name="T5" fmla="*/ 131 h 132"/>
                    <a:gd name="T6" fmla="*/ 21 w 216"/>
                    <a:gd name="T7" fmla="*/ 128 h 132"/>
                    <a:gd name="T8" fmla="*/ 25 w 216"/>
                    <a:gd name="T9" fmla="*/ 123 h 132"/>
                    <a:gd name="T10" fmla="*/ 29 w 216"/>
                    <a:gd name="T11" fmla="*/ 117 h 132"/>
                    <a:gd name="T12" fmla="*/ 32 w 216"/>
                    <a:gd name="T13" fmla="*/ 111 h 132"/>
                    <a:gd name="T14" fmla="*/ 36 w 216"/>
                    <a:gd name="T15" fmla="*/ 105 h 132"/>
                    <a:gd name="T16" fmla="*/ 41 w 216"/>
                    <a:gd name="T17" fmla="*/ 101 h 132"/>
                    <a:gd name="T18" fmla="*/ 46 w 216"/>
                    <a:gd name="T19" fmla="*/ 97 h 132"/>
                    <a:gd name="T20" fmla="*/ 53 w 216"/>
                    <a:gd name="T21" fmla="*/ 95 h 132"/>
                    <a:gd name="T22" fmla="*/ 60 w 216"/>
                    <a:gd name="T23" fmla="*/ 95 h 132"/>
                    <a:gd name="T24" fmla="*/ 67 w 216"/>
                    <a:gd name="T25" fmla="*/ 94 h 132"/>
                    <a:gd name="T26" fmla="*/ 74 w 216"/>
                    <a:gd name="T27" fmla="*/ 94 h 132"/>
                    <a:gd name="T28" fmla="*/ 81 w 216"/>
                    <a:gd name="T29" fmla="*/ 93 h 132"/>
                    <a:gd name="T30" fmla="*/ 86 w 216"/>
                    <a:gd name="T31" fmla="*/ 91 h 132"/>
                    <a:gd name="T32" fmla="*/ 90 w 216"/>
                    <a:gd name="T33" fmla="*/ 86 h 132"/>
                    <a:gd name="T34" fmla="*/ 94 w 216"/>
                    <a:gd name="T35" fmla="*/ 80 h 132"/>
                    <a:gd name="T36" fmla="*/ 97 w 216"/>
                    <a:gd name="T37" fmla="*/ 74 h 132"/>
                    <a:gd name="T38" fmla="*/ 100 w 216"/>
                    <a:gd name="T39" fmla="*/ 67 h 132"/>
                    <a:gd name="T40" fmla="*/ 104 w 216"/>
                    <a:gd name="T41" fmla="*/ 62 h 132"/>
                    <a:gd name="T42" fmla="*/ 109 w 216"/>
                    <a:gd name="T43" fmla="*/ 59 h 132"/>
                    <a:gd name="T44" fmla="*/ 116 w 216"/>
                    <a:gd name="T45" fmla="*/ 57 h 132"/>
                    <a:gd name="T46" fmla="*/ 124 w 216"/>
                    <a:gd name="T47" fmla="*/ 57 h 132"/>
                    <a:gd name="T48" fmla="*/ 131 w 216"/>
                    <a:gd name="T49" fmla="*/ 57 h 132"/>
                    <a:gd name="T50" fmla="*/ 138 w 216"/>
                    <a:gd name="T51" fmla="*/ 57 h 132"/>
                    <a:gd name="T52" fmla="*/ 145 w 216"/>
                    <a:gd name="T53" fmla="*/ 56 h 132"/>
                    <a:gd name="T54" fmla="*/ 150 w 216"/>
                    <a:gd name="T55" fmla="*/ 53 h 132"/>
                    <a:gd name="T56" fmla="*/ 154 w 216"/>
                    <a:gd name="T57" fmla="*/ 47 h 132"/>
                    <a:gd name="T58" fmla="*/ 157 w 216"/>
                    <a:gd name="T59" fmla="*/ 40 h 132"/>
                    <a:gd name="T60" fmla="*/ 160 w 216"/>
                    <a:gd name="T61" fmla="*/ 34 h 132"/>
                    <a:gd name="T62" fmla="*/ 163 w 216"/>
                    <a:gd name="T63" fmla="*/ 27 h 132"/>
                    <a:gd name="T64" fmla="*/ 167 w 216"/>
                    <a:gd name="T65" fmla="*/ 21 h 132"/>
                    <a:gd name="T66" fmla="*/ 172 w 216"/>
                    <a:gd name="T67" fmla="*/ 19 h 132"/>
                    <a:gd name="T68" fmla="*/ 177 w 216"/>
                    <a:gd name="T69" fmla="*/ 17 h 132"/>
                    <a:gd name="T70" fmla="*/ 183 w 216"/>
                    <a:gd name="T71" fmla="*/ 15 h 132"/>
                    <a:gd name="T72" fmla="*/ 190 w 216"/>
                    <a:gd name="T73" fmla="*/ 13 h 132"/>
                    <a:gd name="T74" fmla="*/ 197 w 216"/>
                    <a:gd name="T75" fmla="*/ 11 h 132"/>
                    <a:gd name="T76" fmla="*/ 203 w 216"/>
                    <a:gd name="T77" fmla="*/ 7 h 132"/>
                    <a:gd name="T78" fmla="*/ 212 w 216"/>
                    <a:gd name="T79" fmla="*/ 2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16" h="132">
                      <a:moveTo>
                        <a:pt x="0" y="131"/>
                      </a:moveTo>
                      <a:lnTo>
                        <a:pt x="0" y="131"/>
                      </a:lnTo>
                      <a:lnTo>
                        <a:pt x="4" y="132"/>
                      </a:lnTo>
                      <a:lnTo>
                        <a:pt x="8" y="132"/>
                      </a:lnTo>
                      <a:lnTo>
                        <a:pt x="13" y="131"/>
                      </a:lnTo>
                      <a:lnTo>
                        <a:pt x="16" y="131"/>
                      </a:lnTo>
                      <a:lnTo>
                        <a:pt x="19" y="130"/>
                      </a:lnTo>
                      <a:lnTo>
                        <a:pt x="21" y="128"/>
                      </a:lnTo>
                      <a:lnTo>
                        <a:pt x="23" y="126"/>
                      </a:lnTo>
                      <a:lnTo>
                        <a:pt x="25" y="123"/>
                      </a:lnTo>
                      <a:lnTo>
                        <a:pt x="27" y="120"/>
                      </a:lnTo>
                      <a:lnTo>
                        <a:pt x="29" y="117"/>
                      </a:lnTo>
                      <a:lnTo>
                        <a:pt x="30" y="114"/>
                      </a:lnTo>
                      <a:lnTo>
                        <a:pt x="32" y="111"/>
                      </a:lnTo>
                      <a:lnTo>
                        <a:pt x="34" y="108"/>
                      </a:lnTo>
                      <a:lnTo>
                        <a:pt x="36" y="105"/>
                      </a:lnTo>
                      <a:lnTo>
                        <a:pt x="38" y="103"/>
                      </a:lnTo>
                      <a:lnTo>
                        <a:pt x="41" y="101"/>
                      </a:lnTo>
                      <a:lnTo>
                        <a:pt x="43" y="99"/>
                      </a:lnTo>
                      <a:lnTo>
                        <a:pt x="46" y="97"/>
                      </a:lnTo>
                      <a:lnTo>
                        <a:pt x="49" y="96"/>
                      </a:lnTo>
                      <a:lnTo>
                        <a:pt x="53" y="95"/>
                      </a:lnTo>
                      <a:lnTo>
                        <a:pt x="56" y="95"/>
                      </a:lnTo>
                      <a:lnTo>
                        <a:pt x="60" y="95"/>
                      </a:lnTo>
                      <a:lnTo>
                        <a:pt x="63" y="94"/>
                      </a:lnTo>
                      <a:lnTo>
                        <a:pt x="67" y="94"/>
                      </a:lnTo>
                      <a:lnTo>
                        <a:pt x="70" y="94"/>
                      </a:lnTo>
                      <a:lnTo>
                        <a:pt x="74" y="94"/>
                      </a:lnTo>
                      <a:lnTo>
                        <a:pt x="78" y="94"/>
                      </a:lnTo>
                      <a:lnTo>
                        <a:pt x="81" y="93"/>
                      </a:lnTo>
                      <a:lnTo>
                        <a:pt x="83" y="92"/>
                      </a:lnTo>
                      <a:lnTo>
                        <a:pt x="86" y="91"/>
                      </a:lnTo>
                      <a:lnTo>
                        <a:pt x="88" y="88"/>
                      </a:lnTo>
                      <a:lnTo>
                        <a:pt x="90" y="86"/>
                      </a:lnTo>
                      <a:lnTo>
                        <a:pt x="92" y="83"/>
                      </a:lnTo>
                      <a:lnTo>
                        <a:pt x="94" y="80"/>
                      </a:lnTo>
                      <a:lnTo>
                        <a:pt x="95" y="77"/>
                      </a:lnTo>
                      <a:lnTo>
                        <a:pt x="97" y="74"/>
                      </a:lnTo>
                      <a:lnTo>
                        <a:pt x="98" y="71"/>
                      </a:lnTo>
                      <a:lnTo>
                        <a:pt x="100" y="67"/>
                      </a:lnTo>
                      <a:lnTo>
                        <a:pt x="102" y="64"/>
                      </a:lnTo>
                      <a:lnTo>
                        <a:pt x="104" y="62"/>
                      </a:lnTo>
                      <a:lnTo>
                        <a:pt x="107" y="60"/>
                      </a:lnTo>
                      <a:lnTo>
                        <a:pt x="109" y="59"/>
                      </a:lnTo>
                      <a:lnTo>
                        <a:pt x="113" y="58"/>
                      </a:lnTo>
                      <a:lnTo>
                        <a:pt x="116" y="57"/>
                      </a:lnTo>
                      <a:lnTo>
                        <a:pt x="120" y="57"/>
                      </a:lnTo>
                      <a:lnTo>
                        <a:pt x="124" y="57"/>
                      </a:lnTo>
                      <a:lnTo>
                        <a:pt x="127" y="57"/>
                      </a:lnTo>
                      <a:lnTo>
                        <a:pt x="131" y="57"/>
                      </a:lnTo>
                      <a:lnTo>
                        <a:pt x="134" y="57"/>
                      </a:lnTo>
                      <a:lnTo>
                        <a:pt x="138" y="57"/>
                      </a:lnTo>
                      <a:lnTo>
                        <a:pt x="142" y="57"/>
                      </a:lnTo>
                      <a:lnTo>
                        <a:pt x="145" y="56"/>
                      </a:lnTo>
                      <a:lnTo>
                        <a:pt x="147" y="54"/>
                      </a:lnTo>
                      <a:lnTo>
                        <a:pt x="150" y="53"/>
                      </a:lnTo>
                      <a:lnTo>
                        <a:pt x="152" y="50"/>
                      </a:lnTo>
                      <a:lnTo>
                        <a:pt x="154" y="47"/>
                      </a:lnTo>
                      <a:lnTo>
                        <a:pt x="156" y="44"/>
                      </a:lnTo>
                      <a:lnTo>
                        <a:pt x="157" y="40"/>
                      </a:lnTo>
                      <a:lnTo>
                        <a:pt x="159" y="37"/>
                      </a:lnTo>
                      <a:lnTo>
                        <a:pt x="160" y="34"/>
                      </a:lnTo>
                      <a:lnTo>
                        <a:pt x="162" y="30"/>
                      </a:lnTo>
                      <a:lnTo>
                        <a:pt x="163" y="27"/>
                      </a:lnTo>
                      <a:lnTo>
                        <a:pt x="165" y="24"/>
                      </a:lnTo>
                      <a:lnTo>
                        <a:pt x="167" y="21"/>
                      </a:lnTo>
                      <a:lnTo>
                        <a:pt x="170" y="20"/>
                      </a:lnTo>
                      <a:lnTo>
                        <a:pt x="172" y="19"/>
                      </a:lnTo>
                      <a:lnTo>
                        <a:pt x="174" y="18"/>
                      </a:lnTo>
                      <a:lnTo>
                        <a:pt x="177" y="17"/>
                      </a:lnTo>
                      <a:lnTo>
                        <a:pt x="180" y="16"/>
                      </a:lnTo>
                      <a:lnTo>
                        <a:pt x="183" y="15"/>
                      </a:lnTo>
                      <a:lnTo>
                        <a:pt x="187" y="14"/>
                      </a:lnTo>
                      <a:lnTo>
                        <a:pt x="190" y="13"/>
                      </a:lnTo>
                      <a:lnTo>
                        <a:pt x="194" y="12"/>
                      </a:lnTo>
                      <a:lnTo>
                        <a:pt x="197" y="11"/>
                      </a:lnTo>
                      <a:lnTo>
                        <a:pt x="200" y="9"/>
                      </a:lnTo>
                      <a:lnTo>
                        <a:pt x="203" y="7"/>
                      </a:lnTo>
                      <a:lnTo>
                        <a:pt x="207" y="5"/>
                      </a:lnTo>
                      <a:lnTo>
                        <a:pt x="212" y="2"/>
                      </a:lnTo>
                      <a:lnTo>
                        <a:pt x="216" y="0"/>
                      </a:lnTo>
                    </a:path>
                  </a:pathLst>
                </a:custGeom>
                <a:noFill/>
                <a:ln w="10" cap="flat">
                  <a:solidFill>
                    <a:srgbClr val="D00000"/>
                  </a:solidFill>
                  <a:prstDash val="solid"/>
                  <a:bevel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1" name="Freeform 95"/>
                <p:cNvSpPr>
                  <a:spLocks/>
                </p:cNvSpPr>
                <p:nvPr/>
              </p:nvSpPr>
              <p:spPr bwMode="auto">
                <a:xfrm>
                  <a:off x="6051550" y="5211762"/>
                  <a:ext cx="38100" cy="30162"/>
                </a:xfrm>
                <a:custGeom>
                  <a:avLst/>
                  <a:gdLst>
                    <a:gd name="T0" fmla="*/ 0 w 24"/>
                    <a:gd name="T1" fmla="*/ 8 h 19"/>
                    <a:gd name="T2" fmla="*/ 24 w 24"/>
                    <a:gd name="T3" fmla="*/ 0 h 19"/>
                    <a:gd name="T4" fmla="*/ 6 w 24"/>
                    <a:gd name="T5" fmla="*/ 19 h 19"/>
                    <a:gd name="T6" fmla="*/ 0 w 24"/>
                    <a:gd name="T7" fmla="*/ 8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19">
                      <a:moveTo>
                        <a:pt x="0" y="8"/>
                      </a:moveTo>
                      <a:lnTo>
                        <a:pt x="24" y="0"/>
                      </a:lnTo>
                      <a:lnTo>
                        <a:pt x="6" y="19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D00000"/>
                </a:solidFill>
                <a:ln w="5" cap="flat">
                  <a:solidFill>
                    <a:srgbClr val="D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107" name="Rechteck 106"/>
          <p:cNvSpPr/>
          <p:nvPr/>
        </p:nvSpPr>
        <p:spPr bwMode="auto">
          <a:xfrm>
            <a:off x="4356775" y="2334325"/>
            <a:ext cx="3576637" cy="1456425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8" name="Rechteck 107"/>
          <p:cNvSpPr/>
          <p:nvPr/>
        </p:nvSpPr>
        <p:spPr bwMode="auto">
          <a:xfrm>
            <a:off x="776591" y="3717902"/>
            <a:ext cx="7570428" cy="2903307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89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7" grpId="0" animBg="1"/>
      <p:bldP spid="10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890588" y="93663"/>
            <a:ext cx="13532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dirty="0" smtClean="0">
                <a:solidFill>
                  <a:srgbClr val="FFFFFF"/>
                </a:solidFill>
              </a:rPr>
              <a:t>Summary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92026" y="1262743"/>
            <a:ext cx="8929176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 err="1" smtClean="0"/>
              <a:t>B</a:t>
            </a:r>
            <a:r>
              <a:rPr lang="en-GB" sz="2000" i="1" dirty="0" err="1" smtClean="0"/>
              <a:t>ERL</a:t>
            </a:r>
            <a:r>
              <a:rPr lang="en-GB" sz="2000" dirty="0" err="1" smtClean="0"/>
              <a:t>inPro</a:t>
            </a:r>
            <a:r>
              <a:rPr lang="en-GB" sz="2000" dirty="0" smtClean="0"/>
              <a:t> is a technology demonstrator for “generic ERL research”</a:t>
            </a:r>
          </a:p>
          <a:p>
            <a:pPr algn="l"/>
            <a:r>
              <a:rPr lang="en-GB" sz="2000" dirty="0" smtClean="0"/>
              <a:t>(50MeV, 100mA, 1 </a:t>
            </a:r>
            <a:r>
              <a:rPr lang="en-GB" sz="2000" dirty="0" smtClean="0">
                <a:latin typeface="Symbol" pitchFamily="18" charset="2"/>
              </a:rPr>
              <a:t>p</a:t>
            </a:r>
            <a:r>
              <a:rPr lang="en-GB" sz="2000" dirty="0" smtClean="0"/>
              <a:t> mm </a:t>
            </a:r>
            <a:r>
              <a:rPr lang="en-GB" sz="2000" dirty="0" err="1" smtClean="0"/>
              <a:t>mrad</a:t>
            </a:r>
            <a:r>
              <a:rPr lang="en-GB" sz="2000" dirty="0" smtClean="0"/>
              <a:t>, </a:t>
            </a:r>
            <a:r>
              <a:rPr lang="en-GB" sz="2000" dirty="0" err="1" smtClean="0"/>
              <a:t>srf</a:t>
            </a:r>
            <a:r>
              <a:rPr lang="en-GB" sz="2000" dirty="0" smtClean="0"/>
              <a:t> gun)</a:t>
            </a:r>
          </a:p>
          <a:p>
            <a:pPr algn="l"/>
            <a:endParaRPr lang="en-GB" sz="2000" dirty="0"/>
          </a:p>
          <a:p>
            <a:pPr algn="l"/>
            <a:r>
              <a:rPr lang="en-GB" sz="2000" dirty="0" smtClean="0"/>
              <a:t>Project started 2011, first beam through booster envisaged 2015</a:t>
            </a:r>
          </a:p>
          <a:p>
            <a:pPr algn="l"/>
            <a:endParaRPr lang="en-GB" sz="2000" dirty="0"/>
          </a:p>
          <a:p>
            <a:pPr algn="l"/>
            <a:r>
              <a:rPr lang="en-GB" sz="2000" dirty="0" smtClean="0"/>
              <a:t>Makes efficient use of existing resources at HZB (Matrix org.)</a:t>
            </a:r>
          </a:p>
          <a:p>
            <a:pPr algn="l"/>
            <a:r>
              <a:rPr lang="en-GB" sz="2000" dirty="0" smtClean="0"/>
              <a:t>(Institute for Accelerator Physics, Institute for SRF Science, Department</a:t>
            </a:r>
          </a:p>
          <a:p>
            <a:pPr algn="l"/>
            <a:r>
              <a:rPr lang="en-GB" sz="2000" dirty="0" smtClean="0"/>
              <a:t>for Accelerator operation, Young Investigator Group)</a:t>
            </a:r>
          </a:p>
          <a:p>
            <a:pPr algn="l"/>
            <a:endParaRPr lang="en-GB" sz="2000" dirty="0"/>
          </a:p>
          <a:p>
            <a:pPr algn="l"/>
            <a:r>
              <a:rPr lang="en-GB" sz="2000" dirty="0" smtClean="0"/>
              <a:t>Well embedded in the Accelerator Research and Development</a:t>
            </a:r>
          </a:p>
          <a:p>
            <a:pPr algn="l"/>
            <a:r>
              <a:rPr lang="en-GB" sz="2000" dirty="0" smtClean="0"/>
              <a:t>Initiative of Germanys Helmholtz-Foundation</a:t>
            </a:r>
          </a:p>
          <a:p>
            <a:pPr algn="l"/>
            <a:endParaRPr lang="en-GB" sz="2000" dirty="0" smtClean="0"/>
          </a:p>
          <a:p>
            <a:pPr algn="l"/>
            <a:r>
              <a:rPr lang="en-GB" sz="2000" dirty="0" smtClean="0"/>
              <a:t>Very attractive for students (education) from Berlin Universities</a:t>
            </a:r>
          </a:p>
          <a:p>
            <a:pPr algn="l"/>
            <a:r>
              <a:rPr lang="en-GB" sz="2000" dirty="0" smtClean="0"/>
              <a:t>and abroad</a:t>
            </a:r>
          </a:p>
        </p:txBody>
      </p:sp>
    </p:spTree>
    <p:extLst>
      <p:ext uri="{BB962C8B-B14F-4D97-AF65-F5344CB8AC3E}">
        <p14:creationId xmlns:p14="http://schemas.microsoft.com/office/powerpoint/2010/main" val="129589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HZB_II\BERLINPRO\Bilder+Grafiken\BERLinPro-Halle-Ansicht2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33" y="1250493"/>
            <a:ext cx="540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090" y="3568730"/>
            <a:ext cx="5400000" cy="2520000"/>
          </a:xfrm>
          <a:prstGeom prst="rect">
            <a:avLst/>
          </a:prstGeom>
          <a:noFill/>
          <a:ln>
            <a:noFill/>
          </a:ln>
          <a:effectLst>
            <a:glow rad="838200">
              <a:schemeClr val="accent1">
                <a:alpha val="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415565" y="696952"/>
            <a:ext cx="6286337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virtual reality to virtual beam power</a:t>
            </a:r>
          </a:p>
          <a:p>
            <a:endParaRPr lang="en-GB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are right on the way!</a:t>
            </a:r>
            <a:endParaRPr lang="en-GB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948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04" y="963612"/>
            <a:ext cx="6583391" cy="458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890588" y="93663"/>
            <a:ext cx="40000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dirty="0" smtClean="0">
                <a:solidFill>
                  <a:srgbClr val="FFFFFF"/>
                </a:solidFill>
              </a:rPr>
              <a:t>Thanks to the </a:t>
            </a:r>
            <a:r>
              <a:rPr lang="en-GB" sz="2000" dirty="0" err="1" smtClean="0">
                <a:solidFill>
                  <a:srgbClr val="FFFFFF"/>
                </a:solidFill>
              </a:rPr>
              <a:t>B</a:t>
            </a:r>
            <a:r>
              <a:rPr lang="en-GB" sz="2000" i="1" dirty="0" err="1" smtClean="0">
                <a:solidFill>
                  <a:srgbClr val="FFFFFF"/>
                </a:solidFill>
              </a:rPr>
              <a:t>ERL</a:t>
            </a:r>
            <a:r>
              <a:rPr lang="en-GB" sz="2000" dirty="0" err="1" smtClean="0">
                <a:solidFill>
                  <a:srgbClr val="FFFFFF"/>
                </a:solidFill>
              </a:rPr>
              <a:t>inPro</a:t>
            </a:r>
            <a:r>
              <a:rPr lang="en-GB" sz="2000" dirty="0" smtClean="0">
                <a:solidFill>
                  <a:srgbClr val="FFFFFF"/>
                </a:solidFill>
              </a:rPr>
              <a:t> Team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6004" y="6194965"/>
            <a:ext cx="7401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T. </a:t>
            </a:r>
            <a:r>
              <a:rPr lang="en-GB" sz="1400" dirty="0" smtClean="0">
                <a:solidFill>
                  <a:schemeClr val="tx1"/>
                </a:solidFill>
              </a:rPr>
              <a:t>Atkinson, R</a:t>
            </a:r>
            <a:r>
              <a:rPr lang="en-GB" sz="1400" dirty="0">
                <a:solidFill>
                  <a:schemeClr val="tx1"/>
                </a:solidFill>
              </a:rPr>
              <a:t>. Barday</a:t>
            </a:r>
            <a:r>
              <a:rPr lang="en-GB" sz="1400" dirty="0" smtClean="0">
                <a:solidFill>
                  <a:schemeClr val="tx1"/>
                </a:solidFill>
              </a:rPr>
              <a:t>, </a:t>
            </a:r>
            <a:r>
              <a:rPr lang="en-GB" sz="1400" dirty="0">
                <a:solidFill>
                  <a:schemeClr val="tx1"/>
                </a:solidFill>
              </a:rPr>
              <a:t>A. </a:t>
            </a:r>
            <a:r>
              <a:rPr lang="en-GB" sz="1400" dirty="0" smtClean="0">
                <a:solidFill>
                  <a:schemeClr val="tx1"/>
                </a:solidFill>
              </a:rPr>
              <a:t>Bondarenko, S. Schubert, Y. Petenev, J. Rudolph, J</a:t>
            </a:r>
            <a:r>
              <a:rPr lang="en-GB" sz="1400" dirty="0">
                <a:solidFill>
                  <a:schemeClr val="tx1"/>
                </a:solidFill>
              </a:rPr>
              <a:t>. </a:t>
            </a:r>
            <a:r>
              <a:rPr lang="en-GB" sz="1400" dirty="0" smtClean="0">
                <a:solidFill>
                  <a:schemeClr val="tx1"/>
                </a:solidFill>
              </a:rPr>
              <a:t>Völker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39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50900" y="114300"/>
            <a:ext cx="41941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 dirty="0" smtClean="0">
                <a:solidFill>
                  <a:srgbClr val="FFFFFF"/>
                </a:solidFill>
              </a:rPr>
              <a:t>Applications of ERL Technology: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99379" y="1382131"/>
            <a:ext cx="7494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 smtClean="0"/>
              <a:t>High energy </a:t>
            </a:r>
            <a:r>
              <a:rPr lang="en-GB" sz="2000" dirty="0"/>
              <a:t>e</a:t>
            </a:r>
            <a:r>
              <a:rPr lang="en-GB" sz="2000" dirty="0" smtClean="0"/>
              <a:t>lectron </a:t>
            </a:r>
            <a:r>
              <a:rPr lang="en-GB" sz="2000" b="0" dirty="0"/>
              <a:t>c</a:t>
            </a:r>
            <a:r>
              <a:rPr lang="en-GB" sz="2000" dirty="0" smtClean="0"/>
              <a:t>ooling of bunched proton/ion beams</a:t>
            </a:r>
            <a:endParaRPr lang="en-GB" sz="2000" dirty="0"/>
          </a:p>
        </p:txBody>
      </p:sp>
      <p:sp>
        <p:nvSpPr>
          <p:cNvPr id="6" name="Textfeld 5"/>
          <p:cNvSpPr txBox="1"/>
          <p:nvPr/>
        </p:nvSpPr>
        <p:spPr>
          <a:xfrm>
            <a:off x="1043657" y="2357270"/>
            <a:ext cx="6930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 smtClean="0"/>
              <a:t>Ultra high </a:t>
            </a:r>
            <a:r>
              <a:rPr lang="en-GB" sz="2000" dirty="0"/>
              <a:t>l</a:t>
            </a:r>
            <a:r>
              <a:rPr lang="en-GB" sz="2000" dirty="0" smtClean="0"/>
              <a:t>uminosity </a:t>
            </a:r>
            <a:r>
              <a:rPr lang="en-GB" sz="2000" dirty="0"/>
              <a:t>e</a:t>
            </a:r>
            <a:r>
              <a:rPr lang="en-GB" sz="2000" dirty="0" smtClean="0"/>
              <a:t>lectron – ion </a:t>
            </a:r>
            <a:r>
              <a:rPr lang="en-GB" sz="2000" dirty="0"/>
              <a:t>c</a:t>
            </a:r>
            <a:r>
              <a:rPr lang="en-GB" sz="2000" dirty="0" smtClean="0"/>
              <a:t>ollider (EIC, </a:t>
            </a:r>
            <a:r>
              <a:rPr lang="en-GB" sz="2000" dirty="0" err="1" smtClean="0"/>
              <a:t>LHeC</a:t>
            </a:r>
            <a:r>
              <a:rPr lang="en-GB" sz="2000" dirty="0" smtClean="0"/>
              <a:t>)</a:t>
            </a:r>
            <a:endParaRPr lang="en-GB" sz="2000" dirty="0"/>
          </a:p>
        </p:txBody>
      </p:sp>
      <p:sp>
        <p:nvSpPr>
          <p:cNvPr id="7" name="Textfeld 6"/>
          <p:cNvSpPr txBox="1"/>
          <p:nvPr/>
        </p:nvSpPr>
        <p:spPr>
          <a:xfrm>
            <a:off x="1652672" y="3328835"/>
            <a:ext cx="59298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 smtClean="0"/>
              <a:t>Compact </a:t>
            </a:r>
            <a:r>
              <a:rPr lang="en-GB" sz="2000" dirty="0"/>
              <a:t>r</a:t>
            </a:r>
            <a:r>
              <a:rPr lang="en-GB" sz="2000" dirty="0" smtClean="0"/>
              <a:t>adiation sources:</a:t>
            </a:r>
          </a:p>
          <a:p>
            <a:pPr algn="l"/>
            <a:r>
              <a:rPr lang="en-GB" sz="2000" dirty="0" smtClean="0"/>
              <a:t>   FELs, </a:t>
            </a:r>
            <a:r>
              <a:rPr lang="en-GB" sz="2000" dirty="0"/>
              <a:t>C</a:t>
            </a:r>
            <a:r>
              <a:rPr lang="en-GB" sz="2000" dirty="0" smtClean="0"/>
              <a:t>ompton sources, </a:t>
            </a:r>
          </a:p>
          <a:p>
            <a:pPr algn="l"/>
            <a:r>
              <a:rPr lang="en-GB" sz="2000" dirty="0" smtClean="0"/>
              <a:t>     next generation EUV lithography,</a:t>
            </a:r>
          </a:p>
          <a:p>
            <a:pPr algn="l"/>
            <a:r>
              <a:rPr lang="en-GB" sz="2000" dirty="0"/>
              <a:t> </a:t>
            </a:r>
            <a:r>
              <a:rPr lang="en-GB" sz="2000" dirty="0" smtClean="0"/>
              <a:t>         nuclear waste management, port security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747233" y="5088840"/>
            <a:ext cx="5081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Multi-User next </a:t>
            </a:r>
            <a:r>
              <a:rPr lang="en-GB" sz="2000" dirty="0"/>
              <a:t>g</a:t>
            </a:r>
            <a:r>
              <a:rPr lang="en-GB" sz="2000" dirty="0" smtClean="0"/>
              <a:t>eneration </a:t>
            </a:r>
            <a:r>
              <a:rPr lang="en-GB" sz="2000" dirty="0"/>
              <a:t>l</a:t>
            </a:r>
            <a:r>
              <a:rPr lang="en-GB" sz="2000" dirty="0" smtClean="0"/>
              <a:t>ight </a:t>
            </a:r>
            <a:r>
              <a:rPr lang="en-GB" sz="2000" dirty="0"/>
              <a:t>s</a:t>
            </a:r>
            <a:r>
              <a:rPr lang="en-GB" sz="2000" dirty="0" smtClean="0"/>
              <a:t>ources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2280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91410" y="711240"/>
            <a:ext cx="78724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dirty="0" smtClean="0"/>
              <a:t>Electron source:</a:t>
            </a:r>
          </a:p>
          <a:p>
            <a:pPr algn="l"/>
            <a:r>
              <a:rPr lang="en-GB" b="0" dirty="0" smtClean="0">
                <a:solidFill>
                  <a:schemeClr val="tx1"/>
                </a:solidFill>
              </a:rPr>
              <a:t>high current , low emittance  (100mA – A)  </a:t>
            </a:r>
            <a:r>
              <a:rPr lang="en-GB" b="0" dirty="0" err="1" smtClean="0">
                <a:solidFill>
                  <a:schemeClr val="tx1"/>
                </a:solidFill>
              </a:rPr>
              <a:t>cw</a:t>
            </a:r>
            <a:r>
              <a:rPr lang="en-GB" b="0" dirty="0" smtClean="0">
                <a:solidFill>
                  <a:schemeClr val="tx1"/>
                </a:solidFill>
              </a:rPr>
              <a:t> </a:t>
            </a:r>
            <a:r>
              <a:rPr lang="en-GB" b="0" dirty="0">
                <a:solidFill>
                  <a:schemeClr val="tx1"/>
                </a:solidFill>
              </a:rPr>
              <a:t>/</a:t>
            </a:r>
            <a:r>
              <a:rPr lang="en-GB" b="0" dirty="0" smtClean="0">
                <a:solidFill>
                  <a:schemeClr val="tx1"/>
                </a:solidFill>
              </a:rPr>
              <a:t> </a:t>
            </a:r>
            <a:r>
              <a:rPr lang="en-GB" b="0" dirty="0" err="1" smtClean="0">
                <a:solidFill>
                  <a:schemeClr val="tx1"/>
                </a:solidFill>
                <a:latin typeface="Symbol" pitchFamily="18" charset="2"/>
              </a:rPr>
              <a:t>e</a:t>
            </a:r>
            <a:r>
              <a:rPr lang="en-GB" b="0" baseline="-25000" dirty="0" err="1" smtClean="0">
                <a:solidFill>
                  <a:schemeClr val="tx1"/>
                </a:solidFill>
                <a:latin typeface="+mj-lt"/>
              </a:rPr>
              <a:t>norm</a:t>
            </a:r>
            <a:r>
              <a:rPr lang="en-GB" b="0" dirty="0" smtClean="0">
                <a:solidFill>
                  <a:schemeClr val="tx1"/>
                </a:solidFill>
              </a:rPr>
              <a:t> &lt; </a:t>
            </a:r>
            <a:r>
              <a:rPr lang="en-GB" b="0" dirty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GB" b="0" dirty="0" smtClean="0">
                <a:solidFill>
                  <a:schemeClr val="tx1"/>
                </a:solidFill>
              </a:rPr>
              <a:t>m rad ) not yet demonstrated</a:t>
            </a:r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630877" y="1427647"/>
            <a:ext cx="72456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dirty="0" smtClean="0"/>
              <a:t>Injector/Booster:</a:t>
            </a:r>
          </a:p>
          <a:p>
            <a:pPr algn="l"/>
            <a:r>
              <a:rPr lang="en-GB" b="0" dirty="0" smtClean="0">
                <a:solidFill>
                  <a:schemeClr val="tx1"/>
                </a:solidFill>
              </a:rPr>
              <a:t>100mA  @ 5 – 15MeV = 500 – 1500kW beam loading (coupler, HOM damper)</a:t>
            </a:r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1069741" y="2229348"/>
            <a:ext cx="7535909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dirty="0" smtClean="0"/>
              <a:t>Main-</a:t>
            </a:r>
            <a:r>
              <a:rPr lang="en-GB" sz="2000" dirty="0" err="1" smtClean="0"/>
              <a:t>Linac</a:t>
            </a:r>
            <a:r>
              <a:rPr lang="en-GB" sz="2000" dirty="0" smtClean="0"/>
              <a:t>:</a:t>
            </a:r>
          </a:p>
          <a:p>
            <a:pPr algn="l"/>
            <a:r>
              <a:rPr lang="en-GB" b="0" dirty="0" smtClean="0">
                <a:solidFill>
                  <a:schemeClr val="tx1"/>
                </a:solidFill>
              </a:rPr>
              <a:t>100mA recirculating beam </a:t>
            </a:r>
            <a:r>
              <a:rPr lang="en-GB" b="0" dirty="0" smtClean="0">
                <a:solidFill>
                  <a:schemeClr val="tx1"/>
                </a:solidFill>
                <a:sym typeface="Symbol" pitchFamily="18" charset="2"/>
              </a:rPr>
              <a:t> beam </a:t>
            </a:r>
            <a:r>
              <a:rPr lang="en-GB" b="0" dirty="0">
                <a:solidFill>
                  <a:schemeClr val="tx1"/>
                </a:solidFill>
                <a:sym typeface="Symbol" pitchFamily="18" charset="2"/>
              </a:rPr>
              <a:t>b</a:t>
            </a:r>
            <a:r>
              <a:rPr lang="en-GB" b="0" dirty="0" smtClean="0">
                <a:solidFill>
                  <a:schemeClr val="tx1"/>
                </a:solidFill>
                <a:sym typeface="Symbol" pitchFamily="18" charset="2"/>
              </a:rPr>
              <a:t>reak up (BBU), higher </a:t>
            </a:r>
            <a:r>
              <a:rPr lang="en-GB" b="0" dirty="0">
                <a:solidFill>
                  <a:schemeClr val="tx1"/>
                </a:solidFill>
                <a:sym typeface="Symbol" pitchFamily="18" charset="2"/>
              </a:rPr>
              <a:t>o</a:t>
            </a:r>
            <a:r>
              <a:rPr lang="en-GB" b="0" dirty="0" smtClean="0">
                <a:solidFill>
                  <a:schemeClr val="tx1"/>
                </a:solidFill>
                <a:sym typeface="Symbol" pitchFamily="18" charset="2"/>
              </a:rPr>
              <a:t>rder modes (HOM),</a:t>
            </a:r>
          </a:p>
          <a:p>
            <a:pPr algn="l"/>
            <a:r>
              <a:rPr lang="en-GB" b="0" dirty="0" smtClean="0">
                <a:solidFill>
                  <a:schemeClr val="tx1"/>
                </a:solidFill>
                <a:sym typeface="Symbol" pitchFamily="18" charset="2"/>
              </a:rPr>
              <a:t>highest </a:t>
            </a:r>
            <a:r>
              <a:rPr lang="en-GB" b="0" dirty="0" err="1" smtClean="0">
                <a:solidFill>
                  <a:schemeClr val="tx1"/>
                </a:solidFill>
                <a:sym typeface="Symbol" pitchFamily="18" charset="2"/>
              </a:rPr>
              <a:t>cw</a:t>
            </a:r>
            <a:r>
              <a:rPr lang="en-GB" b="0" dirty="0" smtClean="0">
                <a:solidFill>
                  <a:schemeClr val="tx1"/>
                </a:solidFill>
                <a:sym typeface="Symbol" pitchFamily="18" charset="2"/>
              </a:rPr>
              <a:t>-gradients (&gt;15MV/m) with quality factor &gt; 10</a:t>
            </a:r>
            <a:r>
              <a:rPr lang="en-GB" b="0" baseline="30000" dirty="0" smtClean="0">
                <a:solidFill>
                  <a:schemeClr val="tx1"/>
                </a:solidFill>
                <a:sym typeface="Symbol" pitchFamily="18" charset="2"/>
              </a:rPr>
              <a:t>10</a:t>
            </a:r>
            <a:r>
              <a:rPr lang="en-GB" b="0" dirty="0" smtClean="0">
                <a:solidFill>
                  <a:schemeClr val="tx1"/>
                </a:solidFill>
                <a:sym typeface="Symbol" pitchFamily="18" charset="2"/>
              </a:rPr>
              <a:t>  reduce </a:t>
            </a:r>
            <a:r>
              <a:rPr lang="en-GB" b="0" dirty="0" err="1" smtClean="0">
                <a:solidFill>
                  <a:schemeClr val="tx1"/>
                </a:solidFill>
                <a:sym typeface="Symbol" pitchFamily="18" charset="2"/>
              </a:rPr>
              <a:t>cryo</a:t>
            </a:r>
            <a:r>
              <a:rPr lang="en-GB" b="0" dirty="0" smtClean="0">
                <a:solidFill>
                  <a:schemeClr val="tx1"/>
                </a:solidFill>
                <a:sym typeface="Symbol" pitchFamily="18" charset="2"/>
              </a:rPr>
              <a:t> costs</a:t>
            </a:r>
            <a:endParaRPr lang="en-GB" b="0" dirty="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1538039" y="3280481"/>
            <a:ext cx="64139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dirty="0" smtClean="0"/>
              <a:t>Beam dynamics / optics:</a:t>
            </a:r>
          </a:p>
          <a:p>
            <a:pPr algn="l"/>
            <a:r>
              <a:rPr lang="en-GB" b="0" dirty="0" smtClean="0">
                <a:solidFill>
                  <a:schemeClr val="tx1"/>
                </a:solidFill>
              </a:rPr>
              <a:t>recirculation, flexible optics, bunch compression schemes = flexibility</a:t>
            </a:r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9" name="Text Box 768"/>
          <p:cNvSpPr txBox="1">
            <a:spLocks noChangeArrowheads="1"/>
          </p:cNvSpPr>
          <p:nvPr/>
        </p:nvSpPr>
        <p:spPr bwMode="auto">
          <a:xfrm>
            <a:off x="850900" y="114300"/>
            <a:ext cx="34307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Still many open questions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2062700" y="4112112"/>
            <a:ext cx="68563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dirty="0" smtClean="0"/>
              <a:t>Control of beam loss</a:t>
            </a:r>
          </a:p>
          <a:p>
            <a:pPr algn="l"/>
            <a:r>
              <a:rPr lang="en-GB" b="0" dirty="0" smtClean="0">
                <a:solidFill>
                  <a:schemeClr val="tx1"/>
                </a:solidFill>
              </a:rPr>
              <a:t>unwanted beam = dark current (cathode, gun, </a:t>
            </a:r>
            <a:r>
              <a:rPr lang="en-GB" b="0" dirty="0" err="1" smtClean="0">
                <a:solidFill>
                  <a:schemeClr val="tx1"/>
                </a:solidFill>
              </a:rPr>
              <a:t>srf</a:t>
            </a:r>
            <a:r>
              <a:rPr lang="en-GB" b="0" dirty="0" smtClean="0">
                <a:solidFill>
                  <a:schemeClr val="tx1"/>
                </a:solidFill>
              </a:rPr>
              <a:t>), beam halo, collimation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222848" y="1239480"/>
            <a:ext cx="3407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(big step forward: Cornels 50mA)</a:t>
            </a:r>
            <a:endParaRPr lang="en-GB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640870" y="5109103"/>
            <a:ext cx="3626324" cy="1118649"/>
            <a:chOff x="640870" y="5109103"/>
            <a:chExt cx="3626324" cy="1118649"/>
          </a:xfrm>
        </p:grpSpPr>
        <p:pic>
          <p:nvPicPr>
            <p:cNvPr id="11" name="Picture 8" descr="C:\Users\janko\Vorträge\mit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7036" y="5109103"/>
              <a:ext cx="1620158" cy="1118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feld 3"/>
            <p:cNvSpPr txBox="1"/>
            <p:nvPr/>
          </p:nvSpPr>
          <p:spPr>
            <a:xfrm>
              <a:off x="640870" y="5123617"/>
              <a:ext cx="203171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 smtClean="0">
                  <a:solidFill>
                    <a:schemeClr val="tx1"/>
                  </a:solidFill>
                </a:rPr>
                <a:t>Storage ring:</a:t>
              </a:r>
            </a:p>
            <a:p>
              <a:pPr algn="l"/>
              <a:r>
                <a:rPr lang="en-GB" dirty="0" smtClean="0"/>
                <a:t>nearly Gaussian</a:t>
              </a:r>
            </a:p>
            <a:p>
              <a:pPr algn="l"/>
              <a:r>
                <a:rPr lang="en-GB" dirty="0" smtClean="0"/>
                <a:t>~ </a:t>
              </a:r>
              <a:r>
                <a:rPr lang="en-GB" dirty="0" err="1" smtClean="0"/>
                <a:t>pA</a:t>
              </a:r>
              <a:r>
                <a:rPr lang="en-GB" dirty="0" smtClean="0"/>
                <a:t> losses typical</a:t>
              </a:r>
            </a:p>
            <a:p>
              <a:pPr algn="l"/>
              <a:r>
                <a:rPr lang="en-GB" dirty="0" smtClean="0"/>
                <a:t>~ 10 </a:t>
              </a:r>
              <a:r>
                <a:rPr lang="en-GB" dirty="0" err="1" smtClean="0"/>
                <a:t>nA</a:t>
              </a:r>
              <a:r>
                <a:rPr lang="en-GB" dirty="0" smtClean="0"/>
                <a:t> maximum</a:t>
              </a: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4470329" y="5130971"/>
            <a:ext cx="4377729" cy="1455549"/>
            <a:chOff x="4470329" y="5130971"/>
            <a:chExt cx="4377729" cy="1455549"/>
          </a:xfrm>
        </p:grpSpPr>
        <p:sp>
          <p:nvSpPr>
            <p:cNvPr id="3" name="Textfeld 2"/>
            <p:cNvSpPr txBox="1"/>
            <p:nvPr/>
          </p:nvSpPr>
          <p:spPr>
            <a:xfrm>
              <a:off x="7134705" y="6124855"/>
              <a:ext cx="17133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chemeClr val="tx1"/>
                  </a:solidFill>
                </a:rPr>
                <a:t>The “hummingbird”</a:t>
              </a:r>
            </a:p>
            <a:p>
              <a:r>
                <a:rPr lang="en-GB" sz="1200" dirty="0" smtClean="0">
                  <a:solidFill>
                    <a:schemeClr val="tx1"/>
                  </a:solidFill>
                </a:rPr>
                <a:t>P. Evtushenko, JLAB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3733" y="5141909"/>
              <a:ext cx="1576482" cy="985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feld 12"/>
            <p:cNvSpPr txBox="1"/>
            <p:nvPr/>
          </p:nvSpPr>
          <p:spPr>
            <a:xfrm>
              <a:off x="4470329" y="5130971"/>
              <a:ext cx="266970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 smtClean="0">
                  <a:solidFill>
                    <a:schemeClr val="tx1"/>
                  </a:solidFill>
                </a:rPr>
                <a:t>ERL:</a:t>
              </a:r>
            </a:p>
            <a:p>
              <a:pPr algn="l"/>
              <a:r>
                <a:rPr lang="en-GB" dirty="0" smtClean="0"/>
                <a:t>no dead mathematician</a:t>
              </a:r>
            </a:p>
            <a:p>
              <a:pPr algn="l"/>
              <a:r>
                <a:rPr lang="en-GB" dirty="0" smtClean="0"/>
                <a:t>~ 100 </a:t>
              </a:r>
              <a:r>
                <a:rPr lang="en-GB" dirty="0">
                  <a:latin typeface="Symbol" pitchFamily="18" charset="2"/>
                </a:rPr>
                <a:t>m</a:t>
              </a:r>
              <a:r>
                <a:rPr lang="en-GB" dirty="0" smtClean="0"/>
                <a:t>A losses possible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427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allAtOnce"/>
      <p:bldP spid="8" grpId="0"/>
      <p:bldP spid="1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" y="1480941"/>
            <a:ext cx="8620125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el 1"/>
          <p:cNvSpPr txBox="1">
            <a:spLocks/>
          </p:cNvSpPr>
          <p:nvPr/>
        </p:nvSpPr>
        <p:spPr bwMode="auto">
          <a:xfrm>
            <a:off x="914400" y="116632"/>
            <a:ext cx="82296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BERLinPro</a:t>
            </a:r>
            <a:r>
              <a:rPr lang="en-US" sz="2000" dirty="0">
                <a:solidFill>
                  <a:sysClr val="window" lastClr="FFFFFF"/>
                </a:solidFill>
              </a:rPr>
              <a:t> </a:t>
            </a:r>
            <a:r>
              <a:rPr lang="en-US" sz="2000" dirty="0" smtClean="0">
                <a:solidFill>
                  <a:sysClr val="window" lastClr="FFFFFF"/>
                </a:solidFill>
              </a:rPr>
              <a:t>–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Machine </a:t>
            </a:r>
            <a:r>
              <a:rPr lang="en-US" sz="2000" dirty="0" smtClean="0">
                <a:solidFill>
                  <a:sysClr val="window" lastClr="FFFFFF"/>
                </a:solidFill>
              </a:rPr>
              <a:t>l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ayout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/ parameters</a:t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2414887" y="1915789"/>
            <a:ext cx="27674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charset="0"/>
                <a:cs typeface="Arial" charset="0"/>
              </a:rPr>
              <a:t>l</a:t>
            </a:r>
            <a:r>
              <a:rPr kumimoji="0" lang="en-GB" sz="16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charset="0"/>
                <a:cs typeface="Arial" charset="0"/>
              </a:rPr>
              <a:t>inac</a:t>
            </a:r>
            <a:r>
              <a:rPr kumimoji="0" lang="en-GB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charset="0"/>
                <a:cs typeface="Arial" charset="0"/>
              </a:rPr>
              <a:t> module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t>3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t>x 7 cell </a:t>
            </a: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t>srf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t> cavities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t>, 44MeV</a:t>
            </a:r>
          </a:p>
        </p:txBody>
      </p:sp>
      <p:sp>
        <p:nvSpPr>
          <p:cNvPr id="15" name="Textfeld 14"/>
          <p:cNvSpPr txBox="1">
            <a:spLocks noChangeArrowheads="1"/>
          </p:cNvSpPr>
          <p:nvPr/>
        </p:nvSpPr>
        <p:spPr bwMode="auto">
          <a:xfrm>
            <a:off x="4803972" y="1425937"/>
            <a:ext cx="29424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0" dirty="0" smtClean="0"/>
              <a:t>modified </a:t>
            </a:r>
            <a:r>
              <a:rPr kumimoji="0" lang="en-GB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</a:rPr>
              <a:t>Cornell booster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t>3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t>x 2 cell </a:t>
            </a: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t>srf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t> cavities, 4.5MeV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6" name="Textfeld 15"/>
          <p:cNvSpPr txBox="1">
            <a:spLocks noChangeArrowheads="1"/>
          </p:cNvSpPr>
          <p:nvPr/>
        </p:nvSpPr>
        <p:spPr bwMode="auto">
          <a:xfrm>
            <a:off x="7833546" y="2291606"/>
            <a:ext cx="13430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0" dirty="0" err="1" smtClean="0"/>
              <a:t>srf</a:t>
            </a:r>
            <a:r>
              <a:rPr kumimoji="0" lang="en-GB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</a:rPr>
              <a:t>-gun</a:t>
            </a:r>
            <a:endParaRPr kumimoji="0" lang="en-GB" sz="1600" i="0" u="none" strike="noStrike" kern="0" cap="none" spc="0" normalizeH="0" baseline="0" noProof="0" dirty="0">
              <a:ln>
                <a:noFill/>
              </a:ln>
              <a:solidFill>
                <a:srgbClr val="00589C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t>1.5-2MeV,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0" kern="0" dirty="0">
                <a:solidFill>
                  <a:schemeClr val="tx1"/>
                </a:solidFill>
              </a:rPr>
              <a:t>s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t>ingle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t>solenoid,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t>no </a:t>
            </a: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t>buncher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t> cavity</a:t>
            </a:r>
          </a:p>
        </p:txBody>
      </p:sp>
      <p:sp>
        <p:nvSpPr>
          <p:cNvPr id="17" name="Textfeld 16"/>
          <p:cNvSpPr txBox="1">
            <a:spLocks noChangeArrowheads="1"/>
          </p:cNvSpPr>
          <p:nvPr/>
        </p:nvSpPr>
        <p:spPr bwMode="auto">
          <a:xfrm>
            <a:off x="3925873" y="2914165"/>
            <a:ext cx="25130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0" dirty="0"/>
              <a:t>m</a:t>
            </a:r>
            <a:r>
              <a:rPr kumimoji="0" lang="en-GB" sz="16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charset="0"/>
                <a:cs typeface="Arial" charset="0"/>
              </a:rPr>
              <a:t>erger</a:t>
            </a:r>
            <a:endParaRPr kumimoji="0" lang="en-GB" sz="1600" i="0" u="none" strike="noStrike" kern="0" cap="none" spc="0" normalizeH="0" baseline="0" noProof="0" dirty="0" smtClean="0">
              <a:ln>
                <a:noFill/>
              </a:ln>
              <a:solidFill>
                <a:srgbClr val="00589C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t>dogleg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9" name="Textfeld 18"/>
          <p:cNvSpPr txBox="1">
            <a:spLocks noChangeArrowheads="1"/>
          </p:cNvSpPr>
          <p:nvPr/>
        </p:nvSpPr>
        <p:spPr bwMode="auto">
          <a:xfrm>
            <a:off x="404018" y="4592441"/>
            <a:ext cx="22082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0" noProof="0" dirty="0" smtClean="0"/>
              <a:t>recirculation</a:t>
            </a:r>
            <a:r>
              <a:rPr kumimoji="0" lang="en-GB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charset="0"/>
                <a:cs typeface="Arial" charset="0"/>
              </a:rPr>
              <a:t> arc</a:t>
            </a:r>
            <a:endParaRPr kumimoji="0" lang="en-GB" sz="1600" i="0" u="none" strike="noStrike" kern="0" cap="none" spc="0" normalizeH="0" baseline="0" noProof="0" dirty="0">
              <a:ln>
                <a:noFill/>
              </a:ln>
              <a:solidFill>
                <a:srgbClr val="00589C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0" name="Textfeld 19"/>
          <p:cNvSpPr txBox="1">
            <a:spLocks noChangeArrowheads="1"/>
          </p:cNvSpPr>
          <p:nvPr/>
        </p:nvSpPr>
        <p:spPr bwMode="auto">
          <a:xfrm>
            <a:off x="99246" y="1302311"/>
            <a:ext cx="25130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charset="0"/>
                <a:cs typeface="Arial" charset="0"/>
              </a:rPr>
              <a:t>beam dump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0" kern="0" dirty="0" smtClean="0">
                <a:solidFill>
                  <a:schemeClr val="tx1"/>
                </a:solidFill>
              </a:rPr>
              <a:t>7MeV, 100mA = 700kW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3" name="Text Box 241"/>
          <p:cNvSpPr txBox="1">
            <a:spLocks noChangeArrowheads="1"/>
          </p:cNvSpPr>
          <p:nvPr/>
        </p:nvSpPr>
        <p:spPr bwMode="auto">
          <a:xfrm>
            <a:off x="155255" y="632703"/>
            <a:ext cx="93846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600" dirty="0" err="1"/>
              <a:t>B</a:t>
            </a:r>
            <a:r>
              <a:rPr lang="en-GB" sz="1600" i="1" dirty="0" err="1"/>
              <a:t>ERL</a:t>
            </a:r>
            <a:r>
              <a:rPr lang="en-GB" sz="1600" dirty="0" err="1"/>
              <a:t>inPro</a:t>
            </a:r>
            <a:r>
              <a:rPr lang="en-GB" sz="1600" dirty="0"/>
              <a:t> = Berlin Energy Recovery </a:t>
            </a:r>
            <a:r>
              <a:rPr lang="en-GB" sz="1600" dirty="0" err="1"/>
              <a:t>Linac</a:t>
            </a:r>
            <a:r>
              <a:rPr lang="en-GB" sz="1600" dirty="0"/>
              <a:t> Project</a:t>
            </a:r>
          </a:p>
          <a:p>
            <a:pPr algn="l"/>
            <a:r>
              <a:rPr lang="en-GB" sz="1600" dirty="0" smtClean="0">
                <a:solidFill>
                  <a:schemeClr val="tx1"/>
                </a:solidFill>
              </a:rPr>
              <a:t>100mA  / low emittance </a:t>
            </a:r>
            <a:r>
              <a:rPr lang="en-GB" dirty="0" smtClean="0">
                <a:solidFill>
                  <a:schemeClr val="tx1"/>
                </a:solidFill>
              </a:rPr>
              <a:t>technology</a:t>
            </a:r>
            <a:r>
              <a:rPr lang="en-GB" sz="1600" dirty="0" smtClean="0">
                <a:solidFill>
                  <a:schemeClr val="tx1"/>
                </a:solidFill>
              </a:rPr>
              <a:t> demonstrator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sz="1600" dirty="0" smtClean="0">
                <a:solidFill>
                  <a:schemeClr val="tx1"/>
                </a:solidFill>
              </a:rPr>
              <a:t>(covering key </a:t>
            </a:r>
            <a:r>
              <a:rPr lang="en-GB" sz="1600" dirty="0">
                <a:solidFill>
                  <a:schemeClr val="tx1"/>
                </a:solidFill>
              </a:rPr>
              <a:t>aspects </a:t>
            </a:r>
            <a:r>
              <a:rPr lang="en-GB" sz="1600" dirty="0" smtClean="0">
                <a:solidFill>
                  <a:schemeClr val="tx1"/>
                </a:solidFill>
              </a:rPr>
              <a:t>of </a:t>
            </a:r>
            <a:r>
              <a:rPr lang="en-GB" dirty="0" smtClean="0">
                <a:solidFill>
                  <a:schemeClr val="tx1"/>
                </a:solidFill>
              </a:rPr>
              <a:t>large scale ERL)</a:t>
            </a:r>
            <a:endParaRPr lang="en-GB" sz="1600" dirty="0">
              <a:solidFill>
                <a:schemeClr val="tx1"/>
              </a:solidFill>
            </a:endParaRPr>
          </a:p>
        </p:txBody>
      </p:sp>
      <p:graphicFrame>
        <p:nvGraphicFramePr>
          <p:cNvPr id="24" name="Group 2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574652"/>
              </p:ext>
            </p:extLst>
          </p:nvPr>
        </p:nvGraphicFramePr>
        <p:xfrm>
          <a:off x="4368552" y="4758347"/>
          <a:ext cx="4377822" cy="1947865"/>
        </p:xfrm>
        <a:graphic>
          <a:graphicData uri="http://schemas.openxmlformats.org/drawingml/2006/table">
            <a:tbl>
              <a:tblPr/>
              <a:tblGrid>
                <a:gridCol w="2504051"/>
                <a:gridCol w="1873771"/>
              </a:tblGrid>
              <a:tr h="276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Basic Parameter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max. beam energy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50MeV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000"/>
                      </a:srgbClr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max. current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100mA (77pC/bunch)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normalized </a:t>
                      </a:r>
                      <a:r>
                        <a:rPr kumimoji="0" lang="en-GB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emittance</a:t>
                      </a: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 </a:t>
                      </a: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p </a:t>
                      </a: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mm </a:t>
                      </a:r>
                      <a:r>
                        <a:rPr kumimoji="0" lang="en-GB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mrad</a:t>
                      </a: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000"/>
                      </a:srgbClr>
                    </a:solidFill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bunch length (straight)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 </a:t>
                      </a:r>
                      <a:r>
                        <a:rPr kumimoji="0" lang="en-GB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ps</a:t>
                      </a: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or smaller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rep. rate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1.3GHz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000"/>
                      </a:srgbClr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losses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&lt; 10</a:t>
                      </a:r>
                      <a:r>
                        <a:rPr kumimoji="0" lang="en-GB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-5</a:t>
                      </a: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5" name="Rectangle 287"/>
          <p:cNvSpPr>
            <a:spLocks noChangeArrowheads="1"/>
          </p:cNvSpPr>
          <p:nvPr/>
        </p:nvSpPr>
        <p:spPr bwMode="auto">
          <a:xfrm>
            <a:off x="6871703" y="4746172"/>
            <a:ext cx="1894929" cy="1978634"/>
          </a:xfrm>
          <a:prstGeom prst="rect">
            <a:avLst/>
          </a:prstGeom>
          <a:noFill/>
          <a:ln w="508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468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9" grpId="0"/>
      <p:bldP spid="20" grpId="0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850900" y="114300"/>
            <a:ext cx="34339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 dirty="0" err="1" smtClean="0">
                <a:solidFill>
                  <a:srgbClr val="FFFFFF"/>
                </a:solidFill>
              </a:rPr>
              <a:t>B</a:t>
            </a:r>
            <a:r>
              <a:rPr lang="en-US" sz="2000" i="1" dirty="0" err="1" smtClean="0">
                <a:solidFill>
                  <a:srgbClr val="FFFFFF"/>
                </a:solidFill>
              </a:rPr>
              <a:t>ERL</a:t>
            </a:r>
            <a:r>
              <a:rPr lang="en-US" sz="2000" dirty="0" err="1" smtClean="0">
                <a:solidFill>
                  <a:srgbClr val="FFFFFF"/>
                </a:solidFill>
              </a:rPr>
              <a:t>inPro</a:t>
            </a:r>
            <a:r>
              <a:rPr lang="en-US" sz="2000" dirty="0" smtClean="0">
                <a:solidFill>
                  <a:srgbClr val="FFFFFF"/>
                </a:solidFill>
              </a:rPr>
              <a:t> – Project goals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21111" y="767644"/>
            <a:ext cx="775564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Produce and accelerate an electron beam with</a:t>
            </a:r>
          </a:p>
          <a:p>
            <a:pPr algn="l"/>
            <a:endParaRPr lang="en-US" sz="2000" dirty="0" smtClean="0"/>
          </a:p>
          <a:p>
            <a:pPr algn="l"/>
            <a:r>
              <a:rPr lang="en-US" sz="2000" dirty="0" smtClean="0"/>
              <a:t>emittance:	</a:t>
            </a:r>
            <a:r>
              <a:rPr lang="en-US" sz="2000" dirty="0" smtClean="0">
                <a:solidFill>
                  <a:schemeClr val="tx1"/>
                </a:solidFill>
              </a:rPr>
              <a:t>1 </a:t>
            </a:r>
            <a:r>
              <a:rPr lang="en-US" sz="2000" dirty="0" smtClean="0">
                <a:solidFill>
                  <a:schemeClr val="tx1"/>
                </a:solidFill>
                <a:latin typeface="Symbol" pitchFamily="18" charset="2"/>
              </a:rPr>
              <a:t>p </a:t>
            </a:r>
            <a:r>
              <a:rPr lang="en-US" sz="2000" dirty="0" smtClean="0">
                <a:solidFill>
                  <a:schemeClr val="tx1"/>
                </a:solidFill>
              </a:rPr>
              <a:t>mm </a:t>
            </a:r>
            <a:r>
              <a:rPr lang="en-US" sz="2000" dirty="0" err="1" smtClean="0">
                <a:solidFill>
                  <a:schemeClr val="tx1"/>
                </a:solidFill>
              </a:rPr>
              <a:t>mrad</a:t>
            </a:r>
            <a:r>
              <a:rPr lang="en-US" sz="2000" dirty="0" smtClean="0">
                <a:solidFill>
                  <a:schemeClr val="tx1"/>
                </a:solidFill>
              </a:rPr>
              <a:t> (normalized)</a:t>
            </a:r>
          </a:p>
          <a:p>
            <a:pPr algn="l"/>
            <a:r>
              <a:rPr lang="en-US" sz="2000" dirty="0" smtClean="0"/>
              <a:t>current:	</a:t>
            </a:r>
            <a:r>
              <a:rPr lang="en-US" sz="2000" dirty="0" smtClean="0">
                <a:solidFill>
                  <a:schemeClr val="tx1"/>
                </a:solidFill>
              </a:rPr>
              <a:t>100mA </a:t>
            </a:r>
            <a:r>
              <a:rPr lang="en-US" sz="2000" dirty="0" err="1" smtClean="0">
                <a:solidFill>
                  <a:schemeClr val="tx1"/>
                </a:solidFill>
              </a:rPr>
              <a:t>cw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l"/>
            <a:r>
              <a:rPr lang="en-US" sz="2000" dirty="0" smtClean="0"/>
              <a:t>		</a:t>
            </a:r>
            <a:r>
              <a:rPr lang="en-US" sz="1400" dirty="0" smtClean="0">
                <a:solidFill>
                  <a:schemeClr val="tx1"/>
                </a:solidFill>
              </a:rPr>
              <a:t>(1.3GHz, 77pC bunch charge)</a:t>
            </a:r>
          </a:p>
          <a:p>
            <a:pPr algn="l"/>
            <a:endParaRPr lang="en-US" sz="2000" dirty="0" smtClean="0"/>
          </a:p>
          <a:p>
            <a:pPr algn="l"/>
            <a:r>
              <a:rPr lang="en-US" sz="2000" dirty="0" smtClean="0"/>
              <a:t>pulse length:	</a:t>
            </a:r>
            <a:r>
              <a:rPr lang="en-US" sz="2000" dirty="0">
                <a:solidFill>
                  <a:schemeClr val="tx1"/>
                </a:solidFill>
              </a:rPr>
              <a:t>2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ps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l"/>
            <a:endParaRPr lang="en-US" sz="2000" dirty="0" smtClean="0"/>
          </a:p>
          <a:p>
            <a:pPr algn="l"/>
            <a:r>
              <a:rPr lang="en-US" sz="2000" dirty="0" smtClean="0"/>
              <a:t>at reasonable energy </a:t>
            </a:r>
            <a:r>
              <a:rPr lang="en-US" sz="2000" dirty="0"/>
              <a:t>(</a:t>
            </a:r>
            <a:r>
              <a:rPr lang="en-US" sz="2000" dirty="0" smtClean="0">
                <a:solidFill>
                  <a:schemeClr val="tx1"/>
                </a:solidFill>
              </a:rPr>
              <a:t>50MeV </a:t>
            </a:r>
            <a:r>
              <a:rPr lang="en-US" sz="2000" dirty="0" smtClean="0"/>
              <a:t>) in „user quality“  (low losses in</a:t>
            </a:r>
          </a:p>
          <a:p>
            <a:pPr algn="l"/>
            <a:r>
              <a:rPr lang="en-US" sz="2000" dirty="0" smtClean="0"/>
              <a:t>recirculation) with stable </a:t>
            </a:r>
            <a:r>
              <a:rPr lang="en-US" sz="2000" dirty="0"/>
              <a:t>and reliable </a:t>
            </a:r>
            <a:r>
              <a:rPr lang="en-US" sz="2000" dirty="0" smtClean="0"/>
              <a:t>operation</a:t>
            </a:r>
          </a:p>
          <a:p>
            <a:pPr algn="l"/>
            <a:endParaRPr lang="en-US" sz="1200" dirty="0"/>
          </a:p>
          <a:p>
            <a:pPr algn="l"/>
            <a:r>
              <a:rPr lang="en-US" sz="2000" dirty="0" smtClean="0"/>
              <a:t>             → Facility for ERL beam tests and developments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31607" y="4604949"/>
            <a:ext cx="848501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- develop the required </a:t>
            </a:r>
            <a:r>
              <a:rPr lang="en-US" sz="2000" dirty="0" err="1" smtClean="0">
                <a:solidFill>
                  <a:schemeClr val="tx1"/>
                </a:solidFill>
              </a:rPr>
              <a:t>srf</a:t>
            </a:r>
            <a:r>
              <a:rPr lang="en-US" sz="2000" dirty="0" smtClean="0">
                <a:solidFill>
                  <a:schemeClr val="tx1"/>
                </a:solidFill>
              </a:rPr>
              <a:t> technology (gun/booster/</a:t>
            </a:r>
            <a:r>
              <a:rPr lang="en-US" sz="2000" dirty="0" err="1" smtClean="0">
                <a:solidFill>
                  <a:schemeClr val="tx1"/>
                </a:solidFill>
              </a:rPr>
              <a:t>linac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- explore the </a:t>
            </a:r>
            <a:r>
              <a:rPr lang="en-US" sz="2000" dirty="0">
                <a:solidFill>
                  <a:schemeClr val="tx1"/>
                </a:solidFill>
              </a:rPr>
              <a:t>parameter space of emittance, charge and pulse </a:t>
            </a:r>
            <a:r>
              <a:rPr lang="en-US" sz="2000" dirty="0" smtClean="0">
                <a:solidFill>
                  <a:schemeClr val="tx1"/>
                </a:solidFill>
              </a:rPr>
              <a:t>length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- understand to control “unwanted” beam(loss)</a:t>
            </a:r>
            <a:endParaRPr lang="en-US" sz="2000" dirty="0">
              <a:solidFill>
                <a:schemeClr val="tx1"/>
              </a:solidFill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- e</a:t>
            </a:r>
            <a:r>
              <a:rPr lang="en-US" sz="2000" dirty="0" smtClean="0">
                <a:solidFill>
                  <a:schemeClr val="tx1"/>
                </a:solidFill>
              </a:rPr>
              <a:t>ducate accelerator </a:t>
            </a:r>
            <a:r>
              <a:rPr lang="en-US" sz="2000" dirty="0">
                <a:solidFill>
                  <a:schemeClr val="tx1"/>
                </a:solidFill>
              </a:rPr>
              <a:t>physicists, engineers and technicians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- acquire expertise to be prepared for future large scale </a:t>
            </a:r>
            <a:r>
              <a:rPr lang="en-US" sz="2000" dirty="0" smtClean="0">
                <a:solidFill>
                  <a:schemeClr val="tx1"/>
                </a:solidFill>
              </a:rPr>
              <a:t>projects</a:t>
            </a:r>
            <a:endParaRPr lang="en-US" sz="2000" dirty="0">
              <a:solidFill>
                <a:schemeClr val="tx1"/>
              </a:solidFill>
            </a:endParaRP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- foster international collaboration on ERL technology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6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850900" y="114300"/>
            <a:ext cx="18646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 smtClean="0">
                <a:solidFill>
                  <a:srgbClr val="FFFFFF"/>
                </a:solidFill>
              </a:rPr>
              <a:t>Challenges (i)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285318" y="659433"/>
            <a:ext cx="8830337" cy="3724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000" dirty="0"/>
              <a:t>electron source with cathode and laser </a:t>
            </a:r>
            <a:r>
              <a:rPr lang="en-US" sz="2000" dirty="0" smtClean="0"/>
              <a:t>system</a:t>
            </a:r>
            <a:br>
              <a:rPr lang="en-US" sz="2000" dirty="0" smtClean="0"/>
            </a:br>
            <a:r>
              <a:rPr lang="en-US" sz="2000" dirty="0" smtClean="0">
                <a:solidFill>
                  <a:schemeClr val="tx1"/>
                </a:solidFill>
              </a:rPr>
              <a:t>staged approach for development of </a:t>
            </a:r>
            <a:r>
              <a:rPr lang="en-US" sz="2000" dirty="0" err="1" smtClean="0">
                <a:solidFill>
                  <a:schemeClr val="tx1"/>
                </a:solidFill>
              </a:rPr>
              <a:t>srf</a:t>
            </a:r>
            <a:r>
              <a:rPr lang="en-US" sz="2000" dirty="0" smtClean="0">
                <a:solidFill>
                  <a:schemeClr val="tx1"/>
                </a:solidFill>
              </a:rPr>
              <a:t> photo electron source</a:t>
            </a:r>
            <a:br>
              <a:rPr lang="en-US" sz="2000" dirty="0" smtClean="0">
                <a:solidFill>
                  <a:schemeClr val="tx1"/>
                </a:solidFill>
              </a:rPr>
            </a:br>
            <a:endParaRPr lang="en-US" sz="2000" dirty="0" smtClean="0">
              <a:solidFill>
                <a:schemeClr val="tx1"/>
              </a:solidFill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	</a:t>
            </a:r>
            <a:r>
              <a:rPr lang="en-US" sz="2000" dirty="0" smtClean="0">
                <a:solidFill>
                  <a:schemeClr val="tx2"/>
                </a:solidFill>
              </a:rPr>
              <a:t>Gun_0        →        Gun_1        →         Gun_2</a:t>
            </a:r>
            <a:r>
              <a:rPr lang="en-US" sz="2000" dirty="0">
                <a:solidFill>
                  <a:schemeClr val="tx2"/>
                </a:solidFill>
              </a:rPr>
              <a:t>	</a:t>
            </a:r>
            <a:r>
              <a:rPr lang="en-US" sz="2000" dirty="0" smtClean="0">
                <a:solidFill>
                  <a:schemeClr val="tx2"/>
                </a:solidFill>
              </a:rPr>
              <a:t/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	</a:t>
            </a:r>
          </a:p>
          <a:p>
            <a:pPr algn="l"/>
            <a:r>
              <a:rPr lang="en-US" sz="2000" dirty="0">
                <a:solidFill>
                  <a:schemeClr val="tx2"/>
                </a:solidFill>
              </a:rPr>
              <a:t>	</a:t>
            </a:r>
            <a:r>
              <a:rPr lang="en-US" sz="1800" dirty="0" smtClean="0">
                <a:solidFill>
                  <a:schemeClr val="tx1"/>
                </a:solidFill>
              </a:rPr>
              <a:t>already started, fully </a:t>
            </a:r>
            <a:r>
              <a:rPr lang="en-US" sz="1800" dirty="0" err="1" smtClean="0">
                <a:solidFill>
                  <a:schemeClr val="tx1"/>
                </a:solidFill>
              </a:rPr>
              <a:t>sc</a:t>
            </a:r>
            <a:r>
              <a:rPr lang="en-US" sz="1800" dirty="0" smtClean="0">
                <a:solidFill>
                  <a:schemeClr val="tx1"/>
                </a:solidFill>
              </a:rPr>
              <a:t> (</a:t>
            </a:r>
            <a:r>
              <a:rPr lang="en-US" sz="1800" dirty="0" err="1" smtClean="0">
                <a:solidFill>
                  <a:schemeClr val="tx1"/>
                </a:solidFill>
              </a:rPr>
              <a:t>Pb</a:t>
            </a:r>
            <a:r>
              <a:rPr lang="en-US" sz="1800" dirty="0" smtClean="0">
                <a:solidFill>
                  <a:schemeClr val="tx1"/>
                </a:solidFill>
              </a:rPr>
              <a:t> cathode film), first beam  21.04.11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	demonstrator</a:t>
            </a:r>
            <a:r>
              <a:rPr lang="en-US" sz="1800" dirty="0" smtClean="0">
                <a:solidFill>
                  <a:schemeClr val="tx2"/>
                </a:solidFill>
              </a:rPr>
              <a:t>, </a:t>
            </a:r>
            <a:r>
              <a:rPr lang="en-US" sz="1800" dirty="0" smtClean="0">
                <a:solidFill>
                  <a:schemeClr val="tx1"/>
                </a:solidFill>
              </a:rPr>
              <a:t>beam dynamic</a:t>
            </a:r>
            <a:br>
              <a:rPr lang="en-US" sz="1800" dirty="0" smtClean="0">
                <a:solidFill>
                  <a:schemeClr val="tx1"/>
                </a:solidFill>
              </a:rPr>
            </a:br>
            <a:endParaRPr lang="en-US" sz="2000" dirty="0" smtClean="0">
              <a:solidFill>
                <a:schemeClr val="tx1"/>
              </a:solidFill>
            </a:endParaRPr>
          </a:p>
          <a:p>
            <a:pPr algn="l"/>
            <a:r>
              <a:rPr lang="en-US" sz="2000" dirty="0">
                <a:solidFill>
                  <a:schemeClr val="tx2"/>
                </a:solidFill>
              </a:rPr>
              <a:t>	</a:t>
            </a:r>
            <a:r>
              <a:rPr lang="en-US" sz="2000" dirty="0" smtClean="0">
                <a:solidFill>
                  <a:schemeClr val="tx2"/>
                </a:solidFill>
              </a:rPr>
              <a:t>		     </a:t>
            </a:r>
            <a:r>
              <a:rPr lang="en-US" sz="1800" dirty="0" err="1" smtClean="0">
                <a:solidFill>
                  <a:schemeClr val="tx1"/>
                </a:solidFill>
              </a:rPr>
              <a:t>nc</a:t>
            </a:r>
            <a:r>
              <a:rPr lang="en-US" sz="1800" dirty="0" smtClean="0">
                <a:solidFill>
                  <a:schemeClr val="tx1"/>
                </a:solidFill>
              </a:rPr>
              <a:t> cathode, CsK</a:t>
            </a:r>
            <a:r>
              <a:rPr lang="en-US" sz="1800" baseline="-25000" dirty="0" smtClean="0">
                <a:solidFill>
                  <a:schemeClr val="tx1"/>
                </a:solidFill>
              </a:rPr>
              <a:t>2</a:t>
            </a:r>
            <a:r>
              <a:rPr lang="en-US" sz="1800" dirty="0" smtClean="0">
                <a:solidFill>
                  <a:schemeClr val="tx1"/>
                </a:solidFill>
              </a:rPr>
              <a:t>Sb cathode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	</a:t>
            </a:r>
            <a:r>
              <a:rPr lang="en-US" sz="1800" dirty="0" smtClean="0">
                <a:solidFill>
                  <a:schemeClr val="tx1"/>
                </a:solidFill>
              </a:rPr>
              <a:t>		     beam dynamic, emittance, cathode performance</a:t>
            </a:r>
          </a:p>
          <a:p>
            <a:pPr algn="l"/>
            <a:endParaRPr lang="en-US" sz="2000" dirty="0">
              <a:solidFill>
                <a:schemeClr val="tx1"/>
              </a:solidFill>
            </a:endParaRP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					           </a:t>
            </a:r>
            <a:r>
              <a:rPr lang="en-US" sz="1800" dirty="0" smtClean="0">
                <a:solidFill>
                  <a:schemeClr val="tx1"/>
                </a:solidFill>
              </a:rPr>
              <a:t>lessons learned / high power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303381" y="4601034"/>
            <a:ext cx="80201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/>
              <a:t>generate high power beam in booster</a:t>
            </a:r>
            <a:br>
              <a:rPr lang="en-US" sz="2000" dirty="0" smtClean="0"/>
            </a:br>
            <a:r>
              <a:rPr lang="en-US" sz="2000" dirty="0" smtClean="0">
                <a:solidFill>
                  <a:schemeClr val="tx1"/>
                </a:solidFill>
              </a:rPr>
              <a:t>modified Cornell booster design , adapt to our needs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	</a:t>
            </a:r>
            <a:r>
              <a:rPr lang="en-US" sz="2000" dirty="0" smtClean="0">
                <a:solidFill>
                  <a:schemeClr val="tx1"/>
                </a:solidFill>
              </a:rPr>
              <a:t>					</a:t>
            </a:r>
            <a:r>
              <a:rPr lang="en-US" sz="1800" b="0" dirty="0" smtClean="0">
                <a:solidFill>
                  <a:schemeClr val="tx1"/>
                </a:solidFill>
              </a:rPr>
              <a:t>(only 3 cavities,</a:t>
            </a:r>
          </a:p>
          <a:p>
            <a:pPr algn="l"/>
            <a:r>
              <a:rPr lang="en-US" sz="1800" b="0" dirty="0">
                <a:solidFill>
                  <a:schemeClr val="tx1"/>
                </a:solidFill>
              </a:rPr>
              <a:t>	</a:t>
            </a:r>
            <a:r>
              <a:rPr lang="en-US" sz="1800" b="0" dirty="0" smtClean="0">
                <a:solidFill>
                  <a:schemeClr val="tx1"/>
                </a:solidFill>
              </a:rPr>
              <a:t>					more power per</a:t>
            </a:r>
          </a:p>
          <a:p>
            <a:pPr algn="l"/>
            <a:r>
              <a:rPr lang="en-US" sz="1800" b="0" dirty="0">
                <a:solidFill>
                  <a:schemeClr val="tx1"/>
                </a:solidFill>
              </a:rPr>
              <a:t>	</a:t>
            </a:r>
            <a:r>
              <a:rPr lang="en-US" sz="1800" b="0" dirty="0" smtClean="0">
                <a:solidFill>
                  <a:schemeClr val="tx1"/>
                </a:solidFill>
              </a:rPr>
              <a:t>					coupler – KEK design)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383599" y="5323434"/>
            <a:ext cx="5264234" cy="1276155"/>
            <a:chOff x="702907" y="5279892"/>
            <a:chExt cx="5264234" cy="1276155"/>
          </a:xfrm>
        </p:grpSpPr>
        <p:pic>
          <p:nvPicPr>
            <p:cNvPr id="23" name="Picture 8" descr="098_ASSEMBLY_STEP9 sec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81" b="34515"/>
            <a:stretch>
              <a:fillRect/>
            </a:stretch>
          </p:blipFill>
          <p:spPr bwMode="auto">
            <a:xfrm>
              <a:off x="1883785" y="5279892"/>
              <a:ext cx="4083356" cy="1276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CUCE ONLY-110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907" y="5369575"/>
              <a:ext cx="1128616" cy="1096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uppieren 24"/>
          <p:cNvGrpSpPr/>
          <p:nvPr/>
        </p:nvGrpSpPr>
        <p:grpSpPr>
          <a:xfrm>
            <a:off x="54079" y="1847335"/>
            <a:ext cx="2896705" cy="2067450"/>
            <a:chOff x="54079" y="1847335"/>
            <a:chExt cx="2896705" cy="2067450"/>
          </a:xfrm>
        </p:grpSpPr>
        <p:pic>
          <p:nvPicPr>
            <p:cNvPr id="26" name="Picture 12" descr="DESY_Log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3266" y="1847335"/>
              <a:ext cx="441277" cy="446506"/>
            </a:xfrm>
            <a:prstGeom prst="rect">
              <a:avLst/>
            </a:prstGeom>
            <a:noFill/>
          </p:spPr>
        </p:pic>
        <p:pic>
          <p:nvPicPr>
            <p:cNvPr id="27" name="Picture 13" descr="FZD_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5677" y="2434142"/>
              <a:ext cx="1013771" cy="264560"/>
            </a:xfrm>
            <a:prstGeom prst="rect">
              <a:avLst/>
            </a:prstGeom>
            <a:noFill/>
          </p:spPr>
        </p:pic>
        <p:pic>
          <p:nvPicPr>
            <p:cNvPr id="28" name="Picture 14" descr="MBI_Log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06319" y="3460411"/>
              <a:ext cx="881582" cy="454374"/>
            </a:xfrm>
            <a:prstGeom prst="rect">
              <a:avLst/>
            </a:prstGeom>
            <a:noFill/>
          </p:spPr>
        </p:pic>
        <p:pic>
          <p:nvPicPr>
            <p:cNvPr id="29" name="Picture 15" descr="UCLA_Logo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3457" y="3192416"/>
              <a:ext cx="794104" cy="290131"/>
            </a:xfrm>
            <a:prstGeom prst="rect">
              <a:avLst/>
            </a:prstGeom>
            <a:noFill/>
          </p:spPr>
        </p:pic>
        <p:pic>
          <p:nvPicPr>
            <p:cNvPr id="30" name="Picture 1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252908" y="2950822"/>
              <a:ext cx="1000503" cy="43386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</p:pic>
        <p:pic>
          <p:nvPicPr>
            <p:cNvPr id="31" name="Picture 1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88868" y="3451506"/>
              <a:ext cx="661916" cy="3688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</p:pic>
        <p:pic>
          <p:nvPicPr>
            <p:cNvPr id="32" name="Picture 19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79" y="2756758"/>
              <a:ext cx="1129878" cy="388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2974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50900" y="114300"/>
            <a:ext cx="19351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 dirty="0" smtClean="0">
                <a:solidFill>
                  <a:srgbClr val="FFFFFF"/>
                </a:solidFill>
              </a:rPr>
              <a:t>Challenges (ii)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99832" y="673947"/>
            <a:ext cx="77300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/>
              <a:t>emittance compensation and preservation</a:t>
            </a:r>
            <a:br>
              <a:rPr lang="en-US" sz="2000" dirty="0" smtClean="0"/>
            </a:br>
            <a:r>
              <a:rPr lang="en-US" sz="2000" dirty="0" smtClean="0">
                <a:solidFill>
                  <a:schemeClr val="tx1"/>
                </a:solidFill>
              </a:rPr>
              <a:t>- merger design and operation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- 2d-emittance compensation scheme gun to end of </a:t>
            </a:r>
            <a:r>
              <a:rPr lang="en-US" sz="2000" dirty="0" err="1" smtClean="0">
                <a:solidFill>
                  <a:schemeClr val="tx1"/>
                </a:solidFill>
              </a:rPr>
              <a:t>linac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- control of CSR effects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06857" y="2190346"/>
            <a:ext cx="65806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err="1" smtClean="0"/>
              <a:t>linac</a:t>
            </a:r>
            <a:r>
              <a:rPr lang="en-US" sz="2000" dirty="0" smtClean="0"/>
              <a:t> cavities  for high current (HOMs, BBU)</a:t>
            </a:r>
            <a:br>
              <a:rPr lang="en-US" sz="2000" dirty="0" smtClean="0"/>
            </a:br>
            <a:r>
              <a:rPr lang="en-US" sz="2000" dirty="0" smtClean="0">
                <a:solidFill>
                  <a:schemeClr val="tx1"/>
                </a:solidFill>
              </a:rPr>
              <a:t>starting point JLAB 5 cell with waveguide damper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design started → looking for 7 cell design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97784" y="3378869"/>
            <a:ext cx="897684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/>
              <a:t>control of beam losses</a:t>
            </a:r>
            <a:br>
              <a:rPr lang="en-US" sz="2000" dirty="0" smtClean="0"/>
            </a:br>
            <a:endParaRPr lang="en-US" sz="2000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sz="2000" dirty="0" smtClean="0">
                <a:solidFill>
                  <a:srgbClr val="1F497D"/>
                </a:solidFill>
                <a:latin typeface="+mn-lt"/>
              </a:rPr>
              <a:t>“</a:t>
            </a:r>
            <a:r>
              <a:rPr lang="en-US" sz="2000" dirty="0" smtClean="0"/>
              <a:t>ERL beams do not occur in distributions</a:t>
            </a:r>
          </a:p>
          <a:p>
            <a:r>
              <a:rPr lang="en-US" sz="2000" dirty="0" smtClean="0"/>
              <a:t>named after dead mathematicians”</a:t>
            </a:r>
          </a:p>
          <a:p>
            <a:pPr algn="l"/>
            <a:r>
              <a:rPr lang="en-US" sz="1200" dirty="0" smtClean="0">
                <a:solidFill>
                  <a:schemeClr val="tx1"/>
                </a:solidFill>
              </a:rPr>
              <a:t>							Pat O'Shea, Univ. Maryland</a:t>
            </a:r>
            <a:br>
              <a:rPr lang="en-US" sz="1200" dirty="0" smtClean="0">
                <a:solidFill>
                  <a:schemeClr val="tx1"/>
                </a:solidFill>
              </a:rPr>
            </a:br>
            <a:r>
              <a:rPr lang="en-US" sz="1200" dirty="0" smtClean="0">
                <a:solidFill>
                  <a:schemeClr val="tx1"/>
                </a:solidFill>
              </a:rPr>
              <a:t>							cited by D. Douglas, JLAB</a:t>
            </a:r>
          </a:p>
          <a:p>
            <a:pPr algn="l"/>
            <a:endParaRPr lang="en-US" sz="1200" dirty="0">
              <a:solidFill>
                <a:schemeClr val="tx1"/>
              </a:solidFill>
            </a:endParaRPr>
          </a:p>
          <a:p>
            <a:pPr algn="l"/>
            <a:endParaRPr lang="en-US" sz="2000" dirty="0" smtClean="0">
              <a:solidFill>
                <a:schemeClr val="tx1"/>
              </a:solidFill>
            </a:endParaRP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     - dark current from gun and cavities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     - Halo from laser spot, non linear fields, bunch compression, CSR, ...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     - collimation schemes (but where and how ????)</a:t>
            </a:r>
            <a:endParaRPr lang="en-US" sz="1200" dirty="0" smtClean="0">
              <a:solidFill>
                <a:schemeClr val="tx1"/>
              </a:solidFill>
            </a:endParaRPr>
          </a:p>
          <a:p>
            <a:pPr algn="r"/>
            <a:endParaRPr lang="en-US" sz="1200" dirty="0" smtClean="0"/>
          </a:p>
        </p:txBody>
      </p:sp>
      <p:grpSp>
        <p:nvGrpSpPr>
          <p:cNvPr id="8" name="Gruppieren 7"/>
          <p:cNvGrpSpPr/>
          <p:nvPr/>
        </p:nvGrpSpPr>
        <p:grpSpPr>
          <a:xfrm>
            <a:off x="890463" y="4860946"/>
            <a:ext cx="3376595" cy="586807"/>
            <a:chOff x="382605" y="1628800"/>
            <a:chExt cx="6781683" cy="16561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Grafik 8" descr="14_6MVm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2605" y="1628800"/>
              <a:ext cx="1525099" cy="1656184"/>
            </a:xfrm>
            <a:prstGeom prst="rect">
              <a:avLst/>
            </a:prstGeom>
          </p:spPr>
        </p:pic>
        <p:pic>
          <p:nvPicPr>
            <p:cNvPr id="10" name="Grafik 9" descr="14_98MVm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0757" y="1628800"/>
              <a:ext cx="1525099" cy="1656184"/>
            </a:xfrm>
            <a:prstGeom prst="rect">
              <a:avLst/>
            </a:prstGeom>
          </p:spPr>
        </p:pic>
        <p:pic>
          <p:nvPicPr>
            <p:cNvPr id="11" name="Grafik 10" descr="15_6MVm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31840" y="1628800"/>
              <a:ext cx="1534380" cy="1648656"/>
            </a:xfrm>
            <a:prstGeom prst="rect">
              <a:avLst/>
            </a:prstGeom>
          </p:spPr>
        </p:pic>
        <p:pic>
          <p:nvPicPr>
            <p:cNvPr id="12" name="Grafik 11" descr="15_92MVm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99992" y="1628800"/>
              <a:ext cx="1531287" cy="1651166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03983" y="1628800"/>
              <a:ext cx="1360305" cy="1640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09643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1_Larissa-Design">
  <a:themeElements>
    <a:clrScheme name="1_Larissa-Desig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Larissa-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Larissa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Larissa-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Larissa-Design">
  <a:themeElements>
    <a:clrScheme name="Larissa-Desig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Larissa-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Larissa-Design">
  <a:themeElements>
    <a:clrScheme name="Larissa-Desig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Larissa-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2286</Words>
  <Application>Microsoft Office PowerPoint</Application>
  <PresentationFormat>Bildschirmpräsentation (4:3)</PresentationFormat>
  <Paragraphs>570</Paragraphs>
  <Slides>32</Slides>
  <Notes>4</Notes>
  <HiddenSlides>0</HiddenSlides>
  <MMClips>0</MMClips>
  <ScaleCrop>false</ScaleCrop>
  <HeadingPairs>
    <vt:vector size="4" baseType="variant">
      <vt:variant>
        <vt:lpstr>Design</vt:lpstr>
      </vt:variant>
      <vt:variant>
        <vt:i4>5</vt:i4>
      </vt:variant>
      <vt:variant>
        <vt:lpstr>Folientitel</vt:lpstr>
      </vt:variant>
      <vt:variant>
        <vt:i4>32</vt:i4>
      </vt:variant>
    </vt:vector>
  </HeadingPairs>
  <TitlesOfParts>
    <vt:vector size="37" baseType="lpstr">
      <vt:lpstr>1_Larissa-Design</vt:lpstr>
      <vt:lpstr>Larissa-Design</vt:lpstr>
      <vt:lpstr>2_Larissa-Design</vt:lpstr>
      <vt:lpstr>3_Larissa-Design</vt:lpstr>
      <vt:lpstr>4_Larissa-Design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Institut für Kernphysik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Andreas Jankowiak</dc:creator>
  <cp:lastModifiedBy>Andreas Jankowiak</cp:lastModifiedBy>
  <cp:revision>503</cp:revision>
  <cp:lastPrinted>2011-05-08T20:34:20Z</cp:lastPrinted>
  <dcterms:created xsi:type="dcterms:W3CDTF">2010-03-26T17:52:16Z</dcterms:created>
  <dcterms:modified xsi:type="dcterms:W3CDTF">2012-03-05T19:04:22Z</dcterms:modified>
</cp:coreProperties>
</file>