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535" r:id="rId2"/>
    <p:sldId id="413" r:id="rId3"/>
    <p:sldId id="384" r:id="rId4"/>
    <p:sldId id="418" r:id="rId5"/>
    <p:sldId id="304" r:id="rId6"/>
    <p:sldId id="525" r:id="rId7"/>
    <p:sldId id="544" r:id="rId8"/>
    <p:sldId id="545" r:id="rId9"/>
    <p:sldId id="530" r:id="rId10"/>
    <p:sldId id="500" r:id="rId11"/>
    <p:sldId id="539" r:id="rId12"/>
    <p:sldId id="538" r:id="rId13"/>
    <p:sldId id="496" r:id="rId14"/>
    <p:sldId id="447" r:id="rId15"/>
    <p:sldId id="452" r:id="rId16"/>
    <p:sldId id="469" r:id="rId17"/>
    <p:sldId id="519" r:id="rId18"/>
    <p:sldId id="540" r:id="rId19"/>
    <p:sldId id="521" r:id="rId20"/>
    <p:sldId id="520" r:id="rId21"/>
    <p:sldId id="504" r:id="rId22"/>
    <p:sldId id="532" r:id="rId23"/>
    <p:sldId id="528" r:id="rId24"/>
    <p:sldId id="534" r:id="rId25"/>
    <p:sldId id="548" r:id="rId26"/>
    <p:sldId id="549" r:id="rId27"/>
    <p:sldId id="513" r:id="rId28"/>
    <p:sldId id="514" r:id="rId29"/>
    <p:sldId id="541" r:id="rId30"/>
    <p:sldId id="515" r:id="rId31"/>
    <p:sldId id="473" r:id="rId32"/>
    <p:sldId id="523" r:id="rId33"/>
    <p:sldId id="524" r:id="rId34"/>
    <p:sldId id="477" r:id="rId35"/>
  </p:sldIdLst>
  <p:sldSz cx="9144000" cy="6858000" type="screen4x3"/>
  <p:notesSz cx="7099300" cy="10234613"/>
  <p:defaultTex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99FFCC"/>
    <a:srgbClr val="FF99FF"/>
    <a:srgbClr val="66FFFF"/>
    <a:srgbClr val="0000FF"/>
    <a:srgbClr val="FF3300"/>
    <a:srgbClr val="FFFFEB"/>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16" autoAdjust="0"/>
    <p:restoredTop sz="93820" autoAdjust="0"/>
  </p:normalViewPr>
  <p:slideViewPr>
    <p:cSldViewPr snapToGrid="0">
      <p:cViewPr varScale="1">
        <p:scale>
          <a:sx n="56" d="100"/>
          <a:sy n="56" d="100"/>
        </p:scale>
        <p:origin x="-475"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87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992" tIns="52495" rIns="104992" bIns="52495" numCol="1" anchor="t" anchorCtr="0" compatLnSpc="1">
            <a:prstTxWarp prst="textNoShape">
              <a:avLst/>
            </a:prstTxWarp>
          </a:bodyPr>
          <a:lstStyle>
            <a:lvl1pPr defTabSz="1050925">
              <a:defRPr sz="1400"/>
            </a:lvl1pPr>
          </a:lstStyle>
          <a:p>
            <a:endParaRPr lang="en-US" altLang="ja-JP"/>
          </a:p>
        </p:txBody>
      </p:sp>
      <p:sp>
        <p:nvSpPr>
          <p:cNvPr id="46083" name="Rectangle 3"/>
          <p:cNvSpPr>
            <a:spLocks noGrp="1" noChangeArrowheads="1"/>
          </p:cNvSpPr>
          <p:nvPr>
            <p:ph type="dt" sz="quarter" idx="1"/>
          </p:nvPr>
        </p:nvSpPr>
        <p:spPr bwMode="auto">
          <a:xfrm>
            <a:off x="4021138"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992" tIns="52495" rIns="104992" bIns="52495" numCol="1" anchor="t" anchorCtr="0" compatLnSpc="1">
            <a:prstTxWarp prst="textNoShape">
              <a:avLst/>
            </a:prstTxWarp>
          </a:bodyPr>
          <a:lstStyle>
            <a:lvl1pPr algn="r" defTabSz="1050925">
              <a:defRPr sz="1400"/>
            </a:lvl1pPr>
          </a:lstStyle>
          <a:p>
            <a:endParaRPr lang="en-US" altLang="ja-JP"/>
          </a:p>
        </p:txBody>
      </p:sp>
      <p:sp>
        <p:nvSpPr>
          <p:cNvPr id="46084" name="Rectangle 4"/>
          <p:cNvSpPr>
            <a:spLocks noGrp="1" noChangeArrowheads="1"/>
          </p:cNvSpPr>
          <p:nvPr>
            <p:ph type="ftr" sz="quarter" idx="2"/>
          </p:nvPr>
        </p:nvSpPr>
        <p:spPr bwMode="auto">
          <a:xfrm>
            <a:off x="0"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992" tIns="52495" rIns="104992" bIns="52495" numCol="1" anchor="b" anchorCtr="0" compatLnSpc="1">
            <a:prstTxWarp prst="textNoShape">
              <a:avLst/>
            </a:prstTxWarp>
          </a:bodyPr>
          <a:lstStyle>
            <a:lvl1pPr defTabSz="1050925">
              <a:defRPr sz="1400"/>
            </a:lvl1pPr>
          </a:lstStyle>
          <a:p>
            <a:endParaRPr lang="en-US" altLang="ja-JP"/>
          </a:p>
        </p:txBody>
      </p:sp>
      <p:sp>
        <p:nvSpPr>
          <p:cNvPr id="46085" name="Rectangle 5"/>
          <p:cNvSpPr>
            <a:spLocks noGrp="1" noChangeArrowheads="1"/>
          </p:cNvSpPr>
          <p:nvPr>
            <p:ph type="sldNum" sz="quarter" idx="3"/>
          </p:nvPr>
        </p:nvSpPr>
        <p:spPr bwMode="auto">
          <a:xfrm>
            <a:off x="4021138"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992" tIns="52495" rIns="104992" bIns="52495" numCol="1" anchor="b" anchorCtr="0" compatLnSpc="1">
            <a:prstTxWarp prst="textNoShape">
              <a:avLst/>
            </a:prstTxWarp>
          </a:bodyPr>
          <a:lstStyle>
            <a:lvl1pPr algn="r" defTabSz="1050925">
              <a:defRPr sz="1400"/>
            </a:lvl1pPr>
          </a:lstStyle>
          <a:p>
            <a:fld id="{A7189EF1-D844-4097-BC1D-6AD059CE5EAA}" type="slidenum">
              <a:rPr lang="en-US" altLang="ja-JP"/>
              <a:pPr/>
              <a:t>‹#›</a:t>
            </a:fld>
            <a:endParaRPr lang="en-US" altLang="ja-JP"/>
          </a:p>
        </p:txBody>
      </p:sp>
    </p:spTree>
    <p:extLst>
      <p:ext uri="{BB962C8B-B14F-4D97-AF65-F5344CB8AC3E}">
        <p14:creationId xmlns:p14="http://schemas.microsoft.com/office/powerpoint/2010/main" val="28678709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986" tIns="49493" rIns="98986" bIns="49493" numCol="1" anchor="t" anchorCtr="0" compatLnSpc="1">
            <a:prstTxWarp prst="textNoShape">
              <a:avLst/>
            </a:prstTxWarp>
          </a:bodyPr>
          <a:lstStyle>
            <a:lvl1pPr defTabSz="989013">
              <a:defRPr sz="1300"/>
            </a:lvl1pPr>
          </a:lstStyle>
          <a:p>
            <a:endParaRPr lang="en-US" altLang="ja-JP"/>
          </a:p>
        </p:txBody>
      </p:sp>
      <p:sp>
        <p:nvSpPr>
          <p:cNvPr id="19459" name="Rectangle 3"/>
          <p:cNvSpPr>
            <a:spLocks noGrp="1" noChangeArrowheads="1"/>
          </p:cNvSpPr>
          <p:nvPr>
            <p:ph type="dt" idx="1"/>
          </p:nvPr>
        </p:nvSpPr>
        <p:spPr bwMode="auto">
          <a:xfrm>
            <a:off x="4021138"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986" tIns="49493" rIns="98986" bIns="49493" numCol="1" anchor="t" anchorCtr="0" compatLnSpc="1">
            <a:prstTxWarp prst="textNoShape">
              <a:avLst/>
            </a:prstTxWarp>
          </a:bodyPr>
          <a:lstStyle>
            <a:lvl1pPr algn="r" defTabSz="989013">
              <a:defRPr sz="1300"/>
            </a:lvl1pPr>
          </a:lstStyle>
          <a:p>
            <a:endParaRPr lang="en-US" altLang="ja-JP"/>
          </a:p>
        </p:txBody>
      </p:sp>
      <p:sp>
        <p:nvSpPr>
          <p:cNvPr id="19460" name="Rectangle 4"/>
          <p:cNvSpPr>
            <a:spLocks noRo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461" name="Rectangle 5"/>
          <p:cNvSpPr>
            <a:spLocks noGrp="1" noChangeArrowheads="1"/>
          </p:cNvSpPr>
          <p:nvPr>
            <p:ph type="body" sz="quarter" idx="3"/>
          </p:nvPr>
        </p:nvSpPr>
        <p:spPr bwMode="auto">
          <a:xfrm>
            <a:off x="711200" y="4862513"/>
            <a:ext cx="5676900" cy="460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986" tIns="49493" rIns="98986" bIns="49493"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9462" name="Rectangle 6"/>
          <p:cNvSpPr>
            <a:spLocks noGrp="1" noChangeArrowheads="1"/>
          </p:cNvSpPr>
          <p:nvPr>
            <p:ph type="ftr" sz="quarter" idx="4"/>
          </p:nvPr>
        </p:nvSpPr>
        <p:spPr bwMode="auto">
          <a:xfrm>
            <a:off x="0" y="9721850"/>
            <a:ext cx="3076575" cy="50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986" tIns="49493" rIns="98986" bIns="49493" numCol="1" anchor="b" anchorCtr="0" compatLnSpc="1">
            <a:prstTxWarp prst="textNoShape">
              <a:avLst/>
            </a:prstTxWarp>
          </a:bodyPr>
          <a:lstStyle>
            <a:lvl1pPr defTabSz="989013">
              <a:defRPr sz="1300"/>
            </a:lvl1pPr>
          </a:lstStyle>
          <a:p>
            <a:endParaRPr lang="en-US" altLang="ja-JP"/>
          </a:p>
        </p:txBody>
      </p:sp>
      <p:sp>
        <p:nvSpPr>
          <p:cNvPr id="19463" name="Rectangle 7"/>
          <p:cNvSpPr>
            <a:spLocks noGrp="1" noChangeArrowheads="1"/>
          </p:cNvSpPr>
          <p:nvPr>
            <p:ph type="sldNum" sz="quarter" idx="5"/>
          </p:nvPr>
        </p:nvSpPr>
        <p:spPr bwMode="auto">
          <a:xfrm>
            <a:off x="4021138" y="9721850"/>
            <a:ext cx="3076575" cy="50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986" tIns="49493" rIns="98986" bIns="49493" numCol="1" anchor="b" anchorCtr="0" compatLnSpc="1">
            <a:prstTxWarp prst="textNoShape">
              <a:avLst/>
            </a:prstTxWarp>
          </a:bodyPr>
          <a:lstStyle>
            <a:lvl1pPr algn="r" defTabSz="989013">
              <a:defRPr sz="1300"/>
            </a:lvl1pPr>
          </a:lstStyle>
          <a:p>
            <a:fld id="{55561725-7180-45F4-AC30-676E37D51578}" type="slidenum">
              <a:rPr lang="en-US" altLang="ja-JP"/>
              <a:pPr/>
              <a:t>‹#›</a:t>
            </a:fld>
            <a:endParaRPr lang="en-US" altLang="ja-JP"/>
          </a:p>
        </p:txBody>
      </p:sp>
    </p:spTree>
    <p:extLst>
      <p:ext uri="{BB962C8B-B14F-4D97-AF65-F5344CB8AC3E}">
        <p14:creationId xmlns:p14="http://schemas.microsoft.com/office/powerpoint/2010/main" val="146047223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pitchFamily="34" charset="0"/>
        <a:ea typeface="ＭＳ Ｐ明朝" pitchFamily="18" charset="-128"/>
        <a:cs typeface="+mn-cs"/>
      </a:defRPr>
    </a:lvl1pPr>
    <a:lvl2pPr marL="457200" algn="l" rtl="0" fontAlgn="base">
      <a:spcBef>
        <a:spcPct val="30000"/>
      </a:spcBef>
      <a:spcAft>
        <a:spcPct val="0"/>
      </a:spcAft>
      <a:defRPr kumimoji="1" sz="1200" kern="1200">
        <a:solidFill>
          <a:schemeClr val="tx1"/>
        </a:solidFill>
        <a:latin typeface="Arial" pitchFamily="34" charset="0"/>
        <a:ea typeface="ＭＳ Ｐ明朝" pitchFamily="18" charset="-128"/>
        <a:cs typeface="+mn-cs"/>
      </a:defRPr>
    </a:lvl2pPr>
    <a:lvl3pPr marL="914400" algn="l" rtl="0" fontAlgn="base">
      <a:spcBef>
        <a:spcPct val="30000"/>
      </a:spcBef>
      <a:spcAft>
        <a:spcPct val="0"/>
      </a:spcAft>
      <a:defRPr kumimoji="1" sz="1200" kern="1200">
        <a:solidFill>
          <a:schemeClr val="tx1"/>
        </a:solidFill>
        <a:latin typeface="Arial" pitchFamily="34" charset="0"/>
        <a:ea typeface="ＭＳ Ｐ明朝" pitchFamily="18" charset="-128"/>
        <a:cs typeface="+mn-cs"/>
      </a:defRPr>
    </a:lvl3pPr>
    <a:lvl4pPr marL="1371600" algn="l" rtl="0" fontAlgn="base">
      <a:spcBef>
        <a:spcPct val="30000"/>
      </a:spcBef>
      <a:spcAft>
        <a:spcPct val="0"/>
      </a:spcAft>
      <a:defRPr kumimoji="1" sz="1200" kern="1200">
        <a:solidFill>
          <a:schemeClr val="tx1"/>
        </a:solidFill>
        <a:latin typeface="Arial" pitchFamily="34" charset="0"/>
        <a:ea typeface="ＭＳ Ｐ明朝" pitchFamily="18" charset="-128"/>
        <a:cs typeface="+mn-cs"/>
      </a:defRPr>
    </a:lvl4pPr>
    <a:lvl5pPr marL="1828800" algn="l" rtl="0" fontAlgn="base">
      <a:spcBef>
        <a:spcPct val="30000"/>
      </a:spcBef>
      <a:spcAft>
        <a:spcPct val="0"/>
      </a:spcAft>
      <a:defRPr kumimoji="1" sz="1200" kern="1200">
        <a:solidFill>
          <a:schemeClr val="tx1"/>
        </a:solidFill>
        <a:latin typeface="Arial" pitchFamily="34"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D2BB902-10CD-4261-A39D-E5942F72064B}" type="slidenum">
              <a:rPr lang="en-US" altLang="ja-JP"/>
              <a:pPr/>
              <a:t>7</a:t>
            </a:fld>
            <a:endParaRPr lang="en-US" altLang="ja-JP"/>
          </a:p>
        </p:txBody>
      </p:sp>
      <p:sp>
        <p:nvSpPr>
          <p:cNvPr id="399362" name="スライド イメージ プレースホルダ 1"/>
          <p:cNvSpPr>
            <a:spLocks noGrp="1" noRot="1" noChangeAspect="1" noTextEdit="1"/>
          </p:cNvSpPr>
          <p:nvPr>
            <p:ph type="sldImg"/>
          </p:nvPr>
        </p:nvSpPr>
        <p:spPr>
          <a:xfrm>
            <a:off x="992188" y="768350"/>
            <a:ext cx="5114925" cy="3836988"/>
          </a:xfrm>
          <a:ln/>
        </p:spPr>
      </p:sp>
      <p:sp>
        <p:nvSpPr>
          <p:cNvPr id="399363" name="ノート プレースホルダ 2"/>
          <p:cNvSpPr>
            <a:spLocks noGrp="1"/>
          </p:cNvSpPr>
          <p:nvPr>
            <p:ph type="body" idx="1"/>
          </p:nvPr>
        </p:nvSpPr>
        <p:spPr>
          <a:xfrm>
            <a:off x="709613" y="4860925"/>
            <a:ext cx="5680075" cy="4605338"/>
          </a:xfrm>
        </p:spPr>
        <p:txBody>
          <a:bodyPr lIns="99048" tIns="49524" rIns="99048" bIns="49524"/>
          <a:lstStyle/>
          <a:p>
            <a:pPr>
              <a:spcBef>
                <a:spcPct val="0"/>
              </a:spcBef>
            </a:pPr>
            <a:endParaRPr lang="ja-JP" altLang="ja-JP"/>
          </a:p>
        </p:txBody>
      </p:sp>
      <p:sp>
        <p:nvSpPr>
          <p:cNvPr id="399364" name="スライド番号プレースホルダ 3"/>
          <p:cNvSpPr txBox="1">
            <a:spLocks noGrp="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a:defRPr kumimoji="1">
                <a:solidFill>
                  <a:schemeClr val="tx1"/>
                </a:solidFill>
                <a:latin typeface="Arial" pitchFamily="34" charset="0"/>
                <a:ea typeface="ＭＳ Ｐゴシック" pitchFamily="50" charset="-128"/>
              </a:defRPr>
            </a:lvl1pPr>
            <a:lvl2pPr marL="804863" indent="-309563" defTabSz="990600">
              <a:defRPr kumimoji="1">
                <a:solidFill>
                  <a:schemeClr val="tx1"/>
                </a:solidFill>
                <a:latin typeface="Arial" pitchFamily="34" charset="0"/>
                <a:ea typeface="ＭＳ Ｐゴシック" pitchFamily="50" charset="-128"/>
              </a:defRPr>
            </a:lvl2pPr>
            <a:lvl3pPr marL="1238250" indent="-247650" defTabSz="990600">
              <a:defRPr kumimoji="1">
                <a:solidFill>
                  <a:schemeClr val="tx1"/>
                </a:solidFill>
                <a:latin typeface="Arial" pitchFamily="34" charset="0"/>
                <a:ea typeface="ＭＳ Ｐゴシック" pitchFamily="50" charset="-128"/>
              </a:defRPr>
            </a:lvl3pPr>
            <a:lvl4pPr marL="1733550" indent="-247650" defTabSz="990600">
              <a:defRPr kumimoji="1">
                <a:solidFill>
                  <a:schemeClr val="tx1"/>
                </a:solidFill>
                <a:latin typeface="Arial" pitchFamily="34" charset="0"/>
                <a:ea typeface="ＭＳ Ｐゴシック" pitchFamily="50" charset="-128"/>
              </a:defRPr>
            </a:lvl4pPr>
            <a:lvl5pPr marL="2228850" indent="-247650" defTabSz="990600">
              <a:defRPr kumimoji="1">
                <a:solidFill>
                  <a:schemeClr val="tx1"/>
                </a:solidFill>
                <a:latin typeface="Arial" pitchFamily="34" charset="0"/>
                <a:ea typeface="ＭＳ Ｐゴシック" pitchFamily="50" charset="-128"/>
              </a:defRPr>
            </a:lvl5pPr>
            <a:lvl6pPr marL="2686050" indent="-247650" defTabSz="990600" fontAlgn="base">
              <a:spcBef>
                <a:spcPct val="0"/>
              </a:spcBef>
              <a:spcAft>
                <a:spcPct val="0"/>
              </a:spcAft>
              <a:defRPr kumimoji="1">
                <a:solidFill>
                  <a:schemeClr val="tx1"/>
                </a:solidFill>
                <a:latin typeface="Arial" pitchFamily="34" charset="0"/>
                <a:ea typeface="ＭＳ Ｐゴシック" pitchFamily="50" charset="-128"/>
              </a:defRPr>
            </a:lvl6pPr>
            <a:lvl7pPr marL="3143250" indent="-247650" defTabSz="990600" fontAlgn="base">
              <a:spcBef>
                <a:spcPct val="0"/>
              </a:spcBef>
              <a:spcAft>
                <a:spcPct val="0"/>
              </a:spcAft>
              <a:defRPr kumimoji="1">
                <a:solidFill>
                  <a:schemeClr val="tx1"/>
                </a:solidFill>
                <a:latin typeface="Arial" pitchFamily="34" charset="0"/>
                <a:ea typeface="ＭＳ Ｐゴシック" pitchFamily="50" charset="-128"/>
              </a:defRPr>
            </a:lvl7pPr>
            <a:lvl8pPr marL="3600450" indent="-247650" defTabSz="990600" fontAlgn="base">
              <a:spcBef>
                <a:spcPct val="0"/>
              </a:spcBef>
              <a:spcAft>
                <a:spcPct val="0"/>
              </a:spcAft>
              <a:defRPr kumimoji="1">
                <a:solidFill>
                  <a:schemeClr val="tx1"/>
                </a:solidFill>
                <a:latin typeface="Arial" pitchFamily="34" charset="0"/>
                <a:ea typeface="ＭＳ Ｐゴシック" pitchFamily="50" charset="-128"/>
              </a:defRPr>
            </a:lvl8pPr>
            <a:lvl9pPr marL="4057650" indent="-247650" defTabSz="990600" fontAlgn="base">
              <a:spcBef>
                <a:spcPct val="0"/>
              </a:spcBef>
              <a:spcAft>
                <a:spcPct val="0"/>
              </a:spcAft>
              <a:defRPr kumimoji="1">
                <a:solidFill>
                  <a:schemeClr val="tx1"/>
                </a:solidFill>
                <a:latin typeface="Arial" pitchFamily="34" charset="0"/>
                <a:ea typeface="ＭＳ Ｐゴシック" pitchFamily="50" charset="-128"/>
              </a:defRPr>
            </a:lvl9pPr>
          </a:lstStyle>
          <a:p>
            <a:pPr algn="r"/>
            <a:fld id="{552EDC3C-BDF5-4990-9B42-B0E7C6E142B5}" type="slidenum">
              <a:rPr lang="en-US" altLang="ja-JP" sz="1300">
                <a:latin typeface="Calibri" pitchFamily="34" charset="0"/>
              </a:rPr>
              <a:pPr algn="r"/>
              <a:t>7</a:t>
            </a:fld>
            <a:endParaRPr lang="en-US" altLang="ja-JP" sz="130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B7E1686-B3FE-42E9-B2EA-502756FF5800}" type="slidenum">
              <a:rPr lang="en-US" altLang="ja-JP"/>
              <a:pPr/>
              <a:t>21</a:t>
            </a:fld>
            <a:endParaRPr lang="en-US" altLang="ja-JP"/>
          </a:p>
        </p:txBody>
      </p:sp>
      <p:sp>
        <p:nvSpPr>
          <p:cNvPr id="345090" name="スライド イメージ プレースホルダ 1"/>
          <p:cNvSpPr>
            <a:spLocks noGrp="1" noRot="1" noChangeAspect="1" noTextEdit="1"/>
          </p:cNvSpPr>
          <p:nvPr>
            <p:ph type="sldImg"/>
          </p:nvPr>
        </p:nvSpPr>
        <p:spPr>
          <a:xfrm>
            <a:off x="990600" y="763588"/>
            <a:ext cx="5118100" cy="3838575"/>
          </a:xfrm>
          <a:ln/>
        </p:spPr>
      </p:sp>
      <p:sp>
        <p:nvSpPr>
          <p:cNvPr id="345091" name="ノート プレースホルダ 2"/>
          <p:cNvSpPr>
            <a:spLocks noGrp="1"/>
          </p:cNvSpPr>
          <p:nvPr>
            <p:ph type="body" idx="1"/>
          </p:nvPr>
        </p:nvSpPr>
        <p:spPr>
          <a:xfrm>
            <a:off x="711200" y="4862513"/>
            <a:ext cx="5676900" cy="4606925"/>
          </a:xfrm>
        </p:spPr>
        <p:txBody>
          <a:bodyPr lIns="98964" tIns="49481" rIns="98964" bIns="49481"/>
          <a:lstStyle/>
          <a:p>
            <a:r>
              <a:rPr lang="en-US" altLang="ja-JP"/>
              <a:t>The next step is to repeat the same HV processing with electrodes and NEG pumps in place. We tried to design the electrodes for its maximum surface electric field to be less than 10 MV/m for 500 kV. The maximum electric field is 10.3 MV/m. The gap between cathode and anode electrodes is 100 mm. The electric field on the cathode is 6.7 MV/m. </a:t>
            </a:r>
          </a:p>
          <a:p>
            <a:endParaRPr lang="en-US" altLang="ja-JP"/>
          </a:p>
          <a:p>
            <a:r>
              <a:rPr lang="en-US" altLang="ja-JP"/>
              <a:t>We installed electrodes and NEG pumps in the HV chamber and performed HV processing up to 526kV, but we have not reached 550 kV yet because of local radiation problem, which appears suddenly after a discharge. This local radiation disappears by hand wiping after nitrogen exposure of the HV chamber. The source of radiation will be dust inside of the chamber. </a:t>
            </a:r>
          </a:p>
          <a:p>
            <a:r>
              <a:rPr lang="en-US" altLang="ja-JP"/>
              <a:t>Very recently we found a certain amount of polishing powder were left in holes of NEG holder parts. It is likely those powders fell on the cathode electrode during the processing. We will perform supersonic wave cleaning of NEG holders with organic solvents and try HV processing again. </a:t>
            </a:r>
          </a:p>
        </p:txBody>
      </p:sp>
      <p:sp>
        <p:nvSpPr>
          <p:cNvPr id="345092" name="スライド番号プレースホルダ 3"/>
          <p:cNvSpPr txBox="1">
            <a:spLocks noGrp="1"/>
          </p:cNvSpPr>
          <p:nvPr/>
        </p:nvSpPr>
        <p:spPr bwMode="auto">
          <a:xfrm>
            <a:off x="4022725" y="9721850"/>
            <a:ext cx="3074988"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64" tIns="49481" rIns="98964" bIns="49481" anchor="b"/>
          <a:lstStyle>
            <a:lvl1pPr defTabSz="989013">
              <a:defRPr kumimoji="1">
                <a:solidFill>
                  <a:schemeClr val="tx1"/>
                </a:solidFill>
                <a:latin typeface="Arial" pitchFamily="34" charset="0"/>
                <a:ea typeface="ＭＳ Ｐゴシック" pitchFamily="50" charset="-128"/>
              </a:defRPr>
            </a:lvl1pPr>
            <a:lvl2pPr marL="742950" indent="-285750" defTabSz="989013">
              <a:defRPr kumimoji="1">
                <a:solidFill>
                  <a:schemeClr val="tx1"/>
                </a:solidFill>
                <a:latin typeface="Arial" pitchFamily="34" charset="0"/>
                <a:ea typeface="ＭＳ Ｐゴシック" pitchFamily="50" charset="-128"/>
              </a:defRPr>
            </a:lvl2pPr>
            <a:lvl3pPr marL="1143000" indent="-228600" defTabSz="989013">
              <a:defRPr kumimoji="1">
                <a:solidFill>
                  <a:schemeClr val="tx1"/>
                </a:solidFill>
                <a:latin typeface="Arial" pitchFamily="34" charset="0"/>
                <a:ea typeface="ＭＳ Ｐゴシック" pitchFamily="50" charset="-128"/>
              </a:defRPr>
            </a:lvl3pPr>
            <a:lvl4pPr marL="1598613" indent="-228600" defTabSz="989013">
              <a:defRPr kumimoji="1">
                <a:solidFill>
                  <a:schemeClr val="tx1"/>
                </a:solidFill>
                <a:latin typeface="Arial" pitchFamily="34" charset="0"/>
                <a:ea typeface="ＭＳ Ｐゴシック" pitchFamily="50" charset="-128"/>
              </a:defRPr>
            </a:lvl4pPr>
            <a:lvl5pPr marL="2057400" indent="-228600" defTabSz="989013">
              <a:defRPr kumimoji="1">
                <a:solidFill>
                  <a:schemeClr val="tx1"/>
                </a:solidFill>
                <a:latin typeface="Arial" pitchFamily="34" charset="0"/>
                <a:ea typeface="ＭＳ Ｐゴシック" pitchFamily="50" charset="-128"/>
              </a:defRPr>
            </a:lvl5pPr>
            <a:lvl6pPr marL="2514600" indent="-228600" defTabSz="989013"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989013"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989013"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989013" fontAlgn="base">
              <a:spcBef>
                <a:spcPct val="0"/>
              </a:spcBef>
              <a:spcAft>
                <a:spcPct val="0"/>
              </a:spcAft>
              <a:defRPr kumimoji="1">
                <a:solidFill>
                  <a:schemeClr val="tx1"/>
                </a:solidFill>
                <a:latin typeface="Arial" pitchFamily="34" charset="0"/>
                <a:ea typeface="ＭＳ Ｐゴシック" pitchFamily="50" charset="-128"/>
              </a:defRPr>
            </a:lvl9pPr>
          </a:lstStyle>
          <a:p>
            <a:pPr algn="r"/>
            <a:fld id="{C6FC1636-F6FB-4BCE-A9E7-6270A7380977}" type="slidenum">
              <a:rPr lang="en-US" altLang="ja-JP" sz="1300"/>
              <a:pPr algn="r"/>
              <a:t>21</a:t>
            </a:fld>
            <a:endParaRPr lang="en-US" altLang="ja-JP"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E229F2-027A-4C4E-BE0D-C59177284F9B}" type="slidenum">
              <a:rPr lang="en-US" altLang="ja-JP"/>
              <a:pPr/>
              <a:t>23</a:t>
            </a:fld>
            <a:endParaRPr lang="en-US" altLang="ja-JP"/>
          </a:p>
        </p:txBody>
      </p:sp>
      <p:sp>
        <p:nvSpPr>
          <p:cNvPr id="380930" name="Rectangle 2"/>
          <p:cNvSpPr>
            <a:spLocks noRot="1" noChangeArrowheads="1" noTextEdit="1"/>
          </p:cNvSpPr>
          <p:nvPr>
            <p:ph type="sldImg"/>
          </p:nvPr>
        </p:nvSpPr>
        <p:spPr>
          <a:ln/>
        </p:spPr>
      </p:sp>
      <p:sp>
        <p:nvSpPr>
          <p:cNvPr id="380931" name="Rectangle 3"/>
          <p:cNvSpPr>
            <a:spLocks noGrp="1" noChangeArrowheads="1"/>
          </p:cNvSpPr>
          <p:nvPr>
            <p:ph type="body" idx="1"/>
          </p:nvPr>
        </p:nvSpPr>
        <p:spPr/>
        <p:txBody>
          <a:bodyPr/>
          <a:lstStyle/>
          <a:p>
            <a:r>
              <a:rPr lang="en-US" altLang="ja-JP"/>
              <a:t>1) Loop-type HOM couplers were adopted for all 5 HOM-couplers because they strongly couple to monopole modes such as TM011.</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A5C3A8-F4D3-4652-A9B5-04E92058666F}" type="slidenum">
              <a:rPr lang="en-US" altLang="ja-JP"/>
              <a:pPr/>
              <a:t>24</a:t>
            </a:fld>
            <a:endParaRPr lang="en-US" altLang="ja-JP"/>
          </a:p>
        </p:txBody>
      </p:sp>
      <p:sp>
        <p:nvSpPr>
          <p:cNvPr id="386050" name="Rectangle 2"/>
          <p:cNvSpPr>
            <a:spLocks noRot="1" noChangeArrowheads="1" noTextEdit="1"/>
          </p:cNvSpPr>
          <p:nvPr>
            <p:ph type="sldImg"/>
          </p:nvPr>
        </p:nvSpPr>
        <p:spPr>
          <a:ln/>
        </p:spPr>
      </p:sp>
      <p:sp>
        <p:nvSpPr>
          <p:cNvPr id="386051" name="Rectangle 3"/>
          <p:cNvSpPr>
            <a:spLocks noGrp="1" noChangeArrowheads="1"/>
          </p:cNvSpPr>
          <p:nvPr>
            <p:ph type="body" idx="1"/>
          </p:nvPr>
        </p:nvSpPr>
        <p:spPr/>
        <p:txBody>
          <a:bodyPr/>
          <a:lstStyle/>
          <a:p>
            <a:r>
              <a:rPr lang="en-US" altLang="ja-JP"/>
              <a:t>2) These Q0-Eacc curves were measured when whole cavities were located in the liquid Helium. However, even when the upper HOM couplers were out of liquid Helium of 2K, we could keep high field gradient of 30 MV/m (cavities #3 and #5).</a:t>
            </a:r>
          </a:p>
          <a:p>
            <a:endParaRPr lang="en-US" altLang="ja-JP"/>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74483C-45E4-44D7-8DA6-564DEF9476F8}" type="slidenum">
              <a:rPr lang="en-US" altLang="ja-JP"/>
              <a:pPr/>
              <a:t>32</a:t>
            </a:fld>
            <a:endParaRPr lang="en-US" altLang="ja-JP"/>
          </a:p>
        </p:txBody>
      </p:sp>
      <p:sp>
        <p:nvSpPr>
          <p:cNvPr id="368642" name="Rectangle 2"/>
          <p:cNvSpPr>
            <a:spLocks noRot="1" noChangeArrowheads="1" noTextEdit="1"/>
          </p:cNvSpPr>
          <p:nvPr>
            <p:ph type="sldImg"/>
          </p:nvPr>
        </p:nvSpPr>
        <p:spPr>
          <a:ln/>
        </p:spPr>
      </p:sp>
      <p:sp>
        <p:nvSpPr>
          <p:cNvPr id="368643" name="Rectangle 3"/>
          <p:cNvSpPr>
            <a:spLocks noGrp="1" noChangeArrowheads="1"/>
          </p:cNvSpPr>
          <p:nvPr>
            <p:ph type="body" idx="1"/>
          </p:nvPr>
        </p:nvSpPr>
        <p:spPr>
          <a:xfrm>
            <a:off x="709613" y="4860925"/>
            <a:ext cx="5680075" cy="46069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29" tIns="47714" rIns="95429" bIns="47714"/>
          <a:lstStyle/>
          <a:p>
            <a:r>
              <a:rPr lang="en-US" altLang="ja-JP"/>
              <a:t>This viewgraph shows the principle nuclear material detection by laser Compton gamma-rays.</a:t>
            </a:r>
          </a:p>
          <a:p>
            <a:r>
              <a:rPr lang="en-US" altLang="ja-JP"/>
              <a:t>Laser Compton scattering is a scheme to generate monochromatic gamma-rays by collision of a high-energy electron beam and a laser beam. The gamma-ray energy can be easily tunable by changing electron energy or laser wavelength.</a:t>
            </a:r>
          </a:p>
          <a:p>
            <a:r>
              <a:rPr lang="en-US" altLang="ja-JP"/>
              <a:t>If we irradiate a gamma-ray beam tuned at an energy specific to Pu 239, 2143 keV, nucleus of Pu-239 is excited by gamma-ray absorption and re-emitt another gamma-ray instantaneously. Observing this re-emitted gamma-ray, we can detect Pu-239.</a:t>
            </a:r>
          </a:p>
          <a:p>
            <a:r>
              <a:rPr lang="en-US" altLang="ja-JP"/>
              <a:t>This is nuclear resonance fluorescence.</a:t>
            </a:r>
          </a:p>
          <a:p>
            <a:r>
              <a:rPr lang="en-US" altLang="ja-JP"/>
              <a:t>The combination of laser Compton gamma-ray and nuclear resonance fluorescence has several advantages. First, nondestructive detection of radioactive and stable nuclides is possible. Second, We have excellent signal-to-noise ratio in the energy resolved gamma-ray detection. Third, detecting many kind of nuclides by scanning gamma-ray energy is also available. Fourth, we can detect materials through a thick shield. Finally, this is full utilization of high-power lasers and high-brightness electron beams, which show tremendous progress continuously.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r>
              <a:rPr lang="en-US" altLang="ja-JP"/>
              <a:t>KEK PF Review Committee Meeting 2006</a:t>
            </a:r>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1732C163-A2AE-4A80-903B-126C0B48273F}" type="slidenum">
              <a:rPr lang="en-US" altLang="ja-JP"/>
              <a:pPr/>
              <a:t>‹#›</a:t>
            </a:fld>
            <a:endParaRPr lang="en-US" altLang="ja-JP"/>
          </a:p>
        </p:txBody>
      </p:sp>
    </p:spTree>
    <p:extLst>
      <p:ext uri="{BB962C8B-B14F-4D97-AF65-F5344CB8AC3E}">
        <p14:creationId xmlns:p14="http://schemas.microsoft.com/office/powerpoint/2010/main" val="312601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r>
              <a:rPr lang="en-US" altLang="ja-JP"/>
              <a:t>KEK PF Review Committee Meeting 2006</a:t>
            </a:r>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5A5EDE25-9CDC-4BC0-9DF5-244C4EBEEF21}" type="slidenum">
              <a:rPr lang="en-US" altLang="ja-JP"/>
              <a:pPr/>
              <a:t>‹#›</a:t>
            </a:fld>
            <a:endParaRPr lang="en-US" altLang="ja-JP"/>
          </a:p>
        </p:txBody>
      </p:sp>
    </p:spTree>
    <p:extLst>
      <p:ext uri="{BB962C8B-B14F-4D97-AF65-F5344CB8AC3E}">
        <p14:creationId xmlns:p14="http://schemas.microsoft.com/office/powerpoint/2010/main" val="93547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115888"/>
            <a:ext cx="2057400" cy="601027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115888"/>
            <a:ext cx="6019800" cy="601027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r>
              <a:rPr lang="en-US" altLang="ja-JP"/>
              <a:t>KEK PF Review Committee Meeting 2006</a:t>
            </a:r>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3ED1DBCD-264B-439D-A1ED-BE1B2E1FC836}" type="slidenum">
              <a:rPr lang="en-US" altLang="ja-JP"/>
              <a:pPr/>
              <a:t>‹#›</a:t>
            </a:fld>
            <a:endParaRPr lang="en-US" altLang="ja-JP"/>
          </a:p>
        </p:txBody>
      </p:sp>
    </p:spTree>
    <p:extLst>
      <p:ext uri="{BB962C8B-B14F-4D97-AF65-F5344CB8AC3E}">
        <p14:creationId xmlns:p14="http://schemas.microsoft.com/office/powerpoint/2010/main" val="1494966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r>
              <a:rPr lang="en-US" altLang="ja-JP"/>
              <a:t>KEK PF Review Committee Meeting 2006</a:t>
            </a:r>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70A22A22-2972-4AF6-8850-7F4C0A2E792D}" type="slidenum">
              <a:rPr lang="en-US" altLang="ja-JP"/>
              <a:pPr/>
              <a:t>‹#›</a:t>
            </a:fld>
            <a:endParaRPr lang="en-US" altLang="ja-JP"/>
          </a:p>
        </p:txBody>
      </p:sp>
    </p:spTree>
    <p:extLst>
      <p:ext uri="{BB962C8B-B14F-4D97-AF65-F5344CB8AC3E}">
        <p14:creationId xmlns:p14="http://schemas.microsoft.com/office/powerpoint/2010/main" val="3994431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r>
              <a:rPr lang="en-US" altLang="ja-JP"/>
              <a:t>KEK PF Review Committee Meeting 2006</a:t>
            </a:r>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DBDEB061-822C-4BC0-A54F-CD81C81159F4}" type="slidenum">
              <a:rPr lang="en-US" altLang="ja-JP"/>
              <a:pPr/>
              <a:t>‹#›</a:t>
            </a:fld>
            <a:endParaRPr lang="en-US" altLang="ja-JP"/>
          </a:p>
        </p:txBody>
      </p:sp>
    </p:spTree>
    <p:extLst>
      <p:ext uri="{BB962C8B-B14F-4D97-AF65-F5344CB8AC3E}">
        <p14:creationId xmlns:p14="http://schemas.microsoft.com/office/powerpoint/2010/main" val="482588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r>
              <a:rPr lang="en-US" altLang="ja-JP"/>
              <a:t>KEK PF Review Committee Meeting 2006</a:t>
            </a:r>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EE434802-5749-4013-93BF-13850ED0AE8D}" type="slidenum">
              <a:rPr lang="en-US" altLang="ja-JP"/>
              <a:pPr/>
              <a:t>‹#›</a:t>
            </a:fld>
            <a:endParaRPr lang="en-US" altLang="ja-JP"/>
          </a:p>
        </p:txBody>
      </p:sp>
    </p:spTree>
    <p:extLst>
      <p:ext uri="{BB962C8B-B14F-4D97-AF65-F5344CB8AC3E}">
        <p14:creationId xmlns:p14="http://schemas.microsoft.com/office/powerpoint/2010/main" val="3244596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r>
              <a:rPr lang="en-US" altLang="ja-JP"/>
              <a:t>KEK PF Review Committee Meeting 2006</a:t>
            </a:r>
          </a:p>
        </p:txBody>
      </p:sp>
      <p:sp>
        <p:nvSpPr>
          <p:cNvPr id="8" name="フッター プレースホルダー 7"/>
          <p:cNvSpPr>
            <a:spLocks noGrp="1"/>
          </p:cNvSpPr>
          <p:nvPr>
            <p:ph type="ftr" sz="quarter" idx="11"/>
          </p:nvPr>
        </p:nvSpPr>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p:txBody>
          <a:bodyPr/>
          <a:lstStyle>
            <a:lvl1pPr>
              <a:defRPr/>
            </a:lvl1pPr>
          </a:lstStyle>
          <a:p>
            <a:fld id="{654ADD6C-56A5-4797-A2B7-D1596D753CDF}" type="slidenum">
              <a:rPr lang="en-US" altLang="ja-JP"/>
              <a:pPr/>
              <a:t>‹#›</a:t>
            </a:fld>
            <a:endParaRPr lang="en-US" altLang="ja-JP"/>
          </a:p>
        </p:txBody>
      </p:sp>
    </p:spTree>
    <p:extLst>
      <p:ext uri="{BB962C8B-B14F-4D97-AF65-F5344CB8AC3E}">
        <p14:creationId xmlns:p14="http://schemas.microsoft.com/office/powerpoint/2010/main" val="907193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r>
              <a:rPr lang="en-US" altLang="ja-JP"/>
              <a:t>KEK PF Review Committee Meeting 2006</a:t>
            </a:r>
          </a:p>
        </p:txBody>
      </p:sp>
      <p:sp>
        <p:nvSpPr>
          <p:cNvPr id="4" name="フッター プレースホルダー 3"/>
          <p:cNvSpPr>
            <a:spLocks noGrp="1"/>
          </p:cNvSpPr>
          <p:nvPr>
            <p:ph type="ftr" sz="quarter" idx="11"/>
          </p:nvPr>
        </p:nvSpPr>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p:txBody>
          <a:bodyPr/>
          <a:lstStyle>
            <a:lvl1pPr>
              <a:defRPr/>
            </a:lvl1pPr>
          </a:lstStyle>
          <a:p>
            <a:fld id="{ED53F7D2-747C-4A62-838A-74D3A191A436}" type="slidenum">
              <a:rPr lang="en-US" altLang="ja-JP"/>
              <a:pPr/>
              <a:t>‹#›</a:t>
            </a:fld>
            <a:endParaRPr lang="en-US" altLang="ja-JP"/>
          </a:p>
        </p:txBody>
      </p:sp>
    </p:spTree>
    <p:extLst>
      <p:ext uri="{BB962C8B-B14F-4D97-AF65-F5344CB8AC3E}">
        <p14:creationId xmlns:p14="http://schemas.microsoft.com/office/powerpoint/2010/main" val="1060494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r>
              <a:rPr lang="en-US" altLang="ja-JP"/>
              <a:t>KEK PF Review Committee Meeting 2006</a:t>
            </a:r>
          </a:p>
        </p:txBody>
      </p:sp>
      <p:sp>
        <p:nvSpPr>
          <p:cNvPr id="3" name="フッター プレースホルダー 2"/>
          <p:cNvSpPr>
            <a:spLocks noGrp="1"/>
          </p:cNvSpPr>
          <p:nvPr>
            <p:ph type="ftr" sz="quarter" idx="11"/>
          </p:nvPr>
        </p:nvSpPr>
        <p:spPr/>
        <p:txBody>
          <a:bodyPr/>
          <a:lstStyle>
            <a:lvl1pPr>
              <a:defRPr/>
            </a:lvl1pPr>
          </a:lstStyle>
          <a:p>
            <a:endParaRPr lang="en-US" altLang="ja-JP"/>
          </a:p>
        </p:txBody>
      </p:sp>
      <p:sp>
        <p:nvSpPr>
          <p:cNvPr id="4" name="スライド番号プレースホルダー 3"/>
          <p:cNvSpPr>
            <a:spLocks noGrp="1"/>
          </p:cNvSpPr>
          <p:nvPr>
            <p:ph type="sldNum" sz="quarter" idx="12"/>
          </p:nvPr>
        </p:nvSpPr>
        <p:spPr/>
        <p:txBody>
          <a:bodyPr/>
          <a:lstStyle>
            <a:lvl1pPr>
              <a:defRPr/>
            </a:lvl1pPr>
          </a:lstStyle>
          <a:p>
            <a:fld id="{D72AC015-0C55-44A4-8E6E-0E69BFCF0F12}" type="slidenum">
              <a:rPr lang="en-US" altLang="ja-JP"/>
              <a:pPr/>
              <a:t>‹#›</a:t>
            </a:fld>
            <a:endParaRPr lang="en-US" altLang="ja-JP"/>
          </a:p>
        </p:txBody>
      </p:sp>
    </p:spTree>
    <p:extLst>
      <p:ext uri="{BB962C8B-B14F-4D97-AF65-F5344CB8AC3E}">
        <p14:creationId xmlns:p14="http://schemas.microsoft.com/office/powerpoint/2010/main" val="4187128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r>
              <a:rPr lang="en-US" altLang="ja-JP"/>
              <a:t>KEK PF Review Committee Meeting 2006</a:t>
            </a:r>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404A5E47-912C-4726-9DE2-93A6822B5B12}" type="slidenum">
              <a:rPr lang="en-US" altLang="ja-JP"/>
              <a:pPr/>
              <a:t>‹#›</a:t>
            </a:fld>
            <a:endParaRPr lang="en-US" altLang="ja-JP"/>
          </a:p>
        </p:txBody>
      </p:sp>
    </p:spTree>
    <p:extLst>
      <p:ext uri="{BB962C8B-B14F-4D97-AF65-F5344CB8AC3E}">
        <p14:creationId xmlns:p14="http://schemas.microsoft.com/office/powerpoint/2010/main" val="2830117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r>
              <a:rPr lang="en-US" altLang="ja-JP"/>
              <a:t>KEK PF Review Committee Meeting 2006</a:t>
            </a:r>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D33C5603-DF24-4FFB-A9FD-51EFBD8B3EC4}" type="slidenum">
              <a:rPr lang="en-US" altLang="ja-JP"/>
              <a:pPr/>
              <a:t>‹#›</a:t>
            </a:fld>
            <a:endParaRPr lang="en-US" altLang="ja-JP"/>
          </a:p>
        </p:txBody>
      </p:sp>
    </p:spTree>
    <p:extLst>
      <p:ext uri="{BB962C8B-B14F-4D97-AF65-F5344CB8AC3E}">
        <p14:creationId xmlns:p14="http://schemas.microsoft.com/office/powerpoint/2010/main" val="3487269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1033" name="Rectangle 9"/>
          <p:cNvSpPr>
            <a:spLocks noChangeArrowheads="1"/>
          </p:cNvSpPr>
          <p:nvPr userDrawn="1"/>
        </p:nvSpPr>
        <p:spPr bwMode="auto">
          <a:xfrm>
            <a:off x="0" y="0"/>
            <a:ext cx="9144000" cy="836613"/>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6" name="Rectangle 2"/>
          <p:cNvSpPr>
            <a:spLocks noGrp="1" noChangeArrowheads="1"/>
          </p:cNvSpPr>
          <p:nvPr>
            <p:ph type="title"/>
          </p:nvPr>
        </p:nvSpPr>
        <p:spPr bwMode="auto">
          <a:xfrm>
            <a:off x="457200" y="115888"/>
            <a:ext cx="8229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107950" y="6462713"/>
            <a:ext cx="5770563"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r>
              <a:rPr lang="en-US" altLang="ja-JP"/>
              <a:t>KEK PF Review Committee Meeting 2006</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87670C3-B89C-4782-8083-CF9453C3FF09}"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fontAlgn="base">
        <a:spcBef>
          <a:spcPct val="0"/>
        </a:spcBef>
        <a:spcAft>
          <a:spcPct val="0"/>
        </a:spcAft>
        <a:defRPr kumimoji="1" sz="3200">
          <a:solidFill>
            <a:schemeClr val="tx2"/>
          </a:solidFill>
          <a:latin typeface="+mj-lt"/>
          <a:ea typeface="+mj-ea"/>
          <a:cs typeface="+mj-cs"/>
        </a:defRPr>
      </a:lvl1pPr>
      <a:lvl2pPr algn="ctr" rtl="0" fontAlgn="base">
        <a:spcBef>
          <a:spcPct val="0"/>
        </a:spcBef>
        <a:spcAft>
          <a:spcPct val="0"/>
        </a:spcAft>
        <a:defRPr kumimoji="1" sz="3200">
          <a:solidFill>
            <a:schemeClr val="tx2"/>
          </a:solidFill>
          <a:latin typeface="Arial" pitchFamily="34" charset="0"/>
          <a:ea typeface="ＭＳ Ｐゴシック" pitchFamily="50" charset="-128"/>
        </a:defRPr>
      </a:lvl2pPr>
      <a:lvl3pPr algn="ctr" rtl="0" fontAlgn="base">
        <a:spcBef>
          <a:spcPct val="0"/>
        </a:spcBef>
        <a:spcAft>
          <a:spcPct val="0"/>
        </a:spcAft>
        <a:defRPr kumimoji="1" sz="3200">
          <a:solidFill>
            <a:schemeClr val="tx2"/>
          </a:solidFill>
          <a:latin typeface="Arial" pitchFamily="34" charset="0"/>
          <a:ea typeface="ＭＳ Ｐゴシック" pitchFamily="50" charset="-128"/>
        </a:defRPr>
      </a:lvl3pPr>
      <a:lvl4pPr algn="ctr" rtl="0" fontAlgn="base">
        <a:spcBef>
          <a:spcPct val="0"/>
        </a:spcBef>
        <a:spcAft>
          <a:spcPct val="0"/>
        </a:spcAft>
        <a:defRPr kumimoji="1" sz="3200">
          <a:solidFill>
            <a:schemeClr val="tx2"/>
          </a:solidFill>
          <a:latin typeface="Arial" pitchFamily="34" charset="0"/>
          <a:ea typeface="ＭＳ Ｐゴシック" pitchFamily="50" charset="-128"/>
        </a:defRPr>
      </a:lvl4pPr>
      <a:lvl5pPr algn="ctr" rtl="0" fontAlgn="base">
        <a:spcBef>
          <a:spcPct val="0"/>
        </a:spcBef>
        <a:spcAft>
          <a:spcPct val="0"/>
        </a:spcAft>
        <a:defRPr kumimoji="1" sz="32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32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32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32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3200">
          <a:solidFill>
            <a:schemeClr val="tx2"/>
          </a:solidFill>
          <a:latin typeface="Arial" pitchFamily="34"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emf"/></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4"/>
          <p:cNvSpPr>
            <a:spLocks noGrp="1"/>
          </p:cNvSpPr>
          <p:nvPr>
            <p:ph type="sldNum" sz="quarter" idx="12"/>
          </p:nvPr>
        </p:nvSpPr>
        <p:spPr/>
        <p:txBody>
          <a:bodyPr/>
          <a:lstStyle/>
          <a:p>
            <a:fld id="{C1CE69B6-5821-4BCF-A553-F9778003DFA7}" type="slidenum">
              <a:rPr lang="en-US" altLang="ja-JP"/>
              <a:pPr/>
              <a:t>1</a:t>
            </a:fld>
            <a:endParaRPr lang="en-US" altLang="ja-JP"/>
          </a:p>
        </p:txBody>
      </p:sp>
      <p:sp>
        <p:nvSpPr>
          <p:cNvPr id="387074" name="Rectangle 2"/>
          <p:cNvSpPr>
            <a:spLocks noGrp="1" noChangeArrowheads="1"/>
          </p:cNvSpPr>
          <p:nvPr>
            <p:ph type="title"/>
          </p:nvPr>
        </p:nvSpPr>
        <p:spPr>
          <a:xfrm>
            <a:off x="323850" y="2060575"/>
            <a:ext cx="8532813" cy="1295400"/>
          </a:xfrm>
        </p:spPr>
        <p:txBody>
          <a:bodyPr/>
          <a:lstStyle/>
          <a:p>
            <a:r>
              <a:rPr lang="en-US" altLang="ja-JP"/>
              <a:t>Status of the ERL Project in Japan</a:t>
            </a:r>
          </a:p>
        </p:txBody>
      </p:sp>
      <p:sp>
        <p:nvSpPr>
          <p:cNvPr id="387075" name="Text Box 3"/>
          <p:cNvSpPr txBox="1">
            <a:spLocks noChangeArrowheads="1"/>
          </p:cNvSpPr>
          <p:nvPr/>
        </p:nvSpPr>
        <p:spPr bwMode="auto">
          <a:xfrm>
            <a:off x="2293938" y="3919538"/>
            <a:ext cx="51466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sz="2400"/>
              <a:t>Shogo Sakanaka</a:t>
            </a:r>
          </a:p>
          <a:p>
            <a:pPr algn="ctr"/>
            <a:r>
              <a:rPr lang="en-US" altLang="ja-JP" sz="2000"/>
              <a:t>for the ERL development team</a:t>
            </a:r>
            <a:endParaRPr lang="en-US" altLang="ja-JP" sz="2000" baseline="30000"/>
          </a:p>
        </p:txBody>
      </p:sp>
      <p:sp>
        <p:nvSpPr>
          <p:cNvPr id="387076" name="Text Box 4"/>
          <p:cNvSpPr txBox="1">
            <a:spLocks noChangeArrowheads="1"/>
          </p:cNvSpPr>
          <p:nvPr/>
        </p:nvSpPr>
        <p:spPr bwMode="auto">
          <a:xfrm>
            <a:off x="1846263" y="5889625"/>
            <a:ext cx="6073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600"/>
              <a:t>Presentation at FLS2012, March 5-9, 2012, at Jefferson Lab.</a:t>
            </a:r>
          </a:p>
        </p:txBody>
      </p:sp>
      <p:sp>
        <p:nvSpPr>
          <p:cNvPr id="387077" name="Text Box 5"/>
          <p:cNvSpPr txBox="1">
            <a:spLocks noChangeArrowheads="1"/>
          </p:cNvSpPr>
          <p:nvPr/>
        </p:nvSpPr>
        <p:spPr bwMode="auto">
          <a:xfrm>
            <a:off x="1725613" y="5026025"/>
            <a:ext cx="57007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sz="1600"/>
              <a:t>High Energy Accelerator Research Organization (KEK)</a:t>
            </a:r>
          </a:p>
        </p:txBody>
      </p:sp>
      <p:pic>
        <p:nvPicPr>
          <p:cNvPr id="387078" name="Picture 6" descr="KEKロゴマーク"/>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325" y="146050"/>
            <a:ext cx="754063" cy="523875"/>
          </a:xfrm>
          <a:prstGeom prst="rect">
            <a:avLst/>
          </a:prstGeom>
          <a:noFill/>
          <a:extLst>
            <a:ext uri="{909E8E84-426E-40DD-AFC4-6F175D3DCCD1}">
              <a14:hiddenFill xmlns:a14="http://schemas.microsoft.com/office/drawing/2010/main">
                <a:solidFill>
                  <a:srgbClr val="FFFFFF"/>
                </a:solidFill>
              </a14:hiddenFill>
            </a:ext>
          </a:extLst>
        </p:spPr>
      </p:pic>
      <p:pic>
        <p:nvPicPr>
          <p:cNvPr id="387079" name="Picture 7" descr="JAEAロゴマーク"/>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177800"/>
            <a:ext cx="906462" cy="444500"/>
          </a:xfrm>
          <a:prstGeom prst="rect">
            <a:avLst/>
          </a:prstGeom>
          <a:noFill/>
          <a:extLst>
            <a:ext uri="{909E8E84-426E-40DD-AFC4-6F175D3DCCD1}">
              <a14:hiddenFill xmlns:a14="http://schemas.microsoft.com/office/drawing/2010/main">
                <a:solidFill>
                  <a:srgbClr val="FFFFFF"/>
                </a:solidFill>
              </a14:hiddenFill>
            </a:ext>
          </a:extLst>
        </p:spPr>
      </p:pic>
      <p:pic>
        <p:nvPicPr>
          <p:cNvPr id="387080" name="Picture 8" descr="物性研ロゴマーク"/>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4938" y="188913"/>
            <a:ext cx="427037" cy="427037"/>
          </a:xfrm>
          <a:prstGeom prst="rect">
            <a:avLst/>
          </a:prstGeom>
          <a:noFill/>
          <a:extLst>
            <a:ext uri="{909E8E84-426E-40DD-AFC4-6F175D3DCCD1}">
              <a14:hiddenFill xmlns:a14="http://schemas.microsoft.com/office/drawing/2010/main">
                <a:solidFill>
                  <a:srgbClr val="FFFFFF"/>
                </a:solidFill>
              </a14:hiddenFill>
            </a:ext>
          </a:extLst>
        </p:spPr>
      </p:pic>
      <p:pic>
        <p:nvPicPr>
          <p:cNvPr id="387081" name="Picture 9" descr="広島大学"/>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0113" y="207963"/>
            <a:ext cx="276225" cy="382587"/>
          </a:xfrm>
          <a:prstGeom prst="rect">
            <a:avLst/>
          </a:prstGeom>
          <a:noFill/>
          <a:extLst>
            <a:ext uri="{909E8E84-426E-40DD-AFC4-6F175D3DCCD1}">
              <a14:hiddenFill xmlns:a14="http://schemas.microsoft.com/office/drawing/2010/main">
                <a:solidFill>
                  <a:srgbClr val="FFFFFF"/>
                </a:solidFill>
              </a14:hiddenFill>
            </a:ext>
          </a:extLst>
        </p:spPr>
      </p:pic>
      <p:pic>
        <p:nvPicPr>
          <p:cNvPr id="387082" name="Picture 10" descr="UVSOR2ロゴマーク"/>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5150" y="214313"/>
            <a:ext cx="898525" cy="422275"/>
          </a:xfrm>
          <a:prstGeom prst="rect">
            <a:avLst/>
          </a:prstGeom>
          <a:noFill/>
          <a:extLst>
            <a:ext uri="{909E8E84-426E-40DD-AFC4-6F175D3DCCD1}">
              <a14:hiddenFill xmlns:a14="http://schemas.microsoft.com/office/drawing/2010/main">
                <a:solidFill>
                  <a:srgbClr val="FFFFFF"/>
                </a:solidFill>
              </a14:hiddenFill>
            </a:ext>
          </a:extLst>
        </p:spPr>
      </p:pic>
      <p:pic>
        <p:nvPicPr>
          <p:cNvPr id="387083" name="Picture 11" descr="AIS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72300" y="227013"/>
            <a:ext cx="719138" cy="433387"/>
          </a:xfrm>
          <a:prstGeom prst="rect">
            <a:avLst/>
          </a:prstGeom>
          <a:noFill/>
          <a:extLst>
            <a:ext uri="{909E8E84-426E-40DD-AFC4-6F175D3DCCD1}">
              <a14:hiddenFill xmlns:a14="http://schemas.microsoft.com/office/drawing/2010/main">
                <a:solidFill>
                  <a:srgbClr val="FFFFFF"/>
                </a:solidFill>
              </a14:hiddenFill>
            </a:ext>
          </a:extLst>
        </p:spPr>
      </p:pic>
      <p:pic>
        <p:nvPicPr>
          <p:cNvPr id="387084" name="Picture 12" descr="SPring-8ロゴマーク"/>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34350" y="266700"/>
            <a:ext cx="809625" cy="412750"/>
          </a:xfrm>
          <a:prstGeom prst="rect">
            <a:avLst/>
          </a:prstGeom>
          <a:noFill/>
          <a:extLst>
            <a:ext uri="{909E8E84-426E-40DD-AFC4-6F175D3DCCD1}">
              <a14:hiddenFill xmlns:a14="http://schemas.microsoft.com/office/drawing/2010/main">
                <a:solidFill>
                  <a:srgbClr val="FFFFFF"/>
                </a:solidFill>
              </a14:hiddenFill>
            </a:ext>
          </a:extLst>
        </p:spPr>
      </p:pic>
      <p:pic>
        <p:nvPicPr>
          <p:cNvPr id="387085" name="Picture 13" descr="名大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41863" y="241300"/>
            <a:ext cx="576262" cy="396875"/>
          </a:xfrm>
          <a:prstGeom prst="rect">
            <a:avLst/>
          </a:prstGeom>
          <a:noFill/>
          <a:extLst>
            <a:ext uri="{909E8E84-426E-40DD-AFC4-6F175D3DCCD1}">
              <a14:hiddenFill xmlns:a14="http://schemas.microsoft.com/office/drawing/2010/main">
                <a:solidFill>
                  <a:srgbClr val="FFFFFF"/>
                </a:solidFill>
              </a14:hiddenFill>
            </a:ext>
          </a:extLst>
        </p:spPr>
      </p:pic>
      <p:sp>
        <p:nvSpPr>
          <p:cNvPr id="387086" name="Text Box 14"/>
          <p:cNvSpPr txBox="1">
            <a:spLocks noChangeArrowheads="1"/>
          </p:cNvSpPr>
          <p:nvPr/>
        </p:nvSpPr>
        <p:spPr bwMode="auto">
          <a:xfrm>
            <a:off x="0" y="6491288"/>
            <a:ext cx="425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v1</a:t>
            </a:r>
          </a:p>
        </p:txBody>
      </p:sp>
      <p:pic>
        <p:nvPicPr>
          <p:cNvPr id="387087"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16375" y="234950"/>
            <a:ext cx="4238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a:spLocks noGrp="1"/>
          </p:cNvSpPr>
          <p:nvPr>
            <p:ph type="sldNum" sz="quarter" idx="12"/>
          </p:nvPr>
        </p:nvSpPr>
        <p:spPr/>
        <p:txBody>
          <a:bodyPr/>
          <a:lstStyle/>
          <a:p>
            <a:fld id="{C3624DAF-ADFA-4855-802C-B06FDBC66B87}" type="slidenum">
              <a:rPr lang="en-US" altLang="ja-JP"/>
              <a:pPr/>
              <a:t>10</a:t>
            </a:fld>
            <a:endParaRPr lang="en-US" altLang="ja-JP"/>
          </a:p>
        </p:txBody>
      </p:sp>
      <p:sp>
        <p:nvSpPr>
          <p:cNvPr id="338947" name="Text Box 3"/>
          <p:cNvSpPr txBox="1">
            <a:spLocks noChangeArrowheads="1"/>
          </p:cNvSpPr>
          <p:nvPr/>
        </p:nvSpPr>
        <p:spPr bwMode="auto">
          <a:xfrm>
            <a:off x="1166813" y="312738"/>
            <a:ext cx="1841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900">
              <a:latin typeface="Symbol" pitchFamily="18" charset="2"/>
            </a:endParaRPr>
          </a:p>
        </p:txBody>
      </p:sp>
      <p:sp>
        <p:nvSpPr>
          <p:cNvPr id="338948" name="Rectangle 4"/>
          <p:cNvSpPr>
            <a:spLocks noChangeArrowheads="1"/>
          </p:cNvSpPr>
          <p:nvPr/>
        </p:nvSpPr>
        <p:spPr bwMode="auto">
          <a:xfrm>
            <a:off x="457200" y="115888"/>
            <a:ext cx="822960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ja-JP" sz="2800">
                <a:solidFill>
                  <a:schemeClr val="tx2"/>
                </a:solidFill>
              </a:rPr>
              <a:t>Spectral Brightness (high-coherence mode)</a:t>
            </a:r>
          </a:p>
        </p:txBody>
      </p:sp>
      <p:sp>
        <p:nvSpPr>
          <p:cNvPr id="339013" name="Text Box 69"/>
          <p:cNvSpPr txBox="1">
            <a:spLocks noChangeArrowheads="1"/>
          </p:cNvSpPr>
          <p:nvPr/>
        </p:nvSpPr>
        <p:spPr bwMode="auto">
          <a:xfrm>
            <a:off x="1503363" y="6030913"/>
            <a:ext cx="2019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600"/>
              <a:t>VUV-SX undulator</a:t>
            </a:r>
          </a:p>
        </p:txBody>
      </p:sp>
      <p:sp>
        <p:nvSpPr>
          <p:cNvPr id="339014" name="Text Box 70"/>
          <p:cNvSpPr txBox="1">
            <a:spLocks noChangeArrowheads="1"/>
          </p:cNvSpPr>
          <p:nvPr/>
        </p:nvSpPr>
        <p:spPr bwMode="auto">
          <a:xfrm>
            <a:off x="6111875" y="6057900"/>
            <a:ext cx="15986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600"/>
              <a:t>X-ray undulator</a:t>
            </a:r>
          </a:p>
        </p:txBody>
      </p:sp>
      <p:sp>
        <p:nvSpPr>
          <p:cNvPr id="339011" name="Text Box 67"/>
          <p:cNvSpPr txBox="1">
            <a:spLocks noChangeArrowheads="1"/>
          </p:cNvSpPr>
          <p:nvPr/>
        </p:nvSpPr>
        <p:spPr bwMode="auto">
          <a:xfrm>
            <a:off x="6661150" y="836613"/>
            <a:ext cx="2482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Courtesy: K. Tsuchiya </a:t>
            </a:r>
          </a:p>
        </p:txBody>
      </p:sp>
      <p:pic>
        <p:nvPicPr>
          <p:cNvPr id="339015" name="Picture 71" descr="プロット CoherenceModeR=60mm"/>
          <p:cNvPicPr>
            <a:picLocks noChangeAspect="1" noChangeArrowheads="1"/>
          </p:cNvPicPr>
          <p:nvPr/>
        </p:nvPicPr>
        <p:blipFill>
          <a:blip r:embed="rId2">
            <a:extLst>
              <a:ext uri="{28A0092B-C50C-407E-A947-70E740481C1C}">
                <a14:useLocalDpi xmlns:a14="http://schemas.microsoft.com/office/drawing/2010/main" val="0"/>
              </a:ext>
            </a:extLst>
          </a:blip>
          <a:srcRect l="5251" t="10500" r="4726"/>
          <a:stretch>
            <a:fillRect/>
          </a:stretch>
        </p:blipFill>
        <p:spPr bwMode="auto">
          <a:xfrm>
            <a:off x="201613" y="1525588"/>
            <a:ext cx="4371975" cy="4346575"/>
          </a:xfrm>
          <a:prstGeom prst="rect">
            <a:avLst/>
          </a:prstGeom>
          <a:noFill/>
          <a:extLst>
            <a:ext uri="{909E8E84-426E-40DD-AFC4-6F175D3DCCD1}">
              <a14:hiddenFill xmlns:a14="http://schemas.microsoft.com/office/drawing/2010/main">
                <a:solidFill>
                  <a:srgbClr val="FFFFFF"/>
                </a:solidFill>
              </a14:hiddenFill>
            </a:ext>
          </a:extLst>
        </p:spPr>
      </p:pic>
      <p:pic>
        <p:nvPicPr>
          <p:cNvPr id="339016" name="Picture 72" descr="プロット CoherenceModeR=18mm"/>
          <p:cNvPicPr>
            <a:picLocks noChangeAspect="1" noChangeArrowheads="1"/>
          </p:cNvPicPr>
          <p:nvPr/>
        </p:nvPicPr>
        <p:blipFill>
          <a:blip r:embed="rId3">
            <a:extLst>
              <a:ext uri="{28A0092B-C50C-407E-A947-70E740481C1C}">
                <a14:useLocalDpi xmlns:a14="http://schemas.microsoft.com/office/drawing/2010/main" val="0"/>
              </a:ext>
            </a:extLst>
          </a:blip>
          <a:srcRect l="5251" t="10500" r="4726"/>
          <a:stretch>
            <a:fillRect/>
          </a:stretch>
        </p:blipFill>
        <p:spPr bwMode="auto">
          <a:xfrm>
            <a:off x="4692650" y="1531938"/>
            <a:ext cx="4373563" cy="4346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a:spLocks noGrp="1"/>
          </p:cNvSpPr>
          <p:nvPr>
            <p:ph type="sldNum" sz="quarter" idx="12"/>
          </p:nvPr>
        </p:nvSpPr>
        <p:spPr/>
        <p:txBody>
          <a:bodyPr/>
          <a:lstStyle/>
          <a:p>
            <a:fld id="{01BACF1C-9093-4BC6-9DFB-9C6D519CD0CD}" type="slidenum">
              <a:rPr lang="en-US" altLang="ja-JP"/>
              <a:pPr/>
              <a:t>11</a:t>
            </a:fld>
            <a:endParaRPr lang="en-US" altLang="ja-JP"/>
          </a:p>
        </p:txBody>
      </p:sp>
      <p:sp>
        <p:nvSpPr>
          <p:cNvPr id="393218" name="Text Box 2"/>
          <p:cNvSpPr txBox="1">
            <a:spLocks noChangeArrowheads="1"/>
          </p:cNvSpPr>
          <p:nvPr/>
        </p:nvSpPr>
        <p:spPr bwMode="auto">
          <a:xfrm>
            <a:off x="1166813" y="312738"/>
            <a:ext cx="1841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900">
              <a:latin typeface="Symbol" pitchFamily="18" charset="2"/>
            </a:endParaRPr>
          </a:p>
        </p:txBody>
      </p:sp>
      <p:sp>
        <p:nvSpPr>
          <p:cNvPr id="393219" name="Rectangle 3"/>
          <p:cNvSpPr>
            <a:spLocks noChangeArrowheads="1"/>
          </p:cNvSpPr>
          <p:nvPr/>
        </p:nvSpPr>
        <p:spPr bwMode="auto">
          <a:xfrm>
            <a:off x="457200" y="115888"/>
            <a:ext cx="822960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ja-JP" sz="2800">
                <a:solidFill>
                  <a:schemeClr val="tx2"/>
                </a:solidFill>
              </a:rPr>
              <a:t>Spectral Brightness (ultimate mode)</a:t>
            </a:r>
          </a:p>
        </p:txBody>
      </p:sp>
      <p:sp>
        <p:nvSpPr>
          <p:cNvPr id="393220" name="Text Box 4"/>
          <p:cNvSpPr txBox="1">
            <a:spLocks noChangeArrowheads="1"/>
          </p:cNvSpPr>
          <p:nvPr/>
        </p:nvSpPr>
        <p:spPr bwMode="auto">
          <a:xfrm>
            <a:off x="1503363" y="6030913"/>
            <a:ext cx="2019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600"/>
              <a:t>VUV-SX undulator</a:t>
            </a:r>
          </a:p>
        </p:txBody>
      </p:sp>
      <p:sp>
        <p:nvSpPr>
          <p:cNvPr id="393221" name="Text Box 5"/>
          <p:cNvSpPr txBox="1">
            <a:spLocks noChangeArrowheads="1"/>
          </p:cNvSpPr>
          <p:nvPr/>
        </p:nvSpPr>
        <p:spPr bwMode="auto">
          <a:xfrm>
            <a:off x="6111875" y="6057900"/>
            <a:ext cx="15986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600"/>
              <a:t>X-ray undulator</a:t>
            </a:r>
          </a:p>
        </p:txBody>
      </p:sp>
      <p:sp>
        <p:nvSpPr>
          <p:cNvPr id="393222" name="Text Box 6"/>
          <p:cNvSpPr txBox="1">
            <a:spLocks noChangeArrowheads="1"/>
          </p:cNvSpPr>
          <p:nvPr/>
        </p:nvSpPr>
        <p:spPr bwMode="auto">
          <a:xfrm>
            <a:off x="6661150" y="836613"/>
            <a:ext cx="2482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Courtesy: K. Tsuchiya </a:t>
            </a:r>
          </a:p>
        </p:txBody>
      </p:sp>
      <p:pic>
        <p:nvPicPr>
          <p:cNvPr id="393225" name="Picture 9" descr="プロット UltimateModeR=60mm"/>
          <p:cNvPicPr>
            <a:picLocks noChangeAspect="1" noChangeArrowheads="1"/>
          </p:cNvPicPr>
          <p:nvPr/>
        </p:nvPicPr>
        <p:blipFill>
          <a:blip r:embed="rId2">
            <a:extLst>
              <a:ext uri="{28A0092B-C50C-407E-A947-70E740481C1C}">
                <a14:useLocalDpi xmlns:a14="http://schemas.microsoft.com/office/drawing/2010/main" val="0"/>
              </a:ext>
            </a:extLst>
          </a:blip>
          <a:srcRect l="4726" t="10500" r="4726"/>
          <a:stretch>
            <a:fillRect/>
          </a:stretch>
        </p:blipFill>
        <p:spPr bwMode="auto">
          <a:xfrm>
            <a:off x="176213" y="1536700"/>
            <a:ext cx="4397375" cy="4348163"/>
          </a:xfrm>
          <a:prstGeom prst="rect">
            <a:avLst/>
          </a:prstGeom>
          <a:noFill/>
          <a:extLst>
            <a:ext uri="{909E8E84-426E-40DD-AFC4-6F175D3DCCD1}">
              <a14:hiddenFill xmlns:a14="http://schemas.microsoft.com/office/drawing/2010/main">
                <a:solidFill>
                  <a:srgbClr val="FFFFFF"/>
                </a:solidFill>
              </a14:hiddenFill>
            </a:ext>
          </a:extLst>
        </p:spPr>
      </p:pic>
      <p:pic>
        <p:nvPicPr>
          <p:cNvPr id="393226" name="Picture 10" descr="プロット UltimateModeR=18mm"/>
          <p:cNvPicPr>
            <a:picLocks noChangeAspect="1" noChangeArrowheads="1"/>
          </p:cNvPicPr>
          <p:nvPr/>
        </p:nvPicPr>
        <p:blipFill>
          <a:blip r:embed="rId3">
            <a:extLst>
              <a:ext uri="{28A0092B-C50C-407E-A947-70E740481C1C}">
                <a14:useLocalDpi xmlns:a14="http://schemas.microsoft.com/office/drawing/2010/main" val="0"/>
              </a:ext>
            </a:extLst>
          </a:blip>
          <a:srcRect l="4726" t="10500" r="4726"/>
          <a:stretch>
            <a:fillRect/>
          </a:stretch>
        </p:blipFill>
        <p:spPr bwMode="auto">
          <a:xfrm>
            <a:off x="4645025" y="1571625"/>
            <a:ext cx="4397375" cy="43481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3"/>
          <p:cNvSpPr>
            <a:spLocks noGrp="1"/>
          </p:cNvSpPr>
          <p:nvPr>
            <p:ph type="sldNum" sz="quarter" idx="12"/>
          </p:nvPr>
        </p:nvSpPr>
        <p:spPr/>
        <p:txBody>
          <a:bodyPr/>
          <a:lstStyle/>
          <a:p>
            <a:fld id="{2CF1AFC1-DDB1-4384-B8D7-6BE96B84E9AF}" type="slidenum">
              <a:rPr lang="en-US" altLang="ja-JP"/>
              <a:pPr/>
              <a:t>12</a:t>
            </a:fld>
            <a:endParaRPr lang="en-US" altLang="ja-JP"/>
          </a:p>
        </p:txBody>
      </p:sp>
      <p:sp>
        <p:nvSpPr>
          <p:cNvPr id="391170" name="Text Box 2"/>
          <p:cNvSpPr txBox="1">
            <a:spLocks noChangeArrowheads="1"/>
          </p:cNvSpPr>
          <p:nvPr/>
        </p:nvSpPr>
        <p:spPr bwMode="auto">
          <a:xfrm>
            <a:off x="1166813" y="312738"/>
            <a:ext cx="1841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900">
              <a:latin typeface="Symbol" pitchFamily="18" charset="2"/>
            </a:endParaRPr>
          </a:p>
        </p:txBody>
      </p:sp>
      <p:sp>
        <p:nvSpPr>
          <p:cNvPr id="391171" name="Rectangle 3"/>
          <p:cNvSpPr>
            <a:spLocks noChangeArrowheads="1"/>
          </p:cNvSpPr>
          <p:nvPr/>
        </p:nvSpPr>
        <p:spPr bwMode="auto">
          <a:xfrm>
            <a:off x="457200" y="115888"/>
            <a:ext cx="822960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ja-JP" sz="2400">
                <a:solidFill>
                  <a:schemeClr val="tx2"/>
                </a:solidFill>
              </a:rPr>
              <a:t>(cf.) Assumed Parameters of Undulators</a:t>
            </a:r>
          </a:p>
        </p:txBody>
      </p:sp>
      <p:sp>
        <p:nvSpPr>
          <p:cNvPr id="391174" name="Text Box 6"/>
          <p:cNvSpPr txBox="1">
            <a:spLocks noChangeArrowheads="1"/>
          </p:cNvSpPr>
          <p:nvPr/>
        </p:nvSpPr>
        <p:spPr bwMode="auto">
          <a:xfrm>
            <a:off x="6661150" y="836613"/>
            <a:ext cx="2482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Courtesy: K. Tsuchiya </a:t>
            </a:r>
          </a:p>
        </p:txBody>
      </p:sp>
      <p:graphicFrame>
        <p:nvGraphicFramePr>
          <p:cNvPr id="391211" name="Group 43"/>
          <p:cNvGraphicFramePr>
            <a:graphicFrameLocks noGrp="1"/>
          </p:cNvGraphicFramePr>
          <p:nvPr/>
        </p:nvGraphicFramePr>
        <p:xfrm>
          <a:off x="419100" y="2513013"/>
          <a:ext cx="3963988" cy="2779078"/>
        </p:xfrm>
        <a:graphic>
          <a:graphicData uri="http://schemas.openxmlformats.org/drawingml/2006/table">
            <a:tbl>
              <a:tblPr/>
              <a:tblGrid>
                <a:gridCol w="2289175"/>
                <a:gridCol w="1674813"/>
              </a:tblGrid>
              <a:tr h="139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400" b="1" i="0" u="none" strike="noStrike" cap="none" normalizeH="0" baseline="0" smtClean="0">
                        <a:ln>
                          <a:noFill/>
                        </a:ln>
                        <a:solidFill>
                          <a:srgbClr val="FFFFFF"/>
                        </a:solidFill>
                        <a:effectLst/>
                        <a:latin typeface="Arial" pitchFamily="34" charset="0"/>
                        <a:ea typeface="ＭＳ Ｐゴシック" pitchFamily="5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FF"/>
                          </a:solidFill>
                          <a:effectLst/>
                          <a:latin typeface="Arial" pitchFamily="34" charset="0"/>
                          <a:ea typeface="ＭＳ Ｐゴシック" pitchFamily="50" charset="-128"/>
                        </a:rPr>
                        <a:t>Parameter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33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Length of period </a:t>
                      </a:r>
                      <a:r>
                        <a:rPr kumimoji="1" lang="en-US" altLang="ja-JP" sz="1400" b="0" i="0" u="none" strike="noStrike" cap="none" normalizeH="0" baseline="0" smtClean="0">
                          <a:ln>
                            <a:noFill/>
                          </a:ln>
                          <a:solidFill>
                            <a:srgbClr val="000000"/>
                          </a:solidFill>
                          <a:effectLst/>
                          <a:latin typeface="Symbol" pitchFamily="18" charset="2"/>
                          <a:ea typeface="ＭＳ Ｐゴシック" pitchFamily="50" charset="-128"/>
                        </a:rPr>
                        <a:t> l</a:t>
                      </a:r>
                      <a:r>
                        <a:rPr kumimoji="1" lang="en-US" altLang="ja-JP" sz="1400" b="0" i="0" u="none" strike="noStrike" cap="none" normalizeH="0" baseline="-25000" smtClean="0">
                          <a:ln>
                            <a:noFill/>
                          </a:ln>
                          <a:solidFill>
                            <a:srgbClr val="000000"/>
                          </a:solidFill>
                          <a:effectLst/>
                          <a:latin typeface="Arial" pitchFamily="34" charset="0"/>
                          <a:ea typeface="ＭＳ Ｐゴシック" pitchFamily="50" charset="-128"/>
                        </a:rPr>
                        <a:t>u</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60 mm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968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Number of periods  </a:t>
                      </a:r>
                      <a:r>
                        <a:rPr kumimoji="1" lang="en-US" altLang="ja-JP" sz="1400" b="0" i="1" u="none" strike="noStrike" cap="none" normalizeH="0" baseline="0" smtClean="0">
                          <a:ln>
                            <a:noFill/>
                          </a:ln>
                          <a:solidFill>
                            <a:srgbClr val="000000"/>
                          </a:solidFill>
                          <a:effectLst/>
                          <a:latin typeface="Arial" pitchFamily="34" charset="0"/>
                          <a:ea typeface="ＭＳ Ｐゴシック" pitchFamily="50" charset="-128"/>
                        </a:rPr>
                        <a:t>N</a:t>
                      </a:r>
                      <a:r>
                        <a:rPr kumimoji="1" lang="en-US" altLang="ja-JP" sz="1400" b="0" i="0" u="none" strike="noStrike" cap="none" normalizeH="0" baseline="-25000" smtClean="0">
                          <a:ln>
                            <a:noFill/>
                          </a:ln>
                          <a:solidFill>
                            <a:srgbClr val="000000"/>
                          </a:solidFill>
                          <a:effectLst/>
                          <a:latin typeface="Arial" pitchFamily="34" charset="0"/>
                          <a:ea typeface="ＭＳ Ｐゴシック" pitchFamily="50" charset="-128"/>
                        </a:rPr>
                        <a:t>u</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83 (</a:t>
                      </a:r>
                      <a:r>
                        <a:rPr kumimoji="1" lang="en-US" altLang="ja-JP" sz="1400" b="0" i="1" u="none" strike="noStrike" cap="none" normalizeH="0" baseline="0" smtClean="0">
                          <a:ln>
                            <a:noFill/>
                          </a:ln>
                          <a:solidFill>
                            <a:srgbClr val="000000"/>
                          </a:solidFill>
                          <a:effectLst/>
                          <a:latin typeface="Arial" pitchFamily="34" charset="0"/>
                          <a:ea typeface="ＭＳ Ｐゴシック" pitchFamily="50" charset="-128"/>
                        </a:rPr>
                        <a:t>L</a:t>
                      </a:r>
                      <a:r>
                        <a:rPr kumimoji="1" lang="en-US" altLang="ja-JP" sz="1400" b="0" i="0" u="none" strike="noStrike" cap="none" normalizeH="0" baseline="-25000" smtClean="0">
                          <a:ln>
                            <a:noFill/>
                          </a:ln>
                          <a:solidFill>
                            <a:srgbClr val="000000"/>
                          </a:solidFill>
                          <a:effectLst/>
                          <a:latin typeface="Arial" pitchFamily="34" charset="0"/>
                          <a:ea typeface="ＭＳ Ｐゴシック" pitchFamily="50" charset="-128"/>
                        </a:rPr>
                        <a:t>u</a:t>
                      </a: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 = 5 m)</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500 (</a:t>
                      </a:r>
                      <a:r>
                        <a:rPr kumimoji="1" lang="en-US" altLang="ja-JP" sz="1400" b="0" i="1" u="none" strike="noStrike" cap="none" normalizeH="0" baseline="0" smtClean="0">
                          <a:ln>
                            <a:noFill/>
                          </a:ln>
                          <a:solidFill>
                            <a:srgbClr val="000000"/>
                          </a:solidFill>
                          <a:effectLst/>
                          <a:latin typeface="Arial" pitchFamily="34" charset="0"/>
                          <a:ea typeface="ＭＳ Ｐゴシック" pitchFamily="50" charset="-128"/>
                        </a:rPr>
                        <a:t>L</a:t>
                      </a:r>
                      <a:r>
                        <a:rPr kumimoji="1" lang="en-US" altLang="ja-JP" sz="1400" b="0" i="0" u="none" strike="noStrike" cap="none" normalizeH="0" baseline="-25000" smtClean="0">
                          <a:ln>
                            <a:noFill/>
                          </a:ln>
                          <a:solidFill>
                            <a:srgbClr val="000000"/>
                          </a:solidFill>
                          <a:effectLst/>
                          <a:latin typeface="Arial" pitchFamily="34" charset="0"/>
                          <a:ea typeface="ＭＳ Ｐゴシック" pitchFamily="50" charset="-128"/>
                        </a:rPr>
                        <a:t>u</a:t>
                      </a: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 = 30 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3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Maximum K-value  </a:t>
                      </a:r>
                      <a:r>
                        <a:rPr kumimoji="1" lang="en-US" altLang="ja-JP" sz="1400" b="0" i="1" u="none" strike="noStrike" cap="none" normalizeH="0" baseline="0" smtClean="0">
                          <a:ln>
                            <a:noFill/>
                          </a:ln>
                          <a:solidFill>
                            <a:srgbClr val="000000"/>
                          </a:solidFill>
                          <a:effectLst/>
                          <a:latin typeface="Arial" pitchFamily="34" charset="0"/>
                          <a:ea typeface="ＭＳ Ｐゴシック" pitchFamily="50" charset="-128"/>
                        </a:rPr>
                        <a:t>K</a:t>
                      </a:r>
                      <a:r>
                        <a:rPr kumimoji="1" lang="en-US" altLang="ja-JP" sz="1400" b="0" i="0" u="none" strike="noStrike" cap="none" normalizeH="0" baseline="-25000" smtClean="0">
                          <a:ln>
                            <a:noFill/>
                          </a:ln>
                          <a:solidFill>
                            <a:srgbClr val="000000"/>
                          </a:solidFill>
                          <a:effectLst/>
                          <a:latin typeface="Arial" pitchFamily="34" charset="0"/>
                          <a:ea typeface="ＭＳ Ｐゴシック" pitchFamily="50" charset="-128"/>
                        </a:rPr>
                        <a:t>max</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3.5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19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Maximum magnetic field </a:t>
                      </a:r>
                      <a:r>
                        <a:rPr kumimoji="1" lang="en-US" altLang="ja-JP" sz="1400" b="0" i="1" u="none" strike="noStrike" cap="none" normalizeH="0" baseline="0" smtClean="0">
                          <a:ln>
                            <a:noFill/>
                          </a:ln>
                          <a:solidFill>
                            <a:srgbClr val="000000"/>
                          </a:solidFill>
                          <a:effectLst/>
                          <a:latin typeface="Arial" pitchFamily="34" charset="0"/>
                          <a:ea typeface="ＭＳ Ｐゴシック" pitchFamily="50" charset="-128"/>
                        </a:rPr>
                        <a:t>B</a:t>
                      </a:r>
                      <a:r>
                        <a:rPr kumimoji="1" lang="en-US" altLang="ja-JP" sz="1400" b="0" i="0" u="none" strike="noStrike" cap="none" normalizeH="0" baseline="-25000" smtClean="0">
                          <a:ln>
                            <a:noFill/>
                          </a:ln>
                          <a:solidFill>
                            <a:srgbClr val="000000"/>
                          </a:solidFill>
                          <a:effectLst/>
                          <a:latin typeface="Arial" pitchFamily="34" charset="0"/>
                          <a:ea typeface="ＭＳ Ｐゴシック" pitchFamily="50" charset="-128"/>
                        </a:rPr>
                        <a:t>max</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sym typeface="Symbol" pitchFamily="18" charset="2"/>
                        </a:rPr>
                        <a:t>0.525 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58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Optical functions at undulator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Symbol" pitchFamily="18" charset="2"/>
                          <a:ea typeface="ＭＳ Ｐゴシック" pitchFamily="50" charset="-128"/>
                        </a:rPr>
                        <a:t>b</a:t>
                      </a:r>
                      <a:r>
                        <a:rPr kumimoji="1" lang="en-US" altLang="ja-JP" sz="1400" b="0" i="0" u="none" strike="noStrike" cap="none" normalizeH="0" baseline="-25000" smtClean="0">
                          <a:ln>
                            <a:noFill/>
                          </a:ln>
                          <a:solidFill>
                            <a:srgbClr val="000000"/>
                          </a:solidFill>
                          <a:effectLst/>
                          <a:latin typeface="Arial" pitchFamily="34" charset="0"/>
                          <a:ea typeface="ＭＳ Ｐゴシック" pitchFamily="50" charset="-128"/>
                        </a:rPr>
                        <a:t>x</a:t>
                      </a: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 = </a:t>
                      </a:r>
                      <a:r>
                        <a:rPr kumimoji="1" lang="en-US" altLang="ja-JP" sz="1400" b="0" i="0" u="none" strike="noStrike" cap="none" normalizeH="0" baseline="0" smtClean="0">
                          <a:ln>
                            <a:noFill/>
                          </a:ln>
                          <a:solidFill>
                            <a:srgbClr val="000000"/>
                          </a:solidFill>
                          <a:effectLst/>
                          <a:latin typeface="Symbol" pitchFamily="18" charset="2"/>
                          <a:ea typeface="ＭＳ Ｐゴシック" pitchFamily="50" charset="-128"/>
                        </a:rPr>
                        <a:t>b</a:t>
                      </a:r>
                      <a:r>
                        <a:rPr kumimoji="1" lang="en-US" altLang="ja-JP" sz="1400" b="0" i="0" u="none" strike="noStrike" cap="none" normalizeH="0" baseline="-25000" smtClean="0">
                          <a:ln>
                            <a:noFill/>
                          </a:ln>
                          <a:solidFill>
                            <a:srgbClr val="000000"/>
                          </a:solidFill>
                          <a:effectLst/>
                          <a:latin typeface="Arial" pitchFamily="34" charset="0"/>
                          <a:ea typeface="ＭＳ Ｐゴシック" pitchFamily="50" charset="-128"/>
                        </a:rPr>
                        <a:t>y</a:t>
                      </a: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 = 10 m</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Symbol" pitchFamily="18" charset="2"/>
                          <a:ea typeface="ＭＳ Ｐゴシック" pitchFamily="50" charset="-128"/>
                        </a:rPr>
                        <a:t>a</a:t>
                      </a:r>
                      <a:r>
                        <a:rPr kumimoji="1" lang="en-US" altLang="ja-JP" sz="1400" b="0" i="0" u="none" strike="noStrike" cap="none" normalizeH="0" baseline="-25000" smtClean="0">
                          <a:ln>
                            <a:noFill/>
                          </a:ln>
                          <a:solidFill>
                            <a:srgbClr val="000000"/>
                          </a:solidFill>
                          <a:effectLst/>
                          <a:latin typeface="Arial" pitchFamily="34" charset="0"/>
                          <a:ea typeface="ＭＳ Ｐゴシック" pitchFamily="50" charset="-128"/>
                        </a:rPr>
                        <a:t>x</a:t>
                      </a: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 = </a:t>
                      </a:r>
                      <a:r>
                        <a:rPr kumimoji="1" lang="en-US" altLang="ja-JP" sz="1400" b="0" i="0" u="none" strike="noStrike" cap="none" normalizeH="0" baseline="0" smtClean="0">
                          <a:ln>
                            <a:noFill/>
                          </a:ln>
                          <a:solidFill>
                            <a:srgbClr val="000000"/>
                          </a:solidFill>
                          <a:effectLst/>
                          <a:latin typeface="Symbol" pitchFamily="18" charset="2"/>
                          <a:ea typeface="ＭＳ Ｐゴシック" pitchFamily="50" charset="-128"/>
                        </a:rPr>
                        <a:t>a</a:t>
                      </a:r>
                      <a:r>
                        <a:rPr kumimoji="1" lang="en-US" altLang="ja-JP" sz="1400" b="0" i="0" u="none" strike="noStrike" cap="none" normalizeH="0" baseline="-25000" smtClean="0">
                          <a:ln>
                            <a:noFill/>
                          </a:ln>
                          <a:solidFill>
                            <a:srgbClr val="000000"/>
                          </a:solidFill>
                          <a:effectLst/>
                          <a:latin typeface="Arial" pitchFamily="34" charset="0"/>
                          <a:ea typeface="ＭＳ Ｐゴシック" pitchFamily="50" charset="-128"/>
                        </a:rPr>
                        <a:t>y</a:t>
                      </a: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 = 0</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Symbol" pitchFamily="18" charset="2"/>
                          <a:ea typeface="ＭＳ Ｐゴシック" pitchFamily="50" charset="-128"/>
                        </a:rPr>
                        <a:t>h</a:t>
                      </a: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 = </a:t>
                      </a:r>
                      <a:r>
                        <a:rPr kumimoji="1" lang="en-US" altLang="ja-JP" sz="1400" b="0" i="0" u="none" strike="noStrike" cap="none" normalizeH="0" baseline="0" smtClean="0">
                          <a:ln>
                            <a:noFill/>
                          </a:ln>
                          <a:solidFill>
                            <a:srgbClr val="000000"/>
                          </a:solidFill>
                          <a:effectLst/>
                          <a:latin typeface="Symbol" pitchFamily="18" charset="2"/>
                          <a:ea typeface="ＭＳ Ｐゴシック" pitchFamily="50" charset="-128"/>
                        </a:rPr>
                        <a:t>h</a:t>
                      </a: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 = 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391212" name="Text Box 44"/>
          <p:cNvSpPr txBox="1">
            <a:spLocks noChangeArrowheads="1"/>
          </p:cNvSpPr>
          <p:nvPr/>
        </p:nvSpPr>
        <p:spPr bwMode="auto">
          <a:xfrm>
            <a:off x="1635125" y="1917700"/>
            <a:ext cx="205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VUV-SX undulator</a:t>
            </a:r>
          </a:p>
        </p:txBody>
      </p:sp>
      <p:sp>
        <p:nvSpPr>
          <p:cNvPr id="391213" name="Text Box 45"/>
          <p:cNvSpPr txBox="1">
            <a:spLocks noChangeArrowheads="1"/>
          </p:cNvSpPr>
          <p:nvPr/>
        </p:nvSpPr>
        <p:spPr bwMode="auto">
          <a:xfrm>
            <a:off x="6003925" y="1946275"/>
            <a:ext cx="1746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X-ray undulator</a:t>
            </a:r>
          </a:p>
        </p:txBody>
      </p:sp>
      <p:graphicFrame>
        <p:nvGraphicFramePr>
          <p:cNvPr id="391214" name="Group 46"/>
          <p:cNvGraphicFramePr>
            <a:graphicFrameLocks noGrp="1"/>
          </p:cNvGraphicFramePr>
          <p:nvPr/>
        </p:nvGraphicFramePr>
        <p:xfrm>
          <a:off x="4779963" y="2517775"/>
          <a:ext cx="3963987" cy="2779078"/>
        </p:xfrm>
        <a:graphic>
          <a:graphicData uri="http://schemas.openxmlformats.org/drawingml/2006/table">
            <a:tbl>
              <a:tblPr/>
              <a:tblGrid>
                <a:gridCol w="2289175"/>
                <a:gridCol w="1674812"/>
              </a:tblGrid>
              <a:tr h="139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400" b="1" i="0" u="none" strike="noStrike" cap="none" normalizeH="0" baseline="0" smtClean="0">
                        <a:ln>
                          <a:noFill/>
                        </a:ln>
                        <a:solidFill>
                          <a:srgbClr val="FFFFFF"/>
                        </a:solidFill>
                        <a:effectLst/>
                        <a:latin typeface="Arial" pitchFamily="34" charset="0"/>
                        <a:ea typeface="ＭＳ Ｐゴシック" pitchFamily="5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FF"/>
                          </a:solidFill>
                          <a:effectLst/>
                          <a:latin typeface="Arial" pitchFamily="34" charset="0"/>
                          <a:ea typeface="ＭＳ Ｐゴシック" pitchFamily="50" charset="-128"/>
                        </a:rPr>
                        <a:t>Parameter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33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Length of period </a:t>
                      </a:r>
                      <a:r>
                        <a:rPr kumimoji="1" lang="en-US" altLang="ja-JP" sz="1400" b="0" i="0" u="none" strike="noStrike" cap="none" normalizeH="0" baseline="0" smtClean="0">
                          <a:ln>
                            <a:noFill/>
                          </a:ln>
                          <a:solidFill>
                            <a:srgbClr val="000000"/>
                          </a:solidFill>
                          <a:effectLst/>
                          <a:latin typeface="Symbol" pitchFamily="18" charset="2"/>
                          <a:ea typeface="ＭＳ Ｐゴシック" pitchFamily="50" charset="-128"/>
                        </a:rPr>
                        <a:t> l</a:t>
                      </a:r>
                      <a:r>
                        <a:rPr kumimoji="1" lang="en-US" altLang="ja-JP" sz="1400" b="0" i="0" u="none" strike="noStrike" cap="none" normalizeH="0" baseline="-25000" smtClean="0">
                          <a:ln>
                            <a:noFill/>
                          </a:ln>
                          <a:solidFill>
                            <a:srgbClr val="000000"/>
                          </a:solidFill>
                          <a:effectLst/>
                          <a:latin typeface="Arial" pitchFamily="34" charset="0"/>
                          <a:ea typeface="ＭＳ Ｐゴシック" pitchFamily="50" charset="-128"/>
                        </a:rPr>
                        <a:t>u</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18 mm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968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Number of periods  </a:t>
                      </a:r>
                      <a:r>
                        <a:rPr kumimoji="1" lang="en-US" altLang="ja-JP" sz="1400" b="0" i="1" u="none" strike="noStrike" cap="none" normalizeH="0" baseline="0" smtClean="0">
                          <a:ln>
                            <a:noFill/>
                          </a:ln>
                          <a:solidFill>
                            <a:srgbClr val="000000"/>
                          </a:solidFill>
                          <a:effectLst/>
                          <a:latin typeface="Arial" pitchFamily="34" charset="0"/>
                          <a:ea typeface="ＭＳ Ｐゴシック" pitchFamily="50" charset="-128"/>
                        </a:rPr>
                        <a:t>N</a:t>
                      </a:r>
                      <a:r>
                        <a:rPr kumimoji="1" lang="en-US" altLang="ja-JP" sz="1400" b="0" i="0" u="none" strike="noStrike" cap="none" normalizeH="0" baseline="-25000" smtClean="0">
                          <a:ln>
                            <a:noFill/>
                          </a:ln>
                          <a:solidFill>
                            <a:srgbClr val="000000"/>
                          </a:solidFill>
                          <a:effectLst/>
                          <a:latin typeface="Arial" pitchFamily="34" charset="0"/>
                          <a:ea typeface="ＭＳ Ｐゴシック" pitchFamily="50" charset="-128"/>
                        </a:rPr>
                        <a:t>u</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277 (</a:t>
                      </a:r>
                      <a:r>
                        <a:rPr kumimoji="1" lang="en-US" altLang="ja-JP" sz="1400" b="0" i="1" u="none" strike="noStrike" cap="none" normalizeH="0" baseline="0" smtClean="0">
                          <a:ln>
                            <a:noFill/>
                          </a:ln>
                          <a:solidFill>
                            <a:srgbClr val="000000"/>
                          </a:solidFill>
                          <a:effectLst/>
                          <a:latin typeface="Arial" pitchFamily="34" charset="0"/>
                          <a:ea typeface="ＭＳ Ｐゴシック" pitchFamily="50" charset="-128"/>
                        </a:rPr>
                        <a:t>L</a:t>
                      </a:r>
                      <a:r>
                        <a:rPr kumimoji="1" lang="en-US" altLang="ja-JP" sz="1400" b="0" i="0" u="none" strike="noStrike" cap="none" normalizeH="0" baseline="-25000" smtClean="0">
                          <a:ln>
                            <a:noFill/>
                          </a:ln>
                          <a:solidFill>
                            <a:srgbClr val="000000"/>
                          </a:solidFill>
                          <a:effectLst/>
                          <a:latin typeface="Arial" pitchFamily="34" charset="0"/>
                          <a:ea typeface="ＭＳ Ｐゴシック" pitchFamily="50" charset="-128"/>
                        </a:rPr>
                        <a:t>u</a:t>
                      </a: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 = 5 m)</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1666 (</a:t>
                      </a:r>
                      <a:r>
                        <a:rPr kumimoji="1" lang="en-US" altLang="ja-JP" sz="1400" b="0" i="1" u="none" strike="noStrike" cap="none" normalizeH="0" baseline="0" smtClean="0">
                          <a:ln>
                            <a:noFill/>
                          </a:ln>
                          <a:solidFill>
                            <a:srgbClr val="000000"/>
                          </a:solidFill>
                          <a:effectLst/>
                          <a:latin typeface="Arial" pitchFamily="34" charset="0"/>
                          <a:ea typeface="ＭＳ Ｐゴシック" pitchFamily="50" charset="-128"/>
                        </a:rPr>
                        <a:t>L</a:t>
                      </a:r>
                      <a:r>
                        <a:rPr kumimoji="1" lang="en-US" altLang="ja-JP" sz="1400" b="0" i="0" u="none" strike="noStrike" cap="none" normalizeH="0" baseline="-25000" smtClean="0">
                          <a:ln>
                            <a:noFill/>
                          </a:ln>
                          <a:solidFill>
                            <a:srgbClr val="000000"/>
                          </a:solidFill>
                          <a:effectLst/>
                          <a:latin typeface="Arial" pitchFamily="34" charset="0"/>
                          <a:ea typeface="ＭＳ Ｐゴシック" pitchFamily="50" charset="-128"/>
                        </a:rPr>
                        <a:t>u</a:t>
                      </a: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 = 30 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3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Maximum K-value  </a:t>
                      </a:r>
                      <a:r>
                        <a:rPr kumimoji="1" lang="en-US" altLang="ja-JP" sz="1400" b="0" i="1" u="none" strike="noStrike" cap="none" normalizeH="0" baseline="0" smtClean="0">
                          <a:ln>
                            <a:noFill/>
                          </a:ln>
                          <a:solidFill>
                            <a:srgbClr val="000000"/>
                          </a:solidFill>
                          <a:effectLst/>
                          <a:latin typeface="Arial" pitchFamily="34" charset="0"/>
                          <a:ea typeface="ＭＳ Ｐゴシック" pitchFamily="50" charset="-128"/>
                        </a:rPr>
                        <a:t>K</a:t>
                      </a:r>
                      <a:r>
                        <a:rPr kumimoji="1" lang="en-US" altLang="ja-JP" sz="1400" b="0" i="0" u="none" strike="noStrike" cap="none" normalizeH="0" baseline="-25000" smtClean="0">
                          <a:ln>
                            <a:noFill/>
                          </a:ln>
                          <a:solidFill>
                            <a:srgbClr val="000000"/>
                          </a:solidFill>
                          <a:effectLst/>
                          <a:latin typeface="Arial" pitchFamily="34" charset="0"/>
                          <a:ea typeface="ＭＳ Ｐゴシック" pitchFamily="50" charset="-128"/>
                        </a:rPr>
                        <a:t>max</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19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Maximum magnetic field </a:t>
                      </a:r>
                      <a:r>
                        <a:rPr kumimoji="1" lang="en-US" altLang="ja-JP" sz="1400" b="0" i="1" u="none" strike="noStrike" cap="none" normalizeH="0" baseline="0" smtClean="0">
                          <a:ln>
                            <a:noFill/>
                          </a:ln>
                          <a:solidFill>
                            <a:srgbClr val="000000"/>
                          </a:solidFill>
                          <a:effectLst/>
                          <a:latin typeface="Arial" pitchFamily="34" charset="0"/>
                          <a:ea typeface="ＭＳ Ｐゴシック" pitchFamily="50" charset="-128"/>
                        </a:rPr>
                        <a:t>B</a:t>
                      </a:r>
                      <a:r>
                        <a:rPr kumimoji="1" lang="en-US" altLang="ja-JP" sz="1400" b="0" i="0" u="none" strike="noStrike" cap="none" normalizeH="0" baseline="-25000" smtClean="0">
                          <a:ln>
                            <a:noFill/>
                          </a:ln>
                          <a:solidFill>
                            <a:srgbClr val="000000"/>
                          </a:solidFill>
                          <a:effectLst/>
                          <a:latin typeface="Arial" pitchFamily="34" charset="0"/>
                          <a:ea typeface="ＭＳ Ｐゴシック" pitchFamily="50" charset="-128"/>
                        </a:rPr>
                        <a:t>max</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sym typeface="Symbol" pitchFamily="18" charset="2"/>
                        </a:rPr>
                        <a:t>1.19 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58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Optical functions at undulator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Symbol" pitchFamily="18" charset="2"/>
                          <a:ea typeface="ＭＳ Ｐゴシック" pitchFamily="50" charset="-128"/>
                        </a:rPr>
                        <a:t>b</a:t>
                      </a:r>
                      <a:r>
                        <a:rPr kumimoji="1" lang="en-US" altLang="ja-JP" sz="1400" b="0" i="0" u="none" strike="noStrike" cap="none" normalizeH="0" baseline="-25000" smtClean="0">
                          <a:ln>
                            <a:noFill/>
                          </a:ln>
                          <a:solidFill>
                            <a:srgbClr val="000000"/>
                          </a:solidFill>
                          <a:effectLst/>
                          <a:latin typeface="Arial" pitchFamily="34" charset="0"/>
                          <a:ea typeface="ＭＳ Ｐゴシック" pitchFamily="50" charset="-128"/>
                        </a:rPr>
                        <a:t>x</a:t>
                      </a: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 = </a:t>
                      </a:r>
                      <a:r>
                        <a:rPr kumimoji="1" lang="en-US" altLang="ja-JP" sz="1400" b="0" i="0" u="none" strike="noStrike" cap="none" normalizeH="0" baseline="0" smtClean="0">
                          <a:ln>
                            <a:noFill/>
                          </a:ln>
                          <a:solidFill>
                            <a:srgbClr val="000000"/>
                          </a:solidFill>
                          <a:effectLst/>
                          <a:latin typeface="Symbol" pitchFamily="18" charset="2"/>
                          <a:ea typeface="ＭＳ Ｐゴシック" pitchFamily="50" charset="-128"/>
                        </a:rPr>
                        <a:t>b</a:t>
                      </a:r>
                      <a:r>
                        <a:rPr kumimoji="1" lang="en-US" altLang="ja-JP" sz="1400" b="0" i="0" u="none" strike="noStrike" cap="none" normalizeH="0" baseline="-25000" smtClean="0">
                          <a:ln>
                            <a:noFill/>
                          </a:ln>
                          <a:solidFill>
                            <a:srgbClr val="000000"/>
                          </a:solidFill>
                          <a:effectLst/>
                          <a:latin typeface="Arial" pitchFamily="34" charset="0"/>
                          <a:ea typeface="ＭＳ Ｐゴシック" pitchFamily="50" charset="-128"/>
                        </a:rPr>
                        <a:t>y</a:t>
                      </a: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 = 10 m</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Symbol" pitchFamily="18" charset="2"/>
                          <a:ea typeface="ＭＳ Ｐゴシック" pitchFamily="50" charset="-128"/>
                        </a:rPr>
                        <a:t>a</a:t>
                      </a:r>
                      <a:r>
                        <a:rPr kumimoji="1" lang="en-US" altLang="ja-JP" sz="1400" b="0" i="0" u="none" strike="noStrike" cap="none" normalizeH="0" baseline="-25000" smtClean="0">
                          <a:ln>
                            <a:noFill/>
                          </a:ln>
                          <a:solidFill>
                            <a:srgbClr val="000000"/>
                          </a:solidFill>
                          <a:effectLst/>
                          <a:latin typeface="Arial" pitchFamily="34" charset="0"/>
                          <a:ea typeface="ＭＳ Ｐゴシック" pitchFamily="50" charset="-128"/>
                        </a:rPr>
                        <a:t>x</a:t>
                      </a: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 = </a:t>
                      </a:r>
                      <a:r>
                        <a:rPr kumimoji="1" lang="en-US" altLang="ja-JP" sz="1400" b="0" i="0" u="none" strike="noStrike" cap="none" normalizeH="0" baseline="0" smtClean="0">
                          <a:ln>
                            <a:noFill/>
                          </a:ln>
                          <a:solidFill>
                            <a:srgbClr val="000000"/>
                          </a:solidFill>
                          <a:effectLst/>
                          <a:latin typeface="Symbol" pitchFamily="18" charset="2"/>
                          <a:ea typeface="ＭＳ Ｐゴシック" pitchFamily="50" charset="-128"/>
                        </a:rPr>
                        <a:t>a</a:t>
                      </a:r>
                      <a:r>
                        <a:rPr kumimoji="1" lang="en-US" altLang="ja-JP" sz="1400" b="0" i="0" u="none" strike="noStrike" cap="none" normalizeH="0" baseline="-25000" smtClean="0">
                          <a:ln>
                            <a:noFill/>
                          </a:ln>
                          <a:solidFill>
                            <a:srgbClr val="000000"/>
                          </a:solidFill>
                          <a:effectLst/>
                          <a:latin typeface="Arial" pitchFamily="34" charset="0"/>
                          <a:ea typeface="ＭＳ Ｐゴシック" pitchFamily="50" charset="-128"/>
                        </a:rPr>
                        <a:t>y</a:t>
                      </a: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 = 0</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000000"/>
                          </a:solidFill>
                          <a:effectLst/>
                          <a:latin typeface="Symbol" pitchFamily="18" charset="2"/>
                          <a:ea typeface="ＭＳ Ｐゴシック" pitchFamily="50" charset="-128"/>
                        </a:rPr>
                        <a:t>h</a:t>
                      </a: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 = </a:t>
                      </a:r>
                      <a:r>
                        <a:rPr kumimoji="1" lang="en-US" altLang="ja-JP" sz="1400" b="0" i="0" u="none" strike="noStrike" cap="none" normalizeH="0" baseline="0" smtClean="0">
                          <a:ln>
                            <a:noFill/>
                          </a:ln>
                          <a:solidFill>
                            <a:srgbClr val="000000"/>
                          </a:solidFill>
                          <a:effectLst/>
                          <a:latin typeface="Symbol" pitchFamily="18" charset="2"/>
                          <a:ea typeface="ＭＳ Ｐゴシック" pitchFamily="50" charset="-128"/>
                        </a:rPr>
                        <a:t>h</a:t>
                      </a:r>
                      <a:r>
                        <a:rPr kumimoji="1" lang="en-US" altLang="ja-JP" sz="1400" b="0" i="0" u="none" strike="noStrike" cap="none" normalizeH="0" baseline="0" smtClean="0">
                          <a:ln>
                            <a:noFill/>
                          </a:ln>
                          <a:solidFill>
                            <a:srgbClr val="000000"/>
                          </a:solidFill>
                          <a:effectLst/>
                          <a:latin typeface="Arial" pitchFamily="34" charset="0"/>
                          <a:ea typeface="ＭＳ Ｐゴシック" pitchFamily="50" charset="-128"/>
                        </a:rPr>
                        <a:t>’ = 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3"/>
          <p:cNvSpPr>
            <a:spLocks noGrp="1"/>
          </p:cNvSpPr>
          <p:nvPr>
            <p:ph type="sldNum" sz="quarter" idx="12"/>
          </p:nvPr>
        </p:nvSpPr>
        <p:spPr/>
        <p:txBody>
          <a:bodyPr/>
          <a:lstStyle/>
          <a:p>
            <a:fld id="{3809C201-15D6-4FDF-9D27-733045D7F43F}" type="slidenum">
              <a:rPr lang="en-US" altLang="ja-JP"/>
              <a:pPr/>
              <a:t>13</a:t>
            </a:fld>
            <a:endParaRPr lang="en-US" altLang="ja-JP"/>
          </a:p>
        </p:txBody>
      </p:sp>
      <p:pic>
        <p:nvPicPr>
          <p:cNvPr id="333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827" name="Text Box 3"/>
          <p:cNvSpPr txBox="1">
            <a:spLocks noChangeArrowheads="1"/>
          </p:cNvSpPr>
          <p:nvPr/>
        </p:nvSpPr>
        <p:spPr bwMode="auto">
          <a:xfrm>
            <a:off x="2365375" y="6156325"/>
            <a:ext cx="54800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kumimoji="1">
                <a:solidFill>
                  <a:schemeClr val="tx1"/>
                </a:solidFill>
                <a:latin typeface="Arial" pitchFamily="34" charset="0"/>
                <a:ea typeface="ＭＳ Ｐゴシック" pitchFamily="50" charset="-128"/>
              </a:defRPr>
            </a:lvl1pPr>
            <a:lvl2pPr marL="742950" indent="-285750" defTabSz="457200">
              <a:defRPr kumimoji="1">
                <a:solidFill>
                  <a:schemeClr val="tx1"/>
                </a:solidFill>
                <a:latin typeface="Arial" pitchFamily="34" charset="0"/>
                <a:ea typeface="ＭＳ Ｐゴシック" pitchFamily="50" charset="-128"/>
              </a:defRPr>
            </a:lvl2pPr>
            <a:lvl3pPr marL="1143000" indent="-228600" defTabSz="457200">
              <a:defRPr kumimoji="1">
                <a:solidFill>
                  <a:schemeClr val="tx1"/>
                </a:solidFill>
                <a:latin typeface="Arial" pitchFamily="34" charset="0"/>
                <a:ea typeface="ＭＳ Ｐゴシック" pitchFamily="50" charset="-128"/>
              </a:defRPr>
            </a:lvl3pPr>
            <a:lvl4pPr marL="1600200" indent="-228600" defTabSz="457200">
              <a:defRPr kumimoji="1">
                <a:solidFill>
                  <a:schemeClr val="tx1"/>
                </a:solidFill>
                <a:latin typeface="Arial" pitchFamily="34" charset="0"/>
                <a:ea typeface="ＭＳ Ｐゴシック" pitchFamily="50" charset="-128"/>
              </a:defRPr>
            </a:lvl4pPr>
            <a:lvl5pPr marL="2057400" indent="-228600" defTabSz="457200">
              <a:defRPr kumimoji="1">
                <a:solidFill>
                  <a:schemeClr val="tx1"/>
                </a:solidFill>
                <a:latin typeface="Arial" pitchFamily="34" charset="0"/>
                <a:ea typeface="ＭＳ Ｐゴシック" pitchFamily="50" charset="-128"/>
              </a:defRPr>
            </a:lvl5pPr>
            <a:lvl6pPr marL="2514600" indent="-228600" defTabSz="4572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t>Figures are cited from: R. Hettel, “Performance Metrics of Future Light 13 Sources”, FLS2010, SLAC, March 1, 2010.</a:t>
            </a:r>
          </a:p>
        </p:txBody>
      </p:sp>
      <p:sp>
        <p:nvSpPr>
          <p:cNvPr id="333828" name="AutoShape 4"/>
          <p:cNvSpPr>
            <a:spLocks noChangeArrowheads="1"/>
          </p:cNvSpPr>
          <p:nvPr/>
        </p:nvSpPr>
        <p:spPr bwMode="auto">
          <a:xfrm>
            <a:off x="6988175" y="3538538"/>
            <a:ext cx="1417638" cy="690562"/>
          </a:xfrm>
          <a:prstGeom prst="roundRect">
            <a:avLst>
              <a:gd name="adj" fmla="val 16667"/>
            </a:avLst>
          </a:pr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endParaRPr lang="ja-JP" altLang="ja-JP"/>
          </a:p>
        </p:txBody>
      </p:sp>
      <p:sp>
        <p:nvSpPr>
          <p:cNvPr id="333829" name="Text Box 5"/>
          <p:cNvSpPr txBox="1">
            <a:spLocks noChangeArrowheads="1"/>
          </p:cNvSpPr>
          <p:nvPr/>
        </p:nvSpPr>
        <p:spPr bwMode="auto">
          <a:xfrm>
            <a:off x="7326313" y="3649663"/>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kumimoji="1">
                <a:solidFill>
                  <a:schemeClr val="tx1"/>
                </a:solidFill>
                <a:latin typeface="Arial" pitchFamily="34" charset="0"/>
                <a:ea typeface="ＭＳ Ｐゴシック" pitchFamily="50" charset="-128"/>
              </a:defRPr>
            </a:lvl1pPr>
            <a:lvl2pPr marL="742950" indent="-285750" defTabSz="457200">
              <a:defRPr kumimoji="1">
                <a:solidFill>
                  <a:schemeClr val="tx1"/>
                </a:solidFill>
                <a:latin typeface="Arial" pitchFamily="34" charset="0"/>
                <a:ea typeface="ＭＳ Ｐゴシック" pitchFamily="50" charset="-128"/>
              </a:defRPr>
            </a:lvl2pPr>
            <a:lvl3pPr marL="1143000" indent="-228600" defTabSz="457200">
              <a:defRPr kumimoji="1">
                <a:solidFill>
                  <a:schemeClr val="tx1"/>
                </a:solidFill>
                <a:latin typeface="Arial" pitchFamily="34" charset="0"/>
                <a:ea typeface="ＭＳ Ｐゴシック" pitchFamily="50" charset="-128"/>
              </a:defRPr>
            </a:lvl3pPr>
            <a:lvl4pPr marL="1600200" indent="-228600" defTabSz="457200">
              <a:defRPr kumimoji="1">
                <a:solidFill>
                  <a:schemeClr val="tx1"/>
                </a:solidFill>
                <a:latin typeface="Arial" pitchFamily="34" charset="0"/>
                <a:ea typeface="ＭＳ Ｐゴシック" pitchFamily="50" charset="-128"/>
              </a:defRPr>
            </a:lvl4pPr>
            <a:lvl5pPr marL="2057400" indent="-228600" defTabSz="457200">
              <a:defRPr kumimoji="1">
                <a:solidFill>
                  <a:schemeClr val="tx1"/>
                </a:solidFill>
                <a:latin typeface="Arial" pitchFamily="34" charset="0"/>
                <a:ea typeface="ＭＳ Ｐゴシック" pitchFamily="50" charset="-128"/>
              </a:defRPr>
            </a:lvl5pPr>
            <a:lvl6pPr marL="2514600" indent="-228600" defTabSz="4572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b="1">
                <a:solidFill>
                  <a:srgbClr val="FF0000"/>
                </a:solidFill>
              </a:rPr>
              <a:t>ERL</a:t>
            </a:r>
          </a:p>
        </p:txBody>
      </p:sp>
      <p:sp>
        <p:nvSpPr>
          <p:cNvPr id="333830" name="AutoShape 6"/>
          <p:cNvSpPr>
            <a:spLocks noChangeArrowheads="1"/>
          </p:cNvSpPr>
          <p:nvPr/>
        </p:nvSpPr>
        <p:spPr bwMode="auto">
          <a:xfrm>
            <a:off x="7353300" y="1778000"/>
            <a:ext cx="1376363" cy="1117600"/>
          </a:xfrm>
          <a:prstGeom prst="roundRect">
            <a:avLst>
              <a:gd name="adj" fmla="val 16667"/>
            </a:avLst>
          </a:pr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endParaRPr lang="ja-JP" altLang="ja-JP"/>
          </a:p>
        </p:txBody>
      </p:sp>
      <p:sp>
        <p:nvSpPr>
          <p:cNvPr id="333831" name="Text Box 7"/>
          <p:cNvSpPr txBox="1">
            <a:spLocks noChangeArrowheads="1"/>
          </p:cNvSpPr>
          <p:nvPr/>
        </p:nvSpPr>
        <p:spPr bwMode="auto">
          <a:xfrm>
            <a:off x="7546975" y="2413000"/>
            <a:ext cx="1009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kumimoji="1">
                <a:solidFill>
                  <a:schemeClr val="tx1"/>
                </a:solidFill>
                <a:latin typeface="Arial" pitchFamily="34" charset="0"/>
                <a:ea typeface="ＭＳ Ｐゴシック" pitchFamily="50" charset="-128"/>
              </a:defRPr>
            </a:lvl1pPr>
            <a:lvl2pPr marL="742950" indent="-285750" defTabSz="457200">
              <a:defRPr kumimoji="1">
                <a:solidFill>
                  <a:schemeClr val="tx1"/>
                </a:solidFill>
                <a:latin typeface="Arial" pitchFamily="34" charset="0"/>
                <a:ea typeface="ＭＳ Ｐゴシック" pitchFamily="50" charset="-128"/>
              </a:defRPr>
            </a:lvl2pPr>
            <a:lvl3pPr marL="1143000" indent="-228600" defTabSz="457200">
              <a:defRPr kumimoji="1">
                <a:solidFill>
                  <a:schemeClr val="tx1"/>
                </a:solidFill>
                <a:latin typeface="Arial" pitchFamily="34" charset="0"/>
                <a:ea typeface="ＭＳ Ｐゴシック" pitchFamily="50" charset="-128"/>
              </a:defRPr>
            </a:lvl3pPr>
            <a:lvl4pPr marL="1600200" indent="-228600" defTabSz="457200">
              <a:defRPr kumimoji="1">
                <a:solidFill>
                  <a:schemeClr val="tx1"/>
                </a:solidFill>
                <a:latin typeface="Arial" pitchFamily="34" charset="0"/>
                <a:ea typeface="ＭＳ Ｐゴシック" pitchFamily="50" charset="-128"/>
              </a:defRPr>
            </a:lvl4pPr>
            <a:lvl5pPr marL="2057400" indent="-228600" defTabSz="457200">
              <a:defRPr kumimoji="1">
                <a:solidFill>
                  <a:schemeClr val="tx1"/>
                </a:solidFill>
                <a:latin typeface="Arial" pitchFamily="34" charset="0"/>
                <a:ea typeface="ＭＳ Ｐゴシック" pitchFamily="50" charset="-128"/>
              </a:defRPr>
            </a:lvl5pPr>
            <a:lvl6pPr marL="2514600" indent="-228600" defTabSz="4572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a:solidFill>
                  <a:srgbClr val="FF0000"/>
                </a:solidFill>
              </a:rPr>
              <a:t>XFEL-O</a:t>
            </a:r>
          </a:p>
        </p:txBody>
      </p:sp>
      <p:sp>
        <p:nvSpPr>
          <p:cNvPr id="333832" name="Rectangle 8"/>
          <p:cNvSpPr>
            <a:spLocks noChangeArrowheads="1"/>
          </p:cNvSpPr>
          <p:nvPr/>
        </p:nvSpPr>
        <p:spPr bwMode="auto">
          <a:xfrm>
            <a:off x="0" y="0"/>
            <a:ext cx="9144000" cy="91440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33833" name="Rectangle 9"/>
          <p:cNvSpPr>
            <a:spLocks noChangeArrowheads="1"/>
          </p:cNvSpPr>
          <p:nvPr/>
        </p:nvSpPr>
        <p:spPr bwMode="auto">
          <a:xfrm>
            <a:off x="457200" y="115888"/>
            <a:ext cx="822960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ja-JP" sz="2400">
                <a:solidFill>
                  <a:schemeClr val="tx2"/>
                </a:solidFill>
              </a:rPr>
              <a:t>Target: spectral brightness</a:t>
            </a:r>
          </a:p>
        </p:txBody>
      </p:sp>
      <p:sp>
        <p:nvSpPr>
          <p:cNvPr id="333834" name="Line 10"/>
          <p:cNvSpPr>
            <a:spLocks noChangeShapeType="1"/>
          </p:cNvSpPr>
          <p:nvPr/>
        </p:nvSpPr>
        <p:spPr bwMode="auto">
          <a:xfrm>
            <a:off x="6496050" y="1231900"/>
            <a:ext cx="796925" cy="638175"/>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3835" name="Line 11"/>
          <p:cNvSpPr>
            <a:spLocks noChangeShapeType="1"/>
          </p:cNvSpPr>
          <p:nvPr/>
        </p:nvSpPr>
        <p:spPr bwMode="auto">
          <a:xfrm>
            <a:off x="6496050" y="1231900"/>
            <a:ext cx="755650" cy="2089150"/>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3836" name="Text Box 12"/>
          <p:cNvSpPr txBox="1">
            <a:spLocks noChangeArrowheads="1"/>
          </p:cNvSpPr>
          <p:nvPr/>
        </p:nvSpPr>
        <p:spPr bwMode="auto">
          <a:xfrm>
            <a:off x="4716463" y="1011238"/>
            <a:ext cx="1797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solidFill>
                  <a:srgbClr val="0000FF"/>
                </a:solidFill>
              </a:rPr>
              <a:t>Targets for ERL</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3"/>
          <p:cNvSpPr>
            <a:spLocks noGrp="1"/>
          </p:cNvSpPr>
          <p:nvPr>
            <p:ph type="sldNum" sz="quarter" idx="12"/>
          </p:nvPr>
        </p:nvSpPr>
        <p:spPr/>
        <p:txBody>
          <a:bodyPr/>
          <a:lstStyle/>
          <a:p>
            <a:fld id="{9D6DAF5F-1023-4BC7-BE35-2692CD209312}" type="slidenum">
              <a:rPr lang="en-US" altLang="ja-JP"/>
              <a:pPr/>
              <a:t>14</a:t>
            </a:fld>
            <a:endParaRPr lang="en-US" altLang="ja-JP"/>
          </a:p>
        </p:txBody>
      </p:sp>
      <p:sp>
        <p:nvSpPr>
          <p:cNvPr id="266242" name="Text Box 2"/>
          <p:cNvSpPr txBox="1">
            <a:spLocks noChangeArrowheads="1"/>
          </p:cNvSpPr>
          <p:nvPr/>
        </p:nvSpPr>
        <p:spPr bwMode="auto">
          <a:xfrm>
            <a:off x="8008938" y="889000"/>
            <a:ext cx="1841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900">
              <a:latin typeface="Symbol" pitchFamily="18" charset="2"/>
            </a:endParaRPr>
          </a:p>
        </p:txBody>
      </p:sp>
      <p:sp>
        <p:nvSpPr>
          <p:cNvPr id="266243" name="Text Box 3"/>
          <p:cNvSpPr txBox="1">
            <a:spLocks noChangeArrowheads="1"/>
          </p:cNvSpPr>
          <p:nvPr/>
        </p:nvSpPr>
        <p:spPr bwMode="auto">
          <a:xfrm>
            <a:off x="1166813" y="312738"/>
            <a:ext cx="1841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900">
              <a:latin typeface="Symbol" pitchFamily="18" charset="2"/>
            </a:endParaRPr>
          </a:p>
        </p:txBody>
      </p:sp>
      <p:sp>
        <p:nvSpPr>
          <p:cNvPr id="266245" name="Rectangle 5"/>
          <p:cNvSpPr>
            <a:spLocks noChangeArrowheads="1"/>
          </p:cNvSpPr>
          <p:nvPr/>
        </p:nvSpPr>
        <p:spPr bwMode="auto">
          <a:xfrm>
            <a:off x="977900" y="2917825"/>
            <a:ext cx="7562850"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lgn="ctr">
              <a:lnSpc>
                <a:spcPct val="130000"/>
              </a:lnSpc>
              <a:spcBef>
                <a:spcPct val="20000"/>
              </a:spcBef>
            </a:pPr>
            <a:r>
              <a:rPr lang="en-US" altLang="ja-JP" sz="3200"/>
              <a:t>2. Design of the Compact ERL (cERL)</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スライド番号プレースホルダー 5"/>
          <p:cNvSpPr>
            <a:spLocks noGrp="1"/>
          </p:cNvSpPr>
          <p:nvPr>
            <p:ph type="sldNum" sz="quarter" idx="12"/>
          </p:nvPr>
        </p:nvSpPr>
        <p:spPr/>
        <p:txBody>
          <a:bodyPr/>
          <a:lstStyle/>
          <a:p>
            <a:fld id="{936DD8D8-91FC-4035-8F7D-2563D7D62C57}" type="slidenum">
              <a:rPr lang="en-US" altLang="ja-JP"/>
              <a:pPr/>
              <a:t>15</a:t>
            </a:fld>
            <a:endParaRPr lang="en-US" altLang="ja-JP"/>
          </a:p>
        </p:txBody>
      </p:sp>
      <p:sp>
        <p:nvSpPr>
          <p:cNvPr id="271362" name="Rectangle 2"/>
          <p:cNvSpPr>
            <a:spLocks noChangeArrowheads="1"/>
          </p:cNvSpPr>
          <p:nvPr/>
        </p:nvSpPr>
        <p:spPr bwMode="auto">
          <a:xfrm>
            <a:off x="0" y="115888"/>
            <a:ext cx="876935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ja-JP" sz="2400">
                <a:solidFill>
                  <a:schemeClr val="tx2"/>
                </a:solidFill>
              </a:rPr>
              <a:t>The Compact ERL for demonstrating our ERL technologies</a:t>
            </a:r>
          </a:p>
        </p:txBody>
      </p:sp>
      <p:graphicFrame>
        <p:nvGraphicFramePr>
          <p:cNvPr id="271517" name="Group 157"/>
          <p:cNvGraphicFramePr>
            <a:graphicFrameLocks noGrp="1"/>
          </p:cNvGraphicFramePr>
          <p:nvPr/>
        </p:nvGraphicFramePr>
        <p:xfrm>
          <a:off x="279400" y="3178175"/>
          <a:ext cx="3160713" cy="3306445"/>
        </p:xfrm>
        <a:graphic>
          <a:graphicData uri="http://schemas.openxmlformats.org/drawingml/2006/table">
            <a:tbl>
              <a:tblPr/>
              <a:tblGrid>
                <a:gridCol w="1285875"/>
                <a:gridCol w="1874838"/>
              </a:tblGrid>
              <a:tr h="288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200" b="1" i="0" u="none" strike="noStrike" cap="none" normalizeH="0" baseline="0" smtClean="0">
                        <a:ln>
                          <a:noFill/>
                        </a:ln>
                        <a:solidFill>
                          <a:srgbClr val="FFFFFF"/>
                        </a:solidFill>
                        <a:effectLst/>
                        <a:latin typeface="Arial" pitchFamily="34" charset="0"/>
                        <a:ea typeface="ＭＳ Ｐゴシック" pitchFamily="5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Arial" pitchFamily="34" charset="0"/>
                          <a:ea typeface="ＭＳ Ｐゴシック" pitchFamily="50" charset="-128"/>
                        </a:rPr>
                        <a:t>Parameters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28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Beam energy</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(upgradability)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35 MeV</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125 MeV (single loop)</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245 MeV (double loops)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25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Injection energy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5 MeV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25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Average current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10  mA</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(100 mA in future)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25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Acc. gradient (main linac)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15 MV/m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80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Normalized emittance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0.1 mm</a:t>
                      </a: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cs typeface="Times New Roman" pitchFamily="18" charset="0"/>
                        </a:rPr>
                        <a:t>·m</a:t>
                      </a: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rad (7.7 pC)</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1 mm</a:t>
                      </a:r>
                      <a:r>
                        <a:rPr kumimoji="1" lang="en-US" altLang="ja-JP" sz="1200" b="0" i="0" u="none" strike="noStrike" cap="none" normalizeH="0" baseline="0" smtClean="0">
                          <a:ln>
                            <a:noFill/>
                          </a:ln>
                          <a:solidFill>
                            <a:srgbClr val="000000"/>
                          </a:solidFill>
                          <a:effectLst/>
                          <a:latin typeface="Times New Roman" pitchFamily="18" charset="0"/>
                          <a:ea typeface="ＭＳ Ｐゴシック" pitchFamily="50" charset="-128"/>
                          <a:cs typeface="Times New Roman" pitchFamily="18" charset="0"/>
                        </a:rPr>
                        <a:t>·</a:t>
                      </a: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mrad (77 pC)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42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Bunch length</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(rms)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1 - 3 ps (usual)</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 100 fs (with B.C.)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57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RF frequency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1.3 GHz</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271386" name="Text Box 26"/>
          <p:cNvSpPr txBox="1">
            <a:spLocks noChangeArrowheads="1"/>
          </p:cNvSpPr>
          <p:nvPr/>
        </p:nvSpPr>
        <p:spPr bwMode="auto">
          <a:xfrm>
            <a:off x="317500" y="2806700"/>
            <a:ext cx="289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1"/>
              <a:t>Parameters of the Compact ERL</a:t>
            </a:r>
          </a:p>
        </p:txBody>
      </p:sp>
      <p:sp>
        <p:nvSpPr>
          <p:cNvPr id="271387" name="AutoShape 27"/>
          <p:cNvSpPr>
            <a:spLocks noChangeArrowheads="1"/>
          </p:cNvSpPr>
          <p:nvPr/>
        </p:nvSpPr>
        <p:spPr bwMode="auto">
          <a:xfrm>
            <a:off x="214313" y="2714625"/>
            <a:ext cx="3319462" cy="3919538"/>
          </a:xfrm>
          <a:prstGeom prst="roundRect">
            <a:avLst>
              <a:gd name="adj" fmla="val 4102"/>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271469" name="Picture 109" descr="つくばキャンパス写真"/>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250" y="955675"/>
            <a:ext cx="3954463" cy="1912938"/>
          </a:xfrm>
          <a:prstGeom prst="rect">
            <a:avLst/>
          </a:prstGeom>
          <a:noFill/>
          <a:extLst>
            <a:ext uri="{909E8E84-426E-40DD-AFC4-6F175D3DCCD1}">
              <a14:hiddenFill xmlns:a14="http://schemas.microsoft.com/office/drawing/2010/main">
                <a:solidFill>
                  <a:srgbClr val="FFFFFF"/>
                </a:solidFill>
              </a14:hiddenFill>
            </a:ext>
          </a:extLst>
        </p:spPr>
      </p:pic>
      <p:sp>
        <p:nvSpPr>
          <p:cNvPr id="271475" name="Oval 115"/>
          <p:cNvSpPr>
            <a:spLocks noChangeArrowheads="1"/>
          </p:cNvSpPr>
          <p:nvPr/>
        </p:nvSpPr>
        <p:spPr bwMode="auto">
          <a:xfrm>
            <a:off x="6107113" y="1392238"/>
            <a:ext cx="441325" cy="365125"/>
          </a:xfrm>
          <a:prstGeom prst="ellipse">
            <a:avLst/>
          </a:prstGeom>
          <a:noFill/>
          <a:ln w="1587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1476" name="Line 116"/>
          <p:cNvSpPr>
            <a:spLocks noChangeShapeType="1"/>
          </p:cNvSpPr>
          <p:nvPr/>
        </p:nvSpPr>
        <p:spPr bwMode="auto">
          <a:xfrm flipH="1" flipV="1">
            <a:off x="6483350" y="1736725"/>
            <a:ext cx="558800" cy="720725"/>
          </a:xfrm>
          <a:prstGeom prst="line">
            <a:avLst/>
          </a:prstGeom>
          <a:noFill/>
          <a:ln w="158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1477" name="Text Box 117"/>
          <p:cNvSpPr txBox="1">
            <a:spLocks noChangeArrowheads="1"/>
          </p:cNvSpPr>
          <p:nvPr/>
        </p:nvSpPr>
        <p:spPr bwMode="auto">
          <a:xfrm>
            <a:off x="5607050" y="2465388"/>
            <a:ext cx="2735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600">
                <a:solidFill>
                  <a:srgbClr val="FFFF66"/>
                </a:solidFill>
              </a:rPr>
              <a:t>ERL development building</a:t>
            </a:r>
          </a:p>
        </p:txBody>
      </p:sp>
      <p:sp>
        <p:nvSpPr>
          <p:cNvPr id="271506" name="Rectangle 146"/>
          <p:cNvSpPr>
            <a:spLocks noChangeArrowheads="1"/>
          </p:cNvSpPr>
          <p:nvPr/>
        </p:nvSpPr>
        <p:spPr bwMode="auto">
          <a:xfrm>
            <a:off x="331788" y="963613"/>
            <a:ext cx="3582987" cy="141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79388" indent="-179388">
              <a:spcBef>
                <a:spcPct val="20000"/>
              </a:spcBef>
            </a:pPr>
            <a:r>
              <a:rPr lang="en-US" altLang="ja-JP" sz="1600">
                <a:solidFill>
                  <a:srgbClr val="0066FF"/>
                </a:solidFill>
              </a:rPr>
              <a:t>Goals of the compact ERL</a:t>
            </a:r>
          </a:p>
          <a:p>
            <a:pPr marL="179388" indent="-179388">
              <a:spcBef>
                <a:spcPct val="20000"/>
              </a:spcBef>
              <a:buSzPct val="40000"/>
              <a:buFont typeface="Wingdings" pitchFamily="2" charset="2"/>
              <a:buChar char="l"/>
            </a:pPr>
            <a:r>
              <a:rPr lang="en-US" altLang="ja-JP" sz="1400"/>
              <a:t>Demonstrating reliable operations of our R&amp;D products (guns, SC-cavities, ...)</a:t>
            </a:r>
          </a:p>
          <a:p>
            <a:pPr marL="179388" indent="-179388">
              <a:spcBef>
                <a:spcPct val="20000"/>
              </a:spcBef>
              <a:buSzPct val="40000"/>
              <a:buFont typeface="Wingdings" pitchFamily="2" charset="2"/>
              <a:buChar char="l"/>
            </a:pPr>
            <a:r>
              <a:rPr lang="en-US" altLang="ja-JP" sz="1400"/>
              <a:t>Demonstrating the generation and recirculation of ultra-low emittance beams</a:t>
            </a:r>
          </a:p>
        </p:txBody>
      </p:sp>
      <p:sp>
        <p:nvSpPr>
          <p:cNvPr id="271520" name="Line 160"/>
          <p:cNvSpPr>
            <a:spLocks noChangeShapeType="1"/>
          </p:cNvSpPr>
          <p:nvPr/>
        </p:nvSpPr>
        <p:spPr bwMode="auto">
          <a:xfrm>
            <a:off x="4375150" y="3300413"/>
            <a:ext cx="3548063" cy="0"/>
          </a:xfrm>
          <a:prstGeom prst="line">
            <a:avLst/>
          </a:prstGeom>
          <a:noFill/>
          <a:ln w="9525">
            <a:solidFill>
              <a:srgbClr val="00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1521" name="Text Box 161"/>
          <p:cNvSpPr txBox="1">
            <a:spLocks noChangeArrowheads="1"/>
          </p:cNvSpPr>
          <p:nvPr/>
        </p:nvSpPr>
        <p:spPr bwMode="auto">
          <a:xfrm>
            <a:off x="5829300" y="2998788"/>
            <a:ext cx="522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solidFill>
                  <a:srgbClr val="0000FF"/>
                </a:solidFill>
              </a:rPr>
              <a:t>70 m</a:t>
            </a:r>
          </a:p>
        </p:txBody>
      </p:sp>
      <p:pic>
        <p:nvPicPr>
          <p:cNvPr id="271523" name="Picture 163" descr="cERL_layout_1202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0" y="3416300"/>
            <a:ext cx="4721225" cy="3262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3"/>
          <p:cNvSpPr>
            <a:spLocks noGrp="1"/>
          </p:cNvSpPr>
          <p:nvPr>
            <p:ph type="sldNum" sz="quarter" idx="12"/>
          </p:nvPr>
        </p:nvSpPr>
        <p:spPr/>
        <p:txBody>
          <a:bodyPr/>
          <a:lstStyle/>
          <a:p>
            <a:fld id="{0B19111D-5235-4A40-9380-4AA7259F4817}" type="slidenum">
              <a:rPr lang="en-US" altLang="ja-JP"/>
              <a:pPr/>
              <a:t>16</a:t>
            </a:fld>
            <a:endParaRPr lang="en-US" altLang="ja-JP"/>
          </a:p>
        </p:txBody>
      </p:sp>
      <p:sp>
        <p:nvSpPr>
          <p:cNvPr id="292866" name="Text Box 2"/>
          <p:cNvSpPr txBox="1">
            <a:spLocks noChangeArrowheads="1"/>
          </p:cNvSpPr>
          <p:nvPr/>
        </p:nvSpPr>
        <p:spPr bwMode="auto">
          <a:xfrm>
            <a:off x="1166813" y="312738"/>
            <a:ext cx="1841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900">
              <a:latin typeface="Symbol" pitchFamily="18" charset="2"/>
            </a:endParaRPr>
          </a:p>
        </p:txBody>
      </p:sp>
      <p:sp>
        <p:nvSpPr>
          <p:cNvPr id="292867" name="Rectangle 3"/>
          <p:cNvSpPr>
            <a:spLocks noChangeArrowheads="1"/>
          </p:cNvSpPr>
          <p:nvPr/>
        </p:nvSpPr>
        <p:spPr bwMode="auto">
          <a:xfrm>
            <a:off x="457200" y="115888"/>
            <a:ext cx="822960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ja-JP" sz="2400">
                <a:solidFill>
                  <a:schemeClr val="tx2"/>
                </a:solidFill>
              </a:rPr>
              <a:t>Layout of the Compact ERL (single-loop version)</a:t>
            </a:r>
          </a:p>
        </p:txBody>
      </p:sp>
      <p:pic>
        <p:nvPicPr>
          <p:cNvPr id="292884" name="Picture 20" descr="cERL_layout_1202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846138"/>
            <a:ext cx="8593138" cy="59388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スライド番号プレースホルダー 5"/>
          <p:cNvSpPr>
            <a:spLocks noGrp="1"/>
          </p:cNvSpPr>
          <p:nvPr>
            <p:ph type="sldNum" sz="quarter" idx="12"/>
          </p:nvPr>
        </p:nvSpPr>
        <p:spPr/>
        <p:txBody>
          <a:bodyPr/>
          <a:lstStyle/>
          <a:p>
            <a:fld id="{000287CB-F471-4207-B7DB-3F4933D2B026}" type="slidenum">
              <a:rPr lang="en-US" altLang="ja-JP"/>
              <a:pPr/>
              <a:t>17</a:t>
            </a:fld>
            <a:endParaRPr lang="en-US" altLang="ja-JP"/>
          </a:p>
        </p:txBody>
      </p:sp>
      <p:sp>
        <p:nvSpPr>
          <p:cNvPr id="362498" name="Rectangle 2"/>
          <p:cNvSpPr>
            <a:spLocks noChangeArrowheads="1"/>
          </p:cNvSpPr>
          <p:nvPr/>
        </p:nvSpPr>
        <p:spPr bwMode="auto">
          <a:xfrm>
            <a:off x="0" y="115888"/>
            <a:ext cx="876935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ja-JP" sz="2400">
                <a:solidFill>
                  <a:schemeClr val="tx2"/>
                </a:solidFill>
              </a:rPr>
              <a:t>Optimized Design of Injector (for commissioning)</a:t>
            </a:r>
          </a:p>
        </p:txBody>
      </p:sp>
      <p:sp>
        <p:nvSpPr>
          <p:cNvPr id="362517" name="Text Box 21"/>
          <p:cNvSpPr txBox="1">
            <a:spLocks noChangeArrowheads="1"/>
          </p:cNvSpPr>
          <p:nvPr/>
        </p:nvSpPr>
        <p:spPr bwMode="auto">
          <a:xfrm>
            <a:off x="7245350" y="560388"/>
            <a:ext cx="18986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t>Courtesy: T. Miyajima</a:t>
            </a:r>
          </a:p>
        </p:txBody>
      </p:sp>
      <p:sp>
        <p:nvSpPr>
          <p:cNvPr id="362519" name="Text Box 23"/>
          <p:cNvSpPr txBox="1">
            <a:spLocks noChangeArrowheads="1"/>
          </p:cNvSpPr>
          <p:nvPr/>
        </p:nvSpPr>
        <p:spPr bwMode="auto">
          <a:xfrm>
            <a:off x="5321300" y="3214688"/>
            <a:ext cx="2609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t>Design layout of cERL injector.</a:t>
            </a:r>
          </a:p>
        </p:txBody>
      </p:sp>
      <p:sp>
        <p:nvSpPr>
          <p:cNvPr id="362521" name="Text Box 25"/>
          <p:cNvSpPr txBox="1">
            <a:spLocks noChangeArrowheads="1"/>
          </p:cNvSpPr>
          <p:nvPr/>
        </p:nvSpPr>
        <p:spPr bwMode="auto">
          <a:xfrm>
            <a:off x="241300" y="5253038"/>
            <a:ext cx="3829050" cy="7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400"/>
              <a:t>Example of beam envelopes from the gun to </a:t>
            </a:r>
          </a:p>
          <a:p>
            <a:r>
              <a:rPr lang="en-US" altLang="ja-JP" sz="1400"/>
              <a:t>a matching point. </a:t>
            </a:r>
          </a:p>
          <a:p>
            <a:r>
              <a:rPr lang="en-US" altLang="ja-JP" sz="1200"/>
              <a:t>(T. Miyajima, presentation at ERL11)</a:t>
            </a:r>
          </a:p>
        </p:txBody>
      </p:sp>
      <p:graphicFrame>
        <p:nvGraphicFramePr>
          <p:cNvPr id="362627" name="Group 131"/>
          <p:cNvGraphicFramePr>
            <a:graphicFrameLocks noGrp="1"/>
          </p:cNvGraphicFramePr>
          <p:nvPr/>
        </p:nvGraphicFramePr>
        <p:xfrm>
          <a:off x="4389438" y="3827463"/>
          <a:ext cx="4432300" cy="2936875"/>
        </p:xfrm>
        <a:graphic>
          <a:graphicData uri="http://schemas.openxmlformats.org/drawingml/2006/table">
            <a:tbl>
              <a:tblPr/>
              <a:tblGrid>
                <a:gridCol w="2728912"/>
                <a:gridCol w="1703388"/>
              </a:tblGrid>
              <a:tr h="288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Arial" pitchFamily="34" charset="0"/>
                          <a:ea typeface="ＭＳ Ｐゴシック" pitchFamily="50" charset="-128"/>
                        </a:rPr>
                        <a:t>Parameter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Arial" pitchFamily="34" charset="0"/>
                          <a:ea typeface="ＭＳ Ｐゴシック" pitchFamily="50" charset="-128"/>
                        </a:rPr>
                        <a:t>Value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28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Gun DC voltage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500 kV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25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Beam energy of injector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5 MeV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25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Charge/bunch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7.7 pC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25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Full width of laser pulse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16 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80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Spot diameter of laser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0.38 mm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42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Magnetic fields of solenoids #1, #2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0.0326, 0.0318 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42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Voltage of buncher cavity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90.6 kV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42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Eacc of 1st, 2nd, and 3rd SC cavity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6.46, 7.52, 6.84 MV/m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57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Offset phase of 1st, 2nd, and 3rd cavity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Arial" pitchFamily="34" charset="0"/>
                          <a:ea typeface="ＭＳ Ｐゴシック" pitchFamily="50" charset="-128"/>
                        </a:rPr>
                        <a:t>13.6, 4.8, 10.0 degrees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362628" name="Text Box 132"/>
          <p:cNvSpPr txBox="1">
            <a:spLocks noChangeArrowheads="1"/>
          </p:cNvSpPr>
          <p:nvPr/>
        </p:nvSpPr>
        <p:spPr bwMode="auto">
          <a:xfrm>
            <a:off x="5527675" y="3544888"/>
            <a:ext cx="20653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t>Example of parameters.</a:t>
            </a:r>
          </a:p>
        </p:txBody>
      </p:sp>
      <p:pic>
        <p:nvPicPr>
          <p:cNvPr id="362629" name="Picture 133" descr="Injector_layout_1202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8313" y="890588"/>
            <a:ext cx="4502150" cy="2276475"/>
          </a:xfrm>
          <a:prstGeom prst="rect">
            <a:avLst/>
          </a:prstGeom>
          <a:noFill/>
          <a:extLst>
            <a:ext uri="{909E8E84-426E-40DD-AFC4-6F175D3DCCD1}">
              <a14:hiddenFill xmlns:a14="http://schemas.microsoft.com/office/drawing/2010/main">
                <a:solidFill>
                  <a:srgbClr val="FFFFFF"/>
                </a:solidFill>
              </a14:hiddenFill>
            </a:ext>
          </a:extLst>
        </p:spPr>
      </p:pic>
      <p:sp>
        <p:nvSpPr>
          <p:cNvPr id="362630" name="Text Box 134"/>
          <p:cNvSpPr txBox="1">
            <a:spLocks noChangeArrowheads="1"/>
          </p:cNvSpPr>
          <p:nvPr/>
        </p:nvSpPr>
        <p:spPr bwMode="auto">
          <a:xfrm>
            <a:off x="8088313" y="2578100"/>
            <a:ext cx="609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a:solidFill>
                  <a:srgbClr val="0000FF"/>
                </a:solidFill>
              </a:rPr>
              <a:t>Buncher</a:t>
            </a:r>
          </a:p>
        </p:txBody>
      </p:sp>
      <p:sp>
        <p:nvSpPr>
          <p:cNvPr id="362631" name="Line 135"/>
          <p:cNvSpPr>
            <a:spLocks noChangeShapeType="1"/>
          </p:cNvSpPr>
          <p:nvPr/>
        </p:nvSpPr>
        <p:spPr bwMode="auto">
          <a:xfrm flipH="1" flipV="1">
            <a:off x="8574088" y="2344738"/>
            <a:ext cx="182562" cy="45085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2632" name="Line 136"/>
          <p:cNvSpPr>
            <a:spLocks noChangeShapeType="1"/>
          </p:cNvSpPr>
          <p:nvPr/>
        </p:nvSpPr>
        <p:spPr bwMode="auto">
          <a:xfrm flipH="1" flipV="1">
            <a:off x="8242300" y="2344738"/>
            <a:ext cx="96838" cy="204787"/>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2633" name="Text Box 137"/>
          <p:cNvSpPr txBox="1">
            <a:spLocks noChangeArrowheads="1"/>
          </p:cNvSpPr>
          <p:nvPr/>
        </p:nvSpPr>
        <p:spPr bwMode="auto">
          <a:xfrm>
            <a:off x="8280400" y="2805113"/>
            <a:ext cx="9271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00">
                <a:solidFill>
                  <a:srgbClr val="0000FF"/>
                </a:solidFill>
              </a:rPr>
              <a:t>500kV DC gun</a:t>
            </a:r>
          </a:p>
        </p:txBody>
      </p:sp>
      <p:sp>
        <p:nvSpPr>
          <p:cNvPr id="362634" name="Line 138"/>
          <p:cNvSpPr>
            <a:spLocks noChangeShapeType="1"/>
          </p:cNvSpPr>
          <p:nvPr/>
        </p:nvSpPr>
        <p:spPr bwMode="auto">
          <a:xfrm flipV="1">
            <a:off x="7467600" y="2324100"/>
            <a:ext cx="258763" cy="517525"/>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2635" name="Text Box 139"/>
          <p:cNvSpPr txBox="1">
            <a:spLocks noChangeArrowheads="1"/>
          </p:cNvSpPr>
          <p:nvPr/>
        </p:nvSpPr>
        <p:spPr bwMode="auto">
          <a:xfrm>
            <a:off x="7046913" y="2825750"/>
            <a:ext cx="83502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a:solidFill>
                  <a:srgbClr val="0000FF"/>
                </a:solidFill>
              </a:rPr>
              <a:t>Injector Cryomodule</a:t>
            </a:r>
          </a:p>
        </p:txBody>
      </p:sp>
      <p:sp>
        <p:nvSpPr>
          <p:cNvPr id="362636" name="AutoShape 140"/>
          <p:cNvSpPr>
            <a:spLocks/>
          </p:cNvSpPr>
          <p:nvPr/>
        </p:nvSpPr>
        <p:spPr bwMode="auto">
          <a:xfrm rot="-5400000">
            <a:off x="6454775" y="2516188"/>
            <a:ext cx="171450" cy="571500"/>
          </a:xfrm>
          <a:prstGeom prst="leftBrace">
            <a:avLst>
              <a:gd name="adj1" fmla="val 27778"/>
              <a:gd name="adj2" fmla="val 50000"/>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62637" name="Text Box 141"/>
          <p:cNvSpPr txBox="1">
            <a:spLocks noChangeArrowheads="1"/>
          </p:cNvSpPr>
          <p:nvPr/>
        </p:nvSpPr>
        <p:spPr bwMode="auto">
          <a:xfrm>
            <a:off x="6253163" y="2870200"/>
            <a:ext cx="577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a:solidFill>
                  <a:srgbClr val="0000FF"/>
                </a:solidFill>
              </a:rPr>
              <a:t>Merger</a:t>
            </a:r>
          </a:p>
        </p:txBody>
      </p:sp>
      <p:sp>
        <p:nvSpPr>
          <p:cNvPr id="362638" name="Text Box 142"/>
          <p:cNvSpPr txBox="1">
            <a:spLocks noChangeArrowheads="1"/>
          </p:cNvSpPr>
          <p:nvPr/>
        </p:nvSpPr>
        <p:spPr bwMode="auto">
          <a:xfrm>
            <a:off x="4983163" y="2946400"/>
            <a:ext cx="12890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a:solidFill>
                  <a:srgbClr val="0000FF"/>
                </a:solidFill>
              </a:rPr>
              <a:t>Diagnostic beamline</a:t>
            </a:r>
          </a:p>
          <a:p>
            <a:r>
              <a:rPr lang="en-US" altLang="ja-JP" sz="900">
                <a:solidFill>
                  <a:srgbClr val="0000FF"/>
                </a:solidFill>
              </a:rPr>
              <a:t>for Injector</a:t>
            </a:r>
          </a:p>
        </p:txBody>
      </p:sp>
      <p:grpSp>
        <p:nvGrpSpPr>
          <p:cNvPr id="362639" name="Group 143"/>
          <p:cNvGrpSpPr>
            <a:grpSpLocks/>
          </p:cNvGrpSpPr>
          <p:nvPr/>
        </p:nvGrpSpPr>
        <p:grpSpPr bwMode="auto">
          <a:xfrm>
            <a:off x="168275" y="1239838"/>
            <a:ext cx="4408488" cy="3633787"/>
            <a:chOff x="158" y="663"/>
            <a:chExt cx="3052" cy="2515"/>
          </a:xfrm>
        </p:grpSpPr>
        <p:pic>
          <p:nvPicPr>
            <p:cNvPr id="362640" name="Picture 3" descr="C:\Users\mtsukasa\Documents\Tex\Conference\ERL_conference\ERL2011\Matching\Presen\Figures\Three_step\s_enx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 y="663"/>
              <a:ext cx="2421" cy="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直線コネクタ 11"/>
            <p:cNvCxnSpPr/>
            <p:nvPr/>
          </p:nvCxnSpPr>
          <p:spPr>
            <a:xfrm>
              <a:off x="2402" y="721"/>
              <a:ext cx="0" cy="104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2406" y="1869"/>
              <a:ext cx="0" cy="104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62643" name="テキスト ボックス 13"/>
            <p:cNvSpPr txBox="1">
              <a:spLocks noChangeArrowheads="1"/>
            </p:cNvSpPr>
            <p:nvPr/>
          </p:nvSpPr>
          <p:spPr bwMode="auto">
            <a:xfrm>
              <a:off x="1848" y="1597"/>
              <a:ext cx="40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000"/>
                <a:t>Point A</a:t>
              </a:r>
            </a:p>
          </p:txBody>
        </p:sp>
        <p:cxnSp>
          <p:nvCxnSpPr>
            <p:cNvPr id="15" name="直線矢印コネクタ 14"/>
            <p:cNvCxnSpPr/>
            <p:nvPr/>
          </p:nvCxnSpPr>
          <p:spPr>
            <a:xfrm>
              <a:off x="2222" y="1687"/>
              <a:ext cx="18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2645" name="テキスト ボックス 15"/>
            <p:cNvSpPr txBox="1">
              <a:spLocks noChangeArrowheads="1"/>
            </p:cNvSpPr>
            <p:nvPr/>
          </p:nvSpPr>
          <p:spPr bwMode="auto">
            <a:xfrm>
              <a:off x="2517" y="1007"/>
              <a:ext cx="692"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000">
                  <a:solidFill>
                    <a:srgbClr val="0070C0"/>
                  </a:solidFill>
                </a:rPr>
                <a:t>0.69 mm mrad</a:t>
              </a:r>
            </a:p>
          </p:txBody>
        </p:sp>
        <p:sp>
          <p:nvSpPr>
            <p:cNvPr id="362646" name="テキスト ボックス 16"/>
            <p:cNvSpPr txBox="1">
              <a:spLocks noChangeArrowheads="1"/>
            </p:cNvSpPr>
            <p:nvPr/>
          </p:nvSpPr>
          <p:spPr bwMode="auto">
            <a:xfrm>
              <a:off x="2517" y="1401"/>
              <a:ext cx="693"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000">
                  <a:solidFill>
                    <a:srgbClr val="FF0000"/>
                  </a:solidFill>
                </a:rPr>
                <a:t>0.26 mm mrad</a:t>
              </a:r>
            </a:p>
          </p:txBody>
        </p:sp>
        <p:cxnSp>
          <p:nvCxnSpPr>
            <p:cNvPr id="34" name="直線コネクタ 33"/>
            <p:cNvCxnSpPr/>
            <p:nvPr/>
          </p:nvCxnSpPr>
          <p:spPr>
            <a:xfrm>
              <a:off x="1306" y="723"/>
              <a:ext cx="0" cy="104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1306" y="2194"/>
              <a:ext cx="0" cy="72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62649" name="テキスト ボックス 38"/>
            <p:cNvSpPr txBox="1">
              <a:spLocks noChangeArrowheads="1"/>
            </p:cNvSpPr>
            <p:nvPr/>
          </p:nvSpPr>
          <p:spPr bwMode="auto">
            <a:xfrm>
              <a:off x="1502" y="754"/>
              <a:ext cx="414"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000"/>
                <a:t>Point C</a:t>
              </a:r>
            </a:p>
          </p:txBody>
        </p:sp>
        <p:cxnSp>
          <p:nvCxnSpPr>
            <p:cNvPr id="41" name="直線矢印コネクタ 40"/>
            <p:cNvCxnSpPr/>
            <p:nvPr/>
          </p:nvCxnSpPr>
          <p:spPr>
            <a:xfrm flipH="1">
              <a:off x="1311" y="825"/>
              <a:ext cx="22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362652" name="Text Box 156"/>
          <p:cNvSpPr txBox="1">
            <a:spLocks noChangeArrowheads="1"/>
          </p:cNvSpPr>
          <p:nvPr/>
        </p:nvSpPr>
        <p:spPr bwMode="auto">
          <a:xfrm>
            <a:off x="3575050" y="2132013"/>
            <a:ext cx="11604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a:solidFill>
                  <a:srgbClr val="FF3300"/>
                </a:solidFill>
              </a:rPr>
              <a:t>After optimization</a:t>
            </a:r>
          </a:p>
        </p:txBody>
      </p:sp>
      <p:sp>
        <p:nvSpPr>
          <p:cNvPr id="362653" name="Text Box 157"/>
          <p:cNvSpPr txBox="1">
            <a:spLocks noChangeArrowheads="1"/>
          </p:cNvSpPr>
          <p:nvPr/>
        </p:nvSpPr>
        <p:spPr bwMode="auto">
          <a:xfrm>
            <a:off x="3205163" y="3838575"/>
            <a:ext cx="11604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a:solidFill>
                  <a:srgbClr val="FF3300"/>
                </a:solidFill>
              </a:rPr>
              <a:t>After optimization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スライド番号プレースホルダー 5"/>
          <p:cNvSpPr>
            <a:spLocks noGrp="1"/>
          </p:cNvSpPr>
          <p:nvPr>
            <p:ph type="sldNum" sz="quarter" idx="12"/>
          </p:nvPr>
        </p:nvSpPr>
        <p:spPr/>
        <p:txBody>
          <a:bodyPr/>
          <a:lstStyle/>
          <a:p>
            <a:fld id="{718E0B7B-34BF-4A12-9525-68F6B657A8ED}" type="slidenum">
              <a:rPr lang="en-US" altLang="ja-JP"/>
              <a:pPr/>
              <a:t>18</a:t>
            </a:fld>
            <a:endParaRPr lang="en-US" altLang="ja-JP"/>
          </a:p>
        </p:txBody>
      </p:sp>
      <p:pic>
        <p:nvPicPr>
          <p:cNvPr id="394263" name="Picture 23" descr="cERL_lattice_2012_02_29_v2009_英語用"/>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450" y="1260475"/>
            <a:ext cx="7702550" cy="1922463"/>
          </a:xfrm>
          <a:prstGeom prst="rect">
            <a:avLst/>
          </a:prstGeom>
          <a:noFill/>
          <a:extLst>
            <a:ext uri="{909E8E84-426E-40DD-AFC4-6F175D3DCCD1}">
              <a14:hiddenFill xmlns:a14="http://schemas.microsoft.com/office/drawing/2010/main">
                <a:solidFill>
                  <a:srgbClr val="FFFFFF"/>
                </a:solidFill>
              </a14:hiddenFill>
            </a:ext>
          </a:extLst>
        </p:spPr>
      </p:pic>
      <p:pic>
        <p:nvPicPr>
          <p:cNvPr id="394242" name="Picture 2" descr="eta-step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4713" y="3689350"/>
            <a:ext cx="3460750" cy="2668588"/>
          </a:xfrm>
          <a:prstGeom prst="rect">
            <a:avLst/>
          </a:prstGeom>
          <a:noFill/>
          <a:extLst>
            <a:ext uri="{909E8E84-426E-40DD-AFC4-6F175D3DCCD1}">
              <a14:hiddenFill xmlns:a14="http://schemas.microsoft.com/office/drawing/2010/main">
                <a:solidFill>
                  <a:srgbClr val="FFFFFF"/>
                </a:solidFill>
              </a14:hiddenFill>
            </a:ext>
          </a:extLst>
        </p:spPr>
      </p:pic>
      <p:sp>
        <p:nvSpPr>
          <p:cNvPr id="394244" name="Rectangle 4"/>
          <p:cNvSpPr>
            <a:spLocks noChangeArrowheads="1"/>
          </p:cNvSpPr>
          <p:nvPr/>
        </p:nvSpPr>
        <p:spPr bwMode="auto">
          <a:xfrm>
            <a:off x="0" y="115888"/>
            <a:ext cx="876935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ja-JP" sz="2400">
                <a:solidFill>
                  <a:schemeClr val="tx2"/>
                </a:solidFill>
              </a:rPr>
              <a:t>Lattice and Optics Design of cERL</a:t>
            </a:r>
          </a:p>
        </p:txBody>
      </p:sp>
      <p:sp>
        <p:nvSpPr>
          <p:cNvPr id="394245" name="Text Box 5"/>
          <p:cNvSpPr txBox="1">
            <a:spLocks noChangeArrowheads="1"/>
          </p:cNvSpPr>
          <p:nvPr/>
        </p:nvSpPr>
        <p:spPr bwMode="auto">
          <a:xfrm>
            <a:off x="6740525" y="971550"/>
            <a:ext cx="1046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t>Injector SCC</a:t>
            </a:r>
          </a:p>
          <a:p>
            <a:r>
              <a:rPr lang="en-US" altLang="ja-JP" sz="1200"/>
              <a:t>cryomodule</a:t>
            </a:r>
          </a:p>
        </p:txBody>
      </p:sp>
      <p:sp>
        <p:nvSpPr>
          <p:cNvPr id="394246" name="Text Box 6"/>
          <p:cNvSpPr txBox="1">
            <a:spLocks noChangeArrowheads="1"/>
          </p:cNvSpPr>
          <p:nvPr/>
        </p:nvSpPr>
        <p:spPr bwMode="auto">
          <a:xfrm>
            <a:off x="4529138" y="1185863"/>
            <a:ext cx="110013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t>Main SCC</a:t>
            </a:r>
          </a:p>
          <a:p>
            <a:r>
              <a:rPr lang="en-US" altLang="ja-JP" sz="1400"/>
              <a:t>cryomodule</a:t>
            </a:r>
          </a:p>
        </p:txBody>
      </p:sp>
      <p:sp>
        <p:nvSpPr>
          <p:cNvPr id="394247" name="Text Box 7"/>
          <p:cNvSpPr txBox="1">
            <a:spLocks noChangeArrowheads="1"/>
          </p:cNvSpPr>
          <p:nvPr/>
        </p:nvSpPr>
        <p:spPr bwMode="auto">
          <a:xfrm>
            <a:off x="2471738" y="1181100"/>
            <a:ext cx="1139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t>Beam dump</a:t>
            </a:r>
          </a:p>
        </p:txBody>
      </p:sp>
      <p:sp>
        <p:nvSpPr>
          <p:cNvPr id="394248" name="Text Box 8"/>
          <p:cNvSpPr txBox="1">
            <a:spLocks noChangeArrowheads="1"/>
          </p:cNvSpPr>
          <p:nvPr/>
        </p:nvSpPr>
        <p:spPr bwMode="auto">
          <a:xfrm>
            <a:off x="8023225" y="1701800"/>
            <a:ext cx="1120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t>Photocathode</a:t>
            </a:r>
          </a:p>
          <a:p>
            <a:r>
              <a:rPr lang="en-US" altLang="ja-JP" sz="1200"/>
              <a:t>DC gun</a:t>
            </a:r>
          </a:p>
        </p:txBody>
      </p:sp>
      <p:sp>
        <p:nvSpPr>
          <p:cNvPr id="394249" name="Text Box 9"/>
          <p:cNvSpPr txBox="1">
            <a:spLocks noChangeArrowheads="1"/>
          </p:cNvSpPr>
          <p:nvPr/>
        </p:nvSpPr>
        <p:spPr bwMode="auto">
          <a:xfrm>
            <a:off x="234950" y="1477963"/>
            <a:ext cx="6969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t>Arc #1</a:t>
            </a:r>
          </a:p>
          <a:p>
            <a:r>
              <a:rPr lang="en-US" altLang="ja-JP" sz="1400"/>
              <a:t>(TBA)</a:t>
            </a:r>
          </a:p>
        </p:txBody>
      </p:sp>
      <p:sp>
        <p:nvSpPr>
          <p:cNvPr id="394250" name="Text Box 10"/>
          <p:cNvSpPr txBox="1">
            <a:spLocks noChangeArrowheads="1"/>
          </p:cNvSpPr>
          <p:nvPr/>
        </p:nvSpPr>
        <p:spPr bwMode="auto">
          <a:xfrm>
            <a:off x="4791075" y="2338388"/>
            <a:ext cx="1322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a:t>Diagnostic beamline</a:t>
            </a:r>
          </a:p>
          <a:p>
            <a:r>
              <a:rPr lang="en-US" altLang="ja-JP" sz="1000"/>
              <a:t>for Injector</a:t>
            </a:r>
          </a:p>
        </p:txBody>
      </p:sp>
      <p:sp>
        <p:nvSpPr>
          <p:cNvPr id="394251" name="Text Box 11"/>
          <p:cNvSpPr txBox="1">
            <a:spLocks noChangeArrowheads="1"/>
          </p:cNvSpPr>
          <p:nvPr/>
        </p:nvSpPr>
        <p:spPr bwMode="auto">
          <a:xfrm>
            <a:off x="6338888" y="1441450"/>
            <a:ext cx="893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a:t>Three-dipole</a:t>
            </a:r>
          </a:p>
          <a:p>
            <a:r>
              <a:rPr lang="en-US" altLang="ja-JP" sz="1000"/>
              <a:t>merger</a:t>
            </a:r>
          </a:p>
        </p:txBody>
      </p:sp>
      <p:sp>
        <p:nvSpPr>
          <p:cNvPr id="394252" name="Text Box 12"/>
          <p:cNvSpPr txBox="1">
            <a:spLocks noChangeArrowheads="1"/>
          </p:cNvSpPr>
          <p:nvPr/>
        </p:nvSpPr>
        <p:spPr bwMode="auto">
          <a:xfrm>
            <a:off x="8240713" y="2890838"/>
            <a:ext cx="69691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t>Arc #2</a:t>
            </a:r>
          </a:p>
          <a:p>
            <a:r>
              <a:rPr lang="en-US" altLang="ja-JP" sz="1400"/>
              <a:t>(TBA)</a:t>
            </a:r>
          </a:p>
        </p:txBody>
      </p:sp>
      <p:sp>
        <p:nvSpPr>
          <p:cNvPr id="394253" name="Text Box 13"/>
          <p:cNvSpPr txBox="1">
            <a:spLocks noChangeArrowheads="1"/>
          </p:cNvSpPr>
          <p:nvPr/>
        </p:nvSpPr>
        <p:spPr bwMode="auto">
          <a:xfrm>
            <a:off x="1266825" y="2252663"/>
            <a:ext cx="2559050" cy="64135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a:t>The Compact ERL</a:t>
            </a:r>
          </a:p>
          <a:p>
            <a:pPr algn="ctr"/>
            <a:r>
              <a:rPr lang="en-US" altLang="ja-JP"/>
              <a:t>35 MeV, 10 mA version</a:t>
            </a:r>
          </a:p>
        </p:txBody>
      </p:sp>
      <p:sp>
        <p:nvSpPr>
          <p:cNvPr id="394254" name="Text Box 14"/>
          <p:cNvSpPr txBox="1">
            <a:spLocks noChangeArrowheads="1"/>
          </p:cNvSpPr>
          <p:nvPr/>
        </p:nvSpPr>
        <p:spPr bwMode="auto">
          <a:xfrm>
            <a:off x="5918200" y="2532063"/>
            <a:ext cx="2046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t>Injection energy: 5 MeV</a:t>
            </a:r>
          </a:p>
        </p:txBody>
      </p:sp>
      <p:sp>
        <p:nvSpPr>
          <p:cNvPr id="394255" name="Text Box 15"/>
          <p:cNvSpPr txBox="1">
            <a:spLocks noChangeArrowheads="1"/>
          </p:cNvSpPr>
          <p:nvPr/>
        </p:nvSpPr>
        <p:spPr bwMode="auto">
          <a:xfrm>
            <a:off x="3584575" y="1993900"/>
            <a:ext cx="10334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a:t>Bump magnets</a:t>
            </a:r>
          </a:p>
        </p:txBody>
      </p:sp>
      <p:sp>
        <p:nvSpPr>
          <p:cNvPr id="394256" name="Text Box 16"/>
          <p:cNvSpPr txBox="1">
            <a:spLocks noChangeArrowheads="1"/>
          </p:cNvSpPr>
          <p:nvPr/>
        </p:nvSpPr>
        <p:spPr bwMode="auto">
          <a:xfrm>
            <a:off x="6642100" y="1998663"/>
            <a:ext cx="10334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a:t>Bump magnets</a:t>
            </a:r>
          </a:p>
        </p:txBody>
      </p:sp>
      <p:sp>
        <p:nvSpPr>
          <p:cNvPr id="394257" name="Text Box 17"/>
          <p:cNvSpPr txBox="1">
            <a:spLocks noChangeArrowheads="1"/>
          </p:cNvSpPr>
          <p:nvPr/>
        </p:nvSpPr>
        <p:spPr bwMode="auto">
          <a:xfrm>
            <a:off x="1354138" y="3260725"/>
            <a:ext cx="21494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a:t>Chicane for orbit-length adjustment</a:t>
            </a:r>
          </a:p>
        </p:txBody>
      </p:sp>
      <p:sp>
        <p:nvSpPr>
          <p:cNvPr id="394258" name="Text Box 18"/>
          <p:cNvSpPr txBox="1">
            <a:spLocks noChangeArrowheads="1"/>
          </p:cNvSpPr>
          <p:nvPr/>
        </p:nvSpPr>
        <p:spPr bwMode="auto">
          <a:xfrm>
            <a:off x="1281113" y="6357938"/>
            <a:ext cx="30400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t>Betatron functions in the return loop.</a:t>
            </a:r>
          </a:p>
        </p:txBody>
      </p:sp>
      <p:sp>
        <p:nvSpPr>
          <p:cNvPr id="394259" name="Text Box 19"/>
          <p:cNvSpPr txBox="1">
            <a:spLocks noChangeArrowheads="1"/>
          </p:cNvSpPr>
          <p:nvPr/>
        </p:nvSpPr>
        <p:spPr bwMode="auto">
          <a:xfrm>
            <a:off x="4954588" y="6373813"/>
            <a:ext cx="32083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t>Dispersion functions in the return loop.</a:t>
            </a:r>
          </a:p>
        </p:txBody>
      </p:sp>
      <p:sp>
        <p:nvSpPr>
          <p:cNvPr id="394260" name="Text Box 20"/>
          <p:cNvSpPr txBox="1">
            <a:spLocks noChangeArrowheads="1"/>
          </p:cNvSpPr>
          <p:nvPr/>
        </p:nvSpPr>
        <p:spPr bwMode="auto">
          <a:xfrm>
            <a:off x="7177088" y="376238"/>
            <a:ext cx="196691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t>Courtesy: M. Shimada</a:t>
            </a:r>
          </a:p>
          <a:p>
            <a:r>
              <a:rPr lang="en-US" altLang="ja-JP" sz="1400"/>
              <a:t>        and N. Nakamura</a:t>
            </a:r>
          </a:p>
        </p:txBody>
      </p:sp>
      <p:sp>
        <p:nvSpPr>
          <p:cNvPr id="394261" name="Text Box 21"/>
          <p:cNvSpPr txBox="1">
            <a:spLocks noChangeArrowheads="1"/>
          </p:cNvSpPr>
          <p:nvPr/>
        </p:nvSpPr>
        <p:spPr bwMode="auto">
          <a:xfrm>
            <a:off x="5294313" y="3416300"/>
            <a:ext cx="215423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solidFill>
                  <a:srgbClr val="0000FF"/>
                </a:solidFill>
              </a:rPr>
              <a:t>Aperture: 35 mm in arc</a:t>
            </a:r>
          </a:p>
          <a:p>
            <a:r>
              <a:rPr lang="en-US" altLang="ja-JP" sz="1400">
                <a:solidFill>
                  <a:srgbClr val="0000FF"/>
                </a:solidFill>
              </a:rPr>
              <a:t>Energy acceptance: </a:t>
            </a:r>
            <a:r>
              <a:rPr lang="en-US" altLang="ja-JP" sz="1400">
                <a:solidFill>
                  <a:srgbClr val="0000FF"/>
                </a:solidFill>
                <a:sym typeface="Symbol" pitchFamily="18" charset="2"/>
              </a:rPr>
              <a:t>2%</a:t>
            </a:r>
          </a:p>
        </p:txBody>
      </p:sp>
      <p:pic>
        <p:nvPicPr>
          <p:cNvPr id="394262" name="Picture 22" descr="beta-step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088" y="3687763"/>
            <a:ext cx="3476625" cy="26812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スライド番号プレースホルダー 3"/>
          <p:cNvSpPr>
            <a:spLocks noGrp="1"/>
          </p:cNvSpPr>
          <p:nvPr>
            <p:ph type="sldNum" sz="quarter" idx="12"/>
          </p:nvPr>
        </p:nvSpPr>
        <p:spPr/>
        <p:txBody>
          <a:bodyPr/>
          <a:lstStyle/>
          <a:p>
            <a:fld id="{45D07F50-06FF-4A4F-B2C7-2B90CDF57D68}" type="slidenum">
              <a:rPr lang="en-US" altLang="ja-JP"/>
              <a:pPr/>
              <a:t>19</a:t>
            </a:fld>
            <a:endParaRPr lang="en-US" altLang="ja-JP"/>
          </a:p>
        </p:txBody>
      </p:sp>
      <p:sp>
        <p:nvSpPr>
          <p:cNvPr id="364546" name="Text Box 2"/>
          <p:cNvSpPr txBox="1">
            <a:spLocks noChangeArrowheads="1"/>
          </p:cNvSpPr>
          <p:nvPr/>
        </p:nvSpPr>
        <p:spPr bwMode="auto">
          <a:xfrm>
            <a:off x="1166813" y="312738"/>
            <a:ext cx="1841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900">
              <a:latin typeface="Symbol" pitchFamily="18" charset="2"/>
            </a:endParaRPr>
          </a:p>
        </p:txBody>
      </p:sp>
      <p:sp>
        <p:nvSpPr>
          <p:cNvPr id="364547" name="Rectangle 3"/>
          <p:cNvSpPr>
            <a:spLocks noChangeArrowheads="1"/>
          </p:cNvSpPr>
          <p:nvPr/>
        </p:nvSpPr>
        <p:spPr bwMode="auto">
          <a:xfrm>
            <a:off x="533400" y="136525"/>
            <a:ext cx="8229600"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ja-JP" sz="2400">
                <a:solidFill>
                  <a:schemeClr val="tx2"/>
                </a:solidFill>
              </a:rPr>
              <a:t>Design of Radiation Shield</a:t>
            </a:r>
          </a:p>
        </p:txBody>
      </p:sp>
      <p:sp>
        <p:nvSpPr>
          <p:cNvPr id="364548" name="Text Box 4"/>
          <p:cNvSpPr txBox="1">
            <a:spLocks noChangeArrowheads="1"/>
          </p:cNvSpPr>
          <p:nvPr/>
        </p:nvSpPr>
        <p:spPr bwMode="auto">
          <a:xfrm>
            <a:off x="7286625" y="536575"/>
            <a:ext cx="1844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t>Courtesy: K. Haga</a:t>
            </a:r>
          </a:p>
        </p:txBody>
      </p:sp>
      <p:pic>
        <p:nvPicPr>
          <p:cNvPr id="364567" name="Picture 2" descr="C:\Documents and Settings\Administrator\デスクトップ\cERL放射線シールド設計\石山さんより（July-2011)\ブロック割.jpg"/>
          <p:cNvPicPr>
            <a:picLocks noChangeAspect="1" noChangeArrowheads="1"/>
          </p:cNvPicPr>
          <p:nvPr/>
        </p:nvPicPr>
        <p:blipFill>
          <a:blip r:embed="rId2">
            <a:extLst>
              <a:ext uri="{28A0092B-C50C-407E-A947-70E740481C1C}">
                <a14:useLocalDpi xmlns:a14="http://schemas.microsoft.com/office/drawing/2010/main" val="0"/>
              </a:ext>
            </a:extLst>
          </a:blip>
          <a:srcRect b="7144"/>
          <a:stretch>
            <a:fillRect/>
          </a:stretch>
        </p:blipFill>
        <p:spPr bwMode="auto">
          <a:xfrm>
            <a:off x="273050" y="881063"/>
            <a:ext cx="8734425"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68" name="Text Box 24"/>
          <p:cNvSpPr txBox="1">
            <a:spLocks noChangeArrowheads="1"/>
          </p:cNvSpPr>
          <p:nvPr/>
        </p:nvSpPr>
        <p:spPr bwMode="auto">
          <a:xfrm>
            <a:off x="0" y="2573338"/>
            <a:ext cx="21034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solidFill>
                  <a:srgbClr val="3333FF"/>
                </a:solidFill>
              </a:rPr>
              <a:t>Side wall: 1.5-m thick</a:t>
            </a:r>
          </a:p>
        </p:txBody>
      </p:sp>
      <p:sp>
        <p:nvSpPr>
          <p:cNvPr id="364569" name="Line 25"/>
          <p:cNvSpPr>
            <a:spLocks noChangeShapeType="1"/>
          </p:cNvSpPr>
          <p:nvPr/>
        </p:nvSpPr>
        <p:spPr bwMode="auto">
          <a:xfrm flipV="1">
            <a:off x="1146175" y="2165350"/>
            <a:ext cx="619125" cy="347663"/>
          </a:xfrm>
          <a:prstGeom prst="line">
            <a:avLst/>
          </a:prstGeom>
          <a:noFill/>
          <a:ln w="9525">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4570" name="Text Box 26"/>
          <p:cNvSpPr txBox="1">
            <a:spLocks noChangeArrowheads="1"/>
          </p:cNvSpPr>
          <p:nvPr/>
        </p:nvSpPr>
        <p:spPr bwMode="auto">
          <a:xfrm>
            <a:off x="2695575" y="1128713"/>
            <a:ext cx="1552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solidFill>
                  <a:srgbClr val="3333FF"/>
                </a:solidFill>
              </a:rPr>
              <a:t>Roof: 1-m thick</a:t>
            </a:r>
          </a:p>
        </p:txBody>
      </p:sp>
      <p:sp>
        <p:nvSpPr>
          <p:cNvPr id="364571" name="Line 27"/>
          <p:cNvSpPr>
            <a:spLocks noChangeShapeType="1"/>
          </p:cNvSpPr>
          <p:nvPr/>
        </p:nvSpPr>
        <p:spPr bwMode="auto">
          <a:xfrm flipH="1">
            <a:off x="2816225" y="1439863"/>
            <a:ext cx="273050" cy="347662"/>
          </a:xfrm>
          <a:prstGeom prst="line">
            <a:avLst/>
          </a:prstGeom>
          <a:noFill/>
          <a:ln w="9525">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4572" name="Text Box 28"/>
          <p:cNvSpPr txBox="1">
            <a:spLocks noChangeArrowheads="1"/>
          </p:cNvSpPr>
          <p:nvPr/>
        </p:nvSpPr>
        <p:spPr bwMode="auto">
          <a:xfrm>
            <a:off x="3054350" y="5483225"/>
            <a:ext cx="5570538" cy="925513"/>
          </a:xfrm>
          <a:prstGeom prst="rect">
            <a:avLst/>
          </a:prstGeom>
          <a:solidFill>
            <a:srgbClr val="FFFFEB"/>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a:solidFill>
                  <a:srgbClr val="FF3300"/>
                </a:solidFill>
              </a:rPr>
              <a:t>Japan is an earthquake-prone area.</a:t>
            </a:r>
            <a:br>
              <a:rPr lang="en-US" altLang="ja-JP">
                <a:solidFill>
                  <a:srgbClr val="FF3300"/>
                </a:solidFill>
              </a:rPr>
            </a:br>
            <a:r>
              <a:rPr lang="en-US" altLang="ja-JP">
                <a:solidFill>
                  <a:srgbClr val="0000FF"/>
                </a:solidFill>
              </a:rPr>
              <a:t>This shield can withstand both horizontal and vertical accelerations (earthquake) of up to </a:t>
            </a:r>
            <a:r>
              <a:rPr lang="en-US" altLang="ja-JP">
                <a:solidFill>
                  <a:srgbClr val="FF3300"/>
                </a:solidFill>
              </a:rPr>
              <a:t>0.5 G</a:t>
            </a:r>
            <a:r>
              <a:rPr lang="en-US" altLang="ja-JP">
                <a:solidFill>
                  <a:srgbClr val="0000FF"/>
                </a:solidFill>
              </a:rPr>
              <a:t>.</a:t>
            </a:r>
          </a:p>
        </p:txBody>
      </p:sp>
      <p:sp>
        <p:nvSpPr>
          <p:cNvPr id="364574" name="Line 30"/>
          <p:cNvSpPr>
            <a:spLocks noChangeShapeType="1"/>
          </p:cNvSpPr>
          <p:nvPr/>
        </p:nvSpPr>
        <p:spPr bwMode="auto">
          <a:xfrm>
            <a:off x="1376363" y="5843588"/>
            <a:ext cx="0" cy="284162"/>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スライド番号プレースホルダー 3"/>
          <p:cNvSpPr>
            <a:spLocks noGrp="1"/>
          </p:cNvSpPr>
          <p:nvPr>
            <p:ph type="sldNum" sz="quarter" idx="12"/>
          </p:nvPr>
        </p:nvSpPr>
        <p:spPr/>
        <p:txBody>
          <a:bodyPr/>
          <a:lstStyle/>
          <a:p>
            <a:fld id="{B45FDBAA-9D18-4791-B49C-F463632B248E}" type="slidenum">
              <a:rPr lang="en-US" altLang="ja-JP"/>
              <a:pPr/>
              <a:t>2</a:t>
            </a:fld>
            <a:endParaRPr lang="en-US" altLang="ja-JP"/>
          </a:p>
        </p:txBody>
      </p:sp>
      <p:sp>
        <p:nvSpPr>
          <p:cNvPr id="226306" name="スライド番号プレースホルダ 4"/>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ＭＳ Ｐゴシック" pitchFamily="50" charset="-128"/>
              </a:defRPr>
            </a:lvl1pPr>
            <a:lvl2pPr marL="37931725" indent="-37474525">
              <a:defRPr kumimoji="1">
                <a:solidFill>
                  <a:schemeClr val="tx1"/>
                </a:solidFill>
                <a:latin typeface="Arial" pitchFamily="34" charset="0"/>
                <a:ea typeface="ＭＳ Ｐゴシック" pitchFamily="50" charset="-128"/>
              </a:defRPr>
            </a:lvl2pPr>
            <a:lvl3pPr>
              <a:defRPr kumimoji="1">
                <a:solidFill>
                  <a:schemeClr val="tx1"/>
                </a:solidFill>
                <a:latin typeface="Arial" pitchFamily="34" charset="0"/>
                <a:ea typeface="ＭＳ Ｐゴシック" pitchFamily="50" charset="-128"/>
              </a:defRPr>
            </a:lvl3pPr>
            <a:lvl4pPr>
              <a:defRPr kumimoji="1">
                <a:solidFill>
                  <a:schemeClr val="tx1"/>
                </a:solidFill>
                <a:latin typeface="Arial" pitchFamily="34" charset="0"/>
                <a:ea typeface="ＭＳ Ｐゴシック" pitchFamily="50" charset="-128"/>
              </a:defRPr>
            </a:lvl4pPr>
            <a:lvl5pPr>
              <a:defRPr kumimoji="1">
                <a:solidFill>
                  <a:schemeClr val="tx1"/>
                </a:solidFill>
                <a:latin typeface="Arial" pitchFamily="34" charset="0"/>
                <a:ea typeface="ＭＳ Ｐゴシック" pitchFamily="50" charset="-128"/>
              </a:defRPr>
            </a:lvl5pPr>
            <a:lvl6pPr marL="457200" fontAlgn="base">
              <a:spcBef>
                <a:spcPct val="0"/>
              </a:spcBef>
              <a:spcAft>
                <a:spcPct val="0"/>
              </a:spcAft>
              <a:defRPr kumimoji="1">
                <a:solidFill>
                  <a:schemeClr val="tx1"/>
                </a:solidFill>
                <a:latin typeface="Arial" pitchFamily="34" charset="0"/>
                <a:ea typeface="ＭＳ Ｐゴシック" pitchFamily="50" charset="-128"/>
              </a:defRPr>
            </a:lvl6pPr>
            <a:lvl7pPr marL="914400" fontAlgn="base">
              <a:spcBef>
                <a:spcPct val="0"/>
              </a:spcBef>
              <a:spcAft>
                <a:spcPct val="0"/>
              </a:spcAft>
              <a:defRPr kumimoji="1">
                <a:solidFill>
                  <a:schemeClr val="tx1"/>
                </a:solidFill>
                <a:latin typeface="Arial" pitchFamily="34" charset="0"/>
                <a:ea typeface="ＭＳ Ｐゴシック" pitchFamily="50" charset="-128"/>
              </a:defRPr>
            </a:lvl7pPr>
            <a:lvl8pPr marL="1371600" fontAlgn="base">
              <a:spcBef>
                <a:spcPct val="0"/>
              </a:spcBef>
              <a:spcAft>
                <a:spcPct val="0"/>
              </a:spcAft>
              <a:defRPr kumimoji="1">
                <a:solidFill>
                  <a:schemeClr val="tx1"/>
                </a:solidFill>
                <a:latin typeface="Arial" pitchFamily="34" charset="0"/>
                <a:ea typeface="ＭＳ Ｐゴシック" pitchFamily="50" charset="-128"/>
              </a:defRPr>
            </a:lvl8pPr>
            <a:lvl9pPr marL="1828800" fontAlgn="base">
              <a:spcBef>
                <a:spcPct val="0"/>
              </a:spcBef>
              <a:spcAft>
                <a:spcPct val="0"/>
              </a:spcAft>
              <a:defRPr kumimoji="1">
                <a:solidFill>
                  <a:schemeClr val="tx1"/>
                </a:solidFill>
                <a:latin typeface="Arial" pitchFamily="34" charset="0"/>
                <a:ea typeface="ＭＳ Ｐゴシック" pitchFamily="50" charset="-128"/>
              </a:defRPr>
            </a:lvl9pPr>
          </a:lstStyle>
          <a:p>
            <a:pPr algn="r"/>
            <a:fld id="{729BE5F7-11BD-495C-A8E8-F5E589361044}" type="slidenum">
              <a:rPr lang="en-US" altLang="ja-JP" sz="1400"/>
              <a:pPr algn="r"/>
              <a:t>2</a:t>
            </a:fld>
            <a:endParaRPr lang="en-US" altLang="ja-JP" sz="1400"/>
          </a:p>
        </p:txBody>
      </p:sp>
      <p:sp>
        <p:nvSpPr>
          <p:cNvPr id="226307" name="Text Box 2"/>
          <p:cNvSpPr txBox="1">
            <a:spLocks noChangeArrowheads="1"/>
          </p:cNvSpPr>
          <p:nvPr/>
        </p:nvSpPr>
        <p:spPr bwMode="auto">
          <a:xfrm>
            <a:off x="865188" y="1009650"/>
            <a:ext cx="8278812" cy="572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ＭＳ Ｐゴシック" pitchFamily="50" charset="-128"/>
              </a:defRPr>
            </a:lvl1pPr>
            <a:lvl2pPr marL="37931725" indent="-37474525">
              <a:defRPr kumimoji="1">
                <a:solidFill>
                  <a:schemeClr val="tx1"/>
                </a:solidFill>
                <a:latin typeface="Arial" pitchFamily="34" charset="0"/>
                <a:ea typeface="ＭＳ Ｐゴシック" pitchFamily="50" charset="-128"/>
              </a:defRPr>
            </a:lvl2pPr>
            <a:lvl3pPr>
              <a:defRPr kumimoji="1">
                <a:solidFill>
                  <a:schemeClr val="tx1"/>
                </a:solidFill>
                <a:latin typeface="Arial" pitchFamily="34" charset="0"/>
                <a:ea typeface="ＭＳ Ｐゴシック" pitchFamily="50" charset="-128"/>
              </a:defRPr>
            </a:lvl3pPr>
            <a:lvl4pPr>
              <a:defRPr kumimoji="1">
                <a:solidFill>
                  <a:schemeClr val="tx1"/>
                </a:solidFill>
                <a:latin typeface="Arial" pitchFamily="34" charset="0"/>
                <a:ea typeface="ＭＳ Ｐゴシック" pitchFamily="50" charset="-128"/>
              </a:defRPr>
            </a:lvl4pPr>
            <a:lvl5pPr>
              <a:defRPr kumimoji="1">
                <a:solidFill>
                  <a:schemeClr val="tx1"/>
                </a:solidFill>
                <a:latin typeface="Arial" pitchFamily="34" charset="0"/>
                <a:ea typeface="ＭＳ Ｐゴシック" pitchFamily="50" charset="-128"/>
              </a:defRPr>
            </a:lvl5pPr>
            <a:lvl6pPr marL="457200" fontAlgn="base">
              <a:spcBef>
                <a:spcPct val="0"/>
              </a:spcBef>
              <a:spcAft>
                <a:spcPct val="0"/>
              </a:spcAft>
              <a:defRPr kumimoji="1">
                <a:solidFill>
                  <a:schemeClr val="tx1"/>
                </a:solidFill>
                <a:latin typeface="Arial" pitchFamily="34" charset="0"/>
                <a:ea typeface="ＭＳ Ｐゴシック" pitchFamily="50" charset="-128"/>
              </a:defRPr>
            </a:lvl6pPr>
            <a:lvl7pPr marL="914400" fontAlgn="base">
              <a:spcBef>
                <a:spcPct val="0"/>
              </a:spcBef>
              <a:spcAft>
                <a:spcPct val="0"/>
              </a:spcAft>
              <a:defRPr kumimoji="1">
                <a:solidFill>
                  <a:schemeClr val="tx1"/>
                </a:solidFill>
                <a:latin typeface="Arial" pitchFamily="34" charset="0"/>
                <a:ea typeface="ＭＳ Ｐゴシック" pitchFamily="50" charset="-128"/>
              </a:defRPr>
            </a:lvl7pPr>
            <a:lvl8pPr marL="1371600" fontAlgn="base">
              <a:spcBef>
                <a:spcPct val="0"/>
              </a:spcBef>
              <a:spcAft>
                <a:spcPct val="0"/>
              </a:spcAft>
              <a:defRPr kumimoji="1">
                <a:solidFill>
                  <a:schemeClr val="tx1"/>
                </a:solidFill>
                <a:latin typeface="Arial" pitchFamily="34" charset="0"/>
                <a:ea typeface="ＭＳ Ｐゴシック" pitchFamily="50" charset="-128"/>
              </a:defRPr>
            </a:lvl8pPr>
            <a:lvl9pPr marL="18288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b="1"/>
              <a:t>High Energy Accelerator Research Organization (KEK)</a:t>
            </a:r>
          </a:p>
          <a:p>
            <a:r>
              <a:rPr lang="en-US" altLang="ja-JP" sz="1400"/>
              <a:t>M. Akemoto, T. Aoto, D. Arakawa, S. Asaoka, K. Endo, A. Enomoto, S. Fukuda, K. Furukawa, </a:t>
            </a:r>
            <a:br>
              <a:rPr lang="en-US" altLang="ja-JP" sz="1400"/>
            </a:br>
            <a:r>
              <a:rPr lang="en-US" altLang="ja-JP" sz="1400"/>
              <a:t>T. Furuya, K. Haga, K. Hara, K. Harada, T. Honda, Y. Honda, T. Honma, T. Honma, K. Hosoyama, </a:t>
            </a:r>
            <a:br>
              <a:rPr lang="en-US" altLang="ja-JP" sz="1400"/>
            </a:br>
            <a:r>
              <a:rPr lang="en-US" altLang="ja-JP" sz="1400"/>
              <a:t>M. Isawa, E. Kako, T. Kasuga, H. Katagiri, H. Kawata, Y. Kobayashi, Y. Kojima, T. Matsumoto, </a:t>
            </a:r>
            <a:br>
              <a:rPr lang="en-US" altLang="ja-JP" sz="1400"/>
            </a:br>
            <a:r>
              <a:rPr lang="en-US" altLang="ja-JP" sz="1400"/>
              <a:t>H. Matsumura,  S. Michizono, T. Mitsuhashi, T. Miura, T. Miyajima, H. Miyauchi, N. Nakamura, </a:t>
            </a:r>
          </a:p>
          <a:p>
            <a:r>
              <a:rPr lang="en-US" altLang="ja-JP" sz="1400"/>
              <a:t>S. Nagahashi, H. Nakai, H. Nakajima, E. Nakamura, K. Nakanishi, K. Nakao, T. Nogami, S. Noguchi, </a:t>
            </a:r>
            <a:br>
              <a:rPr lang="en-US" altLang="ja-JP" sz="1400"/>
            </a:br>
            <a:r>
              <a:rPr lang="en-US" altLang="ja-JP" sz="1400"/>
              <a:t>S. Nozawa, T. Obina, S. Ohsawa, T. Ozaki, C. Pak, H. Sakai, S. Sakanaka, H. Sasaki, S. Sasaki, </a:t>
            </a:r>
            <a:br>
              <a:rPr lang="en-US" altLang="ja-JP" sz="1400"/>
            </a:br>
            <a:r>
              <a:rPr lang="en-US" altLang="ja-JP" sz="1400"/>
              <a:t>Y. Sato, K. Satoh, M. Satoh, T. Shidara, K. Shinoe, M. Shimada, T. Shioya, T. Shishido, T. Takahashi, R. Takai, T. Takenaka, Y. Tanimoto, M. Tobiyama, K. Tsuchiya, T. Uchiyama, A. Ueda, K. Umemori, </a:t>
            </a:r>
            <a:br>
              <a:rPr lang="en-US" altLang="ja-JP" sz="1400"/>
            </a:br>
            <a:r>
              <a:rPr lang="en-US" altLang="ja-JP" sz="1400"/>
              <a:t>K. Watanabe, M. Yamamoto, Y. Yamamoto, S. Yamamoto, Y. Yano, M. Yoshida</a:t>
            </a:r>
          </a:p>
          <a:p>
            <a:pPr>
              <a:lnSpc>
                <a:spcPts val="1600"/>
              </a:lnSpc>
              <a:spcBef>
                <a:spcPts val="600"/>
              </a:spcBef>
            </a:pPr>
            <a:r>
              <a:rPr lang="en-US" altLang="ja-JP" sz="1400" b="1"/>
              <a:t>Japan Atomic Energy Agency (JAEA)</a:t>
            </a:r>
          </a:p>
          <a:p>
            <a:r>
              <a:rPr lang="en-US" altLang="zh-TW" sz="1400"/>
              <a:t>R. Hajima, R. Nagai, N. Nishimori, M. Sawamura</a:t>
            </a:r>
            <a:r>
              <a:rPr lang="en-US" altLang="ja-JP" sz="1400"/>
              <a:t>, T. Shizuma</a:t>
            </a:r>
          </a:p>
          <a:p>
            <a:pPr>
              <a:spcBef>
                <a:spcPts val="600"/>
              </a:spcBef>
            </a:pPr>
            <a:r>
              <a:rPr lang="en-US" altLang="ja-JP" sz="1400" b="1"/>
              <a:t>Institute for Solid State Physics (ISSP), University of Tokyo</a:t>
            </a:r>
            <a:br>
              <a:rPr lang="en-US" altLang="ja-JP" sz="1400" b="1"/>
            </a:br>
            <a:r>
              <a:rPr lang="en-US" altLang="ja-JP" sz="1400"/>
              <a:t>I. Ito, H. Kudoh, T. Shibuya, H. Takaki</a:t>
            </a:r>
          </a:p>
          <a:p>
            <a:pPr>
              <a:spcBef>
                <a:spcPts val="600"/>
              </a:spcBef>
            </a:pPr>
            <a:r>
              <a:rPr lang="en-US" altLang="ja-JP" sz="1400" b="1"/>
              <a:t>UVSOR, Institute for Molecular Science</a:t>
            </a:r>
          </a:p>
          <a:p>
            <a:r>
              <a:rPr lang="en-US" altLang="ja-JP" sz="1400"/>
              <a:t>M. Katoh,</a:t>
            </a:r>
            <a:r>
              <a:rPr lang="ja-JP" altLang="ja-JP" sz="1400"/>
              <a:t> </a:t>
            </a:r>
            <a:r>
              <a:rPr lang="en-US" altLang="ja-JP" sz="1400"/>
              <a:t>M. Adachi</a:t>
            </a:r>
          </a:p>
          <a:p>
            <a:pPr>
              <a:spcBef>
                <a:spcPts val="600"/>
              </a:spcBef>
            </a:pPr>
            <a:r>
              <a:rPr lang="en-US" altLang="ja-JP" sz="1400" b="1"/>
              <a:t>Hiroshima University</a:t>
            </a:r>
          </a:p>
          <a:p>
            <a:r>
              <a:rPr lang="en-US" altLang="ja-JP" sz="1400"/>
              <a:t>M. Kuriki, H. Iijima, S. Matsuba</a:t>
            </a:r>
            <a:endParaRPr lang="zh-TW" altLang="ja-JP" sz="1400"/>
          </a:p>
          <a:p>
            <a:pPr>
              <a:spcBef>
                <a:spcPts val="600"/>
              </a:spcBef>
            </a:pPr>
            <a:r>
              <a:rPr lang="en-US" altLang="ja-JP" sz="1400" b="1"/>
              <a:t>Nagoya University</a:t>
            </a:r>
          </a:p>
          <a:p>
            <a:r>
              <a:rPr lang="en-US" altLang="ja-JP" sz="1400"/>
              <a:t>Y. Takeda, Xiuguang Jin, T. Nakanishi, M. Kuwahara, T. Ujihara, M. Okumi</a:t>
            </a:r>
          </a:p>
          <a:p>
            <a:pPr>
              <a:spcBef>
                <a:spcPts val="600"/>
              </a:spcBef>
            </a:pPr>
            <a:r>
              <a:rPr lang="en-US" altLang="ja-JP" sz="1400" b="1"/>
              <a:t>National Institute of Advanced Industrial Science and Technology (AIST)</a:t>
            </a:r>
          </a:p>
          <a:p>
            <a:r>
              <a:rPr lang="en-US" altLang="ja-JP" sz="1400"/>
              <a:t>D</a:t>
            </a:r>
            <a:r>
              <a:rPr lang="en-US" altLang="zh-TW" sz="1400"/>
              <a:t>. Yoshitomi, K. Torizuka</a:t>
            </a:r>
            <a:endParaRPr lang="en-US" altLang="ja-JP" sz="1400"/>
          </a:p>
          <a:p>
            <a:pPr>
              <a:spcBef>
                <a:spcPts val="600"/>
              </a:spcBef>
            </a:pPr>
            <a:r>
              <a:rPr lang="en-US" altLang="ja-JP" sz="1400" b="1"/>
              <a:t>JASRI/SPring-8</a:t>
            </a:r>
          </a:p>
          <a:p>
            <a:r>
              <a:rPr lang="en-US" altLang="ja-JP" sz="1400"/>
              <a:t>H. Hanaki</a:t>
            </a:r>
          </a:p>
        </p:txBody>
      </p:sp>
      <p:sp>
        <p:nvSpPr>
          <p:cNvPr id="226308" name="Rectangle 3"/>
          <p:cNvSpPr>
            <a:spLocks noGrp="1" noChangeArrowheads="1"/>
          </p:cNvSpPr>
          <p:nvPr>
            <p:ph type="title" idx="4294967295"/>
          </p:nvPr>
        </p:nvSpPr>
        <p:spPr/>
        <p:txBody>
          <a:bodyPr/>
          <a:lstStyle/>
          <a:p>
            <a:r>
              <a:rPr lang="en-US" altLang="ja-JP" sz="2400"/>
              <a:t>Acknowledgment to Staff and Collaborators</a:t>
            </a:r>
          </a:p>
        </p:txBody>
      </p:sp>
      <p:pic>
        <p:nvPicPr>
          <p:cNvPr id="226309" name="Picture 4" descr="KEKロゴマーク"/>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563" y="1076325"/>
            <a:ext cx="4318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10" name="Picture 5" descr="JAEAロゴマーク"/>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3262313"/>
            <a:ext cx="4603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11" name="Picture 6" descr="物性研ロゴマーク"/>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988" y="3773488"/>
            <a:ext cx="2873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12" name="Picture 7" descr="広島大学"/>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975" y="4811713"/>
            <a:ext cx="2159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13" name="Picture 8" descr="UVSOR2ロゴマーク"/>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7350" y="4314825"/>
            <a:ext cx="40798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14" name="Picture 9" descr="AIS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725" y="5853113"/>
            <a:ext cx="4333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15" name="Picture 10" descr="SPring-8ロゴマーク"/>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3063" y="6319838"/>
            <a:ext cx="4318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16" name="Picture 11" descr="名大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063" y="5322888"/>
            <a:ext cx="427037"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17"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90850" y="6334125"/>
            <a:ext cx="339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18" name="Text Box 2"/>
          <p:cNvSpPr txBox="1">
            <a:spLocks noChangeArrowheads="1"/>
          </p:cNvSpPr>
          <p:nvPr/>
        </p:nvSpPr>
        <p:spPr bwMode="auto">
          <a:xfrm>
            <a:off x="3398838" y="6265863"/>
            <a:ext cx="22431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ＭＳ Ｐゴシック" pitchFamily="50" charset="-128"/>
              </a:defRPr>
            </a:lvl1pPr>
            <a:lvl2pPr marL="37931725" indent="-37474525">
              <a:defRPr kumimoji="1">
                <a:solidFill>
                  <a:schemeClr val="tx1"/>
                </a:solidFill>
                <a:latin typeface="Arial" pitchFamily="34" charset="0"/>
                <a:ea typeface="ＭＳ Ｐゴシック" pitchFamily="50" charset="-128"/>
              </a:defRPr>
            </a:lvl2pPr>
            <a:lvl3pPr>
              <a:defRPr kumimoji="1">
                <a:solidFill>
                  <a:schemeClr val="tx1"/>
                </a:solidFill>
                <a:latin typeface="Arial" pitchFamily="34" charset="0"/>
                <a:ea typeface="ＭＳ Ｐゴシック" pitchFamily="50" charset="-128"/>
              </a:defRPr>
            </a:lvl3pPr>
            <a:lvl4pPr>
              <a:defRPr kumimoji="1">
                <a:solidFill>
                  <a:schemeClr val="tx1"/>
                </a:solidFill>
                <a:latin typeface="Arial" pitchFamily="34" charset="0"/>
                <a:ea typeface="ＭＳ Ｐゴシック" pitchFamily="50" charset="-128"/>
              </a:defRPr>
            </a:lvl4pPr>
            <a:lvl5pPr>
              <a:defRPr kumimoji="1">
                <a:solidFill>
                  <a:schemeClr val="tx1"/>
                </a:solidFill>
                <a:latin typeface="Arial" pitchFamily="34" charset="0"/>
                <a:ea typeface="ＭＳ Ｐゴシック" pitchFamily="50" charset="-128"/>
              </a:defRPr>
            </a:lvl5pPr>
            <a:lvl6pPr marL="457200" fontAlgn="base">
              <a:spcBef>
                <a:spcPct val="0"/>
              </a:spcBef>
              <a:spcAft>
                <a:spcPct val="0"/>
              </a:spcAft>
              <a:defRPr kumimoji="1">
                <a:solidFill>
                  <a:schemeClr val="tx1"/>
                </a:solidFill>
                <a:latin typeface="Arial" pitchFamily="34" charset="0"/>
                <a:ea typeface="ＭＳ Ｐゴシック" pitchFamily="50" charset="-128"/>
              </a:defRPr>
            </a:lvl6pPr>
            <a:lvl7pPr marL="914400" fontAlgn="base">
              <a:spcBef>
                <a:spcPct val="0"/>
              </a:spcBef>
              <a:spcAft>
                <a:spcPct val="0"/>
              </a:spcAft>
              <a:defRPr kumimoji="1">
                <a:solidFill>
                  <a:schemeClr val="tx1"/>
                </a:solidFill>
                <a:latin typeface="Arial" pitchFamily="34" charset="0"/>
                <a:ea typeface="ＭＳ Ｐゴシック" pitchFamily="50" charset="-128"/>
              </a:defRPr>
            </a:lvl7pPr>
            <a:lvl8pPr marL="1371600" fontAlgn="base">
              <a:spcBef>
                <a:spcPct val="0"/>
              </a:spcBef>
              <a:spcAft>
                <a:spcPct val="0"/>
              </a:spcAft>
              <a:defRPr kumimoji="1">
                <a:solidFill>
                  <a:schemeClr val="tx1"/>
                </a:solidFill>
                <a:latin typeface="Arial" pitchFamily="34" charset="0"/>
                <a:ea typeface="ＭＳ Ｐゴシック" pitchFamily="50" charset="-128"/>
              </a:defRPr>
            </a:lvl8pPr>
            <a:lvl9pPr marL="1828800" fontAlgn="base">
              <a:spcBef>
                <a:spcPct val="0"/>
              </a:spcBef>
              <a:spcAft>
                <a:spcPct val="0"/>
              </a:spcAft>
              <a:defRPr kumimoji="1">
                <a:solidFill>
                  <a:schemeClr val="tx1"/>
                </a:solidFill>
                <a:latin typeface="Arial" pitchFamily="34" charset="0"/>
                <a:ea typeface="ＭＳ Ｐゴシック" pitchFamily="50" charset="-128"/>
              </a:defRPr>
            </a:lvl9pPr>
          </a:lstStyle>
          <a:p>
            <a:pPr>
              <a:spcBef>
                <a:spcPts val="600"/>
              </a:spcBef>
            </a:pPr>
            <a:r>
              <a:rPr lang="en-US" altLang="ja-JP" sz="1400" b="1"/>
              <a:t>Yamaguchi University</a:t>
            </a:r>
          </a:p>
          <a:p>
            <a:r>
              <a:rPr lang="en-US" altLang="ja-JP" sz="1400"/>
              <a:t>H. Kurisu</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3"/>
          <p:cNvSpPr>
            <a:spLocks noGrp="1"/>
          </p:cNvSpPr>
          <p:nvPr>
            <p:ph type="sldNum" sz="quarter" idx="12"/>
          </p:nvPr>
        </p:nvSpPr>
        <p:spPr/>
        <p:txBody>
          <a:bodyPr/>
          <a:lstStyle/>
          <a:p>
            <a:fld id="{E5518B4F-EC2B-4F79-B43C-1C17FE053047}" type="slidenum">
              <a:rPr lang="en-US" altLang="ja-JP"/>
              <a:pPr/>
              <a:t>20</a:t>
            </a:fld>
            <a:endParaRPr lang="en-US" altLang="ja-JP"/>
          </a:p>
        </p:txBody>
      </p:sp>
      <p:sp>
        <p:nvSpPr>
          <p:cNvPr id="363522" name="Text Box 2"/>
          <p:cNvSpPr txBox="1">
            <a:spLocks noChangeArrowheads="1"/>
          </p:cNvSpPr>
          <p:nvPr/>
        </p:nvSpPr>
        <p:spPr bwMode="auto">
          <a:xfrm>
            <a:off x="8008938" y="889000"/>
            <a:ext cx="1841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900">
              <a:latin typeface="Symbol" pitchFamily="18" charset="2"/>
            </a:endParaRPr>
          </a:p>
        </p:txBody>
      </p:sp>
      <p:sp>
        <p:nvSpPr>
          <p:cNvPr id="363523" name="Text Box 3"/>
          <p:cNvSpPr txBox="1">
            <a:spLocks noChangeArrowheads="1"/>
          </p:cNvSpPr>
          <p:nvPr/>
        </p:nvSpPr>
        <p:spPr bwMode="auto">
          <a:xfrm>
            <a:off x="1166813" y="312738"/>
            <a:ext cx="1841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900">
              <a:latin typeface="Symbol" pitchFamily="18" charset="2"/>
            </a:endParaRPr>
          </a:p>
        </p:txBody>
      </p:sp>
      <p:sp>
        <p:nvSpPr>
          <p:cNvPr id="363524" name="Rectangle 4"/>
          <p:cNvSpPr>
            <a:spLocks noChangeArrowheads="1"/>
          </p:cNvSpPr>
          <p:nvPr/>
        </p:nvSpPr>
        <p:spPr bwMode="auto">
          <a:xfrm>
            <a:off x="714375" y="2916238"/>
            <a:ext cx="7562850" cy="81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lgn="ctr">
              <a:lnSpc>
                <a:spcPct val="130000"/>
              </a:lnSpc>
              <a:spcBef>
                <a:spcPct val="20000"/>
              </a:spcBef>
            </a:pPr>
            <a:r>
              <a:rPr lang="en-US" altLang="ja-JP" sz="3200"/>
              <a:t>3. Status of R&amp;D and Construction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スライド番号プレースホルダー 3"/>
          <p:cNvSpPr>
            <a:spLocks noGrp="1"/>
          </p:cNvSpPr>
          <p:nvPr>
            <p:ph type="sldNum" sz="quarter" idx="12"/>
          </p:nvPr>
        </p:nvSpPr>
        <p:spPr/>
        <p:txBody>
          <a:bodyPr/>
          <a:lstStyle/>
          <a:p>
            <a:fld id="{80A3CAA6-08CE-4BCE-8605-6F6A947CDD56}" type="slidenum">
              <a:rPr lang="en-US" altLang="ja-JP"/>
              <a:pPr/>
              <a:t>21</a:t>
            </a:fld>
            <a:endParaRPr lang="en-US" altLang="ja-JP"/>
          </a:p>
        </p:txBody>
      </p:sp>
      <p:sp>
        <p:nvSpPr>
          <p:cNvPr id="344067" name="Rectangle 2"/>
          <p:cNvSpPr>
            <a:spLocks noGrp="1" noChangeArrowheads="1"/>
          </p:cNvSpPr>
          <p:nvPr>
            <p:ph type="title" idx="4294967295"/>
          </p:nvPr>
        </p:nvSpPr>
        <p:spPr>
          <a:xfrm>
            <a:off x="1198563" y="825500"/>
            <a:ext cx="7231062" cy="657225"/>
          </a:xfrm>
        </p:spPr>
        <p:txBody>
          <a:bodyPr/>
          <a:lstStyle/>
          <a:p>
            <a:r>
              <a:rPr lang="en-US" altLang="ja-JP" sz="2000"/>
              <a:t>HV processing of JAEA-gun with </a:t>
            </a:r>
            <a:r>
              <a:rPr lang="en-US" altLang="ja-JP" sz="2000">
                <a:solidFill>
                  <a:srgbClr val="0000FF"/>
                </a:solidFill>
              </a:rPr>
              <a:t>electrode in place</a:t>
            </a:r>
          </a:p>
        </p:txBody>
      </p:sp>
      <p:sp>
        <p:nvSpPr>
          <p:cNvPr id="344068" name="Rectangle 3"/>
          <p:cNvSpPr>
            <a:spLocks noGrp="1" noChangeArrowheads="1"/>
          </p:cNvSpPr>
          <p:nvPr>
            <p:ph idx="4294967295"/>
          </p:nvPr>
        </p:nvSpPr>
        <p:spPr>
          <a:xfrm>
            <a:off x="0" y="1411288"/>
            <a:ext cx="4681538" cy="700087"/>
          </a:xfrm>
        </p:spPr>
        <p:txBody>
          <a:bodyPr/>
          <a:lstStyle/>
          <a:p>
            <a:pPr marL="179388" lvl="1" indent="273050">
              <a:buClr>
                <a:schemeClr val="accent2"/>
              </a:buClr>
              <a:buFont typeface="Wingdings" pitchFamily="2" charset="2"/>
              <a:buChar char="Ø"/>
            </a:pPr>
            <a:r>
              <a:rPr lang="en-US" altLang="ja-JP" sz="1600"/>
              <a:t>HV processing up to </a:t>
            </a:r>
            <a:r>
              <a:rPr lang="en-US" altLang="ja-JP" sz="1600">
                <a:solidFill>
                  <a:srgbClr val="0000FF"/>
                </a:solidFill>
              </a:rPr>
              <a:t>526 kV</a:t>
            </a:r>
          </a:p>
          <a:p>
            <a:pPr marL="179388" lvl="1" indent="273050">
              <a:buClr>
                <a:schemeClr val="accent2"/>
              </a:buClr>
              <a:buFont typeface="Wingdings" pitchFamily="2" charset="2"/>
              <a:buChar char="Ø"/>
            </a:pPr>
            <a:r>
              <a:rPr lang="en-US" altLang="ja-JP" sz="1600"/>
              <a:t>Local radiation problem needs to be solved</a:t>
            </a:r>
          </a:p>
        </p:txBody>
      </p:sp>
      <p:sp>
        <p:nvSpPr>
          <p:cNvPr id="344103" name="Text Box 39"/>
          <p:cNvSpPr txBox="1">
            <a:spLocks noChangeArrowheads="1"/>
          </p:cNvSpPr>
          <p:nvPr/>
        </p:nvSpPr>
        <p:spPr bwMode="auto">
          <a:xfrm>
            <a:off x="6927850" y="546100"/>
            <a:ext cx="2216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t>Courtesy: N. Nishimori</a:t>
            </a:r>
          </a:p>
        </p:txBody>
      </p:sp>
      <p:grpSp>
        <p:nvGrpSpPr>
          <p:cNvPr id="344110" name="Group 46"/>
          <p:cNvGrpSpPr>
            <a:grpSpLocks/>
          </p:cNvGrpSpPr>
          <p:nvPr/>
        </p:nvGrpSpPr>
        <p:grpSpPr bwMode="auto">
          <a:xfrm>
            <a:off x="4508500" y="1700213"/>
            <a:ext cx="4376738" cy="4953000"/>
            <a:chOff x="2840" y="1071"/>
            <a:chExt cx="2757" cy="3120"/>
          </a:xfrm>
        </p:grpSpPr>
        <p:pic>
          <p:nvPicPr>
            <p:cNvPr id="344069" name="図 20" descr="HVconditioning_110202a_HV.wmf"/>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260" y="2677"/>
              <a:ext cx="2134" cy="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4070" name="テキスト ボックス 39"/>
            <p:cNvSpPr txBox="1">
              <a:spLocks noChangeArrowheads="1"/>
            </p:cNvSpPr>
            <p:nvPr/>
          </p:nvSpPr>
          <p:spPr bwMode="auto">
            <a:xfrm>
              <a:off x="3149" y="3690"/>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t>0</a:t>
              </a:r>
            </a:p>
          </p:txBody>
        </p:sp>
        <p:sp>
          <p:nvSpPr>
            <p:cNvPr id="344071" name="テキスト ボックス 40"/>
            <p:cNvSpPr txBox="1">
              <a:spLocks noChangeArrowheads="1"/>
            </p:cNvSpPr>
            <p:nvPr/>
          </p:nvSpPr>
          <p:spPr bwMode="auto">
            <a:xfrm>
              <a:off x="3044" y="3334"/>
              <a:ext cx="30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t>200</a:t>
              </a:r>
            </a:p>
          </p:txBody>
        </p:sp>
        <p:sp>
          <p:nvSpPr>
            <p:cNvPr id="344072" name="テキスト ボックス 41"/>
            <p:cNvSpPr txBox="1">
              <a:spLocks noChangeArrowheads="1"/>
            </p:cNvSpPr>
            <p:nvPr/>
          </p:nvSpPr>
          <p:spPr bwMode="auto">
            <a:xfrm>
              <a:off x="3044" y="2970"/>
              <a:ext cx="30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t>400</a:t>
              </a:r>
            </a:p>
          </p:txBody>
        </p:sp>
        <p:sp>
          <p:nvSpPr>
            <p:cNvPr id="344073" name="テキスト ボックス 42"/>
            <p:cNvSpPr txBox="1">
              <a:spLocks noChangeArrowheads="1"/>
            </p:cNvSpPr>
            <p:nvPr/>
          </p:nvSpPr>
          <p:spPr bwMode="auto">
            <a:xfrm>
              <a:off x="3044" y="2616"/>
              <a:ext cx="30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t>600</a:t>
              </a:r>
            </a:p>
          </p:txBody>
        </p:sp>
        <p:sp>
          <p:nvSpPr>
            <p:cNvPr id="344074" name="テキスト ボックス 43"/>
            <p:cNvSpPr txBox="1">
              <a:spLocks noChangeArrowheads="1"/>
            </p:cNvSpPr>
            <p:nvPr/>
          </p:nvSpPr>
          <p:spPr bwMode="auto">
            <a:xfrm rot="-5400000">
              <a:off x="2745" y="3149"/>
              <a:ext cx="4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t>HV(kV)</a:t>
              </a:r>
            </a:p>
          </p:txBody>
        </p:sp>
        <p:cxnSp>
          <p:nvCxnSpPr>
            <p:cNvPr id="16" name="直線矢印コネクタ 15"/>
            <p:cNvCxnSpPr>
              <a:cxnSpLocks noChangeShapeType="1"/>
            </p:cNvCxnSpPr>
            <p:nvPr/>
          </p:nvCxnSpPr>
          <p:spPr bwMode="auto">
            <a:xfrm flipH="1" flipV="1">
              <a:off x="4984" y="2816"/>
              <a:ext cx="204" cy="1"/>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44076" name="テキスト ボックス 48"/>
            <p:cNvSpPr txBox="1">
              <a:spLocks noChangeArrowheads="1"/>
            </p:cNvSpPr>
            <p:nvPr/>
          </p:nvSpPr>
          <p:spPr bwMode="auto">
            <a:xfrm>
              <a:off x="5164" y="2711"/>
              <a:ext cx="43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t>526kV</a:t>
              </a:r>
            </a:p>
          </p:txBody>
        </p:sp>
        <p:pic>
          <p:nvPicPr>
            <p:cNvPr id="344078" name="図 20" descr="HVconditioning_110202a_HV.wmf"/>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3257" y="1132"/>
              <a:ext cx="2134" cy="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4079" name="テキスト ボックス 39"/>
            <p:cNvSpPr txBox="1">
              <a:spLocks noChangeArrowheads="1"/>
            </p:cNvSpPr>
            <p:nvPr/>
          </p:nvSpPr>
          <p:spPr bwMode="auto">
            <a:xfrm>
              <a:off x="3102" y="2145"/>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t>0</a:t>
              </a:r>
            </a:p>
          </p:txBody>
        </p:sp>
        <p:sp>
          <p:nvSpPr>
            <p:cNvPr id="344080" name="テキスト ボックス 40"/>
            <p:cNvSpPr txBox="1">
              <a:spLocks noChangeArrowheads="1"/>
            </p:cNvSpPr>
            <p:nvPr/>
          </p:nvSpPr>
          <p:spPr bwMode="auto">
            <a:xfrm>
              <a:off x="2995" y="1788"/>
              <a:ext cx="30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t>200</a:t>
              </a:r>
            </a:p>
          </p:txBody>
        </p:sp>
        <p:sp>
          <p:nvSpPr>
            <p:cNvPr id="344081" name="テキスト ボックス 41"/>
            <p:cNvSpPr txBox="1">
              <a:spLocks noChangeArrowheads="1"/>
            </p:cNvSpPr>
            <p:nvPr/>
          </p:nvSpPr>
          <p:spPr bwMode="auto">
            <a:xfrm>
              <a:off x="2995" y="1424"/>
              <a:ext cx="30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t>400</a:t>
              </a:r>
            </a:p>
          </p:txBody>
        </p:sp>
        <p:sp>
          <p:nvSpPr>
            <p:cNvPr id="344082" name="テキスト ボックス 42"/>
            <p:cNvSpPr txBox="1">
              <a:spLocks noChangeArrowheads="1"/>
            </p:cNvSpPr>
            <p:nvPr/>
          </p:nvSpPr>
          <p:spPr bwMode="auto">
            <a:xfrm>
              <a:off x="2995" y="1071"/>
              <a:ext cx="30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t>600</a:t>
              </a:r>
            </a:p>
          </p:txBody>
        </p:sp>
        <p:sp>
          <p:nvSpPr>
            <p:cNvPr id="344083" name="テキスト ボックス 43"/>
            <p:cNvSpPr txBox="1">
              <a:spLocks noChangeArrowheads="1"/>
            </p:cNvSpPr>
            <p:nvPr/>
          </p:nvSpPr>
          <p:spPr bwMode="auto">
            <a:xfrm rot="-5400000">
              <a:off x="2697" y="1606"/>
              <a:ext cx="4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t>HV(kV)</a:t>
              </a:r>
            </a:p>
          </p:txBody>
        </p:sp>
        <p:sp>
          <p:nvSpPr>
            <p:cNvPr id="344084" name="テキスト ボックス 48"/>
            <p:cNvSpPr txBox="1">
              <a:spLocks noChangeArrowheads="1"/>
            </p:cNvSpPr>
            <p:nvPr/>
          </p:nvSpPr>
          <p:spPr bwMode="auto">
            <a:xfrm>
              <a:off x="3754" y="1155"/>
              <a:ext cx="9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a:t>High voltage</a:t>
              </a:r>
            </a:p>
          </p:txBody>
        </p:sp>
        <p:sp>
          <p:nvSpPr>
            <p:cNvPr id="344086" name="テキスト ボックス 26"/>
            <p:cNvSpPr txBox="1">
              <a:spLocks noChangeArrowheads="1"/>
            </p:cNvSpPr>
            <p:nvPr/>
          </p:nvSpPr>
          <p:spPr bwMode="auto">
            <a:xfrm>
              <a:off x="3168" y="3783"/>
              <a:ext cx="30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t>112</a:t>
              </a:r>
            </a:p>
          </p:txBody>
        </p:sp>
        <p:sp>
          <p:nvSpPr>
            <p:cNvPr id="344087" name="テキスト ボックス 27"/>
            <p:cNvSpPr txBox="1">
              <a:spLocks noChangeArrowheads="1"/>
            </p:cNvSpPr>
            <p:nvPr/>
          </p:nvSpPr>
          <p:spPr bwMode="auto">
            <a:xfrm>
              <a:off x="4211" y="3783"/>
              <a:ext cx="30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t>116</a:t>
              </a:r>
            </a:p>
          </p:txBody>
        </p:sp>
        <p:sp>
          <p:nvSpPr>
            <p:cNvPr id="344088" name="テキスト ボックス 28"/>
            <p:cNvSpPr txBox="1">
              <a:spLocks noChangeArrowheads="1"/>
            </p:cNvSpPr>
            <p:nvPr/>
          </p:nvSpPr>
          <p:spPr bwMode="auto">
            <a:xfrm>
              <a:off x="5262" y="3783"/>
              <a:ext cx="30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t>120</a:t>
              </a:r>
            </a:p>
          </p:txBody>
        </p:sp>
        <p:sp>
          <p:nvSpPr>
            <p:cNvPr id="344089" name="テキスト ボックス 53"/>
            <p:cNvSpPr txBox="1">
              <a:spLocks noChangeArrowheads="1"/>
            </p:cNvSpPr>
            <p:nvPr/>
          </p:nvSpPr>
          <p:spPr bwMode="auto">
            <a:xfrm>
              <a:off x="4100" y="3921"/>
              <a:ext cx="58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t>time(hrs.)</a:t>
              </a:r>
            </a:p>
          </p:txBody>
        </p:sp>
        <p:sp>
          <p:nvSpPr>
            <p:cNvPr id="344090" name="テキスト ボックス 24"/>
            <p:cNvSpPr txBox="1">
              <a:spLocks noChangeArrowheads="1"/>
            </p:cNvSpPr>
            <p:nvPr/>
          </p:nvSpPr>
          <p:spPr bwMode="auto">
            <a:xfrm>
              <a:off x="3206" y="2248"/>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t>0</a:t>
              </a:r>
            </a:p>
          </p:txBody>
        </p:sp>
        <p:sp>
          <p:nvSpPr>
            <p:cNvPr id="344091" name="テキスト ボックス 25"/>
            <p:cNvSpPr txBox="1">
              <a:spLocks noChangeArrowheads="1"/>
            </p:cNvSpPr>
            <p:nvPr/>
          </p:nvSpPr>
          <p:spPr bwMode="auto">
            <a:xfrm>
              <a:off x="4227" y="2248"/>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t>4</a:t>
              </a:r>
            </a:p>
          </p:txBody>
        </p:sp>
        <p:sp>
          <p:nvSpPr>
            <p:cNvPr id="344092" name="テキスト ボックス 26"/>
            <p:cNvSpPr txBox="1">
              <a:spLocks noChangeArrowheads="1"/>
            </p:cNvSpPr>
            <p:nvPr/>
          </p:nvSpPr>
          <p:spPr bwMode="auto">
            <a:xfrm>
              <a:off x="5294" y="2248"/>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t>8</a:t>
              </a:r>
            </a:p>
          </p:txBody>
        </p:sp>
        <p:sp>
          <p:nvSpPr>
            <p:cNvPr id="344093" name="テキスト ボックス 53"/>
            <p:cNvSpPr txBox="1">
              <a:spLocks noChangeArrowheads="1"/>
            </p:cNvSpPr>
            <p:nvPr/>
          </p:nvSpPr>
          <p:spPr bwMode="auto">
            <a:xfrm>
              <a:off x="4081" y="2376"/>
              <a:ext cx="58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t>time(hrs.)</a:t>
              </a:r>
            </a:p>
          </p:txBody>
        </p:sp>
        <p:sp>
          <p:nvSpPr>
            <p:cNvPr id="344104" name="Text Box 40"/>
            <p:cNvSpPr txBox="1">
              <a:spLocks noChangeArrowheads="1"/>
            </p:cNvSpPr>
            <p:nvPr/>
          </p:nvSpPr>
          <p:spPr bwMode="auto">
            <a:xfrm>
              <a:off x="5184" y="3960"/>
              <a:ext cx="327" cy="231"/>
            </a:xfrm>
            <a:prstGeom prst="rect">
              <a:avLst/>
            </a:prstGeom>
            <a:solidFill>
              <a:srgbClr val="F7F7F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ja-JP" altLang="ja-JP"/>
            </a:p>
          </p:txBody>
        </p:sp>
      </p:grpSp>
      <p:pic>
        <p:nvPicPr>
          <p:cNvPr id="344105" name="Picture 7" descr="HV_chamber+Yoshida+Ceramic+Support_for_ann_rep_2009_cutaway-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913" y="2386013"/>
            <a:ext cx="2689225"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4106" name="Text Box 22"/>
          <p:cNvSpPr txBox="1">
            <a:spLocks noChangeArrowheads="1"/>
          </p:cNvSpPr>
          <p:nvPr/>
        </p:nvSpPr>
        <p:spPr bwMode="auto">
          <a:xfrm>
            <a:off x="622300" y="6583363"/>
            <a:ext cx="33004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spcBef>
                <a:spcPct val="50000"/>
              </a:spcBef>
            </a:pPr>
            <a:r>
              <a:rPr lang="en-US" altLang="ja-JP" sz="1200" i="1"/>
              <a:t>N. Nishimori et al., Presentation at ERL2011.</a:t>
            </a:r>
          </a:p>
        </p:txBody>
      </p:sp>
      <p:sp>
        <p:nvSpPr>
          <p:cNvPr id="344109" name="Rectangle 3"/>
          <p:cNvSpPr>
            <a:spLocks noChangeArrowheads="1"/>
          </p:cNvSpPr>
          <p:nvPr/>
        </p:nvSpPr>
        <p:spPr bwMode="auto">
          <a:xfrm>
            <a:off x="1052513" y="150813"/>
            <a:ext cx="74930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spcBef>
                <a:spcPct val="20000"/>
              </a:spcBef>
            </a:pPr>
            <a:r>
              <a:rPr lang="en-US" altLang="ja-JP" sz="2400"/>
              <a:t>Development of Photocathode DC Gun #1 at JAEA</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3"/>
          <p:cNvSpPr>
            <a:spLocks noGrp="1"/>
          </p:cNvSpPr>
          <p:nvPr>
            <p:ph type="sldNum" sz="quarter" idx="12"/>
          </p:nvPr>
        </p:nvSpPr>
        <p:spPr/>
        <p:txBody>
          <a:bodyPr/>
          <a:lstStyle/>
          <a:p>
            <a:fld id="{31BE2C73-A9C4-4505-B3B3-4AA106F92345}" type="slidenum">
              <a:rPr lang="en-US" altLang="ja-JP"/>
              <a:pPr/>
              <a:t>22</a:t>
            </a:fld>
            <a:endParaRPr lang="en-US" altLang="ja-JP"/>
          </a:p>
        </p:txBody>
      </p:sp>
      <p:sp>
        <p:nvSpPr>
          <p:cNvPr id="2" name="タイトル 1"/>
          <p:cNvSpPr>
            <a:spLocks noGrp="1"/>
          </p:cNvSpPr>
          <p:nvPr>
            <p:ph type="title" idx="4294967295"/>
          </p:nvPr>
        </p:nvSpPr>
        <p:spPr/>
        <p:txBody>
          <a:bodyPr anchor="b">
            <a:normAutofit/>
          </a:bodyPr>
          <a:lstStyle/>
          <a:p>
            <a:r>
              <a:rPr lang="en-US" altLang="ja-JP" sz="2100">
                <a:solidFill>
                  <a:schemeClr val="tx1"/>
                </a:solidFill>
              </a:rPr>
              <a:t>Development of Photocathode DC Gun #2 at KEK</a:t>
            </a:r>
            <a:br>
              <a:rPr lang="en-US" altLang="ja-JP" sz="2100">
                <a:solidFill>
                  <a:schemeClr val="tx1"/>
                </a:solidFill>
              </a:rPr>
            </a:br>
            <a:r>
              <a:rPr lang="en-US" altLang="ja-JP" sz="2100">
                <a:solidFill>
                  <a:schemeClr val="tx1"/>
                </a:solidFill>
              </a:rPr>
              <a:t>Aiming at Achieving Extreme High Vacuum</a:t>
            </a:r>
          </a:p>
        </p:txBody>
      </p:sp>
      <p:sp>
        <p:nvSpPr>
          <p:cNvPr id="3" name="コンテンツ プレースホルダ 2"/>
          <p:cNvSpPr>
            <a:spLocks noGrp="1"/>
          </p:cNvSpPr>
          <p:nvPr>
            <p:ph sz="quarter" idx="4294967295"/>
          </p:nvPr>
        </p:nvSpPr>
        <p:spPr>
          <a:xfrm>
            <a:off x="390525" y="1096963"/>
            <a:ext cx="4679950" cy="4321175"/>
          </a:xfrm>
        </p:spPr>
        <p:txBody>
          <a:bodyPr>
            <a:normAutofit/>
          </a:bodyPr>
          <a:lstStyle/>
          <a:p>
            <a:pPr marL="273050" indent="-273050">
              <a:lnSpc>
                <a:spcPct val="90000"/>
              </a:lnSpc>
            </a:pPr>
            <a:r>
              <a:rPr lang="en-US" altLang="ja-JP" sz="2400">
                <a:latin typeface="Times New Roman" pitchFamily="18" charset="0"/>
                <a:cs typeface="Times New Roman" pitchFamily="18" charset="0"/>
              </a:rPr>
              <a:t>High voltage insulator</a:t>
            </a:r>
          </a:p>
          <a:p>
            <a:pPr marL="547688" lvl="1" indent="-273050">
              <a:lnSpc>
                <a:spcPct val="90000"/>
              </a:lnSpc>
            </a:pPr>
            <a:r>
              <a:rPr lang="en-US" altLang="ja-JP" sz="1900">
                <a:latin typeface="Times New Roman" pitchFamily="18" charset="0"/>
                <a:cs typeface="Times New Roman" pitchFamily="18" charset="0"/>
              </a:rPr>
              <a:t>Inner diameter of </a:t>
            </a:r>
            <a:r>
              <a:rPr lang="en-US" altLang="ja-JP" sz="1900">
                <a:latin typeface="Symbol" pitchFamily="18" charset="2"/>
                <a:cs typeface="Times New Roman" pitchFamily="18" charset="0"/>
              </a:rPr>
              <a:t>f</a:t>
            </a:r>
            <a:r>
              <a:rPr lang="en-US" altLang="ja-JP" sz="1900">
                <a:latin typeface="Times New Roman" pitchFamily="18" charset="0"/>
                <a:cs typeface="Times New Roman" pitchFamily="18" charset="0"/>
              </a:rPr>
              <a:t>=360 mm</a:t>
            </a:r>
          </a:p>
          <a:p>
            <a:pPr marL="547688" lvl="1" indent="-273050">
              <a:lnSpc>
                <a:spcPct val="90000"/>
              </a:lnSpc>
            </a:pPr>
            <a:r>
              <a:rPr lang="en-US" altLang="ja-JP" sz="1900">
                <a:latin typeface="Times New Roman" pitchFamily="18" charset="0"/>
                <a:cs typeface="Times New Roman" pitchFamily="18" charset="0"/>
              </a:rPr>
              <a:t>Segmented structure</a:t>
            </a:r>
          </a:p>
          <a:p>
            <a:pPr marL="273050" indent="-273050">
              <a:lnSpc>
                <a:spcPct val="90000"/>
              </a:lnSpc>
            </a:pPr>
            <a:r>
              <a:rPr lang="en-US" altLang="ja-JP" sz="2400">
                <a:latin typeface="Times New Roman" pitchFamily="18" charset="0"/>
                <a:cs typeface="Times New Roman" pitchFamily="18" charset="0"/>
              </a:rPr>
              <a:t>Low outgassing material</a:t>
            </a:r>
          </a:p>
          <a:p>
            <a:pPr marL="547688" lvl="1" indent="-273050">
              <a:lnSpc>
                <a:spcPct val="90000"/>
              </a:lnSpc>
            </a:pPr>
            <a:r>
              <a:rPr lang="en-US" altLang="ja-JP" sz="1900">
                <a:latin typeface="Times New Roman" pitchFamily="18" charset="0"/>
                <a:cs typeface="Times New Roman" pitchFamily="18" charset="0"/>
              </a:rPr>
              <a:t>Large titanium vacuum chamber </a:t>
            </a:r>
          </a:p>
          <a:p>
            <a:pPr marL="547688" lvl="1" indent="-273050">
              <a:lnSpc>
                <a:spcPct val="90000"/>
              </a:lnSpc>
              <a:buFontTx/>
              <a:buNone/>
            </a:pPr>
            <a:r>
              <a:rPr lang="en-US" altLang="ja-JP" sz="1900">
                <a:latin typeface="Times New Roman" pitchFamily="18" charset="0"/>
                <a:cs typeface="Times New Roman" pitchFamily="18" charset="0"/>
              </a:rPr>
              <a:t>                                         (ID~</a:t>
            </a:r>
            <a:r>
              <a:rPr lang="en-US" altLang="ja-JP" sz="1900">
                <a:latin typeface="Symbol" pitchFamily="18" charset="2"/>
                <a:cs typeface="Times New Roman" pitchFamily="18" charset="0"/>
              </a:rPr>
              <a:t>f</a:t>
            </a:r>
            <a:r>
              <a:rPr lang="en-US" altLang="ja-JP" sz="1900">
                <a:latin typeface="Times New Roman" pitchFamily="18" charset="0"/>
                <a:cs typeface="Times New Roman" pitchFamily="18" charset="0"/>
              </a:rPr>
              <a:t>630 mm)</a:t>
            </a:r>
          </a:p>
          <a:p>
            <a:pPr marL="547688" lvl="1" indent="-273050">
              <a:lnSpc>
                <a:spcPct val="90000"/>
              </a:lnSpc>
            </a:pPr>
            <a:r>
              <a:rPr lang="en-US" altLang="ja-JP" sz="1900">
                <a:latin typeface="Times New Roman" pitchFamily="18" charset="0"/>
                <a:cs typeface="Times New Roman" pitchFamily="18" charset="0"/>
              </a:rPr>
              <a:t>Titanium electrode, guard rings</a:t>
            </a:r>
          </a:p>
          <a:p>
            <a:pPr marL="273050" indent="-273050">
              <a:lnSpc>
                <a:spcPct val="90000"/>
              </a:lnSpc>
            </a:pPr>
            <a:r>
              <a:rPr lang="en-US" altLang="ja-JP" sz="2400">
                <a:latin typeface="Times New Roman" pitchFamily="18" charset="0"/>
                <a:cs typeface="Times New Roman" pitchFamily="18" charset="0"/>
              </a:rPr>
              <a:t>Main vacuum pump system</a:t>
            </a:r>
          </a:p>
          <a:p>
            <a:pPr marL="547688" lvl="1" indent="-273050">
              <a:lnSpc>
                <a:spcPct val="90000"/>
              </a:lnSpc>
            </a:pPr>
            <a:r>
              <a:rPr lang="en-US" altLang="ja-JP" sz="1900" b="1" u="sng">
                <a:latin typeface="Times New Roman" pitchFamily="18" charset="0"/>
                <a:cs typeface="Times New Roman" pitchFamily="18" charset="0"/>
              </a:rPr>
              <a:t>Bakeable cryopump</a:t>
            </a:r>
          </a:p>
          <a:p>
            <a:pPr marL="547688" lvl="1" indent="-273050">
              <a:lnSpc>
                <a:spcPct val="90000"/>
              </a:lnSpc>
            </a:pPr>
            <a:r>
              <a:rPr lang="en-US" altLang="ja-JP" sz="1900">
                <a:latin typeface="Times New Roman" pitchFamily="18" charset="0"/>
                <a:cs typeface="Times New Roman" pitchFamily="18" charset="0"/>
              </a:rPr>
              <a:t>NEG pump (&gt; 1x10</a:t>
            </a:r>
            <a:r>
              <a:rPr lang="en-US" altLang="ja-JP" sz="1900" baseline="30000">
                <a:latin typeface="Times New Roman" pitchFamily="18" charset="0"/>
                <a:cs typeface="Times New Roman" pitchFamily="18" charset="0"/>
              </a:rPr>
              <a:t>4</a:t>
            </a:r>
            <a:r>
              <a:rPr lang="en-US" altLang="ja-JP" sz="1900">
                <a:latin typeface="Times New Roman" pitchFamily="18" charset="0"/>
                <a:cs typeface="Times New Roman" pitchFamily="18" charset="0"/>
              </a:rPr>
              <a:t> L/s, for hydrogen) </a:t>
            </a:r>
          </a:p>
          <a:p>
            <a:pPr marL="273050" indent="-273050">
              <a:lnSpc>
                <a:spcPct val="90000"/>
              </a:lnSpc>
            </a:pPr>
            <a:r>
              <a:rPr lang="en-US" altLang="ja-JP" sz="2400">
                <a:latin typeface="Times New Roman" pitchFamily="18" charset="0"/>
                <a:cs typeface="Times New Roman" pitchFamily="18" charset="0"/>
              </a:rPr>
              <a:t>Large rough pumping system</a:t>
            </a:r>
          </a:p>
          <a:p>
            <a:pPr marL="547688" lvl="1" indent="-273050">
              <a:lnSpc>
                <a:spcPct val="90000"/>
              </a:lnSpc>
            </a:pPr>
            <a:r>
              <a:rPr lang="en-US" altLang="ja-JP" sz="1900">
                <a:latin typeface="Times New Roman" pitchFamily="18" charset="0"/>
                <a:cs typeface="Times New Roman" pitchFamily="18" charset="0"/>
              </a:rPr>
              <a:t>1000 L/s TMP &amp; ICF253 Gate valve</a:t>
            </a:r>
          </a:p>
        </p:txBody>
      </p:sp>
      <p:sp>
        <p:nvSpPr>
          <p:cNvPr id="379908" name="日付プレースホルダ 3"/>
          <p:cNvSpPr txBox="1">
            <a:spLocks noGrp="1"/>
          </p:cNvSpPr>
          <p:nvPr/>
        </p:nvSpPr>
        <p:spPr bwMode="auto">
          <a:xfrm>
            <a:off x="5791200" y="6405563"/>
            <a:ext cx="30448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lgn="r"/>
            <a:r>
              <a:rPr lang="en-US" altLang="ja-JP" sz="1400">
                <a:solidFill>
                  <a:srgbClr val="FFFFFF"/>
                </a:solidFill>
                <a:latin typeface="Georgia" pitchFamily="18" charset="0"/>
                <a:ea typeface="ＭＳ Ｐ明朝" pitchFamily="18" charset="-128"/>
              </a:rPr>
              <a:t>6th,Sept,2011</a:t>
            </a:r>
          </a:p>
        </p:txBody>
      </p:sp>
      <p:sp>
        <p:nvSpPr>
          <p:cNvPr id="379909" name="フッター プレースホルダ 4"/>
          <p:cNvSpPr txBox="1">
            <a:spLocks noGrp="1"/>
          </p:cNvSpPr>
          <p:nvPr/>
        </p:nvSpPr>
        <p:spPr bwMode="auto">
          <a:xfrm>
            <a:off x="304800" y="6410325"/>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200">
                <a:solidFill>
                  <a:srgbClr val="FFFFFF"/>
                </a:solidFill>
                <a:latin typeface="Georgia" pitchFamily="18" charset="0"/>
                <a:ea typeface="ＭＳ Ｐ明朝" pitchFamily="18" charset="-128"/>
              </a:rPr>
              <a:t>IPAC2011 Spain</a:t>
            </a:r>
          </a:p>
        </p:txBody>
      </p:sp>
      <p:pic>
        <p:nvPicPr>
          <p:cNvPr id="3799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908050"/>
            <a:ext cx="3287713"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11" name="テキスト ボックス 6"/>
          <p:cNvSpPr txBox="1">
            <a:spLocks noChangeArrowheads="1"/>
          </p:cNvSpPr>
          <p:nvPr/>
        </p:nvSpPr>
        <p:spPr bwMode="auto">
          <a:xfrm>
            <a:off x="663575" y="5611813"/>
            <a:ext cx="38687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2000" b="1">
                <a:latin typeface="Times New Roman" pitchFamily="18" charset="0"/>
                <a:ea typeface="ＭＳ Ｐ明朝" pitchFamily="18" charset="-128"/>
                <a:cs typeface="Times New Roman" pitchFamily="18" charset="0"/>
              </a:rPr>
              <a:t>Goal</a:t>
            </a:r>
          </a:p>
          <a:p>
            <a:r>
              <a:rPr lang="en-US" altLang="ja-JP" sz="2000">
                <a:latin typeface="Times New Roman" pitchFamily="18" charset="0"/>
                <a:ea typeface="ＭＳ Ｐ明朝" pitchFamily="18" charset="-128"/>
                <a:cs typeface="Times New Roman" pitchFamily="18" charset="0"/>
              </a:rPr>
              <a:t>  </a:t>
            </a:r>
            <a:r>
              <a:rPr lang="en-US" altLang="ja-JP" sz="2000" b="1" u="sng">
                <a:latin typeface="Times New Roman" pitchFamily="18" charset="0"/>
                <a:ea typeface="ＭＳ Ｐ明朝" pitchFamily="18" charset="-128"/>
                <a:cs typeface="Times New Roman" pitchFamily="18" charset="0"/>
              </a:rPr>
              <a:t>Ultimate pressure : 1x10</a:t>
            </a:r>
            <a:r>
              <a:rPr lang="en-US" altLang="ja-JP" sz="2000" b="1" u="sng" baseline="30000">
                <a:latin typeface="Times New Roman" pitchFamily="18" charset="0"/>
                <a:ea typeface="ＭＳ Ｐ明朝" pitchFamily="18" charset="-128"/>
                <a:cs typeface="Times New Roman" pitchFamily="18" charset="0"/>
              </a:rPr>
              <a:t>-10</a:t>
            </a:r>
            <a:r>
              <a:rPr lang="en-US" altLang="ja-JP" sz="2000" b="1" u="sng">
                <a:latin typeface="Times New Roman" pitchFamily="18" charset="0"/>
                <a:ea typeface="ＭＳ Ｐ明朝" pitchFamily="18" charset="-128"/>
                <a:cs typeface="Times New Roman" pitchFamily="18" charset="0"/>
              </a:rPr>
              <a:t> Pa </a:t>
            </a:r>
          </a:p>
          <a:p>
            <a:r>
              <a:rPr lang="en-US" altLang="ja-JP" sz="2000">
                <a:latin typeface="Times New Roman" pitchFamily="18" charset="0"/>
                <a:ea typeface="ＭＳ Ｐ明朝" pitchFamily="18" charset="-128"/>
                <a:cs typeface="Times New Roman" pitchFamily="18" charset="0"/>
              </a:rPr>
              <a:t>                (during the gun operation)</a:t>
            </a:r>
          </a:p>
        </p:txBody>
      </p:sp>
      <p:sp>
        <p:nvSpPr>
          <p:cNvPr id="379912" name="テキスト ボックス 7"/>
          <p:cNvSpPr txBox="1">
            <a:spLocks noChangeArrowheads="1"/>
          </p:cNvSpPr>
          <p:nvPr/>
        </p:nvSpPr>
        <p:spPr bwMode="auto">
          <a:xfrm>
            <a:off x="7596188" y="4941888"/>
            <a:ext cx="103505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a:latin typeface="Times New Roman" pitchFamily="18" charset="0"/>
                <a:ea typeface="ＭＳ Ｐ明朝" pitchFamily="18" charset="-128"/>
                <a:cs typeface="Times New Roman" pitchFamily="18" charset="0"/>
              </a:rPr>
              <a:t>Cathode</a:t>
            </a:r>
          </a:p>
          <a:p>
            <a:r>
              <a:rPr lang="en-US" altLang="ja-JP">
                <a:latin typeface="Times New Roman" pitchFamily="18" charset="0"/>
                <a:ea typeface="ＭＳ Ｐ明朝" pitchFamily="18" charset="-128"/>
                <a:cs typeface="Times New Roman" pitchFamily="18" charset="0"/>
              </a:rPr>
              <a:t>(-500kV)</a:t>
            </a:r>
          </a:p>
        </p:txBody>
      </p:sp>
      <p:sp>
        <p:nvSpPr>
          <p:cNvPr id="379913" name="テキスト ボックス 8"/>
          <p:cNvSpPr txBox="1">
            <a:spLocks noChangeArrowheads="1"/>
          </p:cNvSpPr>
          <p:nvPr/>
        </p:nvSpPr>
        <p:spPr bwMode="auto">
          <a:xfrm>
            <a:off x="5148263" y="4797425"/>
            <a:ext cx="8001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a:latin typeface="Times New Roman" pitchFamily="18" charset="0"/>
                <a:ea typeface="ＭＳ Ｐ明朝" pitchFamily="18" charset="-128"/>
                <a:cs typeface="Times New Roman" pitchFamily="18" charset="0"/>
              </a:rPr>
              <a:t>Anode</a:t>
            </a:r>
          </a:p>
          <a:p>
            <a:r>
              <a:rPr lang="en-US" altLang="ja-JP">
                <a:latin typeface="Times New Roman" pitchFamily="18" charset="0"/>
                <a:ea typeface="ＭＳ Ｐ明朝" pitchFamily="18" charset="-128"/>
                <a:cs typeface="Times New Roman" pitchFamily="18" charset="0"/>
              </a:rPr>
              <a:t>(0V)</a:t>
            </a:r>
          </a:p>
        </p:txBody>
      </p:sp>
      <p:cxnSp>
        <p:nvCxnSpPr>
          <p:cNvPr id="11" name="直線矢印コネクタ 10"/>
          <p:cNvCxnSpPr/>
          <p:nvPr/>
        </p:nvCxnSpPr>
        <p:spPr>
          <a:xfrm rot="10800000">
            <a:off x="5627688" y="3943350"/>
            <a:ext cx="1008062" cy="1428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9915" name="テキスト ボックス 12"/>
          <p:cNvSpPr txBox="1">
            <a:spLocks noChangeArrowheads="1"/>
          </p:cNvSpPr>
          <p:nvPr/>
        </p:nvSpPr>
        <p:spPr bwMode="auto">
          <a:xfrm>
            <a:off x="5089525" y="3500438"/>
            <a:ext cx="92233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a:latin typeface="Times New Roman" pitchFamily="18" charset="0"/>
                <a:ea typeface="ＭＳ Ｐ明朝" pitchFamily="18" charset="-128"/>
                <a:cs typeface="Times New Roman" pitchFamily="18" charset="0"/>
              </a:rPr>
              <a:t>e</a:t>
            </a:r>
            <a:r>
              <a:rPr lang="en-US" altLang="ja-JP" baseline="30000">
                <a:latin typeface="Times New Roman" pitchFamily="18" charset="0"/>
                <a:ea typeface="ＭＳ Ｐ明朝" pitchFamily="18" charset="-128"/>
                <a:cs typeface="Times New Roman" pitchFamily="18" charset="0"/>
              </a:rPr>
              <a:t>-</a:t>
            </a:r>
            <a:r>
              <a:rPr lang="en-US" altLang="ja-JP">
                <a:latin typeface="Times New Roman" pitchFamily="18" charset="0"/>
                <a:ea typeface="ＭＳ Ｐ明朝" pitchFamily="18" charset="-128"/>
                <a:cs typeface="Times New Roman" pitchFamily="18" charset="0"/>
              </a:rPr>
              <a:t> beam</a:t>
            </a:r>
          </a:p>
        </p:txBody>
      </p:sp>
      <p:cxnSp>
        <p:nvCxnSpPr>
          <p:cNvPr id="14" name="直線矢印コネクタ 13"/>
          <p:cNvCxnSpPr/>
          <p:nvPr/>
        </p:nvCxnSpPr>
        <p:spPr>
          <a:xfrm flipV="1">
            <a:off x="5651500" y="4221163"/>
            <a:ext cx="865188" cy="647700"/>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rot="10800000">
            <a:off x="6732588" y="4221163"/>
            <a:ext cx="1152525" cy="792162"/>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79918" name="スライド番号プレースホルダ 20"/>
          <p:cNvSpPr txBox="1">
            <a:spLocks noGrp="1"/>
          </p:cNvSpPr>
          <p:nvPr/>
        </p:nvSpPr>
        <p:spPr bwMode="auto">
          <a:xfrm>
            <a:off x="4267200" y="6324600"/>
            <a:ext cx="6096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fld id="{CC17AB55-3979-46FC-A6A6-71E7562130A9}" type="slidenum">
              <a:rPr lang="en-US" altLang="ja-JP">
                <a:solidFill>
                  <a:srgbClr val="FFFFFF"/>
                </a:solidFill>
                <a:latin typeface="Times New Roman" pitchFamily="18" charset="0"/>
                <a:ea typeface="ＭＳ Ｐ明朝" pitchFamily="18" charset="-128"/>
                <a:cs typeface="Times New Roman" pitchFamily="18" charset="0"/>
              </a:rPr>
              <a:pPr/>
              <a:t>22</a:t>
            </a:fld>
            <a:endParaRPr lang="en-US" altLang="ja-JP">
              <a:solidFill>
                <a:srgbClr val="FFFFFF"/>
              </a:solidFill>
              <a:latin typeface="Times New Roman" pitchFamily="18" charset="0"/>
              <a:ea typeface="ＭＳ Ｐ明朝" pitchFamily="18" charset="-128"/>
              <a:cs typeface="Times New Roman" pitchFamily="18" charset="0"/>
            </a:endParaRPr>
          </a:p>
        </p:txBody>
      </p:sp>
      <p:sp>
        <p:nvSpPr>
          <p:cNvPr id="379919" name="Text Box 15"/>
          <p:cNvSpPr txBox="1">
            <a:spLocks noChangeArrowheads="1"/>
          </p:cNvSpPr>
          <p:nvPr/>
        </p:nvSpPr>
        <p:spPr bwMode="auto">
          <a:xfrm>
            <a:off x="7048500" y="533400"/>
            <a:ext cx="2095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t>Courtesy: M. Yamamoto</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スライド番号プレースホルダー 3"/>
          <p:cNvSpPr>
            <a:spLocks noGrp="1"/>
          </p:cNvSpPr>
          <p:nvPr>
            <p:ph type="sldNum" sz="quarter" idx="12"/>
          </p:nvPr>
        </p:nvSpPr>
        <p:spPr/>
        <p:txBody>
          <a:bodyPr/>
          <a:lstStyle/>
          <a:p>
            <a:fld id="{9422C3CD-7482-4BC6-97C9-4FA003445750}" type="slidenum">
              <a:rPr lang="en-US" altLang="ja-JP"/>
              <a:pPr/>
              <a:t>23</a:t>
            </a:fld>
            <a:endParaRPr lang="en-US" altLang="ja-JP"/>
          </a:p>
        </p:txBody>
      </p:sp>
      <p:sp>
        <p:nvSpPr>
          <p:cNvPr id="374786" name="スライド番号プレースホルダ 3"/>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lgn="r"/>
            <a:fld id="{4B9CA7C1-23A2-4B4B-8C78-88C0A4071B96}" type="slidenum">
              <a:rPr lang="en-US" altLang="ja-JP" sz="1400"/>
              <a:pPr algn="r"/>
              <a:t>23</a:t>
            </a:fld>
            <a:endParaRPr lang="en-US" altLang="ja-JP" sz="1400"/>
          </a:p>
        </p:txBody>
      </p:sp>
      <p:sp>
        <p:nvSpPr>
          <p:cNvPr id="374787" name="Text Box 2"/>
          <p:cNvSpPr txBox="1">
            <a:spLocks noChangeArrowheads="1"/>
          </p:cNvSpPr>
          <p:nvPr/>
        </p:nvSpPr>
        <p:spPr bwMode="auto">
          <a:xfrm>
            <a:off x="1166813" y="312738"/>
            <a:ext cx="1841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900">
              <a:latin typeface="Symbol" pitchFamily="18" charset="2"/>
            </a:endParaRPr>
          </a:p>
        </p:txBody>
      </p:sp>
      <p:sp>
        <p:nvSpPr>
          <p:cNvPr id="374788" name="Rectangle 3"/>
          <p:cNvSpPr>
            <a:spLocks noChangeArrowheads="1"/>
          </p:cNvSpPr>
          <p:nvPr/>
        </p:nvSpPr>
        <p:spPr bwMode="auto">
          <a:xfrm>
            <a:off x="701675" y="136525"/>
            <a:ext cx="7102475"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ja-JP" sz="2400">
                <a:solidFill>
                  <a:schemeClr val="tx2"/>
                </a:solidFill>
              </a:rPr>
              <a:t>Superconducting Cavities for Injector</a:t>
            </a:r>
          </a:p>
        </p:txBody>
      </p:sp>
      <p:pic>
        <p:nvPicPr>
          <p:cNvPr id="37478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7563" y="933450"/>
            <a:ext cx="137795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90" name="Picture 8" descr="20110617Di-0127"/>
          <p:cNvPicPr>
            <a:picLocks noChangeAspect="1" noChangeArrowheads="1"/>
          </p:cNvPicPr>
          <p:nvPr/>
        </p:nvPicPr>
        <p:blipFill>
          <a:blip r:embed="rId4">
            <a:extLst>
              <a:ext uri="{28A0092B-C50C-407E-A947-70E740481C1C}">
                <a14:useLocalDpi xmlns:a14="http://schemas.microsoft.com/office/drawing/2010/main" val="0"/>
              </a:ext>
            </a:extLst>
          </a:blip>
          <a:srcRect t="26247" b="6561"/>
          <a:stretch>
            <a:fillRect/>
          </a:stretch>
        </p:blipFill>
        <p:spPr bwMode="auto">
          <a:xfrm>
            <a:off x="3332163" y="957263"/>
            <a:ext cx="2344737"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791" name="Text Box 10"/>
          <p:cNvSpPr txBox="1">
            <a:spLocks noChangeArrowheads="1"/>
          </p:cNvSpPr>
          <p:nvPr/>
        </p:nvSpPr>
        <p:spPr bwMode="auto">
          <a:xfrm>
            <a:off x="7480300" y="328613"/>
            <a:ext cx="16637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t>Courtesy: E. Kako,</a:t>
            </a:r>
          </a:p>
          <a:p>
            <a:r>
              <a:rPr lang="en-US" altLang="ja-JP" sz="1400"/>
              <a:t>         K. Watanabe</a:t>
            </a:r>
          </a:p>
        </p:txBody>
      </p:sp>
      <p:sp>
        <p:nvSpPr>
          <p:cNvPr id="374792" name="Text Box 11"/>
          <p:cNvSpPr txBox="1">
            <a:spLocks noChangeArrowheads="1"/>
          </p:cNvSpPr>
          <p:nvPr/>
        </p:nvSpPr>
        <p:spPr bwMode="auto">
          <a:xfrm>
            <a:off x="504825" y="2955925"/>
            <a:ext cx="2165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t>Prototype 2-cell cavity #2</a:t>
            </a:r>
          </a:p>
        </p:txBody>
      </p:sp>
      <p:sp>
        <p:nvSpPr>
          <p:cNvPr id="374793" name="Text Box 12"/>
          <p:cNvSpPr txBox="1">
            <a:spLocks noChangeArrowheads="1"/>
          </p:cNvSpPr>
          <p:nvPr/>
        </p:nvSpPr>
        <p:spPr bwMode="auto">
          <a:xfrm>
            <a:off x="3275013" y="3298825"/>
            <a:ext cx="2470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t>2-cell cavities for cryomodule</a:t>
            </a:r>
          </a:p>
        </p:txBody>
      </p:sp>
      <p:sp>
        <p:nvSpPr>
          <p:cNvPr id="374794" name="Text Box 13"/>
          <p:cNvSpPr txBox="1">
            <a:spLocks noChangeArrowheads="1"/>
          </p:cNvSpPr>
          <p:nvPr/>
        </p:nvSpPr>
        <p:spPr bwMode="auto">
          <a:xfrm>
            <a:off x="6286500" y="3273425"/>
            <a:ext cx="2214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t>New HOM-coupler design</a:t>
            </a:r>
          </a:p>
        </p:txBody>
      </p:sp>
      <p:sp>
        <p:nvSpPr>
          <p:cNvPr id="374795" name="Text Box 14"/>
          <p:cNvSpPr txBox="1">
            <a:spLocks noChangeArrowheads="1"/>
          </p:cNvSpPr>
          <p:nvPr/>
        </p:nvSpPr>
        <p:spPr bwMode="auto">
          <a:xfrm>
            <a:off x="4810125" y="6453188"/>
            <a:ext cx="2952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t>Cryomodule design (3D view)</a:t>
            </a:r>
          </a:p>
        </p:txBody>
      </p:sp>
      <p:sp>
        <p:nvSpPr>
          <p:cNvPr id="374796" name="Text Box 15"/>
          <p:cNvSpPr txBox="1">
            <a:spLocks noChangeArrowheads="1"/>
          </p:cNvSpPr>
          <p:nvPr/>
        </p:nvSpPr>
        <p:spPr bwMode="auto">
          <a:xfrm>
            <a:off x="538163" y="6337300"/>
            <a:ext cx="2352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t>Fabricated input couplers</a:t>
            </a:r>
          </a:p>
        </p:txBody>
      </p:sp>
      <p:pic>
        <p:nvPicPr>
          <p:cNvPr id="374797" name="Picture 2" descr="C:\Documents and Settings\E.Kako\デスクトップ\２０１１年１月から, 2011, Sept. 02\Construction of ｃERL Cryomodule, 2011\Photos by Toge-san\cERL 2cell Cavity 20110126Di-000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538" y="941388"/>
            <a:ext cx="291623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98" name="Picture 3" descr="C:\Documents and Settings\E.Kako\デスクトップ\２０１１年１月から, 2011, Sept. 02\Photos in 2011\cf Kyocera RF feedthrough Type-I,II,II 2011, Oct. 02\P103098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6150" y="1528763"/>
            <a:ext cx="1797050"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99" name="Picture 2" descr="C:\Documents and Settings\E.Kako\デスクトップ\２０１１年１月から, 2011, Sept. 02\Construction of ｃERL Cryomodule, 2011\Photos by Toge-san\ERL Input coupler 2 20110617Di-025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650" y="3386138"/>
            <a:ext cx="1981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800" name="Picture 2" descr="2セルクライオスタット（ホワイト）"/>
          <p:cNvPicPr>
            <a:picLocks noChangeAspect="1" noChangeArrowheads="1"/>
          </p:cNvPicPr>
          <p:nvPr/>
        </p:nvPicPr>
        <p:blipFill>
          <a:blip r:embed="rId8">
            <a:extLst>
              <a:ext uri="{28A0092B-C50C-407E-A947-70E740481C1C}">
                <a14:useLocalDpi xmlns:a14="http://schemas.microsoft.com/office/drawing/2010/main" val="0"/>
              </a:ext>
            </a:extLst>
          </a:blip>
          <a:srcRect l="14497" r="22978"/>
          <a:stretch>
            <a:fillRect/>
          </a:stretch>
        </p:blipFill>
        <p:spPr bwMode="auto">
          <a:xfrm>
            <a:off x="4395788" y="3613150"/>
            <a:ext cx="3413125"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801" name="Text Box 17"/>
          <p:cNvSpPr txBox="1">
            <a:spLocks noChangeArrowheads="1"/>
          </p:cNvSpPr>
          <p:nvPr/>
        </p:nvSpPr>
        <p:spPr bwMode="auto">
          <a:xfrm>
            <a:off x="7327900" y="1052513"/>
            <a:ext cx="1816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t>All of five HOM couplers</a:t>
            </a:r>
          </a:p>
          <a:p>
            <a:r>
              <a:rPr lang="en-US" altLang="ja-JP" sz="1200"/>
              <a:t>are loop-type</a:t>
            </a:r>
          </a:p>
        </p:txBody>
      </p:sp>
      <p:sp>
        <p:nvSpPr>
          <p:cNvPr id="374802" name="Text Box 18"/>
          <p:cNvSpPr txBox="1">
            <a:spLocks noChangeArrowheads="1"/>
          </p:cNvSpPr>
          <p:nvPr/>
        </p:nvSpPr>
        <p:spPr bwMode="auto">
          <a:xfrm>
            <a:off x="5940425" y="2268538"/>
            <a:ext cx="1217613"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000"/>
              <a:t>High-pass filter</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スライド番号プレースホルダー 3"/>
          <p:cNvSpPr>
            <a:spLocks noGrp="1"/>
          </p:cNvSpPr>
          <p:nvPr>
            <p:ph type="sldNum" sz="quarter" idx="12"/>
          </p:nvPr>
        </p:nvSpPr>
        <p:spPr/>
        <p:txBody>
          <a:bodyPr/>
          <a:lstStyle/>
          <a:p>
            <a:fld id="{C59CEB93-11D9-4DC9-9225-7243DB0C9256}" type="slidenum">
              <a:rPr lang="en-US" altLang="ja-JP"/>
              <a:pPr/>
              <a:t>24</a:t>
            </a:fld>
            <a:endParaRPr lang="en-US" altLang="ja-JP"/>
          </a:p>
        </p:txBody>
      </p:sp>
      <p:pic>
        <p:nvPicPr>
          <p:cNvPr id="385077" name="Picture 53" descr="VerticalTest結果"/>
          <p:cNvPicPr>
            <a:picLocks noChangeAspect="1" noChangeArrowheads="1"/>
          </p:cNvPicPr>
          <p:nvPr/>
        </p:nvPicPr>
        <p:blipFill>
          <a:blip r:embed="rId3">
            <a:extLst>
              <a:ext uri="{28A0092B-C50C-407E-A947-70E740481C1C}">
                <a14:useLocalDpi xmlns:a14="http://schemas.microsoft.com/office/drawing/2010/main" val="0"/>
              </a:ext>
            </a:extLst>
          </a:blip>
          <a:srcRect l="4010" t="4720"/>
          <a:stretch>
            <a:fillRect/>
          </a:stretch>
        </p:blipFill>
        <p:spPr bwMode="auto">
          <a:xfrm>
            <a:off x="165100" y="1954213"/>
            <a:ext cx="5159375" cy="4351337"/>
          </a:xfrm>
          <a:prstGeom prst="rect">
            <a:avLst/>
          </a:prstGeom>
          <a:noFill/>
          <a:extLst>
            <a:ext uri="{909E8E84-426E-40DD-AFC4-6F175D3DCCD1}">
              <a14:hiddenFill xmlns:a14="http://schemas.microsoft.com/office/drawing/2010/main">
                <a:solidFill>
                  <a:srgbClr val="FFFFFF"/>
                </a:solidFill>
              </a14:hiddenFill>
            </a:ext>
          </a:extLst>
        </p:spPr>
      </p:pic>
      <p:sp>
        <p:nvSpPr>
          <p:cNvPr id="385027" name="Text Box 2"/>
          <p:cNvSpPr txBox="1">
            <a:spLocks noChangeArrowheads="1"/>
          </p:cNvSpPr>
          <p:nvPr/>
        </p:nvSpPr>
        <p:spPr bwMode="auto">
          <a:xfrm>
            <a:off x="1166813" y="312738"/>
            <a:ext cx="1841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900">
              <a:latin typeface="Symbol" pitchFamily="18" charset="2"/>
            </a:endParaRPr>
          </a:p>
        </p:txBody>
      </p:sp>
      <p:sp>
        <p:nvSpPr>
          <p:cNvPr id="385028" name="Rectangle 3"/>
          <p:cNvSpPr>
            <a:spLocks noChangeArrowheads="1"/>
          </p:cNvSpPr>
          <p:nvPr/>
        </p:nvSpPr>
        <p:spPr bwMode="auto">
          <a:xfrm>
            <a:off x="-44450" y="77788"/>
            <a:ext cx="82296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ja-JP" sz="2400">
                <a:solidFill>
                  <a:schemeClr val="tx2"/>
                </a:solidFill>
              </a:rPr>
              <a:t>Recent Vertical Test of the Injector Cavities</a:t>
            </a:r>
          </a:p>
        </p:txBody>
      </p:sp>
      <p:grpSp>
        <p:nvGrpSpPr>
          <p:cNvPr id="385029" name="Group 63"/>
          <p:cNvGrpSpPr>
            <a:grpSpLocks/>
          </p:cNvGrpSpPr>
          <p:nvPr/>
        </p:nvGrpSpPr>
        <p:grpSpPr bwMode="auto">
          <a:xfrm>
            <a:off x="5237163" y="2035175"/>
            <a:ext cx="1625600" cy="4248150"/>
            <a:chOff x="48" y="336"/>
            <a:chExt cx="1488" cy="3888"/>
          </a:xfrm>
        </p:grpSpPr>
        <p:sp>
          <p:nvSpPr>
            <p:cNvPr id="385030" name="Rectangle 2"/>
            <p:cNvSpPr>
              <a:spLocks noChangeArrowheads="1"/>
            </p:cNvSpPr>
            <p:nvPr/>
          </p:nvSpPr>
          <p:spPr bwMode="auto">
            <a:xfrm>
              <a:off x="1248" y="2592"/>
              <a:ext cx="96" cy="912"/>
            </a:xfrm>
            <a:prstGeom prst="rect">
              <a:avLst/>
            </a:prstGeom>
            <a:solidFill>
              <a:srgbClr val="FF9900"/>
            </a:solidFill>
            <a:ln w="9525">
              <a:solidFill>
                <a:schemeClr val="tx1"/>
              </a:solidFill>
              <a:miter lim="800000"/>
              <a:headEnd/>
              <a:tailEnd/>
            </a:ln>
          </p:spPr>
          <p:txBody>
            <a:bodyPr wrap="none" anchor="ctr"/>
            <a:lstStyle/>
            <a:p>
              <a:endParaRPr lang="en-GB" altLang="ja-JP" sz="2400">
                <a:latin typeface="Times New Roman" pitchFamily="18" charset="0"/>
              </a:endParaRPr>
            </a:p>
          </p:txBody>
        </p:sp>
        <p:sp>
          <p:nvSpPr>
            <p:cNvPr id="385031" name="Rectangle 3"/>
            <p:cNvSpPr>
              <a:spLocks noChangeArrowheads="1"/>
            </p:cNvSpPr>
            <p:nvPr/>
          </p:nvSpPr>
          <p:spPr bwMode="auto">
            <a:xfrm>
              <a:off x="240" y="2544"/>
              <a:ext cx="96" cy="912"/>
            </a:xfrm>
            <a:prstGeom prst="rect">
              <a:avLst/>
            </a:prstGeom>
            <a:solidFill>
              <a:srgbClr val="FF9900"/>
            </a:solidFill>
            <a:ln w="9525">
              <a:solidFill>
                <a:schemeClr val="tx1"/>
              </a:solidFill>
              <a:miter lim="800000"/>
              <a:headEnd/>
              <a:tailEnd/>
            </a:ln>
          </p:spPr>
          <p:txBody>
            <a:bodyPr wrap="none" anchor="ctr"/>
            <a:lstStyle/>
            <a:p>
              <a:endParaRPr lang="en-GB" altLang="ja-JP" sz="2400">
                <a:latin typeface="Times New Roman" pitchFamily="18" charset="0"/>
              </a:endParaRPr>
            </a:p>
          </p:txBody>
        </p:sp>
        <p:sp>
          <p:nvSpPr>
            <p:cNvPr id="385032" name="Rectangle 5"/>
            <p:cNvSpPr>
              <a:spLocks noChangeArrowheads="1"/>
            </p:cNvSpPr>
            <p:nvPr/>
          </p:nvSpPr>
          <p:spPr bwMode="auto">
            <a:xfrm>
              <a:off x="965" y="3187"/>
              <a:ext cx="96" cy="4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ja-JP" sz="2400">
                <a:latin typeface="Times New Roman" pitchFamily="18" charset="0"/>
              </a:endParaRPr>
            </a:p>
          </p:txBody>
        </p:sp>
        <p:sp>
          <p:nvSpPr>
            <p:cNvPr id="385033" name="Rectangle 6"/>
            <p:cNvSpPr>
              <a:spLocks noChangeArrowheads="1"/>
            </p:cNvSpPr>
            <p:nvPr/>
          </p:nvSpPr>
          <p:spPr bwMode="auto">
            <a:xfrm>
              <a:off x="527" y="3193"/>
              <a:ext cx="96" cy="4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ja-JP" sz="2400">
                <a:latin typeface="Times New Roman" pitchFamily="18" charset="0"/>
              </a:endParaRPr>
            </a:p>
          </p:txBody>
        </p:sp>
        <p:sp>
          <p:nvSpPr>
            <p:cNvPr id="385034" name="Rectangle 7"/>
            <p:cNvSpPr>
              <a:spLocks noChangeArrowheads="1"/>
            </p:cNvSpPr>
            <p:nvPr/>
          </p:nvSpPr>
          <p:spPr bwMode="auto">
            <a:xfrm>
              <a:off x="192" y="3250"/>
              <a:ext cx="1200" cy="974"/>
            </a:xfrm>
            <a:prstGeom prst="rect">
              <a:avLst/>
            </a:prstGeom>
            <a:solidFill>
              <a:srgbClr val="99CCFF">
                <a:alpha val="50195"/>
              </a:srgbClr>
            </a:solidFill>
            <a:ln w="9525">
              <a:solidFill>
                <a:schemeClr val="tx1"/>
              </a:solidFill>
              <a:miter lim="800000"/>
              <a:headEnd/>
              <a:tailEnd/>
            </a:ln>
          </p:spPr>
          <p:txBody>
            <a:bodyPr wrap="none" anchor="ctr"/>
            <a:lstStyle/>
            <a:p>
              <a:endParaRPr lang="en-GB" altLang="ja-JP" sz="2400">
                <a:latin typeface="Times New Roman" pitchFamily="18" charset="0"/>
              </a:endParaRPr>
            </a:p>
          </p:txBody>
        </p:sp>
        <p:sp>
          <p:nvSpPr>
            <p:cNvPr id="385035" name="Rectangle 8"/>
            <p:cNvSpPr>
              <a:spLocks noChangeArrowheads="1"/>
            </p:cNvSpPr>
            <p:nvPr/>
          </p:nvSpPr>
          <p:spPr bwMode="auto">
            <a:xfrm>
              <a:off x="192" y="384"/>
              <a:ext cx="1200" cy="384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ltLang="ja-JP" sz="2400">
                <a:latin typeface="Times New Roman" pitchFamily="18" charset="0"/>
              </a:endParaRPr>
            </a:p>
          </p:txBody>
        </p:sp>
        <p:sp>
          <p:nvSpPr>
            <p:cNvPr id="385036" name="Rectangle 9"/>
            <p:cNvSpPr>
              <a:spLocks noChangeArrowheads="1"/>
            </p:cNvSpPr>
            <p:nvPr/>
          </p:nvSpPr>
          <p:spPr bwMode="auto">
            <a:xfrm>
              <a:off x="48" y="336"/>
              <a:ext cx="1488" cy="96"/>
            </a:xfrm>
            <a:prstGeom prst="rect">
              <a:avLst/>
            </a:prstGeom>
            <a:solidFill>
              <a:schemeClr val="folHlink"/>
            </a:solidFill>
            <a:ln w="9525">
              <a:solidFill>
                <a:schemeClr val="tx1"/>
              </a:solidFill>
              <a:miter lim="800000"/>
              <a:headEnd/>
              <a:tailEnd/>
            </a:ln>
          </p:spPr>
          <p:txBody>
            <a:bodyPr wrap="none" anchor="ctr"/>
            <a:lstStyle/>
            <a:p>
              <a:endParaRPr lang="en-GB" altLang="ja-JP" sz="2400">
                <a:latin typeface="Times New Roman" pitchFamily="18" charset="0"/>
              </a:endParaRPr>
            </a:p>
          </p:txBody>
        </p:sp>
        <p:sp>
          <p:nvSpPr>
            <p:cNvPr id="385037" name="Rectangle 10"/>
            <p:cNvSpPr>
              <a:spLocks noChangeArrowheads="1"/>
            </p:cNvSpPr>
            <p:nvPr/>
          </p:nvSpPr>
          <p:spPr bwMode="auto">
            <a:xfrm>
              <a:off x="384" y="432"/>
              <a:ext cx="48" cy="1632"/>
            </a:xfrm>
            <a:prstGeom prst="rect">
              <a:avLst/>
            </a:prstGeom>
            <a:solidFill>
              <a:schemeClr val="folHlink"/>
            </a:solidFill>
            <a:ln w="9525">
              <a:solidFill>
                <a:schemeClr val="tx1"/>
              </a:solidFill>
              <a:miter lim="800000"/>
              <a:headEnd/>
              <a:tailEnd/>
            </a:ln>
          </p:spPr>
          <p:txBody>
            <a:bodyPr wrap="none" anchor="ctr"/>
            <a:lstStyle/>
            <a:p>
              <a:endParaRPr lang="en-GB" altLang="ja-JP" sz="2400">
                <a:latin typeface="Times New Roman" pitchFamily="18" charset="0"/>
              </a:endParaRPr>
            </a:p>
          </p:txBody>
        </p:sp>
        <p:sp>
          <p:nvSpPr>
            <p:cNvPr id="385038" name="Rectangle 11"/>
            <p:cNvSpPr>
              <a:spLocks noChangeArrowheads="1"/>
            </p:cNvSpPr>
            <p:nvPr/>
          </p:nvSpPr>
          <p:spPr bwMode="auto">
            <a:xfrm>
              <a:off x="1152" y="432"/>
              <a:ext cx="48" cy="1632"/>
            </a:xfrm>
            <a:prstGeom prst="rect">
              <a:avLst/>
            </a:prstGeom>
            <a:solidFill>
              <a:schemeClr val="folHlink"/>
            </a:solidFill>
            <a:ln w="9525">
              <a:solidFill>
                <a:schemeClr val="tx1"/>
              </a:solidFill>
              <a:miter lim="800000"/>
              <a:headEnd/>
              <a:tailEnd/>
            </a:ln>
          </p:spPr>
          <p:txBody>
            <a:bodyPr wrap="none" anchor="ctr"/>
            <a:lstStyle/>
            <a:p>
              <a:endParaRPr lang="en-GB" altLang="ja-JP" sz="2400">
                <a:latin typeface="Times New Roman" pitchFamily="18" charset="0"/>
              </a:endParaRPr>
            </a:p>
          </p:txBody>
        </p:sp>
        <p:sp>
          <p:nvSpPr>
            <p:cNvPr id="385039" name="Rectangle 12"/>
            <p:cNvSpPr>
              <a:spLocks noChangeArrowheads="1"/>
            </p:cNvSpPr>
            <p:nvPr/>
          </p:nvSpPr>
          <p:spPr bwMode="auto">
            <a:xfrm>
              <a:off x="336" y="1536"/>
              <a:ext cx="912" cy="48"/>
            </a:xfrm>
            <a:prstGeom prst="rect">
              <a:avLst/>
            </a:prstGeom>
            <a:solidFill>
              <a:schemeClr val="folHlink"/>
            </a:solidFill>
            <a:ln w="9525">
              <a:solidFill>
                <a:schemeClr val="tx1"/>
              </a:solidFill>
              <a:miter lim="800000"/>
              <a:headEnd/>
              <a:tailEnd/>
            </a:ln>
          </p:spPr>
          <p:txBody>
            <a:bodyPr wrap="none" anchor="ctr"/>
            <a:lstStyle/>
            <a:p>
              <a:endParaRPr lang="en-GB" altLang="ja-JP" sz="2400">
                <a:latin typeface="Times New Roman" pitchFamily="18" charset="0"/>
              </a:endParaRPr>
            </a:p>
          </p:txBody>
        </p:sp>
        <p:sp>
          <p:nvSpPr>
            <p:cNvPr id="385040" name="Rectangle 13"/>
            <p:cNvSpPr>
              <a:spLocks noChangeArrowheads="1"/>
            </p:cNvSpPr>
            <p:nvPr/>
          </p:nvSpPr>
          <p:spPr bwMode="auto">
            <a:xfrm>
              <a:off x="624" y="2976"/>
              <a:ext cx="336" cy="9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ja-JP" sz="2400">
                <a:latin typeface="Times New Roman" pitchFamily="18" charset="0"/>
              </a:endParaRPr>
            </a:p>
          </p:txBody>
        </p:sp>
        <p:sp>
          <p:nvSpPr>
            <p:cNvPr id="385041" name="Rectangle 14"/>
            <p:cNvSpPr>
              <a:spLocks noChangeArrowheads="1"/>
            </p:cNvSpPr>
            <p:nvPr/>
          </p:nvSpPr>
          <p:spPr bwMode="auto">
            <a:xfrm>
              <a:off x="672" y="3072"/>
              <a:ext cx="240" cy="24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ja-JP" sz="2400">
                <a:latin typeface="Times New Roman" pitchFamily="18" charset="0"/>
              </a:endParaRPr>
            </a:p>
          </p:txBody>
        </p:sp>
        <p:sp>
          <p:nvSpPr>
            <p:cNvPr id="385042" name="Oval 15"/>
            <p:cNvSpPr>
              <a:spLocks noChangeArrowheads="1"/>
            </p:cNvSpPr>
            <p:nvPr/>
          </p:nvSpPr>
          <p:spPr bwMode="auto">
            <a:xfrm>
              <a:off x="528" y="3264"/>
              <a:ext cx="528" cy="33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tLang="ja-JP" sz="2400">
                <a:latin typeface="Times New Roman" pitchFamily="18" charset="0"/>
              </a:endParaRPr>
            </a:p>
          </p:txBody>
        </p:sp>
        <p:sp>
          <p:nvSpPr>
            <p:cNvPr id="385043" name="Oval 16"/>
            <p:cNvSpPr>
              <a:spLocks noChangeArrowheads="1"/>
            </p:cNvSpPr>
            <p:nvPr/>
          </p:nvSpPr>
          <p:spPr bwMode="auto">
            <a:xfrm>
              <a:off x="528" y="3504"/>
              <a:ext cx="528" cy="33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tLang="ja-JP" sz="2400">
                <a:latin typeface="Times New Roman" pitchFamily="18" charset="0"/>
              </a:endParaRPr>
            </a:p>
          </p:txBody>
        </p:sp>
        <p:sp>
          <p:nvSpPr>
            <p:cNvPr id="385044" name="Rectangle 17"/>
            <p:cNvSpPr>
              <a:spLocks noChangeArrowheads="1"/>
            </p:cNvSpPr>
            <p:nvPr/>
          </p:nvSpPr>
          <p:spPr bwMode="auto">
            <a:xfrm>
              <a:off x="624" y="4032"/>
              <a:ext cx="336" cy="9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ja-JP" sz="2400">
                <a:latin typeface="Times New Roman" pitchFamily="18" charset="0"/>
              </a:endParaRPr>
            </a:p>
          </p:txBody>
        </p:sp>
        <p:sp>
          <p:nvSpPr>
            <p:cNvPr id="385045" name="Rectangle 18"/>
            <p:cNvSpPr>
              <a:spLocks noChangeArrowheads="1"/>
            </p:cNvSpPr>
            <p:nvPr/>
          </p:nvSpPr>
          <p:spPr bwMode="auto">
            <a:xfrm>
              <a:off x="672" y="3792"/>
              <a:ext cx="240" cy="2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ja-JP" sz="2400">
                <a:latin typeface="Times New Roman" pitchFamily="18" charset="0"/>
              </a:endParaRPr>
            </a:p>
          </p:txBody>
        </p:sp>
        <p:sp>
          <p:nvSpPr>
            <p:cNvPr id="385046" name="Rectangle 19"/>
            <p:cNvSpPr>
              <a:spLocks noChangeArrowheads="1"/>
            </p:cNvSpPr>
            <p:nvPr/>
          </p:nvSpPr>
          <p:spPr bwMode="auto">
            <a:xfrm>
              <a:off x="864" y="3888"/>
              <a:ext cx="240" cy="9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ja-JP" sz="2400">
                <a:latin typeface="Times New Roman" pitchFamily="18" charset="0"/>
              </a:endParaRPr>
            </a:p>
          </p:txBody>
        </p:sp>
        <p:sp>
          <p:nvSpPr>
            <p:cNvPr id="385047" name="Rectangle 20"/>
            <p:cNvSpPr>
              <a:spLocks noChangeArrowheads="1"/>
            </p:cNvSpPr>
            <p:nvPr/>
          </p:nvSpPr>
          <p:spPr bwMode="auto">
            <a:xfrm>
              <a:off x="480" y="3888"/>
              <a:ext cx="240" cy="9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ja-JP" sz="2400">
                <a:latin typeface="Times New Roman" pitchFamily="18" charset="0"/>
              </a:endParaRPr>
            </a:p>
          </p:txBody>
        </p:sp>
        <p:sp>
          <p:nvSpPr>
            <p:cNvPr id="385048" name="Rectangle 21"/>
            <p:cNvSpPr>
              <a:spLocks noChangeArrowheads="1"/>
            </p:cNvSpPr>
            <p:nvPr/>
          </p:nvSpPr>
          <p:spPr bwMode="auto">
            <a:xfrm>
              <a:off x="864" y="3120"/>
              <a:ext cx="240" cy="9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ja-JP" sz="2400">
                <a:latin typeface="Times New Roman" pitchFamily="18" charset="0"/>
              </a:endParaRPr>
            </a:p>
          </p:txBody>
        </p:sp>
        <p:sp>
          <p:nvSpPr>
            <p:cNvPr id="385049" name="Rectangle 22"/>
            <p:cNvSpPr>
              <a:spLocks noChangeArrowheads="1"/>
            </p:cNvSpPr>
            <p:nvPr/>
          </p:nvSpPr>
          <p:spPr bwMode="auto">
            <a:xfrm>
              <a:off x="480" y="3120"/>
              <a:ext cx="240" cy="9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ja-JP" sz="2400">
                <a:latin typeface="Times New Roman" pitchFamily="18" charset="0"/>
              </a:endParaRPr>
            </a:p>
          </p:txBody>
        </p:sp>
        <p:sp>
          <p:nvSpPr>
            <p:cNvPr id="385050" name="Oval 23"/>
            <p:cNvSpPr>
              <a:spLocks noChangeArrowheads="1"/>
            </p:cNvSpPr>
            <p:nvPr/>
          </p:nvSpPr>
          <p:spPr bwMode="auto">
            <a:xfrm>
              <a:off x="717" y="3840"/>
              <a:ext cx="144" cy="144"/>
            </a:xfrm>
            <a:prstGeom prst="ellipse">
              <a:avLst/>
            </a:prstGeom>
            <a:solidFill>
              <a:schemeClr val="accent1"/>
            </a:solidFill>
            <a:ln w="9525">
              <a:solidFill>
                <a:schemeClr val="tx1"/>
              </a:solidFill>
              <a:round/>
              <a:headEnd/>
              <a:tailEnd/>
            </a:ln>
          </p:spPr>
          <p:txBody>
            <a:bodyPr wrap="none" anchor="ctr"/>
            <a:lstStyle/>
            <a:p>
              <a:endParaRPr lang="en-GB" altLang="ja-JP" sz="2400">
                <a:latin typeface="Times New Roman" pitchFamily="18" charset="0"/>
              </a:endParaRPr>
            </a:p>
          </p:txBody>
        </p:sp>
        <p:sp>
          <p:nvSpPr>
            <p:cNvPr id="385051" name="Rectangle 24"/>
            <p:cNvSpPr>
              <a:spLocks noChangeArrowheads="1"/>
            </p:cNvSpPr>
            <p:nvPr/>
          </p:nvSpPr>
          <p:spPr bwMode="auto">
            <a:xfrm>
              <a:off x="336" y="3264"/>
              <a:ext cx="912" cy="4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ja-JP" sz="2400">
                <a:latin typeface="Times New Roman" pitchFamily="18" charset="0"/>
              </a:endParaRPr>
            </a:p>
          </p:txBody>
        </p:sp>
        <p:sp>
          <p:nvSpPr>
            <p:cNvPr id="385052" name="Rectangle 25"/>
            <p:cNvSpPr>
              <a:spLocks noChangeArrowheads="1"/>
            </p:cNvSpPr>
            <p:nvPr/>
          </p:nvSpPr>
          <p:spPr bwMode="auto">
            <a:xfrm>
              <a:off x="336" y="3792"/>
              <a:ext cx="912" cy="4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ja-JP" sz="2400">
                <a:latin typeface="Times New Roman" pitchFamily="18" charset="0"/>
              </a:endParaRPr>
            </a:p>
          </p:txBody>
        </p:sp>
        <p:sp>
          <p:nvSpPr>
            <p:cNvPr id="385053" name="Rectangle 26"/>
            <p:cNvSpPr>
              <a:spLocks noChangeArrowheads="1"/>
            </p:cNvSpPr>
            <p:nvPr/>
          </p:nvSpPr>
          <p:spPr bwMode="auto">
            <a:xfrm>
              <a:off x="336" y="1968"/>
              <a:ext cx="912" cy="48"/>
            </a:xfrm>
            <a:prstGeom prst="rect">
              <a:avLst/>
            </a:prstGeom>
            <a:solidFill>
              <a:schemeClr val="folHlink"/>
            </a:solidFill>
            <a:ln w="9525">
              <a:solidFill>
                <a:schemeClr val="tx1"/>
              </a:solidFill>
              <a:miter lim="800000"/>
              <a:headEnd/>
              <a:tailEnd/>
            </a:ln>
          </p:spPr>
          <p:txBody>
            <a:bodyPr wrap="none" anchor="ctr"/>
            <a:lstStyle/>
            <a:p>
              <a:endParaRPr lang="en-GB" altLang="ja-JP" sz="2400">
                <a:latin typeface="Times New Roman" pitchFamily="18" charset="0"/>
              </a:endParaRPr>
            </a:p>
          </p:txBody>
        </p:sp>
        <p:sp>
          <p:nvSpPr>
            <p:cNvPr id="385054" name="Rectangle 27"/>
            <p:cNvSpPr>
              <a:spLocks noChangeArrowheads="1"/>
            </p:cNvSpPr>
            <p:nvPr/>
          </p:nvSpPr>
          <p:spPr bwMode="auto">
            <a:xfrm>
              <a:off x="384" y="2064"/>
              <a:ext cx="48" cy="1248"/>
            </a:xfrm>
            <a:prstGeom prst="rect">
              <a:avLst/>
            </a:prstGeom>
            <a:solidFill>
              <a:srgbClr val="CC99FF"/>
            </a:solidFill>
            <a:ln w="9525">
              <a:solidFill>
                <a:schemeClr val="tx1"/>
              </a:solidFill>
              <a:miter lim="800000"/>
              <a:headEnd/>
              <a:tailEnd/>
            </a:ln>
          </p:spPr>
          <p:txBody>
            <a:bodyPr wrap="none" anchor="ctr"/>
            <a:lstStyle/>
            <a:p>
              <a:endParaRPr lang="en-GB" altLang="ja-JP" sz="2400">
                <a:latin typeface="Times New Roman" pitchFamily="18" charset="0"/>
              </a:endParaRPr>
            </a:p>
          </p:txBody>
        </p:sp>
        <p:sp>
          <p:nvSpPr>
            <p:cNvPr id="385055" name="Rectangle 28"/>
            <p:cNvSpPr>
              <a:spLocks noChangeArrowheads="1"/>
            </p:cNvSpPr>
            <p:nvPr/>
          </p:nvSpPr>
          <p:spPr bwMode="auto">
            <a:xfrm>
              <a:off x="1152" y="2064"/>
              <a:ext cx="48" cy="1248"/>
            </a:xfrm>
            <a:prstGeom prst="rect">
              <a:avLst/>
            </a:prstGeom>
            <a:solidFill>
              <a:srgbClr val="CC99FF"/>
            </a:solidFill>
            <a:ln w="9525">
              <a:solidFill>
                <a:schemeClr val="tx1"/>
              </a:solidFill>
              <a:miter lim="800000"/>
              <a:headEnd/>
              <a:tailEnd/>
            </a:ln>
          </p:spPr>
          <p:txBody>
            <a:bodyPr wrap="none" anchor="ctr"/>
            <a:lstStyle/>
            <a:p>
              <a:endParaRPr lang="en-GB" altLang="ja-JP" sz="2400">
                <a:latin typeface="Times New Roman" pitchFamily="18" charset="0"/>
              </a:endParaRPr>
            </a:p>
          </p:txBody>
        </p:sp>
        <p:sp>
          <p:nvSpPr>
            <p:cNvPr id="385056" name="Line 29"/>
            <p:cNvSpPr>
              <a:spLocks noChangeShapeType="1"/>
            </p:cNvSpPr>
            <p:nvPr/>
          </p:nvSpPr>
          <p:spPr bwMode="auto">
            <a:xfrm flipH="1">
              <a:off x="288" y="3216"/>
              <a:ext cx="288" cy="0"/>
            </a:xfrm>
            <a:prstGeom prst="line">
              <a:avLst/>
            </a:prstGeom>
            <a:noFill/>
            <a:ln w="9525">
              <a:solidFill>
                <a:schemeClr val="tx1"/>
              </a:solidFill>
              <a:round/>
              <a:headEnd type="oval"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385057" name="Line 30"/>
            <p:cNvSpPr>
              <a:spLocks noChangeShapeType="1"/>
            </p:cNvSpPr>
            <p:nvPr/>
          </p:nvSpPr>
          <p:spPr bwMode="auto">
            <a:xfrm>
              <a:off x="1008" y="3216"/>
              <a:ext cx="288" cy="0"/>
            </a:xfrm>
            <a:prstGeom prst="line">
              <a:avLst/>
            </a:prstGeom>
            <a:noFill/>
            <a:ln w="9525">
              <a:solidFill>
                <a:schemeClr val="tx1"/>
              </a:solidFill>
              <a:round/>
              <a:headEnd type="oval"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385058" name="Oval 31"/>
            <p:cNvSpPr>
              <a:spLocks noChangeArrowheads="1"/>
            </p:cNvSpPr>
            <p:nvPr/>
          </p:nvSpPr>
          <p:spPr bwMode="auto">
            <a:xfrm>
              <a:off x="720" y="3072"/>
              <a:ext cx="144" cy="144"/>
            </a:xfrm>
            <a:prstGeom prst="ellipse">
              <a:avLst/>
            </a:prstGeom>
            <a:solidFill>
              <a:schemeClr val="accent1"/>
            </a:solidFill>
            <a:ln w="9525">
              <a:solidFill>
                <a:schemeClr val="tx1"/>
              </a:solidFill>
              <a:round/>
              <a:headEnd/>
              <a:tailEnd/>
            </a:ln>
          </p:spPr>
          <p:txBody>
            <a:bodyPr wrap="none" anchor="ctr"/>
            <a:lstStyle/>
            <a:p>
              <a:endParaRPr lang="en-GB" altLang="ja-JP" sz="2400">
                <a:latin typeface="Times New Roman" pitchFamily="18" charset="0"/>
              </a:endParaRPr>
            </a:p>
          </p:txBody>
        </p:sp>
        <p:sp>
          <p:nvSpPr>
            <p:cNvPr id="385059" name="Rectangle 32"/>
            <p:cNvSpPr>
              <a:spLocks noChangeArrowheads="1"/>
            </p:cNvSpPr>
            <p:nvPr/>
          </p:nvSpPr>
          <p:spPr bwMode="auto">
            <a:xfrm>
              <a:off x="192" y="3503"/>
              <a:ext cx="55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000"/>
                <a:t>He &lt;2K</a:t>
              </a:r>
            </a:p>
          </p:txBody>
        </p:sp>
        <p:sp>
          <p:nvSpPr>
            <p:cNvPr id="385060" name="Rectangle 33"/>
            <p:cNvSpPr>
              <a:spLocks noChangeArrowheads="1"/>
            </p:cNvSpPr>
            <p:nvPr/>
          </p:nvSpPr>
          <p:spPr bwMode="auto">
            <a:xfrm>
              <a:off x="240" y="2304"/>
              <a:ext cx="1104" cy="288"/>
            </a:xfrm>
            <a:prstGeom prst="rect">
              <a:avLst/>
            </a:prstGeom>
            <a:solidFill>
              <a:srgbClr val="FF9900"/>
            </a:solidFill>
            <a:ln w="9525">
              <a:solidFill>
                <a:schemeClr val="tx1"/>
              </a:solidFill>
              <a:miter lim="800000"/>
              <a:headEnd/>
              <a:tailEnd/>
            </a:ln>
          </p:spPr>
          <p:txBody>
            <a:bodyPr wrap="none" anchor="ctr"/>
            <a:lstStyle/>
            <a:p>
              <a:endParaRPr lang="en-GB" altLang="ja-JP" sz="2400">
                <a:latin typeface="Times New Roman" pitchFamily="18" charset="0"/>
              </a:endParaRPr>
            </a:p>
          </p:txBody>
        </p:sp>
        <p:sp>
          <p:nvSpPr>
            <p:cNvPr id="385061" name="Freeform 34"/>
            <p:cNvSpPr>
              <a:spLocks/>
            </p:cNvSpPr>
            <p:nvPr/>
          </p:nvSpPr>
          <p:spPr bwMode="auto">
            <a:xfrm>
              <a:off x="499" y="2504"/>
              <a:ext cx="107" cy="712"/>
            </a:xfrm>
            <a:custGeom>
              <a:avLst/>
              <a:gdLst>
                <a:gd name="T0" fmla="*/ 77 w 107"/>
                <a:gd name="T1" fmla="*/ 712 h 712"/>
                <a:gd name="T2" fmla="*/ 26 w 107"/>
                <a:gd name="T3" fmla="*/ 610 h 712"/>
                <a:gd name="T4" fmla="*/ 4 w 107"/>
                <a:gd name="T5" fmla="*/ 543 h 712"/>
                <a:gd name="T6" fmla="*/ 54 w 107"/>
                <a:gd name="T7" fmla="*/ 249 h 712"/>
                <a:gd name="T8" fmla="*/ 94 w 107"/>
                <a:gd name="T9" fmla="*/ 153 h 712"/>
                <a:gd name="T10" fmla="*/ 100 w 107"/>
                <a:gd name="T11" fmla="*/ 0 h 712"/>
                <a:gd name="T12" fmla="*/ 0 60000 65536"/>
                <a:gd name="T13" fmla="*/ 0 60000 65536"/>
                <a:gd name="T14" fmla="*/ 0 60000 65536"/>
                <a:gd name="T15" fmla="*/ 0 60000 65536"/>
                <a:gd name="T16" fmla="*/ 0 60000 65536"/>
                <a:gd name="T17" fmla="*/ 0 60000 65536"/>
                <a:gd name="T18" fmla="*/ 0 w 107"/>
                <a:gd name="T19" fmla="*/ 0 h 712"/>
                <a:gd name="T20" fmla="*/ 107 w 107"/>
                <a:gd name="T21" fmla="*/ 712 h 712"/>
              </a:gdLst>
              <a:ahLst/>
              <a:cxnLst>
                <a:cxn ang="T12">
                  <a:pos x="T0" y="T1"/>
                </a:cxn>
                <a:cxn ang="T13">
                  <a:pos x="T2" y="T3"/>
                </a:cxn>
                <a:cxn ang="T14">
                  <a:pos x="T4" y="T5"/>
                </a:cxn>
                <a:cxn ang="T15">
                  <a:pos x="T6" y="T7"/>
                </a:cxn>
                <a:cxn ang="T16">
                  <a:pos x="T8" y="T9"/>
                </a:cxn>
                <a:cxn ang="T17">
                  <a:pos x="T10" y="T11"/>
                </a:cxn>
              </a:cxnLst>
              <a:rect l="T18" t="T19" r="T20" b="T21"/>
              <a:pathLst>
                <a:path w="107" h="712">
                  <a:moveTo>
                    <a:pt x="77" y="712"/>
                  </a:moveTo>
                  <a:cubicBezTo>
                    <a:pt x="64" y="676"/>
                    <a:pt x="46" y="642"/>
                    <a:pt x="26" y="610"/>
                  </a:cubicBezTo>
                  <a:cubicBezTo>
                    <a:pt x="19" y="587"/>
                    <a:pt x="11" y="566"/>
                    <a:pt x="4" y="543"/>
                  </a:cubicBezTo>
                  <a:cubicBezTo>
                    <a:pt x="7" y="451"/>
                    <a:pt x="0" y="333"/>
                    <a:pt x="54" y="249"/>
                  </a:cubicBezTo>
                  <a:cubicBezTo>
                    <a:pt x="63" y="215"/>
                    <a:pt x="79" y="185"/>
                    <a:pt x="94" y="153"/>
                  </a:cubicBezTo>
                  <a:cubicBezTo>
                    <a:pt x="107" y="80"/>
                    <a:pt x="100" y="131"/>
                    <a:pt x="10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85062" name="Freeform 35"/>
            <p:cNvSpPr>
              <a:spLocks/>
            </p:cNvSpPr>
            <p:nvPr/>
          </p:nvSpPr>
          <p:spPr bwMode="auto">
            <a:xfrm>
              <a:off x="1022" y="2499"/>
              <a:ext cx="93" cy="706"/>
            </a:xfrm>
            <a:custGeom>
              <a:avLst/>
              <a:gdLst>
                <a:gd name="T0" fmla="*/ 0 w 93"/>
                <a:gd name="T1" fmla="*/ 706 h 706"/>
                <a:gd name="T2" fmla="*/ 74 w 93"/>
                <a:gd name="T3" fmla="*/ 598 h 706"/>
                <a:gd name="T4" fmla="*/ 79 w 93"/>
                <a:gd name="T5" fmla="*/ 277 h 706"/>
                <a:gd name="T6" fmla="*/ 34 w 93"/>
                <a:gd name="T7" fmla="*/ 130 h 706"/>
                <a:gd name="T8" fmla="*/ 34 w 93"/>
                <a:gd name="T9" fmla="*/ 0 h 706"/>
                <a:gd name="T10" fmla="*/ 0 60000 65536"/>
                <a:gd name="T11" fmla="*/ 0 60000 65536"/>
                <a:gd name="T12" fmla="*/ 0 60000 65536"/>
                <a:gd name="T13" fmla="*/ 0 60000 65536"/>
                <a:gd name="T14" fmla="*/ 0 60000 65536"/>
                <a:gd name="T15" fmla="*/ 0 w 93"/>
                <a:gd name="T16" fmla="*/ 0 h 706"/>
                <a:gd name="T17" fmla="*/ 93 w 93"/>
                <a:gd name="T18" fmla="*/ 706 h 706"/>
              </a:gdLst>
              <a:ahLst/>
              <a:cxnLst>
                <a:cxn ang="T10">
                  <a:pos x="T0" y="T1"/>
                </a:cxn>
                <a:cxn ang="T11">
                  <a:pos x="T2" y="T3"/>
                </a:cxn>
                <a:cxn ang="T12">
                  <a:pos x="T4" y="T5"/>
                </a:cxn>
                <a:cxn ang="T13">
                  <a:pos x="T6" y="T7"/>
                </a:cxn>
                <a:cxn ang="T14">
                  <a:pos x="T8" y="T9"/>
                </a:cxn>
              </a:cxnLst>
              <a:rect l="T15" t="T16" r="T17" b="T18"/>
              <a:pathLst>
                <a:path w="93" h="706">
                  <a:moveTo>
                    <a:pt x="0" y="706"/>
                  </a:moveTo>
                  <a:cubicBezTo>
                    <a:pt x="15" y="664"/>
                    <a:pt x="58" y="642"/>
                    <a:pt x="74" y="598"/>
                  </a:cubicBezTo>
                  <a:cubicBezTo>
                    <a:pt x="93" y="472"/>
                    <a:pt x="87" y="492"/>
                    <a:pt x="79" y="277"/>
                  </a:cubicBezTo>
                  <a:cubicBezTo>
                    <a:pt x="77" y="226"/>
                    <a:pt x="36" y="179"/>
                    <a:pt x="34" y="130"/>
                  </a:cubicBezTo>
                  <a:cubicBezTo>
                    <a:pt x="32" y="87"/>
                    <a:pt x="34" y="43"/>
                    <a:pt x="34"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85063" name="Freeform 36"/>
            <p:cNvSpPr>
              <a:spLocks/>
            </p:cNvSpPr>
            <p:nvPr/>
          </p:nvSpPr>
          <p:spPr bwMode="auto">
            <a:xfrm>
              <a:off x="556" y="2527"/>
              <a:ext cx="215" cy="616"/>
            </a:xfrm>
            <a:custGeom>
              <a:avLst/>
              <a:gdLst>
                <a:gd name="T0" fmla="*/ 71 w 215"/>
                <a:gd name="T1" fmla="*/ 616 h 616"/>
                <a:gd name="T2" fmla="*/ 26 w 215"/>
                <a:gd name="T3" fmla="*/ 548 h 616"/>
                <a:gd name="T4" fmla="*/ 14 w 215"/>
                <a:gd name="T5" fmla="*/ 514 h 616"/>
                <a:gd name="T6" fmla="*/ 37 w 215"/>
                <a:gd name="T7" fmla="*/ 345 h 616"/>
                <a:gd name="T8" fmla="*/ 110 w 215"/>
                <a:gd name="T9" fmla="*/ 265 h 616"/>
                <a:gd name="T10" fmla="*/ 139 w 215"/>
                <a:gd name="T11" fmla="*/ 237 h 616"/>
                <a:gd name="T12" fmla="*/ 184 w 215"/>
                <a:gd name="T13" fmla="*/ 153 h 616"/>
                <a:gd name="T14" fmla="*/ 206 w 215"/>
                <a:gd name="T15" fmla="*/ 107 h 616"/>
                <a:gd name="T16" fmla="*/ 212 w 215"/>
                <a:gd name="T17" fmla="*/ 0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5"/>
                <a:gd name="T28" fmla="*/ 0 h 616"/>
                <a:gd name="T29" fmla="*/ 215 w 215"/>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5" h="616">
                  <a:moveTo>
                    <a:pt x="71" y="616"/>
                  </a:moveTo>
                  <a:cubicBezTo>
                    <a:pt x="53" y="596"/>
                    <a:pt x="37" y="572"/>
                    <a:pt x="26" y="548"/>
                  </a:cubicBezTo>
                  <a:cubicBezTo>
                    <a:pt x="21" y="537"/>
                    <a:pt x="14" y="514"/>
                    <a:pt x="14" y="514"/>
                  </a:cubicBezTo>
                  <a:cubicBezTo>
                    <a:pt x="16" y="459"/>
                    <a:pt x="0" y="392"/>
                    <a:pt x="37" y="345"/>
                  </a:cubicBezTo>
                  <a:cubicBezTo>
                    <a:pt x="60" y="316"/>
                    <a:pt x="86" y="292"/>
                    <a:pt x="110" y="265"/>
                  </a:cubicBezTo>
                  <a:cubicBezTo>
                    <a:pt x="119" y="255"/>
                    <a:pt x="139" y="237"/>
                    <a:pt x="139" y="237"/>
                  </a:cubicBezTo>
                  <a:cubicBezTo>
                    <a:pt x="147" y="209"/>
                    <a:pt x="170" y="180"/>
                    <a:pt x="184" y="153"/>
                  </a:cubicBezTo>
                  <a:cubicBezTo>
                    <a:pt x="192" y="138"/>
                    <a:pt x="206" y="107"/>
                    <a:pt x="206" y="107"/>
                  </a:cubicBezTo>
                  <a:cubicBezTo>
                    <a:pt x="215" y="46"/>
                    <a:pt x="212" y="81"/>
                    <a:pt x="212"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85064" name="Freeform 37"/>
            <p:cNvSpPr>
              <a:spLocks/>
            </p:cNvSpPr>
            <p:nvPr/>
          </p:nvSpPr>
          <p:spPr bwMode="auto">
            <a:xfrm>
              <a:off x="418" y="2527"/>
              <a:ext cx="68" cy="633"/>
            </a:xfrm>
            <a:custGeom>
              <a:avLst/>
              <a:gdLst>
                <a:gd name="T0" fmla="*/ 68 w 68"/>
                <a:gd name="T1" fmla="*/ 633 h 633"/>
                <a:gd name="T2" fmla="*/ 45 w 68"/>
                <a:gd name="T3" fmla="*/ 0 h 633"/>
                <a:gd name="T4" fmla="*/ 0 60000 65536"/>
                <a:gd name="T5" fmla="*/ 0 60000 65536"/>
                <a:gd name="T6" fmla="*/ 0 w 68"/>
                <a:gd name="T7" fmla="*/ 0 h 633"/>
                <a:gd name="T8" fmla="*/ 68 w 68"/>
                <a:gd name="T9" fmla="*/ 633 h 633"/>
              </a:gdLst>
              <a:ahLst/>
              <a:cxnLst>
                <a:cxn ang="T4">
                  <a:pos x="T0" y="T1"/>
                </a:cxn>
                <a:cxn ang="T5">
                  <a:pos x="T2" y="T3"/>
                </a:cxn>
              </a:cxnLst>
              <a:rect l="T6" t="T7" r="T8" b="T9"/>
              <a:pathLst>
                <a:path w="68" h="633">
                  <a:moveTo>
                    <a:pt x="68" y="633"/>
                  </a:moveTo>
                  <a:cubicBezTo>
                    <a:pt x="0" y="441"/>
                    <a:pt x="45" y="139"/>
                    <a:pt x="4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85065" name="Freeform 38"/>
            <p:cNvSpPr>
              <a:spLocks/>
            </p:cNvSpPr>
            <p:nvPr/>
          </p:nvSpPr>
          <p:spPr bwMode="auto">
            <a:xfrm>
              <a:off x="949" y="2527"/>
              <a:ext cx="101" cy="638"/>
            </a:xfrm>
            <a:custGeom>
              <a:avLst/>
              <a:gdLst>
                <a:gd name="T0" fmla="*/ 0 w 101"/>
                <a:gd name="T1" fmla="*/ 638 h 638"/>
                <a:gd name="T2" fmla="*/ 67 w 101"/>
                <a:gd name="T3" fmla="*/ 559 h 638"/>
                <a:gd name="T4" fmla="*/ 101 w 101"/>
                <a:gd name="T5" fmla="*/ 514 h 638"/>
                <a:gd name="T6" fmla="*/ 96 w 101"/>
                <a:gd name="T7" fmla="*/ 237 h 638"/>
                <a:gd name="T8" fmla="*/ 67 w 101"/>
                <a:gd name="T9" fmla="*/ 153 h 638"/>
                <a:gd name="T10" fmla="*/ 34 w 101"/>
                <a:gd name="T11" fmla="*/ 0 h 638"/>
                <a:gd name="T12" fmla="*/ 0 60000 65536"/>
                <a:gd name="T13" fmla="*/ 0 60000 65536"/>
                <a:gd name="T14" fmla="*/ 0 60000 65536"/>
                <a:gd name="T15" fmla="*/ 0 60000 65536"/>
                <a:gd name="T16" fmla="*/ 0 60000 65536"/>
                <a:gd name="T17" fmla="*/ 0 60000 65536"/>
                <a:gd name="T18" fmla="*/ 0 w 101"/>
                <a:gd name="T19" fmla="*/ 0 h 638"/>
                <a:gd name="T20" fmla="*/ 101 w 101"/>
                <a:gd name="T21" fmla="*/ 638 h 638"/>
              </a:gdLst>
              <a:ahLst/>
              <a:cxnLst>
                <a:cxn ang="T12">
                  <a:pos x="T0" y="T1"/>
                </a:cxn>
                <a:cxn ang="T13">
                  <a:pos x="T2" y="T3"/>
                </a:cxn>
                <a:cxn ang="T14">
                  <a:pos x="T4" y="T5"/>
                </a:cxn>
                <a:cxn ang="T15">
                  <a:pos x="T6" y="T7"/>
                </a:cxn>
                <a:cxn ang="T16">
                  <a:pos x="T8" y="T9"/>
                </a:cxn>
                <a:cxn ang="T17">
                  <a:pos x="T10" y="T11"/>
                </a:cxn>
              </a:cxnLst>
              <a:rect l="T18" t="T19" r="T20" b="T21"/>
              <a:pathLst>
                <a:path w="101" h="638">
                  <a:moveTo>
                    <a:pt x="0" y="638"/>
                  </a:moveTo>
                  <a:cubicBezTo>
                    <a:pt x="19" y="609"/>
                    <a:pt x="40" y="580"/>
                    <a:pt x="67" y="559"/>
                  </a:cubicBezTo>
                  <a:cubicBezTo>
                    <a:pt x="82" y="547"/>
                    <a:pt x="101" y="514"/>
                    <a:pt x="101" y="514"/>
                  </a:cubicBezTo>
                  <a:cubicBezTo>
                    <a:pt x="99" y="422"/>
                    <a:pt x="101" y="329"/>
                    <a:pt x="96" y="237"/>
                  </a:cubicBezTo>
                  <a:cubicBezTo>
                    <a:pt x="95" y="216"/>
                    <a:pt x="73" y="172"/>
                    <a:pt x="67" y="153"/>
                  </a:cubicBezTo>
                  <a:cubicBezTo>
                    <a:pt x="51" y="99"/>
                    <a:pt x="34" y="57"/>
                    <a:pt x="34"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85066" name="Freeform 39"/>
            <p:cNvSpPr>
              <a:spLocks/>
            </p:cNvSpPr>
            <p:nvPr/>
          </p:nvSpPr>
          <p:spPr bwMode="auto">
            <a:xfrm>
              <a:off x="1090" y="2538"/>
              <a:ext cx="81" cy="638"/>
            </a:xfrm>
            <a:custGeom>
              <a:avLst/>
              <a:gdLst>
                <a:gd name="T0" fmla="*/ 0 w 81"/>
                <a:gd name="T1" fmla="*/ 638 h 638"/>
                <a:gd name="T2" fmla="*/ 22 w 81"/>
                <a:gd name="T3" fmla="*/ 593 h 638"/>
                <a:gd name="T4" fmla="*/ 51 w 81"/>
                <a:gd name="T5" fmla="*/ 548 h 638"/>
                <a:gd name="T6" fmla="*/ 68 w 81"/>
                <a:gd name="T7" fmla="*/ 492 h 638"/>
                <a:gd name="T8" fmla="*/ 62 w 81"/>
                <a:gd name="T9" fmla="*/ 0 h 638"/>
                <a:gd name="T10" fmla="*/ 0 60000 65536"/>
                <a:gd name="T11" fmla="*/ 0 60000 65536"/>
                <a:gd name="T12" fmla="*/ 0 60000 65536"/>
                <a:gd name="T13" fmla="*/ 0 60000 65536"/>
                <a:gd name="T14" fmla="*/ 0 60000 65536"/>
                <a:gd name="T15" fmla="*/ 0 w 81"/>
                <a:gd name="T16" fmla="*/ 0 h 638"/>
                <a:gd name="T17" fmla="*/ 81 w 81"/>
                <a:gd name="T18" fmla="*/ 638 h 638"/>
              </a:gdLst>
              <a:ahLst/>
              <a:cxnLst>
                <a:cxn ang="T10">
                  <a:pos x="T0" y="T1"/>
                </a:cxn>
                <a:cxn ang="T11">
                  <a:pos x="T2" y="T3"/>
                </a:cxn>
                <a:cxn ang="T12">
                  <a:pos x="T4" y="T5"/>
                </a:cxn>
                <a:cxn ang="T13">
                  <a:pos x="T6" y="T7"/>
                </a:cxn>
                <a:cxn ang="T14">
                  <a:pos x="T8" y="T9"/>
                </a:cxn>
              </a:cxnLst>
              <a:rect l="T15" t="T16" r="T17" b="T18"/>
              <a:pathLst>
                <a:path w="81" h="638">
                  <a:moveTo>
                    <a:pt x="0" y="638"/>
                  </a:moveTo>
                  <a:cubicBezTo>
                    <a:pt x="7" y="620"/>
                    <a:pt x="9" y="607"/>
                    <a:pt x="22" y="593"/>
                  </a:cubicBezTo>
                  <a:cubicBezTo>
                    <a:pt x="29" y="574"/>
                    <a:pt x="36" y="562"/>
                    <a:pt x="51" y="548"/>
                  </a:cubicBezTo>
                  <a:cubicBezTo>
                    <a:pt x="64" y="503"/>
                    <a:pt x="58" y="522"/>
                    <a:pt x="68" y="492"/>
                  </a:cubicBezTo>
                  <a:cubicBezTo>
                    <a:pt x="81" y="328"/>
                    <a:pt x="62" y="164"/>
                    <a:pt x="62"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85067" name="Line 40"/>
            <p:cNvSpPr>
              <a:spLocks noChangeShapeType="1"/>
            </p:cNvSpPr>
            <p:nvPr/>
          </p:nvSpPr>
          <p:spPr bwMode="auto">
            <a:xfrm flipH="1">
              <a:off x="288" y="336"/>
              <a:ext cx="0" cy="28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85068" name="Line 41"/>
            <p:cNvSpPr>
              <a:spLocks noChangeShapeType="1"/>
            </p:cNvSpPr>
            <p:nvPr/>
          </p:nvSpPr>
          <p:spPr bwMode="auto">
            <a:xfrm>
              <a:off x="1296" y="336"/>
              <a:ext cx="0" cy="28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85069" name="Text Box 64"/>
          <p:cNvSpPr txBox="1">
            <a:spLocks noChangeArrowheads="1"/>
          </p:cNvSpPr>
          <p:nvPr/>
        </p:nvSpPr>
        <p:spPr bwMode="auto">
          <a:xfrm>
            <a:off x="665163" y="992188"/>
            <a:ext cx="7626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600">
                <a:solidFill>
                  <a:srgbClr val="3333FF"/>
                </a:solidFill>
              </a:rPr>
              <a:t>Improved cooling</a:t>
            </a:r>
            <a:r>
              <a:rPr lang="en-US" altLang="ja-JP" sz="1600"/>
              <a:t> in HOM couplers resulted in </a:t>
            </a:r>
            <a:r>
              <a:rPr lang="en-US" altLang="ja-JP" sz="1600">
                <a:solidFill>
                  <a:srgbClr val="3333FF"/>
                </a:solidFill>
              </a:rPr>
              <a:t>higher</a:t>
            </a:r>
            <a:r>
              <a:rPr lang="en-US" altLang="ja-JP" sz="1600"/>
              <a:t> sustainable </a:t>
            </a:r>
            <a:r>
              <a:rPr lang="en-US" altLang="ja-JP" sz="1600">
                <a:solidFill>
                  <a:srgbClr val="3333FF"/>
                </a:solidFill>
              </a:rPr>
              <a:t>field-gradient.</a:t>
            </a:r>
          </a:p>
        </p:txBody>
      </p:sp>
      <p:sp>
        <p:nvSpPr>
          <p:cNvPr id="385070" name="Text Box 65"/>
          <p:cNvSpPr txBox="1">
            <a:spLocks noChangeArrowheads="1"/>
          </p:cNvSpPr>
          <p:nvPr/>
        </p:nvSpPr>
        <p:spPr bwMode="auto">
          <a:xfrm>
            <a:off x="976313" y="1416050"/>
            <a:ext cx="7234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177800">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lnSpc>
                <a:spcPct val="80000"/>
              </a:lnSpc>
              <a:spcBef>
                <a:spcPct val="50000"/>
              </a:spcBef>
              <a:buSzPct val="70000"/>
              <a:buFont typeface="Wingdings" pitchFamily="2" charset="2"/>
              <a:buChar char="l"/>
            </a:pPr>
            <a:r>
              <a:rPr lang="en-US" altLang="ja-JP" sz="1400"/>
              <a:t>We could keep high field-gradient of more than </a:t>
            </a:r>
            <a:r>
              <a:rPr lang="en-US" altLang="ja-JP" sz="1400">
                <a:solidFill>
                  <a:srgbClr val="0000FF"/>
                </a:solidFill>
              </a:rPr>
              <a:t>20 MV/m</a:t>
            </a:r>
            <a:r>
              <a:rPr lang="en-US" altLang="ja-JP" sz="1400"/>
              <a:t> (for cavities #3 and #5) for long time even when the HOM couplers were out of liquid Helium.</a:t>
            </a:r>
          </a:p>
        </p:txBody>
      </p:sp>
      <p:pic>
        <p:nvPicPr>
          <p:cNvPr id="385071" name="Picture 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9125" y="3846513"/>
            <a:ext cx="20002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5072" name="Picture 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7850" y="2427288"/>
            <a:ext cx="1968500"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73" name="Text Box 49"/>
          <p:cNvSpPr txBox="1">
            <a:spLocks noChangeArrowheads="1"/>
          </p:cNvSpPr>
          <p:nvPr/>
        </p:nvSpPr>
        <p:spPr bwMode="auto">
          <a:xfrm>
            <a:off x="7011988" y="5500688"/>
            <a:ext cx="191611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t>Improved feedthrough</a:t>
            </a:r>
          </a:p>
          <a:p>
            <a:r>
              <a:rPr lang="en-US" altLang="ja-JP" sz="1400"/>
              <a:t>for HOM couplers</a:t>
            </a:r>
          </a:p>
        </p:txBody>
      </p:sp>
      <p:sp>
        <p:nvSpPr>
          <p:cNvPr id="385074" name="Text Box 50"/>
          <p:cNvSpPr txBox="1">
            <a:spLocks noChangeArrowheads="1"/>
          </p:cNvSpPr>
          <p:nvPr/>
        </p:nvSpPr>
        <p:spPr bwMode="auto">
          <a:xfrm>
            <a:off x="204788" y="6429375"/>
            <a:ext cx="7140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000"/>
              <a:t>1) These Q</a:t>
            </a:r>
            <a:r>
              <a:rPr lang="en-US" altLang="ja-JP" sz="1000" baseline="-25000"/>
              <a:t>0</a:t>
            </a:r>
            <a:r>
              <a:rPr lang="en-US" altLang="ja-JP" sz="1000"/>
              <a:t>-E</a:t>
            </a:r>
            <a:r>
              <a:rPr lang="en-US" altLang="ja-JP" sz="1000" baseline="-25000"/>
              <a:t>acc</a:t>
            </a:r>
            <a:r>
              <a:rPr lang="en-US" altLang="ja-JP" sz="1000"/>
              <a:t> curves were measured when whole cavities were located in the liquid Helium. However, even when the upper HOM couplers were out of liquid Helium of 2K, we could maintain high field-gradient of 30 MV/m (cavities #3 and #5).</a:t>
            </a:r>
          </a:p>
        </p:txBody>
      </p:sp>
      <p:sp>
        <p:nvSpPr>
          <p:cNvPr id="385075" name="Text Box 51"/>
          <p:cNvSpPr txBox="1">
            <a:spLocks noChangeArrowheads="1"/>
          </p:cNvSpPr>
          <p:nvPr/>
        </p:nvSpPr>
        <p:spPr bwMode="auto">
          <a:xfrm>
            <a:off x="4408488" y="1981200"/>
            <a:ext cx="307975"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baseline="30000">
                <a:solidFill>
                  <a:srgbClr val="0000FF"/>
                </a:solidFill>
              </a:rPr>
              <a:t>1)</a:t>
            </a:r>
          </a:p>
        </p:txBody>
      </p:sp>
      <p:sp>
        <p:nvSpPr>
          <p:cNvPr id="385076" name="Text Box 10"/>
          <p:cNvSpPr txBox="1">
            <a:spLocks noChangeArrowheads="1"/>
          </p:cNvSpPr>
          <p:nvPr/>
        </p:nvSpPr>
        <p:spPr bwMode="auto">
          <a:xfrm>
            <a:off x="7491413" y="352425"/>
            <a:ext cx="16525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t>Courtesy: E. Kako</a:t>
            </a:r>
          </a:p>
          <a:p>
            <a:r>
              <a:rPr lang="en-US" altLang="ja-JP" sz="1400"/>
              <a:t>         K. Watanabe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スライド番号プレースホルダー 3"/>
          <p:cNvSpPr>
            <a:spLocks noGrp="1"/>
          </p:cNvSpPr>
          <p:nvPr>
            <p:ph type="sldNum" sz="quarter" idx="12"/>
          </p:nvPr>
        </p:nvSpPr>
        <p:spPr/>
        <p:txBody>
          <a:bodyPr/>
          <a:lstStyle/>
          <a:p>
            <a:fld id="{10A4EDFF-AD84-432E-AB0E-9383B86EF9DE}" type="slidenum">
              <a:rPr lang="en-US" altLang="ja-JP"/>
              <a:pPr/>
              <a:t>25</a:t>
            </a:fld>
            <a:endParaRPr lang="en-US" altLang="ja-JP"/>
          </a:p>
        </p:txBody>
      </p:sp>
      <p:sp>
        <p:nvSpPr>
          <p:cNvPr id="403458" name="スライド番号プレースホルダー 17"/>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lgn="r"/>
            <a:fld id="{58544BE0-FE0F-4D44-9130-4625FA8B5B66}" type="slidenum">
              <a:rPr lang="en-US" altLang="ja-JP" sz="1400">
                <a:solidFill>
                  <a:srgbClr val="000000"/>
                </a:solidFill>
              </a:rPr>
              <a:pPr algn="r"/>
              <a:t>25</a:t>
            </a:fld>
            <a:endParaRPr lang="en-US" altLang="ja-JP" sz="1400">
              <a:solidFill>
                <a:srgbClr val="000000"/>
              </a:solidFill>
            </a:endParaRPr>
          </a:p>
        </p:txBody>
      </p:sp>
      <p:sp>
        <p:nvSpPr>
          <p:cNvPr id="403459" name="Text Box 2"/>
          <p:cNvSpPr txBox="1">
            <a:spLocks noChangeArrowheads="1"/>
          </p:cNvSpPr>
          <p:nvPr/>
        </p:nvSpPr>
        <p:spPr bwMode="auto">
          <a:xfrm>
            <a:off x="1166813" y="312738"/>
            <a:ext cx="1841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900">
              <a:solidFill>
                <a:srgbClr val="000000"/>
              </a:solidFill>
              <a:latin typeface="Symbol" pitchFamily="18" charset="2"/>
            </a:endParaRPr>
          </a:p>
        </p:txBody>
      </p:sp>
      <p:sp>
        <p:nvSpPr>
          <p:cNvPr id="403460" name="Rectangle 3"/>
          <p:cNvSpPr>
            <a:spLocks noChangeArrowheads="1"/>
          </p:cNvSpPr>
          <p:nvPr/>
        </p:nvSpPr>
        <p:spPr bwMode="auto">
          <a:xfrm>
            <a:off x="533400" y="136525"/>
            <a:ext cx="822960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ja-JP" sz="2400">
                <a:solidFill>
                  <a:srgbClr val="000000"/>
                </a:solidFill>
              </a:rPr>
              <a:t>Superconducting Cavities for the Main Linac</a:t>
            </a:r>
          </a:p>
        </p:txBody>
      </p:sp>
      <p:sp>
        <p:nvSpPr>
          <p:cNvPr id="403461" name="Text Box 10"/>
          <p:cNvSpPr txBox="1">
            <a:spLocks noChangeArrowheads="1"/>
          </p:cNvSpPr>
          <p:nvPr/>
        </p:nvSpPr>
        <p:spPr bwMode="auto">
          <a:xfrm>
            <a:off x="7072313" y="588963"/>
            <a:ext cx="19288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solidFill>
                  <a:srgbClr val="000000"/>
                </a:solidFill>
              </a:rPr>
              <a:t>Courtesy: K. Umemori</a:t>
            </a:r>
          </a:p>
        </p:txBody>
      </p:sp>
      <p:sp>
        <p:nvSpPr>
          <p:cNvPr id="403462" name="Text Box 11"/>
          <p:cNvSpPr txBox="1">
            <a:spLocks noChangeArrowheads="1"/>
          </p:cNvSpPr>
          <p:nvPr/>
        </p:nvSpPr>
        <p:spPr bwMode="auto">
          <a:xfrm>
            <a:off x="1146175" y="2898775"/>
            <a:ext cx="1289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solidFill>
                  <a:srgbClr val="000000"/>
                </a:solidFill>
              </a:rPr>
              <a:t>9-cell Cavities</a:t>
            </a:r>
          </a:p>
        </p:txBody>
      </p:sp>
      <p:sp>
        <p:nvSpPr>
          <p:cNvPr id="403463" name="Text Box 12"/>
          <p:cNvSpPr txBox="1">
            <a:spLocks noChangeArrowheads="1"/>
          </p:cNvSpPr>
          <p:nvPr/>
        </p:nvSpPr>
        <p:spPr bwMode="auto">
          <a:xfrm>
            <a:off x="3241675" y="2789238"/>
            <a:ext cx="1368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solidFill>
                  <a:srgbClr val="000000"/>
                </a:solidFill>
              </a:rPr>
              <a:t>HOM Absorber</a:t>
            </a:r>
          </a:p>
        </p:txBody>
      </p:sp>
      <p:sp>
        <p:nvSpPr>
          <p:cNvPr id="403464" name="Text Box 14"/>
          <p:cNvSpPr txBox="1">
            <a:spLocks noChangeArrowheads="1"/>
          </p:cNvSpPr>
          <p:nvPr/>
        </p:nvSpPr>
        <p:spPr bwMode="auto">
          <a:xfrm>
            <a:off x="4757738" y="6405563"/>
            <a:ext cx="2952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solidFill>
                  <a:srgbClr val="000000"/>
                </a:solidFill>
              </a:rPr>
              <a:t>Cryomodule design (side view)</a:t>
            </a:r>
          </a:p>
        </p:txBody>
      </p:sp>
      <p:sp>
        <p:nvSpPr>
          <p:cNvPr id="403465" name="Text Box 15"/>
          <p:cNvSpPr txBox="1">
            <a:spLocks noChangeArrowheads="1"/>
          </p:cNvSpPr>
          <p:nvPr/>
        </p:nvSpPr>
        <p:spPr bwMode="auto">
          <a:xfrm>
            <a:off x="1116013" y="6292850"/>
            <a:ext cx="1333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solidFill>
                  <a:srgbClr val="000000"/>
                </a:solidFill>
              </a:rPr>
              <a:t>Input coupler</a:t>
            </a:r>
          </a:p>
        </p:txBody>
      </p:sp>
      <p:pic>
        <p:nvPicPr>
          <p:cNvPr id="403466" name="図 87" descr="図5(cryomodul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41675" y="4233863"/>
            <a:ext cx="537845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467" name="Picture 2" descr="C:\Users\furuya\Documents\ERL関連\ERL_9連空洞 #3#4関連\photo ERL 9cell#3#4 as reseived 20110525\DSCN3625.JPG"/>
          <p:cNvPicPr>
            <a:picLocks noChangeAspect="1" noChangeArrowheads="1"/>
          </p:cNvPicPr>
          <p:nvPr/>
        </p:nvPicPr>
        <p:blipFill>
          <a:blip r:embed="rId3">
            <a:extLst>
              <a:ext uri="{28A0092B-C50C-407E-A947-70E740481C1C}">
                <a14:useLocalDpi xmlns:a14="http://schemas.microsoft.com/office/drawing/2010/main" val="0"/>
              </a:ext>
            </a:extLst>
          </a:blip>
          <a:srcRect l="2922" t="17657"/>
          <a:stretch>
            <a:fillRect/>
          </a:stretch>
        </p:blipFill>
        <p:spPr bwMode="auto">
          <a:xfrm>
            <a:off x="187325" y="1050925"/>
            <a:ext cx="2944813"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468"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9450" y="1009650"/>
            <a:ext cx="1639888"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3469" name="Text Box 21"/>
          <p:cNvSpPr txBox="1">
            <a:spLocks noChangeArrowheads="1"/>
          </p:cNvSpPr>
          <p:nvPr/>
        </p:nvSpPr>
        <p:spPr bwMode="auto">
          <a:xfrm>
            <a:off x="6029325" y="3479800"/>
            <a:ext cx="2590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solidFill>
                  <a:srgbClr val="000000"/>
                </a:solidFill>
              </a:rPr>
              <a:t>Assembly of two 9-cell cavities</a:t>
            </a:r>
          </a:p>
        </p:txBody>
      </p:sp>
      <p:pic>
        <p:nvPicPr>
          <p:cNvPr id="4034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908050"/>
            <a:ext cx="4038600"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3471" name="Text Box 24"/>
          <p:cNvSpPr txBox="1">
            <a:spLocks noChangeArrowheads="1"/>
          </p:cNvSpPr>
          <p:nvPr/>
        </p:nvSpPr>
        <p:spPr bwMode="auto">
          <a:xfrm>
            <a:off x="5080000" y="2598738"/>
            <a:ext cx="1149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200">
                <a:solidFill>
                  <a:srgbClr val="000000"/>
                </a:solidFill>
              </a:rPr>
              <a:t>Input couplers</a:t>
            </a:r>
          </a:p>
        </p:txBody>
      </p:sp>
      <p:sp>
        <p:nvSpPr>
          <p:cNvPr id="403472" name="Text Box 23"/>
          <p:cNvSpPr txBox="1">
            <a:spLocks noChangeArrowheads="1"/>
          </p:cNvSpPr>
          <p:nvPr/>
        </p:nvSpPr>
        <p:spPr bwMode="auto">
          <a:xfrm>
            <a:off x="4859338" y="908050"/>
            <a:ext cx="788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200"/>
              <a:t>HOM </a:t>
            </a:r>
          </a:p>
          <a:p>
            <a:r>
              <a:rPr lang="en-US" altLang="ja-JP" sz="1200"/>
              <a:t>absorber</a:t>
            </a:r>
          </a:p>
        </p:txBody>
      </p:sp>
      <p:sp>
        <p:nvSpPr>
          <p:cNvPr id="403473" name="Text Box 14"/>
          <p:cNvSpPr txBox="1">
            <a:spLocks noChangeArrowheads="1"/>
          </p:cNvSpPr>
          <p:nvPr/>
        </p:nvSpPr>
        <p:spPr bwMode="auto">
          <a:xfrm>
            <a:off x="6086475" y="3798888"/>
            <a:ext cx="1746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solidFill>
                  <a:srgbClr val="000000"/>
                </a:solidFill>
              </a:rPr>
              <a:t>Cryomodule design</a:t>
            </a:r>
          </a:p>
        </p:txBody>
      </p:sp>
      <p:pic>
        <p:nvPicPr>
          <p:cNvPr id="403474" name="Picture 2" descr="C:\Users\umemori\Desktop\FLS_tmp\IMG_0343.JPG"/>
          <p:cNvPicPr>
            <a:picLocks noChangeAspect="1" noChangeArrowheads="1"/>
          </p:cNvPicPr>
          <p:nvPr/>
        </p:nvPicPr>
        <p:blipFill>
          <a:blip r:embed="rId6">
            <a:extLst>
              <a:ext uri="{28A0092B-C50C-407E-A947-70E740481C1C}">
                <a14:useLocalDpi xmlns:a14="http://schemas.microsoft.com/office/drawing/2010/main" val="0"/>
              </a:ext>
            </a:extLst>
          </a:blip>
          <a:srcRect t="16656"/>
          <a:stretch>
            <a:fillRect/>
          </a:stretch>
        </p:blipFill>
        <p:spPr bwMode="auto">
          <a:xfrm>
            <a:off x="333375" y="3284538"/>
            <a:ext cx="2725738"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スライド番号プレースホルダー 3"/>
          <p:cNvSpPr>
            <a:spLocks noGrp="1"/>
          </p:cNvSpPr>
          <p:nvPr>
            <p:ph type="sldNum" sz="quarter" idx="12"/>
          </p:nvPr>
        </p:nvSpPr>
        <p:spPr/>
        <p:txBody>
          <a:bodyPr/>
          <a:lstStyle/>
          <a:p>
            <a:fld id="{5D187682-D6C5-4E79-96C3-98B2FD031751}" type="slidenum">
              <a:rPr lang="en-US" altLang="ja-JP"/>
              <a:pPr/>
              <a:t>26</a:t>
            </a:fld>
            <a:endParaRPr lang="en-US" altLang="ja-JP"/>
          </a:p>
        </p:txBody>
      </p:sp>
      <p:pic>
        <p:nvPicPr>
          <p:cNvPr id="404482" name="図 17" descr="ERL9cell_#4_2ndVT.jpg"/>
          <p:cNvPicPr>
            <a:picLocks noChangeAspect="1"/>
          </p:cNvPicPr>
          <p:nvPr/>
        </p:nvPicPr>
        <p:blipFill>
          <a:blip r:embed="rId2">
            <a:extLst>
              <a:ext uri="{28A0092B-C50C-407E-A947-70E740481C1C}">
                <a14:useLocalDpi xmlns:a14="http://schemas.microsoft.com/office/drawing/2010/main" val="0"/>
              </a:ext>
            </a:extLst>
          </a:blip>
          <a:srcRect l="7539" b="11443"/>
          <a:stretch>
            <a:fillRect/>
          </a:stretch>
        </p:blipFill>
        <p:spPr bwMode="auto">
          <a:xfrm>
            <a:off x="3905250" y="3883025"/>
            <a:ext cx="5159375"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3" name="スライド番号プレースホルダー 10"/>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lgn="r"/>
            <a:fld id="{7A686D41-04E0-45A6-8107-29D79D1BC712}" type="slidenum">
              <a:rPr lang="en-US" altLang="ja-JP" sz="1400">
                <a:solidFill>
                  <a:srgbClr val="000000"/>
                </a:solidFill>
              </a:rPr>
              <a:pPr algn="r"/>
              <a:t>26</a:t>
            </a:fld>
            <a:endParaRPr lang="en-US" altLang="ja-JP" sz="1400">
              <a:solidFill>
                <a:srgbClr val="000000"/>
              </a:solidFill>
            </a:endParaRPr>
          </a:p>
        </p:txBody>
      </p:sp>
      <p:sp>
        <p:nvSpPr>
          <p:cNvPr id="404484" name="Text Box 2"/>
          <p:cNvSpPr txBox="1">
            <a:spLocks noChangeArrowheads="1"/>
          </p:cNvSpPr>
          <p:nvPr/>
        </p:nvSpPr>
        <p:spPr bwMode="auto">
          <a:xfrm>
            <a:off x="1166813" y="312738"/>
            <a:ext cx="1841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900">
              <a:solidFill>
                <a:srgbClr val="000000"/>
              </a:solidFill>
              <a:latin typeface="Symbol" pitchFamily="18" charset="2"/>
            </a:endParaRPr>
          </a:p>
        </p:txBody>
      </p:sp>
      <p:sp>
        <p:nvSpPr>
          <p:cNvPr id="404485" name="Rectangle 3"/>
          <p:cNvSpPr>
            <a:spLocks noChangeArrowheads="1"/>
          </p:cNvSpPr>
          <p:nvPr/>
        </p:nvSpPr>
        <p:spPr bwMode="auto">
          <a:xfrm>
            <a:off x="533400" y="136525"/>
            <a:ext cx="822960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ja-JP" sz="2400">
                <a:solidFill>
                  <a:srgbClr val="000000"/>
                </a:solidFill>
              </a:rPr>
              <a:t>Vertical Test Results</a:t>
            </a:r>
            <a:r>
              <a:rPr lang="en-US" altLang="ja-JP" sz="2000">
                <a:solidFill>
                  <a:srgbClr val="000000"/>
                </a:solidFill>
              </a:rPr>
              <a:t> </a:t>
            </a:r>
            <a:r>
              <a:rPr lang="en-US" altLang="ja-JP">
                <a:solidFill>
                  <a:srgbClr val="000000"/>
                </a:solidFill>
              </a:rPr>
              <a:t>(of cavities #3 &amp; #4 for the cERL cryomodule)</a:t>
            </a:r>
          </a:p>
        </p:txBody>
      </p:sp>
      <p:sp>
        <p:nvSpPr>
          <p:cNvPr id="404486" name="Text Box 4"/>
          <p:cNvSpPr txBox="1">
            <a:spLocks noChangeArrowheads="1"/>
          </p:cNvSpPr>
          <p:nvPr/>
        </p:nvSpPr>
        <p:spPr bwMode="auto">
          <a:xfrm>
            <a:off x="7215188" y="588963"/>
            <a:ext cx="19288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solidFill>
                  <a:srgbClr val="000000"/>
                </a:solidFill>
              </a:rPr>
              <a:t>Courtesy: K. Umemori</a:t>
            </a:r>
          </a:p>
        </p:txBody>
      </p:sp>
      <p:sp>
        <p:nvSpPr>
          <p:cNvPr id="404487" name="テキスト ボックス 8"/>
          <p:cNvSpPr txBox="1">
            <a:spLocks noChangeArrowheads="1"/>
          </p:cNvSpPr>
          <p:nvPr/>
        </p:nvSpPr>
        <p:spPr bwMode="auto">
          <a:xfrm>
            <a:off x="184150" y="1063625"/>
            <a:ext cx="37211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388" indent="-179388">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buFont typeface="Arial" pitchFamily="34" charset="0"/>
              <a:buChar char="•"/>
            </a:pPr>
            <a:r>
              <a:rPr lang="en-US" altLang="ja-JP" sz="1600" i="1">
                <a:solidFill>
                  <a:srgbClr val="0070C0"/>
                </a:solidFill>
              </a:rPr>
              <a:t>E</a:t>
            </a:r>
            <a:r>
              <a:rPr lang="en-US" altLang="ja-JP" sz="1600" baseline="-25000">
                <a:solidFill>
                  <a:srgbClr val="0070C0"/>
                </a:solidFill>
              </a:rPr>
              <a:t>acc</a:t>
            </a:r>
            <a:r>
              <a:rPr lang="en-US" altLang="ja-JP" sz="1600">
                <a:solidFill>
                  <a:srgbClr val="0070C0"/>
                </a:solidFill>
              </a:rPr>
              <a:t> of higher than 25 MV/m could be achieved in both cavities.</a:t>
            </a:r>
          </a:p>
          <a:p>
            <a:pPr>
              <a:buFont typeface="Arial" pitchFamily="34" charset="0"/>
              <a:buChar char="•"/>
            </a:pPr>
            <a:r>
              <a:rPr lang="en-US" altLang="ja-JP" sz="1600">
                <a:solidFill>
                  <a:srgbClr val="0070C0"/>
                </a:solidFill>
              </a:rPr>
              <a:t>Q</a:t>
            </a:r>
            <a:r>
              <a:rPr lang="en-US" altLang="ja-JP" sz="1600" baseline="-25000">
                <a:solidFill>
                  <a:srgbClr val="0070C0"/>
                </a:solidFill>
              </a:rPr>
              <a:t>0</a:t>
            </a:r>
            <a:r>
              <a:rPr lang="en-US" altLang="ja-JP" sz="1600">
                <a:solidFill>
                  <a:srgbClr val="0070C0"/>
                </a:solidFill>
              </a:rPr>
              <a:t> &gt; 10</a:t>
            </a:r>
            <a:r>
              <a:rPr lang="en-US" altLang="ja-JP" sz="1600" baseline="30000">
                <a:solidFill>
                  <a:srgbClr val="0070C0"/>
                </a:solidFill>
              </a:rPr>
              <a:t>10</a:t>
            </a:r>
            <a:r>
              <a:rPr lang="en-US" altLang="ja-JP" sz="1600">
                <a:solidFill>
                  <a:srgbClr val="0070C0"/>
                </a:solidFill>
              </a:rPr>
              <a:t> at 15 MV/m</a:t>
            </a:r>
          </a:p>
          <a:p>
            <a:pPr>
              <a:buFont typeface="Arial" pitchFamily="34" charset="0"/>
              <a:buChar char="•"/>
            </a:pPr>
            <a:r>
              <a:rPr lang="en-US" altLang="ja-JP" sz="1600">
                <a:solidFill>
                  <a:srgbClr val="FF0000"/>
                </a:solidFill>
              </a:rPr>
              <a:t>Satisfied cERL specification</a:t>
            </a:r>
            <a:endParaRPr lang="en-US" altLang="ja-JP" sz="1600">
              <a:solidFill>
                <a:srgbClr val="000000"/>
              </a:solidFill>
            </a:endParaRPr>
          </a:p>
          <a:p>
            <a:pPr>
              <a:buFont typeface="Arial" pitchFamily="34" charset="0"/>
              <a:buChar char="•"/>
            </a:pPr>
            <a:r>
              <a:rPr lang="en-US" altLang="ja-JP" sz="1600">
                <a:solidFill>
                  <a:srgbClr val="000000"/>
                </a:solidFill>
              </a:rPr>
              <a:t>Onsets of X-ray were 14 MV/m and 22 MV/m for the cavities #3 and #4, respectively.</a:t>
            </a:r>
          </a:p>
        </p:txBody>
      </p:sp>
      <p:sp>
        <p:nvSpPr>
          <p:cNvPr id="404488" name="Text Box 23"/>
          <p:cNvSpPr txBox="1">
            <a:spLocks noChangeArrowheads="1"/>
          </p:cNvSpPr>
          <p:nvPr/>
        </p:nvSpPr>
        <p:spPr bwMode="auto">
          <a:xfrm>
            <a:off x="5697538" y="6156325"/>
            <a:ext cx="1262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600" i="1">
                <a:solidFill>
                  <a:srgbClr val="000000"/>
                </a:solidFill>
              </a:rPr>
              <a:t>E</a:t>
            </a:r>
            <a:r>
              <a:rPr lang="en-US" altLang="ja-JP" sz="1600" baseline="-25000">
                <a:solidFill>
                  <a:srgbClr val="000000"/>
                </a:solidFill>
              </a:rPr>
              <a:t>acc</a:t>
            </a:r>
            <a:r>
              <a:rPr lang="en-US" altLang="ja-JP" sz="1600">
                <a:solidFill>
                  <a:srgbClr val="000000"/>
                </a:solidFill>
              </a:rPr>
              <a:t> (MV/m)</a:t>
            </a:r>
          </a:p>
        </p:txBody>
      </p:sp>
      <p:pic>
        <p:nvPicPr>
          <p:cNvPr id="404489" name="Picture 2" descr="C:\UMEMORI\ERLSC\ERLSC_110607_9C#3and#4_initial_check\デジカメ110607\受け入れ\DSC029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3" y="3068638"/>
            <a:ext cx="3489325"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490" name="図 16" descr="ERL9cell_#3_2ndVT.jpg"/>
          <p:cNvPicPr>
            <a:picLocks noChangeAspect="1"/>
          </p:cNvPicPr>
          <p:nvPr/>
        </p:nvPicPr>
        <p:blipFill>
          <a:blip r:embed="rId4">
            <a:extLst>
              <a:ext uri="{28A0092B-C50C-407E-A947-70E740481C1C}">
                <a14:useLocalDpi xmlns:a14="http://schemas.microsoft.com/office/drawing/2010/main" val="0"/>
              </a:ext>
            </a:extLst>
          </a:blip>
          <a:srcRect l="7443" b="10614"/>
          <a:stretch>
            <a:fillRect/>
          </a:stretch>
        </p:blipFill>
        <p:spPr bwMode="auto">
          <a:xfrm>
            <a:off x="3878263" y="1006475"/>
            <a:ext cx="5230812"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91" name="テキスト ボックス 18"/>
          <p:cNvSpPr txBox="1">
            <a:spLocks noChangeArrowheads="1"/>
          </p:cNvSpPr>
          <p:nvPr/>
        </p:nvSpPr>
        <p:spPr bwMode="auto">
          <a:xfrm>
            <a:off x="4752975" y="1330325"/>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a:solidFill>
                  <a:srgbClr val="000000"/>
                </a:solidFill>
              </a:rPr>
              <a:t>#3</a:t>
            </a:r>
          </a:p>
        </p:txBody>
      </p:sp>
      <p:sp>
        <p:nvSpPr>
          <p:cNvPr id="404492" name="テキスト ボックス 19"/>
          <p:cNvSpPr txBox="1">
            <a:spLocks noChangeArrowheads="1"/>
          </p:cNvSpPr>
          <p:nvPr/>
        </p:nvSpPr>
        <p:spPr bwMode="auto">
          <a:xfrm>
            <a:off x="4752975" y="4138613"/>
            <a:ext cx="504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a:solidFill>
                  <a:srgbClr val="000000"/>
                </a:solidFill>
              </a:rPr>
              <a:t>#4 </a:t>
            </a:r>
          </a:p>
        </p:txBody>
      </p:sp>
      <p:sp>
        <p:nvSpPr>
          <p:cNvPr id="404493" name="テキスト ボックス 92"/>
          <p:cNvSpPr txBox="1">
            <a:spLocks noChangeArrowheads="1"/>
          </p:cNvSpPr>
          <p:nvPr/>
        </p:nvSpPr>
        <p:spPr bwMode="auto">
          <a:xfrm>
            <a:off x="6718300" y="2492375"/>
            <a:ext cx="1190625" cy="3667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i="1">
                <a:solidFill>
                  <a:srgbClr val="000000"/>
                </a:solidFill>
              </a:rPr>
              <a:t>Q</a:t>
            </a:r>
            <a:r>
              <a:rPr lang="en-US" altLang="ja-JP" baseline="-25000">
                <a:solidFill>
                  <a:srgbClr val="000000"/>
                </a:solidFill>
              </a:rPr>
              <a:t>0</a:t>
            </a:r>
            <a:r>
              <a:rPr lang="en-US" altLang="ja-JP">
                <a:solidFill>
                  <a:srgbClr val="000000"/>
                </a:solidFill>
              </a:rPr>
              <a:t> vs </a:t>
            </a:r>
            <a:r>
              <a:rPr lang="en-US" altLang="ja-JP" i="1">
                <a:solidFill>
                  <a:srgbClr val="000000"/>
                </a:solidFill>
              </a:rPr>
              <a:t>E</a:t>
            </a:r>
            <a:r>
              <a:rPr lang="en-US" altLang="ja-JP" baseline="-25000">
                <a:solidFill>
                  <a:srgbClr val="000000"/>
                </a:solidFill>
              </a:rPr>
              <a:t>acc</a:t>
            </a:r>
          </a:p>
        </p:txBody>
      </p:sp>
      <p:sp>
        <p:nvSpPr>
          <p:cNvPr id="404494" name="テキスト ボックス 92"/>
          <p:cNvSpPr txBox="1">
            <a:spLocks noChangeArrowheads="1"/>
          </p:cNvSpPr>
          <p:nvPr/>
        </p:nvSpPr>
        <p:spPr bwMode="auto">
          <a:xfrm>
            <a:off x="6697663" y="5146675"/>
            <a:ext cx="1190625" cy="3667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i="1">
                <a:solidFill>
                  <a:srgbClr val="000000"/>
                </a:solidFill>
              </a:rPr>
              <a:t>Q</a:t>
            </a:r>
            <a:r>
              <a:rPr lang="en-US" altLang="ja-JP" baseline="-25000">
                <a:solidFill>
                  <a:srgbClr val="000000"/>
                </a:solidFill>
              </a:rPr>
              <a:t>0</a:t>
            </a:r>
            <a:r>
              <a:rPr lang="en-US" altLang="ja-JP">
                <a:solidFill>
                  <a:srgbClr val="000000"/>
                </a:solidFill>
              </a:rPr>
              <a:t> vs </a:t>
            </a:r>
            <a:r>
              <a:rPr lang="en-US" altLang="ja-JP" i="1">
                <a:solidFill>
                  <a:srgbClr val="000000"/>
                </a:solidFill>
              </a:rPr>
              <a:t>E</a:t>
            </a:r>
            <a:r>
              <a:rPr lang="en-US" altLang="ja-JP" baseline="-25000">
                <a:solidFill>
                  <a:srgbClr val="000000"/>
                </a:solidFill>
              </a:rPr>
              <a:t>acc</a:t>
            </a:r>
          </a:p>
        </p:txBody>
      </p:sp>
      <p:sp>
        <p:nvSpPr>
          <p:cNvPr id="404495" name="Text Box 23"/>
          <p:cNvSpPr txBox="1">
            <a:spLocks noChangeArrowheads="1"/>
          </p:cNvSpPr>
          <p:nvPr/>
        </p:nvSpPr>
        <p:spPr bwMode="auto">
          <a:xfrm>
            <a:off x="5697538" y="3294063"/>
            <a:ext cx="1262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600" i="1">
                <a:solidFill>
                  <a:srgbClr val="000000"/>
                </a:solidFill>
              </a:rPr>
              <a:t>E</a:t>
            </a:r>
            <a:r>
              <a:rPr lang="en-US" altLang="ja-JP" sz="1600" baseline="-25000">
                <a:solidFill>
                  <a:srgbClr val="000000"/>
                </a:solidFill>
              </a:rPr>
              <a:t>acc</a:t>
            </a:r>
            <a:r>
              <a:rPr lang="en-US" altLang="ja-JP" sz="1600">
                <a:solidFill>
                  <a:srgbClr val="000000"/>
                </a:solidFill>
              </a:rPr>
              <a:t> (MV/m)</a:t>
            </a:r>
          </a:p>
        </p:txBody>
      </p:sp>
      <p:sp>
        <p:nvSpPr>
          <p:cNvPr id="404496" name="Text Box 24"/>
          <p:cNvSpPr txBox="1">
            <a:spLocks noChangeArrowheads="1"/>
          </p:cNvSpPr>
          <p:nvPr/>
        </p:nvSpPr>
        <p:spPr bwMode="auto">
          <a:xfrm rot="-5400000">
            <a:off x="3836194" y="4377532"/>
            <a:ext cx="4206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600" i="1">
                <a:solidFill>
                  <a:srgbClr val="000000"/>
                </a:solidFill>
              </a:rPr>
              <a:t>Q</a:t>
            </a:r>
            <a:r>
              <a:rPr lang="en-US" altLang="ja-JP" sz="1600" baseline="-25000">
                <a:solidFill>
                  <a:srgbClr val="000000"/>
                </a:solidFill>
              </a:rPr>
              <a:t>0</a:t>
            </a:r>
            <a:endParaRPr lang="en-US" altLang="ja-JP" sz="1600">
              <a:solidFill>
                <a:srgbClr val="000000"/>
              </a:solidFill>
            </a:endParaRPr>
          </a:p>
        </p:txBody>
      </p:sp>
      <p:sp>
        <p:nvSpPr>
          <p:cNvPr id="404497" name="Text Box 24"/>
          <p:cNvSpPr txBox="1">
            <a:spLocks noChangeArrowheads="1"/>
          </p:cNvSpPr>
          <p:nvPr/>
        </p:nvSpPr>
        <p:spPr bwMode="auto">
          <a:xfrm rot="-5400000">
            <a:off x="3836194" y="1520032"/>
            <a:ext cx="4206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600" i="1">
                <a:solidFill>
                  <a:srgbClr val="000000"/>
                </a:solidFill>
              </a:rPr>
              <a:t>Q</a:t>
            </a:r>
            <a:r>
              <a:rPr lang="en-US" altLang="ja-JP" sz="1600" baseline="-25000">
                <a:solidFill>
                  <a:srgbClr val="000000"/>
                </a:solidFill>
              </a:rPr>
              <a:t>0</a:t>
            </a:r>
            <a:endParaRPr lang="en-US" altLang="ja-JP" sz="1600">
              <a:solidFill>
                <a:srgbClr val="000000"/>
              </a:solidFill>
            </a:endParaRPr>
          </a:p>
        </p:txBody>
      </p:sp>
      <p:sp>
        <p:nvSpPr>
          <p:cNvPr id="404498" name="テキスト ボックス 8"/>
          <p:cNvSpPr txBox="1">
            <a:spLocks noChangeArrowheads="1"/>
          </p:cNvSpPr>
          <p:nvPr/>
        </p:nvSpPr>
        <p:spPr bwMode="auto">
          <a:xfrm>
            <a:off x="222250" y="5783263"/>
            <a:ext cx="35147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388" indent="-179388">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buFont typeface="Arial" pitchFamily="34" charset="0"/>
              <a:buChar char="•"/>
            </a:pPr>
            <a:r>
              <a:rPr lang="en-US" altLang="ja-JP" sz="1600">
                <a:solidFill>
                  <a:srgbClr val="000000"/>
                </a:solidFill>
              </a:rPr>
              <a:t>Cavities are waiting for Helium-jacket welding and will be installed into cryomodule.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スライド番号プレースホルダー 3"/>
          <p:cNvSpPr>
            <a:spLocks noGrp="1"/>
          </p:cNvSpPr>
          <p:nvPr>
            <p:ph type="sldNum" sz="quarter" idx="12"/>
          </p:nvPr>
        </p:nvSpPr>
        <p:spPr/>
        <p:txBody>
          <a:bodyPr/>
          <a:lstStyle/>
          <a:p>
            <a:fld id="{BF5148D3-F575-4ED1-B78B-9185F52BE98A}" type="slidenum">
              <a:rPr lang="en-US" altLang="ja-JP"/>
              <a:pPr/>
              <a:t>27</a:t>
            </a:fld>
            <a:endParaRPr lang="en-US" altLang="ja-JP"/>
          </a:p>
        </p:txBody>
      </p:sp>
      <p:sp>
        <p:nvSpPr>
          <p:cNvPr id="356354" name="Text Box 2"/>
          <p:cNvSpPr txBox="1">
            <a:spLocks noChangeArrowheads="1"/>
          </p:cNvSpPr>
          <p:nvPr/>
        </p:nvSpPr>
        <p:spPr bwMode="auto">
          <a:xfrm>
            <a:off x="1166813" y="312738"/>
            <a:ext cx="1841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900">
              <a:latin typeface="Symbol" pitchFamily="18" charset="2"/>
            </a:endParaRPr>
          </a:p>
        </p:txBody>
      </p:sp>
      <p:sp>
        <p:nvSpPr>
          <p:cNvPr id="356355" name="Rectangle 3"/>
          <p:cNvSpPr>
            <a:spLocks noChangeArrowheads="1"/>
          </p:cNvSpPr>
          <p:nvPr/>
        </p:nvSpPr>
        <p:spPr bwMode="auto">
          <a:xfrm>
            <a:off x="533400" y="136525"/>
            <a:ext cx="8229600"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ja-JP" sz="2400">
                <a:solidFill>
                  <a:schemeClr val="tx2"/>
                </a:solidFill>
              </a:rPr>
              <a:t>RF System for the cERL</a:t>
            </a:r>
          </a:p>
        </p:txBody>
      </p:sp>
      <p:sp>
        <p:nvSpPr>
          <p:cNvPr id="5" name="スライド番号プレースホルダー 4"/>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5EBADBE-9129-442C-9091-4F61BD1F1FC6}" type="slidenum">
              <a:rPr lang="ja-JP" altLang="en-US" sz="1200">
                <a:solidFill>
                  <a:schemeClr val="tx1">
                    <a:tint val="75000"/>
                  </a:schemeClr>
                </a:solidFill>
                <a:latin typeface="+mn-lt"/>
                <a:ea typeface="+mn-ea"/>
              </a:rPr>
              <a:pPr algn="r" fontAlgn="auto">
                <a:spcBef>
                  <a:spcPts val="0"/>
                </a:spcBef>
                <a:spcAft>
                  <a:spcPts val="0"/>
                </a:spcAft>
                <a:defRPr/>
              </a:pPr>
              <a:t>27</a:t>
            </a:fld>
            <a:endParaRPr lang="ja-JP" altLang="en-US" sz="1200">
              <a:solidFill>
                <a:schemeClr val="tx1">
                  <a:tint val="75000"/>
                </a:schemeClr>
              </a:solidFill>
              <a:latin typeface="+mn-lt"/>
              <a:ea typeface="+mn-ea"/>
            </a:endParaRPr>
          </a:p>
        </p:txBody>
      </p:sp>
      <p:sp>
        <p:nvSpPr>
          <p:cNvPr id="356371" name="Line 545"/>
          <p:cNvSpPr>
            <a:spLocks noChangeShapeType="1"/>
          </p:cNvSpPr>
          <p:nvPr/>
        </p:nvSpPr>
        <p:spPr bwMode="auto">
          <a:xfrm>
            <a:off x="3219450" y="1855788"/>
            <a:ext cx="0" cy="336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pic>
        <p:nvPicPr>
          <p:cNvPr id="356372" name="Picture 978" descr="ERL_20080527Di-00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1179513"/>
            <a:ext cx="1665288"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73" name="Oval 537"/>
          <p:cNvSpPr>
            <a:spLocks noChangeArrowheads="1"/>
          </p:cNvSpPr>
          <p:nvPr/>
        </p:nvSpPr>
        <p:spPr bwMode="auto">
          <a:xfrm>
            <a:off x="3436938" y="2309813"/>
            <a:ext cx="69850" cy="69850"/>
          </a:xfrm>
          <a:prstGeom prst="ellipse">
            <a:avLst/>
          </a:prstGeom>
          <a:solidFill>
            <a:srgbClr val="66CCFF"/>
          </a:solidFill>
          <a:ln w="9525">
            <a:solidFill>
              <a:srgbClr val="0000FF"/>
            </a:solidFill>
            <a:round/>
            <a:headEnd/>
            <a:tailEnd/>
          </a:ln>
        </p:spPr>
        <p:txBody>
          <a:bodyPr wrap="none" anchor="ctr"/>
          <a:lstStyle/>
          <a:p>
            <a:endParaRPr lang="ja-JP" altLang="ja-JP">
              <a:latin typeface="Calibri" pitchFamily="34" charset="0"/>
            </a:endParaRPr>
          </a:p>
        </p:txBody>
      </p:sp>
      <p:sp>
        <p:nvSpPr>
          <p:cNvPr id="356374" name="AutoShape 542"/>
          <p:cNvSpPr>
            <a:spLocks noChangeArrowheads="1"/>
          </p:cNvSpPr>
          <p:nvPr/>
        </p:nvSpPr>
        <p:spPr bwMode="auto">
          <a:xfrm flipV="1">
            <a:off x="3073400" y="1619250"/>
            <a:ext cx="288925" cy="249238"/>
          </a:xfrm>
          <a:prstGeom prst="triangle">
            <a:avLst>
              <a:gd name="adj" fmla="val 5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ja-JP">
              <a:latin typeface="Calibri" pitchFamily="34" charset="0"/>
            </a:endParaRPr>
          </a:p>
        </p:txBody>
      </p:sp>
      <p:sp>
        <p:nvSpPr>
          <p:cNvPr id="356375" name="Text Box 549"/>
          <p:cNvSpPr txBox="1">
            <a:spLocks noChangeArrowheads="1"/>
          </p:cNvSpPr>
          <p:nvPr/>
        </p:nvSpPr>
        <p:spPr bwMode="auto">
          <a:xfrm>
            <a:off x="2732088" y="1200150"/>
            <a:ext cx="1031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solidFill>
                  <a:srgbClr val="0000FF"/>
                </a:solidFill>
              </a:rPr>
              <a:t>30kW  IOT</a:t>
            </a:r>
          </a:p>
        </p:txBody>
      </p:sp>
      <p:grpSp>
        <p:nvGrpSpPr>
          <p:cNvPr id="356376" name="Group 550"/>
          <p:cNvGrpSpPr>
            <a:grpSpLocks/>
          </p:cNvGrpSpPr>
          <p:nvPr/>
        </p:nvGrpSpPr>
        <p:grpSpPr bwMode="auto">
          <a:xfrm>
            <a:off x="442913" y="2565400"/>
            <a:ext cx="5543550" cy="1225550"/>
            <a:chOff x="476" y="1661"/>
            <a:chExt cx="3492" cy="772"/>
          </a:xfrm>
        </p:grpSpPr>
        <p:sp>
          <p:nvSpPr>
            <p:cNvPr id="356377" name="Oval 551"/>
            <p:cNvSpPr>
              <a:spLocks noChangeArrowheads="1"/>
            </p:cNvSpPr>
            <p:nvPr/>
          </p:nvSpPr>
          <p:spPr bwMode="auto">
            <a:xfrm>
              <a:off x="476" y="1661"/>
              <a:ext cx="771" cy="771"/>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ja-JP">
                <a:latin typeface="Calibri" pitchFamily="34" charset="0"/>
              </a:endParaRPr>
            </a:p>
          </p:txBody>
        </p:sp>
        <p:sp>
          <p:nvSpPr>
            <p:cNvPr id="356378" name="Oval 552"/>
            <p:cNvSpPr>
              <a:spLocks noChangeArrowheads="1"/>
            </p:cNvSpPr>
            <p:nvPr/>
          </p:nvSpPr>
          <p:spPr bwMode="auto">
            <a:xfrm>
              <a:off x="3197" y="1661"/>
              <a:ext cx="771" cy="771"/>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ja-JP">
                <a:latin typeface="Calibri" pitchFamily="34" charset="0"/>
              </a:endParaRPr>
            </a:p>
          </p:txBody>
        </p:sp>
        <p:sp>
          <p:nvSpPr>
            <p:cNvPr id="356379" name="Rectangle 553"/>
            <p:cNvSpPr>
              <a:spLocks noChangeArrowheads="1"/>
            </p:cNvSpPr>
            <p:nvPr/>
          </p:nvSpPr>
          <p:spPr bwMode="auto">
            <a:xfrm>
              <a:off x="884" y="1661"/>
              <a:ext cx="408" cy="772"/>
            </a:xfrm>
            <a:prstGeom prst="rect">
              <a:avLst/>
            </a:prstGeom>
            <a:solidFill>
              <a:schemeClr val="bg1"/>
            </a:solidFill>
            <a:ln w="9525">
              <a:solidFill>
                <a:schemeClr val="bg1"/>
              </a:solidFill>
              <a:miter lim="800000"/>
              <a:headEnd/>
              <a:tailEnd/>
            </a:ln>
          </p:spPr>
          <p:txBody>
            <a:bodyPr wrap="none" anchor="ctr"/>
            <a:lstStyle/>
            <a:p>
              <a:endParaRPr lang="ja-JP" altLang="ja-JP">
                <a:latin typeface="Calibri" pitchFamily="34" charset="0"/>
              </a:endParaRPr>
            </a:p>
          </p:txBody>
        </p:sp>
        <p:sp>
          <p:nvSpPr>
            <p:cNvPr id="356380" name="Rectangle 554"/>
            <p:cNvSpPr>
              <a:spLocks noChangeArrowheads="1"/>
            </p:cNvSpPr>
            <p:nvPr/>
          </p:nvSpPr>
          <p:spPr bwMode="auto">
            <a:xfrm>
              <a:off x="3181" y="1661"/>
              <a:ext cx="424" cy="77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latin typeface="Calibri" pitchFamily="34" charset="0"/>
              </a:endParaRPr>
            </a:p>
          </p:txBody>
        </p:sp>
        <p:sp>
          <p:nvSpPr>
            <p:cNvPr id="356381" name="Line 555"/>
            <p:cNvSpPr>
              <a:spLocks noChangeShapeType="1"/>
            </p:cNvSpPr>
            <p:nvPr/>
          </p:nvSpPr>
          <p:spPr bwMode="auto">
            <a:xfrm>
              <a:off x="838" y="2433"/>
              <a:ext cx="276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6382" name="Line 556"/>
            <p:cNvSpPr>
              <a:spLocks noChangeShapeType="1"/>
            </p:cNvSpPr>
            <p:nvPr/>
          </p:nvSpPr>
          <p:spPr bwMode="auto">
            <a:xfrm>
              <a:off x="838" y="1661"/>
              <a:ext cx="276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56383" name="Text Box 558"/>
          <p:cNvSpPr txBox="1">
            <a:spLocks noChangeArrowheads="1"/>
          </p:cNvSpPr>
          <p:nvPr/>
        </p:nvSpPr>
        <p:spPr bwMode="auto">
          <a:xfrm>
            <a:off x="2325688" y="2689225"/>
            <a:ext cx="1885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600"/>
              <a:t>Two 9-cell Cavities</a:t>
            </a:r>
          </a:p>
        </p:txBody>
      </p:sp>
      <p:sp>
        <p:nvSpPr>
          <p:cNvPr id="356384" name="Text Box 559"/>
          <p:cNvSpPr txBox="1">
            <a:spLocks noChangeArrowheads="1"/>
          </p:cNvSpPr>
          <p:nvPr/>
        </p:nvSpPr>
        <p:spPr bwMode="auto">
          <a:xfrm>
            <a:off x="6283325" y="2714625"/>
            <a:ext cx="1446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600"/>
              <a:t>2-cell Cavities</a:t>
            </a:r>
          </a:p>
        </p:txBody>
      </p:sp>
      <p:sp>
        <p:nvSpPr>
          <p:cNvPr id="356385" name="Line 560"/>
          <p:cNvSpPr>
            <a:spLocks noChangeShapeType="1"/>
          </p:cNvSpPr>
          <p:nvPr/>
        </p:nvSpPr>
        <p:spPr bwMode="auto">
          <a:xfrm flipV="1">
            <a:off x="6692900" y="2355850"/>
            <a:ext cx="0" cy="417513"/>
          </a:xfrm>
          <a:prstGeom prst="line">
            <a:avLst/>
          </a:prstGeom>
          <a:noFill/>
          <a:ln w="1905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56386" name="Line 561"/>
          <p:cNvSpPr>
            <a:spLocks noChangeShapeType="1"/>
          </p:cNvSpPr>
          <p:nvPr/>
        </p:nvSpPr>
        <p:spPr bwMode="auto">
          <a:xfrm flipH="1" flipV="1">
            <a:off x="6272213" y="2335213"/>
            <a:ext cx="227012" cy="438150"/>
          </a:xfrm>
          <a:prstGeom prst="line">
            <a:avLst/>
          </a:prstGeom>
          <a:noFill/>
          <a:ln w="1905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56387" name="Line 562"/>
          <p:cNvSpPr>
            <a:spLocks noChangeShapeType="1"/>
          </p:cNvSpPr>
          <p:nvPr/>
        </p:nvSpPr>
        <p:spPr bwMode="auto">
          <a:xfrm flipH="1" flipV="1">
            <a:off x="5737225" y="2349500"/>
            <a:ext cx="546100" cy="423863"/>
          </a:xfrm>
          <a:prstGeom prst="line">
            <a:avLst/>
          </a:prstGeom>
          <a:noFill/>
          <a:ln w="1905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56388" name="Line 568"/>
          <p:cNvSpPr>
            <a:spLocks noChangeShapeType="1"/>
          </p:cNvSpPr>
          <p:nvPr/>
        </p:nvSpPr>
        <p:spPr bwMode="auto">
          <a:xfrm flipH="1" flipV="1">
            <a:off x="519113" y="2438400"/>
            <a:ext cx="541337" cy="11747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56389" name="Rectangle 569"/>
          <p:cNvSpPr>
            <a:spLocks noChangeArrowheads="1"/>
          </p:cNvSpPr>
          <p:nvPr/>
        </p:nvSpPr>
        <p:spPr bwMode="auto">
          <a:xfrm rot="724548">
            <a:off x="238125" y="2271713"/>
            <a:ext cx="288925" cy="304800"/>
          </a:xfrm>
          <a:prstGeom prst="rect">
            <a:avLst/>
          </a:prstGeom>
          <a:solidFill>
            <a:schemeClr val="bg1"/>
          </a:solidFill>
          <a:ln w="28575">
            <a:solidFill>
              <a:schemeClr val="tx1"/>
            </a:solidFill>
            <a:miter lim="800000"/>
            <a:headEnd/>
            <a:tailEnd/>
          </a:ln>
        </p:spPr>
        <p:txBody>
          <a:bodyPr wrap="none" anchor="ctr"/>
          <a:lstStyle/>
          <a:p>
            <a:endParaRPr lang="ja-JP" altLang="ja-JP">
              <a:latin typeface="Calibri" pitchFamily="34" charset="0"/>
            </a:endParaRPr>
          </a:p>
        </p:txBody>
      </p:sp>
      <p:sp>
        <p:nvSpPr>
          <p:cNvPr id="356390" name="Line 571"/>
          <p:cNvSpPr>
            <a:spLocks noChangeShapeType="1"/>
          </p:cNvSpPr>
          <p:nvPr/>
        </p:nvSpPr>
        <p:spPr bwMode="auto">
          <a:xfrm flipH="1">
            <a:off x="7667625" y="2276475"/>
            <a:ext cx="21907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56391" name="Text Box 572"/>
          <p:cNvSpPr txBox="1">
            <a:spLocks noChangeArrowheads="1"/>
          </p:cNvSpPr>
          <p:nvPr/>
        </p:nvSpPr>
        <p:spPr bwMode="auto">
          <a:xfrm>
            <a:off x="7870825" y="2065338"/>
            <a:ext cx="615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75125">
              <a:defRPr kumimoji="1">
                <a:solidFill>
                  <a:schemeClr val="tx1"/>
                </a:solidFill>
                <a:latin typeface="Arial" pitchFamily="34" charset="0"/>
                <a:ea typeface="ＭＳ Ｐゴシック" pitchFamily="50" charset="-128"/>
              </a:defRPr>
            </a:lvl1pPr>
            <a:lvl2pPr marL="742950" indent="-285750" defTabSz="4175125">
              <a:defRPr kumimoji="1">
                <a:solidFill>
                  <a:schemeClr val="tx1"/>
                </a:solidFill>
                <a:latin typeface="Arial" pitchFamily="34" charset="0"/>
                <a:ea typeface="ＭＳ Ｐゴシック" pitchFamily="50" charset="-128"/>
              </a:defRPr>
            </a:lvl2pPr>
            <a:lvl3pPr marL="1143000" indent="-228600" defTabSz="4175125">
              <a:defRPr kumimoji="1">
                <a:solidFill>
                  <a:schemeClr val="tx1"/>
                </a:solidFill>
                <a:latin typeface="Arial" pitchFamily="34" charset="0"/>
                <a:ea typeface="ＭＳ Ｐゴシック" pitchFamily="50" charset="-128"/>
              </a:defRPr>
            </a:lvl3pPr>
            <a:lvl4pPr marL="1600200" indent="-228600" defTabSz="4175125">
              <a:defRPr kumimoji="1">
                <a:solidFill>
                  <a:schemeClr val="tx1"/>
                </a:solidFill>
                <a:latin typeface="Arial" pitchFamily="34" charset="0"/>
                <a:ea typeface="ＭＳ Ｐゴシック" pitchFamily="50" charset="-128"/>
              </a:defRPr>
            </a:lvl4pPr>
            <a:lvl5pPr marL="2057400" indent="-228600" defTabSz="4175125">
              <a:defRPr kumimoji="1">
                <a:solidFill>
                  <a:schemeClr val="tx1"/>
                </a:solidFill>
                <a:latin typeface="Arial" pitchFamily="34" charset="0"/>
                <a:ea typeface="ＭＳ Ｐゴシック" pitchFamily="50" charset="-128"/>
              </a:defRPr>
            </a:lvl5pPr>
            <a:lvl6pPr marL="2514600" indent="-228600" defTabSz="4175125"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175125"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175125"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175125"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a:t>Gun</a:t>
            </a:r>
          </a:p>
        </p:txBody>
      </p:sp>
      <p:sp>
        <p:nvSpPr>
          <p:cNvPr id="356392" name="Text Box 574"/>
          <p:cNvSpPr txBox="1">
            <a:spLocks noChangeArrowheads="1"/>
          </p:cNvSpPr>
          <p:nvPr/>
        </p:nvSpPr>
        <p:spPr bwMode="auto">
          <a:xfrm>
            <a:off x="5503863" y="1019175"/>
            <a:ext cx="8747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solidFill>
                  <a:srgbClr val="0000FF"/>
                </a:solidFill>
              </a:rPr>
              <a:t>300kW  </a:t>
            </a:r>
          </a:p>
          <a:p>
            <a:r>
              <a:rPr lang="en-US" altLang="ja-JP" sz="1400">
                <a:solidFill>
                  <a:srgbClr val="0000FF"/>
                </a:solidFill>
              </a:rPr>
              <a:t>Klystron </a:t>
            </a:r>
          </a:p>
        </p:txBody>
      </p:sp>
      <p:sp>
        <p:nvSpPr>
          <p:cNvPr id="356394" name="Text Box 579"/>
          <p:cNvSpPr txBox="1">
            <a:spLocks noChangeArrowheads="1"/>
          </p:cNvSpPr>
          <p:nvPr/>
        </p:nvSpPr>
        <p:spPr bwMode="auto">
          <a:xfrm>
            <a:off x="6975475" y="1433513"/>
            <a:ext cx="1031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solidFill>
                  <a:srgbClr val="0000FF"/>
                </a:solidFill>
              </a:rPr>
              <a:t>20kW IOT </a:t>
            </a:r>
          </a:p>
        </p:txBody>
      </p:sp>
      <p:sp>
        <p:nvSpPr>
          <p:cNvPr id="356396" name="Text Box 50"/>
          <p:cNvSpPr txBox="1">
            <a:spLocks noChangeArrowheads="1"/>
          </p:cNvSpPr>
          <p:nvPr/>
        </p:nvSpPr>
        <p:spPr bwMode="auto">
          <a:xfrm>
            <a:off x="2354263" y="782638"/>
            <a:ext cx="1412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2000">
                <a:solidFill>
                  <a:srgbClr val="FF33CC"/>
                </a:solidFill>
              </a:rPr>
              <a:t>Main Linac</a:t>
            </a:r>
          </a:p>
        </p:txBody>
      </p:sp>
      <p:sp>
        <p:nvSpPr>
          <p:cNvPr id="356397" name="Text Box 49"/>
          <p:cNvSpPr txBox="1">
            <a:spLocks noChangeArrowheads="1"/>
          </p:cNvSpPr>
          <p:nvPr/>
        </p:nvSpPr>
        <p:spPr bwMode="auto">
          <a:xfrm>
            <a:off x="5819775" y="685800"/>
            <a:ext cx="1016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2000">
                <a:solidFill>
                  <a:srgbClr val="FF33CC"/>
                </a:solidFill>
              </a:rPr>
              <a:t>Injector</a:t>
            </a:r>
          </a:p>
        </p:txBody>
      </p:sp>
      <p:graphicFrame>
        <p:nvGraphicFramePr>
          <p:cNvPr id="356530" name="Group 178"/>
          <p:cNvGraphicFramePr>
            <a:graphicFrameLocks noGrp="1"/>
          </p:cNvGraphicFramePr>
          <p:nvPr/>
        </p:nvGraphicFramePr>
        <p:xfrm>
          <a:off x="428625" y="4535488"/>
          <a:ext cx="8239125" cy="2181225"/>
        </p:xfrm>
        <a:graphic>
          <a:graphicData uri="http://schemas.openxmlformats.org/drawingml/2006/table">
            <a:tbl>
              <a:tblPr/>
              <a:tblGrid>
                <a:gridCol w="1576388"/>
                <a:gridCol w="830262"/>
                <a:gridCol w="1003300"/>
                <a:gridCol w="1217613"/>
                <a:gridCol w="946150"/>
                <a:gridCol w="874712"/>
                <a:gridCol w="904875"/>
                <a:gridCol w="885825"/>
              </a:tblGrid>
              <a:tr h="242888">
                <a:tc>
                  <a:txBody>
                    <a:bodyPr/>
                    <a:lstStyle/>
                    <a:p>
                      <a:pPr marL="0" marR="0" lvl="0" indent="133350" algn="just"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Item</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B"/>
                    </a:solid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Unit</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B"/>
                    </a:solid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Buncher</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B"/>
                    </a:solid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Inj-1</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B"/>
                    </a:solid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Inj-2</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B"/>
                    </a:solid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Inj-3</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B"/>
                    </a:solid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ML-1</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B"/>
                    </a:solid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ML-2</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B"/>
                    </a:solidFill>
                  </a:tcPr>
                </a:tc>
              </a:tr>
              <a:tr h="241300">
                <a:tc>
                  <a:txBody>
                    <a:bodyPr/>
                    <a:lstStyle/>
                    <a:p>
                      <a:pPr marL="0" marR="0" lvl="0" indent="133350" algn="just"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Structure</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B"/>
                    </a:solid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B"/>
                    </a:solid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NC</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SC</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SC</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SC</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SC</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SC</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2888">
                <a:tc>
                  <a:txBody>
                    <a:bodyPr/>
                    <a:lstStyle/>
                    <a:p>
                      <a:pPr marL="0" marR="0" lvl="0" indent="133350" algn="just"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Gradient</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B"/>
                    </a:solid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MV</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B"/>
                    </a:solid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0.14</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1</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2</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2</a:t>
                      </a: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15</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15</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3363">
                <a:tc>
                  <a:txBody>
                    <a:bodyPr/>
                    <a:lstStyle/>
                    <a:p>
                      <a:pPr marL="0" marR="0" lvl="0" indent="133350" algn="just"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Q</a:t>
                      </a:r>
                      <a:r>
                        <a:rPr kumimoji="0" lang="en-US" altLang="ja-JP" sz="1400" b="0" i="0" u="none" strike="noStrike" cap="none" normalizeH="0" baseline="-25000" smtClean="0">
                          <a:ln>
                            <a:noFill/>
                          </a:ln>
                          <a:solidFill>
                            <a:schemeClr val="tx1"/>
                          </a:solidFill>
                          <a:effectLst/>
                          <a:latin typeface="Arial" pitchFamily="34" charset="0"/>
                          <a:ea typeface="ＭＳ 明朝" pitchFamily="17" charset="-128"/>
                        </a:rPr>
                        <a:t>L</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B"/>
                    </a:solid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B"/>
                    </a:solid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5 </a:t>
                      </a:r>
                      <a:r>
                        <a:rPr kumimoji="0" lang="en-US" altLang="ja-JP" sz="1400" b="0" i="0" u="none" strike="noStrike" cap="none" normalizeH="0" baseline="0" smtClean="0">
                          <a:ln>
                            <a:noFill/>
                          </a:ln>
                          <a:solidFill>
                            <a:schemeClr val="tx1"/>
                          </a:solidFill>
                          <a:effectLst/>
                          <a:latin typeface="Arial" pitchFamily="34" charset="0"/>
                          <a:ea typeface="ＭＳ 明朝" pitchFamily="17" charset="-128"/>
                          <a:sym typeface="Symbol" pitchFamily="18" charset="2"/>
                        </a:rPr>
                        <a:t></a:t>
                      </a: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 10</a:t>
                      </a:r>
                      <a:r>
                        <a:rPr kumimoji="0" lang="en-US" altLang="ja-JP" sz="1400" b="0" i="0" u="none" strike="noStrike" cap="none" normalizeH="0" baseline="30000" smtClean="0">
                          <a:ln>
                            <a:noFill/>
                          </a:ln>
                          <a:solidFill>
                            <a:schemeClr val="tx1"/>
                          </a:solidFill>
                          <a:effectLst/>
                          <a:latin typeface="Arial" pitchFamily="34" charset="0"/>
                          <a:ea typeface="ＭＳ 明朝" pitchFamily="17" charset="-128"/>
                        </a:rPr>
                        <a:t>5</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2 </a:t>
                      </a:r>
                      <a:r>
                        <a:rPr kumimoji="0" lang="en-US" altLang="ja-JP" sz="1400" b="0" i="0" u="none" strike="noStrike" cap="none" normalizeH="0" baseline="0" smtClean="0">
                          <a:ln>
                            <a:noFill/>
                          </a:ln>
                          <a:solidFill>
                            <a:schemeClr val="tx1"/>
                          </a:solidFill>
                          <a:effectLst/>
                          <a:latin typeface="Arial" pitchFamily="34" charset="0"/>
                          <a:ea typeface="ＭＳ 明朝" pitchFamily="17" charset="-128"/>
                          <a:sym typeface="Symbol" pitchFamily="18" charset="2"/>
                        </a:rPr>
                        <a:t></a:t>
                      </a: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 10</a:t>
                      </a:r>
                      <a:r>
                        <a:rPr kumimoji="0" lang="en-US" altLang="ja-JP" sz="1400" b="0" i="0" u="none" strike="noStrike" cap="none" normalizeH="0" baseline="30000" smtClean="0">
                          <a:ln>
                            <a:noFill/>
                          </a:ln>
                          <a:solidFill>
                            <a:schemeClr val="tx1"/>
                          </a:solidFill>
                          <a:effectLst/>
                          <a:latin typeface="Arial" pitchFamily="34" charset="0"/>
                          <a:ea typeface="ＭＳ 明朝" pitchFamily="17" charset="-128"/>
                        </a:rPr>
                        <a:t>5</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2 </a:t>
                      </a:r>
                      <a:r>
                        <a:rPr kumimoji="0" lang="en-US" altLang="ja-JP" sz="1400" b="0" i="0" u="none" strike="noStrike" cap="none" normalizeH="0" baseline="0" smtClean="0">
                          <a:ln>
                            <a:noFill/>
                          </a:ln>
                          <a:solidFill>
                            <a:schemeClr val="tx1"/>
                          </a:solidFill>
                          <a:effectLst/>
                          <a:latin typeface="Arial" pitchFamily="34" charset="0"/>
                          <a:ea typeface="ＭＳ 明朝" pitchFamily="17" charset="-128"/>
                          <a:sym typeface="Symbol" pitchFamily="18" charset="2"/>
                        </a:rPr>
                        <a:t></a:t>
                      </a: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 10</a:t>
                      </a:r>
                      <a:r>
                        <a:rPr kumimoji="0" lang="en-US" altLang="ja-JP" sz="1400" b="0" i="0" u="none" strike="noStrike" cap="none" normalizeH="0" baseline="30000" smtClean="0">
                          <a:ln>
                            <a:noFill/>
                          </a:ln>
                          <a:solidFill>
                            <a:schemeClr val="tx1"/>
                          </a:solidFill>
                          <a:effectLst/>
                          <a:latin typeface="Arial" pitchFamily="34" charset="0"/>
                          <a:ea typeface="ＭＳ 明朝" pitchFamily="17" charset="-128"/>
                        </a:rPr>
                        <a:t>5</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2 </a:t>
                      </a:r>
                      <a:r>
                        <a:rPr kumimoji="0" lang="en-US" altLang="ja-JP" sz="1400" b="0" i="0" u="none" strike="noStrike" cap="none" normalizeH="0" baseline="0" smtClean="0">
                          <a:ln>
                            <a:noFill/>
                          </a:ln>
                          <a:solidFill>
                            <a:schemeClr val="tx1"/>
                          </a:solidFill>
                          <a:effectLst/>
                          <a:latin typeface="Arial" pitchFamily="34" charset="0"/>
                          <a:ea typeface="ＭＳ 明朝" pitchFamily="17" charset="-128"/>
                          <a:sym typeface="Symbol" pitchFamily="18" charset="2"/>
                        </a:rPr>
                        <a:t></a:t>
                      </a: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 10</a:t>
                      </a:r>
                      <a:r>
                        <a:rPr kumimoji="0" lang="en-US" altLang="ja-JP" sz="1400" b="0" i="0" u="none" strike="noStrike" cap="none" normalizeH="0" baseline="30000" smtClean="0">
                          <a:ln>
                            <a:noFill/>
                          </a:ln>
                          <a:solidFill>
                            <a:schemeClr val="tx1"/>
                          </a:solidFill>
                          <a:effectLst/>
                          <a:latin typeface="Arial" pitchFamily="34" charset="0"/>
                          <a:ea typeface="ＭＳ 明朝" pitchFamily="17" charset="-128"/>
                        </a:rPr>
                        <a:t>7</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2 </a:t>
                      </a:r>
                      <a:r>
                        <a:rPr kumimoji="0" lang="en-US" altLang="ja-JP" sz="1400" b="0" i="0" u="none" strike="noStrike" cap="none" normalizeH="0" baseline="0" smtClean="0">
                          <a:ln>
                            <a:noFill/>
                          </a:ln>
                          <a:solidFill>
                            <a:schemeClr val="tx1"/>
                          </a:solidFill>
                          <a:effectLst/>
                          <a:latin typeface="Arial" pitchFamily="34" charset="0"/>
                          <a:ea typeface="ＭＳ 明朝" pitchFamily="17" charset="-128"/>
                          <a:sym typeface="Symbol" pitchFamily="18" charset="2"/>
                        </a:rPr>
                        <a:t></a:t>
                      </a: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 10</a:t>
                      </a:r>
                      <a:r>
                        <a:rPr kumimoji="0" lang="en-US" altLang="ja-JP" sz="1400" b="0" i="0" u="none" strike="noStrike" cap="none" normalizeH="0" baseline="30000" smtClean="0">
                          <a:ln>
                            <a:noFill/>
                          </a:ln>
                          <a:solidFill>
                            <a:schemeClr val="tx1"/>
                          </a:solidFill>
                          <a:effectLst/>
                          <a:latin typeface="Arial" pitchFamily="34" charset="0"/>
                          <a:ea typeface="ＭＳ 明朝" pitchFamily="17" charset="-128"/>
                        </a:rPr>
                        <a:t>7</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1300">
                <a:tc>
                  <a:txBody>
                    <a:bodyPr/>
                    <a:lstStyle/>
                    <a:p>
                      <a:pPr marL="0" marR="0" lvl="0" indent="133350" algn="just"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Beam Phase</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B"/>
                    </a:solid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degree</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B"/>
                    </a:solid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sym typeface="Symbol" pitchFamily="18" charset="2"/>
                        </a:rPr>
                        <a:t></a:t>
                      </a: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90</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sym typeface="Symbol" pitchFamily="18" charset="2"/>
                        </a:rPr>
                        <a:t></a:t>
                      </a: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15 to </a:t>
                      </a:r>
                      <a:r>
                        <a:rPr kumimoji="0" lang="en-US" altLang="ja-JP" sz="1400" b="0" i="0" u="none" strike="noStrike" cap="none" normalizeH="0" baseline="0" smtClean="0">
                          <a:ln>
                            <a:noFill/>
                          </a:ln>
                          <a:solidFill>
                            <a:schemeClr val="tx1"/>
                          </a:solidFill>
                          <a:effectLst/>
                          <a:latin typeface="Arial" pitchFamily="34" charset="0"/>
                          <a:ea typeface="ＭＳ 明朝" pitchFamily="17" charset="-128"/>
                          <a:sym typeface="Symbol" pitchFamily="18" charset="2"/>
                        </a:rPr>
                        <a:t></a:t>
                      </a: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30</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sym typeface="Symbol" pitchFamily="18" charset="2"/>
                        </a:rPr>
                        <a:t></a:t>
                      </a: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10</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sym typeface="Symbol" pitchFamily="18" charset="2"/>
                        </a:rPr>
                        <a:t></a:t>
                      </a: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10</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0</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0</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2888">
                <a:tc>
                  <a:txBody>
                    <a:bodyPr/>
                    <a:lstStyle/>
                    <a:p>
                      <a:pPr marL="0" marR="0" lvl="0" indent="133350" algn="just"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Power Required</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B"/>
                    </a:solid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kW</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B"/>
                    </a:solid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4.5</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10</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37</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37</a:t>
                      </a:r>
                      <a:endParaRPr kumimoji="1" lang="en-US" altLang="ja-JP" sz="1400" b="0" i="0" u="none" strike="noStrike" cap="none" normalizeH="0" baseline="0" smtClean="0">
                        <a:ln>
                          <a:noFill/>
                        </a:ln>
                        <a:solidFill>
                          <a:schemeClr val="tx1"/>
                        </a:solidFill>
                        <a:effectLst/>
                        <a:latin typeface="Arial" pitchFamily="34" charset="0"/>
                        <a:ea typeface="ＭＳ Ｐゴシック" pitchFamily="50"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11</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11</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2888">
                <a:tc>
                  <a:txBody>
                    <a:bodyPr/>
                    <a:lstStyle/>
                    <a:p>
                      <a:pPr marL="0" marR="0" lvl="0" indent="133350" algn="just"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Power Output</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B"/>
                    </a:solid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kW</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B"/>
                    </a:solid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6.2</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17</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122</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30</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r h="250825">
                <a:tc>
                  <a:txBody>
                    <a:bodyPr/>
                    <a:lstStyle/>
                    <a:p>
                      <a:pPr marL="0" marR="0" lvl="0" indent="133350" algn="just"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RF Source</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B"/>
                    </a:solid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B"/>
                    </a:solid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IOT</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Klystron</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Klystron</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IOT</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r h="242888">
                <a:tc>
                  <a:txBody>
                    <a:bodyPr/>
                    <a:lstStyle/>
                    <a:p>
                      <a:pPr marL="0" marR="0" lvl="0" indent="133350" algn="just"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Power Available</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B"/>
                    </a:solid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kW</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B"/>
                    </a:solid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20</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30</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300</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p>
                      <a:pPr marL="0" marR="0" lvl="0" indent="133350" algn="ctr" defTabSz="914400" rtl="0" eaLnBrk="1" fontAlgn="base" latinLnBrk="0" hangingPunct="1">
                        <a:lnSpc>
                          <a:spcPts val="12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pitchFamily="34" charset="0"/>
                          <a:ea typeface="ＭＳ 明朝" pitchFamily="17" charset="-128"/>
                        </a:rPr>
                        <a:t>30</a:t>
                      </a:r>
                      <a:endParaRPr kumimoji="0" lang="ja-JP" altLang="ja-JP" sz="1400" b="0" i="0" u="none" strike="noStrike" cap="none" normalizeH="0" baseline="0" smtClean="0">
                        <a:ln>
                          <a:noFill/>
                        </a:ln>
                        <a:solidFill>
                          <a:schemeClr val="tx1"/>
                        </a:solidFill>
                        <a:effectLst/>
                        <a:latin typeface="Arial" pitchFamily="34" charset="0"/>
                        <a:ea typeface="ＭＳ 明朝" pitchFamily="17" charset="-128"/>
                      </a:endParaRPr>
                    </a:p>
                  </a:txBody>
                  <a:tcPr marL="68568" marR="68568"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bl>
          </a:graphicData>
        </a:graphic>
      </p:graphicFrame>
      <p:sp>
        <p:nvSpPr>
          <p:cNvPr id="356484" name="Text Box 579"/>
          <p:cNvSpPr txBox="1">
            <a:spLocks noChangeArrowheads="1"/>
          </p:cNvSpPr>
          <p:nvPr/>
        </p:nvSpPr>
        <p:spPr bwMode="auto">
          <a:xfrm>
            <a:off x="6407150" y="1006475"/>
            <a:ext cx="7953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solidFill>
                  <a:srgbClr val="0000FF"/>
                </a:solidFill>
              </a:rPr>
              <a:t>30kW  </a:t>
            </a:r>
          </a:p>
          <a:p>
            <a:r>
              <a:rPr lang="en-US" altLang="ja-JP" sz="1400">
                <a:solidFill>
                  <a:srgbClr val="0000FF"/>
                </a:solidFill>
              </a:rPr>
              <a:t>klystron</a:t>
            </a:r>
          </a:p>
        </p:txBody>
      </p:sp>
      <p:sp>
        <p:nvSpPr>
          <p:cNvPr id="356485" name="正方形/長方形 167"/>
          <p:cNvSpPr>
            <a:spLocks noChangeArrowheads="1"/>
          </p:cNvSpPr>
          <p:nvPr/>
        </p:nvSpPr>
        <p:spPr bwMode="auto">
          <a:xfrm>
            <a:off x="2844800" y="2459038"/>
            <a:ext cx="974725" cy="203200"/>
          </a:xfrm>
          <a:prstGeom prst="rect">
            <a:avLst/>
          </a:prstGeom>
          <a:solidFill>
            <a:schemeClr val="accent1"/>
          </a:solidFill>
          <a:ln w="9525" algn="ctr">
            <a:solidFill>
              <a:schemeClr val="tx1"/>
            </a:solidFill>
            <a:round/>
            <a:headEnd/>
            <a:tailEnd/>
          </a:ln>
        </p:spPr>
        <p:txBody>
          <a:bodyPr/>
          <a:lstStyle/>
          <a:p>
            <a:pPr defTabSz="4175125"/>
            <a:endParaRPr lang="ja-JP" altLang="ja-JP">
              <a:latin typeface="Calibri" pitchFamily="34" charset="0"/>
            </a:endParaRPr>
          </a:p>
        </p:txBody>
      </p:sp>
      <p:cxnSp>
        <p:nvCxnSpPr>
          <p:cNvPr id="356486" name="直線コネクタ 171"/>
          <p:cNvCxnSpPr>
            <a:cxnSpLocks noChangeShapeType="1"/>
          </p:cNvCxnSpPr>
          <p:nvPr/>
        </p:nvCxnSpPr>
        <p:spPr bwMode="auto">
          <a:xfrm rot="5400000" flipH="1" flipV="1">
            <a:off x="2828131" y="2334419"/>
            <a:ext cx="249238"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56487" name="直線コネクタ 173"/>
          <p:cNvCxnSpPr>
            <a:cxnSpLocks noChangeShapeType="1"/>
          </p:cNvCxnSpPr>
          <p:nvPr/>
        </p:nvCxnSpPr>
        <p:spPr bwMode="auto">
          <a:xfrm>
            <a:off x="2952750" y="2198688"/>
            <a:ext cx="533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56488" name="直線コネクタ 175"/>
          <p:cNvCxnSpPr>
            <a:cxnSpLocks noChangeShapeType="1"/>
          </p:cNvCxnSpPr>
          <p:nvPr/>
        </p:nvCxnSpPr>
        <p:spPr bwMode="auto">
          <a:xfrm rot="5400000">
            <a:off x="3344069" y="2340769"/>
            <a:ext cx="261938"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56489" name="Oval 537"/>
          <p:cNvSpPr>
            <a:spLocks noChangeArrowheads="1"/>
          </p:cNvSpPr>
          <p:nvPr/>
        </p:nvSpPr>
        <p:spPr bwMode="auto">
          <a:xfrm>
            <a:off x="2913063" y="2308225"/>
            <a:ext cx="69850" cy="69850"/>
          </a:xfrm>
          <a:prstGeom prst="ellipse">
            <a:avLst/>
          </a:prstGeom>
          <a:solidFill>
            <a:srgbClr val="66CCFF"/>
          </a:solidFill>
          <a:ln w="9525">
            <a:solidFill>
              <a:srgbClr val="0000FF"/>
            </a:solidFill>
            <a:round/>
            <a:headEnd/>
            <a:tailEnd/>
          </a:ln>
        </p:spPr>
        <p:txBody>
          <a:bodyPr wrap="none" anchor="ctr"/>
          <a:lstStyle/>
          <a:p>
            <a:endParaRPr lang="ja-JP" altLang="ja-JP">
              <a:latin typeface="Calibri" pitchFamily="34" charset="0"/>
            </a:endParaRPr>
          </a:p>
        </p:txBody>
      </p:sp>
      <p:sp>
        <p:nvSpPr>
          <p:cNvPr id="356490" name="Line 979"/>
          <p:cNvSpPr>
            <a:spLocks noChangeShapeType="1"/>
          </p:cNvSpPr>
          <p:nvPr/>
        </p:nvSpPr>
        <p:spPr bwMode="auto">
          <a:xfrm>
            <a:off x="2216150" y="2138363"/>
            <a:ext cx="736600" cy="415925"/>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56491" name="テキスト ボックス 178"/>
          <p:cNvSpPr txBox="1">
            <a:spLocks noChangeArrowheads="1"/>
          </p:cNvSpPr>
          <p:nvPr/>
        </p:nvSpPr>
        <p:spPr bwMode="auto">
          <a:xfrm>
            <a:off x="915988" y="833438"/>
            <a:ext cx="1289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600"/>
              <a:t>9-cell Cavity</a:t>
            </a:r>
          </a:p>
        </p:txBody>
      </p:sp>
      <p:sp>
        <p:nvSpPr>
          <p:cNvPr id="356492" name="テキスト ボックス 180"/>
          <p:cNvSpPr txBox="1">
            <a:spLocks noChangeArrowheads="1"/>
          </p:cNvSpPr>
          <p:nvPr/>
        </p:nvSpPr>
        <p:spPr bwMode="auto">
          <a:xfrm>
            <a:off x="1641475" y="4175125"/>
            <a:ext cx="6018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600"/>
              <a:t>Parameters of RF System for the cERL (35 MeV, 10 mA version)</a:t>
            </a:r>
          </a:p>
        </p:txBody>
      </p:sp>
      <p:sp>
        <p:nvSpPr>
          <p:cNvPr id="356493" name="テキスト ボックス 181"/>
          <p:cNvSpPr txBox="1">
            <a:spLocks noChangeArrowheads="1"/>
          </p:cNvSpPr>
          <p:nvPr/>
        </p:nvSpPr>
        <p:spPr bwMode="auto">
          <a:xfrm>
            <a:off x="7786688" y="3348038"/>
            <a:ext cx="13573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t>Double input</a:t>
            </a:r>
          </a:p>
          <a:p>
            <a:r>
              <a:rPr lang="en-US" altLang="ja-JP" sz="1400"/>
              <a:t>couplers/cavity</a:t>
            </a:r>
          </a:p>
        </p:txBody>
      </p:sp>
      <p:grpSp>
        <p:nvGrpSpPr>
          <p:cNvPr id="356494" name="グループ化 44"/>
          <p:cNvGrpSpPr>
            <a:grpSpLocks/>
          </p:cNvGrpSpPr>
          <p:nvPr/>
        </p:nvGrpSpPr>
        <p:grpSpPr bwMode="auto">
          <a:xfrm>
            <a:off x="5027613" y="1536700"/>
            <a:ext cx="2509837" cy="1031875"/>
            <a:chOff x="1979712" y="2967212"/>
            <a:chExt cx="2509603" cy="1032988"/>
          </a:xfrm>
        </p:grpSpPr>
        <p:cxnSp>
          <p:nvCxnSpPr>
            <p:cNvPr id="46" name="直線コネクタ 45"/>
            <p:cNvCxnSpPr/>
            <p:nvPr/>
          </p:nvCxnSpPr>
          <p:spPr>
            <a:xfrm flipV="1">
              <a:off x="1979712" y="3712553"/>
              <a:ext cx="431760" cy="2876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2411472" y="3712553"/>
              <a:ext cx="20778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a:off x="3995649" y="3641038"/>
              <a:ext cx="288898" cy="144619"/>
            </a:xfrm>
            <a:prstGeom prst="rect">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9" name="円/楕円 48"/>
            <p:cNvSpPr/>
            <p:nvPr/>
          </p:nvSpPr>
          <p:spPr>
            <a:xfrm>
              <a:off x="2590842" y="3415370"/>
              <a:ext cx="52383" cy="52445"/>
            </a:xfrm>
            <a:prstGeom prst="ellipse">
              <a:avLst/>
            </a:prstGeom>
            <a:solidFill>
              <a:srgbClr val="00B0F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cxnSp>
          <p:nvCxnSpPr>
            <p:cNvPr id="50" name="直線コネクタ 49"/>
            <p:cNvCxnSpPr/>
            <p:nvPr/>
          </p:nvCxnSpPr>
          <p:spPr>
            <a:xfrm>
              <a:off x="2617828" y="3361337"/>
              <a:ext cx="0" cy="5498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flipH="1">
              <a:off x="2514649" y="3911204"/>
              <a:ext cx="1063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flipV="1">
              <a:off x="2514649" y="3526615"/>
              <a:ext cx="0" cy="3845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2514649" y="3526615"/>
              <a:ext cx="1031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正方形/長方形 53"/>
            <p:cNvSpPr/>
            <p:nvPr/>
          </p:nvSpPr>
          <p:spPr>
            <a:xfrm>
              <a:off x="2555920" y="3641038"/>
              <a:ext cx="287311" cy="144619"/>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5" name="円/楕円 54"/>
            <p:cNvSpPr/>
            <p:nvPr/>
          </p:nvSpPr>
          <p:spPr>
            <a:xfrm>
              <a:off x="3094033" y="3421727"/>
              <a:ext cx="50795" cy="50855"/>
            </a:xfrm>
            <a:prstGeom prst="ellipse">
              <a:avLst/>
            </a:prstGeom>
            <a:solidFill>
              <a:srgbClr val="00B0F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cxnSp>
          <p:nvCxnSpPr>
            <p:cNvPr id="56" name="直線コネクタ 55"/>
            <p:cNvCxnSpPr/>
            <p:nvPr/>
          </p:nvCxnSpPr>
          <p:spPr>
            <a:xfrm>
              <a:off x="3119431" y="3366105"/>
              <a:ext cx="0" cy="5498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H="1">
              <a:off x="3017840" y="3915972"/>
              <a:ext cx="1047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flipV="1">
              <a:off x="3017840" y="3531383"/>
              <a:ext cx="0" cy="3845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a:off x="3017840" y="3531383"/>
              <a:ext cx="1015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円/楕円 59"/>
            <p:cNvSpPr/>
            <p:nvPr/>
          </p:nvSpPr>
          <p:spPr>
            <a:xfrm>
              <a:off x="3538492" y="3412191"/>
              <a:ext cx="50795" cy="52445"/>
            </a:xfrm>
            <a:prstGeom prst="ellipse">
              <a:avLst/>
            </a:prstGeom>
            <a:solidFill>
              <a:srgbClr val="00B0F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cxnSp>
          <p:nvCxnSpPr>
            <p:cNvPr id="61" name="直線コネクタ 60"/>
            <p:cNvCxnSpPr>
              <a:stCxn id="72" idx="0"/>
            </p:cNvCxnSpPr>
            <p:nvPr/>
          </p:nvCxnSpPr>
          <p:spPr>
            <a:xfrm>
              <a:off x="3563889" y="3200827"/>
              <a:ext cx="0" cy="7071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flipH="1">
              <a:off x="3460711" y="3908026"/>
              <a:ext cx="1063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V="1">
              <a:off x="3460711" y="3523436"/>
              <a:ext cx="0" cy="3845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3460711" y="3523436"/>
              <a:ext cx="1031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正方形/長方形 64"/>
            <p:cNvSpPr/>
            <p:nvPr/>
          </p:nvSpPr>
          <p:spPr>
            <a:xfrm>
              <a:off x="3043238" y="3641038"/>
              <a:ext cx="287310" cy="144619"/>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6" name="正方形/長方形 65"/>
            <p:cNvSpPr/>
            <p:nvPr/>
          </p:nvSpPr>
          <p:spPr>
            <a:xfrm>
              <a:off x="3500395" y="3641038"/>
              <a:ext cx="287310" cy="144619"/>
            </a:xfrm>
            <a:prstGeom prst="rect">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7" name="円/楕円 66"/>
            <p:cNvSpPr/>
            <p:nvPr/>
          </p:nvSpPr>
          <p:spPr>
            <a:xfrm>
              <a:off x="4113113" y="3482117"/>
              <a:ext cx="50795" cy="50855"/>
            </a:xfrm>
            <a:prstGeom prst="ellipse">
              <a:avLst/>
            </a:prstGeom>
            <a:solidFill>
              <a:srgbClr val="00B0F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8" name="二等辺三角形 67"/>
            <p:cNvSpPr/>
            <p:nvPr/>
          </p:nvSpPr>
          <p:spPr>
            <a:xfrm flipV="1">
              <a:off x="2708306" y="2967212"/>
              <a:ext cx="271438" cy="233615"/>
            </a:xfrm>
            <a:prstGeom prst="triangl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cxnSp>
          <p:nvCxnSpPr>
            <p:cNvPr id="69" name="直線コネクタ 68"/>
            <p:cNvCxnSpPr/>
            <p:nvPr/>
          </p:nvCxnSpPr>
          <p:spPr>
            <a:xfrm>
              <a:off x="2611478" y="3362926"/>
              <a:ext cx="5111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a:stCxn id="68" idx="0"/>
            </p:cNvCxnSpPr>
            <p:nvPr/>
          </p:nvCxnSpPr>
          <p:spPr>
            <a:xfrm>
              <a:off x="2843231" y="3200827"/>
              <a:ext cx="0" cy="1605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a:stCxn id="48" idx="0"/>
            </p:cNvCxnSpPr>
            <p:nvPr/>
          </p:nvCxnSpPr>
          <p:spPr>
            <a:xfrm flipV="1">
              <a:off x="4140098" y="3366105"/>
              <a:ext cx="0" cy="2749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二等辺三角形 71"/>
            <p:cNvSpPr/>
            <p:nvPr/>
          </p:nvSpPr>
          <p:spPr>
            <a:xfrm flipV="1">
              <a:off x="3428964" y="2967212"/>
              <a:ext cx="269850" cy="233615"/>
            </a:xfrm>
            <a:prstGeom prst="triangl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3" name="二等辺三角形 72"/>
            <p:cNvSpPr/>
            <p:nvPr/>
          </p:nvSpPr>
          <p:spPr>
            <a:xfrm flipV="1">
              <a:off x="4035332" y="3200827"/>
              <a:ext cx="207944" cy="177992"/>
            </a:xfrm>
            <a:prstGeom prst="triangl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356523" name="Text Box 171"/>
          <p:cNvSpPr txBox="1">
            <a:spLocks noChangeArrowheads="1"/>
          </p:cNvSpPr>
          <p:nvPr/>
        </p:nvSpPr>
        <p:spPr bwMode="auto">
          <a:xfrm>
            <a:off x="7286625" y="536575"/>
            <a:ext cx="1857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t>Courtesy: T. Miura</a:t>
            </a:r>
          </a:p>
        </p:txBody>
      </p:sp>
      <p:sp>
        <p:nvSpPr>
          <p:cNvPr id="356524" name="Text Box 172"/>
          <p:cNvSpPr txBox="1">
            <a:spLocks noChangeArrowheads="1"/>
          </p:cNvSpPr>
          <p:nvPr/>
        </p:nvSpPr>
        <p:spPr bwMode="auto">
          <a:xfrm>
            <a:off x="-66675" y="2540000"/>
            <a:ext cx="7254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t>Dump</a:t>
            </a:r>
          </a:p>
        </p:txBody>
      </p:sp>
      <p:sp>
        <p:nvSpPr>
          <p:cNvPr id="356526" name="Text Box 559"/>
          <p:cNvSpPr txBox="1">
            <a:spLocks noChangeArrowheads="1"/>
          </p:cNvSpPr>
          <p:nvPr/>
        </p:nvSpPr>
        <p:spPr bwMode="auto">
          <a:xfrm>
            <a:off x="6919913" y="2406650"/>
            <a:ext cx="749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200"/>
              <a:t>Buncher</a:t>
            </a:r>
          </a:p>
        </p:txBody>
      </p:sp>
      <p:pic>
        <p:nvPicPr>
          <p:cNvPr id="356527" name="Picture 2" descr="C:\Documents and Settings\E.Kako\デスクトップ\２０１１年１月から, 2011, Sept. 02\Construction of ｃERL Cryomodule, 2011\Photos by Toge-san\cERL 2cell Cavity 20110126Di-00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4900" y="3048000"/>
            <a:ext cx="16176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スライド番号プレースホルダー 3"/>
          <p:cNvSpPr>
            <a:spLocks noGrp="1"/>
          </p:cNvSpPr>
          <p:nvPr>
            <p:ph type="sldNum" sz="quarter" idx="12"/>
          </p:nvPr>
        </p:nvSpPr>
        <p:spPr/>
        <p:txBody>
          <a:bodyPr/>
          <a:lstStyle/>
          <a:p>
            <a:fld id="{670AB650-970F-43DB-A66B-A4DBD69F3108}" type="slidenum">
              <a:rPr lang="en-US" altLang="ja-JP"/>
              <a:pPr/>
              <a:t>28</a:t>
            </a:fld>
            <a:endParaRPr lang="en-US" altLang="ja-JP"/>
          </a:p>
        </p:txBody>
      </p:sp>
      <p:sp>
        <p:nvSpPr>
          <p:cNvPr id="357378" name="Text Box 2"/>
          <p:cNvSpPr txBox="1">
            <a:spLocks noChangeArrowheads="1"/>
          </p:cNvSpPr>
          <p:nvPr/>
        </p:nvSpPr>
        <p:spPr bwMode="auto">
          <a:xfrm>
            <a:off x="1166813" y="312738"/>
            <a:ext cx="1841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900">
              <a:latin typeface="Symbol" pitchFamily="18" charset="2"/>
            </a:endParaRPr>
          </a:p>
        </p:txBody>
      </p:sp>
      <p:sp>
        <p:nvSpPr>
          <p:cNvPr id="357379" name="Rectangle 3"/>
          <p:cNvSpPr>
            <a:spLocks noChangeArrowheads="1"/>
          </p:cNvSpPr>
          <p:nvPr/>
        </p:nvSpPr>
        <p:spPr bwMode="auto">
          <a:xfrm>
            <a:off x="533400" y="136525"/>
            <a:ext cx="8229600"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ja-JP" sz="2400">
                <a:solidFill>
                  <a:schemeClr val="tx2"/>
                </a:solidFill>
              </a:rPr>
              <a:t>1.3 GHz CW RF Sources at KEK</a:t>
            </a:r>
          </a:p>
        </p:txBody>
      </p:sp>
      <p:sp>
        <p:nvSpPr>
          <p:cNvPr id="357380" name="Text Box 4"/>
          <p:cNvSpPr txBox="1">
            <a:spLocks noChangeArrowheads="1"/>
          </p:cNvSpPr>
          <p:nvPr/>
        </p:nvSpPr>
        <p:spPr bwMode="auto">
          <a:xfrm>
            <a:off x="7286625" y="536575"/>
            <a:ext cx="1857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t>Courtesy: T. Miura</a:t>
            </a:r>
          </a:p>
        </p:txBody>
      </p:sp>
      <p:sp>
        <p:nvSpPr>
          <p:cNvPr id="4" name="スライド番号プレースホルダー 3"/>
          <p:cNvSpPr txBox="1">
            <a:spLocks noGrp="1"/>
          </p:cNvSpPr>
          <p:nvPr/>
        </p:nvSpPr>
        <p:spPr>
          <a:xfrm>
            <a:off x="6804025" y="6486525"/>
            <a:ext cx="2133600" cy="365125"/>
          </a:xfrm>
          <a:prstGeom prst="rect">
            <a:avLst/>
          </a:prstGeom>
          <a:noFill/>
        </p:spPr>
        <p:txBody>
          <a:bodyPr anchor="ctr"/>
          <a:lstStyle/>
          <a:p>
            <a:pPr algn="r" fontAlgn="auto">
              <a:spcBef>
                <a:spcPts val="0"/>
              </a:spcBef>
              <a:spcAft>
                <a:spcPts val="0"/>
              </a:spcAft>
              <a:defRPr/>
            </a:pPr>
            <a:fld id="{1DE497A8-7113-4A2F-B591-2B967AD276A8}" type="slidenum">
              <a:rPr lang="ja-JP" altLang="en-US" sz="1200">
                <a:solidFill>
                  <a:schemeClr val="tx1">
                    <a:tint val="75000"/>
                  </a:schemeClr>
                </a:solidFill>
                <a:latin typeface="+mn-lt"/>
                <a:ea typeface="+mn-ea"/>
              </a:rPr>
              <a:pPr algn="r" fontAlgn="auto">
                <a:spcBef>
                  <a:spcPts val="0"/>
                </a:spcBef>
                <a:spcAft>
                  <a:spcPts val="0"/>
                </a:spcAft>
                <a:defRPr/>
              </a:pPr>
              <a:t>28</a:t>
            </a:fld>
            <a:endParaRPr lang="ja-JP" altLang="en-US" sz="1200">
              <a:solidFill>
                <a:schemeClr val="tx1">
                  <a:tint val="75000"/>
                </a:schemeClr>
              </a:solidFill>
              <a:latin typeface="+mn-lt"/>
              <a:ea typeface="+mn-ea"/>
            </a:endParaRPr>
          </a:p>
        </p:txBody>
      </p:sp>
      <p:pic>
        <p:nvPicPr>
          <p:cNvPr id="357405" name="図 6" descr="P1000783.JPG"/>
          <p:cNvPicPr>
            <a:picLocks noChangeAspect="1"/>
          </p:cNvPicPr>
          <p:nvPr/>
        </p:nvPicPr>
        <p:blipFill>
          <a:blip r:embed="rId2">
            <a:extLst>
              <a:ext uri="{28A0092B-C50C-407E-A947-70E740481C1C}">
                <a14:useLocalDpi xmlns:a14="http://schemas.microsoft.com/office/drawing/2010/main" val="0"/>
              </a:ext>
            </a:extLst>
          </a:blip>
          <a:srcRect l="13841" t="252" b="9010"/>
          <a:stretch>
            <a:fillRect/>
          </a:stretch>
        </p:blipFill>
        <p:spPr bwMode="auto">
          <a:xfrm>
            <a:off x="544513" y="858838"/>
            <a:ext cx="3538537" cy="279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406" name="図 7" descr="P1000775.JPG"/>
          <p:cNvPicPr>
            <a:picLocks noChangeAspect="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1103313" y="3816350"/>
            <a:ext cx="227965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407" name="Picture 2" descr="D:\work\ERL\発表資料\20110711進捗状況\IMG_2547.jpg"/>
          <p:cNvPicPr>
            <a:picLocks noChangeAspect="1" noChangeArrowheads="1"/>
          </p:cNvPicPr>
          <p:nvPr/>
        </p:nvPicPr>
        <p:blipFill>
          <a:blip r:embed="rId4">
            <a:extLst>
              <a:ext uri="{28A0092B-C50C-407E-A947-70E740481C1C}">
                <a14:useLocalDpi xmlns:a14="http://schemas.microsoft.com/office/drawing/2010/main" val="0"/>
              </a:ext>
            </a:extLst>
          </a:blip>
          <a:srcRect l="32915" t="16432" r="18315" b="9904"/>
          <a:stretch>
            <a:fillRect/>
          </a:stretch>
        </p:blipFill>
        <p:spPr bwMode="auto">
          <a:xfrm>
            <a:off x="5095875" y="841375"/>
            <a:ext cx="2760663"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0"/>
          <p:cNvSpPr txBox="1"/>
          <p:nvPr/>
        </p:nvSpPr>
        <p:spPr>
          <a:xfrm>
            <a:off x="4656138" y="873125"/>
            <a:ext cx="2112962" cy="406400"/>
          </a:xfrm>
          <a:prstGeom prst="rect">
            <a:avLst/>
          </a:prstGeom>
        </p:spPr>
        <p:style>
          <a:lnRef idx="1">
            <a:schemeClr val="accent6"/>
          </a:lnRef>
          <a:fillRef idx="3">
            <a:schemeClr val="accent6"/>
          </a:fillRef>
          <a:effectRef idx="2">
            <a:schemeClr val="accent6"/>
          </a:effectRef>
          <a:fontRef idx="minor">
            <a:schemeClr val="lt1"/>
          </a:fontRef>
        </p:style>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2000">
                <a:solidFill>
                  <a:srgbClr val="FFFFFF"/>
                </a:solidFill>
                <a:latin typeface="Calibri" pitchFamily="34" charset="0"/>
              </a:rPr>
              <a:t>30kW CW Klystron</a:t>
            </a:r>
          </a:p>
        </p:txBody>
      </p:sp>
      <p:sp>
        <p:nvSpPr>
          <p:cNvPr id="9" name="テキスト ボックス 8"/>
          <p:cNvSpPr txBox="1"/>
          <p:nvPr/>
        </p:nvSpPr>
        <p:spPr>
          <a:xfrm>
            <a:off x="252413" y="3814763"/>
            <a:ext cx="1622425" cy="406400"/>
          </a:xfrm>
          <a:prstGeom prst="rect">
            <a:avLst/>
          </a:prstGeom>
        </p:spPr>
        <p:style>
          <a:lnRef idx="1">
            <a:schemeClr val="accent6"/>
          </a:lnRef>
          <a:fillRef idx="3">
            <a:schemeClr val="accent6"/>
          </a:fillRef>
          <a:effectRef idx="2">
            <a:schemeClr val="accent6"/>
          </a:effectRef>
          <a:fontRef idx="minor">
            <a:schemeClr val="lt1"/>
          </a:fontRef>
        </p:style>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2000">
                <a:solidFill>
                  <a:srgbClr val="FFFFFF"/>
                </a:solidFill>
                <a:latin typeface="Calibri" pitchFamily="34" charset="0"/>
              </a:rPr>
              <a:t>30kW CW IOT</a:t>
            </a:r>
          </a:p>
        </p:txBody>
      </p:sp>
      <p:pic>
        <p:nvPicPr>
          <p:cNvPr id="35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4575" y="4202113"/>
            <a:ext cx="3408363"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p:cNvSpPr txBox="1"/>
          <p:nvPr/>
        </p:nvSpPr>
        <p:spPr>
          <a:xfrm>
            <a:off x="4356100" y="3727450"/>
            <a:ext cx="1622425" cy="406400"/>
          </a:xfrm>
          <a:prstGeom prst="rect">
            <a:avLst/>
          </a:prstGeom>
        </p:spPr>
        <p:style>
          <a:lnRef idx="1">
            <a:schemeClr val="accent6"/>
          </a:lnRef>
          <a:fillRef idx="3">
            <a:schemeClr val="accent6"/>
          </a:fillRef>
          <a:effectRef idx="2">
            <a:schemeClr val="accent6"/>
          </a:effectRef>
          <a:fontRef idx="minor">
            <a:schemeClr val="lt1"/>
          </a:fontRef>
        </p:style>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2000">
                <a:solidFill>
                  <a:srgbClr val="FFFFFF"/>
                </a:solidFill>
                <a:latin typeface="Calibri" pitchFamily="34" charset="0"/>
              </a:rPr>
              <a:t>20kW CW IOT</a:t>
            </a:r>
          </a:p>
        </p:txBody>
      </p:sp>
      <p:sp>
        <p:nvSpPr>
          <p:cNvPr id="6" name="テキスト ボックス 5"/>
          <p:cNvSpPr txBox="1"/>
          <p:nvPr/>
        </p:nvSpPr>
        <p:spPr>
          <a:xfrm>
            <a:off x="512763" y="858838"/>
            <a:ext cx="2241550" cy="406400"/>
          </a:xfrm>
          <a:prstGeom prst="rect">
            <a:avLst/>
          </a:prstGeom>
        </p:spPr>
        <p:style>
          <a:lnRef idx="1">
            <a:schemeClr val="accent6"/>
          </a:lnRef>
          <a:fillRef idx="3">
            <a:schemeClr val="accent6"/>
          </a:fillRef>
          <a:effectRef idx="2">
            <a:schemeClr val="accent6"/>
          </a:effectRef>
          <a:fontRef idx="minor">
            <a:schemeClr val="lt1"/>
          </a:fontRef>
        </p:style>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2000">
                <a:solidFill>
                  <a:srgbClr val="FFFFFF"/>
                </a:solidFill>
                <a:latin typeface="Calibri" pitchFamily="34" charset="0"/>
              </a:rPr>
              <a:t>300kW CW Klystron</a:t>
            </a:r>
          </a:p>
        </p:txBody>
      </p:sp>
      <p:sp>
        <p:nvSpPr>
          <p:cNvPr id="357413" name="テキスト ボックス 1"/>
          <p:cNvSpPr txBox="1">
            <a:spLocks noChangeArrowheads="1"/>
          </p:cNvSpPr>
          <p:nvPr/>
        </p:nvSpPr>
        <p:spPr bwMode="auto">
          <a:xfrm>
            <a:off x="6048375" y="3825875"/>
            <a:ext cx="3003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latin typeface="Calibri" pitchFamily="34" charset="0"/>
              </a:rPr>
              <a:t>-&gt; to be delivered at the end of FY2011</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ー 3"/>
          <p:cNvSpPr>
            <a:spLocks noGrp="1"/>
          </p:cNvSpPr>
          <p:nvPr>
            <p:ph type="sldNum" sz="quarter" idx="12"/>
          </p:nvPr>
        </p:nvSpPr>
        <p:spPr/>
        <p:txBody>
          <a:bodyPr/>
          <a:lstStyle/>
          <a:p>
            <a:fld id="{6A62CE63-B87B-43E4-B1D9-937241163D25}" type="slidenum">
              <a:rPr lang="en-US" altLang="ja-JP"/>
              <a:pPr/>
              <a:t>29</a:t>
            </a:fld>
            <a:endParaRPr lang="en-US" altLang="ja-JP"/>
          </a:p>
        </p:txBody>
      </p:sp>
      <p:sp>
        <p:nvSpPr>
          <p:cNvPr id="395266" name="Text Box 2"/>
          <p:cNvSpPr txBox="1">
            <a:spLocks noChangeArrowheads="1"/>
          </p:cNvSpPr>
          <p:nvPr/>
        </p:nvSpPr>
        <p:spPr bwMode="auto">
          <a:xfrm>
            <a:off x="1166813" y="312738"/>
            <a:ext cx="1841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900">
              <a:latin typeface="Symbol" pitchFamily="18" charset="2"/>
            </a:endParaRPr>
          </a:p>
        </p:txBody>
      </p:sp>
      <p:sp>
        <p:nvSpPr>
          <p:cNvPr id="395267" name="Rectangle 3"/>
          <p:cNvSpPr>
            <a:spLocks noChangeArrowheads="1"/>
          </p:cNvSpPr>
          <p:nvPr/>
        </p:nvSpPr>
        <p:spPr bwMode="auto">
          <a:xfrm>
            <a:off x="527050" y="133350"/>
            <a:ext cx="6089650"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ja-JP" sz="2400">
                <a:solidFill>
                  <a:schemeClr val="tx2"/>
                </a:solidFill>
              </a:rPr>
              <a:t>Beam Instrumentations for cERL</a:t>
            </a:r>
          </a:p>
        </p:txBody>
      </p:sp>
      <p:sp>
        <p:nvSpPr>
          <p:cNvPr id="395268" name="Text Box 4"/>
          <p:cNvSpPr txBox="1">
            <a:spLocks noChangeArrowheads="1"/>
          </p:cNvSpPr>
          <p:nvPr/>
        </p:nvSpPr>
        <p:spPr bwMode="auto">
          <a:xfrm>
            <a:off x="5875338" y="617538"/>
            <a:ext cx="32686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t>Courtesy: Y. Honda, T. Obina, R. Takai</a:t>
            </a:r>
          </a:p>
        </p:txBody>
      </p:sp>
      <p:pic>
        <p:nvPicPr>
          <p:cNvPr id="395343" name="Picture 9" descr="cERLm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38213"/>
            <a:ext cx="2027238"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5344" name="Text Box 80"/>
          <p:cNvSpPr txBox="1">
            <a:spLocks noChangeArrowheads="1"/>
          </p:cNvSpPr>
          <p:nvPr/>
        </p:nvSpPr>
        <p:spPr bwMode="auto">
          <a:xfrm>
            <a:off x="0" y="2576513"/>
            <a:ext cx="34766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t>Stripline BPM with glass-type feedthrough</a:t>
            </a:r>
          </a:p>
        </p:txBody>
      </p:sp>
      <p:pic>
        <p:nvPicPr>
          <p:cNvPr id="395345" name="Picture 81" descr="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238" y="981075"/>
            <a:ext cx="1411287" cy="1593850"/>
          </a:xfrm>
          <a:prstGeom prst="rect">
            <a:avLst/>
          </a:prstGeom>
          <a:noFill/>
          <a:extLst>
            <a:ext uri="{909E8E84-426E-40DD-AFC4-6F175D3DCCD1}">
              <a14:hiddenFill xmlns:a14="http://schemas.microsoft.com/office/drawing/2010/main">
                <a:solidFill>
                  <a:srgbClr val="FFFFFF"/>
                </a:solidFill>
              </a14:hiddenFill>
            </a:ext>
          </a:extLst>
        </p:spPr>
      </p:pic>
      <p:sp>
        <p:nvSpPr>
          <p:cNvPr id="395346" name="Text Box 82"/>
          <p:cNvSpPr txBox="1">
            <a:spLocks noChangeArrowheads="1"/>
          </p:cNvSpPr>
          <p:nvPr/>
        </p:nvSpPr>
        <p:spPr bwMode="auto">
          <a:xfrm>
            <a:off x="3873500" y="2636838"/>
            <a:ext cx="13858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t>Screen monitor</a:t>
            </a:r>
          </a:p>
        </p:txBody>
      </p:sp>
      <p:pic>
        <p:nvPicPr>
          <p:cNvPr id="395347" name="Picture 83" descr="Sl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6075" y="1035050"/>
            <a:ext cx="1165225" cy="1552575"/>
          </a:xfrm>
          <a:prstGeom prst="rect">
            <a:avLst/>
          </a:prstGeom>
          <a:noFill/>
          <a:extLst>
            <a:ext uri="{909E8E84-426E-40DD-AFC4-6F175D3DCCD1}">
              <a14:hiddenFill xmlns:a14="http://schemas.microsoft.com/office/drawing/2010/main">
                <a:solidFill>
                  <a:srgbClr val="FFFFFF"/>
                </a:solidFill>
              </a14:hiddenFill>
            </a:ext>
          </a:extLst>
        </p:spPr>
      </p:pic>
      <p:sp>
        <p:nvSpPr>
          <p:cNvPr id="395348" name="Text Box 84"/>
          <p:cNvSpPr txBox="1">
            <a:spLocks noChangeArrowheads="1"/>
          </p:cNvSpPr>
          <p:nvPr/>
        </p:nvSpPr>
        <p:spPr bwMode="auto">
          <a:xfrm>
            <a:off x="5992813" y="2673350"/>
            <a:ext cx="26368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t>Slit for emittance measurement</a:t>
            </a:r>
          </a:p>
        </p:txBody>
      </p:sp>
      <p:pic>
        <p:nvPicPr>
          <p:cNvPr id="39534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3040063"/>
            <a:ext cx="8281988"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5363" name="Line 12"/>
          <p:cNvSpPr>
            <a:spLocks noChangeShapeType="1"/>
          </p:cNvSpPr>
          <p:nvPr/>
        </p:nvSpPr>
        <p:spPr bwMode="auto">
          <a:xfrm flipH="1">
            <a:off x="7380288" y="3975100"/>
            <a:ext cx="0" cy="288925"/>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95317" name="テキスト ボックス 50"/>
          <p:cNvSpPr txBox="1">
            <a:spLocks noChangeArrowheads="1"/>
          </p:cNvSpPr>
          <p:nvPr/>
        </p:nvSpPr>
        <p:spPr bwMode="auto">
          <a:xfrm>
            <a:off x="1908175" y="4489450"/>
            <a:ext cx="3590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solidFill>
                  <a:srgbClr val="FF33CC"/>
                </a:solidFill>
              </a:rPr>
              <a:t>Two beam is running here: 2.6GHz rep rate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3"/>
          <p:cNvSpPr>
            <a:spLocks noGrp="1"/>
          </p:cNvSpPr>
          <p:nvPr>
            <p:ph type="sldNum" sz="quarter" idx="12"/>
          </p:nvPr>
        </p:nvSpPr>
        <p:spPr/>
        <p:txBody>
          <a:bodyPr/>
          <a:lstStyle/>
          <a:p>
            <a:fld id="{059E559F-8879-423F-8FAE-8FDD5C762E02}" type="slidenum">
              <a:rPr lang="en-US" altLang="ja-JP"/>
              <a:pPr/>
              <a:t>3</a:t>
            </a:fld>
            <a:endParaRPr lang="en-US" altLang="ja-JP"/>
          </a:p>
        </p:txBody>
      </p:sp>
      <p:sp>
        <p:nvSpPr>
          <p:cNvPr id="188418" name="Text Box 2"/>
          <p:cNvSpPr txBox="1">
            <a:spLocks noChangeArrowheads="1"/>
          </p:cNvSpPr>
          <p:nvPr/>
        </p:nvSpPr>
        <p:spPr bwMode="auto">
          <a:xfrm>
            <a:off x="8008938" y="889000"/>
            <a:ext cx="1841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900">
              <a:latin typeface="Symbol" pitchFamily="18" charset="2"/>
            </a:endParaRPr>
          </a:p>
        </p:txBody>
      </p:sp>
      <p:sp>
        <p:nvSpPr>
          <p:cNvPr id="188419" name="Text Box 3"/>
          <p:cNvSpPr txBox="1">
            <a:spLocks noChangeArrowheads="1"/>
          </p:cNvSpPr>
          <p:nvPr/>
        </p:nvSpPr>
        <p:spPr bwMode="auto">
          <a:xfrm>
            <a:off x="1166813" y="312738"/>
            <a:ext cx="1841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900">
              <a:latin typeface="Symbol" pitchFamily="18" charset="2"/>
            </a:endParaRPr>
          </a:p>
        </p:txBody>
      </p:sp>
      <p:sp>
        <p:nvSpPr>
          <p:cNvPr id="188420" name="Rectangle 4"/>
          <p:cNvSpPr>
            <a:spLocks noChangeArrowheads="1"/>
          </p:cNvSpPr>
          <p:nvPr/>
        </p:nvSpPr>
        <p:spPr bwMode="auto">
          <a:xfrm>
            <a:off x="457200" y="115888"/>
            <a:ext cx="822960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ja-JP" sz="2800">
                <a:solidFill>
                  <a:schemeClr val="tx2"/>
                </a:solidFill>
              </a:rPr>
              <a:t>Outline</a:t>
            </a:r>
          </a:p>
        </p:txBody>
      </p:sp>
      <p:sp>
        <p:nvSpPr>
          <p:cNvPr id="188421" name="Rectangle 5"/>
          <p:cNvSpPr>
            <a:spLocks noChangeArrowheads="1"/>
          </p:cNvSpPr>
          <p:nvPr/>
        </p:nvSpPr>
        <p:spPr bwMode="auto">
          <a:xfrm>
            <a:off x="928688" y="1993900"/>
            <a:ext cx="766762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lnSpc>
                <a:spcPct val="130000"/>
              </a:lnSpc>
              <a:spcBef>
                <a:spcPct val="20000"/>
              </a:spcBef>
              <a:buFontTx/>
              <a:buAutoNum type="arabicPeriod"/>
            </a:pPr>
            <a:r>
              <a:rPr lang="en-US" altLang="ja-JP" sz="2800"/>
              <a:t>Outline of the ERL plan in Japan</a:t>
            </a:r>
          </a:p>
          <a:p>
            <a:pPr marL="609600" indent="-609600">
              <a:lnSpc>
                <a:spcPct val="130000"/>
              </a:lnSpc>
              <a:spcBef>
                <a:spcPct val="20000"/>
              </a:spcBef>
              <a:buFontTx/>
              <a:buAutoNum type="arabicPeriod"/>
            </a:pPr>
            <a:r>
              <a:rPr lang="en-US" altLang="ja-JP" sz="2800"/>
              <a:t>Design of the Compact ERL (cERL)</a:t>
            </a:r>
          </a:p>
          <a:p>
            <a:pPr marL="609600" indent="-609600">
              <a:lnSpc>
                <a:spcPct val="130000"/>
              </a:lnSpc>
              <a:spcBef>
                <a:spcPct val="20000"/>
              </a:spcBef>
              <a:buFontTx/>
              <a:buAutoNum type="arabicPeriod"/>
            </a:pPr>
            <a:r>
              <a:rPr lang="en-US" altLang="ja-JP" sz="2800"/>
              <a:t>Status of R&amp;D and Construction </a:t>
            </a:r>
          </a:p>
          <a:p>
            <a:pPr marL="609600" indent="-609600">
              <a:lnSpc>
                <a:spcPct val="130000"/>
              </a:lnSpc>
              <a:spcBef>
                <a:spcPct val="20000"/>
              </a:spcBef>
              <a:buFontTx/>
              <a:buAutoNum type="arabicPeriod"/>
            </a:pPr>
            <a:r>
              <a:rPr lang="en-US" altLang="ja-JP" sz="2800"/>
              <a:t>Summary</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スライド番号プレースホルダー 3"/>
          <p:cNvSpPr>
            <a:spLocks noGrp="1"/>
          </p:cNvSpPr>
          <p:nvPr>
            <p:ph type="sldNum" sz="quarter" idx="12"/>
          </p:nvPr>
        </p:nvSpPr>
        <p:spPr/>
        <p:txBody>
          <a:bodyPr/>
          <a:lstStyle/>
          <a:p>
            <a:fld id="{2C54E6B6-C56A-4E11-B37A-21AC722CCBD0}" type="slidenum">
              <a:rPr lang="en-US" altLang="ja-JP"/>
              <a:pPr/>
              <a:t>30</a:t>
            </a:fld>
            <a:endParaRPr lang="en-US" altLang="ja-JP"/>
          </a:p>
        </p:txBody>
      </p:sp>
      <p:sp>
        <p:nvSpPr>
          <p:cNvPr id="358402" name="Text Box 2"/>
          <p:cNvSpPr txBox="1">
            <a:spLocks noChangeArrowheads="1"/>
          </p:cNvSpPr>
          <p:nvPr/>
        </p:nvSpPr>
        <p:spPr bwMode="auto">
          <a:xfrm>
            <a:off x="1166813" y="312738"/>
            <a:ext cx="1841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900">
              <a:latin typeface="Symbol" pitchFamily="18" charset="2"/>
            </a:endParaRPr>
          </a:p>
        </p:txBody>
      </p:sp>
      <p:sp>
        <p:nvSpPr>
          <p:cNvPr id="358403" name="Rectangle 3"/>
          <p:cNvSpPr>
            <a:spLocks noChangeArrowheads="1"/>
          </p:cNvSpPr>
          <p:nvPr/>
        </p:nvSpPr>
        <p:spPr bwMode="auto">
          <a:xfrm>
            <a:off x="533400" y="136525"/>
            <a:ext cx="8229600"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ja-JP" sz="2400">
                <a:solidFill>
                  <a:schemeClr val="tx2"/>
                </a:solidFill>
              </a:rPr>
              <a:t>Liquid-Helium Refrigerator for cERL</a:t>
            </a:r>
          </a:p>
        </p:txBody>
      </p:sp>
      <p:sp>
        <p:nvSpPr>
          <p:cNvPr id="358404" name="Text Box 4"/>
          <p:cNvSpPr txBox="1">
            <a:spLocks noChangeArrowheads="1"/>
          </p:cNvSpPr>
          <p:nvPr/>
        </p:nvSpPr>
        <p:spPr bwMode="auto">
          <a:xfrm>
            <a:off x="7286625" y="536575"/>
            <a:ext cx="18891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t>Courtesy: H. Nakai</a:t>
            </a:r>
          </a:p>
        </p:txBody>
      </p:sp>
      <p:pic>
        <p:nvPicPr>
          <p:cNvPr id="3584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3860800"/>
            <a:ext cx="3305175"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1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13" y="4021138"/>
            <a:ext cx="1760537"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19" name="テキスト ボックス 11"/>
          <p:cNvSpPr txBox="1">
            <a:spLocks noChangeArrowheads="1"/>
          </p:cNvSpPr>
          <p:nvPr/>
        </p:nvSpPr>
        <p:spPr bwMode="auto">
          <a:xfrm>
            <a:off x="368300" y="6276975"/>
            <a:ext cx="2103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600" b="1">
                <a:solidFill>
                  <a:schemeClr val="tx2"/>
                </a:solidFill>
                <a:latin typeface="Calibri" pitchFamily="34" charset="0"/>
              </a:rPr>
              <a:t>3000L liquefied helium</a:t>
            </a:r>
          </a:p>
          <a:p>
            <a:r>
              <a:rPr lang="en-US" altLang="ja-JP" sz="1600" b="1">
                <a:solidFill>
                  <a:schemeClr val="tx2"/>
                </a:solidFill>
                <a:latin typeface="Calibri" pitchFamily="34" charset="0"/>
              </a:rPr>
              <a:t>storage vessel</a:t>
            </a:r>
          </a:p>
        </p:txBody>
      </p:sp>
      <p:pic>
        <p:nvPicPr>
          <p:cNvPr id="358420" name="Picture 9" descr="D:\研究\PF-2011\ERL\学会発表\加速器学会\ERL全体\cERL建設進捗\資料\冷凍機\P104027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4221163"/>
            <a:ext cx="2744788"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1" name="テキスト ボックス 13"/>
          <p:cNvSpPr txBox="1">
            <a:spLocks noChangeArrowheads="1"/>
          </p:cNvSpPr>
          <p:nvPr/>
        </p:nvSpPr>
        <p:spPr bwMode="auto">
          <a:xfrm>
            <a:off x="2771775" y="6330950"/>
            <a:ext cx="2247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600" b="1">
                <a:solidFill>
                  <a:schemeClr val="tx2"/>
                </a:solidFill>
                <a:latin typeface="Calibri" pitchFamily="34" charset="0"/>
              </a:rPr>
              <a:t>2K cold box and end box</a:t>
            </a:r>
          </a:p>
        </p:txBody>
      </p:sp>
      <p:pic>
        <p:nvPicPr>
          <p:cNvPr id="358422" name="Picture 10" descr="D:\研究\PF-2011\ERL\学会発表\加速器学会\ERL全体\cERL建設進捗\資料\冷凍機\P100009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4363" y="1265238"/>
            <a:ext cx="2794000"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3"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350" y="952500"/>
            <a:ext cx="54229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4" name="テキスト ボックス 16"/>
          <p:cNvSpPr txBox="1">
            <a:spLocks noChangeArrowheads="1"/>
          </p:cNvSpPr>
          <p:nvPr/>
        </p:nvSpPr>
        <p:spPr bwMode="auto">
          <a:xfrm>
            <a:off x="177800" y="847725"/>
            <a:ext cx="2181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600" b="1">
                <a:solidFill>
                  <a:schemeClr val="tx2"/>
                </a:solidFill>
                <a:latin typeface="Calibri" pitchFamily="34" charset="0"/>
              </a:rPr>
              <a:t>Overview of the system</a:t>
            </a:r>
          </a:p>
        </p:txBody>
      </p:sp>
      <p:cxnSp>
        <p:nvCxnSpPr>
          <p:cNvPr id="19" name="直線コネクタ 18"/>
          <p:cNvCxnSpPr/>
          <p:nvPr/>
        </p:nvCxnSpPr>
        <p:spPr>
          <a:xfrm>
            <a:off x="323850" y="3716338"/>
            <a:ext cx="8569325" cy="0"/>
          </a:xfrm>
          <a:prstGeom prst="line">
            <a:avLst/>
          </a:prstGeom>
          <a:ln w="1905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58426" name="テキスト ボックス 13"/>
          <p:cNvSpPr txBox="1">
            <a:spLocks noChangeArrowheads="1"/>
          </p:cNvSpPr>
          <p:nvPr/>
        </p:nvSpPr>
        <p:spPr bwMode="auto">
          <a:xfrm>
            <a:off x="5487988" y="6378575"/>
            <a:ext cx="32527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600" b="1">
                <a:solidFill>
                  <a:schemeClr val="tx2"/>
                </a:solidFill>
                <a:latin typeface="Calibri" pitchFamily="34" charset="0"/>
              </a:rPr>
              <a:t>TCF200 helium liquefier/refrigerator</a:t>
            </a:r>
          </a:p>
        </p:txBody>
      </p:sp>
      <p:sp>
        <p:nvSpPr>
          <p:cNvPr id="358427" name="Text Box 27"/>
          <p:cNvSpPr txBox="1">
            <a:spLocks noChangeArrowheads="1"/>
          </p:cNvSpPr>
          <p:nvPr/>
        </p:nvSpPr>
        <p:spPr bwMode="auto">
          <a:xfrm>
            <a:off x="623888" y="1674813"/>
            <a:ext cx="758825" cy="2746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solidFill>
                  <a:srgbClr val="3333FF"/>
                </a:solidFill>
              </a:rPr>
              <a:t>Gas bag</a:t>
            </a:r>
          </a:p>
        </p:txBody>
      </p:sp>
      <p:sp>
        <p:nvSpPr>
          <p:cNvPr id="358428" name="Text Box 28"/>
          <p:cNvSpPr txBox="1">
            <a:spLocks noChangeArrowheads="1"/>
          </p:cNvSpPr>
          <p:nvPr/>
        </p:nvSpPr>
        <p:spPr bwMode="auto">
          <a:xfrm>
            <a:off x="292100" y="3005138"/>
            <a:ext cx="782638"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solidFill>
                  <a:srgbClr val="3333FF"/>
                </a:solidFill>
              </a:rPr>
              <a:t>Pumping</a:t>
            </a:r>
          </a:p>
          <a:p>
            <a:r>
              <a:rPr lang="en-US" altLang="ja-JP" sz="1200">
                <a:solidFill>
                  <a:srgbClr val="3333FF"/>
                </a:solidFill>
              </a:rPr>
              <a:t>unit</a:t>
            </a:r>
          </a:p>
        </p:txBody>
      </p:sp>
      <p:sp>
        <p:nvSpPr>
          <p:cNvPr id="358430" name="Text Box 30"/>
          <p:cNvSpPr txBox="1">
            <a:spLocks noChangeArrowheads="1"/>
          </p:cNvSpPr>
          <p:nvPr/>
        </p:nvSpPr>
        <p:spPr bwMode="auto">
          <a:xfrm>
            <a:off x="3429000" y="2693988"/>
            <a:ext cx="977900" cy="2746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solidFill>
                  <a:srgbClr val="3333FF"/>
                </a:solidFill>
              </a:rPr>
              <a:t>2K cold box</a:t>
            </a:r>
          </a:p>
        </p:txBody>
      </p:sp>
      <p:sp>
        <p:nvSpPr>
          <p:cNvPr id="358431" name="Text Box 31"/>
          <p:cNvSpPr txBox="1">
            <a:spLocks noChangeArrowheads="1"/>
          </p:cNvSpPr>
          <p:nvPr/>
        </p:nvSpPr>
        <p:spPr bwMode="auto">
          <a:xfrm>
            <a:off x="4497388" y="2225675"/>
            <a:ext cx="741362" cy="2746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solidFill>
                  <a:srgbClr val="3333FF"/>
                </a:solidFill>
              </a:rPr>
              <a:t>End box</a:t>
            </a:r>
          </a:p>
        </p:txBody>
      </p:sp>
      <p:sp>
        <p:nvSpPr>
          <p:cNvPr id="358432" name="Text Box 32"/>
          <p:cNvSpPr txBox="1">
            <a:spLocks noChangeArrowheads="1"/>
          </p:cNvSpPr>
          <p:nvPr/>
        </p:nvSpPr>
        <p:spPr bwMode="auto">
          <a:xfrm>
            <a:off x="2463800" y="2452688"/>
            <a:ext cx="9271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solidFill>
                  <a:srgbClr val="3333FF"/>
                </a:solidFill>
              </a:rPr>
              <a:t>Liquefier/</a:t>
            </a:r>
            <a:br>
              <a:rPr lang="en-US" altLang="ja-JP" sz="1200">
                <a:solidFill>
                  <a:srgbClr val="3333FF"/>
                </a:solidFill>
              </a:rPr>
            </a:br>
            <a:r>
              <a:rPr lang="en-US" altLang="ja-JP" sz="1200">
                <a:solidFill>
                  <a:srgbClr val="3333FF"/>
                </a:solidFill>
              </a:rPr>
              <a:t>refrigerator</a:t>
            </a:r>
          </a:p>
        </p:txBody>
      </p:sp>
      <p:sp>
        <p:nvSpPr>
          <p:cNvPr id="358433" name="Text Box 33"/>
          <p:cNvSpPr txBox="1">
            <a:spLocks noChangeArrowheads="1"/>
          </p:cNvSpPr>
          <p:nvPr/>
        </p:nvSpPr>
        <p:spPr bwMode="auto">
          <a:xfrm>
            <a:off x="1397000" y="2038350"/>
            <a:ext cx="665163" cy="2746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solidFill>
                  <a:srgbClr val="3333FF"/>
                </a:solidFill>
              </a:rPr>
              <a:t>Purifier</a:t>
            </a:r>
          </a:p>
        </p:txBody>
      </p:sp>
      <p:sp>
        <p:nvSpPr>
          <p:cNvPr id="358435" name="Text Box 35"/>
          <p:cNvSpPr txBox="1">
            <a:spLocks noChangeArrowheads="1"/>
          </p:cNvSpPr>
          <p:nvPr/>
        </p:nvSpPr>
        <p:spPr bwMode="auto">
          <a:xfrm>
            <a:off x="4622800" y="1417638"/>
            <a:ext cx="977900" cy="2746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solidFill>
                  <a:srgbClr val="3333FF"/>
                </a:solidFill>
              </a:rPr>
              <a:t>2K cold box</a:t>
            </a:r>
          </a:p>
        </p:txBody>
      </p:sp>
      <p:sp>
        <p:nvSpPr>
          <p:cNvPr id="358436" name="Text Box 36"/>
          <p:cNvSpPr txBox="1">
            <a:spLocks noChangeArrowheads="1"/>
          </p:cNvSpPr>
          <p:nvPr/>
        </p:nvSpPr>
        <p:spPr bwMode="auto">
          <a:xfrm>
            <a:off x="1947863" y="3281363"/>
            <a:ext cx="35242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t>Cooling capacity: 600 W (at 4K) or 250 L/h</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3"/>
          <p:cNvSpPr>
            <a:spLocks noGrp="1"/>
          </p:cNvSpPr>
          <p:nvPr>
            <p:ph type="sldNum" sz="quarter" idx="12"/>
          </p:nvPr>
        </p:nvSpPr>
        <p:spPr/>
        <p:txBody>
          <a:bodyPr/>
          <a:lstStyle/>
          <a:p>
            <a:fld id="{7A08AB44-3FF8-4A82-A76C-6788A81BECD9}" type="slidenum">
              <a:rPr lang="en-US" altLang="ja-JP"/>
              <a:pPr/>
              <a:t>31</a:t>
            </a:fld>
            <a:endParaRPr lang="en-US" altLang="ja-JP"/>
          </a:p>
        </p:txBody>
      </p:sp>
      <p:sp>
        <p:nvSpPr>
          <p:cNvPr id="296962" name="Text Box 2"/>
          <p:cNvSpPr txBox="1">
            <a:spLocks noChangeArrowheads="1"/>
          </p:cNvSpPr>
          <p:nvPr/>
        </p:nvSpPr>
        <p:spPr bwMode="auto">
          <a:xfrm>
            <a:off x="1166813" y="312738"/>
            <a:ext cx="1841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900">
              <a:latin typeface="Symbol" pitchFamily="18" charset="2"/>
            </a:endParaRPr>
          </a:p>
        </p:txBody>
      </p:sp>
      <p:sp>
        <p:nvSpPr>
          <p:cNvPr id="296963" name="Rectangle 3"/>
          <p:cNvSpPr>
            <a:spLocks noChangeArrowheads="1"/>
          </p:cNvSpPr>
          <p:nvPr/>
        </p:nvSpPr>
        <p:spPr bwMode="auto">
          <a:xfrm>
            <a:off x="457200" y="115888"/>
            <a:ext cx="822960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ja-JP" sz="2400">
                <a:solidFill>
                  <a:schemeClr val="tx2"/>
                </a:solidFill>
              </a:rPr>
              <a:t>ERL Development Building for cERL</a:t>
            </a:r>
          </a:p>
        </p:txBody>
      </p:sp>
      <p:pic>
        <p:nvPicPr>
          <p:cNvPr id="296990" name="Picture 30" descr="P10001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0" y="836613"/>
            <a:ext cx="8012113" cy="6010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スライド番号プレースホルダー 3"/>
          <p:cNvSpPr>
            <a:spLocks noGrp="1"/>
          </p:cNvSpPr>
          <p:nvPr>
            <p:ph type="sldNum" sz="quarter" idx="12"/>
          </p:nvPr>
        </p:nvSpPr>
        <p:spPr/>
        <p:txBody>
          <a:bodyPr/>
          <a:lstStyle/>
          <a:p>
            <a:fld id="{2840D916-7E73-4EA7-9329-0F46D708DDE4}" type="slidenum">
              <a:rPr lang="en-US" altLang="ja-JP"/>
              <a:pPr/>
              <a:t>32</a:t>
            </a:fld>
            <a:endParaRPr lang="en-US" altLang="ja-JP"/>
          </a:p>
        </p:txBody>
      </p:sp>
      <p:pic>
        <p:nvPicPr>
          <p:cNvPr id="367618" name="Picture 16" descr="cERL_101008_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2301875"/>
            <a:ext cx="6321425"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7619" name="Rectangle 5"/>
          <p:cNvSpPr>
            <a:spLocks noChangeArrowheads="1"/>
          </p:cNvSpPr>
          <p:nvPr/>
        </p:nvSpPr>
        <p:spPr bwMode="auto">
          <a:xfrm>
            <a:off x="346075" y="769938"/>
            <a:ext cx="8607425" cy="100012"/>
          </a:xfrm>
          <a:prstGeom prst="rect">
            <a:avLst/>
          </a:prstGeom>
          <a:gradFill rotWithShape="1">
            <a:gsLst>
              <a:gs pos="0">
                <a:srgbClr val="FCFEA0"/>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p>
        </p:txBody>
      </p:sp>
      <p:sp>
        <p:nvSpPr>
          <p:cNvPr id="367620" name="テキスト ボックス 223"/>
          <p:cNvSpPr txBox="1">
            <a:spLocks noChangeArrowheads="1"/>
          </p:cNvSpPr>
          <p:nvPr/>
        </p:nvSpPr>
        <p:spPr bwMode="auto">
          <a:xfrm>
            <a:off x="811213" y="-66675"/>
            <a:ext cx="8218487"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lgn="ctr"/>
            <a:r>
              <a:rPr lang="en-US" altLang="ja-JP" sz="2800" b="1"/>
              <a:t>            </a:t>
            </a:r>
            <a:r>
              <a:rPr lang="en-US" altLang="ja-JP" sz="2000" b="1"/>
              <a:t> Application of cERL: </a:t>
            </a:r>
          </a:p>
          <a:p>
            <a:pPr algn="ctr"/>
            <a:r>
              <a:rPr lang="en-US" altLang="ja-JP" sz="2000" b="1"/>
              <a:t>Plan of Laser Compton Scattering Experiment by JAEA</a:t>
            </a:r>
          </a:p>
        </p:txBody>
      </p:sp>
      <p:sp>
        <p:nvSpPr>
          <p:cNvPr id="367621" name="スライド番号プレースホルダ 201"/>
          <p:cNvSpPr txBox="1">
            <a:spLocks noGrp="1"/>
          </p:cNvSpPr>
          <p:nvPr/>
        </p:nvSpPr>
        <p:spPr bwMode="auto">
          <a:xfrm>
            <a:off x="8485188" y="6503988"/>
            <a:ext cx="609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lgn="r"/>
            <a:fld id="{2489109C-EF9D-4B0A-AC37-2A0EB10D6A12}" type="slidenum">
              <a:rPr kumimoji="0" lang="en-US" altLang="ja-JP" sz="1400"/>
              <a:pPr algn="r"/>
              <a:t>32</a:t>
            </a:fld>
            <a:endParaRPr kumimoji="0" lang="en-US" altLang="ja-JP" sz="1400"/>
          </a:p>
        </p:txBody>
      </p:sp>
      <p:sp>
        <p:nvSpPr>
          <p:cNvPr id="367622" name="Text Box 28"/>
          <p:cNvSpPr txBox="1">
            <a:spLocks noChangeArrowheads="1"/>
          </p:cNvSpPr>
          <p:nvPr/>
        </p:nvSpPr>
        <p:spPr bwMode="auto">
          <a:xfrm>
            <a:off x="2406650" y="3030538"/>
            <a:ext cx="2090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lgn="ctr"/>
            <a:r>
              <a:rPr lang="en-US" altLang="ja-JP" sz="1400" b="1"/>
              <a:t>electron gun</a:t>
            </a:r>
          </a:p>
        </p:txBody>
      </p:sp>
      <p:sp>
        <p:nvSpPr>
          <p:cNvPr id="367623" name="Text Box 30"/>
          <p:cNvSpPr txBox="1">
            <a:spLocks noChangeArrowheads="1"/>
          </p:cNvSpPr>
          <p:nvPr/>
        </p:nvSpPr>
        <p:spPr bwMode="auto">
          <a:xfrm>
            <a:off x="969963" y="3738563"/>
            <a:ext cx="22272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lgn="ctr"/>
            <a:r>
              <a:rPr lang="en-US" altLang="ja-JP" sz="1400" b="1"/>
              <a:t>superconducting</a:t>
            </a:r>
          </a:p>
          <a:p>
            <a:pPr algn="ctr"/>
            <a:r>
              <a:rPr lang="en-US" altLang="ja-JP" sz="1400" b="1"/>
              <a:t>accelerator</a:t>
            </a:r>
          </a:p>
        </p:txBody>
      </p:sp>
      <p:cxnSp>
        <p:nvCxnSpPr>
          <p:cNvPr id="17" name="直線矢印コネクタ 16"/>
          <p:cNvCxnSpPr/>
          <p:nvPr/>
        </p:nvCxnSpPr>
        <p:spPr>
          <a:xfrm rot="16200000" flipH="1">
            <a:off x="2798763" y="3987800"/>
            <a:ext cx="284162" cy="6048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a:off x="3738563" y="3321050"/>
            <a:ext cx="427037" cy="2095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7626" name="Text Box 48"/>
          <p:cNvSpPr txBox="1">
            <a:spLocks noChangeArrowheads="1"/>
          </p:cNvSpPr>
          <p:nvPr/>
        </p:nvSpPr>
        <p:spPr bwMode="auto">
          <a:xfrm>
            <a:off x="5880100" y="4378325"/>
            <a:ext cx="1328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b="1"/>
              <a:t>LCS chamber</a:t>
            </a:r>
          </a:p>
        </p:txBody>
      </p:sp>
      <p:sp>
        <p:nvSpPr>
          <p:cNvPr id="367627" name="Text Box 23"/>
          <p:cNvSpPr txBox="1">
            <a:spLocks noChangeArrowheads="1"/>
          </p:cNvSpPr>
          <p:nvPr/>
        </p:nvSpPr>
        <p:spPr bwMode="auto">
          <a:xfrm>
            <a:off x="4568825" y="1416050"/>
            <a:ext cx="4454525" cy="91598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buFont typeface="Wingdings" pitchFamily="2" charset="2"/>
              <a:buChar char="Ø"/>
            </a:pPr>
            <a:r>
              <a:rPr lang="en-US" altLang="ja-JP"/>
              <a:t>Installation of a LCS chamber</a:t>
            </a:r>
          </a:p>
          <a:p>
            <a:pPr>
              <a:buFont typeface="Wingdings" pitchFamily="2" charset="2"/>
              <a:buChar char="Ø"/>
            </a:pPr>
            <a:r>
              <a:rPr lang="en-US" altLang="ja-JP"/>
              <a:t>Generation of LCS gamma-rays</a:t>
            </a:r>
          </a:p>
          <a:p>
            <a:pPr>
              <a:buFont typeface="Wingdings" pitchFamily="2" charset="2"/>
              <a:buChar char="Ø"/>
            </a:pPr>
            <a:r>
              <a:rPr lang="en-US" altLang="ja-JP"/>
              <a:t>Demo-Experiment of NRF measurement</a:t>
            </a:r>
          </a:p>
        </p:txBody>
      </p:sp>
      <p:sp>
        <p:nvSpPr>
          <p:cNvPr id="367628" name="Text Box 21"/>
          <p:cNvSpPr txBox="1">
            <a:spLocks noChangeArrowheads="1"/>
          </p:cNvSpPr>
          <p:nvPr/>
        </p:nvSpPr>
        <p:spPr bwMode="auto">
          <a:xfrm>
            <a:off x="661988" y="919163"/>
            <a:ext cx="7218362" cy="3968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2000" b="1"/>
              <a:t>3-year R&amp;D program was funded from MEXT (2011-2013)</a:t>
            </a:r>
          </a:p>
        </p:txBody>
      </p:sp>
      <p:sp>
        <p:nvSpPr>
          <p:cNvPr id="367629" name="Text Box 23"/>
          <p:cNvSpPr txBox="1">
            <a:spLocks noChangeArrowheads="1"/>
          </p:cNvSpPr>
          <p:nvPr/>
        </p:nvSpPr>
        <p:spPr bwMode="auto">
          <a:xfrm>
            <a:off x="4451350" y="4854575"/>
            <a:ext cx="4546600" cy="6413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buFont typeface="Wingdings" pitchFamily="2" charset="2"/>
              <a:buChar char="Ø"/>
            </a:pPr>
            <a:r>
              <a:rPr lang="en-US" altLang="ja-JP"/>
              <a:t>Electron beam = 35 MeV, 10 mA</a:t>
            </a:r>
          </a:p>
          <a:p>
            <a:pPr>
              <a:buFont typeface="Wingdings" pitchFamily="2" charset="2"/>
              <a:buChar char="Ø"/>
            </a:pPr>
            <a:r>
              <a:rPr lang="en-US" altLang="ja-JP" b="1">
                <a:solidFill>
                  <a:srgbClr val="FF0000"/>
                </a:solidFill>
              </a:rPr>
              <a:t>LCS photon flux = 5x10</a:t>
            </a:r>
            <a:r>
              <a:rPr lang="en-US" altLang="ja-JP" b="1" baseline="30000">
                <a:solidFill>
                  <a:srgbClr val="FF0000"/>
                </a:solidFill>
              </a:rPr>
              <a:t>11</a:t>
            </a:r>
            <a:r>
              <a:rPr lang="en-US" altLang="ja-JP" b="1">
                <a:solidFill>
                  <a:srgbClr val="FF0000"/>
                </a:solidFill>
              </a:rPr>
              <a:t> ph/s @22keV</a:t>
            </a:r>
          </a:p>
        </p:txBody>
      </p:sp>
      <p:pic>
        <p:nvPicPr>
          <p:cNvPr id="367630"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0738" y="3579813"/>
            <a:ext cx="1243012"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7631" name="Line 19"/>
          <p:cNvSpPr>
            <a:spLocks noChangeShapeType="1"/>
          </p:cNvSpPr>
          <p:nvPr/>
        </p:nvSpPr>
        <p:spPr bwMode="auto">
          <a:xfrm flipV="1">
            <a:off x="4694238" y="3579813"/>
            <a:ext cx="1111250" cy="81756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7632" name="Text Box 60"/>
          <p:cNvSpPr txBox="1">
            <a:spLocks noChangeArrowheads="1"/>
          </p:cNvSpPr>
          <p:nvPr/>
        </p:nvSpPr>
        <p:spPr bwMode="auto">
          <a:xfrm>
            <a:off x="5386388" y="3749675"/>
            <a:ext cx="1635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lgn="ctr"/>
            <a:r>
              <a:rPr lang="en-US" altLang="ja-JP" sz="1400" b="1">
                <a:solidFill>
                  <a:srgbClr val="FF3300"/>
                </a:solidFill>
              </a:rPr>
              <a:t>LCS gamma-rays</a:t>
            </a:r>
          </a:p>
        </p:txBody>
      </p:sp>
      <p:pic>
        <p:nvPicPr>
          <p:cNvPr id="367633"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 y="147638"/>
            <a:ext cx="122872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7634" name="Text Box 23"/>
          <p:cNvSpPr txBox="1">
            <a:spLocks noChangeArrowheads="1"/>
          </p:cNvSpPr>
          <p:nvPr/>
        </p:nvSpPr>
        <p:spPr bwMode="auto">
          <a:xfrm>
            <a:off x="4454525" y="6081713"/>
            <a:ext cx="4673600" cy="641350"/>
          </a:xfrm>
          <a:prstGeom prst="rect">
            <a:avLst/>
          </a:prstGeom>
          <a:solidFill>
            <a:srgbClr val="E0DAD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buFont typeface="Wingdings" pitchFamily="2" charset="2"/>
              <a:buChar char="Ø"/>
            </a:pPr>
            <a:r>
              <a:rPr lang="en-US" altLang="ja-JP"/>
              <a:t>Electron beam = 245 MeV, 10 mA</a:t>
            </a:r>
          </a:p>
          <a:p>
            <a:pPr>
              <a:buFont typeface="Wingdings" pitchFamily="2" charset="2"/>
              <a:buChar char="Ø"/>
            </a:pPr>
            <a:r>
              <a:rPr lang="en-US" altLang="ja-JP" b="1">
                <a:solidFill>
                  <a:srgbClr val="FF0000"/>
                </a:solidFill>
              </a:rPr>
              <a:t>LCS photon flux = 1x10</a:t>
            </a:r>
            <a:r>
              <a:rPr lang="en-US" altLang="ja-JP" b="1" baseline="30000">
                <a:solidFill>
                  <a:srgbClr val="FF0000"/>
                </a:solidFill>
              </a:rPr>
              <a:t>13</a:t>
            </a:r>
            <a:r>
              <a:rPr lang="en-US" altLang="ja-JP" b="1">
                <a:solidFill>
                  <a:srgbClr val="FF0000"/>
                </a:solidFill>
              </a:rPr>
              <a:t> ph/s @1.1MeV</a:t>
            </a:r>
          </a:p>
        </p:txBody>
      </p:sp>
      <p:sp>
        <p:nvSpPr>
          <p:cNvPr id="367635" name="Text Box 19"/>
          <p:cNvSpPr txBox="1">
            <a:spLocks noChangeArrowheads="1"/>
          </p:cNvSpPr>
          <p:nvPr/>
        </p:nvSpPr>
        <p:spPr bwMode="auto">
          <a:xfrm>
            <a:off x="6194425" y="5618163"/>
            <a:ext cx="2813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possible upgrade in future</a:t>
            </a:r>
          </a:p>
        </p:txBody>
      </p:sp>
      <p:sp>
        <p:nvSpPr>
          <p:cNvPr id="367636" name="AutoShape 20"/>
          <p:cNvSpPr>
            <a:spLocks noChangeArrowheads="1"/>
          </p:cNvSpPr>
          <p:nvPr/>
        </p:nvSpPr>
        <p:spPr bwMode="auto">
          <a:xfrm>
            <a:off x="5629275" y="5495925"/>
            <a:ext cx="419100" cy="561975"/>
          </a:xfrm>
          <a:prstGeom prst="downArrow">
            <a:avLst>
              <a:gd name="adj1" fmla="val 50000"/>
              <a:gd name="adj2" fmla="val 33523"/>
            </a:avLst>
          </a:prstGeom>
          <a:solidFill>
            <a:srgbClr val="E0DAD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367637" name="Line 21"/>
          <p:cNvSpPr>
            <a:spLocks noChangeShapeType="1"/>
          </p:cNvSpPr>
          <p:nvPr/>
        </p:nvSpPr>
        <p:spPr bwMode="auto">
          <a:xfrm flipH="1" flipV="1">
            <a:off x="4772025" y="4486275"/>
            <a:ext cx="1095375" cy="47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7638" name="Text Box 22"/>
          <p:cNvSpPr txBox="1">
            <a:spLocks noChangeArrowheads="1"/>
          </p:cNvSpPr>
          <p:nvPr/>
        </p:nvSpPr>
        <p:spPr bwMode="auto">
          <a:xfrm>
            <a:off x="241300" y="1493838"/>
            <a:ext cx="4016375" cy="1200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Nondestructive measurement of</a:t>
            </a:r>
          </a:p>
          <a:p>
            <a:r>
              <a:rPr lang="en-US" altLang="ja-JP"/>
              <a:t>isotopes by LCS </a:t>
            </a:r>
            <a:r>
              <a:rPr lang="en-US" altLang="ja-JP">
                <a:latin typeface="Symbol" pitchFamily="18" charset="2"/>
              </a:rPr>
              <a:t>g</a:t>
            </a:r>
            <a:r>
              <a:rPr lang="en-US" altLang="ja-JP"/>
              <a:t>-rays,</a:t>
            </a:r>
          </a:p>
          <a:p>
            <a:r>
              <a:rPr lang="en-US" altLang="ja-JP"/>
              <a:t>which is applicable to nuclear security</a:t>
            </a:r>
          </a:p>
          <a:p>
            <a:r>
              <a:rPr lang="en-US" altLang="ja-JP"/>
              <a:t>and safeguards purposes.</a:t>
            </a:r>
          </a:p>
        </p:txBody>
      </p:sp>
      <p:sp>
        <p:nvSpPr>
          <p:cNvPr id="367639" name="Text Box 23"/>
          <p:cNvSpPr txBox="1">
            <a:spLocks noChangeArrowheads="1"/>
          </p:cNvSpPr>
          <p:nvPr/>
        </p:nvSpPr>
        <p:spPr bwMode="auto">
          <a:xfrm>
            <a:off x="5826125" y="2376488"/>
            <a:ext cx="29702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t>(NRF: Nuclear Resonance Fluorescence)</a:t>
            </a:r>
          </a:p>
        </p:txBody>
      </p:sp>
      <p:sp>
        <p:nvSpPr>
          <p:cNvPr id="367640" name="Text Box 24"/>
          <p:cNvSpPr txBox="1">
            <a:spLocks noChangeArrowheads="1"/>
          </p:cNvSpPr>
          <p:nvPr/>
        </p:nvSpPr>
        <p:spPr bwMode="auto">
          <a:xfrm>
            <a:off x="309563" y="2787650"/>
            <a:ext cx="2001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solidFill>
                  <a:srgbClr val="0000FF"/>
                </a:solidFill>
              </a:rPr>
              <a:t>Courtesy: R. Hajima</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スライド番号プレースホルダー 3"/>
          <p:cNvSpPr>
            <a:spLocks noGrp="1"/>
          </p:cNvSpPr>
          <p:nvPr>
            <p:ph type="sldNum" sz="quarter" idx="12"/>
          </p:nvPr>
        </p:nvSpPr>
        <p:spPr/>
        <p:txBody>
          <a:bodyPr/>
          <a:lstStyle/>
          <a:p>
            <a:fld id="{A26E77F5-3586-4D75-A8BE-3BCDC598A042}" type="slidenum">
              <a:rPr lang="en-US" altLang="ja-JP"/>
              <a:pPr/>
              <a:t>33</a:t>
            </a:fld>
            <a:endParaRPr lang="en-US" altLang="ja-JP"/>
          </a:p>
        </p:txBody>
      </p:sp>
      <p:sp>
        <p:nvSpPr>
          <p:cNvPr id="369666" name="Text Box 2"/>
          <p:cNvSpPr txBox="1">
            <a:spLocks noChangeArrowheads="1"/>
          </p:cNvSpPr>
          <p:nvPr/>
        </p:nvSpPr>
        <p:spPr bwMode="auto">
          <a:xfrm>
            <a:off x="1166813" y="312738"/>
            <a:ext cx="1841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lang="ja-JP" altLang="ja-JP" sz="900">
              <a:latin typeface="Symbol" pitchFamily="18" charset="2"/>
            </a:endParaRPr>
          </a:p>
        </p:txBody>
      </p:sp>
      <p:sp>
        <p:nvSpPr>
          <p:cNvPr id="369667" name="Rectangle 3"/>
          <p:cNvSpPr>
            <a:spLocks noChangeArrowheads="1"/>
          </p:cNvSpPr>
          <p:nvPr/>
        </p:nvSpPr>
        <p:spPr bwMode="auto">
          <a:xfrm>
            <a:off x="1554163" y="136525"/>
            <a:ext cx="60007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ctr"/>
          <a:lstStyle/>
          <a:p>
            <a:pPr algn="ctr"/>
            <a:r>
              <a:rPr lang="en-US" altLang="ja-JP" sz="2800">
                <a:solidFill>
                  <a:schemeClr val="tx2"/>
                </a:solidFill>
              </a:rPr>
              <a:t>Road Map of ERL</a:t>
            </a:r>
          </a:p>
        </p:txBody>
      </p:sp>
      <p:graphicFrame>
        <p:nvGraphicFramePr>
          <p:cNvPr id="369749" name="Group 85"/>
          <p:cNvGraphicFramePr>
            <a:graphicFrameLocks noGrp="1"/>
          </p:cNvGraphicFramePr>
          <p:nvPr/>
        </p:nvGraphicFramePr>
        <p:xfrm>
          <a:off x="176213" y="1536700"/>
          <a:ext cx="8642350" cy="4121150"/>
        </p:xfrm>
        <a:graphic>
          <a:graphicData uri="http://schemas.openxmlformats.org/drawingml/2006/table">
            <a:tbl>
              <a:tblPr/>
              <a:tblGrid>
                <a:gridCol w="663575"/>
                <a:gridCol w="666750"/>
                <a:gridCol w="665162"/>
                <a:gridCol w="665163"/>
                <a:gridCol w="666750"/>
                <a:gridCol w="663575"/>
                <a:gridCol w="665162"/>
                <a:gridCol w="665163"/>
                <a:gridCol w="663575"/>
                <a:gridCol w="620712"/>
                <a:gridCol w="708025"/>
                <a:gridCol w="665163"/>
                <a:gridCol w="663575"/>
              </a:tblGrid>
              <a:tr h="3841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2008</a:t>
                      </a:r>
                    </a:p>
                  </a:txBody>
                  <a:tcPr marL="91434" marR="91434" marT="45717" marB="45717" horzOverflow="overflow">
                    <a:lnL>
                      <a:noFill/>
                    </a:lnL>
                    <a:lnR>
                      <a:noFill/>
                    </a:lnR>
                    <a:lnT>
                      <a:noFill/>
                    </a:lnT>
                    <a:lnB>
                      <a:noFill/>
                    </a:lnB>
                    <a:lnTlToBr>
                      <a:noFill/>
                    </a:lnTlToBr>
                    <a:lnBlToTr>
                      <a:noFill/>
                    </a:lnBlToTr>
                    <a:solidFill>
                      <a:srgbClr val="D3EBE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2009</a:t>
                      </a:r>
                    </a:p>
                  </a:txBody>
                  <a:tcPr marL="91434" marR="91434" marT="45717" marB="45717" horzOverflow="overflow">
                    <a:lnL>
                      <a:noFill/>
                    </a:lnL>
                    <a:lnR>
                      <a:noFill/>
                    </a:lnR>
                    <a:lnT>
                      <a:noFill/>
                    </a:lnT>
                    <a:lnB>
                      <a:noFill/>
                    </a:lnB>
                    <a:lnTlToBr>
                      <a:noFill/>
                    </a:lnTlToBr>
                    <a:lnBlToTr>
                      <a:noFill/>
                    </a:lnBlToTr>
                    <a:solidFill>
                      <a:srgbClr val="89FF9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2010</a:t>
                      </a:r>
                    </a:p>
                  </a:txBody>
                  <a:tcPr marL="91434" marR="91434" marT="45717" marB="45717" horzOverflow="overflow">
                    <a:lnL>
                      <a:noFill/>
                    </a:lnL>
                    <a:lnR>
                      <a:noFill/>
                    </a:lnR>
                    <a:lnT>
                      <a:noFill/>
                    </a:lnT>
                    <a:lnB>
                      <a:noFill/>
                    </a:lnB>
                    <a:lnTlToBr>
                      <a:noFill/>
                    </a:lnTlToBr>
                    <a:lnBlToTr>
                      <a:noFill/>
                    </a:lnBlToTr>
                    <a:solidFill>
                      <a:srgbClr val="D3EBE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2011</a:t>
                      </a:r>
                    </a:p>
                  </a:txBody>
                  <a:tcPr marL="91434" marR="91434" marT="45717" marB="45717" horzOverflow="overflow">
                    <a:lnL>
                      <a:noFill/>
                    </a:lnL>
                    <a:lnR>
                      <a:noFill/>
                    </a:lnR>
                    <a:lnT>
                      <a:noFill/>
                    </a:lnT>
                    <a:lnB>
                      <a:noFill/>
                    </a:lnB>
                    <a:lnTlToBr>
                      <a:noFill/>
                    </a:lnTlToBr>
                    <a:lnBlToTr>
                      <a:noFill/>
                    </a:lnBlToTr>
                    <a:solidFill>
                      <a:srgbClr val="82F29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2012</a:t>
                      </a:r>
                    </a:p>
                  </a:txBody>
                  <a:tcPr marL="91434" marR="91434" marT="45717" marB="45717" horzOverflow="overflow">
                    <a:lnL>
                      <a:noFill/>
                    </a:lnL>
                    <a:lnR>
                      <a:noFill/>
                    </a:lnR>
                    <a:lnT>
                      <a:noFill/>
                    </a:lnT>
                    <a:lnB>
                      <a:noFill/>
                    </a:lnB>
                    <a:lnTlToBr>
                      <a:noFill/>
                    </a:lnTlToBr>
                    <a:lnBlToTr>
                      <a:noFill/>
                    </a:lnBlToTr>
                    <a:solidFill>
                      <a:srgbClr val="D3EBE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2013</a:t>
                      </a:r>
                    </a:p>
                  </a:txBody>
                  <a:tcPr marL="91434" marR="91434" marT="45717" marB="45717" horzOverflow="overflow">
                    <a:lnL>
                      <a:noFill/>
                    </a:lnL>
                    <a:lnR>
                      <a:noFill/>
                    </a:lnR>
                    <a:lnT>
                      <a:noFill/>
                    </a:lnT>
                    <a:lnB>
                      <a:noFill/>
                    </a:lnB>
                    <a:lnTlToBr>
                      <a:noFill/>
                    </a:lnTlToBr>
                    <a:lnBlToTr>
                      <a:noFill/>
                    </a:lnBlToTr>
                    <a:solidFill>
                      <a:srgbClr val="82F29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2014</a:t>
                      </a:r>
                    </a:p>
                  </a:txBody>
                  <a:tcPr marL="91434" marR="91434" marT="45717" marB="45717" horzOverflow="overflow">
                    <a:lnL>
                      <a:noFill/>
                    </a:lnL>
                    <a:lnR>
                      <a:noFill/>
                    </a:lnR>
                    <a:lnT>
                      <a:noFill/>
                    </a:lnT>
                    <a:lnB>
                      <a:noFill/>
                    </a:lnB>
                    <a:lnTlToBr>
                      <a:noFill/>
                    </a:lnTlToBr>
                    <a:lnBlToTr>
                      <a:noFill/>
                    </a:lnBlToTr>
                    <a:solidFill>
                      <a:srgbClr val="D3EBE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2015</a:t>
                      </a:r>
                    </a:p>
                  </a:txBody>
                  <a:tcPr marL="91434" marR="91434" marT="45717" marB="45717" horzOverflow="overflow">
                    <a:lnL>
                      <a:noFill/>
                    </a:lnL>
                    <a:lnR>
                      <a:noFill/>
                    </a:lnR>
                    <a:lnT>
                      <a:noFill/>
                    </a:lnT>
                    <a:lnB>
                      <a:noFill/>
                    </a:lnB>
                    <a:lnTlToBr>
                      <a:noFill/>
                    </a:lnTlToBr>
                    <a:lnBlToTr>
                      <a:noFill/>
                    </a:lnBlToTr>
                    <a:solidFill>
                      <a:srgbClr val="82F29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2016</a:t>
                      </a:r>
                    </a:p>
                  </a:txBody>
                  <a:tcPr marL="91434" marR="91434" marT="45717" marB="45717" horzOverflow="overflow">
                    <a:lnL>
                      <a:noFill/>
                    </a:lnL>
                    <a:lnR>
                      <a:noFill/>
                    </a:lnR>
                    <a:lnT>
                      <a:noFill/>
                    </a:lnT>
                    <a:lnB>
                      <a:noFill/>
                    </a:lnB>
                    <a:lnTlToBr>
                      <a:noFill/>
                    </a:lnTlToBr>
                    <a:lnBlToTr>
                      <a:noFill/>
                    </a:lnBlToTr>
                    <a:solidFill>
                      <a:srgbClr val="D3EBE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2017</a:t>
                      </a:r>
                    </a:p>
                  </a:txBody>
                  <a:tcPr marL="91434" marR="91434" marT="45717" marB="45717" horzOverflow="overflow">
                    <a:lnL>
                      <a:noFill/>
                    </a:lnL>
                    <a:lnR>
                      <a:noFill/>
                    </a:lnR>
                    <a:lnT>
                      <a:noFill/>
                    </a:lnT>
                    <a:lnB>
                      <a:noFill/>
                    </a:lnB>
                    <a:lnTlToBr>
                      <a:noFill/>
                    </a:lnTlToBr>
                    <a:lnBlToTr>
                      <a:noFill/>
                    </a:lnBlToTr>
                    <a:solidFill>
                      <a:srgbClr val="82F29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2018</a:t>
                      </a:r>
                    </a:p>
                  </a:txBody>
                  <a:tcPr marL="91434" marR="91434" marT="45717" marB="45717" horzOverflow="overflow">
                    <a:lnL>
                      <a:noFill/>
                    </a:lnL>
                    <a:lnR>
                      <a:noFill/>
                    </a:lnR>
                    <a:lnT>
                      <a:noFill/>
                    </a:lnT>
                    <a:lnB>
                      <a:noFill/>
                    </a:lnB>
                    <a:lnTlToBr>
                      <a:noFill/>
                    </a:lnTlToBr>
                    <a:lnBlToTr>
                      <a:noFill/>
                    </a:lnBlToTr>
                    <a:solidFill>
                      <a:srgbClr val="D3EBE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2019</a:t>
                      </a:r>
                    </a:p>
                  </a:txBody>
                  <a:tcPr marL="91434" marR="91434" marT="45717" marB="45717" horzOverflow="overflow">
                    <a:lnL>
                      <a:noFill/>
                    </a:lnL>
                    <a:lnR>
                      <a:noFill/>
                    </a:lnR>
                    <a:lnT>
                      <a:noFill/>
                    </a:lnT>
                    <a:lnB>
                      <a:noFill/>
                    </a:lnB>
                    <a:lnTlToBr>
                      <a:noFill/>
                    </a:lnTlToBr>
                    <a:lnBlToTr>
                      <a:noFill/>
                    </a:lnBlToTr>
                    <a:solidFill>
                      <a:srgbClr val="82F29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2020</a:t>
                      </a:r>
                    </a:p>
                  </a:txBody>
                  <a:tcPr marL="91434" marR="91434" marT="45717" marB="45717" horzOverflow="overflow">
                    <a:lnL>
                      <a:noFill/>
                    </a:lnL>
                    <a:lnR>
                      <a:noFill/>
                    </a:lnR>
                    <a:lnT>
                      <a:noFill/>
                    </a:lnT>
                    <a:lnB>
                      <a:noFill/>
                    </a:lnB>
                    <a:lnTlToBr>
                      <a:noFill/>
                    </a:lnTlToBr>
                    <a:lnBlToTr>
                      <a:noFill/>
                    </a:lnBlToTr>
                    <a:solidFill>
                      <a:srgbClr val="D3EBED"/>
                    </a:solidFill>
                  </a:tcPr>
                </a:tc>
              </a:tr>
              <a:tr h="895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D3EB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89FF9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D3EB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82F29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D3EB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82F29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D3EB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82F29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D3EB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82F29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D3EB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82F29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D3EBED"/>
                    </a:solidFill>
                  </a:tcPr>
                </a:tc>
              </a:tr>
              <a:tr h="893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D3EB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89FF9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D3EB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82F29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D3EB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82F29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D3EB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82F29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D3EB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82F29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D3EB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82F29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D3EBED"/>
                    </a:solidFill>
                  </a:tcPr>
                </a:tc>
              </a:tr>
              <a:tr h="895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D3EB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89FF9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D3EB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82F29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D3EB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82F29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D3EB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82F29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D3EB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82F29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D3EB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82F29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D3EBED"/>
                    </a:solidFill>
                  </a:tcPr>
                </a:tc>
              </a:tr>
              <a:tr h="857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D3EB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89FF9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D3EB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82F29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D3EB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82F29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D3EB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82F29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D3EB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82F29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D3EB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82F29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a:txBody>
                  <a:tcPr marL="91434" marR="91434" marT="45717" marB="45717" horzOverflow="overflow">
                    <a:lnL>
                      <a:noFill/>
                    </a:lnL>
                    <a:lnR>
                      <a:noFill/>
                    </a:lnR>
                    <a:lnT>
                      <a:noFill/>
                    </a:lnT>
                    <a:lnB>
                      <a:noFill/>
                    </a:lnB>
                    <a:lnTlToBr>
                      <a:noFill/>
                    </a:lnTlToBr>
                    <a:lnBlToTr>
                      <a:noFill/>
                    </a:lnBlToTr>
                    <a:solidFill>
                      <a:srgbClr val="D3EBED"/>
                    </a:solidFill>
                  </a:tcPr>
                </a:tc>
              </a:tr>
            </a:tbl>
          </a:graphicData>
        </a:graphic>
      </p:graphicFrame>
      <p:sp>
        <p:nvSpPr>
          <p:cNvPr id="369734" name="Rectangle 71"/>
          <p:cNvSpPr>
            <a:spLocks noChangeArrowheads="1"/>
          </p:cNvSpPr>
          <p:nvPr/>
        </p:nvSpPr>
        <p:spPr bwMode="auto">
          <a:xfrm>
            <a:off x="142875" y="1995488"/>
            <a:ext cx="3360738" cy="647700"/>
          </a:xfrm>
          <a:prstGeom prst="rect">
            <a:avLst/>
          </a:prstGeom>
          <a:solidFill>
            <a:srgbClr val="66FFFF"/>
          </a:solidFill>
          <a:ln w="9525">
            <a:solidFill>
              <a:schemeClr val="accent2"/>
            </a:solidFill>
            <a:miter lim="800000"/>
            <a:headEnd/>
            <a:tailEnd/>
          </a:ln>
        </p:spPr>
        <p:txBody>
          <a:bodyPr wrap="none" lIns="91434" tIns="45717" rIns="91434" bIns="45717" anchor="ctr"/>
          <a:lstStyle/>
          <a:p>
            <a:endParaRPr lang="ja-JP" altLang="ja-JP"/>
          </a:p>
        </p:txBody>
      </p:sp>
      <p:sp>
        <p:nvSpPr>
          <p:cNvPr id="369735" name="Rectangle 72"/>
          <p:cNvSpPr>
            <a:spLocks noChangeArrowheads="1"/>
          </p:cNvSpPr>
          <p:nvPr/>
        </p:nvSpPr>
        <p:spPr bwMode="auto">
          <a:xfrm>
            <a:off x="1995488" y="2809875"/>
            <a:ext cx="1508125" cy="796925"/>
          </a:xfrm>
          <a:prstGeom prst="rect">
            <a:avLst/>
          </a:prstGeom>
          <a:solidFill>
            <a:srgbClr val="EBF478"/>
          </a:solidFill>
          <a:ln w="9525">
            <a:solidFill>
              <a:schemeClr val="accent2"/>
            </a:solidFill>
            <a:miter lim="800000"/>
            <a:headEnd/>
            <a:tailEnd/>
          </a:ln>
        </p:spPr>
        <p:txBody>
          <a:bodyPr wrap="none" lIns="91434" tIns="45717" rIns="91434" bIns="45717" anchor="ctr"/>
          <a:lstStyle/>
          <a:p>
            <a:endParaRPr lang="ja-JP" altLang="ja-JP"/>
          </a:p>
        </p:txBody>
      </p:sp>
      <p:sp>
        <p:nvSpPr>
          <p:cNvPr id="369736" name="Text Box 73"/>
          <p:cNvSpPr txBox="1">
            <a:spLocks noChangeArrowheads="1"/>
          </p:cNvSpPr>
          <p:nvPr/>
        </p:nvSpPr>
        <p:spPr bwMode="auto">
          <a:xfrm>
            <a:off x="1998663" y="2887663"/>
            <a:ext cx="16557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spcBef>
                <a:spcPct val="50000"/>
              </a:spcBef>
            </a:pPr>
            <a:r>
              <a:rPr lang="en-US" altLang="ja-JP" b="1"/>
              <a:t>cERL construction</a:t>
            </a:r>
          </a:p>
        </p:txBody>
      </p:sp>
      <p:sp>
        <p:nvSpPr>
          <p:cNvPr id="369737" name="Text Box 74"/>
          <p:cNvSpPr txBox="1">
            <a:spLocks noChangeArrowheads="1"/>
          </p:cNvSpPr>
          <p:nvPr/>
        </p:nvSpPr>
        <p:spPr bwMode="auto">
          <a:xfrm>
            <a:off x="279400" y="2117725"/>
            <a:ext cx="3341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b="1"/>
              <a:t>R&amp;D of ERL key elements</a:t>
            </a:r>
          </a:p>
        </p:txBody>
      </p:sp>
      <p:sp>
        <p:nvSpPr>
          <p:cNvPr id="369738" name="Rectangle 76"/>
          <p:cNvSpPr>
            <a:spLocks noChangeArrowheads="1"/>
          </p:cNvSpPr>
          <p:nvPr/>
        </p:nvSpPr>
        <p:spPr bwMode="auto">
          <a:xfrm>
            <a:off x="3503613" y="2814638"/>
            <a:ext cx="5494337" cy="792162"/>
          </a:xfrm>
          <a:prstGeom prst="rect">
            <a:avLst/>
          </a:prstGeom>
          <a:solidFill>
            <a:srgbClr val="FAD2F2"/>
          </a:solidFill>
          <a:ln w="9525">
            <a:solidFill>
              <a:schemeClr val="accent2"/>
            </a:solidFill>
            <a:miter lim="800000"/>
            <a:headEnd/>
            <a:tailEnd/>
          </a:ln>
        </p:spPr>
        <p:txBody>
          <a:bodyPr wrap="none" lIns="91434" tIns="45717" rIns="91434" bIns="45717" anchor="ctr"/>
          <a:lstStyle/>
          <a:p>
            <a:endParaRPr lang="ja-JP" altLang="ja-JP"/>
          </a:p>
        </p:txBody>
      </p:sp>
      <p:sp>
        <p:nvSpPr>
          <p:cNvPr id="369739" name="Text Box 77"/>
          <p:cNvSpPr txBox="1">
            <a:spLocks noChangeArrowheads="1"/>
          </p:cNvSpPr>
          <p:nvPr/>
        </p:nvSpPr>
        <p:spPr bwMode="auto">
          <a:xfrm>
            <a:off x="3592513" y="3022600"/>
            <a:ext cx="47799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b="1"/>
              <a:t>Beam test and test experiments</a:t>
            </a:r>
          </a:p>
        </p:txBody>
      </p:sp>
      <p:sp>
        <p:nvSpPr>
          <p:cNvPr id="369740" name="Rectangle 78"/>
          <p:cNvSpPr>
            <a:spLocks noChangeArrowheads="1"/>
          </p:cNvSpPr>
          <p:nvPr/>
        </p:nvSpPr>
        <p:spPr bwMode="auto">
          <a:xfrm>
            <a:off x="3503613" y="3808413"/>
            <a:ext cx="3076575" cy="647700"/>
          </a:xfrm>
          <a:prstGeom prst="rect">
            <a:avLst/>
          </a:prstGeom>
          <a:gradFill rotWithShape="1">
            <a:gsLst>
              <a:gs pos="0">
                <a:srgbClr val="CCFFCC"/>
              </a:gs>
              <a:gs pos="100000">
                <a:srgbClr val="F7FFF7"/>
              </a:gs>
            </a:gsLst>
            <a:lin ang="0" scaled="1"/>
          </a:gradFill>
          <a:ln w="9525">
            <a:solidFill>
              <a:schemeClr val="accent2"/>
            </a:solidFill>
            <a:prstDash val="lgDash"/>
            <a:miter lim="800000"/>
            <a:headEnd/>
            <a:tailEnd/>
          </a:ln>
        </p:spPr>
        <p:txBody>
          <a:bodyPr wrap="none" lIns="91434" tIns="45717" rIns="91434" bIns="45717" anchor="ctr"/>
          <a:lstStyle/>
          <a:p>
            <a:endParaRPr lang="ja-JP" altLang="ja-JP"/>
          </a:p>
        </p:txBody>
      </p:sp>
      <p:sp>
        <p:nvSpPr>
          <p:cNvPr id="369741" name="Text Box 79"/>
          <p:cNvSpPr txBox="1">
            <a:spLocks noChangeArrowheads="1"/>
          </p:cNvSpPr>
          <p:nvPr/>
        </p:nvSpPr>
        <p:spPr bwMode="auto">
          <a:xfrm>
            <a:off x="3503613" y="3808413"/>
            <a:ext cx="30765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b="1"/>
              <a:t>Improvements towards 3GeV class ERL</a:t>
            </a:r>
          </a:p>
        </p:txBody>
      </p:sp>
      <p:sp>
        <p:nvSpPr>
          <p:cNvPr id="369742" name="Rectangle 81"/>
          <p:cNvSpPr>
            <a:spLocks noChangeArrowheads="1"/>
          </p:cNvSpPr>
          <p:nvPr/>
        </p:nvSpPr>
        <p:spPr bwMode="auto">
          <a:xfrm>
            <a:off x="796925" y="2809875"/>
            <a:ext cx="1198563" cy="792163"/>
          </a:xfrm>
          <a:prstGeom prst="rect">
            <a:avLst/>
          </a:prstGeom>
          <a:solidFill>
            <a:srgbClr val="EBF478"/>
          </a:solidFill>
          <a:ln w="9525">
            <a:solidFill>
              <a:schemeClr val="accent2"/>
            </a:solidFill>
            <a:miter lim="800000"/>
            <a:headEnd/>
            <a:tailEnd/>
          </a:ln>
        </p:spPr>
        <p:txBody>
          <a:bodyPr wrap="none" lIns="91434" tIns="45717" rIns="91434" bIns="45717" anchor="ctr"/>
          <a:lstStyle/>
          <a:p>
            <a:endParaRPr lang="ja-JP" altLang="ja-JP"/>
          </a:p>
        </p:txBody>
      </p:sp>
      <p:sp>
        <p:nvSpPr>
          <p:cNvPr id="369743" name="Text Box 82"/>
          <p:cNvSpPr txBox="1">
            <a:spLocks noChangeArrowheads="1"/>
          </p:cNvSpPr>
          <p:nvPr/>
        </p:nvSpPr>
        <p:spPr bwMode="auto">
          <a:xfrm>
            <a:off x="796925" y="2959100"/>
            <a:ext cx="12461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spcBef>
                <a:spcPct val="50000"/>
              </a:spcBef>
            </a:pPr>
            <a:r>
              <a:rPr lang="en-US" altLang="ja-JP" sz="1400" b="1"/>
              <a:t>Prep of ERL Test Facility </a:t>
            </a:r>
          </a:p>
        </p:txBody>
      </p:sp>
      <p:sp>
        <p:nvSpPr>
          <p:cNvPr id="369744" name="Rectangle 84"/>
          <p:cNvSpPr>
            <a:spLocks noChangeArrowheads="1"/>
          </p:cNvSpPr>
          <p:nvPr/>
        </p:nvSpPr>
        <p:spPr bwMode="auto">
          <a:xfrm>
            <a:off x="4954588" y="4600575"/>
            <a:ext cx="3252787" cy="863600"/>
          </a:xfrm>
          <a:prstGeom prst="rect">
            <a:avLst/>
          </a:prstGeom>
          <a:gradFill rotWithShape="1">
            <a:gsLst>
              <a:gs pos="0">
                <a:srgbClr val="F7F9FE"/>
              </a:gs>
              <a:gs pos="100000">
                <a:srgbClr val="ACBAF6"/>
              </a:gs>
            </a:gsLst>
            <a:lin ang="0" scaled="1"/>
          </a:gradFill>
          <a:ln w="9525">
            <a:solidFill>
              <a:schemeClr val="tx1"/>
            </a:solidFill>
            <a:miter lim="800000"/>
            <a:headEnd/>
            <a:tailEnd/>
          </a:ln>
        </p:spPr>
        <p:txBody>
          <a:bodyPr wrap="none" lIns="91434" tIns="45717" rIns="91434" bIns="45717" anchor="ctr"/>
          <a:lstStyle/>
          <a:p>
            <a:pPr algn="ctr"/>
            <a:r>
              <a:rPr lang="en-US" altLang="ja-JP" b="1"/>
              <a:t>Construction of </a:t>
            </a:r>
          </a:p>
          <a:p>
            <a:pPr algn="ctr"/>
            <a:r>
              <a:rPr lang="en-US" altLang="ja-JP" b="1"/>
              <a:t>3GeV ERL</a:t>
            </a:r>
          </a:p>
        </p:txBody>
      </p:sp>
      <p:sp>
        <p:nvSpPr>
          <p:cNvPr id="369745" name="Rectangle 82"/>
          <p:cNvSpPr>
            <a:spLocks noChangeArrowheads="1"/>
          </p:cNvSpPr>
          <p:nvPr/>
        </p:nvSpPr>
        <p:spPr bwMode="auto">
          <a:xfrm>
            <a:off x="8167688" y="4600575"/>
            <a:ext cx="830262" cy="863600"/>
          </a:xfrm>
          <a:prstGeom prst="rect">
            <a:avLst/>
          </a:prstGeom>
          <a:solidFill>
            <a:srgbClr val="FAD2F2"/>
          </a:solidFill>
          <a:ln w="9525">
            <a:solidFill>
              <a:schemeClr val="tx1"/>
            </a:solidFill>
            <a:miter lim="800000"/>
            <a:headEnd/>
            <a:tailEnd/>
          </a:ln>
        </p:spPr>
        <p:txBody>
          <a:bodyPr wrap="none" anchor="ctr"/>
          <a:lstStyle/>
          <a:p>
            <a:pPr algn="ctr" defTabSz="457200"/>
            <a:r>
              <a:rPr lang="en-US" altLang="ja-JP" b="1"/>
              <a:t>User</a:t>
            </a:r>
          </a:p>
          <a:p>
            <a:pPr algn="ctr" defTabSz="457200"/>
            <a:r>
              <a:rPr lang="en-US" altLang="ja-JP" b="1"/>
              <a:t> run</a:t>
            </a:r>
          </a:p>
        </p:txBody>
      </p:sp>
      <p:sp>
        <p:nvSpPr>
          <p:cNvPr id="369747" name="スライド番号プレースホルダ 18"/>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kumimoji="1">
                <a:solidFill>
                  <a:schemeClr val="tx1"/>
                </a:solidFill>
                <a:latin typeface="Arial" pitchFamily="34" charset="0"/>
                <a:ea typeface="ＭＳ Ｐゴシック" pitchFamily="50" charset="-128"/>
              </a:defRPr>
            </a:lvl1pPr>
            <a:lvl2pPr marL="742950" indent="-285750" defTabSz="457200">
              <a:defRPr kumimoji="1">
                <a:solidFill>
                  <a:schemeClr val="tx1"/>
                </a:solidFill>
                <a:latin typeface="Arial" pitchFamily="34" charset="0"/>
                <a:ea typeface="ＭＳ Ｐゴシック" pitchFamily="50" charset="-128"/>
              </a:defRPr>
            </a:lvl2pPr>
            <a:lvl3pPr marL="1143000" indent="-228600" defTabSz="457200">
              <a:defRPr kumimoji="1">
                <a:solidFill>
                  <a:schemeClr val="tx1"/>
                </a:solidFill>
                <a:latin typeface="Arial" pitchFamily="34" charset="0"/>
                <a:ea typeface="ＭＳ Ｐゴシック" pitchFamily="50" charset="-128"/>
              </a:defRPr>
            </a:lvl3pPr>
            <a:lvl4pPr marL="1600200" indent="-228600" defTabSz="457200">
              <a:defRPr kumimoji="1">
                <a:solidFill>
                  <a:schemeClr val="tx1"/>
                </a:solidFill>
                <a:latin typeface="Arial" pitchFamily="34" charset="0"/>
                <a:ea typeface="ＭＳ Ｐゴシック" pitchFamily="50" charset="-128"/>
              </a:defRPr>
            </a:lvl4pPr>
            <a:lvl5pPr marL="2057400" indent="-228600" defTabSz="457200">
              <a:defRPr kumimoji="1">
                <a:solidFill>
                  <a:schemeClr val="tx1"/>
                </a:solidFill>
                <a:latin typeface="Arial" pitchFamily="34" charset="0"/>
                <a:ea typeface="ＭＳ Ｐゴシック" pitchFamily="50" charset="-128"/>
              </a:defRPr>
            </a:lvl5pPr>
            <a:lvl6pPr marL="2514600" indent="-228600" defTabSz="4572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fontAlgn="base">
              <a:spcBef>
                <a:spcPct val="0"/>
              </a:spcBef>
              <a:spcAft>
                <a:spcPct val="0"/>
              </a:spcAft>
              <a:defRPr kumimoji="1">
                <a:solidFill>
                  <a:schemeClr val="tx1"/>
                </a:solidFill>
                <a:latin typeface="Arial" pitchFamily="34" charset="0"/>
                <a:ea typeface="ＭＳ Ｐゴシック" pitchFamily="50" charset="-128"/>
              </a:defRPr>
            </a:lvl9pPr>
          </a:lstStyle>
          <a:p>
            <a:pPr algn="r"/>
            <a:fld id="{83DADBBB-B9D2-4119-AE69-A4613DCBD279}" type="slidenum">
              <a:rPr lang="en-US" altLang="ja-JP" sz="1200">
                <a:solidFill>
                  <a:srgbClr val="898989"/>
                </a:solidFill>
                <a:latin typeface="Calibri" pitchFamily="34" charset="0"/>
              </a:rPr>
              <a:pPr algn="r"/>
              <a:t>33</a:t>
            </a:fld>
            <a:endParaRPr lang="en-US" altLang="ja-JP" sz="1200">
              <a:solidFill>
                <a:srgbClr val="898989"/>
              </a:solidFill>
              <a:latin typeface="Calibri" pitchFamily="34" charset="0"/>
            </a:endParaRPr>
          </a:p>
        </p:txBody>
      </p:sp>
      <p:sp>
        <p:nvSpPr>
          <p:cNvPr id="369748" name="Text Box 84"/>
          <p:cNvSpPr txBox="1">
            <a:spLocks noChangeArrowheads="1"/>
          </p:cNvSpPr>
          <p:nvPr/>
        </p:nvSpPr>
        <p:spPr bwMode="auto">
          <a:xfrm>
            <a:off x="6864350" y="474663"/>
            <a:ext cx="227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Courtesy: H. Kawata</a:t>
            </a:r>
          </a:p>
        </p:txBody>
      </p:sp>
      <p:sp>
        <p:nvSpPr>
          <p:cNvPr id="369751" name="Text Box 87"/>
          <p:cNvSpPr txBox="1">
            <a:spLocks noChangeArrowheads="1"/>
          </p:cNvSpPr>
          <p:nvPr/>
        </p:nvSpPr>
        <p:spPr bwMode="auto">
          <a:xfrm>
            <a:off x="2630488" y="1143000"/>
            <a:ext cx="40481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t>Japanese Fiscal Year (from April to March)</a:t>
            </a:r>
          </a:p>
        </p:txBody>
      </p:sp>
      <p:sp>
        <p:nvSpPr>
          <p:cNvPr id="369752" name="Line 88"/>
          <p:cNvSpPr>
            <a:spLocks noChangeShapeType="1"/>
          </p:cNvSpPr>
          <p:nvPr/>
        </p:nvSpPr>
        <p:spPr bwMode="auto">
          <a:xfrm flipV="1">
            <a:off x="2771775" y="5707063"/>
            <a:ext cx="0" cy="388937"/>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753" name="Text Box 89"/>
          <p:cNvSpPr txBox="1">
            <a:spLocks noChangeArrowheads="1"/>
          </p:cNvSpPr>
          <p:nvPr/>
        </p:nvSpPr>
        <p:spPr bwMode="auto">
          <a:xfrm>
            <a:off x="2030413" y="6175375"/>
            <a:ext cx="1466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solidFill>
                  <a:srgbClr val="0000FF"/>
                </a:solidFill>
              </a:rPr>
              <a:t>Present time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5"/>
          <p:cNvSpPr>
            <a:spLocks noGrp="1"/>
          </p:cNvSpPr>
          <p:nvPr>
            <p:ph type="sldNum" sz="quarter" idx="12"/>
          </p:nvPr>
        </p:nvSpPr>
        <p:spPr/>
        <p:txBody>
          <a:bodyPr/>
          <a:lstStyle/>
          <a:p>
            <a:fld id="{E8CADD5A-E1A9-4AF0-B77C-977642DF96F3}" type="slidenum">
              <a:rPr lang="en-US" altLang="ja-JP"/>
              <a:pPr/>
              <a:t>34</a:t>
            </a:fld>
            <a:endParaRPr lang="en-US" altLang="ja-JP"/>
          </a:p>
        </p:txBody>
      </p:sp>
      <p:sp>
        <p:nvSpPr>
          <p:cNvPr id="301058" name="Rectangle 2"/>
          <p:cNvSpPr>
            <a:spLocks noGrp="1" noChangeArrowheads="1"/>
          </p:cNvSpPr>
          <p:nvPr>
            <p:ph type="title"/>
          </p:nvPr>
        </p:nvSpPr>
        <p:spPr/>
        <p:txBody>
          <a:bodyPr/>
          <a:lstStyle/>
          <a:p>
            <a:r>
              <a:rPr lang="en-US" altLang="ja-JP"/>
              <a:t>4. Summary</a:t>
            </a:r>
          </a:p>
        </p:txBody>
      </p:sp>
      <p:sp>
        <p:nvSpPr>
          <p:cNvPr id="301059" name="Rectangle 3"/>
          <p:cNvSpPr>
            <a:spLocks noChangeArrowheads="1"/>
          </p:cNvSpPr>
          <p:nvPr/>
        </p:nvSpPr>
        <p:spPr bwMode="auto">
          <a:xfrm>
            <a:off x="590550" y="1493838"/>
            <a:ext cx="8259763" cy="75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n-US" altLang="ja-JP" sz="2000"/>
              <a:t>3-GeV ERL with single return-loop</a:t>
            </a:r>
          </a:p>
          <a:p>
            <a:pPr marL="342900" indent="-342900">
              <a:spcBef>
                <a:spcPct val="20000"/>
              </a:spcBef>
              <a:buFontTx/>
              <a:buChar char="•"/>
            </a:pPr>
            <a:r>
              <a:rPr lang="en-US" altLang="ja-JP" sz="2000"/>
              <a:t>6-7 GeV XFEL-O is considered in the second stage</a:t>
            </a:r>
          </a:p>
        </p:txBody>
      </p:sp>
      <p:sp>
        <p:nvSpPr>
          <p:cNvPr id="301060" name="Text Box 4"/>
          <p:cNvSpPr txBox="1">
            <a:spLocks noChangeArrowheads="1"/>
          </p:cNvSpPr>
          <p:nvPr/>
        </p:nvSpPr>
        <p:spPr bwMode="auto">
          <a:xfrm>
            <a:off x="395288" y="981075"/>
            <a:ext cx="4552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solidFill>
                  <a:srgbClr val="0033CC"/>
                </a:solidFill>
              </a:rPr>
              <a:t>Future light source plan at KEK</a:t>
            </a:r>
          </a:p>
        </p:txBody>
      </p:sp>
      <p:sp>
        <p:nvSpPr>
          <p:cNvPr id="301061" name="Text Box 5"/>
          <p:cNvSpPr txBox="1">
            <a:spLocks noChangeArrowheads="1"/>
          </p:cNvSpPr>
          <p:nvPr/>
        </p:nvSpPr>
        <p:spPr bwMode="auto">
          <a:xfrm>
            <a:off x="425450" y="2305050"/>
            <a:ext cx="279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solidFill>
                  <a:srgbClr val="0033CC"/>
                </a:solidFill>
              </a:rPr>
              <a:t>R&amp;D in progress</a:t>
            </a:r>
          </a:p>
        </p:txBody>
      </p:sp>
      <p:sp>
        <p:nvSpPr>
          <p:cNvPr id="301062" name="Rectangle 6"/>
          <p:cNvSpPr>
            <a:spLocks noChangeArrowheads="1"/>
          </p:cNvSpPr>
          <p:nvPr/>
        </p:nvSpPr>
        <p:spPr bwMode="auto">
          <a:xfrm>
            <a:off x="549275" y="2805113"/>
            <a:ext cx="8594725" cy="129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n-US" altLang="ja-JP" sz="2000"/>
              <a:t>High-brightness photocathode DC guns: 500kV, 10mA </a:t>
            </a:r>
            <a:r>
              <a:rPr lang="en-US" altLang="ja-JP"/>
              <a:t>(100mA in future)</a:t>
            </a:r>
          </a:p>
          <a:p>
            <a:pPr marL="342900" indent="-342900">
              <a:spcBef>
                <a:spcPct val="20000"/>
              </a:spcBef>
              <a:buFontTx/>
              <a:buChar char="•"/>
            </a:pPr>
            <a:r>
              <a:rPr lang="en-US" altLang="ja-JP" sz="2000"/>
              <a:t>Drive laser for the gun (520 nm, ~1.5 W for cERL)</a:t>
            </a:r>
          </a:p>
          <a:p>
            <a:pPr marL="342900" indent="-342900">
              <a:spcBef>
                <a:spcPct val="20000"/>
              </a:spcBef>
              <a:buFontTx/>
              <a:buChar char="•"/>
            </a:pPr>
            <a:r>
              <a:rPr lang="en-US" altLang="ja-JP" sz="2000"/>
              <a:t>SC cavities for both injector and main linacs </a:t>
            </a:r>
          </a:p>
          <a:p>
            <a:pPr marL="342900" indent="-342900">
              <a:spcBef>
                <a:spcPct val="20000"/>
              </a:spcBef>
              <a:buFontTx/>
              <a:buChar char="•"/>
            </a:pPr>
            <a:r>
              <a:rPr lang="en-US" altLang="ja-JP" sz="2000"/>
              <a:t>RF sources (300 kW CW klystron, etc.)</a:t>
            </a:r>
          </a:p>
        </p:txBody>
      </p:sp>
      <p:sp>
        <p:nvSpPr>
          <p:cNvPr id="301063" name="Text Box 7"/>
          <p:cNvSpPr txBox="1">
            <a:spLocks noChangeArrowheads="1"/>
          </p:cNvSpPr>
          <p:nvPr/>
        </p:nvSpPr>
        <p:spPr bwMode="auto">
          <a:xfrm>
            <a:off x="354013" y="4305300"/>
            <a:ext cx="2452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solidFill>
                  <a:srgbClr val="0033CC"/>
                </a:solidFill>
              </a:rPr>
              <a:t>Compact ERL</a:t>
            </a:r>
          </a:p>
        </p:txBody>
      </p:sp>
      <p:sp>
        <p:nvSpPr>
          <p:cNvPr id="301064" name="Rectangle 8"/>
          <p:cNvSpPr>
            <a:spLocks noChangeArrowheads="1"/>
          </p:cNvSpPr>
          <p:nvPr/>
        </p:nvSpPr>
        <p:spPr bwMode="auto">
          <a:xfrm>
            <a:off x="455613" y="4792663"/>
            <a:ext cx="8386762"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n-US" altLang="ja-JP" sz="2000"/>
              <a:t>First stage: 5 MeV injector, 35 MeV (single) return loop. 10 mA.</a:t>
            </a:r>
          </a:p>
          <a:p>
            <a:pPr marL="342900" indent="-342900">
              <a:spcBef>
                <a:spcPct val="20000"/>
              </a:spcBef>
              <a:buFontTx/>
              <a:buChar char="•"/>
            </a:pPr>
            <a:r>
              <a:rPr lang="en-US" altLang="ja-JP" sz="2000"/>
              <a:t>Upgradable: rooms for additional cryomodules and for double loops</a:t>
            </a:r>
          </a:p>
          <a:p>
            <a:pPr marL="342900" indent="-342900">
              <a:spcBef>
                <a:spcPct val="20000"/>
              </a:spcBef>
              <a:buFontTx/>
              <a:buChar char="•"/>
            </a:pPr>
            <a:r>
              <a:rPr lang="en-US" altLang="ja-JP" sz="2000"/>
              <a:t>Liquid-helium refrigerator is working well.</a:t>
            </a:r>
          </a:p>
          <a:p>
            <a:pPr marL="342900" indent="-342900">
              <a:spcBef>
                <a:spcPct val="20000"/>
              </a:spcBef>
              <a:buFontTx/>
              <a:buChar char="•"/>
            </a:pPr>
            <a:r>
              <a:rPr lang="en-US" altLang="ja-JP" sz="2000"/>
              <a:t>Construction of radiation shielding has been started.</a:t>
            </a:r>
          </a:p>
          <a:p>
            <a:pPr marL="342900" indent="-342900">
              <a:spcBef>
                <a:spcPct val="20000"/>
              </a:spcBef>
              <a:buFontTx/>
              <a:buChar char="•"/>
            </a:pPr>
            <a:r>
              <a:rPr lang="en-US" altLang="ja-JP" sz="2000"/>
              <a:t>We plan to commission cERL, hopefully, in March, 2013.</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3"/>
          <p:cNvSpPr>
            <a:spLocks noGrp="1"/>
          </p:cNvSpPr>
          <p:nvPr>
            <p:ph type="sldNum" sz="quarter" idx="12"/>
          </p:nvPr>
        </p:nvSpPr>
        <p:spPr/>
        <p:txBody>
          <a:bodyPr/>
          <a:lstStyle/>
          <a:p>
            <a:fld id="{FD1D6AA4-FFE5-48AF-9C50-14CB5E7C3695}" type="slidenum">
              <a:rPr lang="en-US" altLang="ja-JP"/>
              <a:pPr/>
              <a:t>4</a:t>
            </a:fld>
            <a:endParaRPr lang="en-US" altLang="ja-JP"/>
          </a:p>
        </p:txBody>
      </p:sp>
      <p:sp>
        <p:nvSpPr>
          <p:cNvPr id="231426" name="Text Box 2"/>
          <p:cNvSpPr txBox="1">
            <a:spLocks noChangeArrowheads="1"/>
          </p:cNvSpPr>
          <p:nvPr/>
        </p:nvSpPr>
        <p:spPr bwMode="auto">
          <a:xfrm>
            <a:off x="8008938" y="889000"/>
            <a:ext cx="1841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900">
              <a:latin typeface="Symbol" pitchFamily="18" charset="2"/>
            </a:endParaRPr>
          </a:p>
        </p:txBody>
      </p:sp>
      <p:sp>
        <p:nvSpPr>
          <p:cNvPr id="231427" name="Text Box 3"/>
          <p:cNvSpPr txBox="1">
            <a:spLocks noChangeArrowheads="1"/>
          </p:cNvSpPr>
          <p:nvPr/>
        </p:nvSpPr>
        <p:spPr bwMode="auto">
          <a:xfrm>
            <a:off x="1166813" y="312738"/>
            <a:ext cx="1841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900">
              <a:latin typeface="Symbol" pitchFamily="18" charset="2"/>
            </a:endParaRPr>
          </a:p>
        </p:txBody>
      </p:sp>
      <p:sp>
        <p:nvSpPr>
          <p:cNvPr id="231429" name="Rectangle 5"/>
          <p:cNvSpPr>
            <a:spLocks noChangeArrowheads="1"/>
          </p:cNvSpPr>
          <p:nvPr/>
        </p:nvSpPr>
        <p:spPr bwMode="auto">
          <a:xfrm>
            <a:off x="1519238" y="2690813"/>
            <a:ext cx="7261225"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lnSpc>
                <a:spcPct val="130000"/>
              </a:lnSpc>
              <a:spcBef>
                <a:spcPct val="20000"/>
              </a:spcBef>
              <a:buFontTx/>
              <a:buAutoNum type="arabicPeriod"/>
            </a:pPr>
            <a:r>
              <a:rPr lang="en-US" altLang="ja-JP" sz="2800"/>
              <a:t>Outline of the ERL plan in Japan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3"/>
          <p:cNvSpPr>
            <a:spLocks noGrp="1"/>
          </p:cNvSpPr>
          <p:nvPr>
            <p:ph type="sldNum" sz="quarter" idx="12"/>
          </p:nvPr>
        </p:nvSpPr>
        <p:spPr/>
        <p:txBody>
          <a:bodyPr/>
          <a:lstStyle/>
          <a:p>
            <a:fld id="{5E44DD2A-87BA-4397-B3FA-A7BE0F41EAD3}" type="slidenum">
              <a:rPr lang="en-US" altLang="ja-JP"/>
              <a:pPr/>
              <a:t>5</a:t>
            </a:fld>
            <a:endParaRPr lang="en-US" altLang="ja-JP"/>
          </a:p>
        </p:txBody>
      </p:sp>
      <p:sp>
        <p:nvSpPr>
          <p:cNvPr id="86020" name="Text Box 4"/>
          <p:cNvSpPr txBox="1">
            <a:spLocks noChangeArrowheads="1"/>
          </p:cNvSpPr>
          <p:nvPr/>
        </p:nvSpPr>
        <p:spPr bwMode="auto">
          <a:xfrm>
            <a:off x="1166813" y="312738"/>
            <a:ext cx="1841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900">
              <a:latin typeface="Symbol" pitchFamily="18" charset="2"/>
            </a:endParaRPr>
          </a:p>
        </p:txBody>
      </p:sp>
      <p:sp>
        <p:nvSpPr>
          <p:cNvPr id="86021" name="Rectangle 5"/>
          <p:cNvSpPr>
            <a:spLocks noChangeArrowheads="1"/>
          </p:cNvSpPr>
          <p:nvPr/>
        </p:nvSpPr>
        <p:spPr bwMode="auto">
          <a:xfrm>
            <a:off x="457200" y="115888"/>
            <a:ext cx="822960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ja-JP" sz="2400">
                <a:solidFill>
                  <a:schemeClr val="tx2"/>
                </a:solidFill>
              </a:rPr>
              <a:t>KEK Photon Factory (at present)</a:t>
            </a:r>
          </a:p>
        </p:txBody>
      </p:sp>
      <p:pic>
        <p:nvPicPr>
          <p:cNvPr id="86134" name="コンテンツ プレースホルダ 3" descr="pfmap090918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013" y="1373188"/>
            <a:ext cx="3327400" cy="299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135" name="Text Box 119"/>
          <p:cNvSpPr txBox="1">
            <a:spLocks noChangeArrowheads="1"/>
          </p:cNvSpPr>
          <p:nvPr/>
        </p:nvSpPr>
        <p:spPr bwMode="auto">
          <a:xfrm>
            <a:off x="1347788" y="930275"/>
            <a:ext cx="1974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PF ring (2.5 GeV)</a:t>
            </a:r>
          </a:p>
        </p:txBody>
      </p:sp>
      <p:sp>
        <p:nvSpPr>
          <p:cNvPr id="3" name="コンテンツ プレースホルダ 2"/>
          <p:cNvSpPr>
            <a:spLocks/>
          </p:cNvSpPr>
          <p:nvPr/>
        </p:nvSpPr>
        <p:spPr bwMode="auto">
          <a:xfrm>
            <a:off x="204788" y="4746625"/>
            <a:ext cx="4586287"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FontTx/>
              <a:buChar char="•"/>
            </a:pPr>
            <a:r>
              <a:rPr lang="en-US" altLang="ja-JP" sz="1600"/>
              <a:t>E = 2.5 GeV, C = 187 m</a:t>
            </a:r>
          </a:p>
          <a:p>
            <a:pPr marL="342900" indent="-342900">
              <a:lnSpc>
                <a:spcPct val="80000"/>
              </a:lnSpc>
              <a:spcBef>
                <a:spcPct val="20000"/>
              </a:spcBef>
              <a:buFontTx/>
              <a:buChar char="•"/>
            </a:pPr>
            <a:r>
              <a:rPr lang="en-US" altLang="ja-JP" sz="1600"/>
              <a:t>Beam emittance : 34.6 nm rad</a:t>
            </a:r>
          </a:p>
          <a:p>
            <a:pPr marL="342900" indent="-342900">
              <a:lnSpc>
                <a:spcPct val="80000"/>
              </a:lnSpc>
              <a:spcBef>
                <a:spcPct val="20000"/>
              </a:spcBef>
              <a:buFontTx/>
              <a:buChar char="•"/>
            </a:pPr>
            <a:r>
              <a:rPr lang="en-US" altLang="ja-JP" sz="1600"/>
              <a:t>Top-up operation, I</a:t>
            </a:r>
            <a:r>
              <a:rPr lang="en-US" altLang="ja-JP" sz="1600" baseline="-25000"/>
              <a:t>0</a:t>
            </a:r>
            <a:r>
              <a:rPr lang="en-US" altLang="ja-JP" sz="1600"/>
              <a:t> = 450 mA</a:t>
            </a:r>
          </a:p>
          <a:p>
            <a:pPr marL="342900" indent="-342900">
              <a:lnSpc>
                <a:spcPct val="80000"/>
              </a:lnSpc>
              <a:spcBef>
                <a:spcPct val="20000"/>
              </a:spcBef>
              <a:buFontTx/>
              <a:buChar char="•"/>
            </a:pPr>
            <a:r>
              <a:rPr lang="en-US" altLang="ja-JP" sz="1600"/>
              <a:t>10 insertion devices</a:t>
            </a:r>
          </a:p>
          <a:p>
            <a:pPr marL="742950" lvl="1" indent="-285750">
              <a:lnSpc>
                <a:spcPct val="80000"/>
              </a:lnSpc>
              <a:spcBef>
                <a:spcPct val="20000"/>
              </a:spcBef>
              <a:buFontTx/>
              <a:buChar char="–"/>
            </a:pPr>
            <a:r>
              <a:rPr lang="en-US" altLang="ja-JP" sz="1600"/>
              <a:t>In-vacuum X-ray undulators: 3</a:t>
            </a:r>
          </a:p>
          <a:p>
            <a:pPr marL="742950" lvl="1" indent="-285750">
              <a:lnSpc>
                <a:spcPct val="80000"/>
              </a:lnSpc>
              <a:spcBef>
                <a:spcPct val="20000"/>
              </a:spcBef>
              <a:buFontTx/>
              <a:buChar char="–"/>
            </a:pPr>
            <a:r>
              <a:rPr lang="en-US" altLang="ja-JP" sz="1600"/>
              <a:t>VUV/SX undulators: 5</a:t>
            </a:r>
          </a:p>
          <a:p>
            <a:pPr marL="342900" indent="-342900">
              <a:lnSpc>
                <a:spcPct val="80000"/>
              </a:lnSpc>
              <a:spcBef>
                <a:spcPct val="20000"/>
              </a:spcBef>
              <a:buFontTx/>
              <a:buChar char="•"/>
            </a:pPr>
            <a:r>
              <a:rPr lang="en-US" altLang="ja-JP" sz="1600"/>
              <a:t>22 beamlines, 60 experimental stations</a:t>
            </a:r>
          </a:p>
          <a:p>
            <a:pPr marL="342900" indent="-342900">
              <a:lnSpc>
                <a:spcPct val="80000"/>
              </a:lnSpc>
              <a:spcBef>
                <a:spcPct val="20000"/>
              </a:spcBef>
              <a:buFontTx/>
              <a:buChar char="•"/>
            </a:pPr>
            <a:r>
              <a:rPr lang="en-US" altLang="ja-JP" sz="1600"/>
              <a:t>Since 1982</a:t>
            </a:r>
          </a:p>
          <a:p>
            <a:pPr marL="342900" indent="-342900">
              <a:lnSpc>
                <a:spcPct val="80000"/>
              </a:lnSpc>
              <a:spcBef>
                <a:spcPct val="20000"/>
              </a:spcBef>
              <a:buFontTx/>
              <a:buChar char="•"/>
            </a:pPr>
            <a:endParaRPr lang="en-US" altLang="ja-JP" sz="1600"/>
          </a:p>
          <a:p>
            <a:pPr marL="342900" indent="-342900">
              <a:lnSpc>
                <a:spcPct val="80000"/>
              </a:lnSpc>
              <a:spcBef>
                <a:spcPct val="20000"/>
              </a:spcBef>
              <a:buFontTx/>
              <a:buChar char="•"/>
            </a:pPr>
            <a:endParaRPr lang="en-US" altLang="ja-JP" sz="2500"/>
          </a:p>
          <a:p>
            <a:pPr marL="342900" indent="-342900">
              <a:lnSpc>
                <a:spcPct val="80000"/>
              </a:lnSpc>
              <a:spcBef>
                <a:spcPct val="20000"/>
              </a:spcBef>
              <a:buFontTx/>
              <a:buChar char="•"/>
            </a:pPr>
            <a:endParaRPr lang="en-US" altLang="ja-JP" sz="2500"/>
          </a:p>
        </p:txBody>
      </p:sp>
      <p:sp>
        <p:nvSpPr>
          <p:cNvPr id="86137" name="Text Box 121"/>
          <p:cNvSpPr txBox="1">
            <a:spLocks noChangeArrowheads="1"/>
          </p:cNvSpPr>
          <p:nvPr/>
        </p:nvSpPr>
        <p:spPr bwMode="auto">
          <a:xfrm>
            <a:off x="5883275" y="935038"/>
            <a:ext cx="1924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PF-AR (6.5 GeV)</a:t>
            </a:r>
          </a:p>
        </p:txBody>
      </p:sp>
      <p:pic>
        <p:nvPicPr>
          <p:cNvPr id="861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250" y="1300163"/>
            <a:ext cx="4005263"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コンテンツ プレースホルダ 2"/>
          <p:cNvSpPr>
            <a:spLocks/>
          </p:cNvSpPr>
          <p:nvPr/>
        </p:nvSpPr>
        <p:spPr bwMode="auto">
          <a:xfrm>
            <a:off x="4914900" y="4543425"/>
            <a:ext cx="3825875"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FontTx/>
              <a:buChar char="•"/>
            </a:pPr>
            <a:r>
              <a:rPr lang="en-US" altLang="ja-JP" sz="1600"/>
              <a:t>E = 6.5 GeV (injection: 3 GeV), </a:t>
            </a:r>
            <a:br>
              <a:rPr lang="en-US" altLang="ja-JP" sz="1600"/>
            </a:br>
            <a:r>
              <a:rPr lang="en-US" altLang="ja-JP" sz="1600"/>
              <a:t>C = 377 m, (I</a:t>
            </a:r>
            <a:r>
              <a:rPr lang="en-US" altLang="ja-JP" sz="1600" baseline="-25000"/>
              <a:t>0</a:t>
            </a:r>
            <a:r>
              <a:rPr lang="en-US" altLang="ja-JP" sz="1600"/>
              <a:t>)</a:t>
            </a:r>
            <a:r>
              <a:rPr lang="en-US" altLang="ja-JP" sz="1600" baseline="-25000"/>
              <a:t>max</a:t>
            </a:r>
            <a:r>
              <a:rPr lang="en-US" altLang="ja-JP" sz="1600"/>
              <a:t>=60 mA</a:t>
            </a:r>
          </a:p>
          <a:p>
            <a:pPr marL="342900" indent="-342900">
              <a:lnSpc>
                <a:spcPct val="80000"/>
              </a:lnSpc>
              <a:spcBef>
                <a:spcPct val="20000"/>
              </a:spcBef>
              <a:buFontTx/>
              <a:buChar char="•"/>
            </a:pPr>
            <a:r>
              <a:rPr lang="en-US" altLang="ja-JP" sz="1600"/>
              <a:t>Beam emittance:  293 nm</a:t>
            </a:r>
            <a:r>
              <a:rPr lang="en-US" altLang="ja-JP" sz="1600">
                <a:latin typeface="Times New Roman" pitchFamily="18" charset="0"/>
                <a:cs typeface="Times New Roman" pitchFamily="18" charset="0"/>
              </a:rPr>
              <a:t>·</a:t>
            </a:r>
            <a:r>
              <a:rPr lang="en-US" altLang="ja-JP" sz="1600"/>
              <a:t>rad</a:t>
            </a:r>
          </a:p>
          <a:p>
            <a:pPr marL="342900" indent="-342900">
              <a:lnSpc>
                <a:spcPct val="80000"/>
              </a:lnSpc>
              <a:spcBef>
                <a:spcPct val="20000"/>
              </a:spcBef>
              <a:buFontTx/>
              <a:buChar char="•"/>
            </a:pPr>
            <a:r>
              <a:rPr lang="en-US" altLang="ja-JP" sz="1600"/>
              <a:t>Single bunch operation (full time)</a:t>
            </a:r>
          </a:p>
          <a:p>
            <a:pPr marL="342900" indent="-342900">
              <a:lnSpc>
                <a:spcPct val="80000"/>
              </a:lnSpc>
              <a:spcBef>
                <a:spcPct val="20000"/>
              </a:spcBef>
              <a:buFontTx/>
              <a:buChar char="•"/>
            </a:pPr>
            <a:r>
              <a:rPr lang="en-US" altLang="ja-JP" sz="1600"/>
              <a:t>8 beamlines, 10 experimental stations</a:t>
            </a:r>
          </a:p>
          <a:p>
            <a:pPr marL="742950" lvl="1" indent="-285750">
              <a:lnSpc>
                <a:spcPct val="80000"/>
              </a:lnSpc>
              <a:spcBef>
                <a:spcPct val="20000"/>
              </a:spcBef>
              <a:buFontTx/>
              <a:buChar char="–"/>
            </a:pPr>
            <a:r>
              <a:rPr lang="en-US" altLang="ja-JP" sz="1600"/>
              <a:t>In-vacuum X-ray undulators: 5</a:t>
            </a:r>
          </a:p>
          <a:p>
            <a:pPr marL="742950" lvl="1" indent="-285750">
              <a:lnSpc>
                <a:spcPct val="80000"/>
              </a:lnSpc>
              <a:spcBef>
                <a:spcPct val="20000"/>
              </a:spcBef>
              <a:buFontTx/>
              <a:buChar char="–"/>
            </a:pPr>
            <a:r>
              <a:rPr lang="en-US" altLang="ja-JP" sz="1600"/>
              <a:t>Multi-pole wiggler : 1</a:t>
            </a:r>
          </a:p>
          <a:p>
            <a:pPr marL="342900" indent="-342900">
              <a:lnSpc>
                <a:spcPct val="80000"/>
              </a:lnSpc>
              <a:spcBef>
                <a:spcPct val="20000"/>
              </a:spcBef>
              <a:buFontTx/>
              <a:buChar char="•"/>
            </a:pPr>
            <a:r>
              <a:rPr lang="en-US" altLang="ja-JP" sz="1600"/>
              <a:t>Since 1987</a:t>
            </a:r>
          </a:p>
          <a:p>
            <a:pPr marL="342900" indent="-342900">
              <a:lnSpc>
                <a:spcPct val="80000"/>
              </a:lnSpc>
              <a:spcBef>
                <a:spcPct val="20000"/>
              </a:spcBef>
              <a:buFontTx/>
              <a:buChar char="•"/>
            </a:pPr>
            <a:endParaRPr lang="en-US" altLang="ja-JP" sz="1600"/>
          </a:p>
          <a:p>
            <a:pPr marL="342900" indent="-342900">
              <a:lnSpc>
                <a:spcPct val="80000"/>
              </a:lnSpc>
              <a:spcBef>
                <a:spcPct val="20000"/>
              </a:spcBef>
              <a:buFontTx/>
              <a:buChar char="•"/>
            </a:pPr>
            <a:endParaRPr lang="en-US" altLang="ja-JP" sz="2000"/>
          </a:p>
          <a:p>
            <a:pPr marL="342900" indent="-342900">
              <a:lnSpc>
                <a:spcPct val="80000"/>
              </a:lnSpc>
              <a:spcBef>
                <a:spcPct val="20000"/>
              </a:spcBef>
              <a:buFontTx/>
              <a:buChar char="•"/>
            </a:pPr>
            <a:endParaRPr lang="en-US" altLang="ja-JP" sz="20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スライド番号プレースホルダー 3"/>
          <p:cNvSpPr>
            <a:spLocks noGrp="1"/>
          </p:cNvSpPr>
          <p:nvPr>
            <p:ph type="sldNum" sz="quarter" idx="12"/>
          </p:nvPr>
        </p:nvSpPr>
        <p:spPr/>
        <p:txBody>
          <a:bodyPr/>
          <a:lstStyle/>
          <a:p>
            <a:fld id="{DA00F81D-DE4C-4CA4-A74E-9DAE082A487E}" type="slidenum">
              <a:rPr lang="en-US" altLang="ja-JP"/>
              <a:pPr/>
              <a:t>6</a:t>
            </a:fld>
            <a:endParaRPr lang="en-US" altLang="ja-JP"/>
          </a:p>
        </p:txBody>
      </p:sp>
      <p:sp>
        <p:nvSpPr>
          <p:cNvPr id="370690" name="Text Box 2"/>
          <p:cNvSpPr txBox="1">
            <a:spLocks noChangeArrowheads="1"/>
          </p:cNvSpPr>
          <p:nvPr/>
        </p:nvSpPr>
        <p:spPr bwMode="auto">
          <a:xfrm>
            <a:off x="8008938" y="889000"/>
            <a:ext cx="1841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900">
              <a:latin typeface="Symbol" pitchFamily="18" charset="2"/>
            </a:endParaRPr>
          </a:p>
        </p:txBody>
      </p:sp>
      <p:sp>
        <p:nvSpPr>
          <p:cNvPr id="370691" name="Text Box 3"/>
          <p:cNvSpPr txBox="1">
            <a:spLocks noChangeArrowheads="1"/>
          </p:cNvSpPr>
          <p:nvPr/>
        </p:nvSpPr>
        <p:spPr bwMode="auto">
          <a:xfrm>
            <a:off x="1166813" y="312738"/>
            <a:ext cx="1841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900">
              <a:latin typeface="Symbol" pitchFamily="18" charset="2"/>
            </a:endParaRPr>
          </a:p>
        </p:txBody>
      </p:sp>
      <p:sp>
        <p:nvSpPr>
          <p:cNvPr id="370692" name="Rectangle 4"/>
          <p:cNvSpPr>
            <a:spLocks noChangeArrowheads="1"/>
          </p:cNvSpPr>
          <p:nvPr/>
        </p:nvSpPr>
        <p:spPr bwMode="auto">
          <a:xfrm>
            <a:off x="457200" y="115888"/>
            <a:ext cx="822960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ja-JP" sz="2400">
                <a:solidFill>
                  <a:schemeClr val="tx2"/>
                </a:solidFill>
              </a:rPr>
              <a:t>3GeV ERL Light Source Plan at KEK</a:t>
            </a:r>
          </a:p>
        </p:txBody>
      </p:sp>
      <p:sp>
        <p:nvSpPr>
          <p:cNvPr id="370693" name="Rectangle 5"/>
          <p:cNvSpPr>
            <a:spLocks noChangeArrowheads="1"/>
          </p:cNvSpPr>
          <p:nvPr/>
        </p:nvSpPr>
        <p:spPr bwMode="auto">
          <a:xfrm>
            <a:off x="258763" y="1109663"/>
            <a:ext cx="4087812" cy="141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79388" indent="-179388">
              <a:spcBef>
                <a:spcPct val="20000"/>
              </a:spcBef>
            </a:pPr>
            <a:r>
              <a:rPr lang="en-US" altLang="ja-JP">
                <a:solidFill>
                  <a:srgbClr val="0066FF"/>
                </a:solidFill>
              </a:rPr>
              <a:t>Needs for future light source at KEK</a:t>
            </a:r>
          </a:p>
          <a:p>
            <a:pPr marL="179388" indent="-179388">
              <a:spcBef>
                <a:spcPct val="20000"/>
              </a:spcBef>
              <a:buSzPct val="40000"/>
              <a:buFont typeface="Wingdings" pitchFamily="2" charset="2"/>
              <a:buChar char="l"/>
            </a:pPr>
            <a:r>
              <a:rPr lang="en-US" altLang="ja-JP" sz="1600"/>
              <a:t>Driving cutting-edge science</a:t>
            </a:r>
          </a:p>
          <a:p>
            <a:pPr marL="179388" indent="-179388">
              <a:spcBef>
                <a:spcPct val="20000"/>
              </a:spcBef>
              <a:buSzPct val="40000"/>
              <a:buFont typeface="Wingdings" pitchFamily="2" charset="2"/>
              <a:buChar char="l"/>
            </a:pPr>
            <a:r>
              <a:rPr lang="en-US" altLang="ja-JP" sz="1600"/>
              <a:t>Succeeding research at the Photon Factory (2.5 GeV and 6.5 GeV rings)</a:t>
            </a:r>
          </a:p>
        </p:txBody>
      </p:sp>
      <p:sp>
        <p:nvSpPr>
          <p:cNvPr id="370694" name="AutoShape 6"/>
          <p:cNvSpPr>
            <a:spLocks noChangeArrowheads="1"/>
          </p:cNvSpPr>
          <p:nvPr/>
        </p:nvSpPr>
        <p:spPr bwMode="auto">
          <a:xfrm>
            <a:off x="4187825" y="1474788"/>
            <a:ext cx="463550" cy="344487"/>
          </a:xfrm>
          <a:prstGeom prst="rightArrow">
            <a:avLst>
              <a:gd name="adj1" fmla="val 50000"/>
              <a:gd name="adj2" fmla="val 33641"/>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70695" name="AutoShape 7"/>
          <p:cNvSpPr>
            <a:spLocks noChangeArrowheads="1"/>
          </p:cNvSpPr>
          <p:nvPr/>
        </p:nvSpPr>
        <p:spPr bwMode="auto">
          <a:xfrm>
            <a:off x="4826000" y="1252538"/>
            <a:ext cx="4011613" cy="842962"/>
          </a:xfrm>
          <a:prstGeom prst="roundRect">
            <a:avLst>
              <a:gd name="adj" fmla="val 16667"/>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70696" name="Text Box 8"/>
          <p:cNvSpPr txBox="1">
            <a:spLocks noChangeArrowheads="1"/>
          </p:cNvSpPr>
          <p:nvPr/>
        </p:nvSpPr>
        <p:spPr bwMode="auto">
          <a:xfrm>
            <a:off x="5099050" y="1357313"/>
            <a:ext cx="3232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solidFill>
                  <a:srgbClr val="FF3300"/>
                </a:solidFill>
              </a:rPr>
              <a:t>3-GeV ERL</a:t>
            </a:r>
            <a:r>
              <a:rPr lang="en-US" altLang="ja-JP">
                <a:solidFill>
                  <a:srgbClr val="0066FF"/>
                </a:solidFill>
              </a:rPr>
              <a:t> that is upgradable</a:t>
            </a:r>
          </a:p>
          <a:p>
            <a:r>
              <a:rPr lang="en-US" altLang="ja-JP">
                <a:solidFill>
                  <a:srgbClr val="0066FF"/>
                </a:solidFill>
              </a:rPr>
              <a:t>to an </a:t>
            </a:r>
            <a:r>
              <a:rPr lang="en-US" altLang="ja-JP">
                <a:solidFill>
                  <a:srgbClr val="FF3300"/>
                </a:solidFill>
              </a:rPr>
              <a:t>XFEL oscillator</a:t>
            </a:r>
          </a:p>
        </p:txBody>
      </p:sp>
      <p:pic>
        <p:nvPicPr>
          <p:cNvPr id="37069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520950"/>
            <a:ext cx="5976937" cy="4227513"/>
          </a:xfrm>
          <a:prstGeom prst="rect">
            <a:avLst/>
          </a:prstGeom>
          <a:solidFill>
            <a:srgbClr val="D3EBED"/>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70698" name="Rectangle 13"/>
          <p:cNvSpPr>
            <a:spLocks noChangeArrowheads="1"/>
          </p:cNvSpPr>
          <p:nvPr/>
        </p:nvSpPr>
        <p:spPr bwMode="auto">
          <a:xfrm>
            <a:off x="8229600" y="4897438"/>
            <a:ext cx="171450" cy="266700"/>
          </a:xfrm>
          <a:prstGeom prst="rect">
            <a:avLst/>
          </a:prstGeom>
          <a:solidFill>
            <a:srgbClr val="FF0000"/>
          </a:solidFill>
          <a:ln w="28575">
            <a:solidFill>
              <a:srgbClr val="FF0000"/>
            </a:solidFill>
            <a:miter lim="800000"/>
            <a:headEnd/>
            <a:tailEnd/>
          </a:ln>
        </p:spPr>
        <p:txBody>
          <a:bodyPr wrap="none" anchor="ctr"/>
          <a:lstStyle/>
          <a:p>
            <a:pPr defTabSz="457200"/>
            <a:endParaRPr lang="ja-JP" altLang="ja-JP">
              <a:latin typeface="Calibri" pitchFamily="34" charset="0"/>
            </a:endParaRPr>
          </a:p>
        </p:txBody>
      </p:sp>
      <p:sp>
        <p:nvSpPr>
          <p:cNvPr id="370699" name="Text Box 14"/>
          <p:cNvSpPr txBox="1">
            <a:spLocks noChangeArrowheads="1"/>
          </p:cNvSpPr>
          <p:nvPr/>
        </p:nvSpPr>
        <p:spPr bwMode="auto">
          <a:xfrm>
            <a:off x="5084763" y="511333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kumimoji="1">
                <a:solidFill>
                  <a:schemeClr val="tx1"/>
                </a:solidFill>
                <a:latin typeface="Arial" pitchFamily="34" charset="0"/>
                <a:ea typeface="ＭＳ Ｐゴシック" pitchFamily="50" charset="-128"/>
              </a:defRPr>
            </a:lvl1pPr>
            <a:lvl2pPr marL="742950" indent="-285750" defTabSz="457200">
              <a:defRPr kumimoji="1">
                <a:solidFill>
                  <a:schemeClr val="tx1"/>
                </a:solidFill>
                <a:latin typeface="Arial" pitchFamily="34" charset="0"/>
                <a:ea typeface="ＭＳ Ｐゴシック" pitchFamily="50" charset="-128"/>
              </a:defRPr>
            </a:lvl2pPr>
            <a:lvl3pPr marL="1143000" indent="-228600" defTabSz="457200">
              <a:defRPr kumimoji="1">
                <a:solidFill>
                  <a:schemeClr val="tx1"/>
                </a:solidFill>
                <a:latin typeface="Arial" pitchFamily="34" charset="0"/>
                <a:ea typeface="ＭＳ Ｐゴシック" pitchFamily="50" charset="-128"/>
              </a:defRPr>
            </a:lvl3pPr>
            <a:lvl4pPr marL="1600200" indent="-228600" defTabSz="457200">
              <a:defRPr kumimoji="1">
                <a:solidFill>
                  <a:schemeClr val="tx1"/>
                </a:solidFill>
                <a:latin typeface="Arial" pitchFamily="34" charset="0"/>
                <a:ea typeface="ＭＳ Ｐゴシック" pitchFamily="50" charset="-128"/>
              </a:defRPr>
            </a:lvl4pPr>
            <a:lvl5pPr marL="2057400" indent="-228600" defTabSz="457200">
              <a:defRPr kumimoji="1">
                <a:solidFill>
                  <a:schemeClr val="tx1"/>
                </a:solidFill>
                <a:latin typeface="Arial" pitchFamily="34" charset="0"/>
                <a:ea typeface="ＭＳ Ｐゴシック" pitchFamily="50" charset="-128"/>
              </a:defRPr>
            </a:lvl5pPr>
            <a:lvl6pPr marL="2514600" indent="-228600" defTabSz="4572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400">
                <a:solidFill>
                  <a:srgbClr val="FF0000"/>
                </a:solidFill>
              </a:rPr>
              <a:t>6 (7) GeV</a:t>
            </a:r>
            <a:endParaRPr lang="en-US" altLang="ja-JP" sz="1200">
              <a:solidFill>
                <a:srgbClr val="FF0000"/>
              </a:solidFill>
            </a:endParaRPr>
          </a:p>
        </p:txBody>
      </p:sp>
      <p:pic>
        <p:nvPicPr>
          <p:cNvPr id="370700" name="Picture 5"/>
          <p:cNvPicPr>
            <a:picLocks noChangeAspect="1" noChangeArrowheads="1"/>
          </p:cNvPicPr>
          <p:nvPr/>
        </p:nvPicPr>
        <p:blipFill>
          <a:blip r:embed="rId3">
            <a:extLst>
              <a:ext uri="{28A0092B-C50C-407E-A947-70E740481C1C}">
                <a14:useLocalDpi xmlns:a14="http://schemas.microsoft.com/office/drawing/2010/main" val="0"/>
              </a:ext>
            </a:extLst>
          </a:blip>
          <a:srcRect l="5962" t="2708" r="2419" b="71570"/>
          <a:stretch>
            <a:fillRect/>
          </a:stretch>
        </p:blipFill>
        <p:spPr bwMode="auto">
          <a:xfrm>
            <a:off x="6169025" y="4464050"/>
            <a:ext cx="2060575"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701" name="Line 9"/>
          <p:cNvSpPr>
            <a:spLocks noChangeShapeType="1"/>
          </p:cNvSpPr>
          <p:nvPr/>
        </p:nvSpPr>
        <p:spPr bwMode="auto">
          <a:xfrm>
            <a:off x="5343525" y="5030788"/>
            <a:ext cx="890588" cy="9525"/>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5" name="正方形/長方形 44"/>
          <p:cNvSpPr/>
          <p:nvPr/>
        </p:nvSpPr>
        <p:spPr>
          <a:xfrm>
            <a:off x="6499225" y="4752975"/>
            <a:ext cx="266700"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ja-JP" altLang="en-US"/>
          </a:p>
        </p:txBody>
      </p:sp>
      <p:sp>
        <p:nvSpPr>
          <p:cNvPr id="46" name="正方形/長方形 45"/>
          <p:cNvSpPr/>
          <p:nvPr/>
        </p:nvSpPr>
        <p:spPr>
          <a:xfrm>
            <a:off x="7231063" y="4752975"/>
            <a:ext cx="200025"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ja-JP" altLang="en-US"/>
          </a:p>
        </p:txBody>
      </p:sp>
      <p:sp>
        <p:nvSpPr>
          <p:cNvPr id="370704" name="AutoShape 15"/>
          <p:cNvSpPr>
            <a:spLocks noChangeArrowheads="1"/>
          </p:cNvSpPr>
          <p:nvPr/>
        </p:nvSpPr>
        <p:spPr bwMode="auto">
          <a:xfrm>
            <a:off x="315913" y="2755900"/>
            <a:ext cx="5934075" cy="3717925"/>
          </a:xfrm>
          <a:prstGeom prst="roundRect">
            <a:avLst>
              <a:gd name="adj" fmla="val 16667"/>
            </a:avLst>
          </a:prstGeom>
          <a:noFill/>
          <a:ln w="952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endParaRPr lang="ja-JP" altLang="ja-JP">
              <a:latin typeface="Calibri" pitchFamily="34" charset="0"/>
            </a:endParaRPr>
          </a:p>
        </p:txBody>
      </p:sp>
      <p:sp>
        <p:nvSpPr>
          <p:cNvPr id="370705" name="Text Box 16"/>
          <p:cNvSpPr txBox="1">
            <a:spLocks noChangeArrowheads="1"/>
          </p:cNvSpPr>
          <p:nvPr/>
        </p:nvSpPr>
        <p:spPr bwMode="auto">
          <a:xfrm>
            <a:off x="663575" y="5632450"/>
            <a:ext cx="1655763" cy="620713"/>
          </a:xfrm>
          <a:prstGeom prst="rect">
            <a:avLst/>
          </a:prstGeom>
          <a:solidFill>
            <a:srgbClr val="FFFF99"/>
          </a:solidFill>
          <a:ln w="9525">
            <a:solidFill>
              <a:srgbClr val="FF9900"/>
            </a:solidFill>
            <a:miter lim="800000"/>
            <a:headEnd/>
            <a:tailEnd/>
          </a:ln>
        </p:spPr>
        <p:txBody>
          <a:bodyPr>
            <a:spAutoFit/>
          </a:bodyPr>
          <a:lstStyle>
            <a:lvl1pPr defTabSz="457200">
              <a:defRPr kumimoji="1">
                <a:solidFill>
                  <a:schemeClr val="tx1"/>
                </a:solidFill>
                <a:latin typeface="Arial" pitchFamily="34" charset="0"/>
                <a:ea typeface="ＭＳ Ｐゴシック" pitchFamily="50" charset="-128"/>
              </a:defRPr>
            </a:lvl1pPr>
            <a:lvl2pPr marL="742950" indent="-285750" defTabSz="457200">
              <a:defRPr kumimoji="1">
                <a:solidFill>
                  <a:schemeClr val="tx1"/>
                </a:solidFill>
                <a:latin typeface="Arial" pitchFamily="34" charset="0"/>
                <a:ea typeface="ＭＳ Ｐゴシック" pitchFamily="50" charset="-128"/>
              </a:defRPr>
            </a:lvl2pPr>
            <a:lvl3pPr marL="1143000" indent="-228600" defTabSz="457200">
              <a:defRPr kumimoji="1">
                <a:solidFill>
                  <a:schemeClr val="tx1"/>
                </a:solidFill>
                <a:latin typeface="Arial" pitchFamily="34" charset="0"/>
                <a:ea typeface="ＭＳ Ｐゴシック" pitchFamily="50" charset="-128"/>
              </a:defRPr>
            </a:lvl3pPr>
            <a:lvl4pPr marL="1600200" indent="-228600" defTabSz="457200">
              <a:defRPr kumimoji="1">
                <a:solidFill>
                  <a:schemeClr val="tx1"/>
                </a:solidFill>
                <a:latin typeface="Arial" pitchFamily="34" charset="0"/>
                <a:ea typeface="ＭＳ Ｐゴシック" pitchFamily="50" charset="-128"/>
              </a:defRPr>
            </a:lvl4pPr>
            <a:lvl5pPr marL="2057400" indent="-228600" defTabSz="457200">
              <a:defRPr kumimoji="1">
                <a:solidFill>
                  <a:schemeClr val="tx1"/>
                </a:solidFill>
                <a:latin typeface="Arial" pitchFamily="34" charset="0"/>
                <a:ea typeface="ＭＳ Ｐゴシック" pitchFamily="50" charset="-128"/>
              </a:defRPr>
            </a:lvl5pPr>
            <a:lvl6pPr marL="2514600" indent="-228600" defTabSz="4572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a:solidFill>
                  <a:srgbClr val="FF0000"/>
                </a:solidFill>
              </a:rPr>
              <a:t>3GeV ERL</a:t>
            </a:r>
          </a:p>
          <a:p>
            <a:r>
              <a:rPr lang="en-US" altLang="ja-JP" sz="1600">
                <a:solidFill>
                  <a:srgbClr val="FF0000"/>
                </a:solidFill>
              </a:rPr>
              <a:t>in the first stage</a:t>
            </a:r>
          </a:p>
        </p:txBody>
      </p:sp>
      <p:sp>
        <p:nvSpPr>
          <p:cNvPr id="370706" name="AutoShape 15"/>
          <p:cNvSpPr>
            <a:spLocks noChangeArrowheads="1"/>
          </p:cNvSpPr>
          <p:nvPr/>
        </p:nvSpPr>
        <p:spPr bwMode="auto">
          <a:xfrm>
            <a:off x="6094413" y="4338638"/>
            <a:ext cx="2681287" cy="1624012"/>
          </a:xfrm>
          <a:prstGeom prst="roundRect">
            <a:avLst>
              <a:gd name="adj" fmla="val 16667"/>
            </a:avLst>
          </a:prstGeom>
          <a:noFill/>
          <a:ln w="952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endParaRPr lang="ja-JP" altLang="ja-JP">
              <a:latin typeface="Calibri" pitchFamily="34" charset="0"/>
            </a:endParaRPr>
          </a:p>
        </p:txBody>
      </p:sp>
      <p:sp>
        <p:nvSpPr>
          <p:cNvPr id="370707" name="Text Box 16"/>
          <p:cNvSpPr txBox="1">
            <a:spLocks noChangeArrowheads="1"/>
          </p:cNvSpPr>
          <p:nvPr/>
        </p:nvSpPr>
        <p:spPr bwMode="auto">
          <a:xfrm>
            <a:off x="6445250" y="5526088"/>
            <a:ext cx="2189163" cy="376237"/>
          </a:xfrm>
          <a:prstGeom prst="rect">
            <a:avLst/>
          </a:prstGeom>
          <a:solidFill>
            <a:srgbClr val="FFFF99"/>
          </a:solidFill>
          <a:ln w="9525">
            <a:solidFill>
              <a:srgbClr val="0000FF"/>
            </a:solidFill>
            <a:miter lim="800000"/>
            <a:headEnd/>
            <a:tailEnd/>
          </a:ln>
        </p:spPr>
        <p:txBody>
          <a:bodyPr wrap="none">
            <a:spAutoFit/>
          </a:bodyPr>
          <a:lstStyle>
            <a:lvl1pPr defTabSz="457200">
              <a:defRPr kumimoji="1">
                <a:solidFill>
                  <a:schemeClr val="tx1"/>
                </a:solidFill>
                <a:latin typeface="Arial" pitchFamily="34" charset="0"/>
                <a:ea typeface="ＭＳ Ｐゴシック" pitchFamily="50" charset="-128"/>
              </a:defRPr>
            </a:lvl1pPr>
            <a:lvl2pPr marL="742950" indent="-285750" defTabSz="457200">
              <a:defRPr kumimoji="1">
                <a:solidFill>
                  <a:schemeClr val="tx1"/>
                </a:solidFill>
                <a:latin typeface="Arial" pitchFamily="34" charset="0"/>
                <a:ea typeface="ＭＳ Ｐゴシック" pitchFamily="50" charset="-128"/>
              </a:defRPr>
            </a:lvl2pPr>
            <a:lvl3pPr marL="1143000" indent="-228600" defTabSz="457200">
              <a:defRPr kumimoji="1">
                <a:solidFill>
                  <a:schemeClr val="tx1"/>
                </a:solidFill>
                <a:latin typeface="Arial" pitchFamily="34" charset="0"/>
                <a:ea typeface="ＭＳ Ｐゴシック" pitchFamily="50" charset="-128"/>
              </a:defRPr>
            </a:lvl3pPr>
            <a:lvl4pPr marL="1600200" indent="-228600" defTabSz="457200">
              <a:defRPr kumimoji="1">
                <a:solidFill>
                  <a:schemeClr val="tx1"/>
                </a:solidFill>
                <a:latin typeface="Arial" pitchFamily="34" charset="0"/>
                <a:ea typeface="ＭＳ Ｐゴシック" pitchFamily="50" charset="-128"/>
              </a:defRPr>
            </a:lvl4pPr>
            <a:lvl5pPr marL="2057400" indent="-228600" defTabSz="457200">
              <a:defRPr kumimoji="1">
                <a:solidFill>
                  <a:schemeClr val="tx1"/>
                </a:solidFill>
                <a:latin typeface="Arial" pitchFamily="34" charset="0"/>
                <a:ea typeface="ＭＳ Ｐゴシック" pitchFamily="50" charset="-128"/>
              </a:defRPr>
            </a:lvl5pPr>
            <a:lvl6pPr marL="2514600" indent="-228600" defTabSz="4572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a:solidFill>
                  <a:srgbClr val="0000FF"/>
                </a:solidFill>
              </a:rPr>
              <a:t>XFEL-O </a:t>
            </a:r>
            <a:r>
              <a:rPr lang="en-US" altLang="ja-JP" sz="1600">
                <a:solidFill>
                  <a:srgbClr val="0000FF"/>
                </a:solidFill>
              </a:rPr>
              <a:t>in 2nd stage</a:t>
            </a:r>
          </a:p>
        </p:txBody>
      </p:sp>
      <p:sp>
        <p:nvSpPr>
          <p:cNvPr id="370708" name="Rectangle 20"/>
          <p:cNvSpPr>
            <a:spLocks noChangeArrowheads="1"/>
          </p:cNvSpPr>
          <p:nvPr/>
        </p:nvSpPr>
        <p:spPr bwMode="auto">
          <a:xfrm>
            <a:off x="1114425" y="4572000"/>
            <a:ext cx="252413" cy="2317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70709" name="Text Box 21"/>
          <p:cNvSpPr txBox="1">
            <a:spLocks noChangeArrowheads="1"/>
          </p:cNvSpPr>
          <p:nvPr/>
        </p:nvSpPr>
        <p:spPr bwMode="auto">
          <a:xfrm>
            <a:off x="358775" y="5000625"/>
            <a:ext cx="1079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a:solidFill>
                  <a:srgbClr val="FF3300"/>
                </a:solidFill>
                <a:latin typeface="Symbol" pitchFamily="18" charset="2"/>
              </a:rPr>
              <a:t>l</a:t>
            </a:r>
            <a:r>
              <a:rPr lang="en-US" altLang="ja-JP" sz="1000" baseline="-25000">
                <a:solidFill>
                  <a:srgbClr val="FF3300"/>
                </a:solidFill>
              </a:rPr>
              <a:t>rf</a:t>
            </a:r>
            <a:r>
              <a:rPr lang="en-US" altLang="ja-JP" sz="1000">
                <a:solidFill>
                  <a:srgbClr val="FF3300"/>
                </a:solidFill>
              </a:rPr>
              <a:t>/2 path-length</a:t>
            </a:r>
          </a:p>
          <a:p>
            <a:r>
              <a:rPr lang="en-US" altLang="ja-JP" sz="1000">
                <a:solidFill>
                  <a:srgbClr val="FF3300"/>
                </a:solidFill>
              </a:rPr>
              <a:t>changer</a:t>
            </a:r>
          </a:p>
        </p:txBody>
      </p:sp>
      <p:sp>
        <p:nvSpPr>
          <p:cNvPr id="370710" name="Line 22"/>
          <p:cNvSpPr>
            <a:spLocks noChangeShapeType="1"/>
          </p:cNvSpPr>
          <p:nvPr/>
        </p:nvSpPr>
        <p:spPr bwMode="auto">
          <a:xfrm flipV="1">
            <a:off x="747713" y="4794250"/>
            <a:ext cx="368300" cy="157163"/>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0711" name="Text Box 23"/>
          <p:cNvSpPr txBox="1">
            <a:spLocks noChangeArrowheads="1"/>
          </p:cNvSpPr>
          <p:nvPr/>
        </p:nvSpPr>
        <p:spPr bwMode="auto">
          <a:xfrm>
            <a:off x="6604000" y="2814638"/>
            <a:ext cx="234156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t>Layout and beam optics</a:t>
            </a:r>
          </a:p>
          <a:p>
            <a:r>
              <a:rPr lang="en-US" altLang="ja-JP" sz="1600"/>
              <a:t>are under design.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スライド番号プレースホルダー 3"/>
          <p:cNvSpPr>
            <a:spLocks noGrp="1"/>
          </p:cNvSpPr>
          <p:nvPr>
            <p:ph type="sldNum" sz="quarter" idx="12"/>
          </p:nvPr>
        </p:nvSpPr>
        <p:spPr/>
        <p:txBody>
          <a:bodyPr/>
          <a:lstStyle/>
          <a:p>
            <a:fld id="{33FBE621-D444-46FA-98BC-08D650362B0D}" type="slidenum">
              <a:rPr lang="en-US" altLang="ja-JP"/>
              <a:pPr/>
              <a:t>7</a:t>
            </a:fld>
            <a:endParaRPr lang="en-US" altLang="ja-JP"/>
          </a:p>
        </p:txBody>
      </p:sp>
      <p:pic>
        <p:nvPicPr>
          <p:cNvPr id="39833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25" y="874713"/>
            <a:ext cx="4154488"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idx="4294967295"/>
          </p:nvPr>
        </p:nvSpPr>
        <p:spPr>
          <a:xfrm>
            <a:off x="742950" y="223838"/>
            <a:ext cx="7400925" cy="404812"/>
          </a:xfrm>
        </p:spPr>
        <p:txBody>
          <a:bodyPr>
            <a:normAutofit/>
          </a:bodyPr>
          <a:lstStyle/>
          <a:p>
            <a:r>
              <a:rPr lang="en-US" altLang="ja-JP" sz="2400"/>
              <a:t>Tentative Layout of 3-GeV ERL at KEK </a:t>
            </a:r>
          </a:p>
        </p:txBody>
      </p:sp>
      <p:pic>
        <p:nvPicPr>
          <p:cNvPr id="398340" name="Picture 4" descr="D:\研究\PF-2011\ERL\学会発表\FLS2012\beta-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310063"/>
            <a:ext cx="7115175"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直線矢印コネクタ 8"/>
          <p:cNvCxnSpPr/>
          <p:nvPr/>
        </p:nvCxnSpPr>
        <p:spPr>
          <a:xfrm>
            <a:off x="1187450" y="6326188"/>
            <a:ext cx="1439863"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5795963" y="6326188"/>
            <a:ext cx="1439862"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98343" name="テキスト ボックス 11"/>
          <p:cNvSpPr txBox="1">
            <a:spLocks noChangeArrowheads="1"/>
          </p:cNvSpPr>
          <p:nvPr/>
        </p:nvSpPr>
        <p:spPr bwMode="auto">
          <a:xfrm>
            <a:off x="5795963" y="6326188"/>
            <a:ext cx="1376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a:latin typeface="Calibri" pitchFamily="34" charset="0"/>
              </a:rPr>
              <a:t>Deceleration</a:t>
            </a:r>
          </a:p>
        </p:txBody>
      </p:sp>
      <p:sp>
        <p:nvSpPr>
          <p:cNvPr id="398344" name="テキスト ボックス 17"/>
          <p:cNvSpPr txBox="1">
            <a:spLocks noChangeArrowheads="1"/>
          </p:cNvSpPr>
          <p:nvPr/>
        </p:nvSpPr>
        <p:spPr bwMode="auto">
          <a:xfrm>
            <a:off x="1258888" y="6326188"/>
            <a:ext cx="13493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a:latin typeface="Calibri" pitchFamily="34" charset="0"/>
              </a:rPr>
              <a:t>Acceleration</a:t>
            </a:r>
          </a:p>
        </p:txBody>
      </p:sp>
      <p:sp>
        <p:nvSpPr>
          <p:cNvPr id="20" name="コンテンツ プレースホルダ 2"/>
          <p:cNvSpPr txBox="1">
            <a:spLocks/>
          </p:cNvSpPr>
          <p:nvPr/>
        </p:nvSpPr>
        <p:spPr>
          <a:xfrm>
            <a:off x="366713" y="1041400"/>
            <a:ext cx="4176712" cy="2519363"/>
          </a:xfrm>
          <a:prstGeom prst="rect">
            <a:avLst/>
          </a:prstGeom>
          <a:solidFill>
            <a:schemeClr val="bg1"/>
          </a:solidFill>
          <a:effectLst>
            <a:outerShdw blurRad="50800" dist="38100" dir="2700000" algn="tl" rotWithShape="0">
              <a:prstClr val="black">
                <a:alpha val="40000"/>
              </a:prstClr>
            </a:outerShdw>
          </a:effectLst>
        </p:spPr>
        <p:txBody>
          <a:bodyPr>
            <a:normAutofit/>
          </a:bodyPr>
          <a:lstStyle>
            <a:lvl1pPr marL="273050" indent="-273050">
              <a:defRPr kumimoji="1">
                <a:solidFill>
                  <a:schemeClr val="tx1"/>
                </a:solidFill>
                <a:latin typeface="Arial" pitchFamily="34" charset="0"/>
                <a:ea typeface="ＭＳ Ｐゴシック" pitchFamily="50" charset="-128"/>
              </a:defRPr>
            </a:lvl1pPr>
            <a:lvl2pPr marL="730250" indent="-2730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lnSpc>
                <a:spcPct val="80000"/>
              </a:lnSpc>
              <a:spcBef>
                <a:spcPct val="20000"/>
              </a:spcBef>
              <a:buClr>
                <a:srgbClr val="9BBB59"/>
              </a:buClr>
              <a:buSzPct val="95000"/>
              <a:buFont typeface="Wingdings 2" pitchFamily="18" charset="2"/>
              <a:buChar char=""/>
            </a:pPr>
            <a:r>
              <a:rPr lang="en-US" altLang="ja-JP" sz="1600">
                <a:latin typeface="Calibri" pitchFamily="34" charset="0"/>
              </a:rPr>
              <a:t>Beam energy</a:t>
            </a:r>
          </a:p>
          <a:p>
            <a:pPr lvl="1">
              <a:lnSpc>
                <a:spcPct val="80000"/>
              </a:lnSpc>
              <a:spcBef>
                <a:spcPct val="20000"/>
              </a:spcBef>
              <a:buClr>
                <a:srgbClr val="9BBB59"/>
              </a:buClr>
              <a:buSzPct val="95000"/>
              <a:buFont typeface="Wingdings 2" pitchFamily="18" charset="2"/>
              <a:buChar char=""/>
            </a:pPr>
            <a:r>
              <a:rPr lang="en-US" altLang="ja-JP" sz="1600">
                <a:latin typeface="Calibri" pitchFamily="34" charset="0"/>
              </a:rPr>
              <a:t>Full energy: 3 GeV</a:t>
            </a:r>
          </a:p>
          <a:p>
            <a:pPr lvl="1">
              <a:lnSpc>
                <a:spcPct val="80000"/>
              </a:lnSpc>
              <a:spcBef>
                <a:spcPct val="20000"/>
              </a:spcBef>
              <a:buClr>
                <a:srgbClr val="9BBB59"/>
              </a:buClr>
              <a:buSzPct val="95000"/>
              <a:buFont typeface="Wingdings 2" pitchFamily="18" charset="2"/>
              <a:buChar char=""/>
            </a:pPr>
            <a:r>
              <a:rPr lang="en-US" altLang="ja-JP" sz="1600">
                <a:latin typeface="Calibri" pitchFamily="34" charset="0"/>
              </a:rPr>
              <a:t>Injection and dump :10 MeV</a:t>
            </a:r>
          </a:p>
          <a:p>
            <a:pPr>
              <a:lnSpc>
                <a:spcPct val="80000"/>
              </a:lnSpc>
              <a:spcBef>
                <a:spcPct val="20000"/>
              </a:spcBef>
              <a:buClr>
                <a:srgbClr val="9BBB59"/>
              </a:buClr>
              <a:buSzPct val="95000"/>
              <a:buFont typeface="Wingdings 2" pitchFamily="18" charset="2"/>
              <a:buChar char=""/>
            </a:pPr>
            <a:r>
              <a:rPr lang="en-US" altLang="ja-JP" sz="1600">
                <a:latin typeface="Calibri" pitchFamily="34" charset="0"/>
              </a:rPr>
              <a:t>Geometry</a:t>
            </a:r>
          </a:p>
          <a:p>
            <a:pPr lvl="1">
              <a:lnSpc>
                <a:spcPct val="80000"/>
              </a:lnSpc>
              <a:spcBef>
                <a:spcPct val="20000"/>
              </a:spcBef>
              <a:buClr>
                <a:srgbClr val="9BBB59"/>
              </a:buClr>
              <a:buSzPct val="95000"/>
              <a:buFont typeface="Wingdings 2" pitchFamily="18" charset="2"/>
              <a:buChar char=""/>
            </a:pPr>
            <a:r>
              <a:rPr lang="en-US" altLang="ja-JP" sz="1600">
                <a:latin typeface="Calibri" pitchFamily="34" charset="0"/>
              </a:rPr>
              <a:t>From the injection merger to the dump line : ~ 2000 m</a:t>
            </a:r>
          </a:p>
          <a:p>
            <a:pPr lvl="1">
              <a:lnSpc>
                <a:spcPct val="80000"/>
              </a:lnSpc>
              <a:spcBef>
                <a:spcPct val="20000"/>
              </a:spcBef>
              <a:buClr>
                <a:srgbClr val="9BBB59"/>
              </a:buClr>
              <a:buSzPct val="95000"/>
              <a:buFont typeface="Wingdings 2" pitchFamily="18" charset="2"/>
              <a:buChar char=""/>
            </a:pPr>
            <a:r>
              <a:rPr lang="en-US" altLang="ja-JP" sz="1600">
                <a:latin typeface="Calibri" pitchFamily="34" charset="0"/>
              </a:rPr>
              <a:t>Linac length : 470 m</a:t>
            </a:r>
          </a:p>
          <a:p>
            <a:pPr>
              <a:lnSpc>
                <a:spcPct val="80000"/>
              </a:lnSpc>
              <a:spcBef>
                <a:spcPct val="20000"/>
              </a:spcBef>
              <a:buClr>
                <a:srgbClr val="9BBB59"/>
              </a:buClr>
              <a:buSzPct val="95000"/>
              <a:buFont typeface="Wingdings 2" pitchFamily="18" charset="2"/>
              <a:buChar char=""/>
            </a:pPr>
            <a:r>
              <a:rPr lang="en-US" altLang="ja-JP" sz="1600">
                <a:latin typeface="Calibri" pitchFamily="34" charset="0"/>
              </a:rPr>
              <a:t>Straight sections for ID’s </a:t>
            </a:r>
          </a:p>
          <a:p>
            <a:pPr lvl="1">
              <a:lnSpc>
                <a:spcPct val="80000"/>
              </a:lnSpc>
              <a:spcBef>
                <a:spcPct val="20000"/>
              </a:spcBef>
              <a:buClr>
                <a:srgbClr val="9BBB59"/>
              </a:buClr>
              <a:buSzPct val="95000"/>
              <a:buFont typeface="Wingdings 2" pitchFamily="18" charset="2"/>
              <a:buChar char=""/>
            </a:pPr>
            <a:r>
              <a:rPr lang="en-US" altLang="ja-JP" sz="1600">
                <a:latin typeface="Calibri" pitchFamily="34" charset="0"/>
              </a:rPr>
              <a:t>22 x  6 m short straight </a:t>
            </a:r>
          </a:p>
          <a:p>
            <a:pPr lvl="1">
              <a:lnSpc>
                <a:spcPct val="80000"/>
              </a:lnSpc>
              <a:spcBef>
                <a:spcPct val="20000"/>
              </a:spcBef>
              <a:buClr>
                <a:srgbClr val="9BBB59"/>
              </a:buClr>
              <a:buSzPct val="95000"/>
              <a:buFont typeface="Wingdings 2" pitchFamily="18" charset="2"/>
              <a:buChar char=""/>
            </a:pPr>
            <a:r>
              <a:rPr lang="en-US" altLang="ja-JP" sz="1600">
                <a:latin typeface="Calibri" pitchFamily="34" charset="0"/>
              </a:rPr>
              <a:t>6 x 30 m long straight</a:t>
            </a:r>
          </a:p>
        </p:txBody>
      </p:sp>
      <p:sp>
        <p:nvSpPr>
          <p:cNvPr id="398346" name="Text Box 10"/>
          <p:cNvSpPr txBox="1">
            <a:spLocks noChangeArrowheads="1"/>
          </p:cNvSpPr>
          <p:nvPr/>
        </p:nvSpPr>
        <p:spPr bwMode="auto">
          <a:xfrm>
            <a:off x="349250" y="3786188"/>
            <a:ext cx="4235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a:t>Overall beam optics </a:t>
            </a:r>
            <a:r>
              <a:rPr lang="en-US" altLang="ja-JP" sz="1600"/>
              <a:t>(merger </a:t>
            </a:r>
            <a:r>
              <a:rPr lang="en-US" altLang="ja-JP" sz="1600">
                <a:cs typeface="Arial" pitchFamily="34" charset="0"/>
              </a:rPr>
              <a:t>→</a:t>
            </a:r>
            <a:r>
              <a:rPr lang="en-US" altLang="ja-JP" sz="1600"/>
              <a:t> dump)</a:t>
            </a:r>
          </a:p>
        </p:txBody>
      </p:sp>
      <p:sp>
        <p:nvSpPr>
          <p:cNvPr id="398347" name="Text Box 11"/>
          <p:cNvSpPr txBox="1">
            <a:spLocks noChangeArrowheads="1"/>
          </p:cNvSpPr>
          <p:nvPr/>
        </p:nvSpPr>
        <p:spPr bwMode="auto">
          <a:xfrm>
            <a:off x="5449888" y="846138"/>
            <a:ext cx="36941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t>Courtesy: N. Nakamura, M. Shimada, Y. Kobayashi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3"/>
          <p:cNvSpPr>
            <a:spLocks noGrp="1"/>
          </p:cNvSpPr>
          <p:nvPr>
            <p:ph type="sldNum" sz="quarter" idx="12"/>
          </p:nvPr>
        </p:nvSpPr>
        <p:spPr/>
        <p:txBody>
          <a:bodyPr/>
          <a:lstStyle/>
          <a:p>
            <a:fld id="{79382386-49DB-476A-91AC-E36CD476C5A6}" type="slidenum">
              <a:rPr lang="en-US" altLang="ja-JP"/>
              <a:pPr/>
              <a:t>8</a:t>
            </a:fld>
            <a:endParaRPr lang="en-US" altLang="ja-JP"/>
          </a:p>
        </p:txBody>
      </p:sp>
      <p:sp>
        <p:nvSpPr>
          <p:cNvPr id="4" name="スライド番号プレースホルダ 3"/>
          <p:cNvSpPr txBox="1">
            <a:spLocks noGrp="1"/>
          </p:cNvSpPr>
          <p:nvPr/>
        </p:nvSpPr>
        <p:spPr>
          <a:xfrm>
            <a:off x="6530975" y="6267450"/>
            <a:ext cx="2133600" cy="365125"/>
          </a:xfrm>
          <a:prstGeom prst="rect">
            <a:avLst/>
          </a:prstGeom>
          <a:noFill/>
        </p:spPr>
        <p:txBody>
          <a:bodyPr anchor="ctr"/>
          <a:lstStyle/>
          <a:p>
            <a:pPr algn="r" fontAlgn="auto">
              <a:spcBef>
                <a:spcPts val="0"/>
              </a:spcBef>
              <a:spcAft>
                <a:spcPts val="0"/>
              </a:spcAft>
              <a:defRPr/>
            </a:pPr>
            <a:fld id="{24403F6F-8FF6-4F0A-BCD4-1E3924ADB941}" type="slidenum">
              <a:rPr lang="ja-JP" altLang="en-US" sz="1200">
                <a:solidFill>
                  <a:schemeClr val="tx1">
                    <a:tint val="75000"/>
                  </a:schemeClr>
                </a:solidFill>
                <a:latin typeface="+mn-lt"/>
                <a:ea typeface="+mn-ea"/>
              </a:rPr>
              <a:pPr algn="r" fontAlgn="auto">
                <a:spcBef>
                  <a:spcPts val="0"/>
                </a:spcBef>
                <a:spcAft>
                  <a:spcPts val="0"/>
                </a:spcAft>
                <a:defRPr/>
              </a:pPr>
              <a:t>8</a:t>
            </a:fld>
            <a:endParaRPr lang="ja-JP" altLang="en-US" sz="1200">
              <a:solidFill>
                <a:schemeClr val="tx1">
                  <a:tint val="75000"/>
                </a:schemeClr>
              </a:solidFill>
              <a:latin typeface="+mn-lt"/>
              <a:ea typeface="+mn-ea"/>
            </a:endParaRPr>
          </a:p>
        </p:txBody>
      </p:sp>
      <p:sp>
        <p:nvSpPr>
          <p:cNvPr id="6" name="コンテンツ プレースホルダ 2"/>
          <p:cNvSpPr txBox="1">
            <a:spLocks/>
          </p:cNvSpPr>
          <p:nvPr/>
        </p:nvSpPr>
        <p:spPr>
          <a:xfrm>
            <a:off x="4427538" y="3984625"/>
            <a:ext cx="4422775" cy="2740025"/>
          </a:xfrm>
          <a:prstGeom prst="rect">
            <a:avLst/>
          </a:prstGeom>
          <a:solidFill>
            <a:schemeClr val="bg1"/>
          </a:solidFill>
          <a:effectLst>
            <a:outerShdw blurRad="50800" dist="38100" dir="2700000" algn="tl" rotWithShape="0">
              <a:prstClr val="black">
                <a:alpha val="40000"/>
              </a:prstClr>
            </a:outerShdw>
          </a:effectLst>
        </p:spPr>
        <p:txBody>
          <a:bodyPr>
            <a:normAutofit/>
          </a:bodyPr>
          <a:lstStyle>
            <a:lvl1pPr marL="273050" indent="-273050">
              <a:defRPr kumimoji="1">
                <a:solidFill>
                  <a:schemeClr val="tx1"/>
                </a:solidFill>
                <a:latin typeface="Arial" pitchFamily="34" charset="0"/>
                <a:ea typeface="ＭＳ Ｐゴシック" pitchFamily="50" charset="-128"/>
              </a:defRPr>
            </a:lvl1pPr>
            <a:lvl2pPr marL="730250" indent="-2730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lnSpc>
                <a:spcPct val="80000"/>
              </a:lnSpc>
              <a:spcBef>
                <a:spcPct val="20000"/>
              </a:spcBef>
              <a:buClr>
                <a:srgbClr val="9BBB59"/>
              </a:buClr>
              <a:buSzPct val="95000"/>
              <a:buFont typeface="Wingdings 2" pitchFamily="18" charset="2"/>
              <a:buChar char=""/>
            </a:pPr>
            <a:r>
              <a:rPr lang="en-US" altLang="ja-JP" sz="1400">
                <a:latin typeface="Calibri" pitchFamily="34" charset="0"/>
              </a:rPr>
              <a:t>Cavities</a:t>
            </a:r>
          </a:p>
          <a:p>
            <a:pPr lvl="1">
              <a:lnSpc>
                <a:spcPct val="80000"/>
              </a:lnSpc>
              <a:spcBef>
                <a:spcPct val="20000"/>
              </a:spcBef>
              <a:buClr>
                <a:srgbClr val="9BBB59"/>
              </a:buClr>
              <a:buSzPct val="95000"/>
              <a:buFont typeface="Wingdings 2" pitchFamily="18" charset="2"/>
              <a:buChar char=""/>
            </a:pPr>
            <a:r>
              <a:rPr lang="en-US" altLang="ja-JP" sz="1400">
                <a:latin typeface="Calibri" pitchFamily="34" charset="0"/>
              </a:rPr>
              <a:t>Eight 9-cell cavities in a cryomodule.</a:t>
            </a:r>
          </a:p>
          <a:p>
            <a:pPr lvl="1">
              <a:lnSpc>
                <a:spcPct val="80000"/>
              </a:lnSpc>
              <a:spcBef>
                <a:spcPct val="20000"/>
              </a:spcBef>
              <a:buClr>
                <a:srgbClr val="9BBB59"/>
              </a:buClr>
              <a:buSzPct val="95000"/>
              <a:buFont typeface="Wingdings 2" pitchFamily="18" charset="2"/>
              <a:buChar char=""/>
            </a:pPr>
            <a:r>
              <a:rPr lang="en-US" altLang="ja-JP" sz="1400">
                <a:latin typeface="Calibri" pitchFamily="34" charset="0"/>
              </a:rPr>
              <a:t>28 cryomodules (252 cavities).</a:t>
            </a:r>
          </a:p>
          <a:p>
            <a:pPr lvl="1">
              <a:lnSpc>
                <a:spcPct val="80000"/>
              </a:lnSpc>
              <a:spcBef>
                <a:spcPct val="20000"/>
              </a:spcBef>
              <a:buClr>
                <a:srgbClr val="9BBB59"/>
              </a:buClr>
              <a:buSzPct val="95000"/>
              <a:buFont typeface="Wingdings 2" pitchFamily="18" charset="2"/>
              <a:buChar char=""/>
            </a:pPr>
            <a:r>
              <a:rPr lang="en-US" altLang="ja-JP" sz="1400">
                <a:latin typeface="Calibri" pitchFamily="34" charset="0"/>
              </a:rPr>
              <a:t>Field gradient: 13.4 MV/m</a:t>
            </a:r>
          </a:p>
          <a:p>
            <a:pPr>
              <a:lnSpc>
                <a:spcPct val="80000"/>
              </a:lnSpc>
              <a:spcBef>
                <a:spcPct val="20000"/>
              </a:spcBef>
              <a:buClr>
                <a:srgbClr val="9BBB59"/>
              </a:buClr>
              <a:buSzPct val="95000"/>
              <a:buFont typeface="Wingdings 2" pitchFamily="18" charset="2"/>
              <a:buChar char=""/>
            </a:pPr>
            <a:r>
              <a:rPr lang="en-US" altLang="ja-JP" sz="1400">
                <a:latin typeface="Calibri" pitchFamily="34" charset="0"/>
              </a:rPr>
              <a:t>Layout</a:t>
            </a:r>
          </a:p>
          <a:p>
            <a:pPr lvl="1">
              <a:lnSpc>
                <a:spcPct val="80000"/>
              </a:lnSpc>
              <a:spcBef>
                <a:spcPct val="20000"/>
              </a:spcBef>
              <a:buClr>
                <a:srgbClr val="9BBB59"/>
              </a:buClr>
              <a:buSzPct val="95000"/>
              <a:buFont typeface="Wingdings 2" pitchFamily="18" charset="2"/>
              <a:buChar char=""/>
            </a:pPr>
            <a:r>
              <a:rPr lang="en-US" altLang="ja-JP" sz="1400">
                <a:latin typeface="Calibri" pitchFamily="34" charset="0"/>
              </a:rPr>
              <a:t>Focusing by triplets.</a:t>
            </a:r>
          </a:p>
          <a:p>
            <a:pPr lvl="1">
              <a:lnSpc>
                <a:spcPct val="80000"/>
              </a:lnSpc>
              <a:spcBef>
                <a:spcPct val="20000"/>
              </a:spcBef>
              <a:buClr>
                <a:srgbClr val="9BBB59"/>
              </a:buClr>
              <a:buSzPct val="95000"/>
              <a:buFont typeface="Wingdings 2" pitchFamily="18" charset="2"/>
              <a:buChar char=""/>
            </a:pPr>
            <a:r>
              <a:rPr lang="en-US" altLang="ja-JP" sz="1400">
                <a:latin typeface="Calibri" pitchFamily="34" charset="0"/>
              </a:rPr>
              <a:t>Gradient averaged over the linac is 6.4 MV/m</a:t>
            </a:r>
          </a:p>
          <a:p>
            <a:pPr>
              <a:lnSpc>
                <a:spcPct val="80000"/>
              </a:lnSpc>
              <a:spcBef>
                <a:spcPct val="20000"/>
              </a:spcBef>
              <a:buClr>
                <a:srgbClr val="9BBB59"/>
              </a:buClr>
              <a:buSzPct val="95000"/>
              <a:buFont typeface="Wingdings 2" pitchFamily="18" charset="2"/>
              <a:buChar char=""/>
            </a:pPr>
            <a:r>
              <a:rPr lang="en-US" altLang="ja-JP" sz="1400">
                <a:latin typeface="Calibri" pitchFamily="34" charset="0"/>
              </a:rPr>
              <a:t>Optics</a:t>
            </a:r>
          </a:p>
          <a:p>
            <a:pPr lvl="1">
              <a:lnSpc>
                <a:spcPct val="80000"/>
              </a:lnSpc>
              <a:spcBef>
                <a:spcPct val="20000"/>
              </a:spcBef>
              <a:buClr>
                <a:srgbClr val="9BBB59"/>
              </a:buClr>
              <a:buSzPct val="95000"/>
              <a:buFont typeface="Wingdings 2" pitchFamily="18" charset="2"/>
              <a:buChar char=""/>
            </a:pPr>
            <a:r>
              <a:rPr lang="en-US" altLang="ja-JP" sz="1400">
                <a:latin typeface="Calibri" pitchFamily="34" charset="0"/>
              </a:rPr>
              <a:t>Minimization of beta functions to suppress the HOM BBU (optimized with SAD code)</a:t>
            </a:r>
          </a:p>
          <a:p>
            <a:pPr lvl="1">
              <a:lnSpc>
                <a:spcPct val="80000"/>
              </a:lnSpc>
              <a:spcBef>
                <a:spcPct val="20000"/>
              </a:spcBef>
              <a:buClr>
                <a:srgbClr val="9BBB59"/>
              </a:buClr>
              <a:buSzPct val="95000"/>
              <a:buFont typeface="Wingdings 2" pitchFamily="18" charset="2"/>
              <a:buChar char=""/>
            </a:pPr>
            <a:r>
              <a:rPr lang="en-US" altLang="ja-JP" sz="1400">
                <a:latin typeface="Calibri" pitchFamily="34" charset="0"/>
              </a:rPr>
              <a:t>Body and edge focusing effects of the cavities are included with elegant code</a:t>
            </a:r>
          </a:p>
          <a:p>
            <a:pPr lvl="1">
              <a:lnSpc>
                <a:spcPct val="80000"/>
              </a:lnSpc>
              <a:spcBef>
                <a:spcPct val="20000"/>
              </a:spcBef>
              <a:buClr>
                <a:srgbClr val="9BBB59"/>
              </a:buClr>
              <a:buSzPct val="95000"/>
              <a:buFont typeface="Wingdings 2" pitchFamily="18" charset="2"/>
              <a:buChar char=""/>
            </a:pPr>
            <a:r>
              <a:rPr lang="en-US" altLang="ja-JP" sz="1400">
                <a:latin typeface="Calibri" pitchFamily="34" charset="0"/>
              </a:rPr>
              <a:t>Deceleration is symmetric to the acceleration.</a:t>
            </a:r>
          </a:p>
        </p:txBody>
      </p:sp>
      <p:pic>
        <p:nvPicPr>
          <p:cNvPr id="400389" name="Picture 2" descr="D:\研究\PF-2011\ERL\学会発表\FLS2012\beta-AC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88" y="1252538"/>
            <a:ext cx="7935912"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390" name="Picture 3" descr="D:\研究\PF-2011\ERL\学会発表\FLS2012\beta-CELLープレゼン用.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88" y="3857625"/>
            <a:ext cx="3671887"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円/楕円 9"/>
          <p:cNvSpPr/>
          <p:nvPr/>
        </p:nvSpPr>
        <p:spPr>
          <a:xfrm>
            <a:off x="4694238" y="2187575"/>
            <a:ext cx="431800" cy="720725"/>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cxnSp>
        <p:nvCxnSpPr>
          <p:cNvPr id="12" name="直線矢印コネクタ 11"/>
          <p:cNvCxnSpPr>
            <a:stCxn id="10" idx="4"/>
          </p:cNvCxnSpPr>
          <p:nvPr/>
        </p:nvCxnSpPr>
        <p:spPr>
          <a:xfrm flipH="1">
            <a:off x="4117975" y="2921000"/>
            <a:ext cx="792163" cy="863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0393" name="テキスト ボックス 12"/>
          <p:cNvSpPr txBox="1">
            <a:spLocks noChangeArrowheads="1"/>
          </p:cNvSpPr>
          <p:nvPr/>
        </p:nvSpPr>
        <p:spPr bwMode="auto">
          <a:xfrm>
            <a:off x="2173288" y="5081588"/>
            <a:ext cx="692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600">
                <a:latin typeface="Calibri" pitchFamily="34" charset="0"/>
              </a:rPr>
              <a:t>triplet</a:t>
            </a:r>
          </a:p>
        </p:txBody>
      </p:sp>
      <p:sp>
        <p:nvSpPr>
          <p:cNvPr id="2" name="タイトル 1"/>
          <p:cNvSpPr>
            <a:spLocks/>
          </p:cNvSpPr>
          <p:nvPr/>
        </p:nvSpPr>
        <p:spPr bwMode="auto">
          <a:xfrm>
            <a:off x="742950" y="223838"/>
            <a:ext cx="7400925"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ja-JP" sz="2400">
                <a:solidFill>
                  <a:schemeClr val="tx2"/>
                </a:solidFill>
              </a:rPr>
              <a:t>Beam Optics in 3-GeV Linac </a:t>
            </a:r>
          </a:p>
        </p:txBody>
      </p:sp>
      <p:sp>
        <p:nvSpPr>
          <p:cNvPr id="400395" name="Text Box 11"/>
          <p:cNvSpPr txBox="1">
            <a:spLocks noChangeArrowheads="1"/>
          </p:cNvSpPr>
          <p:nvPr/>
        </p:nvSpPr>
        <p:spPr bwMode="auto">
          <a:xfrm>
            <a:off x="5449888" y="823913"/>
            <a:ext cx="36941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t>Courtesy: N. Nakamura, M. Shimada, Y. Kobayashi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スライド番号プレースホルダー 3"/>
          <p:cNvSpPr>
            <a:spLocks noGrp="1"/>
          </p:cNvSpPr>
          <p:nvPr>
            <p:ph type="sldNum" sz="quarter" idx="12"/>
          </p:nvPr>
        </p:nvSpPr>
        <p:spPr/>
        <p:txBody>
          <a:bodyPr/>
          <a:lstStyle/>
          <a:p>
            <a:fld id="{176B4B95-6D10-4FB3-8DF2-19BAEC396687}" type="slidenum">
              <a:rPr lang="en-US" altLang="ja-JP"/>
              <a:pPr/>
              <a:t>9</a:t>
            </a:fld>
            <a:endParaRPr lang="en-US" altLang="ja-JP"/>
          </a:p>
        </p:txBody>
      </p:sp>
      <p:sp>
        <p:nvSpPr>
          <p:cNvPr id="376834" name="Text Box 2"/>
          <p:cNvSpPr txBox="1">
            <a:spLocks noChangeArrowheads="1"/>
          </p:cNvSpPr>
          <p:nvPr/>
        </p:nvSpPr>
        <p:spPr bwMode="auto">
          <a:xfrm>
            <a:off x="8008938" y="889000"/>
            <a:ext cx="1841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900">
              <a:latin typeface="Symbol" pitchFamily="18" charset="2"/>
            </a:endParaRPr>
          </a:p>
        </p:txBody>
      </p:sp>
      <p:sp>
        <p:nvSpPr>
          <p:cNvPr id="376835" name="Text Box 3"/>
          <p:cNvSpPr txBox="1">
            <a:spLocks noChangeArrowheads="1"/>
          </p:cNvSpPr>
          <p:nvPr/>
        </p:nvSpPr>
        <p:spPr bwMode="auto">
          <a:xfrm>
            <a:off x="1166813" y="312738"/>
            <a:ext cx="1841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900">
              <a:latin typeface="Symbol" pitchFamily="18" charset="2"/>
            </a:endParaRPr>
          </a:p>
        </p:txBody>
      </p:sp>
      <p:sp>
        <p:nvSpPr>
          <p:cNvPr id="376836" name="Rectangle 4"/>
          <p:cNvSpPr>
            <a:spLocks noChangeArrowheads="1"/>
          </p:cNvSpPr>
          <p:nvPr/>
        </p:nvSpPr>
        <p:spPr bwMode="auto">
          <a:xfrm>
            <a:off x="457200" y="115888"/>
            <a:ext cx="822960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ja-JP" sz="2400">
                <a:solidFill>
                  <a:schemeClr val="tx2"/>
                </a:solidFill>
              </a:rPr>
              <a:t>Target Parameters for Typical Operational Modes</a:t>
            </a:r>
          </a:p>
        </p:txBody>
      </p:sp>
      <p:graphicFrame>
        <p:nvGraphicFramePr>
          <p:cNvPr id="376837" name="Group 5"/>
          <p:cNvGraphicFramePr>
            <a:graphicFrameLocks noGrp="1"/>
          </p:cNvGraphicFramePr>
          <p:nvPr/>
        </p:nvGraphicFramePr>
        <p:xfrm>
          <a:off x="300038" y="1612900"/>
          <a:ext cx="8377237" cy="4712590"/>
        </p:xfrm>
        <a:graphic>
          <a:graphicData uri="http://schemas.openxmlformats.org/drawingml/2006/table">
            <a:tbl>
              <a:tblPr/>
              <a:tblGrid>
                <a:gridCol w="2219325"/>
                <a:gridCol w="1624012"/>
                <a:gridCol w="1495425"/>
                <a:gridCol w="1527175"/>
                <a:gridCol w="1511300"/>
              </a:tblGrid>
              <a:tr h="592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600" b="0" i="0" u="none" strike="noStrike" cap="none" normalizeH="0" baseline="0" smtClean="0">
                        <a:ln>
                          <a:noFill/>
                        </a:ln>
                        <a:solidFill>
                          <a:schemeClr val="tx1"/>
                        </a:solidFill>
                        <a:effectLst/>
                        <a:latin typeface="Arial" pitchFamily="34" charset="0"/>
                        <a:ea typeface="ＭＳ Ｐゴシック"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High coherence (HC) mode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High flux (HF) mode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Ultimate mode</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(future goal)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XFEL-O</a:t>
                      </a:r>
                      <a:endParaRPr kumimoji="1" lang="en-US" altLang="ja-JP" sz="1600" b="0" i="0" u="none" strike="noStrike" cap="none" normalizeH="0" baseline="30000" smtClean="0">
                        <a:ln>
                          <a:noFill/>
                        </a:ln>
                        <a:solidFill>
                          <a:schemeClr val="tx1"/>
                        </a:solidFill>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1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Beam energy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3 GeV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7 (6) GeV</a:t>
                      </a:r>
                      <a:r>
                        <a:rPr kumimoji="1" lang="en-US" altLang="ja-JP" sz="1600" b="0" i="0" u="none" strike="noStrike" cap="none" normalizeH="0" baseline="30000" smtClean="0">
                          <a:ln>
                            <a:noFill/>
                          </a:ln>
                          <a:solidFill>
                            <a:schemeClr val="tx1"/>
                          </a:solidFill>
                          <a:effectLst/>
                          <a:latin typeface="Arial" pitchFamily="34" charset="0"/>
                          <a:ea typeface="ＭＳ Ｐゴシック" pitchFamily="50" charset="-128"/>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2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Beam current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10 mA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100 mA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100 mA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20 </a:t>
                      </a:r>
                      <a:r>
                        <a:rPr kumimoji="1" lang="en-US" altLang="ja-JP" sz="1600" b="0" i="0" u="none" strike="noStrike" cap="none" normalizeH="0" baseline="0" smtClean="0">
                          <a:ln>
                            <a:noFill/>
                          </a:ln>
                          <a:solidFill>
                            <a:schemeClr val="tx1"/>
                          </a:solidFill>
                          <a:effectLst/>
                          <a:latin typeface="Symbol" pitchFamily="18" charset="2"/>
                          <a:ea typeface="ＭＳ Ｐゴシック" pitchFamily="50" charset="-128"/>
                        </a:rPr>
                        <a:t>m</a:t>
                      </a: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A</a:t>
                      </a:r>
                      <a:endParaRPr kumimoji="1" lang="en-US" altLang="ja-JP" sz="1600" b="0" i="0" u="none" strike="noStrike" cap="none" normalizeH="0" baseline="30000" smtClean="0">
                        <a:ln>
                          <a:noFill/>
                        </a:ln>
                        <a:solidFill>
                          <a:schemeClr val="tx1"/>
                        </a:solidFill>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Charge/bunch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7.7 pC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77 pC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77 pC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20 pC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Bunch repetition rate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1.3 GHz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1.3 GHz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1.3 GHz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1 MHz</a:t>
                      </a:r>
                      <a:endParaRPr kumimoji="1" lang="en-US" altLang="ja-JP" sz="1600" b="0" i="0" u="none" strike="noStrike" cap="none" normalizeH="0" baseline="30000" smtClean="0">
                        <a:ln>
                          <a:noFill/>
                        </a:ln>
                        <a:solidFill>
                          <a:schemeClr val="tx1"/>
                        </a:solidFill>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27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Normalized beam emittance (in x and 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0.1 mm</a:t>
                      </a:r>
                      <a:r>
                        <a:rPr kumimoji="1" lang="en-US" altLang="ja-JP" sz="16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a:t>
                      </a: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mrad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1 mm</a:t>
                      </a:r>
                      <a:r>
                        <a:rPr kumimoji="1" lang="en-US" altLang="ja-JP" sz="16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a:t>
                      </a: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mrad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0.1 mm</a:t>
                      </a:r>
                      <a:r>
                        <a:rPr kumimoji="1" lang="en-US" altLang="ja-JP" sz="16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a:t>
                      </a: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mrad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0.2 mm</a:t>
                      </a:r>
                      <a:r>
                        <a:rPr kumimoji="1" lang="en-US" altLang="ja-JP" sz="16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a:t>
                      </a: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mrad</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2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Beam energy spread (rms)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2</a:t>
                      </a: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sym typeface="Symbol" pitchFamily="18" charset="2"/>
                        </a:rPr>
                        <a:t></a:t>
                      </a: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10</a:t>
                      </a:r>
                      <a:r>
                        <a:rPr kumimoji="1" lang="en-US" altLang="ja-JP" sz="1600" b="0" i="0" u="none" strike="noStrike" cap="none" normalizeH="0" baseline="30000" smtClean="0">
                          <a:ln>
                            <a:noFill/>
                          </a:ln>
                          <a:solidFill>
                            <a:schemeClr val="tx1"/>
                          </a:solidFill>
                          <a:effectLst/>
                          <a:latin typeface="Arial" pitchFamily="34" charset="0"/>
                          <a:ea typeface="ＭＳ Ｐゴシック" pitchFamily="50" charset="-128"/>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2</a:t>
                      </a: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sym typeface="Symbol" pitchFamily="18" charset="2"/>
                        </a:rPr>
                        <a:t></a:t>
                      </a: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10</a:t>
                      </a:r>
                      <a:r>
                        <a:rPr kumimoji="1" lang="en-US" altLang="ja-JP" sz="1600" b="0" i="0" u="none" strike="noStrike" cap="none" normalizeH="0" baseline="30000" smtClean="0">
                          <a:ln>
                            <a:noFill/>
                          </a:ln>
                          <a:solidFill>
                            <a:schemeClr val="tx1"/>
                          </a:solidFill>
                          <a:effectLst/>
                          <a:latin typeface="Arial" pitchFamily="34" charset="0"/>
                          <a:ea typeface="ＭＳ Ｐゴシック" pitchFamily="50" charset="-128"/>
                        </a:rPr>
                        <a:t>-4</a:t>
                      </a:r>
                      <a:endPar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2</a:t>
                      </a: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sym typeface="Symbol" pitchFamily="18" charset="2"/>
                        </a:rPr>
                        <a:t></a:t>
                      </a: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10</a:t>
                      </a:r>
                      <a:r>
                        <a:rPr kumimoji="1" lang="en-US" altLang="ja-JP" sz="1600" b="0" i="0" u="none" strike="noStrike" cap="none" normalizeH="0" baseline="30000" smtClean="0">
                          <a:ln>
                            <a:noFill/>
                          </a:ln>
                          <a:solidFill>
                            <a:schemeClr val="tx1"/>
                          </a:solidFill>
                          <a:effectLst/>
                          <a:latin typeface="Arial" pitchFamily="34" charset="0"/>
                          <a:ea typeface="ＭＳ Ｐゴシック" pitchFamily="50" charset="-128"/>
                        </a:rPr>
                        <a:t>-4</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2</a:t>
                      </a: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sym typeface="Symbol" pitchFamily="18" charset="2"/>
                        </a:rPr>
                        <a:t></a:t>
                      </a: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10</a:t>
                      </a:r>
                      <a:r>
                        <a:rPr kumimoji="1" lang="en-US" altLang="ja-JP" sz="1600" b="0" i="0" u="none" strike="noStrike" cap="none" normalizeH="0" baseline="30000" smtClean="0">
                          <a:ln>
                            <a:noFill/>
                          </a:ln>
                          <a:solidFill>
                            <a:schemeClr val="tx1"/>
                          </a:solidFill>
                          <a:effectLst/>
                          <a:latin typeface="Arial" pitchFamily="34" charset="0"/>
                          <a:ea typeface="ＭＳ Ｐゴシック" pitchFamily="50" charset="-128"/>
                        </a:rPr>
                        <a:t>-4</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2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Bunch length (rms)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2 ps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2 ps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2 ps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1 ps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76894" name="AutoShape 62"/>
          <p:cNvSpPr>
            <a:spLocks/>
          </p:cNvSpPr>
          <p:nvPr/>
        </p:nvSpPr>
        <p:spPr bwMode="auto">
          <a:xfrm rot="5400000">
            <a:off x="4598194" y="-465931"/>
            <a:ext cx="150813" cy="3743325"/>
          </a:xfrm>
          <a:prstGeom prst="leftBrace">
            <a:avLst>
              <a:gd name="adj1" fmla="val 206841"/>
              <a:gd name="adj2" fmla="val 50000"/>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76895" name="AutoShape 63"/>
          <p:cNvSpPr>
            <a:spLocks/>
          </p:cNvSpPr>
          <p:nvPr/>
        </p:nvSpPr>
        <p:spPr bwMode="auto">
          <a:xfrm rot="5400000">
            <a:off x="7863682" y="705643"/>
            <a:ext cx="76200" cy="1439863"/>
          </a:xfrm>
          <a:prstGeom prst="leftBrace">
            <a:avLst>
              <a:gd name="adj1" fmla="val 157465"/>
              <a:gd name="adj2" fmla="val 50000"/>
            </a:avLst>
          </a:prstGeom>
          <a:noFill/>
          <a:ln w="9525">
            <a:solidFill>
              <a:srgbClr val="00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76896" name="Text Box 64"/>
          <p:cNvSpPr txBox="1">
            <a:spLocks noChangeArrowheads="1"/>
          </p:cNvSpPr>
          <p:nvPr/>
        </p:nvSpPr>
        <p:spPr bwMode="auto">
          <a:xfrm>
            <a:off x="3257550" y="944563"/>
            <a:ext cx="30019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600">
                <a:solidFill>
                  <a:srgbClr val="0066FF"/>
                </a:solidFill>
              </a:rPr>
              <a:t>High-brilliance light source</a:t>
            </a:r>
          </a:p>
        </p:txBody>
      </p:sp>
      <p:sp>
        <p:nvSpPr>
          <p:cNvPr id="376897" name="Text Box 65"/>
          <p:cNvSpPr txBox="1">
            <a:spLocks noChangeArrowheads="1"/>
          </p:cNvSpPr>
          <p:nvPr/>
        </p:nvSpPr>
        <p:spPr bwMode="auto">
          <a:xfrm>
            <a:off x="7431088" y="954088"/>
            <a:ext cx="1035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600">
                <a:solidFill>
                  <a:srgbClr val="0066FF"/>
                </a:solidFill>
              </a:rPr>
              <a:t>XFEL-O</a:t>
            </a:r>
          </a:p>
        </p:txBody>
      </p:sp>
      <p:sp>
        <p:nvSpPr>
          <p:cNvPr id="376898" name="Text Box 66"/>
          <p:cNvSpPr txBox="1">
            <a:spLocks noChangeArrowheads="1"/>
          </p:cNvSpPr>
          <p:nvPr/>
        </p:nvSpPr>
        <p:spPr bwMode="auto">
          <a:xfrm>
            <a:off x="3055938" y="6419850"/>
            <a:ext cx="5511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t>1) Parameters were estimated at 7 GeV. We are interested in 6-GeV operation.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9602</TotalTime>
  <Words>2672</Words>
  <Application>Microsoft Office PowerPoint</Application>
  <PresentationFormat>画面に合わせる (4:3)</PresentationFormat>
  <Paragraphs>617</Paragraphs>
  <Slides>34</Slides>
  <Notes>5</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34</vt:i4>
      </vt:variant>
    </vt:vector>
  </HeadingPairs>
  <TitlesOfParts>
    <vt:vector size="48" baseType="lpstr">
      <vt:lpstr>Arial</vt:lpstr>
      <vt:lpstr>ＭＳ Ｐゴシック</vt:lpstr>
      <vt:lpstr>ＭＳ Ｐ明朝</vt:lpstr>
      <vt:lpstr>Symbol</vt:lpstr>
      <vt:lpstr>Times New Roman</vt:lpstr>
      <vt:lpstr>Wingdings</vt:lpstr>
      <vt:lpstr>Calibri</vt:lpstr>
      <vt:lpstr>Georgia</vt:lpstr>
      <vt:lpstr>ＭＳ 明朝</vt:lpstr>
      <vt:lpstr>Times</vt:lpstr>
      <vt:lpstr>Wingdings 2</vt:lpstr>
      <vt:lpstr>Arial Unicode MS</vt:lpstr>
      <vt:lpstr>SimHei</vt:lpstr>
      <vt:lpstr>標準デザイン</vt:lpstr>
      <vt:lpstr>Status of the ERL Project in Japan</vt:lpstr>
      <vt:lpstr>Acknowledgment to Staff and Collaborators</vt:lpstr>
      <vt:lpstr>PowerPoint プレゼンテーション</vt:lpstr>
      <vt:lpstr>PowerPoint プレゼンテーション</vt:lpstr>
      <vt:lpstr>PowerPoint プレゼンテーション</vt:lpstr>
      <vt:lpstr>PowerPoint プレゼンテーション</vt:lpstr>
      <vt:lpstr>Tentative Layout of 3-GeV ERL at KEK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HV processing of JAEA-gun with electrode in place</vt:lpstr>
      <vt:lpstr>Development of Photocathode DC Gun #2 at KEK Aiming at Achieving Extreme High Vacuum</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4. Summary</vt:lpstr>
    </vt:vector>
  </TitlesOfParts>
  <Company>KEK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ＥＲＬ放射光源計画</dc:title>
  <dc:creator>S. Sakanaka</dc:creator>
  <cp:lastModifiedBy>sakanaka</cp:lastModifiedBy>
  <cp:revision>1193</cp:revision>
  <dcterms:created xsi:type="dcterms:W3CDTF">2006-03-03T04:20:12Z</dcterms:created>
  <dcterms:modified xsi:type="dcterms:W3CDTF">2012-03-05T03:58:16Z</dcterms:modified>
</cp:coreProperties>
</file>