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60" r:id="rId5"/>
    <p:sldId id="262" r:id="rId6"/>
    <p:sldId id="263" r:id="rId7"/>
    <p:sldId id="265" r:id="rId8"/>
    <p:sldId id="266" r:id="rId9"/>
    <p:sldId id="267" r:id="rId10"/>
    <p:sldId id="280" r:id="rId11"/>
    <p:sldId id="268" r:id="rId12"/>
    <p:sldId id="271" r:id="rId13"/>
    <p:sldId id="272" r:id="rId14"/>
    <p:sldId id="273" r:id="rId15"/>
    <p:sldId id="274" r:id="rId16"/>
    <p:sldId id="277" r:id="rId17"/>
    <p:sldId id="278" r:id="rId18"/>
    <p:sldId id="276" r:id="rId19"/>
    <p:sldId id="275" r:id="rId20"/>
    <p:sldId id="264" r:id="rId21"/>
    <p:sldId id="269" r:id="rId22"/>
    <p:sldId id="270" r:id="rId23"/>
    <p:sldId id="279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36" autoAdjust="0"/>
    <p:restoredTop sz="97001" autoAdjust="0"/>
  </p:normalViewPr>
  <p:slideViewPr>
    <p:cSldViewPr>
      <p:cViewPr varScale="1">
        <p:scale>
          <a:sx n="80" d="100"/>
          <a:sy n="80" d="100"/>
        </p:scale>
        <p:origin x="-6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28430CA-A2A3-41E2-BA45-62F2AC8475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FLS2012, Ring WG, X. Huang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75716-5B36-4CD2-89CA-49175FDDD8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FLS2012, Ring WG, X. Huang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16ADF-46AA-4A67-989A-AD44BD2B2A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FLS2012, Ring WG, X. Huang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D78AB-EFCE-439C-B8D6-BDABB34FD8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FLS2012, Ring WG, X. Huang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2B7FC-ADA5-475A-84FE-2D73F426AA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FLS2012, Ring WG, X. Huang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5815A-2BD9-44B6-974B-462E8EFDF8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1910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1910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FLS2012, Ring WG, X. Huang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59490-218F-48FF-8C1E-D18831219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FLS2012, Ring WG, X. Huang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86D11-D819-4545-B402-D49DD0F1B6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FLS2012, Ring WG, X. Huang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B10CB-3FC2-4CDE-BFA7-B6572B23A7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FLS2012, Ring WG, X. Huang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ED837-7A9A-478D-912E-07BFCAED32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FLS2012, Ring WG, X. Huang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7AAC3-ED0A-4652-8F69-565CB07BE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FLS2012, Ring WG, X. Huang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D2F4E-CB3B-40B7-83B3-D01D2D57C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762000"/>
            <a:ext cx="8534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FLS2012, Ring WG, X. Huang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552674-3D75-453E-A148-D35DBAE473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04800" y="685800"/>
            <a:ext cx="85344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FF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FF0066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FF0066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FF0066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FF0066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FF0066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FF0066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FF0066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FF0066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9.emf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emf"/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oleObject" Target="../embeddings/oleObject4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50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2.png"/><Relationship Id="rId11" Type="http://schemas.openxmlformats.org/officeDocument/2006/relationships/oleObject" Target="../embeddings/oleObject15.bin"/><Relationship Id="rId5" Type="http://schemas.openxmlformats.org/officeDocument/2006/relationships/image" Target="../media/image51.png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8.png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9.bin"/><Relationship Id="rId7" Type="http://schemas.openxmlformats.org/officeDocument/2006/relationships/image" Target="../media/image3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3A329-BF9D-4C89-988D-4B5F6934AAC1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Lattice </a:t>
            </a:r>
            <a:r>
              <a:rPr lang="en-GB" b="1" dirty="0" err="1"/>
              <a:t>modeling</a:t>
            </a:r>
            <a:r>
              <a:rPr lang="en-GB" b="1" dirty="0"/>
              <a:t> for a storage ring with magnetic field data 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X. Huang, J. Safranek (SLAC)</a:t>
            </a:r>
          </a:p>
          <a:p>
            <a:r>
              <a:rPr lang="en-US" dirty="0" smtClean="0"/>
              <a:t>Y. Li (BNL)</a:t>
            </a:r>
          </a:p>
          <a:p>
            <a:r>
              <a:rPr lang="en-US" dirty="0" smtClean="0"/>
              <a:t>3/5/2012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FLS2012, Ring WG, X. Huang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AT quadrupole passmethod with fringe 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FLS2012, Ring WG, X. Huang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B7FC-ADA5-475A-84FE-2D73F426AA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1447800"/>
            <a:ext cx="899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Forest &amp; </a:t>
            </a:r>
            <a:r>
              <a:rPr lang="en-US" dirty="0" err="1" smtClean="0">
                <a:solidFill>
                  <a:srgbClr val="002060"/>
                </a:solidFill>
              </a:rPr>
              <a:t>Milutinovic</a:t>
            </a:r>
            <a:r>
              <a:rPr lang="en-US" dirty="0" smtClean="0">
                <a:solidFill>
                  <a:srgbClr val="002060"/>
                </a:solidFill>
              </a:rPr>
              <a:t> pointed out the skew quadrupole part corresponds to a ‘kick map’! A normal quadrupole can thus be modeled by a pair of pi/4 rotation and a kick map.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This is the basis for the nonlinear part of the new AT quadrupole pass method.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807860"/>
            <a:ext cx="4495800" cy="2907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04800" y="3798460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The new quad passmethod agree very well with the field-integration method.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838200"/>
            <a:ext cx="8734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Both linear and nonlinear effects are considered in the new quadrupole passmethod.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SPEAR3 quadrupole field profile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7444-3A7B-40C3-933D-E8D40CB3EDF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7620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analytical quadrupole field map for SPEAR3 magnet was based on magnet modeling. Simulated field is converted to an analytic form.</a:t>
            </a:r>
            <a:endParaRPr lang="en-US" dirty="0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1564" y="1447800"/>
            <a:ext cx="3991804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1981200" y="1517650"/>
          <a:ext cx="2755900" cy="1301750"/>
        </p:xfrm>
        <a:graphic>
          <a:graphicData uri="http://schemas.openxmlformats.org/presentationml/2006/ole">
            <p:oleObj spid="_x0000_s46082" name="Equation" r:id="rId4" imgW="2336760" imgH="102852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7487" y="159385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Magnetic field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6019800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C000"/>
                </a:solidFill>
              </a:rPr>
              <a:t>All SPEAR3 quads have identical fringe profile. </a:t>
            </a:r>
            <a:endParaRPr lang="en-US" sz="1600" dirty="0">
              <a:solidFill>
                <a:srgbClr val="FFC000"/>
              </a:solidFill>
            </a:endParaRPr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5638800" y="3505200"/>
          <a:ext cx="3238500" cy="576263"/>
        </p:xfrm>
        <a:graphic>
          <a:graphicData uri="http://schemas.openxmlformats.org/presentationml/2006/ole">
            <p:oleObj spid="_x0000_s46083" name="Equation" r:id="rId5" imgW="2920680" imgH="482400" progId="Equation.3">
              <p:embed/>
            </p:oleObj>
          </a:graphicData>
        </a:graphic>
      </p:graphicFrame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29000"/>
            <a:ext cx="523581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FLS2012, Ring WG, X. Huang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models to measurement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9184-6CCD-4A2D-B9AF-E376E27F0B4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1910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Dipole field is given by the field profile and alignment requirement. </a:t>
            </a:r>
          </a:p>
          <a:p>
            <a:r>
              <a:rPr lang="en-US" sz="1600" dirty="0" smtClean="0"/>
              <a:t>Drift lengths neighboring to dipoles adjusted according to measured </a:t>
            </a:r>
            <a:r>
              <a:rPr lang="en-US" sz="1600" dirty="0" err="1" smtClean="0"/>
              <a:t>rf</a:t>
            </a:r>
            <a:r>
              <a:rPr lang="en-US" sz="1600" dirty="0" smtClean="0"/>
              <a:t> frequency.</a:t>
            </a:r>
          </a:p>
          <a:p>
            <a:r>
              <a:rPr lang="en-US" sz="1600" dirty="0" smtClean="0"/>
              <a:t>Strengths of </a:t>
            </a:r>
            <a:r>
              <a:rPr lang="en-US" sz="1600" dirty="0" err="1" smtClean="0"/>
              <a:t>quadrupoles</a:t>
            </a:r>
            <a:r>
              <a:rPr lang="en-US" sz="1600" dirty="0" smtClean="0"/>
              <a:t> and sextupoles are derived from operating currents and measured excitation curves. </a:t>
            </a:r>
          </a:p>
          <a:p>
            <a:r>
              <a:rPr lang="en-US" sz="1600" dirty="0" smtClean="0">
                <a:solidFill>
                  <a:srgbClr val="FF0066"/>
                </a:solidFill>
              </a:rPr>
              <a:t>No adjustment of any magnet strength!</a:t>
            </a:r>
            <a:endParaRPr lang="en-US" sz="1600" dirty="0">
              <a:solidFill>
                <a:srgbClr val="FF0066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143000"/>
          <a:ext cx="7249884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8314"/>
                <a:gridCol w="982585"/>
                <a:gridCol w="1434043"/>
                <a:gridCol w="1208314"/>
                <a:gridCol w="1208314"/>
                <a:gridCol w="12083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Parameter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Measured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All field model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Bend field, quad i2k with fringe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Bend field, quad i2K</a:t>
                      </a:r>
                      <a:endParaRPr lang="en-US" sz="1400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2060"/>
                          </a:solidFill>
                        </a:rPr>
                        <a:t>i2k old AT model</a:t>
                      </a:r>
                      <a:endParaRPr lang="en-US" sz="1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Tune</a:t>
                      </a:r>
                      <a:r>
                        <a:rPr lang="en-US" baseline="0" dirty="0" smtClean="0"/>
                        <a:t>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14.106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14.146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14.215</a:t>
                      </a:r>
                      <a:endParaRPr lang="en-US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14.190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Tune 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6.177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6.119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6.180</a:t>
                      </a:r>
                      <a:endParaRPr lang="en-US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6.431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Chrom</a:t>
                      </a:r>
                      <a:r>
                        <a:rPr lang="en-US" dirty="0" smtClean="0"/>
                        <a:t>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-0.54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-0.44</a:t>
                      </a:r>
                      <a:endParaRPr lang="en-US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Chrom</a:t>
                      </a:r>
                      <a:r>
                        <a:rPr lang="en-US" dirty="0" smtClean="0"/>
                        <a:t> 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0.89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40000"/>
                              <a:lumOff val="60000"/>
                            </a:schemeClr>
                          </a:solidFill>
                        </a:rPr>
                        <a:t>0.73</a:t>
                      </a:r>
                      <a:endParaRPr lang="en-US" dirty="0">
                        <a:solidFill>
                          <a:schemeClr val="bg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8600" y="762000"/>
            <a:ext cx="8686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The model is based on a calibrated experimental lattice with all IDs open (4/6/2009).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34290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C000"/>
                </a:solidFill>
              </a:rPr>
              <a:t>Effect of the predicted -0.1% beam energy shift is not included, which change the tunes by [0.023, -0.004] for [</a:t>
            </a:r>
            <a:r>
              <a:rPr lang="en-US" sz="1600" dirty="0" err="1" smtClean="0">
                <a:solidFill>
                  <a:srgbClr val="FFC000"/>
                </a:solidFill>
              </a:rPr>
              <a:t>nux</a:t>
            </a:r>
            <a:r>
              <a:rPr lang="en-US" sz="1600" dirty="0" smtClean="0">
                <a:solidFill>
                  <a:srgbClr val="FFC000"/>
                </a:solidFill>
              </a:rPr>
              <a:t>, </a:t>
            </a:r>
            <a:r>
              <a:rPr lang="en-US" sz="1600" dirty="0" err="1" smtClean="0">
                <a:solidFill>
                  <a:srgbClr val="FFC000"/>
                </a:solidFill>
              </a:rPr>
              <a:t>nuy</a:t>
            </a:r>
            <a:r>
              <a:rPr lang="en-US" sz="1600" dirty="0" smtClean="0">
                <a:solidFill>
                  <a:srgbClr val="FFC000"/>
                </a:solidFill>
              </a:rPr>
              <a:t>].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55626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F0"/>
                </a:solidFill>
              </a:rPr>
              <a:t>The tune differences are [0.067   -0.060] between the best model and the measurement, a big improvement from the original model.  </a:t>
            </a:r>
            <a:endParaRPr lang="en-US" sz="1600" dirty="0">
              <a:solidFill>
                <a:srgbClr val="00B0F0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FLS2012, Ring WG, X. Huang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beat and correction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9184-6CCD-4A2D-B9AF-E376E27F0B4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858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685800"/>
            <a:ext cx="4368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04800" y="3886200"/>
            <a:ext cx="77091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F0"/>
                </a:solidFill>
              </a:rPr>
              <a:t>Beta beat is relative to the ideal lattice.</a:t>
            </a:r>
          </a:p>
          <a:p>
            <a:r>
              <a:rPr lang="en-US" sz="1600" dirty="0" smtClean="0">
                <a:solidFill>
                  <a:srgbClr val="00B0F0"/>
                </a:solidFill>
              </a:rPr>
              <a:t>“No correction” is for “bend field + quad fringe”</a:t>
            </a:r>
          </a:p>
          <a:p>
            <a:r>
              <a:rPr lang="en-US" sz="1600" dirty="0" smtClean="0">
                <a:solidFill>
                  <a:srgbClr val="00B0F0"/>
                </a:solidFill>
              </a:rPr>
              <a:t>“corrected” is after the quadrupole strength is adjusted to reduce beta beat (LOCO).</a:t>
            </a:r>
            <a:endParaRPr lang="en-US" sz="16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48768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Possible causes of optics difference between measurement and un-adjusted model: </a:t>
            </a:r>
          </a:p>
          <a:p>
            <a:pPr marL="342900" indent="-342900">
              <a:buAutoNum type="arabicParenBoth"/>
            </a:pPr>
            <a:r>
              <a:rPr lang="en-US" dirty="0" smtClean="0"/>
              <a:t>Interference of magnetic fields between neighboring magnets.</a:t>
            </a:r>
          </a:p>
          <a:p>
            <a:pPr marL="342900" indent="-342900">
              <a:buAutoNum type="arabicParenBoth"/>
            </a:pPr>
            <a:r>
              <a:rPr lang="en-US" dirty="0" smtClean="0"/>
              <a:t>Magnet calibration errors.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FLS2012, Ring WG, X. Huang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tune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9184-6CCD-4A2D-B9AF-E376E27F0B4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685800"/>
            <a:ext cx="5880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F0"/>
                </a:solidFill>
              </a:rPr>
              <a:t>Chromaticities are corrected with SF/SD to obtain [1.65, 2.18]. </a:t>
            </a:r>
          </a:p>
          <a:p>
            <a:r>
              <a:rPr lang="en-US" sz="1600" dirty="0" smtClean="0">
                <a:solidFill>
                  <a:srgbClr val="00B0F0"/>
                </a:solidFill>
              </a:rPr>
              <a:t>Tunes are obtained by tracking 256 turns.</a:t>
            </a:r>
            <a:endParaRPr lang="en-US" sz="1600" dirty="0">
              <a:solidFill>
                <a:srgbClr val="00B0F0"/>
              </a:solidFill>
            </a:endParaRPr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4034209" cy="3062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68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143000"/>
            <a:ext cx="4700141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152400" y="44196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5463F2"/>
                </a:solidFill>
              </a:rPr>
              <a:t>new model</a:t>
            </a:r>
            <a:r>
              <a:rPr lang="en-US" dirty="0" smtClean="0"/>
              <a:t>” = field model for bend + quad fringe. </a:t>
            </a:r>
            <a:r>
              <a:rPr lang="en-US" dirty="0" smtClean="0">
                <a:solidFill>
                  <a:srgbClr val="00B050"/>
                </a:solidFill>
              </a:rPr>
              <a:t>This model agrees with measurement better.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1409700" y="4152900"/>
            <a:ext cx="457200" cy="762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FLS2012, Ring WG, X. Huang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High-order chromaticities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9184-6CCD-4A2D-B9AF-E376E27F0B4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14400"/>
            <a:ext cx="3918531" cy="253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581400"/>
            <a:ext cx="4043704" cy="259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Group 111"/>
          <p:cNvGraphicFramePr>
            <a:graphicFrameLocks noGrp="1"/>
          </p:cNvGraphicFramePr>
          <p:nvPr>
            <p:ph sz="half" idx="4294967295"/>
          </p:nvPr>
        </p:nvGraphicFramePr>
        <p:xfrm>
          <a:off x="4648200" y="838200"/>
          <a:ext cx="3368842" cy="2346960"/>
        </p:xfrm>
        <a:graphic>
          <a:graphicData uri="http://schemas.openxmlformats.org/drawingml/2006/table">
            <a:tbl>
              <a:tblPr/>
              <a:tblGrid>
                <a:gridCol w="764052"/>
                <a:gridCol w="698474"/>
                <a:gridCol w="1007958"/>
                <a:gridCol w="898358"/>
              </a:tblGrid>
              <a:tr h="374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Low tune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Old 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measured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model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chrx0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1.725*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1.647**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chrx1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chrx2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chry0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2.081*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2.081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2.181**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chry1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16.7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30.3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28.9***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chry2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60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95800" y="3352800"/>
            <a:ext cx="3886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</a:rPr>
              <a:t> * Model chromaticities adjusted to match measured values.</a:t>
            </a:r>
          </a:p>
          <a:p>
            <a:r>
              <a:rPr lang="en-US" sz="1400" dirty="0" smtClean="0">
                <a:solidFill>
                  <a:srgbClr val="00B0F0"/>
                </a:solidFill>
              </a:rPr>
              <a:t>** model chromaticities adjusted, but not yet completely on target.</a:t>
            </a:r>
          </a:p>
          <a:p>
            <a:r>
              <a:rPr lang="en-US" sz="1400" dirty="0" smtClean="0">
                <a:solidFill>
                  <a:srgbClr val="00B0F0"/>
                </a:solidFill>
              </a:rPr>
              <a:t>*** improvement from old model. 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FLS2012, Ring WG, X. Huang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toward fast tracking for dipoles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FLS2012, Ring WG, X. Huang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B7FC-ADA5-475A-84FE-2D73F426AAC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838200"/>
            <a:ext cx="739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dirty="0" smtClean="0"/>
              <a:t>Extract a Lie map from the Taylor map obtained from the field-integration method (Yongjun Li). A map may also be obtained with </a:t>
            </a:r>
            <a:r>
              <a:rPr lang="en-US" dirty="0" err="1" smtClean="0"/>
              <a:t>COSYInfinity</a:t>
            </a:r>
            <a:r>
              <a:rPr lang="en-US" dirty="0" smtClean="0"/>
              <a:t>.</a:t>
            </a:r>
          </a:p>
          <a:p>
            <a:pPr marL="342900" indent="-342900">
              <a:buAutoNum type="arabicParenBoth"/>
            </a:pPr>
            <a:r>
              <a:rPr lang="en-US" dirty="0" smtClean="0"/>
              <a:t>Split the f3 and f4 polynomials into individual terms for tracking (f4 terms are altered by splitting f3), ignore higher order polynomials. </a:t>
            </a:r>
            <a:endParaRPr lang="en-US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048000"/>
            <a:ext cx="6172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85800" y="2514600"/>
            <a:ext cx="7109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Monomial maps have exact solutions (A. Chao, Lie </a:t>
            </a:r>
            <a:r>
              <a:rPr lang="en-US" dirty="0" err="1" smtClean="0">
                <a:solidFill>
                  <a:srgbClr val="00B0F0"/>
                </a:solidFill>
              </a:rPr>
              <a:t>Algrebra</a:t>
            </a:r>
            <a:r>
              <a:rPr lang="en-US" dirty="0" smtClean="0">
                <a:solidFill>
                  <a:srgbClr val="00B0F0"/>
                </a:solidFill>
              </a:rPr>
              <a:t> Notes).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45720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An AT passmethod is written to track f3 (35 terms) and f4 (70 terms) maps (f2 is supplied by a matrix). 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Map-pass to field-pass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FLS2012, Ring WG, X. Huang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B7FC-ADA5-475A-84FE-2D73F426AAC1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81200"/>
            <a:ext cx="5114925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505200"/>
            <a:ext cx="51530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57200" y="8382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comparison, the second order transport map is extracted with AT for the SPEAR3 dipole, using the field-pass or the map-pass.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1600200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T1ij from the field pass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3124200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T1ij from the map pass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828800" y="4267200"/>
            <a:ext cx="18288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81600" y="3657600"/>
            <a:ext cx="10668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57800" y="3810000"/>
            <a:ext cx="10668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257800" y="4267200"/>
            <a:ext cx="106680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200" y="47244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All transverse-only elements agree well (for T2ij, T3ij T4ij, too).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The discrepancy for the momentum-related elements may be caused by an problem in the field-pass used for map extraction (different from the one compared to here).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3400" y="5791200"/>
            <a:ext cx="780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map-pass provides a </a:t>
            </a:r>
            <a:r>
              <a:rPr lang="en-US" dirty="0" err="1" smtClean="0"/>
              <a:t>symplectic</a:t>
            </a:r>
            <a:r>
              <a:rPr lang="en-US" dirty="0" smtClean="0"/>
              <a:t> tracking solution to the dipole model.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built a lattice model from magnetic field measurements and alignment requirements and compared the linear optics to beam based measurements. </a:t>
            </a:r>
          </a:p>
          <a:p>
            <a:pPr lvl="1"/>
            <a:r>
              <a:rPr lang="en-US" sz="1600" dirty="0" smtClean="0"/>
              <a:t>Improved: tunes, </a:t>
            </a:r>
            <a:r>
              <a:rPr lang="en-US" sz="1600" dirty="0" err="1" smtClean="0"/>
              <a:t>betatron</a:t>
            </a:r>
            <a:r>
              <a:rPr lang="en-US" sz="1600" dirty="0" smtClean="0"/>
              <a:t> functions.</a:t>
            </a:r>
          </a:p>
          <a:p>
            <a:pPr lvl="1"/>
            <a:r>
              <a:rPr lang="en-US" sz="1600" dirty="0" smtClean="0"/>
              <a:t>But: still up to 15% maximum beta beat (vertical)  </a:t>
            </a:r>
            <a:endParaRPr lang="en-US" sz="2000" dirty="0" smtClean="0"/>
          </a:p>
          <a:p>
            <a:r>
              <a:rPr lang="en-US" sz="2000" dirty="0" smtClean="0"/>
              <a:t>After optics and chromaticity corrections, nonlinear parameters from the model  are compared to beam based measurements. </a:t>
            </a:r>
          </a:p>
          <a:p>
            <a:pPr lvl="1"/>
            <a:r>
              <a:rPr lang="en-US" sz="1600" dirty="0" smtClean="0"/>
              <a:t>Improved: 2nd order vertical chromaticity, tune map.</a:t>
            </a:r>
          </a:p>
          <a:p>
            <a:pPr lvl="1"/>
            <a:r>
              <a:rPr lang="en-US" sz="1600" dirty="0" smtClean="0"/>
              <a:t>But: the tune map is still slightly different from measurement. </a:t>
            </a:r>
          </a:p>
          <a:p>
            <a:r>
              <a:rPr lang="en-US" sz="1800" dirty="0" smtClean="0"/>
              <a:t>We have developed fast </a:t>
            </a:r>
            <a:r>
              <a:rPr lang="en-US" sz="1800" dirty="0" err="1" smtClean="0"/>
              <a:t>symplectic</a:t>
            </a:r>
            <a:r>
              <a:rPr lang="en-US" sz="1800" dirty="0" smtClean="0"/>
              <a:t> method to represent high order effects. </a:t>
            </a:r>
          </a:p>
          <a:p>
            <a:r>
              <a:rPr lang="en-US" sz="2000" dirty="0" smtClean="0"/>
              <a:t>An accurate model may be crucial for a smooth commissioning of a new machine and for dynamic aperture optimization of existing machines. </a:t>
            </a:r>
          </a:p>
          <a:p>
            <a:pPr lvl="1"/>
            <a:r>
              <a:rPr lang="en-US" sz="1600" dirty="0" smtClean="0"/>
              <a:t>Quadrupole fringe field effect (tune shifts and beta beat) would be larger for a large ring (with more quads).</a:t>
            </a:r>
          </a:p>
          <a:p>
            <a:pPr lvl="1"/>
            <a:r>
              <a:rPr lang="en-US" sz="1600" dirty="0" smtClean="0"/>
              <a:t>Magnetic field based lattice can be used as a “reference” model.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9184-6CCD-4A2D-B9AF-E376E27F0B4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5791200"/>
            <a:ext cx="8458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>
                <a:solidFill>
                  <a:srgbClr val="FF0000"/>
                </a:solidFill>
              </a:rPr>
              <a:t>More efforts are need to understand the discrepancies between model and measurements.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FLS2012, Ring WG, X. Huang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229600" cy="487363"/>
          </a:xfrm>
        </p:spPr>
        <p:txBody>
          <a:bodyPr/>
          <a:lstStyle/>
          <a:p>
            <a:r>
              <a:rPr lang="en-US" dirty="0" smtClean="0"/>
              <a:t>This slide is left blank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FLS2012, Ring WG, X. Huang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B7FC-ADA5-475A-84FE-2D73F426AAC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Discrepancy between original model and measurements.</a:t>
            </a:r>
          </a:p>
          <a:p>
            <a:r>
              <a:rPr lang="en-US" dirty="0" smtClean="0"/>
              <a:t>Understanding dynamic effects of rectangular gradient dipoles.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Understanding the sources of discrepancies in linear and nonlinear characteristics between models and measurements.</a:t>
            </a:r>
          </a:p>
          <a:p>
            <a:pPr lvl="1"/>
            <a:r>
              <a:rPr lang="en-US" dirty="0" smtClean="0"/>
              <a:t>Fringe field of dipoles</a:t>
            </a:r>
          </a:p>
          <a:p>
            <a:pPr lvl="1"/>
            <a:r>
              <a:rPr lang="en-US" dirty="0" smtClean="0"/>
              <a:t>Fringe field of </a:t>
            </a:r>
            <a:r>
              <a:rPr lang="en-US" dirty="0" err="1" smtClean="0"/>
              <a:t>quadrupoles</a:t>
            </a:r>
            <a:endParaRPr lang="en-US" dirty="0" smtClean="0"/>
          </a:p>
          <a:p>
            <a:pPr lvl="1"/>
            <a:r>
              <a:rPr lang="en-US" dirty="0" smtClean="0"/>
              <a:t>Cross-talk of fields between adjacent magnets?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FLS2012, Ring WG, X. Huang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B7FC-ADA5-475A-84FE-2D73F426AAC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2286000"/>
            <a:ext cx="2724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29100" y="2217003"/>
            <a:ext cx="4381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/>
          <p:nvPr/>
        </p:nvGrpSpPr>
        <p:grpSpPr>
          <a:xfrm>
            <a:off x="762000" y="2064603"/>
            <a:ext cx="3200400" cy="914400"/>
            <a:chOff x="228600" y="2362200"/>
            <a:chExt cx="3200400" cy="914400"/>
          </a:xfrm>
        </p:grpSpPr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33400" y="2667000"/>
              <a:ext cx="2514608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228600" y="2971800"/>
              <a:ext cx="3200400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1333500" y="2857500"/>
              <a:ext cx="838200" cy="0"/>
            </a:xfrm>
            <a:prstGeom prst="line">
              <a:avLst/>
            </a:prstGeom>
            <a:ln w="1905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3136900" y="2743200"/>
            <a:ext cx="152400" cy="165100"/>
          </p:xfrm>
          <a:graphic>
            <a:graphicData uri="http://schemas.openxmlformats.org/presentationml/2006/ole">
              <p:oleObj spid="_x0000_s40962" name="Equation" r:id="rId6" imgW="152280" imgH="164880" progId="Equation.3">
                <p:embed/>
              </p:oleObj>
            </a:graphicData>
          </a:graphic>
        </p:graphicFrame>
        <p:graphicFrame>
          <p:nvGraphicFramePr>
            <p:cNvPr id="14" name="Object 7"/>
            <p:cNvGraphicFramePr>
              <a:graphicFrameLocks noChangeAspect="1"/>
            </p:cNvGraphicFramePr>
            <p:nvPr/>
          </p:nvGraphicFramePr>
          <p:xfrm>
            <a:off x="1828800" y="2362200"/>
            <a:ext cx="177800" cy="165100"/>
          </p:xfrm>
          <a:graphic>
            <a:graphicData uri="http://schemas.openxmlformats.org/presentationml/2006/ole">
              <p:oleObj spid="_x0000_s40963" name="Equation" r:id="rId7" imgW="177480" imgH="164880" progId="Equation.3">
                <p:embed/>
              </p:oleObj>
            </a:graphicData>
          </a:graphic>
        </p:graphicFrame>
        <p:cxnSp>
          <p:nvCxnSpPr>
            <p:cNvPr id="15" name="Straight Connector 14"/>
            <p:cNvCxnSpPr/>
            <p:nvPr/>
          </p:nvCxnSpPr>
          <p:spPr>
            <a:xfrm flipV="1">
              <a:off x="762000" y="2667000"/>
              <a:ext cx="685800" cy="381000"/>
            </a:xfrm>
            <a:prstGeom prst="line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457200" y="2743200"/>
              <a:ext cx="381000" cy="228600"/>
            </a:xfrm>
            <a:prstGeom prst="line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" name="Object 8"/>
            <p:cNvGraphicFramePr>
              <a:graphicFrameLocks noChangeAspect="1"/>
            </p:cNvGraphicFramePr>
            <p:nvPr/>
          </p:nvGraphicFramePr>
          <p:xfrm>
            <a:off x="1219200" y="2590800"/>
            <a:ext cx="114300" cy="139700"/>
          </p:xfrm>
          <a:graphic>
            <a:graphicData uri="http://schemas.openxmlformats.org/presentationml/2006/ole">
              <p:oleObj spid="_x0000_s40964" name="Equation" r:id="rId8" imgW="114120" imgH="139680" progId="Equation.3">
                <p:embed/>
              </p:oleObj>
            </a:graphicData>
          </a:graphic>
        </p:graphicFrame>
        <p:graphicFrame>
          <p:nvGraphicFramePr>
            <p:cNvPr id="18" name="Object 9"/>
            <p:cNvGraphicFramePr>
              <a:graphicFrameLocks noChangeAspect="1"/>
            </p:cNvGraphicFramePr>
            <p:nvPr/>
          </p:nvGraphicFramePr>
          <p:xfrm>
            <a:off x="527050" y="2514600"/>
            <a:ext cx="127000" cy="139700"/>
          </p:xfrm>
          <a:graphic>
            <a:graphicData uri="http://schemas.openxmlformats.org/presentationml/2006/ole">
              <p:oleObj spid="_x0000_s40965" name="Equation" r:id="rId9" imgW="126720" imgH="139680" progId="Equation.3">
                <p:embed/>
              </p:oleObj>
            </a:graphicData>
          </a:graphic>
        </p:graphicFrame>
      </p:grpSp>
      <p:sp>
        <p:nvSpPr>
          <p:cNvPr id="19" name="TextBox 18"/>
          <p:cNvSpPr txBox="1"/>
          <p:nvPr/>
        </p:nvSpPr>
        <p:spPr>
          <a:xfrm>
            <a:off x="1371600" y="3207603"/>
            <a:ext cx="48429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smtClean="0">
                <a:solidFill>
                  <a:srgbClr val="0070C0"/>
                </a:solidFill>
              </a:rPr>
              <a:t>The ideal trajectory in RGD is not a circular arc.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rgbClr val="0070C0"/>
                </a:solidFill>
              </a:rPr>
              <a:t>Gradient varies with s-variable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rgbClr val="0070C0"/>
                </a:solidFill>
              </a:rPr>
              <a:t>Off-plane longitudinal field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dipole field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EF814-35F0-4549-8DB8-B3048DB0FAF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762000"/>
            <a:ext cx="6324599" cy="3736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1295400" y="3581400"/>
            <a:ext cx="6172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/>
              <a:t>By(at y=0,z=0) = -1.233257 + 3.143436*x  -0.324508*x^2</a:t>
            </a:r>
          </a:p>
          <a:p>
            <a:r>
              <a:rPr lang="pl-PL" sz="1400" dirty="0" smtClean="0"/>
              <a:t>ByL = -1.857103 + 4.662405*x  -0.931245*x^2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4419600"/>
            <a:ext cx="4628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Coil measurement gives</a:t>
            </a:r>
          </a:p>
          <a:p>
            <a:r>
              <a:rPr lang="en-US" dirty="0" err="1" smtClean="0"/>
              <a:t>ByL</a:t>
            </a:r>
            <a:r>
              <a:rPr lang="en-US" dirty="0" smtClean="0"/>
              <a:t> (T m)= -1.8506 +4.6081 x - 1.2632 x^2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762000"/>
            <a:ext cx="2800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B0, B1, B2 from X-Z scan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51816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Note that the dipole/quadrupole ratio is constant (392.35 mm) in the magnet body, but varying in the fringe.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The integrated quadrupole component is actually 2% weaker than the present model. (The coil measurement gives an average ratio of 399.8+-1.7 mm)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FLS2012, Ring WG, X. Huang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4419600" cy="84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linear correction to quadrupole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7444-3A7B-40C3-933D-E8D40CB3EDFE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762000"/>
            <a:ext cx="2593296" cy="606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99" y="2133600"/>
            <a:ext cx="20643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0" y="1905000"/>
            <a:ext cx="248529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657600" y="838200"/>
            <a:ext cx="2646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perturbation approach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60701" y="3124200"/>
            <a:ext cx="2683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F0"/>
                </a:solidFill>
              </a:rPr>
              <a:t>J. Irwin, C.X. Wang, PAC95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78976" y="1447800"/>
            <a:ext cx="3365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Hard-edge model, for exit edge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791200" y="2057400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Perturbation term</a:t>
            </a:r>
            <a:endParaRPr lang="en-US" dirty="0"/>
          </a:p>
        </p:txBody>
      </p:sp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2895600"/>
            <a:ext cx="6172200" cy="72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304800" y="259080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map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3657600"/>
            <a:ext cx="850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generating function for the correction map (only leading contribution is shown)</a:t>
            </a:r>
            <a:endParaRPr lang="en-US" dirty="0"/>
          </a:p>
        </p:txBody>
      </p:sp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1143000" y="4267200"/>
          <a:ext cx="1295400" cy="469900"/>
        </p:xfrm>
        <a:graphic>
          <a:graphicData uri="http://schemas.openxmlformats.org/presentationml/2006/ole">
            <p:oleObj spid="_x0000_s51202" name="Equation" r:id="rId8" imgW="1168200" imgH="393480" progId="Equation.3">
              <p:embed/>
            </p:oleObj>
          </a:graphicData>
        </a:graphic>
      </p:graphicFrame>
      <p:pic>
        <p:nvPicPr>
          <p:cNvPr id="4199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0400" y="4267200"/>
            <a:ext cx="2057400" cy="550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Straight Arrow Connector 20"/>
          <p:cNvCxnSpPr/>
          <p:nvPr/>
        </p:nvCxnSpPr>
        <p:spPr>
          <a:xfrm>
            <a:off x="381000" y="5105400"/>
            <a:ext cx="5334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66800" y="48768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matrix</a:t>
            </a:r>
            <a:endParaRPr lang="en-US" dirty="0"/>
          </a:p>
        </p:txBody>
      </p:sp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2133600" y="4953000"/>
          <a:ext cx="1477962" cy="271463"/>
        </p:xfrm>
        <a:graphic>
          <a:graphicData uri="http://schemas.openxmlformats.org/presentationml/2006/ole">
            <p:oleObj spid="_x0000_s51203" name="Equation" r:id="rId10" imgW="1333440" imgH="22860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886200" y="4825425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C000"/>
                </a:solidFill>
              </a:rPr>
              <a:t>For a symmetric quadrupole, the entrance edge has a reversed sign for I</a:t>
            </a:r>
            <a:r>
              <a:rPr lang="en-US" sz="1600" baseline="-25000" dirty="0" smtClean="0">
                <a:solidFill>
                  <a:srgbClr val="FFC000"/>
                </a:solidFill>
              </a:rPr>
              <a:t>1</a:t>
            </a:r>
            <a:endParaRPr lang="en-US" sz="1600" baseline="-25000" dirty="0">
              <a:solidFill>
                <a:srgbClr val="FFC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" y="5486400"/>
            <a:ext cx="476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tune change would be (always negative)</a:t>
            </a:r>
            <a:endParaRPr lang="en-US" dirty="0"/>
          </a:p>
        </p:txBody>
      </p:sp>
      <p:graphicFrame>
        <p:nvGraphicFramePr>
          <p:cNvPr id="41995" name="Object 11"/>
          <p:cNvGraphicFramePr>
            <a:graphicFrameLocks noChangeAspect="1"/>
          </p:cNvGraphicFramePr>
          <p:nvPr/>
        </p:nvGraphicFramePr>
        <p:xfrm>
          <a:off x="2286000" y="5943600"/>
          <a:ext cx="3040062" cy="561975"/>
        </p:xfrm>
        <a:graphic>
          <a:graphicData uri="http://schemas.openxmlformats.org/presentationml/2006/ole">
            <p:oleObj spid="_x0000_s51204" name="Equation" r:id="rId11" imgW="2743200" imgH="469800" progId="Equation.3">
              <p:embed/>
            </p:oleObj>
          </a:graphicData>
        </a:graphic>
      </p:graphicFrame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FLS2012, Ring WG, X. Huang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4495800" cy="2907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of the quad fringe pass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7444-3A7B-40C3-933D-E8D40CB3EDF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71800" y="1143000"/>
            <a:ext cx="9396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y</a:t>
            </a:r>
            <a:r>
              <a:rPr lang="en-US" sz="1200" baseline="-25000" dirty="0" err="1"/>
              <a:t>i</a:t>
            </a:r>
            <a:r>
              <a:rPr lang="en-US" sz="1200" dirty="0" smtClean="0"/>
              <a:t>=0.005 m</a:t>
            </a:r>
            <a:endParaRPr lang="en-US" sz="1200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399" y="762000"/>
            <a:ext cx="4038601" cy="4816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953000" y="56388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</a:rPr>
              <a:t>With the (</a:t>
            </a:r>
            <a:r>
              <a:rPr lang="en-US" sz="1600" dirty="0" err="1" smtClean="0">
                <a:solidFill>
                  <a:srgbClr val="002060"/>
                </a:solidFill>
              </a:rPr>
              <a:t>quad+matrix</a:t>
            </a:r>
            <a:r>
              <a:rPr lang="en-US" sz="1600" dirty="0" smtClean="0">
                <a:solidFill>
                  <a:srgbClr val="002060"/>
                </a:solidFill>
              </a:rPr>
              <a:t>) part subtracted.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Zimmerman result is from the average Hamiltonian H</a:t>
            </a:r>
            <a:r>
              <a:rPr lang="en-US" sz="1600" baseline="-25000" dirty="0" smtClean="0">
                <a:solidFill>
                  <a:srgbClr val="002060"/>
                </a:solidFill>
              </a:rPr>
              <a:t>1+2</a:t>
            </a:r>
            <a:endParaRPr lang="en-US" sz="16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" y="3810000"/>
            <a:ext cx="4800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accent2"/>
                </a:solidFill>
              </a:rPr>
              <a:t>Quadpass</a:t>
            </a:r>
            <a:r>
              <a:rPr lang="en-US" sz="1400" dirty="0" smtClean="0"/>
              <a:t>: quad transfer matrix</a:t>
            </a:r>
          </a:p>
          <a:p>
            <a:r>
              <a:rPr lang="en-US" sz="1400" dirty="0" err="1" smtClean="0">
                <a:solidFill>
                  <a:srgbClr val="00B050"/>
                </a:solidFill>
              </a:rPr>
              <a:t>Quadpass+matrix</a:t>
            </a:r>
            <a:r>
              <a:rPr lang="en-US" sz="1400" dirty="0" smtClean="0"/>
              <a:t>: quad transfer matrix + linear edge transfer matrix.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New quad pass</a:t>
            </a:r>
            <a:r>
              <a:rPr lang="en-US" sz="1400" dirty="0" smtClean="0"/>
              <a:t>: with linear and nonlinear </a:t>
            </a:r>
            <a:r>
              <a:rPr lang="en-US" sz="1400" dirty="0" err="1" smtClean="0"/>
              <a:t>corrrection</a:t>
            </a:r>
            <a:r>
              <a:rPr lang="en-US" sz="1400" dirty="0" smtClean="0"/>
              <a:t>.</a:t>
            </a:r>
          </a:p>
          <a:p>
            <a:r>
              <a:rPr lang="en-US" sz="1400" dirty="0" smtClean="0">
                <a:solidFill>
                  <a:srgbClr val="00B0F0"/>
                </a:solidFill>
              </a:rPr>
              <a:t>Field pass</a:t>
            </a:r>
            <a:r>
              <a:rPr lang="en-US" sz="1400" dirty="0" smtClean="0"/>
              <a:t>: integration through magnetic field.</a:t>
            </a:r>
            <a:endParaRPr lang="en-US" sz="14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FLS2012, Ring WG, X. Huang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pass method for magnetic field in 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7/20/2011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D9184-6CCD-4A2D-B9AF-E376E27F0B4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676400"/>
            <a:ext cx="5695950" cy="197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2057400" cy="2073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81000" y="762000"/>
            <a:ext cx="7263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dirty="0" smtClean="0"/>
              <a:t>Coordinate transformation at the entrance and exit of the magnets</a:t>
            </a:r>
          </a:p>
          <a:p>
            <a:pPr marL="342900" indent="-342900">
              <a:buFontTx/>
              <a:buAutoNum type="arabicParenBoth"/>
            </a:pPr>
            <a:r>
              <a:rPr lang="en-US" dirty="0" smtClean="0"/>
              <a:t>Integration of the Lorentz equation in the body of magnets.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4114800"/>
            <a:ext cx="6058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Can we study beam dynamics with such a pass method?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48006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an accurate magnetic field model, we can reproduce reality in simulation. Integration is slow and non-</a:t>
            </a:r>
            <a:r>
              <a:rPr lang="en-US" dirty="0" err="1" smtClean="0"/>
              <a:t>symplectic</a:t>
            </a:r>
            <a:r>
              <a:rPr lang="en-US" dirty="0" smtClean="0"/>
              <a:t>, not good for dynamic aperture tracking. But it should be good for linear and nonlinear parameter evaluation.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field-integration approach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FLS2012, Ring WG, X. Huang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B7FC-ADA5-475A-84FE-2D73F426AAC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59150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971800"/>
            <a:ext cx="1905000" cy="16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4495800"/>
            <a:ext cx="2495550" cy="176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724400"/>
            <a:ext cx="4572000" cy="1584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52401" y="762000"/>
            <a:ext cx="8915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AT pass-method that transfer phase space coordinates from one end to the other of a magnetic field region with </a:t>
            </a:r>
            <a:r>
              <a:rPr lang="en-US" dirty="0" err="1" smtClean="0"/>
              <a:t>Bx</a:t>
            </a:r>
            <a:r>
              <a:rPr lang="en-US" dirty="0" smtClean="0"/>
              <a:t>, By, </a:t>
            </a:r>
            <a:r>
              <a:rPr lang="en-US" dirty="0" err="1" smtClean="0"/>
              <a:t>Bz</a:t>
            </a:r>
            <a:r>
              <a:rPr lang="en-US" dirty="0" smtClean="0"/>
              <a:t> defined as function of (x, y, z).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391400" y="1676400"/>
            <a:ext cx="1238250" cy="647700"/>
            <a:chOff x="5695950" y="2209800"/>
            <a:chExt cx="1238250" cy="647700"/>
          </a:xfrm>
        </p:grpSpPr>
        <p:pic>
          <p:nvPicPr>
            <p:cNvPr id="41989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715000" y="2209800"/>
              <a:ext cx="1181100" cy="361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990" name="Picture 6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695950" y="2514600"/>
              <a:ext cx="1238250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TextBox 14"/>
          <p:cNvSpPr txBox="1"/>
          <p:nvPr/>
        </p:nvSpPr>
        <p:spPr>
          <a:xfrm>
            <a:off x="228600" y="2590800"/>
            <a:ext cx="4314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Coordinate transformation at the edges.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4419600"/>
            <a:ext cx="5173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For dipoles, additional transformation is needed.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1371600"/>
            <a:ext cx="5288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Equation of motion when using z as free variable. 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field in a standard SPEAR3 dipole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6D6D-D528-4968-BD13-68DA08263E6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050783"/>
            <a:ext cx="4699310" cy="2454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0783"/>
            <a:ext cx="4619994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0" y="3962400"/>
            <a:ext cx="38090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We have coil, wire measurements.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Hall probe scans along Z in 2001, 2007.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Hall probe scans on X-Z plane in 2007.</a:t>
            </a:r>
            <a:endParaRPr lang="en-US" sz="1600" dirty="0">
              <a:solidFill>
                <a:srgbClr val="0070C0"/>
              </a:solidFill>
            </a:endParaRP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66372" y="3352800"/>
            <a:ext cx="5206227" cy="310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486400" y="6400800"/>
            <a:ext cx="25907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000"/>
                </a:solidFill>
              </a:rPr>
              <a:t>Hall probe x-z scan (2007)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762000"/>
            <a:ext cx="7554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started examining our lattice model from magnetic fields in magnets.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FLS2012, Ring WG, X. Huang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analytic dipole field model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6D6D-D528-4968-BD13-68DA08263E6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7620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analytical field model can be built according to general field expansion to obtain the full magnetic field distribution in the dipole.  This also removes noise from field measurements. </a:t>
            </a:r>
            <a:endParaRPr lang="en-US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71675"/>
            <a:ext cx="44100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57200" y="1590675"/>
            <a:ext cx="4634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Take the dipole component as an example. 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114675"/>
            <a:ext cx="405765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3038475"/>
            <a:ext cx="417195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04800" y="5791200"/>
            <a:ext cx="6365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Note that the B0/B1 ratio is not constant in the fringe region.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FLS2012, Ring WG, X. Huang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066800"/>
            <a:ext cx="3733800" cy="2577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calibration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26D6D-D528-4968-BD13-68DA08263E6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762000"/>
            <a:ext cx="6327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to calibrate the require bending field for a 3GeV beam?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39624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This is how dipole magnets were positioned: adjust the dipole current (converted to K-value) until the alignment requirement is met.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2057400"/>
            <a:ext cx="5437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+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3581400"/>
            <a:ext cx="21893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(Corbett &amp; Tanabe, 2002)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35052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(Yoon, et al, NIMA 2004). The virtual center was held constant (392.35 mm). 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4648200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Following this procedure, the required field integral is calculated to be</a:t>
            </a:r>
          </a:p>
          <a:p>
            <a:pPr marL="342900" indent="-342900">
              <a:buAutoNum type="arabicParenBoth"/>
            </a:pPr>
            <a:r>
              <a:rPr lang="en-US" dirty="0" smtClean="0">
                <a:solidFill>
                  <a:srgbClr val="00B050"/>
                </a:solidFill>
              </a:rPr>
              <a:t>1.86420 T-m, with a fixed virtual center, while the measured field integral is 1.86413 T-m for 587.6909 A (operating current since day 1 of SPEAR3).</a:t>
            </a:r>
          </a:p>
          <a:p>
            <a:pPr marL="342900" indent="-342900">
              <a:buAutoNum type="arabicParenBoth"/>
            </a:pPr>
            <a:r>
              <a:rPr lang="en-US" dirty="0" smtClean="0">
                <a:solidFill>
                  <a:srgbClr val="00B050"/>
                </a:solidFill>
              </a:rPr>
              <a:t>1.86615 T-m, with the fitted field profile. </a:t>
            </a:r>
          </a:p>
          <a:p>
            <a:pPr marL="342900" indent="-342900"/>
            <a:r>
              <a:rPr lang="en-US" dirty="0" smtClean="0">
                <a:solidFill>
                  <a:srgbClr val="00B050"/>
                </a:solidFill>
              </a:rPr>
              <a:t>So the SPEAR3 beam energy may be lower than the nominal value by 0.1%. 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371600"/>
            <a:ext cx="46767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7086600" y="2819400"/>
            <a:ext cx="10374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2001 Z-scan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" y="6096000"/>
            <a:ext cx="868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Energy measurement at SPEAR3 confirmed the prediction with high precision.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FLS2012, Ring WG, X. Huang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quadrupole fringe 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7444-3A7B-40C3-933D-E8D40CB3EDFE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5800" y="1600200"/>
          <a:ext cx="5753100" cy="393700"/>
        </p:xfrm>
        <a:graphic>
          <a:graphicData uri="http://schemas.openxmlformats.org/presentationml/2006/ole">
            <p:oleObj spid="_x0000_s43010" name="Equation" r:id="rId3" imgW="5752800" imgH="393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81800" y="1676400"/>
            <a:ext cx="1712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F0"/>
                </a:solidFill>
              </a:rPr>
              <a:t>J. Irwin, C.X. Wang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2860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leading correction for a hard-edge model is from the last two terms, which are nonlinear</a:t>
            </a:r>
            <a:r>
              <a:rPr lang="en-US" baseline="30000" dirty="0" smtClean="0"/>
              <a:t>(2)</a:t>
            </a:r>
            <a:r>
              <a:rPr lang="en-US" dirty="0" smtClean="0"/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8382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general Hamiltonian (including longitudinal field variation) can be derived using a proper magnetic field expansion</a:t>
            </a:r>
            <a:r>
              <a:rPr lang="en-US" baseline="30000" dirty="0" smtClean="0"/>
              <a:t>(1)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39624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leading correction term from a soft fringe model is linear</a:t>
            </a:r>
            <a:r>
              <a:rPr lang="en-US" baseline="30000" dirty="0" smtClean="0"/>
              <a:t>(3)</a:t>
            </a:r>
            <a:r>
              <a:rPr lang="en-US" dirty="0" smtClean="0"/>
              <a:t>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76400" y="5715000"/>
            <a:ext cx="46192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*   El-</a:t>
            </a:r>
            <a:r>
              <a:rPr lang="en-US" sz="1200" dirty="0" err="1" smtClean="0">
                <a:solidFill>
                  <a:srgbClr val="FFC000"/>
                </a:solidFill>
              </a:rPr>
              <a:t>Kareh</a:t>
            </a:r>
            <a:r>
              <a:rPr lang="en-US" sz="1200" dirty="0" smtClean="0">
                <a:solidFill>
                  <a:srgbClr val="FFC000"/>
                </a:solidFill>
              </a:rPr>
              <a:t>; Forest; </a:t>
            </a:r>
            <a:r>
              <a:rPr lang="en-US" sz="1200" dirty="0" err="1" smtClean="0">
                <a:solidFill>
                  <a:srgbClr val="FFC000"/>
                </a:solidFill>
              </a:rPr>
              <a:t>Bassetti</a:t>
            </a:r>
            <a:r>
              <a:rPr lang="en-US" sz="1200" dirty="0" smtClean="0">
                <a:solidFill>
                  <a:srgbClr val="FFC000"/>
                </a:solidFill>
              </a:rPr>
              <a:t> &amp; </a:t>
            </a:r>
            <a:r>
              <a:rPr lang="en-US" sz="1200" dirty="0" err="1" smtClean="0">
                <a:solidFill>
                  <a:srgbClr val="FFC000"/>
                </a:solidFill>
              </a:rPr>
              <a:t>Biscari</a:t>
            </a:r>
            <a:endParaRPr lang="en-US" sz="1200" dirty="0">
              <a:solidFill>
                <a:srgbClr val="FFC000"/>
              </a:solidFill>
            </a:endParaRPr>
          </a:p>
          <a:p>
            <a:r>
              <a:rPr lang="en-US" sz="1200" dirty="0" smtClean="0">
                <a:solidFill>
                  <a:srgbClr val="FFC000"/>
                </a:solidFill>
              </a:rPr>
              <a:t>**  Lee-Whiting, Forest &amp; </a:t>
            </a:r>
            <a:r>
              <a:rPr lang="en-US" sz="1200" dirty="0" err="1" smtClean="0">
                <a:solidFill>
                  <a:srgbClr val="FFC000"/>
                </a:solidFill>
              </a:rPr>
              <a:t>Milutinovic</a:t>
            </a:r>
            <a:r>
              <a:rPr lang="en-US" sz="1200" dirty="0" smtClean="0">
                <a:solidFill>
                  <a:srgbClr val="FFC000"/>
                </a:solidFill>
              </a:rPr>
              <a:t>, Irwin &amp; Wang, Zimmermann</a:t>
            </a:r>
          </a:p>
          <a:p>
            <a:r>
              <a:rPr lang="en-US" sz="1200" dirty="0" smtClean="0">
                <a:solidFill>
                  <a:srgbClr val="FFC000"/>
                </a:solidFill>
              </a:rPr>
              <a:t>***Irwin &amp; Wang (PAC’95), D. Zhou (IPAC10).</a:t>
            </a:r>
            <a:endParaRPr lang="en-US" sz="1200" dirty="0">
              <a:solidFill>
                <a:srgbClr val="FFC0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343400"/>
            <a:ext cx="2593296" cy="606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4419600" y="4419600"/>
            <a:ext cx="2646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 perturbation approach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FLS2012, Ring WG, X. Huang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linear correction to quadrupole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7444-3A7B-40C3-933D-E8D40CB3EDF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60701" y="1371600"/>
            <a:ext cx="2683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B0F0"/>
                </a:solidFill>
              </a:rPr>
              <a:t>J. Irwin, C.X. Wang, PAC95</a:t>
            </a:r>
          </a:p>
        </p:txBody>
      </p:sp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143000"/>
            <a:ext cx="6172200" cy="72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895600" y="685800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correction map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1905000"/>
            <a:ext cx="4916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generating function for the correction map</a:t>
            </a:r>
            <a:endParaRPr lang="en-US" dirty="0"/>
          </a:p>
        </p:txBody>
      </p:sp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1066800" y="2421565"/>
          <a:ext cx="1295400" cy="469900"/>
        </p:xfrm>
        <a:graphic>
          <a:graphicData uri="http://schemas.openxmlformats.org/presentationml/2006/ole">
            <p:oleObj spid="_x0000_s44034" name="Equation" r:id="rId4" imgW="1168200" imgH="393480" progId="Equation.3">
              <p:embed/>
            </p:oleObj>
          </a:graphicData>
        </a:graphic>
      </p:graphicFrame>
      <p:pic>
        <p:nvPicPr>
          <p:cNvPr id="4199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2421565"/>
            <a:ext cx="2057400" cy="550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Straight Arrow Connector 20"/>
          <p:cNvCxnSpPr/>
          <p:nvPr/>
        </p:nvCxnSpPr>
        <p:spPr>
          <a:xfrm>
            <a:off x="381000" y="3352800"/>
            <a:ext cx="5334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066800" y="31242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matrix</a:t>
            </a:r>
            <a:endParaRPr lang="en-US" dirty="0"/>
          </a:p>
        </p:txBody>
      </p:sp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2133600" y="3200400"/>
          <a:ext cx="1477962" cy="271463"/>
        </p:xfrm>
        <a:graphic>
          <a:graphicData uri="http://schemas.openxmlformats.org/presentationml/2006/ole">
            <p:oleObj spid="_x0000_s44035" name="Equation" r:id="rId6" imgW="1333440" imgH="22860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886200" y="3072825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For a symmetric quadrupole, the entrance edge has a reversed sign for I</a:t>
            </a:r>
            <a:r>
              <a:rPr lang="en-US" sz="1600" baseline="-25000" dirty="0" smtClean="0">
                <a:solidFill>
                  <a:srgbClr val="00B050"/>
                </a:solidFill>
              </a:rPr>
              <a:t>1</a:t>
            </a:r>
            <a:endParaRPr lang="en-US" sz="1600" baseline="-25000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" y="3886200"/>
            <a:ext cx="428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tune changes are (always negative)</a:t>
            </a:r>
            <a:endParaRPr lang="en-US" dirty="0"/>
          </a:p>
        </p:txBody>
      </p:sp>
      <p:graphicFrame>
        <p:nvGraphicFramePr>
          <p:cNvPr id="41995" name="Object 11"/>
          <p:cNvGraphicFramePr>
            <a:graphicFrameLocks noChangeAspect="1"/>
          </p:cNvGraphicFramePr>
          <p:nvPr/>
        </p:nvGraphicFramePr>
        <p:xfrm>
          <a:off x="2286000" y="4495800"/>
          <a:ext cx="3040062" cy="561975"/>
        </p:xfrm>
        <a:graphic>
          <a:graphicData uri="http://schemas.openxmlformats.org/presentationml/2006/ole">
            <p:oleObj spid="_x0000_s44036" name="Equation" r:id="rId7" imgW="2743200" imgH="469800" progId="Equation.3">
              <p:embed/>
            </p:oleObj>
          </a:graphicData>
        </a:graphic>
      </p:graphicFrame>
      <p:cxnSp>
        <p:nvCxnSpPr>
          <p:cNvPr id="24" name="Straight Arrow Connector 23"/>
          <p:cNvCxnSpPr/>
          <p:nvPr/>
        </p:nvCxnSpPr>
        <p:spPr>
          <a:xfrm>
            <a:off x="3886200" y="990600"/>
            <a:ext cx="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562600" y="2514600"/>
            <a:ext cx="2249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leading contribution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81000" y="54864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For SPEAR3, quadrupole fringe fields cause tune changes of [-0.065, -0.059], in agreement with the predictions by the above equation.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FLS2012, Ring WG, X. Huang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nonlinear correction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7444-3A7B-40C3-933D-E8D40CB3EDF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762000"/>
            <a:ext cx="6404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generating function for the correction map (exit edge</a:t>
            </a:r>
            <a:r>
              <a:rPr lang="en-US" dirty="0" smtClean="0"/>
              <a:t>)   </a:t>
            </a:r>
            <a:endParaRPr lang="en-US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685800" y="1143000"/>
          <a:ext cx="5140326" cy="500062"/>
        </p:xfrm>
        <a:graphic>
          <a:graphicData uri="http://schemas.openxmlformats.org/presentationml/2006/ole">
            <p:oleObj spid="_x0000_s45058" name="Equation" r:id="rId3" imgW="4635360" imgH="419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" y="1676400"/>
            <a:ext cx="53190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000"/>
                </a:solidFill>
              </a:rPr>
              <a:t>The function for the entrance edge has an opposite sign.</a:t>
            </a:r>
            <a:endParaRPr lang="en-US" sz="1600" dirty="0">
              <a:solidFill>
                <a:srgbClr val="FFC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362200"/>
            <a:ext cx="7622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F. Zimmermann derived the average Hamiltonian that include both edges.</a:t>
            </a:r>
            <a:endParaRPr lang="en-US" dirty="0"/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743200"/>
            <a:ext cx="4572000" cy="684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3429000"/>
            <a:ext cx="3657600" cy="679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096000" y="2895600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Hard edge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5000" y="3429000"/>
            <a:ext cx="3556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Additional soft edge contribution. 2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 is fringe length.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" y="4495800"/>
            <a:ext cx="4343400" cy="569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4922271"/>
            <a:ext cx="4419600" cy="716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457200" y="4114800"/>
            <a:ext cx="832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tune dependence on amplitude (only showing hard edge contribution below)</a:t>
            </a:r>
            <a:endParaRPr lang="en-US" dirty="0"/>
          </a:p>
        </p:txBody>
      </p:sp>
      <p:graphicFrame>
        <p:nvGraphicFramePr>
          <p:cNvPr id="43016" name="Object 8"/>
          <p:cNvGraphicFramePr>
            <a:graphicFrameLocks noChangeAspect="1"/>
          </p:cNvGraphicFramePr>
          <p:nvPr/>
        </p:nvGraphicFramePr>
        <p:xfrm>
          <a:off x="4724400" y="3505200"/>
          <a:ext cx="624085" cy="520788"/>
        </p:xfrm>
        <a:graphic>
          <a:graphicData uri="http://schemas.openxmlformats.org/presentationml/2006/ole">
            <p:oleObj spid="_x0000_s45059" name="Equation" r:id="rId8" imgW="622080" imgH="48240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562600" y="4876800"/>
            <a:ext cx="33185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This agree with tracking quite well.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FLS2012, Ring WG, X. Huang</a:t>
            </a: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400800" y="1219200"/>
            <a:ext cx="19736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rgbClr val="002060"/>
                </a:solidFill>
              </a:rPr>
              <a:t>Forest &amp; </a:t>
            </a:r>
            <a:r>
              <a:rPr lang="en-US" sz="1600" dirty="0" err="1" smtClean="0">
                <a:solidFill>
                  <a:srgbClr val="002060"/>
                </a:solidFill>
              </a:rPr>
              <a:t>Milutinovic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template">
  <a:themeElements>
    <a:clrScheme name="my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ytempla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y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mytemplate</Template>
  <TotalTime>260</TotalTime>
  <Words>2019</Words>
  <Application>Microsoft Office PowerPoint</Application>
  <PresentationFormat>On-screen Show (4:3)</PresentationFormat>
  <Paragraphs>287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mytemplate</vt:lpstr>
      <vt:lpstr>Equation</vt:lpstr>
      <vt:lpstr>Lattice modeling for a storage ring with magnetic field data </vt:lpstr>
      <vt:lpstr>Motivation</vt:lpstr>
      <vt:lpstr>The field-integration approach</vt:lpstr>
      <vt:lpstr>Magnetic field in a standard SPEAR3 dipole</vt:lpstr>
      <vt:lpstr>An analytic dipole field model</vt:lpstr>
      <vt:lpstr>Energy calibration</vt:lpstr>
      <vt:lpstr>Effects of quadrupole fringe field</vt:lpstr>
      <vt:lpstr>The linear correction to quadrupole map</vt:lpstr>
      <vt:lpstr>The nonlinear correction</vt:lpstr>
      <vt:lpstr>An AT quadrupole passmethod with fringe field</vt:lpstr>
      <vt:lpstr>The SPEAR3 quadrupole field profile</vt:lpstr>
      <vt:lpstr>Comparison of models to measurement</vt:lpstr>
      <vt:lpstr>Beta beat and correction</vt:lpstr>
      <vt:lpstr>The tune map</vt:lpstr>
      <vt:lpstr>High-order chromaticities</vt:lpstr>
      <vt:lpstr>Progress toward fast tracking for dipoles</vt:lpstr>
      <vt:lpstr>Comparison of Map-pass to field-pass</vt:lpstr>
      <vt:lpstr>Summary and Discussion</vt:lpstr>
      <vt:lpstr>This slide is left blank</vt:lpstr>
      <vt:lpstr>The dipole field map</vt:lpstr>
      <vt:lpstr>The linear correction to quadrupole map</vt:lpstr>
      <vt:lpstr>Verification of the quad fringe pass method</vt:lpstr>
      <vt:lpstr>A pass method for magnetic field in AT</vt:lpstr>
    </vt:vector>
  </TitlesOfParts>
  <Company>SLAC National Accelerator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Lattice modeling for a storage ring with magnetic field data </dc:title>
  <dc:creator>Xiaobiao Huang</dc:creator>
  <cp:lastModifiedBy>xiahuang</cp:lastModifiedBy>
  <cp:revision>63</cp:revision>
  <dcterms:created xsi:type="dcterms:W3CDTF">2012-03-02T22:46:34Z</dcterms:created>
  <dcterms:modified xsi:type="dcterms:W3CDTF">2012-03-05T17:07:11Z</dcterms:modified>
</cp:coreProperties>
</file>