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84" r:id="rId2"/>
    <p:sldMasterId id="2147484385" r:id="rId3"/>
    <p:sldMasterId id="2147484386" r:id="rId4"/>
    <p:sldMasterId id="2147484387" r:id="rId5"/>
    <p:sldMasterId id="2147484388" r:id="rId6"/>
  </p:sldMasterIdLst>
  <p:notesMasterIdLst>
    <p:notesMasterId r:id="rId30"/>
  </p:notesMasterIdLst>
  <p:sldIdLst>
    <p:sldId id="462" r:id="rId7"/>
    <p:sldId id="409" r:id="rId8"/>
    <p:sldId id="411" r:id="rId9"/>
    <p:sldId id="410" r:id="rId10"/>
    <p:sldId id="447" r:id="rId11"/>
    <p:sldId id="463" r:id="rId12"/>
    <p:sldId id="442" r:id="rId13"/>
    <p:sldId id="454" r:id="rId14"/>
    <p:sldId id="456" r:id="rId15"/>
    <p:sldId id="464" r:id="rId16"/>
    <p:sldId id="465" r:id="rId17"/>
    <p:sldId id="466" r:id="rId18"/>
    <p:sldId id="455" r:id="rId19"/>
    <p:sldId id="460" r:id="rId20"/>
    <p:sldId id="467" r:id="rId21"/>
    <p:sldId id="461" r:id="rId22"/>
    <p:sldId id="457" r:id="rId23"/>
    <p:sldId id="459" r:id="rId24"/>
    <p:sldId id="421" r:id="rId25"/>
    <p:sldId id="473" r:id="rId26"/>
    <p:sldId id="474" r:id="rId27"/>
    <p:sldId id="468" r:id="rId28"/>
    <p:sldId id="469" r:id="rId29"/>
  </p:sldIdLst>
  <p:sldSz cx="9144000" cy="6858000" type="screen4x3"/>
  <p:notesSz cx="6797675" cy="9928225"/>
  <p:embeddedFontLs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00"/>
    <a:srgbClr val="FFFF66"/>
    <a:srgbClr val="E1E1FF"/>
    <a:srgbClr val="D0EA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5867" autoAdjust="0"/>
  </p:normalViewPr>
  <p:slideViewPr>
    <p:cSldViewPr>
      <p:cViewPr>
        <p:scale>
          <a:sx n="66" d="100"/>
          <a:sy n="66" d="100"/>
        </p:scale>
        <p:origin x="-126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8" y="21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fld id="{048F9DBE-A9CE-4A54-B648-A1AC4BEBC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6EA41-1CEB-43AB-A32E-7D5660A2105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Introduce you to the two unique R&amp;D facilities that were are developing at Daresbury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first is the Energy recovery linac prototype R&amp;D testbed ALICE</a:t>
            </a:r>
          </a:p>
          <a:p>
            <a:endParaRPr lang="en-US" smtClean="0"/>
          </a:p>
          <a:p>
            <a:r>
              <a:rPr lang="en-US" smtClean="0"/>
              <a:t>And the second is an accelerator demonstrator, the world’s first non scaling FFAG; EMMA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D5078-B539-4FCA-973F-6C42DC5401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675F4-0A36-4C7F-86FA-F7FAB80226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D79B9-6B9D-4B8F-A90E-9F547970C02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As we said we are running at 230 kV instead of 350 kV and a major issue in this is the gun ceramic.</a:t>
            </a:r>
          </a:p>
          <a:p>
            <a:endParaRPr lang="en-US" smtClean="0"/>
          </a:p>
          <a:p>
            <a:r>
              <a:rPr lang="en-US" smtClean="0"/>
              <a:t>We initially commissioned the injector successfully at 350 kV with a large bulk resistive ceramic</a:t>
            </a:r>
          </a:p>
          <a:p>
            <a:endParaRPr lang="en-US" smtClean="0"/>
          </a:p>
          <a:p>
            <a:r>
              <a:rPr lang="en-US" smtClean="0"/>
              <a:t>But we had 3 failures of the ceramic to metal flange braze over ~18 months</a:t>
            </a:r>
          </a:p>
          <a:p>
            <a:endParaRPr lang="en-US" smtClean="0"/>
          </a:p>
          <a:p>
            <a:r>
              <a:rPr lang="en-US" smtClean="0"/>
              <a:t>So last year we installed two Stanford uni gun ceramics which have a smaller diameter which means we reckon we can condition to around 350 kV and run approx 250 kV.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This is the footprint of the machine and its location at daresbury laboratory. </a:t>
            </a:r>
          </a:p>
          <a:p>
            <a:r>
              <a:rPr lang="en-GB" smtClean="0"/>
              <a:t>It was built in an already existing building which used to be an van der graaf accelerator for nuclear phycics</a:t>
            </a:r>
          </a:p>
          <a:p>
            <a:r>
              <a:rPr lang="en-GB" smtClean="0"/>
              <a:t>The SRS which was at Daresbury for over 20 years is just off the side.</a:t>
            </a: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35569E9A-0933-4ECF-8CC9-9F681ACF3907}" type="slidenum">
              <a:rPr lang="en-US" sz="1200" b="0">
                <a:latin typeface="Lucida Grande" pitchFamily="84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sz="1200" b="0">
              <a:latin typeface="Lucida Grande" pitchFamily="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-ALICE stand for Accelerators …</a:t>
            </a:r>
          </a:p>
          <a:p>
            <a:r>
              <a:rPr lang="en-GB" smtClean="0"/>
              <a:t>-It is based on an energy recovery linac prototype and used to be known as ERLP.</a:t>
            </a:r>
          </a:p>
          <a:p>
            <a:r>
              <a:rPr lang="en-GB" smtClean="0"/>
              <a:t>-Originally it’s main puropse was as a small scale version of the type of light source the UK might build in future. </a:t>
            </a:r>
          </a:p>
          <a:p>
            <a:r>
              <a:rPr lang="en-GB" smtClean="0"/>
              <a:t>-But also a testbed for new concepts (guns, SCRF, lasers) beyond the main UK experience which was 3</a:t>
            </a:r>
            <a:r>
              <a:rPr lang="en-GB" baseline="30000" smtClean="0"/>
              <a:t>rd</a:t>
            </a:r>
            <a:r>
              <a:rPr lang="en-GB" smtClean="0"/>
              <a:t> generations synchrotron light sources. </a:t>
            </a:r>
          </a:p>
          <a:p>
            <a:r>
              <a:rPr lang="en-GB" smtClean="0"/>
              <a:t>-The main highlights of this talk will be the lasing of the FEL which was achieved last october. </a:t>
            </a:r>
          </a:p>
          <a:p>
            <a:r>
              <a:rPr lang="en-GB" smtClean="0"/>
              <a:t> 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D5078-B539-4FCA-973F-6C42DC5401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D5078-B539-4FCA-973F-6C42DC5401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5D5078-B539-4FCA-973F-6C42DC54017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ED8A5-2767-4A7B-A650-4E113ED7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93A30-7FF9-445C-8414-DB5394D94688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2A0F-152B-4553-8BAF-05B95D896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4C7F-CA0B-49D8-AB03-30A7C9B8F7F6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E615-85AF-4891-9DFB-51468C6CC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B3DC-3EB0-4264-A559-044E4B571E22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B23D-815F-40F7-BDA1-D53983F15F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16A-CB2B-472E-8673-4532B781B8D5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979C6-B1F1-474C-82A2-25F8863BCB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328F-A286-4347-BD43-3992E34F4E39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52C7-27D1-48E5-957F-BC4E9F04DC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9F217-97E4-48A8-AE0A-B6F0EB419556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D786-3F8A-4CEA-B165-A01719C14C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354E-E4A1-42FD-A79B-7486EBC2075A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87EB-4148-4F4D-A298-61E8F5ECD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3B26-A560-4C91-858F-D39DD5AFC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9176-22B8-41D9-B7EF-9886932CD29B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EB38-2EFE-4545-8458-1C7E0ED08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CA1F5-6874-418D-9627-7F2A6A772D40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DFA6-37C1-4B69-9B52-CA3BCE4A1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E6140-40A1-4C60-9961-2BA5D9747614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35F4-F2F3-4BA1-8884-CF1374592F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6E39-4211-4047-A99F-D19393187709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82BE-947E-43BE-927E-BE298B7E7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C032-240D-497F-93D2-EF7813661160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281C-C54C-4FE7-AB72-A4AD2CE0AA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D013-31B4-40E6-B573-B4E10E64F101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DBB30-AA39-4262-B258-215046B26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9F43E-457A-4A83-B7B7-0F0F661157A3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04DE3-53E9-4D07-8BD7-5A87DC070D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098A-1CF4-499B-8E3F-6226EBCDF987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5ABB-2450-46D4-BFD8-14015E14F8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95CB-80D7-4F5D-9E0F-0A264F19FF25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9186-DBC1-4DDD-BA4F-C6107947B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3FDB-4ECD-4938-997B-810EC863009D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C8EE1-3EBB-4671-87A2-E917B2AF8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EDB8B-7AC8-47C7-B03B-71706B9EC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01E5-9777-4A36-AE25-B74677FEADB7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C6490-728B-4546-94AC-195808962E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94D3-849B-4C60-B9C5-3451094CF992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A6E9A-AB93-428A-9267-8D99EBBFB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1B1B-A161-4072-8ED2-746F041B161A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6D57-D3AA-42DB-8598-7DBE0051F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EAAA9-045E-49A5-8CD7-2AC004F6F657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FB88-C6A3-4E9F-944D-E287A3A476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FCED-9F60-4054-A219-33F48B2EB937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CC54-8E9E-4FB9-9B00-97E3F09D1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6CEA-93B2-4619-B3F2-445395E8A67A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239BA-EF57-464D-B8D7-6B069EF25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17C0-C74E-4132-A23E-F23427DE766A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1470-BE4B-4A6A-AD42-1E4963E72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784EF-1230-4D89-9CFA-7F6116124989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7CF38-4EA3-479E-A32A-5B8EB27F21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052D-718F-4FA1-B20D-00C230B53433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3CEB-F1DA-4152-8C5E-E18D654B4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B651E-640C-460D-8BDE-FE48B65E6F91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3A5D8-5BC3-499C-805A-95E3AF145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F073-5D01-4493-808A-5DF28DA5BE32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F90F-2A34-4141-B18D-7A78EE11C0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3D7B9-B168-4498-A8A3-C16C2F6A8402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1C2B6-99D0-4588-B7F3-FA02B023ED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9899-6FEB-4A86-9C10-4586741EC3FF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A9CBF-157D-45E2-9C17-406874A713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0F23-ED26-495F-9ABD-2A333F06BE10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2944-A993-483B-9380-C948D42B9F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43ED-C59D-4D11-8545-D508752E7F00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68C1-3935-4C6A-92F2-7B08276D2C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DC677-CC46-43B0-B2F9-67BFE2CED8BC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932A-1903-4244-92D2-D5DBECB35A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B7DE-31CD-4909-A05D-016548FC7008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7639-003A-4445-98BF-08387FFF1A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806C-A442-45EB-A40F-5CDE2EEE7926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C0D29-06A6-4A5D-B2D4-78AE288FF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26F4B-E5AB-4634-BFC7-9A752749699E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1423-FA29-4C21-A1CB-C18743BB7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7C48-8FE2-4713-94F1-7AA8C7AF6092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F9DB4-5763-4474-841B-9843B9001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CA97-FCAD-4D87-A065-45081F486ADE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8A562-B6FF-4359-8C27-14159355AB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0E638-E980-4836-B726-E6F3D0D8A7E7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AF3A-72BA-4E3C-8DCD-DCA92766FF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716-283A-4213-B7B4-9BCE78F1075A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3F54-277C-43AA-AD74-82D1AA6AC8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E274-512C-45D4-B9C1-505A0CFEA443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4764-2AEB-4C31-8264-4C05A4EC1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AC21-A770-4A12-85F3-5DE163CA83DA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1642D-E5A5-4780-85B4-2A9F8DF11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286E-64B4-4A47-AEF6-D736733D3AB5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F960-D786-4F9A-8CEF-CE9FE072B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F7F6-0E4C-4912-8040-33EF87C6F20A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6922-B8BF-4E9D-B386-672E56BCD3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21A2CF-7C81-4C8A-BABE-0A1202F63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TFC_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ヒラギノ角ゴ Pro W3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Lucida Grande" pitchFamily="84" charset="0"/>
                <a:ea typeface="ヒラギノ角ゴ Pro W3" pitchFamily="84" charset="-128"/>
              </a:defRPr>
            </a:lvl1pPr>
          </a:lstStyle>
          <a:p>
            <a:pPr>
              <a:defRPr/>
            </a:pPr>
            <a:fld id="{842A88B5-3D4E-43CA-A01A-EB80BFB83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ヒラギノ角ゴ Pro W3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ヒラギノ角ゴ Pro W3" pitchFamily="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fld id="{143BF861-19E7-486F-BEC6-29D220FDAF7E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fld id="{35683DE4-B1E9-4FED-93EB-E06154BC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fld id="{6658CA7F-FB8A-4185-981E-9F928CE3FC14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fld id="{8E0C748A-BA59-4A0C-AF5F-E4EFD154B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fld id="{05AB9A1D-582D-4509-BB8D-E904DDFD3EC4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fld id="{6B15F63F-7919-4174-9F3E-E256464F42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  <p:sldLayoutId id="2147485113" r:id="rId2"/>
    <p:sldLayoutId id="2147485114" r:id="rId3"/>
    <p:sldLayoutId id="2147485115" r:id="rId4"/>
    <p:sldLayoutId id="2147485116" r:id="rId5"/>
    <p:sldLayoutId id="2147485117" r:id="rId6"/>
    <p:sldLayoutId id="2147485118" r:id="rId7"/>
    <p:sldLayoutId id="2147485119" r:id="rId8"/>
    <p:sldLayoutId id="2147485120" r:id="rId9"/>
    <p:sldLayoutId id="2147485121" r:id="rId10"/>
    <p:sldLayoutId id="2147485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fld id="{F29D8E8D-B5B7-4544-AB1B-1F9BD904B4E8}" type="datetimeFigureOut">
              <a:rPr lang="en-GB"/>
              <a:pPr>
                <a:defRPr/>
              </a:pPr>
              <a:t>05/03/2012</a:t>
            </a:fld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b="0">
                <a:latin typeface="Lucida Grande" pitchFamily="84" charset="0"/>
              </a:defRPr>
            </a:lvl1pPr>
          </a:lstStyle>
          <a:p>
            <a:pPr>
              <a:defRPr/>
            </a:pPr>
            <a:fld id="{E6DC644E-C0CF-4295-855B-CCA12F770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8.jpeg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hyperlink" Target="http://www.triumf.c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1938" y="765175"/>
            <a:ext cx="5945187" cy="6477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US" dirty="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14282" y="1071546"/>
            <a:ext cx="8501122" cy="58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ALICE Status and News</a:t>
            </a:r>
            <a:endParaRPr lang="en-GB" sz="4000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280988" y="5903913"/>
            <a:ext cx="858678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Susan Smith </a:t>
            </a:r>
          </a:p>
          <a:p>
            <a:pPr algn="ctr"/>
            <a:r>
              <a:rPr lang="en-GB" sz="2400" b="1" dirty="0" smtClean="0"/>
              <a:t>Director of ASTeC, STFC</a:t>
            </a:r>
            <a:endParaRPr lang="en-GB" sz="2400" b="1" dirty="0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2974975" y="5202238"/>
            <a:ext cx="6169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3200" b="1">
                <a:solidFill>
                  <a:srgbClr val="FF0000"/>
                </a:solidFill>
              </a:rPr>
              <a:t>E</a:t>
            </a:r>
            <a:r>
              <a:rPr lang="en-GB" sz="2000" b="1"/>
              <a:t>lectron </a:t>
            </a:r>
            <a:r>
              <a:rPr lang="en-GB" sz="3200" b="1">
                <a:solidFill>
                  <a:srgbClr val="FF0000"/>
                </a:solidFill>
              </a:rPr>
              <a:t>M</a:t>
            </a:r>
            <a:r>
              <a:rPr lang="en-GB" sz="2000" b="1"/>
              <a:t>odel for </a:t>
            </a:r>
            <a:r>
              <a:rPr lang="en-GB" sz="3200" b="1">
                <a:solidFill>
                  <a:srgbClr val="FF0000"/>
                </a:solidFill>
              </a:rPr>
              <a:t>M</a:t>
            </a:r>
            <a:r>
              <a:rPr lang="en-GB" sz="2000" b="1"/>
              <a:t>any </a:t>
            </a:r>
            <a:r>
              <a:rPr lang="en-GB" sz="3200" b="1">
                <a:solidFill>
                  <a:srgbClr val="FF0000"/>
                </a:solidFill>
              </a:rPr>
              <a:t>A</a:t>
            </a:r>
            <a:r>
              <a:rPr lang="en-GB" sz="2000" b="1"/>
              <a:t>pplications </a:t>
            </a:r>
          </a:p>
        </p:txBody>
      </p:sp>
      <p:pic>
        <p:nvPicPr>
          <p:cNvPr id="9" name="Picture 2" descr="http://alice.stfc.ac.uk/images/High_Res/ALICE_EMMA%20image.jpg"/>
          <p:cNvPicPr>
            <a:picLocks noChangeAspect="1" noChangeArrowheads="1"/>
          </p:cNvPicPr>
          <p:nvPr/>
        </p:nvPicPr>
        <p:blipFill>
          <a:blip r:embed="rId3" cstate="print"/>
          <a:srcRect t="7102"/>
          <a:stretch>
            <a:fillRect/>
          </a:stretch>
        </p:blipFill>
        <p:spPr bwMode="auto">
          <a:xfrm>
            <a:off x="0" y="3071810"/>
            <a:ext cx="9144000" cy="2825775"/>
          </a:xfrm>
          <a:prstGeom prst="rect">
            <a:avLst/>
          </a:prstGeom>
          <a:noFill/>
        </p:spPr>
      </p:pic>
    </p:spTree>
  </p:cSld>
  <p:clrMapOvr>
    <a:masterClrMapping/>
  </p:clrMapOvr>
  <p:transition advTm="94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 bwMode="auto">
          <a:xfrm>
            <a:off x="0" y="0"/>
            <a:ext cx="9144001" cy="6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FEL Commissioning Timeline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2984839" cy="22386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182" y="4365104"/>
            <a:ext cx="2771650" cy="201622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3240360"/>
          </a:xfrm>
        </p:spPr>
        <p:txBody>
          <a:bodyPr/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GB" sz="1800" dirty="0" smtClean="0">
                <a:solidFill>
                  <a:srgbClr val="000000"/>
                </a:solidFill>
              </a:rPr>
              <a:t>November 2009 - Undulator installation.</a:t>
            </a:r>
          </a:p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GB" sz="1800" dirty="0" smtClean="0"/>
              <a:t>January 2010 - Cavity mirrors installed and aligned, all hardware in place.</a:t>
            </a:r>
          </a:p>
          <a:p>
            <a:pPr lvl="1">
              <a:spcBef>
                <a:spcPts val="24"/>
              </a:spcBef>
              <a:spcAft>
                <a:spcPts val="300"/>
              </a:spcAft>
            </a:pPr>
            <a:r>
              <a:rPr lang="en-GB" sz="1600" dirty="0" smtClean="0">
                <a:solidFill>
                  <a:schemeClr val="accent6"/>
                </a:solidFill>
              </a:rPr>
              <a:t>Limited to 40pC bunch charge due to beam loading in the booster.</a:t>
            </a:r>
          </a:p>
          <a:p>
            <a:pPr lvl="1">
              <a:spcBef>
                <a:spcPts val="24"/>
              </a:spcBef>
              <a:spcAft>
                <a:spcPts val="600"/>
              </a:spcAft>
            </a:pPr>
            <a:r>
              <a:rPr lang="en-GB" sz="1600" dirty="0" smtClean="0">
                <a:solidFill>
                  <a:schemeClr val="accent6"/>
                </a:solidFill>
              </a:rPr>
              <a:t>Throughout 2010 the FEL programme proceeded in parallel with installation of EMMA leaving one shift per day for commissioning. ~15% of ALICE beam time was dedicated to the FEL programme (approximately 5-6 weeks integrated time).</a:t>
            </a:r>
          </a:p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GB" sz="1800" dirty="0" smtClean="0"/>
              <a:t>February 2010 - First observation of </a:t>
            </a:r>
            <a:r>
              <a:rPr lang="en-GB" sz="1800" dirty="0" err="1" smtClean="0"/>
              <a:t>undulator</a:t>
            </a:r>
            <a:r>
              <a:rPr lang="en-GB" sz="1800" dirty="0" smtClean="0"/>
              <a:t> spontaneous emission. Radiation was stored in the cavity immediately, indicating the transverse pre-alignment was reasonable.</a:t>
            </a:r>
          </a:p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GB" sz="1800" dirty="0" smtClean="0">
                <a:solidFill>
                  <a:srgbClr val="000000"/>
                </a:solidFill>
              </a:rPr>
              <a:t>May/June 2010 - Spectrometer installed and tested. </a:t>
            </a:r>
            <a:r>
              <a:rPr lang="en-GB" sz="1800" dirty="0" smtClean="0"/>
              <a:t>Analysis of spontaneous emission used to optimise electron beam steering and focussing.</a:t>
            </a:r>
          </a:p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GB" sz="1800" dirty="0" smtClean="0"/>
              <a:t>June 2010 - Strong coherent emission with dependence on cavity length but no lasing</a:t>
            </a:r>
            <a:r>
              <a:rPr lang="en-GB" sz="16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453336"/>
            <a:ext cx="2583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itchFamily="34" charset="0"/>
                <a:cs typeface="Arial" pitchFamily="34" charset="0"/>
              </a:rPr>
              <a:t>Undulator installation</a:t>
            </a:r>
            <a:endParaRPr lang="en-GB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07851"/>
            <a:ext cx="3045466" cy="221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19872" y="6442502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latin typeface="Arial" pitchFamily="34" charset="0"/>
                <a:cs typeface="Arial" pitchFamily="34" charset="0"/>
              </a:rPr>
              <a:t>Spontaneous spectra used to set steering</a:t>
            </a:r>
            <a:endParaRPr lang="en-GB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6453336"/>
            <a:ext cx="2280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 smtClean="0">
                <a:latin typeface="Arial" pitchFamily="34" charset="0"/>
                <a:cs typeface="Arial" pitchFamily="34" charset="0"/>
              </a:rPr>
              <a:t>Intracavity</a:t>
            </a: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 Interference </a:t>
            </a:r>
            <a:endParaRPr lang="en-GB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4850203" cy="5184576"/>
          </a:xfrm>
        </p:spPr>
        <p:txBody>
          <a:bodyPr/>
          <a:lstStyle/>
          <a:p>
            <a:r>
              <a:rPr lang="en-GB" sz="1800" dirty="0" smtClean="0"/>
              <a:t>July 2010 - Changed outcoupling mirror from 1.5mm radius hole to 0.75mm to reduce losses.</a:t>
            </a:r>
          </a:p>
          <a:p>
            <a:r>
              <a:rPr lang="en-GB" sz="1800" dirty="0" smtClean="0"/>
              <a:t>Installed an encoder to get a reliable relative cavity length measurement.</a:t>
            </a:r>
          </a:p>
          <a:p>
            <a:r>
              <a:rPr lang="en-GB" sz="1800" dirty="0" smtClean="0"/>
              <a:t>Optical cavity mirror radius of curvature was tested - matched specification.</a:t>
            </a:r>
          </a:p>
          <a:p>
            <a:r>
              <a:rPr lang="en-GB" sz="1800" dirty="0" smtClean="0"/>
              <a:t>EO measurements indicated correct bunch compression.</a:t>
            </a:r>
          </a:p>
          <a:p>
            <a:r>
              <a:rPr lang="en-GB" sz="1800" dirty="0" smtClean="0"/>
              <a:t>17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October: installed a Burst Generator to reduce the photo-injector laser repetition rate by a factor of 5, from 81.25MHz to 16.25MHz. This enabled us to avoid beam loading and increase the bunch charge from 40pC up to 80pC (the original ERLP specification)   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2000" b="1" i="1" dirty="0" smtClean="0">
                <a:sym typeface="Symbol"/>
              </a:rPr>
              <a:t>   resulted in lasing within a few shifts</a:t>
            </a:r>
            <a:r>
              <a:rPr lang="en-GB" sz="2000" b="1" i="1" dirty="0" smtClean="0"/>
              <a:t>.</a:t>
            </a:r>
            <a:endParaRPr lang="en-GB" sz="1800" b="1" i="1" dirty="0" smtClean="0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1907704" y="0"/>
            <a:ext cx="5616624" cy="6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2800" noProof="0" dirty="0" smtClean="0">
                <a:solidFill>
                  <a:srgbClr val="002060"/>
                </a:solidFill>
                <a:latin typeface="Calibri" pitchFamily="34" charset="0"/>
              </a:rPr>
              <a:t>Modifications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for</a:t>
            </a:r>
            <a:r>
              <a:rPr lang="en-GB" sz="2800" noProof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800" dirty="0" smtClean="0">
                <a:solidFill>
                  <a:srgbClr val="002060"/>
                </a:solidFill>
                <a:latin typeface="Calibri" pitchFamily="34" charset="0"/>
              </a:rPr>
              <a:t>L</a:t>
            </a:r>
            <a:r>
              <a:rPr lang="en-GB" sz="2800" noProof="0" dirty="0" err="1" smtClean="0">
                <a:solidFill>
                  <a:srgbClr val="002060"/>
                </a:solidFill>
                <a:latin typeface="Calibri" pitchFamily="34" charset="0"/>
              </a:rPr>
              <a:t>asing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36096" y="770885"/>
            <a:ext cx="3257236" cy="5178395"/>
            <a:chOff x="5436096" y="1480512"/>
            <a:chExt cx="3257236" cy="5178395"/>
          </a:xfrm>
        </p:grpSpPr>
        <p:sp>
          <p:nvSpPr>
            <p:cNvPr id="17" name="TextBox 16"/>
            <p:cNvSpPr txBox="1"/>
            <p:nvPr/>
          </p:nvSpPr>
          <p:spPr>
            <a:xfrm>
              <a:off x="5436096" y="6074132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alibri" pitchFamily="34" charset="0"/>
                  <a:cs typeface="Arial" pitchFamily="34" charset="0"/>
                </a:rPr>
                <a:t>EO measurements of electron bunch profile</a:t>
              </a:r>
              <a:endParaRPr lang="en-GB" sz="1600" dirty="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112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32000" contrast="38000"/>
            </a:blip>
            <a:srcRect r="45382"/>
            <a:stretch>
              <a:fillRect/>
            </a:stretch>
          </p:blipFill>
          <p:spPr bwMode="auto">
            <a:xfrm>
              <a:off x="5436096" y="1866030"/>
              <a:ext cx="3257236" cy="4179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Arrow Connector 14"/>
            <p:cNvCxnSpPr/>
            <p:nvPr/>
          </p:nvCxnSpPr>
          <p:spPr bwMode="auto">
            <a:xfrm>
              <a:off x="6778789" y="1664204"/>
              <a:ext cx="39658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7708019" y="1664204"/>
              <a:ext cx="39658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175376" y="1505990"/>
              <a:ext cx="0" cy="3164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7708019" y="1505990"/>
              <a:ext cx="0" cy="3164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262052" y="1480512"/>
              <a:ext cx="1031127" cy="40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alibri" pitchFamily="34" charset="0"/>
                </a:rPr>
                <a:t>1ps</a:t>
              </a:r>
              <a:endParaRPr lang="en-GB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93681" y="802759"/>
            <a:ext cx="8956800" cy="5975498"/>
            <a:chOff x="93681" y="802759"/>
            <a:chExt cx="8956800" cy="5975498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9249" t="23754" r="7459" b="2154"/>
            <a:stretch>
              <a:fillRect/>
            </a:stretch>
          </p:blipFill>
          <p:spPr bwMode="auto">
            <a:xfrm>
              <a:off x="93681" y="802759"/>
              <a:ext cx="8956800" cy="597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2" descr="Lasing-2.jpg"/>
            <p:cNvPicPr>
              <a:picLocks noChangeAspect="1"/>
            </p:cNvPicPr>
            <p:nvPr/>
          </p:nvPicPr>
          <p:blipFill>
            <a:blip r:embed="rId4" cstate="screen"/>
            <a:srcRect l="7158" t="2236" r="73729" b="92077"/>
            <a:stretch>
              <a:fillRect/>
            </a:stretch>
          </p:blipFill>
          <p:spPr>
            <a:xfrm>
              <a:off x="755114" y="802975"/>
              <a:ext cx="1711684" cy="37105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00034" y="3500438"/>
            <a:ext cx="3500462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chemeClr val="bg1"/>
                </a:solidFill>
                <a:latin typeface="Calibri" pitchFamily="34" charset="0"/>
              </a:rPr>
              <a:t>First Lasing Data: 23/10/10</a:t>
            </a:r>
            <a:endParaRPr lang="en-GB" sz="1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4342" y="3571876"/>
            <a:ext cx="321471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chemeClr val="bg1"/>
                </a:solidFill>
                <a:latin typeface="Calibri" pitchFamily="34" charset="0"/>
              </a:rPr>
              <a:t>Simulation (FELO code)</a:t>
            </a:r>
            <a:endParaRPr lang="en-GB" sz="1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 t="3689" r="5544"/>
          <a:stretch>
            <a:fillRect/>
          </a:stretch>
        </p:blipFill>
        <p:spPr bwMode="auto">
          <a:xfrm>
            <a:off x="467544" y="4000500"/>
            <a:ext cx="3651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t="3202" r="5606"/>
          <a:stretch>
            <a:fillRect/>
          </a:stretch>
        </p:blipFill>
        <p:spPr bwMode="auto">
          <a:xfrm>
            <a:off x="4911466" y="4000504"/>
            <a:ext cx="35896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 l="8484" r="8402" b="95937"/>
          <a:stretch>
            <a:fillRect/>
          </a:stretch>
        </p:blipFill>
        <p:spPr bwMode="auto">
          <a:xfrm>
            <a:off x="0" y="-7254"/>
            <a:ext cx="9144000" cy="69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-108520" y="116632"/>
            <a:ext cx="9144001" cy="46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23 October 2010: First Lasing!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-7254"/>
            <a:ext cx="9144001" cy="1326388"/>
            <a:chOff x="-1" y="-7254"/>
            <a:chExt cx="9144001" cy="132638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58353" r="8402" b="79934"/>
            <a:stretch>
              <a:fillRect/>
            </a:stretch>
          </p:blipFill>
          <p:spPr bwMode="auto">
            <a:xfrm>
              <a:off x="0" y="329783"/>
              <a:ext cx="9144000" cy="9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8484" r="8402" b="95937"/>
            <a:stretch>
              <a:fillRect/>
            </a:stretch>
          </p:blipFill>
          <p:spPr bwMode="auto">
            <a:xfrm>
              <a:off x="0" y="-7254"/>
              <a:ext cx="9144000" cy="49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-1" y="14515"/>
              <a:ext cx="9144001" cy="62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GB" sz="4000" dirty="0" smtClean="0">
                  <a:solidFill>
                    <a:schemeClr val="bg1"/>
                  </a:solidFill>
                  <a:latin typeface="Calibri" pitchFamily="34" charset="0"/>
                </a:rPr>
                <a:t>23</a:t>
              </a:r>
              <a:r>
                <a:rPr lang="en-GB" sz="4000" baseline="30000" dirty="0" smtClean="0">
                  <a:solidFill>
                    <a:schemeClr val="bg1"/>
                  </a:solidFill>
                  <a:latin typeface="Calibri" pitchFamily="34" charset="0"/>
                </a:rPr>
                <a:t>rd</a:t>
              </a:r>
              <a:r>
                <a:rPr lang="en-GB" sz="4000" dirty="0" smtClean="0">
                  <a:solidFill>
                    <a:schemeClr val="bg1"/>
                  </a:solidFill>
                  <a:latin typeface="Calibri" pitchFamily="34" charset="0"/>
                </a:rPr>
                <a:t> October 2010: ALICE FEL First Lasing</a:t>
              </a:r>
              <a:endPara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endParaRPr>
            </a:p>
          </p:txBody>
        </p:sp>
      </p:grpSp>
      <p:pic>
        <p:nvPicPr>
          <p:cNvPr id="8" name="Picture 7" descr="Lasing-2.jpg"/>
          <p:cNvPicPr>
            <a:picLocks noChangeAspect="1"/>
          </p:cNvPicPr>
          <p:nvPr/>
        </p:nvPicPr>
        <p:blipFill>
          <a:blip r:embed="rId3" cstate="screen"/>
          <a:srcRect t="2236" b="4625"/>
          <a:stretch>
            <a:fillRect/>
          </a:stretch>
        </p:blipFill>
        <p:spPr>
          <a:xfrm>
            <a:off x="0" y="764704"/>
            <a:ext cx="6588256" cy="44705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4026" y="4005064"/>
            <a:ext cx="3500462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 smtClean="0">
                <a:solidFill>
                  <a:schemeClr val="bg1"/>
                </a:solidFill>
              </a:rPr>
              <a:t>First Lasing Data: 23/10/10</a:t>
            </a:r>
            <a:endParaRPr lang="en-GB" sz="1600" b="1" i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3689" r="5544"/>
          <a:stretch>
            <a:fillRect/>
          </a:stretch>
        </p:blipFill>
        <p:spPr bwMode="auto">
          <a:xfrm>
            <a:off x="5457422" y="4384484"/>
            <a:ext cx="3651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76256" y="836712"/>
            <a:ext cx="1835696" cy="78175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2"/>
                </a:solidFill>
              </a:rPr>
              <a:t>Lasing</a:t>
            </a:r>
          </a:p>
          <a:p>
            <a:pPr algn="ctr"/>
            <a:r>
              <a:rPr lang="en-GB" sz="1600" dirty="0">
                <a:solidFill>
                  <a:schemeClr val="accent2"/>
                </a:solidFill>
              </a:rPr>
              <a:t> 100-40 </a:t>
            </a:r>
            <a:r>
              <a:rPr lang="en-GB" sz="1600" dirty="0" err="1">
                <a:solidFill>
                  <a:schemeClr val="accent2"/>
                </a:solidFill>
              </a:rPr>
              <a:t>pC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smtClean="0">
                <a:solidFill>
                  <a:schemeClr val="accent2"/>
                </a:solidFill>
              </a:rPr>
              <a:t>@</a:t>
            </a:r>
          </a:p>
          <a:p>
            <a:pPr algn="ctr"/>
            <a:r>
              <a:rPr lang="en-GB" sz="1600" dirty="0" smtClean="0">
                <a:solidFill>
                  <a:schemeClr val="accent2"/>
                </a:solidFill>
              </a:rPr>
              <a:t> </a:t>
            </a:r>
            <a:r>
              <a:rPr lang="en-GB" sz="1600" dirty="0">
                <a:solidFill>
                  <a:schemeClr val="accent2"/>
                </a:solidFill>
              </a:rPr>
              <a:t>16.25 MHz</a:t>
            </a:r>
            <a:r>
              <a:rPr lang="en-GB" sz="1600" dirty="0"/>
              <a:t>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l="5312" r="6802"/>
          <a:stretch>
            <a:fillRect/>
          </a:stretch>
        </p:blipFill>
        <p:spPr bwMode="auto">
          <a:xfrm>
            <a:off x="540321" y="4653136"/>
            <a:ext cx="410368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19833" y="6237312"/>
            <a:ext cx="309634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Continuous tuning 5.7-8.0 µm, varying  undulator gap.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32240" y="2204864"/>
            <a:ext cx="2232248" cy="91101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The peak power  ~3 MW</a:t>
            </a:r>
          </a:p>
          <a:p>
            <a:endParaRPr lang="en-GB" dirty="0" smtClean="0"/>
          </a:p>
          <a:p>
            <a:r>
              <a:rPr lang="en-US" dirty="0" smtClean="0"/>
              <a:t>Single pass gain ~20 %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648072"/>
          </a:xfrm>
        </p:spPr>
        <p:txBody>
          <a:bodyPr/>
          <a:lstStyle/>
          <a:p>
            <a:r>
              <a:rPr lang="en-GB" sz="3200" dirty="0" smtClean="0"/>
              <a:t>2011: FEL and FELIS   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955754"/>
            <a:ext cx="737573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FEL beam transported to the Diagnostic room (March)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Scanning Near-field Optical Microscope (SNOM) installed </a:t>
            </a:r>
          </a:p>
          <a:p>
            <a:r>
              <a:rPr lang="en-GB" sz="2000" dirty="0" smtClean="0"/>
              <a:t>	received from </a:t>
            </a:r>
            <a:r>
              <a:rPr lang="en-GB" sz="2000" dirty="0" err="1" smtClean="0"/>
              <a:t>Vanderbuilt</a:t>
            </a:r>
            <a:r>
              <a:rPr lang="en-GB" sz="2000" dirty="0" smtClean="0"/>
              <a:t> Uni.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Free Electron Laser integration with </a:t>
            </a:r>
          </a:p>
          <a:p>
            <a:r>
              <a:rPr lang="en-GB" sz="2000" dirty="0" smtClean="0"/>
              <a:t>	Scanning Near-field Optical Microscope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rgbClr val="FF0000"/>
                </a:solidFill>
              </a:rPr>
              <a:t>FELIS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First SNOM image (September)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Short e-bunch characterisation with EO diagnostic </a:t>
            </a:r>
            <a:endParaRPr lang="en-GB" dirty="0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3240360" cy="25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108"/>
          <p:cNvSpPr/>
          <p:nvPr/>
        </p:nvSpPr>
        <p:spPr>
          <a:xfrm>
            <a:off x="323528" y="6237312"/>
            <a:ext cx="4572000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Electro-optic bunch profile measurement (</a:t>
            </a:r>
            <a:r>
              <a:rPr lang="en-GB" dirty="0" err="1" smtClean="0"/>
              <a:t>ZnTe</a:t>
            </a:r>
            <a:r>
              <a:rPr lang="en-GB" dirty="0" smtClean="0"/>
              <a:t> crystal probed by Ti Sapphire laser) </a:t>
            </a:r>
          </a:p>
        </p:txBody>
      </p:sp>
      <p:pic>
        <p:nvPicPr>
          <p:cNvPr id="110" name="Content Placeholder 1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32000" contrast="38000"/>
          </a:blip>
          <a:srcRect/>
          <a:stretch>
            <a:fillRect/>
          </a:stretch>
        </p:blipFill>
        <p:spPr>
          <a:xfrm>
            <a:off x="755576" y="3645024"/>
            <a:ext cx="3168352" cy="2220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760640" cy="433387"/>
          </a:xfrm>
        </p:spPr>
        <p:txBody>
          <a:bodyPr/>
          <a:lstStyle/>
          <a:p>
            <a:r>
              <a:rPr lang="en-GB" sz="3200" dirty="0" smtClean="0"/>
              <a:t>SNOM: Scanning Near-Field Optical Microscopy in the IR</a:t>
            </a:r>
            <a:endParaRPr lang="en-GB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316965" cy="174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1547_sample A and tip_7592.JPG"/>
          <p:cNvPicPr>
            <a:picLocks noChangeAspect="1"/>
          </p:cNvPicPr>
          <p:nvPr/>
        </p:nvPicPr>
        <p:blipFill>
          <a:blip r:embed="rId4" cstate="print"/>
          <a:srcRect l="13496" t="14700" r="16568" b="37001"/>
          <a:stretch>
            <a:fillRect/>
          </a:stretch>
        </p:blipFill>
        <p:spPr>
          <a:xfrm>
            <a:off x="5796136" y="4491434"/>
            <a:ext cx="2520280" cy="2033910"/>
          </a:xfrm>
          <a:prstGeom prst="rect">
            <a:avLst/>
          </a:prstGeom>
        </p:spPr>
      </p:pic>
      <p:pic>
        <p:nvPicPr>
          <p:cNvPr id="6" name="Picture 7" descr="CIMG7577"/>
          <p:cNvPicPr>
            <a:picLocks noChangeAspect="1" noChangeArrowheads="1"/>
          </p:cNvPicPr>
          <p:nvPr/>
        </p:nvPicPr>
        <p:blipFill>
          <a:blip r:embed="rId5" cstate="print"/>
          <a:srcRect t="35495" r="6709" b="33998"/>
          <a:stretch>
            <a:fillRect/>
          </a:stretch>
        </p:blipFill>
        <p:spPr bwMode="auto">
          <a:xfrm>
            <a:off x="683567" y="4581128"/>
            <a:ext cx="445902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1628800"/>
            <a:ext cx="43924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002D47"/>
              </a:buClr>
              <a:buSzPct val="70000"/>
              <a:buFont typeface="Wingdings" pitchFamily="2" charset="2"/>
              <a:buChar char="l"/>
            </a:pPr>
            <a:r>
              <a:rPr lang="en-GB" sz="2000" kern="0" dirty="0" smtClean="0">
                <a:latin typeface="Calibri" pitchFamily="34" charset="0"/>
              </a:rPr>
              <a:t>Spatial resolution beats diffraction limit</a:t>
            </a:r>
          </a:p>
          <a:p>
            <a:pPr marL="342900" lvl="0" indent="-342900">
              <a:spcBef>
                <a:spcPct val="20000"/>
              </a:spcBef>
              <a:buClr>
                <a:srgbClr val="002D47"/>
              </a:buClr>
              <a:buSzPct val="70000"/>
              <a:buFont typeface="Wingdings" pitchFamily="2" charset="2"/>
              <a:buChar char="l"/>
            </a:pPr>
            <a:r>
              <a:rPr lang="en-GB" sz="2000" kern="0" dirty="0" smtClean="0">
                <a:latin typeface="Calibri" pitchFamily="34" charset="0"/>
              </a:rPr>
              <a:t>Spectral resolution to locate distribution of  proteins, lipids and DNA (IR signatures)</a:t>
            </a:r>
          </a:p>
          <a:p>
            <a:pPr marL="342900" lvl="0" indent="-342900">
              <a:spcBef>
                <a:spcPct val="20000"/>
              </a:spcBef>
              <a:buClr>
                <a:srgbClr val="002D47"/>
              </a:buClr>
              <a:buSzPct val="70000"/>
              <a:buFont typeface="Wingdings" pitchFamily="2" charset="2"/>
              <a:buChar char="l"/>
            </a:pPr>
            <a:r>
              <a:rPr lang="en-GB" sz="2000" kern="0" dirty="0" smtClean="0">
                <a:latin typeface="Calibri" pitchFamily="34" charset="0"/>
              </a:rPr>
              <a:t>Proof-of-principle experiments</a:t>
            </a:r>
          </a:p>
          <a:p>
            <a:pPr marL="342900" lvl="0" indent="-342900">
              <a:spcBef>
                <a:spcPct val="20000"/>
              </a:spcBef>
              <a:buClr>
                <a:srgbClr val="002D47"/>
              </a:buClr>
              <a:buSzPct val="70000"/>
              <a:buFont typeface="Wingdings" pitchFamily="2" charset="2"/>
              <a:buChar char="l"/>
            </a:pPr>
            <a:r>
              <a:rPr lang="en-GB" sz="2000" kern="0" dirty="0" smtClean="0">
                <a:latin typeface="Calibri" pitchFamily="34" charset="0"/>
              </a:rPr>
              <a:t>An example of some meaningful Science that can now be done with the ALICE FEL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648072"/>
          </a:xfrm>
        </p:spPr>
        <p:txBody>
          <a:bodyPr/>
          <a:lstStyle/>
          <a:p>
            <a:r>
              <a:rPr lang="en-GB" sz="3200" dirty="0" smtClean="0"/>
              <a:t>2011: THz for biology    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7156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THz beam transported to the TCL (Tissue Culture Lab)  </a:t>
            </a:r>
          </a:p>
          <a:p>
            <a:r>
              <a:rPr lang="en-GB" sz="2000" dirty="0" smtClean="0"/>
              <a:t>	that’s ~ 30m away from chicane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Biological experiments in TCL started (June) </a:t>
            </a:r>
            <a:endParaRPr lang="en-GB" sz="20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912" y="3140968"/>
            <a:ext cx="5257800" cy="3646487"/>
          </a:xfrm>
        </p:spPr>
      </p:pic>
      <p:graphicFrame>
        <p:nvGraphicFramePr>
          <p:cNvPr id="252930" name="Object 9"/>
          <p:cNvGraphicFramePr>
            <a:graphicFrameLocks noChangeAspect="1"/>
          </p:cNvGraphicFramePr>
          <p:nvPr/>
        </p:nvGraphicFramePr>
        <p:xfrm>
          <a:off x="827584" y="5157192"/>
          <a:ext cx="2098675" cy="1557337"/>
        </p:xfrm>
        <a:graphic>
          <a:graphicData uri="http://schemas.openxmlformats.org/presentationml/2006/ole">
            <p:oleObj spid="_x0000_s252930" name="Document" r:id="rId4" imgW="3834384" imgH="2401824" progId="Word.Document.8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0" y="4221088"/>
            <a:ext cx="3168352" cy="78175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/>
                </a:solidFill>
              </a:rPr>
              <a:t>Research program to determine safe limits of exposure of human cells to THz and effect of THz on differentiation of stem cells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3140968"/>
            <a:ext cx="3960440" cy="535531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Estimate </a:t>
            </a:r>
            <a:r>
              <a:rPr lang="en-GB" sz="1600" dirty="0" smtClean="0">
                <a:solidFill>
                  <a:srgbClr val="FF0000"/>
                </a:solidFill>
              </a:rPr>
              <a:t>&gt; 10 KW </a:t>
            </a:r>
            <a:r>
              <a:rPr lang="en-GB" sz="1600" dirty="0" smtClean="0"/>
              <a:t>in single THz pulse  </a:t>
            </a:r>
          </a:p>
          <a:p>
            <a:r>
              <a:rPr lang="en-GB" sz="1600" dirty="0" smtClean="0"/>
              <a:t>with ~ </a:t>
            </a:r>
            <a:r>
              <a:rPr lang="en-GB" sz="1600" dirty="0" smtClean="0">
                <a:solidFill>
                  <a:srgbClr val="FF0000"/>
                </a:solidFill>
              </a:rPr>
              <a:t>20%</a:t>
            </a:r>
            <a:r>
              <a:rPr lang="en-GB" sz="1600" dirty="0" smtClean="0"/>
              <a:t> transport efficiency to TCL 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4902" y="836712"/>
            <a:ext cx="878958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ALICE : </a:t>
            </a:r>
          </a:p>
          <a:p>
            <a:r>
              <a:rPr lang="en-GB" sz="2000" dirty="0" smtClean="0"/>
              <a:t>a source of high power broadband coherently enhanced THz radiation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648072"/>
          </a:xfrm>
        </p:spPr>
        <p:txBody>
          <a:bodyPr/>
          <a:lstStyle/>
          <a:p>
            <a:r>
              <a:rPr lang="en-GB" sz="3200" dirty="0" smtClean="0"/>
              <a:t>2011: Other developments     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908720"/>
            <a:ext cx="888736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Quantum dots studies for novel solar cells (with Manchester Uni.) </a:t>
            </a:r>
          </a:p>
          <a:p>
            <a:r>
              <a:rPr lang="en-GB" sz="2000" dirty="0" smtClean="0"/>
              <a:t>   - employs high power THz from ALICE</a:t>
            </a:r>
          </a:p>
          <a:p>
            <a:endParaRPr lang="en-GB" sz="20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 Timing and synchronisation experiments 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   - fibre-ring-laser-based system; 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   - aims for sub-10fs timing distribution for future light sources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 Digital LLRF development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 Experiments on interaction of short electron bunches with high power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	electromagnetic radiation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 Photocathode research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 DICC: International collaboration on SC </a:t>
            </a:r>
            <a:r>
              <a:rPr lang="en-GB" sz="2000" dirty="0" err="1" smtClean="0"/>
              <a:t>cryomodule</a:t>
            </a:r>
            <a:r>
              <a:rPr lang="en-GB" sz="2000" dirty="0" smtClean="0"/>
              <a:t> development  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655" y="5301208"/>
            <a:ext cx="3095625" cy="133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373216"/>
            <a:ext cx="3095625" cy="127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ight Arrow 16"/>
          <p:cNvSpPr/>
          <p:nvPr/>
        </p:nvSpPr>
        <p:spPr bwMode="auto">
          <a:xfrm>
            <a:off x="3275856" y="5805264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373216"/>
            <a:ext cx="4524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1648" y="5733256"/>
            <a:ext cx="3762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733256"/>
            <a:ext cx="4953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660" y="5733256"/>
            <a:ext cx="4191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6456" y="5301208"/>
            <a:ext cx="3603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61" descr="Hom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5373216"/>
            <a:ext cx="715963" cy="233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4" name="Picture 16" descr="224-0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732240" y="3861048"/>
            <a:ext cx="1368152" cy="96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7020272" y="1268760"/>
            <a:ext cx="1656184" cy="924942"/>
            <a:chOff x="960" y="13392"/>
            <a:chExt cx="2400" cy="1436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60" y="13392"/>
              <a:ext cx="2385" cy="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208" y="13440"/>
              <a:ext cx="115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 dirty="0">
                  <a:ea typeface="ヒラギノ角ゴ Pro W3" pitchFamily="48" charset="-128"/>
                </a:rPr>
                <a:t>sample</a:t>
              </a: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016" y="14304"/>
              <a:ext cx="57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b="1" dirty="0" err="1">
                  <a:solidFill>
                    <a:schemeClr val="accent2"/>
                  </a:solidFill>
                  <a:ea typeface="ヒラギノ角ゴ Pro W3" pitchFamily="48" charset="-128"/>
                </a:rPr>
                <a:t>fs</a:t>
              </a:r>
              <a:r>
                <a:rPr lang="en-GB" b="1" dirty="0">
                  <a:solidFill>
                    <a:schemeClr val="accent2"/>
                  </a:solidFill>
                  <a:ea typeface="ヒラギノ角ゴ Pro W3" pitchFamily="48" charset="-128"/>
                </a:rPr>
                <a:t> UV pulse</a:t>
              </a:r>
              <a:r>
                <a:rPr lang="en-GB" sz="2300" dirty="0">
                  <a:latin typeface="Times New Roman" pitchFamily="18" charset="0"/>
                  <a:ea typeface="ヒラギノ角ゴ Pro W3" pitchFamily="48" charset="-128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648072"/>
          </a:xfrm>
        </p:spPr>
        <p:txBody>
          <a:bodyPr/>
          <a:lstStyle/>
          <a:p>
            <a:r>
              <a:rPr lang="en-GB" sz="3200" dirty="0" smtClean="0"/>
              <a:t>2011: EMMA   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764704"/>
            <a:ext cx="589296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First extraction of beam from the ring (March)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First acceleration in EMMA (March)  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Acceleration by EMMA : 12 </a:t>
            </a:r>
            <a:r>
              <a:rPr lang="en-GB" sz="2000" dirty="0" smtClean="0">
                <a:sym typeface="Wingdings" pitchFamily="2" charset="2"/>
              </a:rPr>
              <a:t> 21MeV (April)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ym typeface="Wingdings" pitchFamily="2" charset="2"/>
              </a:rPr>
              <a:t> Proof-of-principle demonstrated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ym typeface="Wingdings" pitchFamily="2" charset="2"/>
              </a:rPr>
              <a:t> Paper to Nature Physics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ym typeface="Wingdings" pitchFamily="2" charset="2"/>
              </a:rPr>
              <a:t> ... to be continued  </a:t>
            </a:r>
            <a:endParaRPr lang="en-GB" sz="2000" dirty="0"/>
          </a:p>
        </p:txBody>
      </p:sp>
      <p:pic>
        <p:nvPicPr>
          <p:cNvPr id="7" name="Picture 8" descr="R:\DSC_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39" y="4077072"/>
            <a:ext cx="24480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31840" y="30689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</p:txBody>
      </p:sp>
      <p:pic>
        <p:nvPicPr>
          <p:cNvPr id="9" name="Picture 37" descr="C:\bruno\astec - 10\BNL_Logo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204864"/>
            <a:ext cx="1465312" cy="537235"/>
          </a:xfrm>
          <a:prstGeom prst="rect">
            <a:avLst/>
          </a:prstGeom>
          <a:noFill/>
        </p:spPr>
      </p:pic>
      <p:pic>
        <p:nvPicPr>
          <p:cNvPr id="10" name="Picture 38" descr="C:\bruno\astec - 10\triumf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44824"/>
            <a:ext cx="1512168" cy="360040"/>
          </a:xfrm>
          <a:prstGeom prst="rect">
            <a:avLst/>
          </a:prstGeom>
          <a:noFill/>
        </p:spPr>
      </p:pic>
      <p:pic>
        <p:nvPicPr>
          <p:cNvPr id="11" name="Picture 11" descr="C:\bruno\astec - 10\FN0041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484784"/>
            <a:ext cx="1342341" cy="242360"/>
          </a:xfrm>
          <a:prstGeom prst="rect">
            <a:avLst/>
          </a:prstGeom>
          <a:noFill/>
        </p:spPr>
      </p:pic>
      <p:pic>
        <p:nvPicPr>
          <p:cNvPr id="12" name="Picture 19" descr="C:\bruno\astec - 10\conform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32656"/>
            <a:ext cx="2821944" cy="9676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2978949"/>
            <a:ext cx="3456384" cy="954107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First NS FFAG “EMMA”: </a:t>
            </a:r>
          </a:p>
          <a:p>
            <a:r>
              <a:rPr lang="en-GB" sz="2000" dirty="0" smtClean="0"/>
              <a:t>Successful International </a:t>
            </a:r>
          </a:p>
          <a:p>
            <a:r>
              <a:rPr lang="en-GB" sz="2000" dirty="0" smtClean="0"/>
              <a:t>Collaboration </a:t>
            </a:r>
            <a:endParaRPr lang="en-GB" sz="2000" dirty="0"/>
          </a:p>
        </p:txBody>
      </p:sp>
      <p:sp>
        <p:nvSpPr>
          <p:cNvPr id="20" name="Right Arrow 19"/>
          <p:cNvSpPr/>
          <p:nvPr/>
        </p:nvSpPr>
        <p:spPr bwMode="auto">
          <a:xfrm rot="2700000">
            <a:off x="3638235" y="2243957"/>
            <a:ext cx="679397" cy="3898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54383" y="2708920"/>
            <a:ext cx="3097937" cy="4044984"/>
            <a:chOff x="4139952" y="2813016"/>
            <a:chExt cx="3097937" cy="4044984"/>
          </a:xfrm>
        </p:grpSpPr>
        <p:pic>
          <p:nvPicPr>
            <p:cNvPr id="15" name="Picture 14" descr="NPHYS_cover proposal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2813016"/>
              <a:ext cx="3097937" cy="404498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427984" y="299695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FF0000"/>
                  </a:solidFill>
                </a:rPr>
                <a:t>Nature Physics</a:t>
              </a:r>
            </a:p>
            <a:p>
              <a:pPr algn="ctr"/>
              <a:r>
                <a:rPr lang="en-GB" sz="2000" dirty="0" smtClean="0">
                  <a:solidFill>
                    <a:srgbClr val="FF0000"/>
                  </a:solidFill>
                </a:rPr>
                <a:t> March 2012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5616575" cy="45386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0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1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1400" dirty="0" smtClean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1400" dirty="0" smtClean="0">
              <a:latin typeface="Arial" charset="0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40871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19"/>
          </a:xfrm>
        </p:spPr>
        <p:txBody>
          <a:bodyPr/>
          <a:lstStyle/>
          <a:p>
            <a:r>
              <a:rPr lang="en-GB" sz="3200" dirty="0" smtClean="0"/>
              <a:t>ALICE Milestones: still growing  </a:t>
            </a:r>
            <a:br>
              <a:rPr lang="en-GB" sz="3200" dirty="0" smtClean="0"/>
            </a:br>
            <a:r>
              <a:rPr lang="en-GB" sz="3200" dirty="0" smtClean="0"/>
              <a:t>.... exponentially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extra small"/>
          <p:cNvPicPr>
            <a:picLocks noChangeAspect="1" noChangeArrowheads="1"/>
          </p:cNvPicPr>
          <p:nvPr/>
        </p:nvPicPr>
        <p:blipFill>
          <a:blip r:embed="rId3" cstate="print"/>
          <a:srcRect l="6259" t="6551" r="3543" b="17148"/>
          <a:stretch>
            <a:fillRect/>
          </a:stretch>
        </p:blipFill>
        <p:spPr bwMode="auto">
          <a:xfrm>
            <a:off x="143508" y="836712"/>
            <a:ext cx="2484276" cy="2608685"/>
          </a:xfrm>
          <a:prstGeom prst="rect">
            <a:avLst/>
          </a:prstGeom>
          <a:noFill/>
        </p:spPr>
      </p:pic>
      <p:pic>
        <p:nvPicPr>
          <p:cNvPr id="14" name="Picture 3" descr="C:\bruno\astec - 10\nj240943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980" y="4221088"/>
            <a:ext cx="4644516" cy="251819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725144"/>
            <a:ext cx="2334219" cy="19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9552" y="188640"/>
            <a:ext cx="3308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... how all this started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908720"/>
            <a:ext cx="864096" cy="3877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SRS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6" y="4869160"/>
            <a:ext cx="1042273" cy="2646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DIAMOND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4499992" y="188640"/>
            <a:ext cx="4320480" cy="2834903"/>
            <a:chOff x="4211960" y="738113"/>
            <a:chExt cx="4320480" cy="283490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738113"/>
              <a:ext cx="4320480" cy="2834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55976" y="836712"/>
              <a:ext cx="1005403" cy="3877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ERLP</a:t>
              </a:r>
              <a:endParaRPr lang="en-GB" sz="24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60232" y="6237312"/>
            <a:ext cx="987771" cy="3877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4GLS</a:t>
            </a:r>
            <a:endParaRPr lang="en-GB" sz="2400" dirty="0"/>
          </a:p>
        </p:txBody>
      </p:sp>
      <p:sp>
        <p:nvSpPr>
          <p:cNvPr id="24" name="Right Arrow 23"/>
          <p:cNvSpPr/>
          <p:nvPr/>
        </p:nvSpPr>
        <p:spPr bwMode="auto">
          <a:xfrm rot="3236285">
            <a:off x="1403648" y="3783537"/>
            <a:ext cx="1800200" cy="360040"/>
          </a:xfrm>
          <a:prstGeom prst="rightArrow">
            <a:avLst>
              <a:gd name="adj1" fmla="val 44479"/>
              <a:gd name="adj2" fmla="val 17146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4077072"/>
            <a:ext cx="130837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... to greener </a:t>
            </a:r>
          </a:p>
          <a:p>
            <a:r>
              <a:rPr lang="en-GB" dirty="0"/>
              <a:t>p</a:t>
            </a:r>
            <a:r>
              <a:rPr lang="en-GB" dirty="0" smtClean="0"/>
              <a:t>astures </a:t>
            </a:r>
            <a:endParaRPr lang="en-GB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2627784" y="1340768"/>
            <a:ext cx="1872208" cy="288032"/>
          </a:xfrm>
          <a:prstGeom prst="rightArrow">
            <a:avLst>
              <a:gd name="adj1" fmla="val 50000"/>
              <a:gd name="adj2" fmla="val 20528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3043037">
            <a:off x="5204157" y="3524677"/>
            <a:ext cx="1872208" cy="288032"/>
          </a:xfrm>
          <a:prstGeom prst="rightArrow">
            <a:avLst>
              <a:gd name="adj1" fmla="val 50000"/>
              <a:gd name="adj2" fmla="val 20528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9832" y="1772816"/>
            <a:ext cx="145418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.... Oh yes !</a:t>
            </a:r>
          </a:p>
          <a:p>
            <a:r>
              <a:rPr lang="en-GB" dirty="0" smtClean="0"/>
              <a:t>We get there ...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588224" y="3501008"/>
            <a:ext cx="125386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.... </a:t>
            </a:r>
            <a:r>
              <a:rPr lang="en-GB" dirty="0" err="1" smtClean="0"/>
              <a:t>Hmmmm</a:t>
            </a:r>
            <a:r>
              <a:rPr lang="en-GB" dirty="0" smtClean="0"/>
              <a:t> </a:t>
            </a:r>
          </a:p>
          <a:p>
            <a:r>
              <a:rPr lang="en-GB" dirty="0" smtClean="0"/>
              <a:t>Not quite .... </a:t>
            </a:r>
            <a:endParaRPr lang="en-GB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5795183"/>
            <a:ext cx="648072" cy="94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Picture1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668344" y="1772816"/>
            <a:ext cx="1022049" cy="792088"/>
          </a:xfrm>
          <a:prstGeom prst="rect">
            <a:avLst/>
          </a:prstGeom>
          <a:solidFill>
            <a:srgbClr val="EDEDED"/>
          </a:solidFill>
          <a:ln w="12700" cap="rnd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Gun Ceramic Change</a:t>
            </a:r>
            <a:endParaRPr lang="en-US" dirty="0" smtClean="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5725" y="1309688"/>
            <a:ext cx="8327921" cy="149579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dirty="0"/>
              <a:t> </a:t>
            </a:r>
            <a:r>
              <a:rPr lang="en-GB" sz="2400" dirty="0"/>
              <a:t>Lower than nominal (230kV instead of 350kV) is due to </a:t>
            </a:r>
          </a:p>
          <a:p>
            <a:pPr marL="450850" lvl="1">
              <a:buFontTx/>
              <a:buChar char="•"/>
            </a:pPr>
            <a:r>
              <a:rPr lang="en-GB" sz="2400" dirty="0"/>
              <a:t>  </a:t>
            </a:r>
            <a:r>
              <a:rPr lang="en-GB" sz="2400" dirty="0">
                <a:solidFill>
                  <a:srgbClr val="0066FF"/>
                </a:solidFill>
              </a:rPr>
              <a:t>Stanford ceramic </a:t>
            </a:r>
          </a:p>
          <a:p>
            <a:pPr marL="450850" lvl="1">
              <a:buFontTx/>
              <a:buChar char="•"/>
            </a:pPr>
            <a:r>
              <a:rPr lang="en-GB" sz="2400" dirty="0">
                <a:solidFill>
                  <a:srgbClr val="0066FF"/>
                </a:solidFill>
              </a:rPr>
              <a:t>  Field emitter on the cathode</a:t>
            </a:r>
          </a:p>
          <a:p>
            <a:pPr>
              <a:buFontTx/>
              <a:buChar char="•"/>
            </a:pPr>
            <a:r>
              <a:rPr lang="en-GB" sz="2400" dirty="0"/>
              <a:t> Both do not help emittance and injector set up </a:t>
            </a:r>
            <a:endParaRPr lang="en-US" sz="2400" dirty="0"/>
          </a:p>
        </p:txBody>
      </p:sp>
      <p:pic>
        <p:nvPicPr>
          <p:cNvPr id="21508" name="Picture 7" descr="DL06-04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75" y="3422650"/>
            <a:ext cx="38608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917700" y="5829300"/>
            <a:ext cx="3230364" cy="78175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Larger diameter single ceramic </a:t>
            </a:r>
            <a:endParaRPr lang="en-US" sz="2800" dirty="0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00038" y="5889625"/>
            <a:ext cx="1762021" cy="43704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/>
              <a:t>Stanford </a:t>
            </a:r>
            <a:endParaRPr lang="en-US" sz="2800" dirty="0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 flipV="1">
            <a:off x="935038" y="5403850"/>
            <a:ext cx="361950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 flipV="1">
            <a:off x="2901950" y="5159375"/>
            <a:ext cx="2011363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1513" name="Picture 4" descr="Stanford Ceramic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0038" y="3028950"/>
            <a:ext cx="3705225" cy="2279650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4788024" y="2780928"/>
            <a:ext cx="40324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Feb 2012 Conditioned to 430 kV for 350kV operation no field emission evident so far</a:t>
            </a:r>
            <a:endParaRPr lang="en-GB" sz="1600" dirty="0"/>
          </a:p>
        </p:txBody>
      </p:sp>
    </p:spTree>
  </p:cSld>
  <p:clrMapOvr>
    <a:masterClrMapping/>
  </p:clrMapOvr>
  <p:transition advTm="8035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Gun conditioning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63284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139952" y="2636912"/>
            <a:ext cx="1440160" cy="1008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724128" y="3501008"/>
            <a:ext cx="19442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2007</a:t>
            </a:r>
            <a:endParaRPr lang="en-GB" sz="36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771800" y="2852936"/>
            <a:ext cx="1440160" cy="1008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779912" y="3933056"/>
            <a:ext cx="19442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2012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ALICE 2012 (April-August)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3800488"/>
          </a:xfrm>
        </p:spPr>
        <p:txBody>
          <a:bodyPr/>
          <a:lstStyle/>
          <a:p>
            <a:r>
              <a:rPr lang="en-GB" sz="2400" dirty="0" smtClean="0">
                <a:solidFill>
                  <a:srgbClr val="006600"/>
                </a:solidFill>
              </a:rPr>
              <a:t>Characterisation of EMMA Electron Model of Many Application</a:t>
            </a:r>
          </a:p>
          <a:p>
            <a:r>
              <a:rPr lang="en-GB" sz="2400" dirty="0" smtClean="0">
                <a:solidFill>
                  <a:srgbClr val="006600"/>
                </a:solidFill>
              </a:rPr>
              <a:t>Transverse  &amp; longitudinal beam dynamics investigation</a:t>
            </a:r>
          </a:p>
          <a:p>
            <a:r>
              <a:rPr lang="en-GB" sz="2400" dirty="0" smtClean="0">
                <a:solidFill>
                  <a:srgbClr val="006600"/>
                </a:solidFill>
              </a:rPr>
              <a:t>Free Electron Laser Studies 	</a:t>
            </a:r>
          </a:p>
          <a:p>
            <a:r>
              <a:rPr lang="en-GB" sz="2400" dirty="0" smtClean="0">
                <a:solidFill>
                  <a:srgbClr val="006600"/>
                </a:solidFill>
              </a:rPr>
              <a:t>Alice Energy Modulation by Interaction with THz Radiation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A compact high-resolution terahertz </a:t>
            </a:r>
            <a:r>
              <a:rPr lang="en-GB" sz="2400" dirty="0" err="1" smtClean="0">
                <a:solidFill>
                  <a:srgbClr val="FF0000"/>
                </a:solidFill>
              </a:rPr>
              <a:t>upconversion</a:t>
            </a:r>
            <a:r>
              <a:rPr lang="en-GB" sz="2400" dirty="0" smtClean="0">
                <a:solidFill>
                  <a:srgbClr val="FF0000"/>
                </a:solidFill>
              </a:rPr>
              <a:t> detection scheme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Use of novel THz passive imaging instrument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Diagnostic for oesophageal cancer (SNOM)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Investigations of the mechanism of biological organisation.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THz pump-probe approach to accurately determine the low frequency response of </a:t>
            </a:r>
            <a:r>
              <a:rPr lang="en-GB" sz="2400" dirty="0" err="1" smtClean="0">
                <a:solidFill>
                  <a:srgbClr val="0070C0"/>
                </a:solidFill>
              </a:rPr>
              <a:t>biomolecules</a:t>
            </a:r>
            <a:r>
              <a:rPr lang="en-GB" sz="2400" dirty="0" smtClean="0">
                <a:solidFill>
                  <a:srgbClr val="0070C0"/>
                </a:solidFill>
              </a:rPr>
              <a:t> to high intensity THz	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THz absorbance for probing protein folding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Spin dynamics in rock-salt crystal semiconductors </a:t>
            </a:r>
          </a:p>
          <a:p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Sept – Dec: ALICE programme II</a:t>
            </a:r>
          </a:p>
          <a:p>
            <a:pPr>
              <a:buNone/>
            </a:pPr>
            <a:r>
              <a:rPr lang="en-GB" dirty="0" smtClean="0"/>
              <a:t>Dec – Jan: installation of Daresbury International Cry module</a:t>
            </a:r>
          </a:p>
          <a:p>
            <a:pPr>
              <a:buNone/>
            </a:pPr>
            <a:r>
              <a:rPr lang="en-GB" dirty="0" smtClean="0"/>
              <a:t>Feb – Mar: Characterisation of module and some limited science programme</a:t>
            </a:r>
          </a:p>
          <a:p>
            <a:pPr>
              <a:buNone/>
            </a:pPr>
            <a:r>
              <a:rPr lang="en-GB" dirty="0" smtClean="0"/>
              <a:t>The Future?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1600" y="5589240"/>
            <a:ext cx="6824882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ALICE : A Photon Source for Science?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024" y="44450"/>
            <a:ext cx="8532440" cy="864270"/>
          </a:xfrm>
        </p:spPr>
        <p:txBody>
          <a:bodyPr/>
          <a:lstStyle/>
          <a:p>
            <a:r>
              <a:rPr lang="en-GB" sz="3200" dirty="0" smtClean="0">
                <a:latin typeface="Arial" charset="0"/>
              </a:rPr>
              <a:t>ERLP: test bed and a learning tool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827584" y="836712"/>
            <a:ext cx="7345362" cy="4401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2800" u="sng" dirty="0">
                <a:solidFill>
                  <a:srgbClr val="FF0000"/>
                </a:solidFill>
              </a:rPr>
              <a:t>New accelerator technologies for the UK</a:t>
            </a:r>
            <a:r>
              <a:rPr lang="en-GB" sz="2800" u="sng" dirty="0">
                <a:solidFill>
                  <a:schemeClr val="accent2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2800" u="sng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2800" dirty="0">
                <a:solidFill>
                  <a:schemeClr val="accent2"/>
                </a:solidFill>
              </a:rPr>
              <a:t>First SCRF linac operating in the UK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2800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2800" dirty="0">
                <a:solidFill>
                  <a:schemeClr val="accent2"/>
                </a:solidFill>
              </a:rPr>
              <a:t>First DC </a:t>
            </a:r>
            <a:r>
              <a:rPr lang="en-GB" sz="2800" dirty="0" err="1">
                <a:solidFill>
                  <a:schemeClr val="accent2"/>
                </a:solidFill>
              </a:rPr>
              <a:t>photoinjector</a:t>
            </a:r>
            <a:r>
              <a:rPr lang="en-GB" sz="2800" dirty="0">
                <a:solidFill>
                  <a:schemeClr val="accent2"/>
                </a:solidFill>
              </a:rPr>
              <a:t> gun in the </a:t>
            </a:r>
            <a:r>
              <a:rPr lang="en-GB" sz="2800" dirty="0" smtClean="0">
                <a:solidFill>
                  <a:schemeClr val="accent2"/>
                </a:solidFill>
              </a:rPr>
              <a:t>UK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2800" dirty="0">
              <a:solidFill>
                <a:schemeClr val="accent2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2800" dirty="0" smtClean="0">
                <a:solidFill>
                  <a:schemeClr val="accent2"/>
                </a:solidFill>
                <a:cs typeface="Arial" charset="0"/>
              </a:rPr>
              <a:t>First ERL in Europe</a:t>
            </a:r>
            <a:endParaRPr lang="en-GB" sz="2400" dirty="0">
              <a:solidFill>
                <a:schemeClr val="accent2"/>
              </a:solidFill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GB" sz="2800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sz="2800" dirty="0">
                <a:solidFill>
                  <a:schemeClr val="accent2"/>
                </a:solidFill>
              </a:rPr>
              <a:t>First </a:t>
            </a:r>
            <a:r>
              <a:rPr lang="en-GB" sz="2800" dirty="0" smtClean="0">
                <a:solidFill>
                  <a:schemeClr val="accent2"/>
                </a:solidFill>
              </a:rPr>
              <a:t>IR-FEL driven </a:t>
            </a:r>
            <a:r>
              <a:rPr lang="en-GB" sz="2800" dirty="0">
                <a:solidFill>
                  <a:schemeClr val="accent2"/>
                </a:solidFill>
              </a:rPr>
              <a:t>by energy recovery accelerator in Europe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5373216"/>
            <a:ext cx="80764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... lots of help from all around the world </a:t>
            </a:r>
          </a:p>
          <a:p>
            <a:r>
              <a:rPr lang="en-GB" sz="2000" dirty="0" smtClean="0"/>
              <a:t>... BIG THANKS to all and , especially, to colleagues from </a:t>
            </a:r>
            <a:r>
              <a:rPr lang="en-GB" sz="2000" dirty="0" err="1" smtClean="0"/>
              <a:t>JLab</a:t>
            </a:r>
            <a:r>
              <a:rPr lang="en-GB" sz="2000" dirty="0" smtClean="0"/>
              <a:t> !!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The ALICE (ERLP) Facility @ Daresbury Laboratory</a:t>
            </a:r>
          </a:p>
        </p:txBody>
      </p:sp>
      <p:pic>
        <p:nvPicPr>
          <p:cNvPr id="21507" name="Picture 10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39846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351588" y="2224088"/>
            <a:ext cx="2036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400" b="0">
                <a:latin typeface="Lucida Grande" pitchFamily="84" charset="0"/>
              </a:rPr>
              <a:t>Tower or lab picture</a:t>
            </a:r>
          </a:p>
        </p:txBody>
      </p:sp>
      <p:pic>
        <p:nvPicPr>
          <p:cNvPr id="21511" name="Picture 1028" descr="F:\Marg's Data\Images\Daresbury Lab\New Dares Aerial 1.jpg"/>
          <p:cNvPicPr>
            <a:picLocks noChangeAspect="1" noChangeArrowheads="1"/>
          </p:cNvPicPr>
          <p:nvPr/>
        </p:nvPicPr>
        <p:blipFill>
          <a:blip r:embed="rId4" cstate="print"/>
          <a:srcRect r="50822"/>
          <a:stretch>
            <a:fillRect/>
          </a:stretch>
        </p:blipFill>
        <p:spPr bwMode="auto">
          <a:xfrm>
            <a:off x="4859338" y="1196975"/>
            <a:ext cx="367347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Engserve\CONFORM\EMMA\drawing-layouts-and-images\ALICE_EMMA 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92375"/>
            <a:ext cx="8280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684213" y="3789363"/>
            <a:ext cx="906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2000">
                <a:solidFill>
                  <a:srgbClr val="FF0000"/>
                </a:solidFill>
                <a:latin typeface="Calibri" pitchFamily="34" charset="0"/>
              </a:rPr>
              <a:t>EMMA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700338" y="4292600"/>
            <a:ext cx="2033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33CC"/>
                </a:solidFill>
                <a:latin typeface="Calibri" pitchFamily="34" charset="0"/>
              </a:rPr>
              <a:t>superconducting linac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8027988" y="4402138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33CC"/>
                </a:solidFill>
                <a:latin typeface="Calibri" pitchFamily="34" charset="0"/>
              </a:rPr>
              <a:t>DC gun</a:t>
            </a:r>
          </a:p>
        </p:txBody>
      </p:sp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6948488" y="2738438"/>
            <a:ext cx="1343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33CC"/>
                </a:solidFill>
                <a:latin typeface="Calibri" pitchFamily="34" charset="0"/>
              </a:rPr>
              <a:t>photoinjector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33CC"/>
                </a:solidFill>
                <a:latin typeface="Calibri" pitchFamily="34" charset="0"/>
              </a:rPr>
              <a:t>laser</a:t>
            </a:r>
          </a:p>
        </p:txBody>
      </p:sp>
      <p:sp>
        <p:nvSpPr>
          <p:cNvPr id="20487" name="TextBox 25"/>
          <p:cNvSpPr txBox="1">
            <a:spLocks noChangeArrowheads="1"/>
          </p:cNvSpPr>
          <p:nvPr/>
        </p:nvSpPr>
        <p:spPr bwMode="auto">
          <a:xfrm>
            <a:off x="4500563" y="2924175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33CC"/>
                </a:solidFill>
                <a:latin typeface="Calibri" pitchFamily="34" charset="0"/>
              </a:rPr>
              <a:t>Free Electron Laser</a:t>
            </a:r>
          </a:p>
        </p:txBody>
      </p:sp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6011863" y="4652963"/>
            <a:ext cx="1593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33CC"/>
                </a:solidFill>
                <a:latin typeface="Calibri" pitchFamily="34" charset="0"/>
              </a:rPr>
              <a:t>superconducting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600">
                <a:solidFill>
                  <a:srgbClr val="0033CC"/>
                </a:solidFill>
                <a:latin typeface="Calibri" pitchFamily="34" charset="0"/>
              </a:rPr>
              <a:t>booster</a:t>
            </a:r>
          </a:p>
        </p:txBody>
      </p:sp>
      <p:sp>
        <p:nvSpPr>
          <p:cNvPr id="20489" name="Title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en-GB" sz="3200" smtClean="0">
                <a:latin typeface="Arial" charset="0"/>
              </a:rPr>
              <a:t>The ALICE Facility @ Daresbury Laboratory</a:t>
            </a:r>
          </a:p>
        </p:txBody>
      </p:sp>
      <p:sp>
        <p:nvSpPr>
          <p:cNvPr id="20490" name="Rectangle 29"/>
          <p:cNvSpPr>
            <a:spLocks noChangeArrowheads="1"/>
          </p:cNvSpPr>
          <p:nvPr/>
        </p:nvSpPr>
        <p:spPr bwMode="auto">
          <a:xfrm>
            <a:off x="755650" y="981075"/>
            <a:ext cx="777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3200">
                <a:solidFill>
                  <a:srgbClr val="FF0000"/>
                </a:solidFill>
              </a:rPr>
              <a:t>A</a:t>
            </a:r>
            <a:r>
              <a:rPr lang="en-GB" sz="2400" b="0"/>
              <a:t>ccelerators and </a:t>
            </a:r>
            <a:r>
              <a:rPr lang="en-GB" sz="3200">
                <a:solidFill>
                  <a:srgbClr val="FF0000"/>
                </a:solidFill>
              </a:rPr>
              <a:t>L</a:t>
            </a:r>
            <a:r>
              <a:rPr lang="en-GB" sz="2400" b="0"/>
              <a:t>asers </a:t>
            </a:r>
            <a:r>
              <a:rPr lang="en-GB" sz="3200">
                <a:solidFill>
                  <a:srgbClr val="FF0000"/>
                </a:solidFill>
              </a:rPr>
              <a:t>I</a:t>
            </a:r>
            <a:r>
              <a:rPr lang="en-GB" sz="2400" b="0"/>
              <a:t>n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3200">
                <a:solidFill>
                  <a:srgbClr val="FF0000"/>
                </a:solidFill>
              </a:rPr>
              <a:t>C</a:t>
            </a:r>
            <a:r>
              <a:rPr lang="en-GB" sz="2400" b="0"/>
              <a:t>ombined </a:t>
            </a:r>
            <a:r>
              <a:rPr lang="en-GB" sz="3200">
                <a:solidFill>
                  <a:srgbClr val="FF0000"/>
                </a:solidFill>
              </a:rPr>
              <a:t>E</a:t>
            </a:r>
            <a:r>
              <a:rPr lang="en-GB" sz="2400" b="0"/>
              <a:t>xperiments</a:t>
            </a: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1979613" y="1700213"/>
            <a:ext cx="54006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2000">
                <a:solidFill>
                  <a:srgbClr val="002060"/>
                </a:solidFill>
              </a:rPr>
              <a:t>An accelerator R&amp;D facility based on a superconducting energy recovery linac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lice.stfc.ac.uk/images/High_Res/ALICE_EMMA%20image.jpg"/>
          <p:cNvPicPr>
            <a:picLocks noChangeAspect="1" noChangeArrowheads="1"/>
          </p:cNvPicPr>
          <p:nvPr/>
        </p:nvPicPr>
        <p:blipFill>
          <a:blip r:embed="rId3" cstate="print"/>
          <a:srcRect t="7102"/>
          <a:stretch>
            <a:fillRect/>
          </a:stretch>
        </p:blipFill>
        <p:spPr bwMode="auto">
          <a:xfrm>
            <a:off x="0" y="1556638"/>
            <a:ext cx="9144000" cy="2825775"/>
          </a:xfrm>
          <a:prstGeom prst="rect">
            <a:avLst/>
          </a:prstGeom>
          <a:noFill/>
        </p:spPr>
      </p:pic>
      <p:sp>
        <p:nvSpPr>
          <p:cNvPr id="138" name="Title 1"/>
          <p:cNvSpPr>
            <a:spLocks noGrp="1"/>
          </p:cNvSpPr>
          <p:nvPr>
            <p:ph type="title"/>
          </p:nvPr>
        </p:nvSpPr>
        <p:spPr>
          <a:xfrm>
            <a:off x="3714744" y="0"/>
            <a:ext cx="5242904" cy="624113"/>
          </a:xfrm>
          <a:noFill/>
        </p:spPr>
        <p:txBody>
          <a:bodyPr/>
          <a:lstStyle/>
          <a:p>
            <a:pPr algn="ctr"/>
            <a:r>
              <a:rPr lang="en-GB" b="0" dirty="0" smtClean="0">
                <a:latin typeface="Calibri" pitchFamily="34" charset="0"/>
              </a:rPr>
              <a:t>ALICE accelerator</a:t>
            </a:r>
            <a:endParaRPr lang="en-GB" b="0" dirty="0">
              <a:latin typeface="Calibri" pitchFamily="34" charset="0"/>
            </a:endParaRPr>
          </a:p>
        </p:txBody>
      </p:sp>
      <p:pic>
        <p:nvPicPr>
          <p:cNvPr id="126" name="Picture 125" descr="ALICE_FEL.png"/>
          <p:cNvPicPr>
            <a:picLocks noChangeAspect="1"/>
          </p:cNvPicPr>
          <p:nvPr/>
        </p:nvPicPr>
        <p:blipFill>
          <a:blip r:embed="rId4" cstate="print"/>
          <a:srcRect l="12433" t="25460" r="90" b="20249"/>
          <a:stretch>
            <a:fillRect/>
          </a:stretch>
        </p:blipFill>
        <p:spPr>
          <a:xfrm>
            <a:off x="0" y="4568940"/>
            <a:ext cx="9144000" cy="12363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957604" y="3876155"/>
            <a:ext cx="1299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230 kV DC </a:t>
            </a:r>
            <a:r>
              <a:rPr lang="en-GB" sz="1200" dirty="0" err="1" smtClean="0"/>
              <a:t>GaAs</a:t>
            </a:r>
            <a:r>
              <a:rPr lang="en-GB" sz="1200" dirty="0" smtClean="0"/>
              <a:t> cathode gun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783701" y="2310175"/>
            <a:ext cx="81576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PI laser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9322" y="4174880"/>
            <a:ext cx="221457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Booster: 2 9-cell SC L-band cavities &gt;6.5MeV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82759" y="3122483"/>
            <a:ext cx="7824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Buncher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cavity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0364" y="3718294"/>
            <a:ext cx="16743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Linac: 2 9-cell SC L-band cavities  &gt;27.5MeV, ER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09319" y="2567035"/>
            <a:ext cx="60884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6.5MeV</a:t>
            </a:r>
          </a:p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dump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00496" y="2143116"/>
            <a:ext cx="118795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Bunch compression chicane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15140" y="2214554"/>
            <a:ext cx="92869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FEL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beamline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76056" y="2380664"/>
            <a:ext cx="115212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Arial" pitchFamily="34" charset="0"/>
                <a:cs typeface="Arial" pitchFamily="34" charset="0"/>
              </a:rPr>
              <a:t>FEL optical</a:t>
            </a:r>
            <a:br>
              <a:rPr lang="en-GB" sz="1200" b="1" dirty="0" smtClean="0">
                <a:latin typeface="Arial" pitchFamily="34" charset="0"/>
                <a:cs typeface="Arial" pitchFamily="34" charset="0"/>
              </a:rPr>
            </a:b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cavity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6123398" y="2661208"/>
            <a:ext cx="672038" cy="4949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715140" y="1785926"/>
            <a:ext cx="92869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THz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beamline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68884" y="3360338"/>
            <a:ext cx="129941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arc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0" y="2763951"/>
            <a:ext cx="4767209" cy="191844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6832315" y="3216013"/>
            <a:ext cx="2311685" cy="14702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65000"/>
              </a:schemeClr>
            </a:solidFill>
            <a:prstDash val="sysDot"/>
            <a:round/>
            <a:headEnd type="none" w="med" len="med"/>
            <a:tailEnd type="none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4899414" y="2624023"/>
            <a:ext cx="103239" cy="79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5002653" y="2623115"/>
            <a:ext cx="146122" cy="9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10800000">
            <a:off x="6030932" y="2650936"/>
            <a:ext cx="92466" cy="102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58"/>
          <p:cNvGrpSpPr/>
          <p:nvPr/>
        </p:nvGrpSpPr>
        <p:grpSpPr>
          <a:xfrm>
            <a:off x="-324543" y="5487705"/>
            <a:ext cx="9468544" cy="1370295"/>
            <a:chOff x="-277447" y="5418448"/>
            <a:chExt cx="9411173" cy="1370295"/>
          </a:xfrm>
        </p:grpSpPr>
        <p:sp>
          <p:nvSpPr>
            <p:cNvPr id="12" name="Freeform 11"/>
            <p:cNvSpPr/>
            <p:nvPr/>
          </p:nvSpPr>
          <p:spPr>
            <a:xfrm rot="10800000">
              <a:off x="-277447" y="6127398"/>
              <a:ext cx="2092598" cy="218364"/>
            </a:xfrm>
            <a:custGeom>
              <a:avLst/>
              <a:gdLst>
                <a:gd name="connsiteX0" fmla="*/ 1701800 w 1701800"/>
                <a:gd name="connsiteY0" fmla="*/ 8467 h 381000"/>
                <a:gd name="connsiteX1" fmla="*/ 651934 w 1701800"/>
                <a:gd name="connsiteY1" fmla="*/ 0 h 381000"/>
                <a:gd name="connsiteX2" fmla="*/ 8467 w 1701800"/>
                <a:gd name="connsiteY2" fmla="*/ 381000 h 381000"/>
                <a:gd name="connsiteX3" fmla="*/ 0 w 1701800"/>
                <a:gd name="connsiteY3" fmla="*/ 381000 h 381000"/>
                <a:gd name="connsiteX0" fmla="*/ 1916082 w 1916082"/>
                <a:gd name="connsiteY0" fmla="*/ 8467 h 381000"/>
                <a:gd name="connsiteX1" fmla="*/ 651934 w 1916082"/>
                <a:gd name="connsiteY1" fmla="*/ 0 h 381000"/>
                <a:gd name="connsiteX2" fmla="*/ 8467 w 1916082"/>
                <a:gd name="connsiteY2" fmla="*/ 381000 h 381000"/>
                <a:gd name="connsiteX3" fmla="*/ 0 w 1916082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6082" h="381000">
                  <a:moveTo>
                    <a:pt x="1916082" y="8467"/>
                  </a:moveTo>
                  <a:lnTo>
                    <a:pt x="651934" y="0"/>
                  </a:lnTo>
                  <a:lnTo>
                    <a:pt x="8467" y="381000"/>
                  </a:lnTo>
                  <a:lnTo>
                    <a:pt x="0" y="381000"/>
                  </a:ln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lowchart: Stored Data 13"/>
            <p:cNvSpPr/>
            <p:nvPr/>
          </p:nvSpPr>
          <p:spPr>
            <a:xfrm rot="10800000">
              <a:off x="8698472" y="5894495"/>
              <a:ext cx="137423" cy="412268"/>
            </a:xfrm>
            <a:prstGeom prst="flowChartOnlineStorag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lowchart: Stored Data 15"/>
            <p:cNvSpPr/>
            <p:nvPr/>
          </p:nvSpPr>
          <p:spPr>
            <a:xfrm>
              <a:off x="330152" y="5878055"/>
              <a:ext cx="137423" cy="412268"/>
            </a:xfrm>
            <a:prstGeom prst="flowChartOnlineStorag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0800000">
              <a:off x="450375" y="6102511"/>
              <a:ext cx="8270543" cy="0"/>
            </a:xfrm>
            <a:custGeom>
              <a:avLst/>
              <a:gdLst>
                <a:gd name="connsiteX0" fmla="*/ 7696200 w 7696200"/>
                <a:gd name="connsiteY0" fmla="*/ 16934 h 2006600"/>
                <a:gd name="connsiteX1" fmla="*/ 0 w 7696200"/>
                <a:gd name="connsiteY1" fmla="*/ 0 h 2006600"/>
                <a:gd name="connsiteX2" fmla="*/ 8467 w 7696200"/>
                <a:gd name="connsiteY2" fmla="*/ 2006600 h 2006600"/>
                <a:gd name="connsiteX3" fmla="*/ 990600 w 7696200"/>
                <a:gd name="connsiteY3" fmla="*/ 2006600 h 2006600"/>
                <a:gd name="connsiteX0" fmla="*/ 7696200 w 7696200"/>
                <a:gd name="connsiteY0" fmla="*/ 16934 h 2006600"/>
                <a:gd name="connsiteX1" fmla="*/ 0 w 7696200"/>
                <a:gd name="connsiteY1" fmla="*/ 0 h 2006600"/>
                <a:gd name="connsiteX2" fmla="*/ 8467 w 7696200"/>
                <a:gd name="connsiteY2" fmla="*/ 1577948 h 2006600"/>
                <a:gd name="connsiteX3" fmla="*/ 990600 w 7696200"/>
                <a:gd name="connsiteY3" fmla="*/ 2006600 h 2006600"/>
                <a:gd name="connsiteX0" fmla="*/ 7696200 w 7696200"/>
                <a:gd name="connsiteY0" fmla="*/ 16934 h 1577948"/>
                <a:gd name="connsiteX1" fmla="*/ 0 w 7696200"/>
                <a:gd name="connsiteY1" fmla="*/ 0 h 1577948"/>
                <a:gd name="connsiteX2" fmla="*/ 8467 w 7696200"/>
                <a:gd name="connsiteY2" fmla="*/ 1577948 h 1577948"/>
                <a:gd name="connsiteX3" fmla="*/ 990600 w 7696200"/>
                <a:gd name="connsiteY3" fmla="*/ 1577948 h 1577948"/>
                <a:gd name="connsiteX0" fmla="*/ 7696200 w 7696200"/>
                <a:gd name="connsiteY0" fmla="*/ 16934 h 1577948"/>
                <a:gd name="connsiteX1" fmla="*/ 0 w 7696200"/>
                <a:gd name="connsiteY1" fmla="*/ 0 h 1577948"/>
                <a:gd name="connsiteX2" fmla="*/ 8467 w 7696200"/>
                <a:gd name="connsiteY2" fmla="*/ 1577948 h 1577948"/>
                <a:gd name="connsiteX0" fmla="*/ 7696200 w 7696200"/>
                <a:gd name="connsiteY0" fmla="*/ 16934 h 16934"/>
                <a:gd name="connsiteX1" fmla="*/ 0 w 7696200"/>
                <a:gd name="connsiteY1" fmla="*/ 0 h 1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0" h="16934">
                  <a:moveTo>
                    <a:pt x="7696200" y="16934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Connector 17"/>
            <p:cNvCxnSpPr>
              <a:endCxn id="20" idx="1"/>
            </p:cNvCxnSpPr>
            <p:nvPr/>
          </p:nvCxnSpPr>
          <p:spPr>
            <a:xfrm rot="10800000">
              <a:off x="1926457" y="6102510"/>
              <a:ext cx="6466916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rapezoid 18"/>
            <p:cNvSpPr/>
            <p:nvPr/>
          </p:nvSpPr>
          <p:spPr>
            <a:xfrm rot="12213432">
              <a:off x="8121109" y="5939447"/>
              <a:ext cx="480980" cy="343557"/>
            </a:xfrm>
            <a:prstGeom prst="trapezoid">
              <a:avLst>
                <a:gd name="adj" fmla="val 45275"/>
              </a:avLst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9287831">
              <a:off x="1533812" y="6029606"/>
              <a:ext cx="412268" cy="274845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0800000">
              <a:off x="625975" y="6209370"/>
              <a:ext cx="412268" cy="274845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19" idx="1"/>
            </p:cNvCxnSpPr>
            <p:nvPr/>
          </p:nvCxnSpPr>
          <p:spPr>
            <a:xfrm>
              <a:off x="8510756" y="6176257"/>
              <a:ext cx="605948" cy="51068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065016" y="6185038"/>
              <a:ext cx="1137945" cy="27695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65016" y="5741266"/>
              <a:ext cx="1137945" cy="27695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07519" y="5603562"/>
              <a:ext cx="814136" cy="38779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Undulator</a:t>
              </a:r>
              <a:endPara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502" y="5433349"/>
              <a:ext cx="800338" cy="53553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Upstream mirror</a:t>
              </a:r>
              <a:endPara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3292" y="5418448"/>
              <a:ext cx="970434" cy="40011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Downstream mirror</a:t>
              </a:r>
              <a:endPara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24034" y="6342186"/>
              <a:ext cx="36000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4074" y="6542522"/>
              <a:ext cx="1170296" cy="24622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Electron path</a:t>
              </a:r>
              <a:endParaRPr lang="en-GB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8715719" y="6068054"/>
              <a:ext cx="274846" cy="6871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>
              <a:off x="8626542" y="5854176"/>
              <a:ext cx="274845" cy="152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Down Arrow 46"/>
          <p:cNvSpPr/>
          <p:nvPr/>
        </p:nvSpPr>
        <p:spPr>
          <a:xfrm flipV="1">
            <a:off x="8721092" y="4788876"/>
            <a:ext cx="121838" cy="629313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49" name="Down Arrow 48"/>
          <p:cNvSpPr/>
          <p:nvPr/>
        </p:nvSpPr>
        <p:spPr>
          <a:xfrm flipV="1">
            <a:off x="283407" y="4882661"/>
            <a:ext cx="121838" cy="55018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1" name="Rectangle 50"/>
          <p:cNvSpPr/>
          <p:nvPr/>
        </p:nvSpPr>
        <p:spPr bwMode="auto">
          <a:xfrm>
            <a:off x="0" y="1514005"/>
            <a:ext cx="1724891" cy="177684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 rot="759563">
            <a:off x="1652164" y="1908443"/>
            <a:ext cx="2169461" cy="26758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 rot="759563">
            <a:off x="1655685" y="2824019"/>
            <a:ext cx="694396" cy="58440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724892" y="1971203"/>
            <a:ext cx="322118" cy="30133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00298" y="1643050"/>
            <a:ext cx="142876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arc: TBA on translation stage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2" descr="C:\Documents and Settings\nrt63\My Documents\FEL Latex\Alice_logo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1104514" cy="851559"/>
          </a:xfrm>
          <a:prstGeom prst="rect">
            <a:avLst/>
          </a:prstGeom>
          <a:noFill/>
        </p:spPr>
      </p:pic>
      <p:sp>
        <p:nvSpPr>
          <p:cNvPr id="62" name="TextBox 4"/>
          <p:cNvSpPr txBox="1">
            <a:spLocks noChangeArrowheads="1"/>
          </p:cNvSpPr>
          <p:nvPr/>
        </p:nvSpPr>
        <p:spPr bwMode="auto">
          <a:xfrm>
            <a:off x="1500134" y="928670"/>
            <a:ext cx="7643866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</a:t>
            </a:r>
            <a:r>
              <a:rPr lang="en-GB" sz="2000" b="1" dirty="0">
                <a:solidFill>
                  <a:srgbClr val="002060"/>
                </a:solidFill>
              </a:rPr>
              <a:t>ccelerators and </a:t>
            </a:r>
            <a:r>
              <a:rPr lang="en-GB" sz="3200" b="1" dirty="0">
                <a:solidFill>
                  <a:srgbClr val="FF0000"/>
                </a:solidFill>
              </a:rPr>
              <a:t>L</a:t>
            </a:r>
            <a:r>
              <a:rPr lang="en-GB" sz="2000" b="1" dirty="0">
                <a:solidFill>
                  <a:srgbClr val="002060"/>
                </a:solidFill>
              </a:rPr>
              <a:t>asers </a:t>
            </a:r>
            <a:r>
              <a:rPr lang="en-GB" sz="3200" b="1" dirty="0">
                <a:solidFill>
                  <a:srgbClr val="FF0000"/>
                </a:solidFill>
              </a:rPr>
              <a:t>I</a:t>
            </a:r>
            <a:r>
              <a:rPr lang="en-GB" sz="2000" b="1" dirty="0">
                <a:solidFill>
                  <a:srgbClr val="002060"/>
                </a:solidFill>
              </a:rPr>
              <a:t>n </a:t>
            </a:r>
            <a:r>
              <a:rPr lang="en-GB" sz="3200" b="1" dirty="0">
                <a:solidFill>
                  <a:srgbClr val="FF0000"/>
                </a:solidFill>
              </a:rPr>
              <a:t>C</a:t>
            </a:r>
            <a:r>
              <a:rPr lang="en-GB" sz="2000" b="1" dirty="0">
                <a:solidFill>
                  <a:srgbClr val="002060"/>
                </a:solidFill>
              </a:rPr>
              <a:t>ombined </a:t>
            </a:r>
            <a:r>
              <a:rPr lang="en-GB" sz="3200" b="1" dirty="0">
                <a:solidFill>
                  <a:srgbClr val="FF0000"/>
                </a:solidFill>
              </a:rPr>
              <a:t>E</a:t>
            </a:r>
            <a:r>
              <a:rPr lang="en-GB" sz="2000" b="1" dirty="0">
                <a:solidFill>
                  <a:srgbClr val="002060"/>
                </a:solidFill>
              </a:rPr>
              <a:t>xperiments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ALICE_Layout"/>
          <p:cNvPicPr>
            <a:picLocks noChangeAspect="1" noChangeArrowheads="1"/>
          </p:cNvPicPr>
          <p:nvPr/>
        </p:nvPicPr>
        <p:blipFill>
          <a:blip r:embed="rId3" cstate="print"/>
          <a:srcRect t="10971"/>
          <a:stretch>
            <a:fillRect/>
          </a:stretch>
        </p:blipFill>
        <p:spPr bwMode="auto">
          <a:xfrm>
            <a:off x="250825" y="2205038"/>
            <a:ext cx="8135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ALICE Machine Description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07950" y="5084763"/>
            <a:ext cx="2519363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DC Gun + Photo Injector Laser</a:t>
            </a:r>
          </a:p>
          <a:p>
            <a:r>
              <a:rPr lang="en-GB">
                <a:solidFill>
                  <a:schemeClr val="accent2"/>
                </a:solidFill>
              </a:rPr>
              <a:t>230 kV </a:t>
            </a:r>
          </a:p>
          <a:p>
            <a:r>
              <a:rPr lang="en-GB">
                <a:solidFill>
                  <a:schemeClr val="accent2"/>
                </a:solidFill>
              </a:rPr>
              <a:t>GaAs cathode </a:t>
            </a:r>
          </a:p>
          <a:p>
            <a:r>
              <a:rPr lang="en-GB">
                <a:solidFill>
                  <a:schemeClr val="accent2"/>
                </a:solidFill>
              </a:rPr>
              <a:t>Up to 100 pC bunch charge </a:t>
            </a:r>
          </a:p>
          <a:p>
            <a:r>
              <a:rPr lang="en-GB">
                <a:solidFill>
                  <a:schemeClr val="accent2"/>
                </a:solidFill>
              </a:rPr>
              <a:t>Up to 81.25 MHz rep rate</a:t>
            </a:r>
          </a:p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684213" y="1052513"/>
            <a:ext cx="345598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RF System</a:t>
            </a:r>
          </a:p>
          <a:p>
            <a:r>
              <a:rPr lang="en-GB">
                <a:solidFill>
                  <a:schemeClr val="accent2"/>
                </a:solidFill>
              </a:rPr>
              <a:t>Superconducting booster + linac</a:t>
            </a:r>
          </a:p>
          <a:p>
            <a:r>
              <a:rPr lang="en-GB">
                <a:solidFill>
                  <a:schemeClr val="accent2"/>
                </a:solidFill>
              </a:rPr>
              <a:t>9-cell cavities. 1.3 GHz,  ~10 MV/m. </a:t>
            </a:r>
          </a:p>
          <a:p>
            <a:r>
              <a:rPr lang="en-GB">
                <a:solidFill>
                  <a:schemeClr val="accent2"/>
                </a:solidFill>
              </a:rPr>
              <a:t>Pulsed up to 10 Hz, 100 μS bunch trains</a:t>
            </a: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5435600" y="1271588"/>
            <a:ext cx="3313113" cy="1079500"/>
          </a:xfrm>
          <a:prstGeom prst="rect">
            <a:avLst/>
          </a:prstGeom>
          <a:solidFill>
            <a:schemeClr val="bg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Beam transport system. </a:t>
            </a:r>
          </a:p>
          <a:p>
            <a:r>
              <a:rPr lang="en-GB">
                <a:solidFill>
                  <a:schemeClr val="accent2"/>
                </a:solidFill>
              </a:rPr>
              <a:t>Triple bend achromatic arcs. </a:t>
            </a:r>
          </a:p>
          <a:p>
            <a:r>
              <a:rPr lang="en-GB">
                <a:solidFill>
                  <a:schemeClr val="accent2"/>
                </a:solidFill>
              </a:rPr>
              <a:t>First arc isochronous</a:t>
            </a:r>
          </a:p>
          <a:p>
            <a:r>
              <a:rPr lang="en-GB">
                <a:solidFill>
                  <a:schemeClr val="accent2"/>
                </a:solidFill>
              </a:rPr>
              <a:t>Bunch compression chicane R</a:t>
            </a:r>
            <a:r>
              <a:rPr lang="en-GB" baseline="-25000">
                <a:solidFill>
                  <a:schemeClr val="accent2"/>
                </a:solidFill>
              </a:rPr>
              <a:t>56</a:t>
            </a:r>
            <a:r>
              <a:rPr lang="en-GB">
                <a:solidFill>
                  <a:schemeClr val="accent2"/>
                </a:solidFill>
              </a:rPr>
              <a:t> = 28 cm</a:t>
            </a: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6227763" y="4581525"/>
            <a:ext cx="2519362" cy="125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FF0000"/>
                </a:solidFill>
              </a:rPr>
              <a:t>Diagnostics </a:t>
            </a:r>
          </a:p>
          <a:p>
            <a:pPr>
              <a:lnSpc>
                <a:spcPct val="100000"/>
              </a:lnSpc>
            </a:pPr>
            <a:r>
              <a:rPr lang="en-GB">
                <a:solidFill>
                  <a:schemeClr val="accent2"/>
                </a:solidFill>
              </a:rPr>
              <a:t>YAG/OTR screens + stripline BPMs </a:t>
            </a:r>
          </a:p>
          <a:p>
            <a:pPr>
              <a:lnSpc>
                <a:spcPct val="100000"/>
              </a:lnSpc>
            </a:pPr>
            <a:r>
              <a:rPr lang="en-GB" u="sng">
                <a:solidFill>
                  <a:schemeClr val="accent2"/>
                </a:solidFill>
              </a:rPr>
              <a:t>Electro-optic bunch profile monitor 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2916238" y="3357563"/>
            <a:ext cx="1857375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rgbClr val="FF0000"/>
                </a:solidFill>
              </a:rPr>
              <a:t>Undulator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Oscillator type FEL.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Variable gap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3132138" y="4941888"/>
            <a:ext cx="2808287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rgbClr val="FF0000"/>
                </a:solidFill>
              </a:rPr>
              <a:t>TW laser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For Compton Backscattering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and EO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~70 fS duration, 10 Hz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Ti Sapphire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3959424" y="1772816"/>
            <a:ext cx="5184576" cy="3312368"/>
            <a:chOff x="467544" y="1340768"/>
            <a:chExt cx="5184576" cy="3312368"/>
          </a:xfrm>
        </p:grpSpPr>
        <p:pic>
          <p:nvPicPr>
            <p:cNvPr id="88" name="Picture 87" descr="plot0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1556792"/>
              <a:ext cx="5184576" cy="3096344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2771800" y="1340768"/>
              <a:ext cx="2529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Prediction assuming no offset</a:t>
              </a:r>
              <a:endParaRPr lang="en-GB" dirty="0">
                <a:latin typeface="+mn-lt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5400000">
              <a:off x="2663788" y="1664804"/>
              <a:ext cx="360040" cy="288032"/>
            </a:xfrm>
            <a:prstGeom prst="straightConnector1">
              <a:avLst/>
            </a:prstGeom>
            <a:ln w="19050">
              <a:solidFill>
                <a:srgbClr val="6B1AF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3563888" y="2780928"/>
              <a:ext cx="13773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Measured data</a:t>
              </a:r>
              <a:endParaRPr lang="en-GB" dirty="0">
                <a:latin typeface="+mn-lt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rot="10800000" flipV="1">
              <a:off x="2945135" y="2928714"/>
              <a:ext cx="648072" cy="62135"/>
            </a:xfrm>
            <a:prstGeom prst="straightConnector1">
              <a:avLst/>
            </a:prstGeom>
            <a:ln w="19050">
              <a:solidFill>
                <a:srgbClr val="6B1AF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otched Right Arrow 3"/>
          <p:cNvSpPr/>
          <p:nvPr/>
        </p:nvSpPr>
        <p:spPr>
          <a:xfrm rot="19774073">
            <a:off x="1986382" y="3015025"/>
            <a:ext cx="139735" cy="643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b="0" dirty="0"/>
          </a:p>
        </p:txBody>
      </p:sp>
      <p:sp>
        <p:nvSpPr>
          <p:cNvPr id="5" name="Notched Right Arrow 4"/>
          <p:cNvSpPr>
            <a:spLocks noChangeArrowheads="1"/>
          </p:cNvSpPr>
          <p:nvPr/>
        </p:nvSpPr>
        <p:spPr bwMode="auto">
          <a:xfrm rot="-5400000">
            <a:off x="1004317" y="4846042"/>
            <a:ext cx="138442" cy="65988"/>
          </a:xfrm>
          <a:prstGeom prst="notchedRightArrow">
            <a:avLst>
              <a:gd name="adj1" fmla="val 50000"/>
              <a:gd name="adj2" fmla="val 49624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b="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3528" y="908720"/>
            <a:ext cx="8352928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0" dirty="0"/>
              <a:t>Compton backscattering </a:t>
            </a:r>
            <a:r>
              <a:rPr lang="en-GB" sz="2000" b="0" dirty="0" smtClean="0"/>
              <a:t>demonstrated on ALICE: November 2009</a:t>
            </a:r>
          </a:p>
          <a:p>
            <a:pPr>
              <a:lnSpc>
                <a:spcPct val="100000"/>
              </a:lnSpc>
            </a:pPr>
            <a:r>
              <a:rPr lang="en-GB" sz="2000" b="0" dirty="0"/>
              <a:t>	</a:t>
            </a:r>
            <a:r>
              <a:rPr lang="en-GB" sz="2000" b="0" dirty="0" smtClean="0"/>
              <a:t>... Just two days before the start of the shutdown !!!  </a:t>
            </a:r>
          </a:p>
        </p:txBody>
      </p:sp>
      <p:grpSp>
        <p:nvGrpSpPr>
          <p:cNvPr id="13" name="Group 212"/>
          <p:cNvGrpSpPr>
            <a:grpSpLocks/>
          </p:cNvGrpSpPr>
          <p:nvPr/>
        </p:nvGrpSpPr>
        <p:grpSpPr bwMode="auto">
          <a:xfrm>
            <a:off x="189642" y="1995177"/>
            <a:ext cx="2942197" cy="3810087"/>
            <a:chOff x="2076480" y="121000"/>
            <a:chExt cx="5399008" cy="7039061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rot="5400000">
              <a:off x="3578919" y="1234558"/>
              <a:ext cx="79252" cy="698025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2290" y="1320595"/>
              <a:ext cx="1118264" cy="399864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28947" y="2318455"/>
              <a:ext cx="1267841" cy="623214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256027" y="1842940"/>
              <a:ext cx="217244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277395" y="1958217"/>
              <a:ext cx="167385" cy="36023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31098" y="1900578"/>
              <a:ext cx="46296" cy="5403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20" name="Rectangle 19"/>
            <p:cNvSpPr/>
            <p:nvPr/>
          </p:nvSpPr>
          <p:spPr>
            <a:xfrm rot="19810982">
              <a:off x="6022457" y="2462550"/>
              <a:ext cx="313399" cy="53315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 rot="-5400000">
              <a:off x="4216847" y="5169219"/>
              <a:ext cx="313409" cy="534203"/>
            </a:xfrm>
            <a:prstGeom prst="rect">
              <a:avLst/>
            </a:prstGeom>
            <a:noFill/>
            <a:ln w="1905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 rot="-5400000">
              <a:off x="4216849" y="5972550"/>
              <a:ext cx="313406" cy="534203"/>
            </a:xfrm>
            <a:prstGeom prst="rect">
              <a:avLst/>
            </a:prstGeom>
            <a:noFill/>
            <a:ln w="1905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 rot="-5400000">
              <a:off x="4131395" y="5818441"/>
              <a:ext cx="309805" cy="46299"/>
            </a:xfrm>
            <a:prstGeom prst="rect">
              <a:avLst/>
            </a:prstGeom>
            <a:noFill/>
            <a:ln w="1905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 rot="-5400000">
              <a:off x="4298780" y="5825646"/>
              <a:ext cx="309805" cy="46296"/>
            </a:xfrm>
            <a:prstGeom prst="rect">
              <a:avLst/>
            </a:prstGeom>
            <a:noFill/>
            <a:ln w="1905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32227" y="1720459"/>
              <a:ext cx="174505" cy="59799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08990" y="1720459"/>
              <a:ext cx="170945" cy="59799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27" name="Rectangle 26"/>
            <p:cNvSpPr/>
            <p:nvPr/>
          </p:nvSpPr>
          <p:spPr>
            <a:xfrm rot="865025">
              <a:off x="4590794" y="121000"/>
              <a:ext cx="270663" cy="69526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28" name="Rectangle 27"/>
            <p:cNvSpPr/>
            <p:nvPr/>
          </p:nvSpPr>
          <p:spPr>
            <a:xfrm rot="960150">
              <a:off x="4551620" y="809057"/>
              <a:ext cx="153137" cy="10446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29" name="Oval 28"/>
            <p:cNvSpPr/>
            <p:nvPr/>
          </p:nvSpPr>
          <p:spPr>
            <a:xfrm rot="1036991">
              <a:off x="4480393" y="953152"/>
              <a:ext cx="245732" cy="54035"/>
            </a:xfrm>
            <a:prstGeom prst="ellipse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30" name="Oval 29"/>
            <p:cNvSpPr/>
            <p:nvPr/>
          </p:nvSpPr>
          <p:spPr>
            <a:xfrm rot="1031255">
              <a:off x="4448340" y="1036006"/>
              <a:ext cx="245734" cy="50433"/>
            </a:xfrm>
            <a:prstGeom prst="ellipse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4028128" y="1251745"/>
              <a:ext cx="933019" cy="242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31"/>
            <p:cNvSpPr>
              <a:spLocks noChangeArrowheads="1"/>
            </p:cNvSpPr>
            <p:nvPr/>
          </p:nvSpPr>
          <p:spPr bwMode="auto">
            <a:xfrm rot="10800000">
              <a:off x="4337939" y="2585032"/>
              <a:ext cx="60542" cy="230552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3427967" y="5807366"/>
              <a:ext cx="1884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 rot="5400000">
              <a:off x="3895326" y="4836790"/>
              <a:ext cx="176516" cy="46296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11423" y="4768077"/>
              <a:ext cx="192313" cy="19452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03736" y="4814909"/>
              <a:ext cx="110401" cy="9726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80499" y="2271625"/>
              <a:ext cx="245734" cy="68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19675" y="1691640"/>
              <a:ext cx="156699" cy="104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42910" y="1684435"/>
              <a:ext cx="156699" cy="10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42910" y="2278830"/>
              <a:ext cx="156699" cy="104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89209" y="1558353"/>
              <a:ext cx="74787" cy="1163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62411" y="1551148"/>
              <a:ext cx="67665" cy="13220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 flipH="1" flipV="1">
              <a:off x="3215333" y="1505057"/>
              <a:ext cx="136891" cy="128209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3881284" y="1497914"/>
              <a:ext cx="140494" cy="1388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4284518" y="2275226"/>
              <a:ext cx="156699" cy="104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44779" y="1904182"/>
              <a:ext cx="42736" cy="5403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84518" y="1911387"/>
              <a:ext cx="156699" cy="104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grpSp>
          <p:nvGrpSpPr>
            <p:cNvPr id="48" name="Group 127"/>
            <p:cNvGrpSpPr/>
            <p:nvPr/>
          </p:nvGrpSpPr>
          <p:grpSpPr>
            <a:xfrm>
              <a:off x="4695824" y="2612232"/>
              <a:ext cx="133356" cy="245269"/>
              <a:chOff x="4695824" y="2619376"/>
              <a:chExt cx="133356" cy="245269"/>
            </a:xfrm>
            <a:solidFill>
              <a:schemeClr val="bg1"/>
            </a:solidFill>
          </p:grpSpPr>
          <p:cxnSp>
            <p:nvCxnSpPr>
              <p:cNvPr id="84" name="Straight Connector 83"/>
              <p:cNvCxnSpPr/>
              <p:nvPr/>
            </p:nvCxnSpPr>
            <p:spPr>
              <a:xfrm rot="5400000">
                <a:off x="4693448" y="2726531"/>
                <a:ext cx="209547" cy="61916"/>
              </a:xfrm>
              <a:prstGeom prst="line">
                <a:avLst/>
              </a:prstGeom>
              <a:grp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 rot="925799">
                <a:off x="4695824" y="2619376"/>
                <a:ext cx="109538" cy="24526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400" b="0" dirty="0"/>
              </a:p>
            </p:txBody>
          </p:sp>
        </p:grp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5400000">
              <a:off x="4298293" y="2291264"/>
              <a:ext cx="82854" cy="908146"/>
            </a:xfrm>
            <a:prstGeom prst="rect">
              <a:avLst/>
            </a:prstGeom>
            <a:solidFill>
              <a:srgbClr val="FF0000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192850">
              <a:off x="4341499" y="2631864"/>
              <a:ext cx="477221" cy="576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4266712" y="2494973"/>
              <a:ext cx="192313" cy="1513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Isosceles Triangle 51"/>
            <p:cNvSpPr>
              <a:spLocks noChangeArrowheads="1"/>
            </p:cNvSpPr>
            <p:nvPr/>
          </p:nvSpPr>
          <p:spPr bwMode="auto">
            <a:xfrm rot="10800000">
              <a:off x="4348622" y="909924"/>
              <a:ext cx="46299" cy="3984238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16200000" flipH="1">
              <a:off x="3840329" y="2702889"/>
              <a:ext cx="140494" cy="135331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 rot="541642">
              <a:off x="4736810" y="2707513"/>
              <a:ext cx="67665" cy="756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4184800" y="4681620"/>
              <a:ext cx="352575" cy="342228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6200000" flipH="1">
              <a:off x="4333989" y="4829706"/>
              <a:ext cx="68444" cy="6766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3935505" y="4353804"/>
              <a:ext cx="2763608" cy="940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58" name="Circular Arrow 57"/>
            <p:cNvSpPr/>
            <p:nvPr/>
          </p:nvSpPr>
          <p:spPr>
            <a:xfrm>
              <a:off x="3860718" y="2912850"/>
              <a:ext cx="2752923" cy="2925137"/>
            </a:xfrm>
            <a:prstGeom prst="circularArrow">
              <a:avLst>
                <a:gd name="adj1" fmla="val 16443"/>
                <a:gd name="adj2" fmla="val 626468"/>
                <a:gd name="adj3" fmla="val 20153877"/>
                <a:gd name="adj4" fmla="val 10827560"/>
                <a:gd name="adj5" fmla="val 169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25561" y="3139799"/>
              <a:ext cx="1680958" cy="1055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60" name="Rectangle 59"/>
            <p:cNvSpPr/>
            <p:nvPr/>
          </p:nvSpPr>
          <p:spPr>
            <a:xfrm rot="19672693">
              <a:off x="4629970" y="3074956"/>
              <a:ext cx="423800" cy="223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 rot="19672693" flipV="1">
              <a:off x="4882825" y="3568484"/>
              <a:ext cx="121086" cy="172914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62" name="Straight Connector 61"/>
            <p:cNvCxnSpPr>
              <a:endCxn id="66" idx="2"/>
            </p:cNvCxnSpPr>
            <p:nvPr/>
          </p:nvCxnSpPr>
          <p:spPr>
            <a:xfrm rot="10800000" flipV="1">
              <a:off x="4971859" y="2476960"/>
              <a:ext cx="1659590" cy="9510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>
              <a:spLocks noChangeArrowheads="1"/>
            </p:cNvSpPr>
            <p:nvPr/>
          </p:nvSpPr>
          <p:spPr bwMode="auto">
            <a:xfrm rot="3607269">
              <a:off x="4363256" y="3901614"/>
              <a:ext cx="3058424" cy="922391"/>
            </a:xfrm>
            <a:prstGeom prst="roundRect">
              <a:avLst>
                <a:gd name="adj" fmla="val 16667"/>
              </a:avLst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16200000" flipH="1">
              <a:off x="4588537" y="3393402"/>
              <a:ext cx="396262" cy="2492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 rot="19810982">
              <a:off x="5235399" y="2930861"/>
              <a:ext cx="313399" cy="53315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369990" y="3427990"/>
              <a:ext cx="601869" cy="734887"/>
            </a:xfrm>
            <a:custGeom>
              <a:avLst/>
              <a:gdLst>
                <a:gd name="connsiteX0" fmla="*/ 0 w 595312"/>
                <a:gd name="connsiteY0" fmla="*/ 654844 h 654844"/>
                <a:gd name="connsiteX1" fmla="*/ 157162 w 595312"/>
                <a:gd name="connsiteY1" fmla="*/ 300038 h 654844"/>
                <a:gd name="connsiteX2" fmla="*/ 595312 w 595312"/>
                <a:gd name="connsiteY2" fmla="*/ 0 h 654844"/>
                <a:gd name="connsiteX3" fmla="*/ 595312 w 595312"/>
                <a:gd name="connsiteY3" fmla="*/ 0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312" h="654844">
                  <a:moveTo>
                    <a:pt x="0" y="654844"/>
                  </a:moveTo>
                  <a:cubicBezTo>
                    <a:pt x="28971" y="532011"/>
                    <a:pt x="57943" y="409179"/>
                    <a:pt x="157162" y="300038"/>
                  </a:cubicBezTo>
                  <a:cubicBezTo>
                    <a:pt x="256381" y="190897"/>
                    <a:pt x="595312" y="0"/>
                    <a:pt x="595312" y="0"/>
                  </a:cubicBezTo>
                  <a:lnTo>
                    <a:pt x="595312" y="0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10800000" flipH="1">
              <a:off x="4280957" y="1933001"/>
              <a:ext cx="17094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170"/>
            <p:cNvSpPr txBox="1">
              <a:spLocks noChangeArrowheads="1"/>
            </p:cNvSpPr>
            <p:nvPr/>
          </p:nvSpPr>
          <p:spPr bwMode="auto">
            <a:xfrm>
              <a:off x="4465991" y="6536848"/>
              <a:ext cx="2432529" cy="6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sz="1200" b="0">
                  <a:latin typeface="Calibri" pitchFamily="34" charset="0"/>
                </a:rPr>
                <a:t>Electron beam</a:t>
              </a:r>
            </a:p>
          </p:txBody>
        </p:sp>
        <p:sp>
          <p:nvSpPr>
            <p:cNvPr id="69" name="TextBox 173"/>
            <p:cNvSpPr txBox="1">
              <a:spLocks noChangeArrowheads="1"/>
            </p:cNvSpPr>
            <p:nvPr/>
          </p:nvSpPr>
          <p:spPr bwMode="auto">
            <a:xfrm>
              <a:off x="2076480" y="2898551"/>
              <a:ext cx="2008705" cy="623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sz="1200" b="0">
                  <a:latin typeface="Calibri" pitchFamily="34" charset="0"/>
                </a:rPr>
                <a:t>Laser beam</a:t>
              </a:r>
            </a:p>
          </p:txBody>
        </p:sp>
        <p:sp>
          <p:nvSpPr>
            <p:cNvPr id="70" name="TextBox 174"/>
            <p:cNvSpPr txBox="1">
              <a:spLocks noChangeArrowheads="1"/>
            </p:cNvSpPr>
            <p:nvPr/>
          </p:nvSpPr>
          <p:spPr bwMode="auto">
            <a:xfrm>
              <a:off x="3208990" y="610924"/>
              <a:ext cx="1264279" cy="6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sz="1200" b="0">
                  <a:latin typeface="Calibri" pitchFamily="34" charset="0"/>
                </a:rPr>
                <a:t>X-rays</a:t>
              </a:r>
              <a:endParaRPr lang="en-GB" sz="1000" b="0">
                <a:latin typeface="Calibri" pitchFamily="34" charset="0"/>
              </a:endParaRPr>
            </a:p>
          </p:txBody>
        </p:sp>
        <p:sp>
          <p:nvSpPr>
            <p:cNvPr id="71" name="TextBox 175"/>
            <p:cNvSpPr txBox="1">
              <a:spLocks noChangeArrowheads="1"/>
            </p:cNvSpPr>
            <p:nvPr/>
          </p:nvSpPr>
          <p:spPr bwMode="auto">
            <a:xfrm>
              <a:off x="2076480" y="4695973"/>
              <a:ext cx="1880490" cy="103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sz="1200" b="0">
                  <a:latin typeface="Calibri" pitchFamily="34" charset="0"/>
                </a:rPr>
                <a:t>Camera: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sz="1200" b="0">
                  <a:latin typeface="Calibri" pitchFamily="34" charset="0"/>
                </a:rPr>
                <a:t>Pixelfly QE</a:t>
              </a:r>
            </a:p>
          </p:txBody>
        </p:sp>
        <p:sp>
          <p:nvSpPr>
            <p:cNvPr id="72" name="TextBox 177"/>
            <p:cNvSpPr txBox="1">
              <a:spLocks noChangeArrowheads="1"/>
            </p:cNvSpPr>
            <p:nvPr/>
          </p:nvSpPr>
          <p:spPr bwMode="auto">
            <a:xfrm>
              <a:off x="4448183" y="1608785"/>
              <a:ext cx="1531460" cy="51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sz="900" b="0">
                  <a:latin typeface="Calibri" pitchFamily="34" charset="0"/>
                </a:rPr>
                <a:t>Scintillator</a:t>
              </a:r>
            </a:p>
          </p:txBody>
        </p:sp>
        <p:sp>
          <p:nvSpPr>
            <p:cNvPr id="73" name="TextBox 178"/>
            <p:cNvSpPr txBox="1">
              <a:spLocks noChangeArrowheads="1"/>
            </p:cNvSpPr>
            <p:nvPr/>
          </p:nvSpPr>
          <p:spPr bwMode="auto">
            <a:xfrm>
              <a:off x="4569275" y="1860952"/>
              <a:ext cx="1567076" cy="51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sz="900" b="0" dirty="0">
                  <a:latin typeface="Calibri" pitchFamily="34" charset="0"/>
                </a:rPr>
                <a:t>Be window</a:t>
              </a:r>
            </a:p>
          </p:txBody>
        </p:sp>
        <p:sp>
          <p:nvSpPr>
            <p:cNvPr id="74" name="TextBox 179"/>
            <p:cNvSpPr txBox="1">
              <a:spLocks noChangeArrowheads="1"/>
            </p:cNvSpPr>
            <p:nvPr/>
          </p:nvSpPr>
          <p:spPr bwMode="auto">
            <a:xfrm>
              <a:off x="4754475" y="3953938"/>
              <a:ext cx="413138" cy="6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75" name="TextBox 180"/>
            <p:cNvSpPr txBox="1">
              <a:spLocks noChangeArrowheads="1"/>
            </p:cNvSpPr>
            <p:nvPr/>
          </p:nvSpPr>
          <p:spPr bwMode="auto">
            <a:xfrm>
              <a:off x="4668998" y="5283218"/>
              <a:ext cx="413138" cy="6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76" name="TextBox 181"/>
            <p:cNvSpPr txBox="1">
              <a:spLocks noChangeArrowheads="1"/>
            </p:cNvSpPr>
            <p:nvPr/>
          </p:nvSpPr>
          <p:spPr bwMode="auto">
            <a:xfrm>
              <a:off x="4672560" y="6100960"/>
              <a:ext cx="413138" cy="62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77" name="TextBox 187"/>
            <p:cNvSpPr txBox="1">
              <a:spLocks noChangeArrowheads="1"/>
            </p:cNvSpPr>
            <p:nvPr/>
          </p:nvSpPr>
          <p:spPr bwMode="auto">
            <a:xfrm>
              <a:off x="4569275" y="5690288"/>
              <a:ext cx="413138" cy="62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endParaRPr lang="en-GB" sz="1200" b="0">
                <a:latin typeface="Calibri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227536" y="5708301"/>
              <a:ext cx="277785" cy="262973"/>
            </a:xfrm>
            <a:prstGeom prst="ellips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0" dirty="0"/>
            </a:p>
          </p:txBody>
        </p:sp>
        <p:sp>
          <p:nvSpPr>
            <p:cNvPr id="79" name="TextBox 193"/>
            <p:cNvSpPr txBox="1">
              <a:spLocks noChangeArrowheads="1"/>
            </p:cNvSpPr>
            <p:nvPr/>
          </p:nvSpPr>
          <p:spPr bwMode="auto">
            <a:xfrm>
              <a:off x="4569275" y="4638391"/>
              <a:ext cx="2906213" cy="6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sz="1200" b="0">
                  <a:latin typeface="Calibri" pitchFamily="34" charset="0"/>
                </a:rPr>
                <a:t>Interaction region</a:t>
              </a:r>
            </a:p>
          </p:txBody>
        </p:sp>
        <p:sp>
          <p:nvSpPr>
            <p:cNvPr id="80" name="TextBox 195"/>
            <p:cNvSpPr txBox="1">
              <a:spLocks noChangeArrowheads="1"/>
            </p:cNvSpPr>
            <p:nvPr/>
          </p:nvSpPr>
          <p:spPr bwMode="auto">
            <a:xfrm>
              <a:off x="2934530" y="2966884"/>
              <a:ext cx="1399684" cy="6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endParaRPr lang="en-GB" sz="1200" b="0">
                <a:latin typeface="Calibri" pitchFamily="34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5400000" flipH="1" flipV="1">
              <a:off x="3925044" y="2990688"/>
              <a:ext cx="273781" cy="67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384235" y="1936602"/>
              <a:ext cx="188753" cy="5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4448340" y="4796896"/>
              <a:ext cx="242172" cy="648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648072"/>
          </a:xfrm>
        </p:spPr>
        <p:txBody>
          <a:bodyPr/>
          <a:lstStyle/>
          <a:p>
            <a:r>
              <a:rPr lang="en-GB" sz="3200" dirty="0" smtClean="0"/>
              <a:t>2009: CBS exp.   </a:t>
            </a:r>
            <a:endParaRPr lang="en-GB" sz="3200" dirty="0"/>
          </a:p>
        </p:txBody>
      </p:sp>
      <p:pic>
        <p:nvPicPr>
          <p:cNvPr id="249858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764704"/>
            <a:ext cx="1008112" cy="1060082"/>
          </a:xfrm>
          <a:prstGeom prst="rect">
            <a:avLst/>
          </a:prstGeom>
          <a:noFill/>
        </p:spPr>
      </p:pic>
      <p:grpSp>
        <p:nvGrpSpPr>
          <p:cNvPr id="107" name="Group 106"/>
          <p:cNvGrpSpPr/>
          <p:nvPr/>
        </p:nvGrpSpPr>
        <p:grpSpPr>
          <a:xfrm>
            <a:off x="3203848" y="1844824"/>
            <a:ext cx="5301451" cy="3836169"/>
            <a:chOff x="582631" y="1124744"/>
            <a:chExt cx="5301451" cy="3836169"/>
          </a:xfrm>
        </p:grpSpPr>
        <p:pic>
          <p:nvPicPr>
            <p:cNvPr id="108" name="Picture 6" descr="E:\public\plot03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1124744"/>
              <a:ext cx="4357718" cy="354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1547664" y="1196752"/>
              <a:ext cx="4320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b="1" dirty="0" smtClean="0">
                  <a:solidFill>
                    <a:srgbClr val="FF0000"/>
                  </a:solidFill>
                  <a:latin typeface="Arial" charset="0"/>
                </a:rPr>
                <a:t>X-ray picture</a:t>
              </a:r>
              <a:endParaRPr lang="en-GB" sz="24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110" name="Group 27"/>
            <p:cNvGrpSpPr/>
            <p:nvPr/>
          </p:nvGrpSpPr>
          <p:grpSpPr>
            <a:xfrm>
              <a:off x="827584" y="2009775"/>
              <a:ext cx="5056498" cy="1905000"/>
              <a:chOff x="856885" y="1940052"/>
              <a:chExt cx="5056498" cy="2061927"/>
            </a:xfrm>
          </p:grpSpPr>
          <p:cxnSp>
            <p:nvCxnSpPr>
              <p:cNvPr id="118" name="Straight Connector 5"/>
              <p:cNvCxnSpPr/>
              <p:nvPr/>
            </p:nvCxnSpPr>
            <p:spPr>
              <a:xfrm>
                <a:off x="909335" y="1940052"/>
                <a:ext cx="5004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856885" y="4001979"/>
                <a:ext cx="5004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28"/>
            <p:cNvGrpSpPr/>
            <p:nvPr/>
          </p:nvGrpSpPr>
          <p:grpSpPr>
            <a:xfrm>
              <a:off x="582631" y="1974851"/>
              <a:ext cx="846673" cy="1976185"/>
              <a:chOff x="582631" y="1974851"/>
              <a:chExt cx="846673" cy="1976185"/>
            </a:xfrm>
          </p:grpSpPr>
          <p:sp>
            <p:nvSpPr>
              <p:cNvPr id="115" name="TextBox 4"/>
              <p:cNvSpPr txBox="1"/>
              <p:nvPr/>
            </p:nvSpPr>
            <p:spPr>
              <a:xfrm>
                <a:off x="582631" y="2767014"/>
                <a:ext cx="846673" cy="30241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lIns="55650" tIns="27825" rIns="55650" bIns="27825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FF0000"/>
                    </a:solidFill>
                    <a:latin typeface="+mn-lt"/>
                  </a:rPr>
                  <a:t>~6 mm</a:t>
                </a:r>
                <a:endParaRPr lang="en-GB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 bwMode="auto">
              <a:xfrm rot="5400000" flipH="1" flipV="1">
                <a:off x="584487" y="2348145"/>
                <a:ext cx="750835" cy="4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7" name="Straight Arrow Connector 116"/>
              <p:cNvCxnSpPr/>
              <p:nvPr/>
            </p:nvCxnSpPr>
            <p:spPr bwMode="auto">
              <a:xfrm rot="16200000" flipH="1">
                <a:off x="532770" y="3534383"/>
                <a:ext cx="826838" cy="64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12" name="Oval 111"/>
            <p:cNvSpPr/>
            <p:nvPr/>
          </p:nvSpPr>
          <p:spPr>
            <a:xfrm>
              <a:off x="2051720" y="1604958"/>
              <a:ext cx="3384376" cy="286226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139952" y="4653136"/>
              <a:ext cx="1250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Binned pixels</a:t>
              </a:r>
              <a:endParaRPr lang="en-GB" dirty="0">
                <a:latin typeface="+mn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 rot="16200000">
              <a:off x="140117" y="1668195"/>
              <a:ext cx="1250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+mn-lt"/>
                </a:rPr>
                <a:t>Binned pixels</a:t>
              </a:r>
              <a:endParaRPr lang="en-GB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648072"/>
          </a:xfrm>
        </p:spPr>
        <p:txBody>
          <a:bodyPr/>
          <a:lstStyle/>
          <a:p>
            <a:r>
              <a:rPr lang="en-GB" sz="3200" dirty="0" smtClean="0"/>
              <a:t>2010: “accelerating”   </a:t>
            </a:r>
            <a:endParaRPr lang="en-GB" sz="3200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047656" y="2708920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200" b="0" dirty="0"/>
              <a:t>He processing by </a:t>
            </a:r>
            <a:r>
              <a:rPr lang="en-GB" sz="1200" b="0" dirty="0" err="1"/>
              <a:t>ASTeC</a:t>
            </a:r>
            <a:r>
              <a:rPr lang="en-GB" sz="1200" b="0" dirty="0"/>
              <a:t> RF + cryogenic groups with assistance from T. Powers (</a:t>
            </a:r>
            <a:r>
              <a:rPr lang="en-GB" sz="1200" b="0" dirty="0" err="1"/>
              <a:t>Jlab</a:t>
            </a:r>
            <a:r>
              <a:rPr lang="en-GB" sz="1200" b="0" dirty="0"/>
              <a:t>)</a:t>
            </a:r>
          </a:p>
        </p:txBody>
      </p:sp>
      <p:pic>
        <p:nvPicPr>
          <p:cNvPr id="6" name="Picture 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888432" cy="203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804768"/>
            <a:ext cx="5490734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Helium processing of linac cavities</a:t>
            </a:r>
          </a:p>
          <a:p>
            <a:r>
              <a:rPr lang="en-GB" sz="2000" dirty="0" smtClean="0"/>
              <a:t>	(March) 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PI laser burst generator </a:t>
            </a:r>
          </a:p>
          <a:p>
            <a:r>
              <a:rPr lang="en-GB" sz="2000" dirty="0" smtClean="0"/>
              <a:t>	allows &lt; 81MHz operation </a:t>
            </a:r>
          </a:p>
          <a:p>
            <a:r>
              <a:rPr lang="en-GB" sz="2000" dirty="0" smtClean="0"/>
              <a:t>	enables Q=60pC as standard </a:t>
            </a:r>
          </a:p>
          <a:p>
            <a:r>
              <a:rPr lang="en-GB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THz cells exposures </a:t>
            </a:r>
            <a:r>
              <a:rPr lang="en-GB" sz="2000" dirty="0" smtClean="0"/>
              <a:t>started in April </a:t>
            </a:r>
          </a:p>
          <a:p>
            <a:r>
              <a:rPr lang="en-GB" sz="2000" dirty="0" smtClean="0"/>
              <a:t>	(in an incubator located in </a:t>
            </a:r>
          </a:p>
          <a:p>
            <a:r>
              <a:rPr lang="en-GB" sz="2000" dirty="0" smtClean="0"/>
              <a:t>	the accelerator hall)  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EMMA ring </a:t>
            </a:r>
            <a:r>
              <a:rPr lang="en-GB" sz="2000" dirty="0" smtClean="0"/>
              <a:t>completed and commissioned </a:t>
            </a:r>
          </a:p>
          <a:p>
            <a:r>
              <a:rPr lang="en-GB" sz="2000" dirty="0" smtClean="0"/>
              <a:t>	... many-many turns  (August)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IR FEL </a:t>
            </a:r>
            <a:r>
              <a:rPr lang="en-GB" sz="2000" dirty="0" smtClean="0"/>
              <a:t>: first lasing !!  (October) </a:t>
            </a:r>
            <a:endParaRPr lang="en-GB" sz="20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4499992" y="980728"/>
            <a:ext cx="504056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921" t="19420" r="8480" b="7093"/>
          <a:stretch>
            <a:fillRect/>
          </a:stretch>
        </p:blipFill>
        <p:spPr bwMode="auto">
          <a:xfrm>
            <a:off x="4355976" y="4805533"/>
            <a:ext cx="1944216" cy="193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R:\DSC_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21526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anyturns.gif"/>
          <p:cNvPicPr>
            <a:picLocks noChangeAspect="1"/>
          </p:cNvPicPr>
          <p:nvPr/>
        </p:nvPicPr>
        <p:blipFill>
          <a:blip r:embed="rId5" cstate="print"/>
          <a:srcRect t="17143" b="13651"/>
          <a:stretch>
            <a:fillRect/>
          </a:stretch>
        </p:blipFill>
        <p:spPr>
          <a:xfrm>
            <a:off x="1043608" y="4941168"/>
            <a:ext cx="2304256" cy="119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5388</TotalTime>
  <Words>1394</Words>
  <Application>Microsoft Office PowerPoint</Application>
  <PresentationFormat>On-screen Show (4:3)</PresentationFormat>
  <Paragraphs>268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ヒラギノ角ゴ Pro W3</vt:lpstr>
      <vt:lpstr>Lucida Grande</vt:lpstr>
      <vt:lpstr>Wingdings</vt:lpstr>
      <vt:lpstr>Calibri</vt:lpstr>
      <vt:lpstr>Symbol</vt:lpstr>
      <vt:lpstr>Times New Roman</vt:lpstr>
      <vt:lpstr>STFC_PowerPoint_template</vt:lpstr>
      <vt:lpstr>1_Blank Presentation</vt:lpstr>
      <vt:lpstr>Custom Design</vt:lpstr>
      <vt:lpstr>1_Custom Design</vt:lpstr>
      <vt:lpstr>2_Custom Design</vt:lpstr>
      <vt:lpstr>3_Custom Design</vt:lpstr>
      <vt:lpstr>Document</vt:lpstr>
      <vt:lpstr> </vt:lpstr>
      <vt:lpstr>Slide 2</vt:lpstr>
      <vt:lpstr>ERLP: test bed and a learning tool </vt:lpstr>
      <vt:lpstr>The ALICE (ERLP) Facility @ Daresbury Laboratory</vt:lpstr>
      <vt:lpstr>The ALICE Facility @ Daresbury Laboratory</vt:lpstr>
      <vt:lpstr>ALICE accelerator</vt:lpstr>
      <vt:lpstr>ALICE Machine Description</vt:lpstr>
      <vt:lpstr>2009: CBS exp.   </vt:lpstr>
      <vt:lpstr>2010: “accelerating”   </vt:lpstr>
      <vt:lpstr>Slide 10</vt:lpstr>
      <vt:lpstr>Slide 11</vt:lpstr>
      <vt:lpstr>Slide 12</vt:lpstr>
      <vt:lpstr>Slide 13</vt:lpstr>
      <vt:lpstr>2011: FEL and FELIS    </vt:lpstr>
      <vt:lpstr>SNOM: Scanning Near-Field Optical Microscopy in the IR</vt:lpstr>
      <vt:lpstr>2011: THz for biology     </vt:lpstr>
      <vt:lpstr>2011: Other developments     </vt:lpstr>
      <vt:lpstr>2011: EMMA    </vt:lpstr>
      <vt:lpstr>ALICE Milestones: still growing   .... exponentially </vt:lpstr>
      <vt:lpstr>Gun Ceramic Change</vt:lpstr>
      <vt:lpstr>Gun conditioning</vt:lpstr>
      <vt:lpstr>ALICE 2012 (April-August)</vt:lpstr>
      <vt:lpstr>Next Steps</vt:lpstr>
    </vt:vector>
  </TitlesOfParts>
  <Company>STFC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</dc:title>
  <dc:creator>Karen Lynn Summers</dc:creator>
  <cp:lastModifiedBy> </cp:lastModifiedBy>
  <cp:revision>368</cp:revision>
  <dcterms:created xsi:type="dcterms:W3CDTF">2008-12-05T12:18:49Z</dcterms:created>
  <dcterms:modified xsi:type="dcterms:W3CDTF">2012-03-05T17:57:46Z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PublishingStartDate">
    <vt:lpwstr/>
  </property>
  <property fmtid="{D5CDD505-2E9C-101B-9397-08002B2CF9AE}" pid="9" name="PublishingExpirationDate">
    <vt:lpwstr/>
  </property>
  <property fmtid="{D5CDD505-2E9C-101B-9397-08002B2CF9AE}" pid="10" name="ContentTypeId">
    <vt:lpwstr>0x010100F731947B08D5984288BC8B16A979FF50</vt:lpwstr>
  </property>
  <property fmtid="{D5CDD505-2E9C-101B-9397-08002B2CF9AE}" pid="11" name="_SourceUrl">
    <vt:lpwstr/>
  </property>
</Properties>
</file>