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66" r:id="rId3"/>
    <p:sldId id="257" r:id="rId4"/>
    <p:sldId id="258" r:id="rId5"/>
    <p:sldId id="260" r:id="rId6"/>
    <p:sldId id="261" r:id="rId7"/>
    <p:sldId id="262" r:id="rId8"/>
    <p:sldId id="270" r:id="rId9"/>
    <p:sldId id="271" r:id="rId10"/>
    <p:sldId id="263" r:id="rId11"/>
    <p:sldId id="259" r:id="rId12"/>
    <p:sldId id="268" r:id="rId13"/>
    <p:sldId id="267" r:id="rId14"/>
    <p:sldId id="269" r:id="rId15"/>
    <p:sldId id="272" r:id="rId16"/>
    <p:sldId id="275" r:id="rId17"/>
    <p:sldId id="276" r:id="rId18"/>
    <p:sldId id="277" r:id="rId19"/>
  </p:sldIdLst>
  <p:sldSz cx="9144000" cy="6858000" type="screen4x3"/>
  <p:notesSz cx="67945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98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5" d="100"/>
          <a:sy n="65" d="100"/>
        </p:scale>
        <p:origin x="-2592" y="-102"/>
      </p:cViewPr>
      <p:guideLst>
        <p:guide orient="horz" pos="3128"/>
        <p:guide pos="214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8645" y="1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/>
          <a:lstStyle>
            <a:lvl1pPr algn="r">
              <a:defRPr sz="1300"/>
            </a:lvl1pPr>
          </a:lstStyle>
          <a:p>
            <a:fld id="{635162BF-7A34-4A87-8A77-4EB980E9CB5B}" type="datetimeFigureOut">
              <a:rPr lang="en-US" smtClean="0"/>
              <a:pPr/>
              <a:t>3/9/2012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6125"/>
            <a:ext cx="49625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71" tIns="47786" rIns="95571" bIns="4778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5571" tIns="47786" rIns="95571" bIns="47786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6570"/>
          </a:xfrm>
          <a:prstGeom prst="rect">
            <a:avLst/>
          </a:prstGeom>
        </p:spPr>
        <p:txBody>
          <a:bodyPr vert="horz" lIns="95571" tIns="47786" rIns="95571" bIns="47786" rtlCol="0" anchor="b"/>
          <a:lstStyle>
            <a:lvl1pPr algn="r">
              <a:defRPr sz="1300"/>
            </a:lvl1pPr>
          </a:lstStyle>
          <a:p>
            <a:fld id="{8940BA71-D3DE-4627-9317-847D30525C67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0" y="6520259"/>
            <a:ext cx="899592" cy="337741"/>
          </a:xfrm>
        </p:spPr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556792"/>
            <a:ext cx="8496944" cy="4824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72008" y="6520259"/>
            <a:ext cx="899592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971600" y="6520259"/>
            <a:ext cx="7344816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316416" y="6520259"/>
            <a:ext cx="755576" cy="3377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41937D-42C5-4FC7-9975-B1A9E4521C38}" type="slidenum">
              <a:rPr lang="en-US" smtClean="0"/>
              <a:pPr/>
              <a:t>‹Nr.›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172400" y="44624"/>
            <a:ext cx="899070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79512" y="116632"/>
            <a:ext cx="1296144" cy="247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Intro to WG, part II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mtClean="0"/>
              <a:t>T. Kamps, C. Hernandez-Garcia</a:t>
            </a:r>
          </a:p>
          <a:p>
            <a:r>
              <a:rPr lang="en-US" smtClean="0"/>
              <a:t>FLS 2012 Workshop</a:t>
            </a:r>
          </a:p>
          <a:p>
            <a:r>
              <a:rPr lang="en-US" smtClean="0"/>
              <a:t>05.03.2012 – 09.03.2012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Transverse emittance (ERL as SRR)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1296144"/>
          </a:xfrm>
        </p:spPr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Goal is to have peak brightness improvement by &gt; 10^2 over exisiting storage rings and have &lt; ps pulse duration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323528" y="2708920"/>
          <a:ext cx="8352928" cy="2468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104"/>
                <a:gridCol w="1224136"/>
                <a:gridCol w="972108"/>
                <a:gridCol w="1044116"/>
                <a:gridCol w="1044116"/>
                <a:gridCol w="1044116"/>
                <a:gridCol w="1044116"/>
                <a:gridCol w="104411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Source</a:t>
                      </a:r>
                      <a:endParaRPr lang="en-US" sz="120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Normalized transverse emittance (um)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Bunch charge (nC)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Bunc</a:t>
                      </a:r>
                      <a:r>
                        <a:rPr lang="en-US" sz="1200" baseline="0" smtClean="0"/>
                        <a:t>h length (ps)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Peak</a:t>
                      </a:r>
                      <a:r>
                        <a:rPr lang="en-US" sz="1200" baseline="0" smtClean="0"/>
                        <a:t> Current  (A)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Average current (mA)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Peak</a:t>
                      </a:r>
                      <a:r>
                        <a:rPr lang="en-US" sz="1200" baseline="0" smtClean="0"/>
                        <a:t> brightness </a:t>
                      </a:r>
                      <a:endParaRPr lang="en-US" sz="12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smtClean="0"/>
                        <a:t>Average</a:t>
                      </a:r>
                      <a:r>
                        <a:rPr lang="en-US" sz="1200" baseline="0" smtClean="0"/>
                        <a:t> brightness</a:t>
                      </a:r>
                      <a:endParaRPr lang="en-US" sz="12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Bessy II </a:t>
                      </a:r>
                    </a:p>
                    <a:p>
                      <a:r>
                        <a:rPr lang="en-US" sz="1200" b="1" smtClean="0"/>
                        <a:t>at 1.7 GeV</a:t>
                      </a:r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16.6 x 0.17*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0.8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35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23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300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ERL</a:t>
                      </a:r>
                      <a:r>
                        <a:rPr lang="en-US" sz="1200" b="1" baseline="0" smtClean="0"/>
                        <a:t>  1 nm</a:t>
                      </a:r>
                    </a:p>
                    <a:p>
                      <a:r>
                        <a:rPr lang="en-US" sz="1200" b="1" smtClean="0"/>
                        <a:t>at 1.7 GeV</a:t>
                      </a:r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 x 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100 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100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147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6</a:t>
                      </a:r>
                      <a:endParaRPr lang="en-US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APS </a:t>
                      </a:r>
                    </a:p>
                    <a:p>
                      <a:r>
                        <a:rPr lang="en-US" sz="1200" b="1" smtClean="0"/>
                        <a:t>at 7 GeV</a:t>
                      </a:r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43 x 0.5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30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86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102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</a:t>
                      </a:r>
                      <a:endParaRPr lang="en-US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smtClean="0"/>
                        <a:t>ERL  0.1 nm</a:t>
                      </a:r>
                    </a:p>
                    <a:p>
                      <a:r>
                        <a:rPr lang="en-US" sz="1200" b="1" smtClean="0"/>
                        <a:t>at 7</a:t>
                      </a:r>
                      <a:r>
                        <a:rPr lang="en-US" sz="1200" b="1" baseline="0" smtClean="0"/>
                        <a:t> GeV</a:t>
                      </a:r>
                      <a:endParaRPr lang="en-US" sz="1200" b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 x 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0.1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100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100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93</a:t>
                      </a:r>
                      <a:endParaRPr lang="en-US" sz="1600"/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/>
                        <a:t>46</a:t>
                      </a:r>
                      <a:endParaRPr lang="en-US" sz="1600"/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395536" y="5301208"/>
            <a:ext cx="5185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chemeClr val="accent1"/>
                </a:solidFill>
              </a:rPr>
              <a:t>*assumed coupling of 10% to match </a:t>
            </a:r>
            <a:r>
              <a:rPr lang="el-GR" smtClean="0">
                <a:solidFill>
                  <a:schemeClr val="accent1"/>
                </a:solidFill>
              </a:rPr>
              <a:t>ε</a:t>
            </a:r>
            <a:r>
              <a:rPr lang="de-DE" baseline="-25000" smtClean="0">
                <a:solidFill>
                  <a:schemeClr val="accent1"/>
                </a:solidFill>
              </a:rPr>
              <a:t>y</a:t>
            </a:r>
            <a:r>
              <a:rPr lang="de-DE" smtClean="0">
                <a:solidFill>
                  <a:schemeClr val="accent1"/>
                </a:solidFill>
              </a:rPr>
              <a:t> to </a:t>
            </a:r>
            <a:r>
              <a:rPr lang="el-GR" smtClean="0">
                <a:solidFill>
                  <a:schemeClr val="accent1"/>
                </a:solidFill>
              </a:rPr>
              <a:t>λ</a:t>
            </a:r>
            <a:r>
              <a:rPr lang="de-DE" baseline="-25000" smtClean="0">
                <a:solidFill>
                  <a:schemeClr val="accent1"/>
                </a:solidFill>
              </a:rPr>
              <a:t>rad</a:t>
            </a:r>
            <a:r>
              <a:rPr lang="de-DE" smtClean="0">
                <a:solidFill>
                  <a:schemeClr val="accent1"/>
                </a:solidFill>
              </a:rPr>
              <a:t> of 1 nm</a:t>
            </a:r>
            <a:endParaRPr lang="en-US" baseline="-25000">
              <a:solidFill>
                <a:schemeClr val="accent1"/>
              </a:solidFill>
            </a:endParaRPr>
          </a:p>
        </p:txBody>
      </p:sp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6228184" y="5445224"/>
          <a:ext cx="1746656" cy="792088"/>
        </p:xfrm>
        <a:graphic>
          <a:graphicData uri="http://schemas.openxmlformats.org/presentationml/2006/ole">
            <p:oleObj spid="_x0000_s2050" name="Formel" r:id="rId3" imgW="1091880" imgH="495000" progId="Equation.3">
              <p:embed/>
            </p:oleObj>
          </a:graphicData>
        </a:graphic>
      </p:graphicFrame>
      <p:sp>
        <p:nvSpPr>
          <p:cNvPr id="11" name="Textfeld 10"/>
          <p:cNvSpPr txBox="1"/>
          <p:nvPr/>
        </p:nvSpPr>
        <p:spPr>
          <a:xfrm>
            <a:off x="251520" y="6093296"/>
            <a:ext cx="4262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X-ray data booklet, J. Lewellen at FLS 2010, M. Abo-Bakr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Photocathodes/Drive Lasers vs. Beam Current Goals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(FELs and ERLs as SRR)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8" name="Tabelle 7"/>
          <p:cNvGraphicFramePr>
            <a:graphicFrameLocks noGrp="1"/>
          </p:cNvGraphicFramePr>
          <p:nvPr/>
        </p:nvGraphicFramePr>
        <p:xfrm>
          <a:off x="323528" y="1340768"/>
          <a:ext cx="8208912" cy="42392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1409"/>
                <a:gridCol w="921409"/>
                <a:gridCol w="1088937"/>
                <a:gridCol w="1088937"/>
                <a:gridCol w="932962"/>
                <a:gridCol w="993619"/>
                <a:gridCol w="921409"/>
                <a:gridCol w="1340230"/>
              </a:tblGrid>
              <a:tr h="846646">
                <a:tc rowSpan="2" grid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Cathode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 material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QE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Operation</a:t>
                      </a:r>
                    </a:p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λ</a:t>
                      </a:r>
                      <a:r>
                        <a:rPr lang="en-US" sz="1600" b="1" baseline="-25000" smtClean="0">
                          <a:solidFill>
                            <a:schemeClr val="tx1"/>
                          </a:solidFill>
                        </a:rPr>
                        <a:t>L</a:t>
                      </a:r>
                      <a:endParaRPr lang="en-US" sz="1600" b="1" baseline="-2500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Required laser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 power </a:t>
                      </a:r>
                    </a:p>
                    <a:p>
                      <a:pPr algn="ctr"/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at operation wavelength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Fundamental laser</a:t>
                      </a:r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 power* </a:t>
                      </a:r>
                    </a:p>
                    <a:p>
                      <a:pPr algn="ctr"/>
                      <a:r>
                        <a:rPr lang="en-US" sz="1600" b="1" baseline="0" smtClean="0">
                          <a:solidFill>
                            <a:schemeClr val="tx1"/>
                          </a:solidFill>
                        </a:rPr>
                        <a:t>for 100 mA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449498">
                <a:tc gridSpan="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1 mA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10 mA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tx1"/>
                          </a:solidFill>
                        </a:rPr>
                        <a:t>100 mA</a:t>
                      </a:r>
                      <a:endParaRPr lang="en-US" sz="1600" b="1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517">
                <a:tc rowSpan="3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Metal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Nb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2*10^-5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250 nm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248 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2.48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24.8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248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0517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Cu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1*10^-4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250 nm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50 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0.5</a:t>
                      </a:r>
                      <a:r>
                        <a:rPr lang="en-US" sz="1600" b="1" baseline="0" smtClean="0">
                          <a:solidFill>
                            <a:srgbClr val="FF0000"/>
                          </a:solidFill>
                        </a:rPr>
                        <a:t>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50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500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0517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Pb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5*10^-3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200 nm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1.2 W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12.4 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124 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2.48 kW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0517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PEA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Cs</a:t>
                      </a:r>
                      <a:r>
                        <a:rPr lang="en-US" sz="1600" b="1" baseline="-2500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Te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1*10^-1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250 nm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0.05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0.5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5 W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50 W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0517">
                <a:tc vMerge="1"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CsK</a:t>
                      </a:r>
                      <a:r>
                        <a:rPr lang="en-US" sz="1600" b="1" baseline="-25000" smtClean="0">
                          <a:solidFill>
                            <a:srgbClr val="FFC000"/>
                          </a:solidFill>
                        </a:rPr>
                        <a:t>2</a:t>
                      </a:r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Sb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1*10^-2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500 nm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0.25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2.5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25 W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75 W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  <a:tr h="490517"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/>
                        <a:t>NEA</a:t>
                      </a:r>
                      <a:endParaRPr lang="en-US" sz="1600" b="1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0000"/>
                          </a:solidFill>
                        </a:rPr>
                        <a:t>GaAs</a:t>
                      </a:r>
                      <a:endParaRPr lang="en-US" sz="1600" b="1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rgbClr val="FFC000"/>
                          </a:solidFill>
                        </a:rPr>
                        <a:t>1*10^-1</a:t>
                      </a:r>
                      <a:endParaRPr lang="en-US" sz="1600" b="1">
                        <a:solidFill>
                          <a:srgbClr val="FFC000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500 nm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0.025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0.25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2.5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smtClean="0">
                          <a:solidFill>
                            <a:schemeClr val="accent3"/>
                          </a:solidFill>
                        </a:rPr>
                        <a:t>7.5 W</a:t>
                      </a:r>
                      <a:endParaRPr lang="en-US" sz="1600" b="1">
                        <a:solidFill>
                          <a:schemeClr val="accent3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414511" y="5661248"/>
            <a:ext cx="80459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*assume conversion efficient 1</a:t>
            </a:r>
            <a:r>
              <a:rPr lang="en-US" baseline="30000" smtClean="0"/>
              <a:t>st</a:t>
            </a:r>
            <a:r>
              <a:rPr lang="en-US" smtClean="0"/>
              <a:t> to 2</a:t>
            </a:r>
            <a:r>
              <a:rPr lang="en-US" baseline="30000" smtClean="0"/>
              <a:t>nd</a:t>
            </a:r>
            <a:r>
              <a:rPr lang="en-US" smtClean="0"/>
              <a:t> of 1/3, 1</a:t>
            </a:r>
            <a:r>
              <a:rPr lang="en-US" baseline="30000" smtClean="0"/>
              <a:t>st</a:t>
            </a:r>
            <a:r>
              <a:rPr lang="en-US" smtClean="0"/>
              <a:t> to 4</a:t>
            </a:r>
            <a:r>
              <a:rPr lang="en-US" baseline="30000" smtClean="0"/>
              <a:t>th</a:t>
            </a:r>
            <a:r>
              <a:rPr lang="en-US" smtClean="0"/>
              <a:t> of 1/10, and 1</a:t>
            </a:r>
            <a:r>
              <a:rPr lang="en-US" baseline="30000" smtClean="0"/>
              <a:t>st</a:t>
            </a:r>
            <a:r>
              <a:rPr lang="en-US" smtClean="0"/>
              <a:t> to 5</a:t>
            </a:r>
            <a:r>
              <a:rPr lang="en-US" baseline="30000" smtClean="0"/>
              <a:t>th</a:t>
            </a:r>
            <a:r>
              <a:rPr lang="en-US" smtClean="0"/>
              <a:t> of 1/20</a:t>
            </a:r>
          </a:p>
          <a:p>
            <a:r>
              <a:rPr lang="en-US" smtClean="0"/>
              <a:t>color code reflects risk (</a:t>
            </a:r>
            <a:r>
              <a:rPr lang="en-US" smtClean="0">
                <a:solidFill>
                  <a:schemeClr val="accent3"/>
                </a:solidFill>
              </a:rPr>
              <a:t>low</a:t>
            </a:r>
            <a:r>
              <a:rPr lang="en-US" smtClean="0"/>
              <a:t>, </a:t>
            </a:r>
            <a:r>
              <a:rPr lang="en-US" smtClean="0">
                <a:solidFill>
                  <a:srgbClr val="FFC000"/>
                </a:solidFill>
              </a:rPr>
              <a:t>medium</a:t>
            </a:r>
            <a:r>
              <a:rPr lang="en-US" smtClean="0"/>
              <a:t>, </a:t>
            </a:r>
            <a:r>
              <a:rPr lang="en-US" smtClean="0">
                <a:solidFill>
                  <a:srgbClr val="FF0000"/>
                </a:solidFill>
              </a:rPr>
              <a:t>high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0" y="6858000"/>
            <a:ext cx="453528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Cathode parameters from D. Dowell at al., NIM A 622 (2010)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Photocathodes/Drive Lasers and Beam Current Goals</a:t>
            </a:r>
            <a:br>
              <a:rPr lang="en-US" smtClean="0">
                <a:solidFill>
                  <a:schemeClr val="tx1"/>
                </a:solidFill>
              </a:rPr>
            </a:br>
            <a:r>
              <a:rPr lang="en-US" smtClean="0">
                <a:solidFill>
                  <a:schemeClr val="tx1"/>
                </a:solidFill>
              </a:rPr>
              <a:t>(FELs and ERLs as SRR)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90439"/>
            <a:ext cx="716280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6084168" y="5949280"/>
            <a:ext cx="26514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D. Dowell at al., NIM A 622 (2010)</a:t>
            </a:r>
            <a:endParaRPr lang="en-US" sz="1400"/>
          </a:p>
        </p:txBody>
      </p:sp>
      <p:sp>
        <p:nvSpPr>
          <p:cNvPr id="8" name="Textfeld 7"/>
          <p:cNvSpPr txBox="1"/>
          <p:nvPr/>
        </p:nvSpPr>
        <p:spPr>
          <a:xfrm>
            <a:off x="251520" y="5805264"/>
            <a:ext cx="30391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different color code than previous slide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Integrated charge requirements: Cathode and drive laser must sustain delivery over long periods (ERLs)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1556792"/>
            <a:ext cx="6048672" cy="4865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1520" y="5805264"/>
            <a:ext cx="10189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J. Lewellen,</a:t>
            </a:r>
          </a:p>
          <a:p>
            <a:r>
              <a:rPr lang="en-US" sz="1400" smtClean="0"/>
              <a:t>FLS 2010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Control </a:t>
            </a:r>
            <a:r>
              <a:rPr lang="en-US" smtClean="0">
                <a:solidFill>
                  <a:schemeClr val="tx1"/>
                </a:solidFill>
              </a:rPr>
              <a:t>risk </a:t>
            </a:r>
            <a:r>
              <a:rPr lang="en-US" smtClean="0">
                <a:solidFill>
                  <a:schemeClr val="tx1"/>
                </a:solidFill>
              </a:rPr>
              <a:t>of dark current (FELs and ERLs)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Grafik 19" descr="dark_current.wm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969369"/>
            <a:ext cx="3372135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1969368"/>
            <a:ext cx="318135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611560" y="1589583"/>
            <a:ext cx="28720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ELBE FEL SRF Gun (J. Teichert, HZDR)</a:t>
            </a:r>
            <a:endParaRPr lang="en-US" sz="1400" b="1"/>
          </a:p>
        </p:txBody>
      </p:sp>
      <p:sp>
        <p:nvSpPr>
          <p:cNvPr id="10" name="Textfeld 9"/>
          <p:cNvSpPr txBox="1"/>
          <p:nvPr/>
        </p:nvSpPr>
        <p:spPr>
          <a:xfrm>
            <a:off x="6371271" y="1661591"/>
            <a:ext cx="21611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/>
              <a:t>LANL FEL NCRF Gun (LANL)</a:t>
            </a:r>
            <a:endParaRPr lang="en-US" sz="1400" b="1"/>
          </a:p>
        </p:txBody>
      </p:sp>
      <p:sp>
        <p:nvSpPr>
          <p:cNvPr id="11" name="Inhaltsplatzhalter 2"/>
          <p:cNvSpPr>
            <a:spLocks noGrp="1"/>
          </p:cNvSpPr>
          <p:nvPr>
            <p:ph idx="1"/>
          </p:nvPr>
        </p:nvSpPr>
        <p:spPr>
          <a:xfrm>
            <a:off x="395536" y="4941168"/>
            <a:ext cx="8496944" cy="144016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smtClean="0">
                <a:solidFill>
                  <a:schemeClr val="accent1"/>
                </a:solidFill>
              </a:rPr>
              <a:t>Dark current can limit operation of gun.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Need to control the cathode workfunction, roughness and size of emissive area.</a:t>
            </a:r>
            <a:endParaRPr lang="en-US" b="1">
              <a:solidFill>
                <a:schemeClr val="accent3"/>
              </a:solidFill>
            </a:endParaRPr>
          </a:p>
        </p:txBody>
      </p:sp>
      <p:graphicFrame>
        <p:nvGraphicFramePr>
          <p:cNvPr id="12" name="Tabelle 11"/>
          <p:cNvGraphicFramePr>
            <a:graphicFrameLocks noGrp="1"/>
          </p:cNvGraphicFramePr>
          <p:nvPr/>
        </p:nvGraphicFramePr>
        <p:xfrm>
          <a:off x="3923928" y="1969368"/>
          <a:ext cx="1512168" cy="20162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957"/>
                <a:gridCol w="723211"/>
              </a:tblGrid>
              <a:tr h="336037">
                <a:tc>
                  <a:txBody>
                    <a:bodyPr/>
                    <a:lstStyle/>
                    <a:p>
                      <a:r>
                        <a:rPr lang="de-DE" sz="1200" dirty="0" smtClean="0"/>
                        <a:t>Material</a:t>
                      </a:r>
                      <a:endParaRPr lang="de-DE" sz="120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sz="1200" baseline="0" smtClean="0"/>
                        <a:t>φ</a:t>
                      </a:r>
                      <a:r>
                        <a:rPr lang="de-DE" sz="1200" baseline="-25000" smtClean="0"/>
                        <a:t>w</a:t>
                      </a:r>
                      <a:r>
                        <a:rPr lang="de-DE" sz="1200" baseline="0" smtClean="0"/>
                        <a:t> (eV)</a:t>
                      </a:r>
                      <a:endParaRPr lang="de-DE" sz="1200" baseline="0" dirty="0"/>
                    </a:p>
                  </a:txBody>
                  <a:tcPr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Mo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4.6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Nb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4.3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de-DE" sz="1200" dirty="0" err="1" smtClean="0">
                          <a:solidFill>
                            <a:schemeClr val="tx1"/>
                          </a:solidFill>
                        </a:rPr>
                        <a:t>Pb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4.0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Cs</a:t>
                      </a:r>
                      <a:r>
                        <a:rPr lang="de-DE" sz="1200" baseline="-25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Te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dirty="0" smtClean="0">
                          <a:solidFill>
                            <a:schemeClr val="tx1"/>
                          </a:solidFill>
                        </a:rPr>
                        <a:t>3.6</a:t>
                      </a:r>
                      <a:endParaRPr lang="de-DE" sz="12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36037">
                <a:tc>
                  <a:txBody>
                    <a:bodyPr/>
                    <a:lstStyle/>
                    <a:p>
                      <a:r>
                        <a:rPr lang="de-DE" sz="1200" b="0" dirty="0" smtClean="0">
                          <a:solidFill>
                            <a:srgbClr val="FF0000"/>
                          </a:solidFill>
                        </a:rPr>
                        <a:t>CsK</a:t>
                      </a:r>
                      <a:r>
                        <a:rPr lang="de-DE" sz="1200" b="0" baseline="-250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de-DE" sz="1200" b="0" dirty="0" smtClean="0">
                          <a:solidFill>
                            <a:srgbClr val="FF0000"/>
                          </a:solidFill>
                        </a:rPr>
                        <a:t>Sb</a:t>
                      </a:r>
                      <a:endParaRPr lang="de-DE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rgbClr val="FF0000"/>
                          </a:solidFill>
                        </a:rPr>
                        <a:t>1.9</a:t>
                      </a:r>
                      <a:endParaRPr lang="de-DE" sz="1200" b="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7020272" y="1268760"/>
            <a:ext cx="1848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*</a:t>
            </a:r>
            <a:r>
              <a:rPr lang="en-US" sz="1400" smtClean="0"/>
              <a:t>not for NEA like GaAs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496944" cy="1570186"/>
          </a:xfrm>
        </p:spPr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Acceleration: NCRF mature for FELs (FLASH, LCLS), NCRF (32 mA) and DC (50 mA) proved to be ERL compatible, SRF upcoming technology for FEL and ERL guns.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098902"/>
            <a:ext cx="2928958" cy="368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hteck 7"/>
          <p:cNvSpPr/>
          <p:nvPr/>
        </p:nvSpPr>
        <p:spPr>
          <a:xfrm>
            <a:off x="465264" y="5565313"/>
            <a:ext cx="1214446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/>
        </p:nvSpPr>
        <p:spPr>
          <a:xfrm>
            <a:off x="2751280" y="5565313"/>
            <a:ext cx="571504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feld 9"/>
          <p:cNvSpPr txBox="1"/>
          <p:nvPr/>
        </p:nvSpPr>
        <p:spPr>
          <a:xfrm>
            <a:off x="465264" y="5922503"/>
            <a:ext cx="2000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Courtesy B. Dunham / Cornell</a:t>
            </a:r>
            <a:endParaRPr lang="en-US" sz="1000"/>
          </a:p>
        </p:txBody>
      </p:sp>
      <p:pic>
        <p:nvPicPr>
          <p:cNvPr id="11" name="Picture 3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58112" y="2207727"/>
            <a:ext cx="2136770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08470" y="2306634"/>
            <a:ext cx="2928958" cy="1972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feld 12"/>
          <p:cNvSpPr txBox="1"/>
          <p:nvPr/>
        </p:nvSpPr>
        <p:spPr>
          <a:xfrm>
            <a:off x="3251346" y="1993413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Courtesy S. S. Kurennoy / LANL</a:t>
            </a:r>
            <a:endParaRPr lang="en-US" sz="1000"/>
          </a:p>
        </p:txBody>
      </p:sp>
      <p:sp>
        <p:nvSpPr>
          <p:cNvPr id="14" name="Textfeld 13"/>
          <p:cNvSpPr txBox="1"/>
          <p:nvPr/>
        </p:nvSpPr>
        <p:spPr>
          <a:xfrm>
            <a:off x="6180304" y="3818894"/>
            <a:ext cx="235745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Courtesy D. Dowell / Boeing / SLAC</a:t>
            </a:r>
            <a:endParaRPr lang="en-US" sz="1000"/>
          </a:p>
        </p:txBody>
      </p:sp>
      <p:sp>
        <p:nvSpPr>
          <p:cNvPr id="17" name="Rechteck 16"/>
          <p:cNvSpPr/>
          <p:nvPr/>
        </p:nvSpPr>
        <p:spPr>
          <a:xfrm>
            <a:off x="3179908" y="3922239"/>
            <a:ext cx="2786082" cy="3571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47865" y="4493742"/>
            <a:ext cx="2554708" cy="174356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19" name="Textfeld 18"/>
          <p:cNvSpPr txBox="1"/>
          <p:nvPr/>
        </p:nvSpPr>
        <p:spPr>
          <a:xfrm>
            <a:off x="3394222" y="6279693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Courtesy J. Lewellen / NPS</a:t>
            </a:r>
            <a:endParaRPr lang="en-US" sz="1000"/>
          </a:p>
        </p:txBody>
      </p:sp>
      <p:sp>
        <p:nvSpPr>
          <p:cNvPr id="20" name="Textfeld 19"/>
          <p:cNvSpPr txBox="1"/>
          <p:nvPr/>
        </p:nvSpPr>
        <p:spPr>
          <a:xfrm>
            <a:off x="2179776" y="3136421"/>
            <a:ext cx="4828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DC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5436096" y="1844824"/>
            <a:ext cx="7505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NCRF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23114" y="4065115"/>
            <a:ext cx="857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smtClean="0">
                <a:solidFill>
                  <a:schemeClr val="bg2">
                    <a:lumMod val="50000"/>
                  </a:schemeClr>
                </a:solidFill>
              </a:rPr>
              <a:t>SRF</a:t>
            </a:r>
            <a:endParaRPr lang="en-US" sz="2000" b="1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4509121"/>
            <a:ext cx="2286216" cy="17281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sp>
        <p:nvSpPr>
          <p:cNvPr id="24" name="Textfeld 23"/>
          <p:cNvSpPr txBox="1"/>
          <p:nvPr/>
        </p:nvSpPr>
        <p:spPr>
          <a:xfrm>
            <a:off x="6156176" y="6279123"/>
            <a:ext cx="192882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Courtesy J. Teichert / HZDR</a:t>
            </a:r>
            <a:endParaRPr lang="en-US" sz="10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Beam dynamics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48245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smtClean="0">
                <a:solidFill>
                  <a:schemeClr val="accent3"/>
                </a:solidFill>
              </a:rPr>
              <a:t>Most guns operate</a:t>
            </a:r>
          </a:p>
          <a:p>
            <a:pPr marL="400050" lvl="2" indent="0">
              <a:buNone/>
            </a:pPr>
            <a:r>
              <a:rPr lang="en-US" sz="2400" b="1" smtClean="0"/>
              <a:t>with some form of emittance compensation mode, </a:t>
            </a:r>
          </a:p>
          <a:p>
            <a:pPr marL="400050" lvl="2" indent="0">
              <a:buNone/>
            </a:pPr>
            <a:r>
              <a:rPr lang="en-US" sz="2400" b="1" smtClean="0"/>
              <a:t>in a mode derived by multi-parameter optimization, or</a:t>
            </a:r>
          </a:p>
          <a:p>
            <a:pPr marL="400050" lvl="2" indent="0">
              <a:buNone/>
            </a:pPr>
            <a:r>
              <a:rPr lang="en-US" sz="2400" b="1" smtClean="0"/>
              <a:t>resulting from experimental optimization.</a:t>
            </a:r>
          </a:p>
          <a:p>
            <a:pPr marL="0" indent="0">
              <a:buNone/>
            </a:pPr>
            <a:r>
              <a:rPr lang="en-US" sz="2400" b="1" smtClean="0">
                <a:solidFill>
                  <a:schemeClr val="accent3"/>
                </a:solidFill>
              </a:rPr>
              <a:t>Interplay between space charge, accelerating fields and focusing with solenoid (or quadrupole)</a:t>
            </a:r>
          </a:p>
          <a:p>
            <a:pPr marL="0" indent="0">
              <a:buNone/>
            </a:pPr>
            <a:r>
              <a:rPr lang="en-US" sz="2400" b="1" smtClean="0">
                <a:solidFill>
                  <a:schemeClr val="accent1"/>
                </a:solidFill>
              </a:rPr>
              <a:t>Ideas:</a:t>
            </a:r>
          </a:p>
          <a:p>
            <a:pPr marL="400050" lvl="2" indent="0">
              <a:buNone/>
            </a:pPr>
            <a:r>
              <a:rPr lang="en-US" sz="2400" b="1" smtClean="0"/>
              <a:t>HOM inside SRF gun cavity,</a:t>
            </a:r>
          </a:p>
          <a:p>
            <a:pPr marL="400050" lvl="2" indent="0">
              <a:buNone/>
            </a:pPr>
            <a:r>
              <a:rPr lang="en-US" sz="2400" b="1" smtClean="0"/>
              <a:t>Emittance exchange.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Reliability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220072" y="1484784"/>
            <a:ext cx="3635896" cy="33123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b="1" smtClean="0"/>
              <a:t>FLASH 3</a:t>
            </a:r>
            <a:r>
              <a:rPr lang="en-US" sz="2000" b="1" baseline="30000" smtClean="0"/>
              <a:t>rd</a:t>
            </a:r>
            <a:r>
              <a:rPr lang="en-US" sz="2000" b="1" smtClean="0"/>
              <a:t> user run in 2010/201</a:t>
            </a:r>
            <a:r>
              <a:rPr lang="en-US" sz="2000" smtClean="0"/>
              <a:t>1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chemeClr val="accent1"/>
                </a:solidFill>
              </a:rPr>
              <a:t>Infrastructure failure, especially power cuts and disturbances of cooling water, air con and temp stabilization are main sources of downtime.</a:t>
            </a:r>
          </a:p>
          <a:p>
            <a:pPr marL="0" indent="0">
              <a:buNone/>
            </a:pPr>
            <a:r>
              <a:rPr lang="en-US" sz="2000" b="1" smtClean="0">
                <a:solidFill>
                  <a:schemeClr val="accent3"/>
                </a:solidFill>
              </a:rPr>
              <a:t>Of  total downtime attributed to RF at 1.3 GHz is 9%, RF at 3.9 GHz is 5%.</a:t>
            </a:r>
          </a:p>
          <a:p>
            <a:pPr marL="0" indent="0">
              <a:buNone/>
            </a:pPr>
            <a:r>
              <a:rPr lang="en-US" sz="2000" b="1" smtClean="0"/>
              <a:t> </a:t>
            </a:r>
          </a:p>
          <a:p>
            <a:pPr marL="0" indent="0">
              <a:buNone/>
            </a:pPr>
            <a:endParaRPr lang="en-US" sz="200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96752"/>
            <a:ext cx="4648206" cy="505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179512" y="5733256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/>
              <a:t>A. Stingelin, ESLS RF 2010</a:t>
            </a:r>
            <a:endParaRPr lang="en-US" sz="1400"/>
          </a:p>
        </p:txBody>
      </p:sp>
      <p:sp>
        <p:nvSpPr>
          <p:cNvPr id="9" name="Textfeld 8"/>
          <p:cNvSpPr txBox="1"/>
          <p:nvPr/>
        </p:nvSpPr>
        <p:spPr>
          <a:xfrm>
            <a:off x="6300192" y="4149080"/>
            <a:ext cx="21802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S. Schreiber et al., FEL 2011</a:t>
            </a:r>
            <a:endParaRPr lang="en-US" sz="1400"/>
          </a:p>
        </p:txBody>
      </p:sp>
      <p:sp>
        <p:nvSpPr>
          <p:cNvPr id="10" name="Textfeld 9"/>
          <p:cNvSpPr txBox="1"/>
          <p:nvPr/>
        </p:nvSpPr>
        <p:spPr>
          <a:xfrm>
            <a:off x="5580112" y="5085184"/>
            <a:ext cx="24458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smtClean="0"/>
              <a:t>RF and power supplies, </a:t>
            </a:r>
          </a:p>
          <a:p>
            <a:r>
              <a:rPr lang="en-US" b="1" smtClean="0"/>
              <a:t>(NC/S)RF and DC guns…</a:t>
            </a:r>
            <a:endParaRPr lang="en-US" b="1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492896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28800"/>
            <a:ext cx="450050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feld 9"/>
          <p:cNvSpPr txBox="1"/>
          <p:nvPr/>
        </p:nvSpPr>
        <p:spPr>
          <a:xfrm>
            <a:off x="4355976" y="5877272"/>
            <a:ext cx="4157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>
                    <a:lumMod val="65000"/>
                  </a:schemeClr>
                </a:solidFill>
              </a:rPr>
              <a:t>… solid, with low maintenance.</a:t>
            </a:r>
            <a:endParaRPr lang="en-US" sz="2400" b="1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467544" y="1052736"/>
            <a:ext cx="3937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mtClean="0">
                <a:solidFill>
                  <a:schemeClr val="bg1">
                    <a:lumMod val="65000"/>
                  </a:schemeClr>
                </a:solidFill>
              </a:rPr>
              <a:t>bleeding edge performance…</a:t>
            </a:r>
            <a:endParaRPr lang="en-US" sz="2400" b="1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Acknowledgements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John Lewellen, Siegfried Schreiber, Katja Honkavaara, Roland Müller, Michael Abo-Bakr, Wolfgang Anders, </a:t>
            </a:r>
            <a:r>
              <a:rPr lang="en-US" b="1" smtClean="0">
                <a:solidFill>
                  <a:schemeClr val="accent3"/>
                </a:solidFill>
              </a:rPr>
              <a:t>Roman Barday, Jochen Teichert, Dave </a:t>
            </a:r>
            <a:r>
              <a:rPr lang="en-US" b="1" smtClean="0">
                <a:solidFill>
                  <a:schemeClr val="accent3"/>
                </a:solidFill>
              </a:rPr>
              <a:t>Dowell for inspiration, material and discussions.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1"/>
                </a:solidFill>
              </a:rPr>
              <a:t>Meeting organizers.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You.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1905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accent3"/>
                </a:solidFill>
              </a:rPr>
              <a:t>My bias: BERLinPro. Here the gun needs to deliver </a:t>
            </a:r>
            <a:br>
              <a:rPr lang="en-US" smtClean="0">
                <a:solidFill>
                  <a:schemeClr val="accent3"/>
                </a:solidFill>
              </a:rPr>
            </a:br>
            <a:r>
              <a:rPr lang="en-US" smtClean="0">
                <a:solidFill>
                  <a:schemeClr val="accent1"/>
                </a:solidFill>
              </a:rPr>
              <a:t>100 mA, 1 mm mrad, short bunches</a:t>
            </a:r>
            <a:endParaRPr lang="en-US">
              <a:solidFill>
                <a:schemeClr val="accent1"/>
              </a:solidFill>
            </a:endParaRPr>
          </a:p>
        </p:txBody>
      </p:sp>
      <p:grpSp>
        <p:nvGrpSpPr>
          <p:cNvPr id="4" name="Gruppieren 6"/>
          <p:cNvGrpSpPr/>
          <p:nvPr/>
        </p:nvGrpSpPr>
        <p:grpSpPr>
          <a:xfrm>
            <a:off x="395536" y="1918275"/>
            <a:ext cx="8269531" cy="2854511"/>
            <a:chOff x="395536" y="3598824"/>
            <a:chExt cx="8269531" cy="2854511"/>
          </a:xfrm>
        </p:grpSpPr>
        <p:sp>
          <p:nvSpPr>
            <p:cNvPr id="5" name="Rectangle 71"/>
            <p:cNvSpPr>
              <a:spLocks noChangeAspect="1" noChangeArrowheads="1"/>
            </p:cNvSpPr>
            <p:nvPr/>
          </p:nvSpPr>
          <p:spPr bwMode="auto">
            <a:xfrm rot="10800000" flipV="1">
              <a:off x="7280300" y="6159523"/>
              <a:ext cx="52335" cy="220386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" name="Rectangle 72"/>
            <p:cNvSpPr>
              <a:spLocks noChangeAspect="1" noChangeArrowheads="1"/>
            </p:cNvSpPr>
            <p:nvPr/>
          </p:nvSpPr>
          <p:spPr bwMode="auto">
            <a:xfrm rot="10800000" flipV="1">
              <a:off x="7159592" y="6159523"/>
              <a:ext cx="50647" cy="220386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" name="Rectangle 71"/>
            <p:cNvSpPr>
              <a:spLocks noChangeAspect="1" noChangeArrowheads="1"/>
            </p:cNvSpPr>
            <p:nvPr/>
          </p:nvSpPr>
          <p:spPr bwMode="auto">
            <a:xfrm rot="10800000" flipV="1">
              <a:off x="7044682" y="6159523"/>
              <a:ext cx="52335" cy="220386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" name="Rectangle 72"/>
            <p:cNvSpPr>
              <a:spLocks noChangeAspect="1" noChangeArrowheads="1"/>
            </p:cNvSpPr>
            <p:nvPr/>
          </p:nvSpPr>
          <p:spPr bwMode="auto">
            <a:xfrm rot="10800000" flipV="1">
              <a:off x="6923974" y="6159523"/>
              <a:ext cx="50647" cy="220386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" name="Rectangle 71"/>
            <p:cNvSpPr>
              <a:spLocks noChangeAspect="1" noChangeArrowheads="1"/>
            </p:cNvSpPr>
            <p:nvPr/>
          </p:nvSpPr>
          <p:spPr bwMode="auto">
            <a:xfrm>
              <a:off x="1339266" y="6158595"/>
              <a:ext cx="52335" cy="22034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" name="Rectangle 72"/>
            <p:cNvSpPr>
              <a:spLocks noChangeAspect="1" noChangeArrowheads="1"/>
            </p:cNvSpPr>
            <p:nvPr/>
          </p:nvSpPr>
          <p:spPr bwMode="auto">
            <a:xfrm>
              <a:off x="1461662" y="6158595"/>
              <a:ext cx="50647" cy="22034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1" name="Rectangle 71"/>
            <p:cNvSpPr>
              <a:spLocks noChangeAspect="1" noChangeArrowheads="1"/>
            </p:cNvSpPr>
            <p:nvPr/>
          </p:nvSpPr>
          <p:spPr bwMode="auto">
            <a:xfrm>
              <a:off x="1574884" y="6158595"/>
              <a:ext cx="52335" cy="22034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2" name="Rectangle 72"/>
            <p:cNvSpPr>
              <a:spLocks noChangeAspect="1" noChangeArrowheads="1"/>
            </p:cNvSpPr>
            <p:nvPr/>
          </p:nvSpPr>
          <p:spPr bwMode="auto">
            <a:xfrm>
              <a:off x="1697280" y="6158595"/>
              <a:ext cx="50647" cy="22034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3" name="Rectangle 71"/>
            <p:cNvSpPr>
              <a:spLocks noChangeAspect="1" noChangeArrowheads="1"/>
            </p:cNvSpPr>
            <p:nvPr/>
          </p:nvSpPr>
          <p:spPr bwMode="auto">
            <a:xfrm flipV="1">
              <a:off x="1339897" y="4381601"/>
              <a:ext cx="52335" cy="220271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4" name="Rectangle 72"/>
            <p:cNvSpPr>
              <a:spLocks noChangeAspect="1" noChangeArrowheads="1"/>
            </p:cNvSpPr>
            <p:nvPr/>
          </p:nvSpPr>
          <p:spPr bwMode="auto">
            <a:xfrm flipV="1">
              <a:off x="1462293" y="4381601"/>
              <a:ext cx="50647" cy="220271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5" name="Rectangle 71"/>
            <p:cNvSpPr>
              <a:spLocks noChangeAspect="1" noChangeArrowheads="1"/>
            </p:cNvSpPr>
            <p:nvPr/>
          </p:nvSpPr>
          <p:spPr bwMode="auto">
            <a:xfrm flipV="1">
              <a:off x="1575515" y="4381601"/>
              <a:ext cx="52335" cy="220271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6" name="Rectangle 72"/>
            <p:cNvSpPr>
              <a:spLocks noChangeAspect="1" noChangeArrowheads="1"/>
            </p:cNvSpPr>
            <p:nvPr/>
          </p:nvSpPr>
          <p:spPr bwMode="auto">
            <a:xfrm flipV="1">
              <a:off x="1697911" y="4381601"/>
              <a:ext cx="50647" cy="220271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7" name="Rectangle 165"/>
            <p:cNvSpPr>
              <a:spLocks noChangeArrowheads="1"/>
            </p:cNvSpPr>
            <p:nvPr/>
          </p:nvSpPr>
          <p:spPr bwMode="auto">
            <a:xfrm rot="2948039" flipV="1">
              <a:off x="1952063" y="4046173"/>
              <a:ext cx="38284" cy="1339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8" name="Rectangle 165"/>
            <p:cNvSpPr>
              <a:spLocks noChangeArrowheads="1"/>
            </p:cNvSpPr>
            <p:nvPr/>
          </p:nvSpPr>
          <p:spPr bwMode="auto">
            <a:xfrm rot="2948039" flipV="1">
              <a:off x="1870172" y="3954194"/>
              <a:ext cx="38284" cy="133994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9" name="Rectangle 165"/>
            <p:cNvSpPr>
              <a:spLocks noChangeArrowheads="1"/>
            </p:cNvSpPr>
            <p:nvPr/>
          </p:nvSpPr>
          <p:spPr bwMode="auto">
            <a:xfrm rot="1403650" flipV="1">
              <a:off x="2327511" y="4311836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0" name="Rectangle 165"/>
            <p:cNvSpPr>
              <a:spLocks noChangeArrowheads="1"/>
            </p:cNvSpPr>
            <p:nvPr/>
          </p:nvSpPr>
          <p:spPr bwMode="auto">
            <a:xfrm flipV="1">
              <a:off x="2894040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1" name="Rectangle 166"/>
            <p:cNvSpPr>
              <a:spLocks noChangeArrowheads="1"/>
            </p:cNvSpPr>
            <p:nvPr/>
          </p:nvSpPr>
          <p:spPr bwMode="auto">
            <a:xfrm flipV="1">
              <a:off x="3026314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2" name="Rectangle 167"/>
            <p:cNvSpPr>
              <a:spLocks noChangeArrowheads="1"/>
            </p:cNvSpPr>
            <p:nvPr/>
          </p:nvSpPr>
          <p:spPr bwMode="auto">
            <a:xfrm flipV="1">
              <a:off x="3158589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3" name="Rectangle 165"/>
            <p:cNvSpPr>
              <a:spLocks noChangeArrowheads="1"/>
            </p:cNvSpPr>
            <p:nvPr/>
          </p:nvSpPr>
          <p:spPr bwMode="auto">
            <a:xfrm flipV="1">
              <a:off x="2761765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4" name="Rectangle 217"/>
            <p:cNvSpPr>
              <a:spLocks noChangeArrowheads="1"/>
            </p:cNvSpPr>
            <p:nvPr/>
          </p:nvSpPr>
          <p:spPr bwMode="auto">
            <a:xfrm rot="9387543">
              <a:off x="6396613" y="4249314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5" name="Rectangle 165"/>
            <p:cNvSpPr>
              <a:spLocks noChangeArrowheads="1"/>
            </p:cNvSpPr>
            <p:nvPr/>
          </p:nvSpPr>
          <p:spPr bwMode="auto">
            <a:xfrm rot="10800000">
              <a:off x="6700247" y="419584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6" name="Rectangle 71"/>
            <p:cNvSpPr>
              <a:spLocks noChangeAspect="1" noChangeArrowheads="1"/>
            </p:cNvSpPr>
            <p:nvPr/>
          </p:nvSpPr>
          <p:spPr bwMode="auto">
            <a:xfrm rot="10800000">
              <a:off x="7279669" y="4382194"/>
              <a:ext cx="52335" cy="220312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7" name="Rectangle 72"/>
            <p:cNvSpPr>
              <a:spLocks noChangeAspect="1" noChangeArrowheads="1"/>
            </p:cNvSpPr>
            <p:nvPr/>
          </p:nvSpPr>
          <p:spPr bwMode="auto">
            <a:xfrm rot="10800000">
              <a:off x="7158961" y="4382194"/>
              <a:ext cx="50647" cy="220312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8" name="Rectangle 71"/>
            <p:cNvSpPr>
              <a:spLocks noChangeAspect="1" noChangeArrowheads="1"/>
            </p:cNvSpPr>
            <p:nvPr/>
          </p:nvSpPr>
          <p:spPr bwMode="auto">
            <a:xfrm rot="10800000">
              <a:off x="7044051" y="4382194"/>
              <a:ext cx="52335" cy="220312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29" name="Rectangle 72"/>
            <p:cNvSpPr>
              <a:spLocks noChangeAspect="1" noChangeArrowheads="1"/>
            </p:cNvSpPr>
            <p:nvPr/>
          </p:nvSpPr>
          <p:spPr bwMode="auto">
            <a:xfrm rot="10800000">
              <a:off x="6923343" y="4382194"/>
              <a:ext cx="50647" cy="220312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0" name="Rectangle 165"/>
            <p:cNvSpPr>
              <a:spLocks noChangeArrowheads="1"/>
            </p:cNvSpPr>
            <p:nvPr/>
          </p:nvSpPr>
          <p:spPr bwMode="auto">
            <a:xfrm rot="10800000">
              <a:off x="5739577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1" name="Rectangle 166"/>
            <p:cNvSpPr>
              <a:spLocks noChangeArrowheads="1"/>
            </p:cNvSpPr>
            <p:nvPr/>
          </p:nvSpPr>
          <p:spPr bwMode="auto">
            <a:xfrm rot="10800000">
              <a:off x="5607302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2" name="Rectangle 167"/>
            <p:cNvSpPr>
              <a:spLocks noChangeArrowheads="1"/>
            </p:cNvSpPr>
            <p:nvPr/>
          </p:nvSpPr>
          <p:spPr bwMode="auto">
            <a:xfrm rot="10800000">
              <a:off x="5475028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3" name="Rectangle 165"/>
            <p:cNvSpPr>
              <a:spLocks noChangeArrowheads="1"/>
            </p:cNvSpPr>
            <p:nvPr/>
          </p:nvSpPr>
          <p:spPr bwMode="auto">
            <a:xfrm rot="10800000">
              <a:off x="5871851" y="4424767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4" name="Rectangle 19"/>
            <p:cNvSpPr>
              <a:spLocks noChangeAspect="1" noChangeArrowheads="1"/>
            </p:cNvSpPr>
            <p:nvPr/>
          </p:nvSpPr>
          <p:spPr bwMode="auto">
            <a:xfrm rot="10800000">
              <a:off x="3368945" y="4271557"/>
              <a:ext cx="1952925" cy="437671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5" name="Group 46"/>
            <p:cNvGrpSpPr>
              <a:grpSpLocks noChangeAspect="1"/>
            </p:cNvGrpSpPr>
            <p:nvPr/>
          </p:nvGrpSpPr>
          <p:grpSpPr bwMode="auto">
            <a:xfrm rot="10800000">
              <a:off x="3584556" y="4348200"/>
              <a:ext cx="1497853" cy="290436"/>
              <a:chOff x="2018" y="2387"/>
              <a:chExt cx="567" cy="181"/>
            </a:xfrm>
          </p:grpSpPr>
          <p:grpSp>
            <p:nvGrpSpPr>
              <p:cNvPr id="176" name="Group 47"/>
              <p:cNvGrpSpPr>
                <a:grpSpLocks noChangeAspect="1"/>
              </p:cNvGrpSpPr>
              <p:nvPr/>
            </p:nvGrpSpPr>
            <p:grpSpPr bwMode="auto">
              <a:xfrm>
                <a:off x="2018" y="2387"/>
                <a:ext cx="159" cy="181"/>
                <a:chOff x="2018" y="2387"/>
                <a:chExt cx="159" cy="181"/>
              </a:xfrm>
            </p:grpSpPr>
            <p:sp>
              <p:nvSpPr>
                <p:cNvPr id="193" name="Oval 48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4" name="Oval 49"/>
                <p:cNvSpPr>
                  <a:spLocks noChangeAspect="1" noChangeArrowheads="1"/>
                </p:cNvSpPr>
                <p:nvPr/>
              </p:nvSpPr>
              <p:spPr bwMode="auto">
                <a:xfrm>
                  <a:off x="204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5" name="Oval 50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6" name="Oval 51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7" name="Oval 52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8" name="Oval 53"/>
                <p:cNvSpPr>
                  <a:spLocks noChangeAspect="1" noChangeArrowheads="1"/>
                </p:cNvSpPr>
                <p:nvPr/>
              </p:nvSpPr>
              <p:spPr bwMode="auto">
                <a:xfrm>
                  <a:off x="213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9" name="Oval 54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7" name="Group 55"/>
              <p:cNvGrpSpPr>
                <a:grpSpLocks noChangeAspect="1"/>
              </p:cNvGrpSpPr>
              <p:nvPr/>
            </p:nvGrpSpPr>
            <p:grpSpPr bwMode="auto">
              <a:xfrm>
                <a:off x="2222" y="2387"/>
                <a:ext cx="159" cy="181"/>
                <a:chOff x="2018" y="2387"/>
                <a:chExt cx="159" cy="181"/>
              </a:xfrm>
            </p:grpSpPr>
            <p:sp>
              <p:nvSpPr>
                <p:cNvPr id="186" name="Oval 56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7" name="Oval 57"/>
                <p:cNvSpPr>
                  <a:spLocks noChangeAspect="1" noChangeArrowheads="1"/>
                </p:cNvSpPr>
                <p:nvPr/>
              </p:nvSpPr>
              <p:spPr bwMode="auto">
                <a:xfrm>
                  <a:off x="204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8" name="Oval 58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9" name="Oval 59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0" name="Oval 60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1" name="Oval 61"/>
                <p:cNvSpPr>
                  <a:spLocks noChangeAspect="1" noChangeArrowheads="1"/>
                </p:cNvSpPr>
                <p:nvPr/>
              </p:nvSpPr>
              <p:spPr bwMode="auto">
                <a:xfrm>
                  <a:off x="213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92" name="Oval 62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  <p:grpSp>
            <p:nvGrpSpPr>
              <p:cNvPr id="178" name="Group 63"/>
              <p:cNvGrpSpPr>
                <a:grpSpLocks noChangeAspect="1"/>
              </p:cNvGrpSpPr>
              <p:nvPr/>
            </p:nvGrpSpPr>
            <p:grpSpPr bwMode="auto">
              <a:xfrm>
                <a:off x="2426" y="2387"/>
                <a:ext cx="159" cy="181"/>
                <a:chOff x="2018" y="2387"/>
                <a:chExt cx="159" cy="181"/>
              </a:xfrm>
            </p:grpSpPr>
            <p:sp>
              <p:nvSpPr>
                <p:cNvPr id="179" name="Oval 64"/>
                <p:cNvSpPr>
                  <a:spLocks noChangeAspect="1" noChangeArrowheads="1"/>
                </p:cNvSpPr>
                <p:nvPr/>
              </p:nvSpPr>
              <p:spPr bwMode="auto">
                <a:xfrm>
                  <a:off x="2018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0" name="Oval 65"/>
                <p:cNvSpPr>
                  <a:spLocks noChangeAspect="1" noChangeArrowheads="1"/>
                </p:cNvSpPr>
                <p:nvPr/>
              </p:nvSpPr>
              <p:spPr bwMode="auto">
                <a:xfrm>
                  <a:off x="204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1" name="Oval 66"/>
                <p:cNvSpPr>
                  <a:spLocks noChangeAspect="1" noChangeArrowheads="1"/>
                </p:cNvSpPr>
                <p:nvPr/>
              </p:nvSpPr>
              <p:spPr bwMode="auto">
                <a:xfrm>
                  <a:off x="206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2" name="Oval 67"/>
                <p:cNvSpPr>
                  <a:spLocks noChangeAspect="1" noChangeArrowheads="1"/>
                </p:cNvSpPr>
                <p:nvPr/>
              </p:nvSpPr>
              <p:spPr bwMode="auto">
                <a:xfrm>
                  <a:off x="2086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3" name="Oval 68"/>
                <p:cNvSpPr>
                  <a:spLocks noChangeAspect="1" noChangeArrowheads="1"/>
                </p:cNvSpPr>
                <p:nvPr/>
              </p:nvSpPr>
              <p:spPr bwMode="auto">
                <a:xfrm>
                  <a:off x="2109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4" name="Oval 69"/>
                <p:cNvSpPr>
                  <a:spLocks noChangeAspect="1" noChangeArrowheads="1"/>
                </p:cNvSpPr>
                <p:nvPr/>
              </p:nvSpPr>
              <p:spPr bwMode="auto">
                <a:xfrm>
                  <a:off x="2131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  <p:sp>
              <p:nvSpPr>
                <p:cNvPr id="185" name="Oval 70"/>
                <p:cNvSpPr>
                  <a:spLocks noChangeAspect="1" noChangeArrowheads="1"/>
                </p:cNvSpPr>
                <p:nvPr/>
              </p:nvSpPr>
              <p:spPr bwMode="auto">
                <a:xfrm>
                  <a:off x="2154" y="2387"/>
                  <a:ext cx="23" cy="181"/>
                </a:xfrm>
                <a:prstGeom prst="ellipse">
                  <a:avLst/>
                </a:prstGeom>
                <a:gradFill rotWithShape="1">
                  <a:gsLst>
                    <a:gs pos="0">
                      <a:schemeClr val="accent2"/>
                    </a:gs>
                    <a:gs pos="100000">
                      <a:srgbClr val="CCFFFF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>
                    <a:latin typeface="Calibri" pitchFamily="34" charset="0"/>
                  </a:endParaRPr>
                </a:p>
              </p:txBody>
            </p:sp>
          </p:grpSp>
        </p:grpSp>
        <p:sp>
          <p:nvSpPr>
            <p:cNvPr id="36" name="Line 89"/>
            <p:cNvSpPr>
              <a:spLocks noChangeAspect="1" noChangeShapeType="1"/>
            </p:cNvSpPr>
            <p:nvPr/>
          </p:nvSpPr>
          <p:spPr bwMode="auto">
            <a:xfrm>
              <a:off x="1094963" y="6270201"/>
              <a:ext cx="642049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37" name="Line 90"/>
            <p:cNvSpPr>
              <a:spLocks noChangeAspect="1" noChangeShapeType="1"/>
            </p:cNvSpPr>
            <p:nvPr/>
          </p:nvSpPr>
          <p:spPr bwMode="auto">
            <a:xfrm>
              <a:off x="1094963" y="4491671"/>
              <a:ext cx="658172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38" name="Group 91"/>
            <p:cNvGrpSpPr>
              <a:grpSpLocks noChangeAspect="1"/>
            </p:cNvGrpSpPr>
            <p:nvPr/>
          </p:nvGrpSpPr>
          <p:grpSpPr bwMode="auto">
            <a:xfrm>
              <a:off x="3321465" y="6162577"/>
              <a:ext cx="2261790" cy="210605"/>
              <a:chOff x="15591" y="16339"/>
              <a:chExt cx="2903" cy="272"/>
            </a:xfrm>
          </p:grpSpPr>
          <p:sp>
            <p:nvSpPr>
              <p:cNvPr id="112" name="Rectangle 92"/>
              <p:cNvSpPr>
                <a:spLocks noChangeAspect="1" noChangeArrowheads="1"/>
              </p:cNvSpPr>
              <p:nvPr/>
            </p:nvSpPr>
            <p:spPr bwMode="auto">
              <a:xfrm>
                <a:off x="1559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3" name="Rectangle 93"/>
              <p:cNvSpPr>
                <a:spLocks noChangeAspect="1" noChangeArrowheads="1"/>
              </p:cNvSpPr>
              <p:nvPr/>
            </p:nvSpPr>
            <p:spPr bwMode="auto">
              <a:xfrm>
                <a:off x="1563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4" name="Rectangle 94"/>
              <p:cNvSpPr>
                <a:spLocks noChangeAspect="1" noChangeArrowheads="1"/>
              </p:cNvSpPr>
              <p:nvPr/>
            </p:nvSpPr>
            <p:spPr bwMode="auto">
              <a:xfrm>
                <a:off x="1568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5" name="Rectangle 95"/>
              <p:cNvSpPr>
                <a:spLocks noChangeAspect="1" noChangeArrowheads="1"/>
              </p:cNvSpPr>
              <p:nvPr/>
            </p:nvSpPr>
            <p:spPr bwMode="auto">
              <a:xfrm>
                <a:off x="1572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6" name="Rectangle 96"/>
              <p:cNvSpPr>
                <a:spLocks noChangeAspect="1" noChangeArrowheads="1"/>
              </p:cNvSpPr>
              <p:nvPr/>
            </p:nvSpPr>
            <p:spPr bwMode="auto">
              <a:xfrm>
                <a:off x="1577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7" name="Rectangle 97"/>
              <p:cNvSpPr>
                <a:spLocks noChangeAspect="1" noChangeArrowheads="1"/>
              </p:cNvSpPr>
              <p:nvPr/>
            </p:nvSpPr>
            <p:spPr bwMode="auto">
              <a:xfrm>
                <a:off x="1581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8" name="Rectangle 98"/>
              <p:cNvSpPr>
                <a:spLocks noChangeAspect="1" noChangeArrowheads="1"/>
              </p:cNvSpPr>
              <p:nvPr/>
            </p:nvSpPr>
            <p:spPr bwMode="auto">
              <a:xfrm>
                <a:off x="1586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9" name="Rectangle 99"/>
              <p:cNvSpPr>
                <a:spLocks noChangeAspect="1" noChangeArrowheads="1"/>
              </p:cNvSpPr>
              <p:nvPr/>
            </p:nvSpPr>
            <p:spPr bwMode="auto">
              <a:xfrm>
                <a:off x="1590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0" name="Rectangle 100"/>
              <p:cNvSpPr>
                <a:spLocks noChangeAspect="1" noChangeArrowheads="1"/>
              </p:cNvSpPr>
              <p:nvPr/>
            </p:nvSpPr>
            <p:spPr bwMode="auto">
              <a:xfrm>
                <a:off x="1595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1" name="Rectangle 101"/>
              <p:cNvSpPr>
                <a:spLocks noChangeAspect="1" noChangeArrowheads="1"/>
              </p:cNvSpPr>
              <p:nvPr/>
            </p:nvSpPr>
            <p:spPr bwMode="auto">
              <a:xfrm>
                <a:off x="1599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2" name="Rectangle 102"/>
              <p:cNvSpPr>
                <a:spLocks noChangeAspect="1" noChangeArrowheads="1"/>
              </p:cNvSpPr>
              <p:nvPr/>
            </p:nvSpPr>
            <p:spPr bwMode="auto">
              <a:xfrm>
                <a:off x="1604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3" name="Rectangle 103"/>
              <p:cNvSpPr>
                <a:spLocks noChangeAspect="1" noChangeArrowheads="1"/>
              </p:cNvSpPr>
              <p:nvPr/>
            </p:nvSpPr>
            <p:spPr bwMode="auto">
              <a:xfrm>
                <a:off x="1609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4" name="Rectangle 104"/>
              <p:cNvSpPr>
                <a:spLocks noChangeAspect="1" noChangeArrowheads="1"/>
              </p:cNvSpPr>
              <p:nvPr/>
            </p:nvSpPr>
            <p:spPr bwMode="auto">
              <a:xfrm>
                <a:off x="16136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5" name="Rectangle 105"/>
              <p:cNvSpPr>
                <a:spLocks noChangeAspect="1" noChangeArrowheads="1"/>
              </p:cNvSpPr>
              <p:nvPr/>
            </p:nvSpPr>
            <p:spPr bwMode="auto">
              <a:xfrm>
                <a:off x="16181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6" name="Rectangle 106"/>
              <p:cNvSpPr>
                <a:spLocks noChangeAspect="1" noChangeArrowheads="1"/>
              </p:cNvSpPr>
              <p:nvPr/>
            </p:nvSpPr>
            <p:spPr bwMode="auto">
              <a:xfrm>
                <a:off x="1622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7" name="Rectangle 107"/>
              <p:cNvSpPr>
                <a:spLocks noChangeAspect="1" noChangeArrowheads="1"/>
              </p:cNvSpPr>
              <p:nvPr/>
            </p:nvSpPr>
            <p:spPr bwMode="auto">
              <a:xfrm>
                <a:off x="1627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8" name="Rectangle 108"/>
              <p:cNvSpPr>
                <a:spLocks noChangeAspect="1" noChangeArrowheads="1"/>
              </p:cNvSpPr>
              <p:nvPr/>
            </p:nvSpPr>
            <p:spPr bwMode="auto">
              <a:xfrm>
                <a:off x="1631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29" name="Rectangle 109"/>
              <p:cNvSpPr>
                <a:spLocks noChangeAspect="1" noChangeArrowheads="1"/>
              </p:cNvSpPr>
              <p:nvPr/>
            </p:nvSpPr>
            <p:spPr bwMode="auto">
              <a:xfrm>
                <a:off x="1636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0" name="Rectangle 110"/>
              <p:cNvSpPr>
                <a:spLocks noChangeAspect="1" noChangeArrowheads="1"/>
              </p:cNvSpPr>
              <p:nvPr/>
            </p:nvSpPr>
            <p:spPr bwMode="auto">
              <a:xfrm>
                <a:off x="1640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1" name="Rectangle 111"/>
              <p:cNvSpPr>
                <a:spLocks noChangeAspect="1" noChangeArrowheads="1"/>
              </p:cNvSpPr>
              <p:nvPr/>
            </p:nvSpPr>
            <p:spPr bwMode="auto">
              <a:xfrm>
                <a:off x="1645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2" name="Rectangle 112"/>
              <p:cNvSpPr>
                <a:spLocks noChangeAspect="1" noChangeArrowheads="1"/>
              </p:cNvSpPr>
              <p:nvPr/>
            </p:nvSpPr>
            <p:spPr bwMode="auto">
              <a:xfrm>
                <a:off x="16499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3" name="Rectangle 113"/>
              <p:cNvSpPr>
                <a:spLocks noChangeAspect="1" noChangeArrowheads="1"/>
              </p:cNvSpPr>
              <p:nvPr/>
            </p:nvSpPr>
            <p:spPr bwMode="auto">
              <a:xfrm>
                <a:off x="16544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4" name="Rectangle 114"/>
              <p:cNvSpPr>
                <a:spLocks noChangeAspect="1" noChangeArrowheads="1"/>
              </p:cNvSpPr>
              <p:nvPr/>
            </p:nvSpPr>
            <p:spPr bwMode="auto">
              <a:xfrm>
                <a:off x="1659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5" name="Rectangle 115"/>
              <p:cNvSpPr>
                <a:spLocks noChangeAspect="1" noChangeArrowheads="1"/>
              </p:cNvSpPr>
              <p:nvPr/>
            </p:nvSpPr>
            <p:spPr bwMode="auto">
              <a:xfrm>
                <a:off x="1663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6" name="Rectangle 116"/>
              <p:cNvSpPr>
                <a:spLocks noChangeAspect="1" noChangeArrowheads="1"/>
              </p:cNvSpPr>
              <p:nvPr/>
            </p:nvSpPr>
            <p:spPr bwMode="auto">
              <a:xfrm>
                <a:off x="1668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7" name="Rectangle 117"/>
              <p:cNvSpPr>
                <a:spLocks noChangeAspect="1" noChangeArrowheads="1"/>
              </p:cNvSpPr>
              <p:nvPr/>
            </p:nvSpPr>
            <p:spPr bwMode="auto">
              <a:xfrm>
                <a:off x="1672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8" name="Rectangle 118"/>
              <p:cNvSpPr>
                <a:spLocks noChangeAspect="1" noChangeArrowheads="1"/>
              </p:cNvSpPr>
              <p:nvPr/>
            </p:nvSpPr>
            <p:spPr bwMode="auto">
              <a:xfrm>
                <a:off x="1677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9" name="Rectangle 119"/>
              <p:cNvSpPr>
                <a:spLocks noChangeAspect="1" noChangeArrowheads="1"/>
              </p:cNvSpPr>
              <p:nvPr/>
            </p:nvSpPr>
            <p:spPr bwMode="auto">
              <a:xfrm>
                <a:off x="1681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0" name="Rectangle 120"/>
              <p:cNvSpPr>
                <a:spLocks noChangeAspect="1" noChangeArrowheads="1"/>
              </p:cNvSpPr>
              <p:nvPr/>
            </p:nvSpPr>
            <p:spPr bwMode="auto">
              <a:xfrm>
                <a:off x="1686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1" name="Rectangle 121"/>
              <p:cNvSpPr>
                <a:spLocks noChangeAspect="1" noChangeArrowheads="1"/>
              </p:cNvSpPr>
              <p:nvPr/>
            </p:nvSpPr>
            <p:spPr bwMode="auto">
              <a:xfrm>
                <a:off x="1690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2" name="Rectangle 122"/>
              <p:cNvSpPr>
                <a:spLocks noChangeAspect="1" noChangeArrowheads="1"/>
              </p:cNvSpPr>
              <p:nvPr/>
            </p:nvSpPr>
            <p:spPr bwMode="auto">
              <a:xfrm>
                <a:off x="1695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3" name="Rectangle 123"/>
              <p:cNvSpPr>
                <a:spLocks noChangeAspect="1" noChangeArrowheads="1"/>
              </p:cNvSpPr>
              <p:nvPr/>
            </p:nvSpPr>
            <p:spPr bwMode="auto">
              <a:xfrm>
                <a:off x="1699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4" name="Rectangle 124"/>
              <p:cNvSpPr>
                <a:spLocks noChangeAspect="1" noChangeArrowheads="1"/>
              </p:cNvSpPr>
              <p:nvPr/>
            </p:nvSpPr>
            <p:spPr bwMode="auto">
              <a:xfrm>
                <a:off x="1704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5" name="Rectangle 125"/>
              <p:cNvSpPr>
                <a:spLocks noChangeAspect="1" noChangeArrowheads="1"/>
              </p:cNvSpPr>
              <p:nvPr/>
            </p:nvSpPr>
            <p:spPr bwMode="auto">
              <a:xfrm>
                <a:off x="1708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6" name="Rectangle 126"/>
              <p:cNvSpPr>
                <a:spLocks noChangeAspect="1" noChangeArrowheads="1"/>
              </p:cNvSpPr>
              <p:nvPr/>
            </p:nvSpPr>
            <p:spPr bwMode="auto">
              <a:xfrm>
                <a:off x="1713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7" name="Rectangle 127"/>
              <p:cNvSpPr>
                <a:spLocks noChangeAspect="1" noChangeArrowheads="1"/>
              </p:cNvSpPr>
              <p:nvPr/>
            </p:nvSpPr>
            <p:spPr bwMode="auto">
              <a:xfrm>
                <a:off x="1717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8" name="Rectangle 128"/>
              <p:cNvSpPr>
                <a:spLocks noChangeAspect="1" noChangeArrowheads="1"/>
              </p:cNvSpPr>
              <p:nvPr/>
            </p:nvSpPr>
            <p:spPr bwMode="auto">
              <a:xfrm>
                <a:off x="1722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49" name="Rectangle 129"/>
              <p:cNvSpPr>
                <a:spLocks noChangeAspect="1" noChangeArrowheads="1"/>
              </p:cNvSpPr>
              <p:nvPr/>
            </p:nvSpPr>
            <p:spPr bwMode="auto">
              <a:xfrm>
                <a:off x="17269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0" name="Rectangle 130"/>
              <p:cNvSpPr>
                <a:spLocks noChangeAspect="1" noChangeArrowheads="1"/>
              </p:cNvSpPr>
              <p:nvPr/>
            </p:nvSpPr>
            <p:spPr bwMode="auto">
              <a:xfrm>
                <a:off x="1731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1" name="Rectangle 131"/>
              <p:cNvSpPr>
                <a:spLocks noChangeAspect="1" noChangeArrowheads="1"/>
              </p:cNvSpPr>
              <p:nvPr/>
            </p:nvSpPr>
            <p:spPr bwMode="auto">
              <a:xfrm>
                <a:off x="1736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2" name="Rectangle 132"/>
              <p:cNvSpPr>
                <a:spLocks noChangeAspect="1" noChangeArrowheads="1"/>
              </p:cNvSpPr>
              <p:nvPr/>
            </p:nvSpPr>
            <p:spPr bwMode="auto">
              <a:xfrm>
                <a:off x="17405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3" name="Rectangle 133"/>
              <p:cNvSpPr>
                <a:spLocks noChangeAspect="1" noChangeArrowheads="1"/>
              </p:cNvSpPr>
              <p:nvPr/>
            </p:nvSpPr>
            <p:spPr bwMode="auto">
              <a:xfrm>
                <a:off x="17450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4" name="Rectangle 134"/>
              <p:cNvSpPr>
                <a:spLocks noChangeAspect="1" noChangeArrowheads="1"/>
              </p:cNvSpPr>
              <p:nvPr/>
            </p:nvSpPr>
            <p:spPr bwMode="auto">
              <a:xfrm>
                <a:off x="17496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5" name="Rectangle 135"/>
              <p:cNvSpPr>
                <a:spLocks noChangeAspect="1" noChangeArrowheads="1"/>
              </p:cNvSpPr>
              <p:nvPr/>
            </p:nvSpPr>
            <p:spPr bwMode="auto">
              <a:xfrm>
                <a:off x="17541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6" name="Rectangle 136"/>
              <p:cNvSpPr>
                <a:spLocks noChangeAspect="1" noChangeArrowheads="1"/>
              </p:cNvSpPr>
              <p:nvPr/>
            </p:nvSpPr>
            <p:spPr bwMode="auto">
              <a:xfrm>
                <a:off x="17587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7" name="Rectangle 137"/>
              <p:cNvSpPr>
                <a:spLocks noChangeAspect="1" noChangeArrowheads="1"/>
              </p:cNvSpPr>
              <p:nvPr/>
            </p:nvSpPr>
            <p:spPr bwMode="auto">
              <a:xfrm>
                <a:off x="17632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8" name="Rectangle 138"/>
              <p:cNvSpPr>
                <a:spLocks noChangeAspect="1" noChangeArrowheads="1"/>
              </p:cNvSpPr>
              <p:nvPr/>
            </p:nvSpPr>
            <p:spPr bwMode="auto">
              <a:xfrm>
                <a:off x="1767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9" name="Rectangle 139"/>
              <p:cNvSpPr>
                <a:spLocks noChangeAspect="1" noChangeArrowheads="1"/>
              </p:cNvSpPr>
              <p:nvPr/>
            </p:nvSpPr>
            <p:spPr bwMode="auto">
              <a:xfrm>
                <a:off x="1772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0" name="Rectangle 140"/>
              <p:cNvSpPr>
                <a:spLocks noChangeAspect="1" noChangeArrowheads="1"/>
              </p:cNvSpPr>
              <p:nvPr/>
            </p:nvSpPr>
            <p:spPr bwMode="auto">
              <a:xfrm>
                <a:off x="17768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1" name="Rectangle 141"/>
              <p:cNvSpPr>
                <a:spLocks noChangeAspect="1" noChangeArrowheads="1"/>
              </p:cNvSpPr>
              <p:nvPr/>
            </p:nvSpPr>
            <p:spPr bwMode="auto">
              <a:xfrm>
                <a:off x="17813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2" name="Rectangle 142"/>
              <p:cNvSpPr>
                <a:spLocks noChangeAspect="1" noChangeArrowheads="1"/>
              </p:cNvSpPr>
              <p:nvPr/>
            </p:nvSpPr>
            <p:spPr bwMode="auto">
              <a:xfrm>
                <a:off x="17859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3" name="Rectangle 143"/>
              <p:cNvSpPr>
                <a:spLocks noChangeAspect="1" noChangeArrowheads="1"/>
              </p:cNvSpPr>
              <p:nvPr/>
            </p:nvSpPr>
            <p:spPr bwMode="auto">
              <a:xfrm>
                <a:off x="17904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4" name="Rectangle 144"/>
              <p:cNvSpPr>
                <a:spLocks noChangeAspect="1" noChangeArrowheads="1"/>
              </p:cNvSpPr>
              <p:nvPr/>
            </p:nvSpPr>
            <p:spPr bwMode="auto">
              <a:xfrm>
                <a:off x="17950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5" name="Rectangle 145"/>
              <p:cNvSpPr>
                <a:spLocks noChangeAspect="1" noChangeArrowheads="1"/>
              </p:cNvSpPr>
              <p:nvPr/>
            </p:nvSpPr>
            <p:spPr bwMode="auto">
              <a:xfrm>
                <a:off x="17995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6" name="Rectangle 146"/>
              <p:cNvSpPr>
                <a:spLocks noChangeAspect="1" noChangeArrowheads="1"/>
              </p:cNvSpPr>
              <p:nvPr/>
            </p:nvSpPr>
            <p:spPr bwMode="auto">
              <a:xfrm>
                <a:off x="1804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7" name="Rectangle 147"/>
              <p:cNvSpPr>
                <a:spLocks noChangeAspect="1" noChangeArrowheads="1"/>
              </p:cNvSpPr>
              <p:nvPr/>
            </p:nvSpPr>
            <p:spPr bwMode="auto">
              <a:xfrm>
                <a:off x="1808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8" name="Rectangle 148"/>
              <p:cNvSpPr>
                <a:spLocks noChangeAspect="1" noChangeArrowheads="1"/>
              </p:cNvSpPr>
              <p:nvPr/>
            </p:nvSpPr>
            <p:spPr bwMode="auto">
              <a:xfrm>
                <a:off x="18131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69" name="Rectangle 149"/>
              <p:cNvSpPr>
                <a:spLocks noChangeAspect="1" noChangeArrowheads="1"/>
              </p:cNvSpPr>
              <p:nvPr/>
            </p:nvSpPr>
            <p:spPr bwMode="auto">
              <a:xfrm>
                <a:off x="18176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0" name="Rectangle 150"/>
              <p:cNvSpPr>
                <a:spLocks noChangeAspect="1" noChangeArrowheads="1"/>
              </p:cNvSpPr>
              <p:nvPr/>
            </p:nvSpPr>
            <p:spPr bwMode="auto">
              <a:xfrm>
                <a:off x="18222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1" name="Rectangle 151"/>
              <p:cNvSpPr>
                <a:spLocks noChangeAspect="1" noChangeArrowheads="1"/>
              </p:cNvSpPr>
              <p:nvPr/>
            </p:nvSpPr>
            <p:spPr bwMode="auto">
              <a:xfrm>
                <a:off x="18267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2" name="Rectangle 152"/>
              <p:cNvSpPr>
                <a:spLocks noChangeAspect="1" noChangeArrowheads="1"/>
              </p:cNvSpPr>
              <p:nvPr/>
            </p:nvSpPr>
            <p:spPr bwMode="auto">
              <a:xfrm>
                <a:off x="18313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3" name="Rectangle 153"/>
              <p:cNvSpPr>
                <a:spLocks noChangeAspect="1" noChangeArrowheads="1"/>
              </p:cNvSpPr>
              <p:nvPr/>
            </p:nvSpPr>
            <p:spPr bwMode="auto">
              <a:xfrm>
                <a:off x="18358" y="16339"/>
                <a:ext cx="57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4" name="Rectangle 154"/>
              <p:cNvSpPr>
                <a:spLocks noChangeAspect="1" noChangeArrowheads="1"/>
              </p:cNvSpPr>
              <p:nvPr/>
            </p:nvSpPr>
            <p:spPr bwMode="auto">
              <a:xfrm>
                <a:off x="18404" y="16339"/>
                <a:ext cx="57" cy="272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75" name="Rectangle 155"/>
              <p:cNvSpPr>
                <a:spLocks noChangeAspect="1" noChangeArrowheads="1"/>
              </p:cNvSpPr>
              <p:nvPr/>
            </p:nvSpPr>
            <p:spPr bwMode="auto">
              <a:xfrm>
                <a:off x="18449" y="16339"/>
                <a:ext cx="45" cy="272"/>
              </a:xfrm>
              <a:prstGeom prst="rect">
                <a:avLst/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39" name="Text Box 209"/>
            <p:cNvSpPr txBox="1">
              <a:spLocks noChangeAspect="1" noChangeArrowheads="1"/>
            </p:cNvSpPr>
            <p:nvPr/>
          </p:nvSpPr>
          <p:spPr bwMode="auto">
            <a:xfrm rot="20520000">
              <a:off x="7871930" y="3818683"/>
              <a:ext cx="184731" cy="3693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4572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9144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3716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1828800"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defRPr sz="82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defTabSz="914400"/>
              <a:endParaRPr lang="en-US" sz="1800" b="1">
                <a:solidFill>
                  <a:srgbClr val="FF6600"/>
                </a:solidFill>
                <a:latin typeface="Calibri" pitchFamily="34" charset="0"/>
              </a:endParaRPr>
            </a:p>
          </p:txBody>
        </p:sp>
        <p:sp>
          <p:nvSpPr>
            <p:cNvPr id="40" name="Rectangle 215"/>
            <p:cNvSpPr>
              <a:spLocks noChangeArrowheads="1"/>
            </p:cNvSpPr>
            <p:nvPr/>
          </p:nvSpPr>
          <p:spPr bwMode="auto">
            <a:xfrm rot="9720000">
              <a:off x="7608311" y="4021995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1" name="Rectangle 216"/>
            <p:cNvSpPr>
              <a:spLocks noChangeArrowheads="1"/>
            </p:cNvSpPr>
            <p:nvPr/>
          </p:nvSpPr>
          <p:spPr bwMode="auto">
            <a:xfrm rot="9720000">
              <a:off x="7499432" y="4057372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2" name="Rectangle 217"/>
            <p:cNvSpPr>
              <a:spLocks noChangeArrowheads="1"/>
            </p:cNvSpPr>
            <p:nvPr/>
          </p:nvSpPr>
          <p:spPr bwMode="auto">
            <a:xfrm rot="9720000">
              <a:off x="7392309" y="4092179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3" name="Rectangle 219"/>
            <p:cNvSpPr>
              <a:spLocks noChangeAspect="1" noChangeArrowheads="1"/>
            </p:cNvSpPr>
            <p:nvPr/>
          </p:nvSpPr>
          <p:spPr bwMode="auto">
            <a:xfrm rot="9720000">
              <a:off x="7715772" y="3877782"/>
              <a:ext cx="420485" cy="24183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grpSp>
          <p:nvGrpSpPr>
            <p:cNvPr id="44" name="Group 226"/>
            <p:cNvGrpSpPr>
              <a:grpSpLocks noChangeAspect="1"/>
            </p:cNvGrpSpPr>
            <p:nvPr/>
          </p:nvGrpSpPr>
          <p:grpSpPr bwMode="auto">
            <a:xfrm rot="20520000">
              <a:off x="8002109" y="3874870"/>
              <a:ext cx="75145" cy="161769"/>
              <a:chOff x="4807" y="1245"/>
              <a:chExt cx="46" cy="99"/>
            </a:xfrm>
          </p:grpSpPr>
          <p:sp>
            <p:nvSpPr>
              <p:cNvPr id="110" name="Oval 227"/>
              <p:cNvSpPr>
                <a:spLocks noChangeAspect="1" noChangeArrowheads="1"/>
              </p:cNvSpPr>
              <p:nvPr/>
            </p:nvSpPr>
            <p:spPr bwMode="auto">
              <a:xfrm rot="32314347">
                <a:off x="4830" y="1246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11" name="Oval 228"/>
              <p:cNvSpPr>
                <a:spLocks noChangeAspect="1" noChangeArrowheads="1"/>
              </p:cNvSpPr>
              <p:nvPr/>
            </p:nvSpPr>
            <p:spPr bwMode="auto">
              <a:xfrm rot="32314347">
                <a:off x="4807" y="1245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5" name="Group 229"/>
            <p:cNvGrpSpPr>
              <a:grpSpLocks noChangeAspect="1"/>
            </p:cNvGrpSpPr>
            <p:nvPr/>
          </p:nvGrpSpPr>
          <p:grpSpPr bwMode="auto">
            <a:xfrm rot="20520000">
              <a:off x="7896462" y="3909197"/>
              <a:ext cx="75145" cy="161769"/>
              <a:chOff x="4739" y="1245"/>
              <a:chExt cx="46" cy="99"/>
            </a:xfrm>
          </p:grpSpPr>
          <p:sp>
            <p:nvSpPr>
              <p:cNvPr id="108" name="Oval 230"/>
              <p:cNvSpPr>
                <a:spLocks noChangeAspect="1" noChangeArrowheads="1"/>
              </p:cNvSpPr>
              <p:nvPr/>
            </p:nvSpPr>
            <p:spPr bwMode="auto">
              <a:xfrm rot="32314347">
                <a:off x="4762" y="1246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9" name="Oval 231"/>
              <p:cNvSpPr>
                <a:spLocks noChangeAspect="1" noChangeArrowheads="1"/>
              </p:cNvSpPr>
              <p:nvPr/>
            </p:nvSpPr>
            <p:spPr bwMode="auto">
              <a:xfrm rot="32314347">
                <a:off x="4739" y="1245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46" name="Group 232"/>
            <p:cNvGrpSpPr>
              <a:grpSpLocks noChangeAspect="1"/>
            </p:cNvGrpSpPr>
            <p:nvPr/>
          </p:nvGrpSpPr>
          <p:grpSpPr bwMode="auto">
            <a:xfrm rot="20520000">
              <a:off x="7751642" y="3955679"/>
              <a:ext cx="78412" cy="160135"/>
              <a:chOff x="4646" y="1245"/>
              <a:chExt cx="48" cy="98"/>
            </a:xfrm>
          </p:grpSpPr>
          <p:sp>
            <p:nvSpPr>
              <p:cNvPr id="106" name="Oval 233"/>
              <p:cNvSpPr>
                <a:spLocks noChangeAspect="1" noChangeArrowheads="1"/>
              </p:cNvSpPr>
              <p:nvPr/>
            </p:nvSpPr>
            <p:spPr bwMode="auto">
              <a:xfrm rot="32314347">
                <a:off x="4671" y="1245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07" name="Oval 234"/>
              <p:cNvSpPr>
                <a:spLocks noChangeAspect="1" noChangeArrowheads="1"/>
              </p:cNvSpPr>
              <p:nvPr/>
            </p:nvSpPr>
            <p:spPr bwMode="auto">
              <a:xfrm rot="32314347">
                <a:off x="4646" y="1245"/>
                <a:ext cx="23" cy="98"/>
              </a:xfrm>
              <a:prstGeom prst="ellipse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rgbClr val="CCFF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sp>
          <p:nvSpPr>
            <p:cNvPr id="47" name="Rectangle 236"/>
            <p:cNvSpPr>
              <a:spLocks noChangeAspect="1" noChangeArrowheads="1"/>
            </p:cNvSpPr>
            <p:nvPr/>
          </p:nvSpPr>
          <p:spPr bwMode="auto">
            <a:xfrm rot="9720000">
              <a:off x="8297457" y="3693625"/>
              <a:ext cx="367610" cy="235506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8" name="Rectangle 237"/>
            <p:cNvSpPr>
              <a:spLocks noChangeAspect="1" noChangeArrowheads="1"/>
            </p:cNvSpPr>
            <p:nvPr/>
          </p:nvSpPr>
          <p:spPr bwMode="auto">
            <a:xfrm rot="9720000">
              <a:off x="8363791" y="3819323"/>
              <a:ext cx="96650" cy="39251"/>
            </a:xfrm>
            <a:prstGeom prst="rect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49" name="Oval 238"/>
            <p:cNvSpPr>
              <a:spLocks noChangeAspect="1" noChangeArrowheads="1"/>
            </p:cNvSpPr>
            <p:nvPr/>
          </p:nvSpPr>
          <p:spPr bwMode="auto">
            <a:xfrm rot="9720000">
              <a:off x="8419024" y="3709732"/>
              <a:ext cx="117331" cy="21271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0" name="Oval 278"/>
            <p:cNvSpPr>
              <a:spLocks noChangeAspect="1" noChangeArrowheads="1"/>
            </p:cNvSpPr>
            <p:nvPr/>
          </p:nvSpPr>
          <p:spPr bwMode="auto">
            <a:xfrm rot="9720000">
              <a:off x="8526599" y="3674779"/>
              <a:ext cx="117331" cy="212715"/>
            </a:xfrm>
            <a:prstGeom prst="ellipse">
              <a:avLst/>
            </a:prstGeom>
            <a:gradFill rotWithShape="1">
              <a:gsLst>
                <a:gs pos="0">
                  <a:schemeClr val="accent2"/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1" name="Rectangle 279"/>
            <p:cNvSpPr>
              <a:spLocks noChangeArrowheads="1"/>
            </p:cNvSpPr>
            <p:nvPr/>
          </p:nvSpPr>
          <p:spPr bwMode="auto">
            <a:xfrm rot="20520000">
              <a:off x="8587344" y="3655647"/>
              <a:ext cx="60776" cy="224111"/>
            </a:xfrm>
            <a:prstGeom prst="rect">
              <a:avLst/>
            </a:prstGeom>
            <a:solidFill>
              <a:srgbClr val="C0C0C0"/>
            </a:solidFill>
            <a:ln w="9525">
              <a:solidFill>
                <a:srgbClr val="C0C0C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2" name="Rectangle 217"/>
            <p:cNvSpPr>
              <a:spLocks noChangeArrowheads="1"/>
            </p:cNvSpPr>
            <p:nvPr/>
          </p:nvSpPr>
          <p:spPr bwMode="auto">
            <a:xfrm rot="9720000">
              <a:off x="7284307" y="4127270"/>
              <a:ext cx="38284" cy="13399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cxnSp>
          <p:nvCxnSpPr>
            <p:cNvPr id="53" name="Gerade Verbindung 52"/>
            <p:cNvCxnSpPr/>
            <p:nvPr/>
          </p:nvCxnSpPr>
          <p:spPr>
            <a:xfrm rot="20520000" flipH="1" flipV="1">
              <a:off x="7059830" y="4020999"/>
              <a:ext cx="156007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Rectangle 9"/>
            <p:cNvSpPr>
              <a:spLocks noChangeAspect="1" noChangeArrowheads="1"/>
            </p:cNvSpPr>
            <p:nvPr/>
          </p:nvSpPr>
          <p:spPr bwMode="auto">
            <a:xfrm rot="5400000">
              <a:off x="8142573" y="5273711"/>
              <a:ext cx="48959" cy="2186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5" name="Line 242"/>
            <p:cNvSpPr>
              <a:spLocks noChangeShapeType="1"/>
            </p:cNvSpPr>
            <p:nvPr/>
          </p:nvSpPr>
          <p:spPr bwMode="auto">
            <a:xfrm flipH="1">
              <a:off x="6044851" y="4248185"/>
              <a:ext cx="521387" cy="23504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6" name="AutoShape 163"/>
            <p:cNvSpPr>
              <a:spLocks noChangeArrowheads="1"/>
            </p:cNvSpPr>
            <p:nvPr/>
          </p:nvSpPr>
          <p:spPr bwMode="auto">
            <a:xfrm rot="10800000">
              <a:off x="5983695" y="4408489"/>
              <a:ext cx="162707" cy="162707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7" name="AutoShape 169"/>
            <p:cNvSpPr>
              <a:spLocks noChangeArrowheads="1"/>
            </p:cNvSpPr>
            <p:nvPr/>
          </p:nvSpPr>
          <p:spPr bwMode="auto">
            <a:xfrm rot="10800000">
              <a:off x="6715903" y="4410317"/>
              <a:ext cx="162707" cy="162707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8" name="AutoShape 170"/>
            <p:cNvSpPr>
              <a:spLocks noChangeArrowheads="1"/>
            </p:cNvSpPr>
            <p:nvPr/>
          </p:nvSpPr>
          <p:spPr bwMode="auto">
            <a:xfrm>
              <a:off x="6355653" y="4390199"/>
              <a:ext cx="162707" cy="162707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59" name="Line 241"/>
            <p:cNvSpPr>
              <a:spLocks noChangeAspect="1" noChangeShapeType="1"/>
            </p:cNvSpPr>
            <p:nvPr/>
          </p:nvSpPr>
          <p:spPr bwMode="auto">
            <a:xfrm>
              <a:off x="6591634" y="4262844"/>
              <a:ext cx="5065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0" name="AutoShape 243"/>
            <p:cNvSpPr>
              <a:spLocks noChangeArrowheads="1"/>
            </p:cNvSpPr>
            <p:nvPr/>
          </p:nvSpPr>
          <p:spPr bwMode="auto">
            <a:xfrm>
              <a:off x="6489662" y="4182799"/>
              <a:ext cx="162707" cy="162707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1" name="Rectangle 190"/>
            <p:cNvSpPr>
              <a:spLocks noChangeAspect="1" noChangeArrowheads="1"/>
            </p:cNvSpPr>
            <p:nvPr/>
          </p:nvSpPr>
          <p:spPr bwMode="auto">
            <a:xfrm rot="2713861">
              <a:off x="7819749" y="4618659"/>
              <a:ext cx="32660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2" name="Rectangle 184"/>
            <p:cNvSpPr>
              <a:spLocks noChangeAspect="1" noChangeArrowheads="1"/>
            </p:cNvSpPr>
            <p:nvPr/>
          </p:nvSpPr>
          <p:spPr bwMode="auto">
            <a:xfrm rot="2713861">
              <a:off x="7743215" y="4555434"/>
              <a:ext cx="63686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3" name="Rectangle 183"/>
            <p:cNvSpPr>
              <a:spLocks noChangeAspect="1" noChangeArrowheads="1"/>
            </p:cNvSpPr>
            <p:nvPr/>
          </p:nvSpPr>
          <p:spPr bwMode="auto">
            <a:xfrm rot="2713861">
              <a:off x="7930431" y="4722558"/>
              <a:ext cx="32660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4" name="Rectangle 184"/>
            <p:cNvSpPr>
              <a:spLocks noChangeAspect="1" noChangeArrowheads="1"/>
            </p:cNvSpPr>
            <p:nvPr/>
          </p:nvSpPr>
          <p:spPr bwMode="auto">
            <a:xfrm rot="2713861">
              <a:off x="7855154" y="4667538"/>
              <a:ext cx="63686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5" name="Rectangle 185"/>
            <p:cNvSpPr>
              <a:spLocks noChangeAspect="1" noChangeArrowheads="1"/>
            </p:cNvSpPr>
            <p:nvPr/>
          </p:nvSpPr>
          <p:spPr bwMode="auto">
            <a:xfrm rot="2713861">
              <a:off x="7967976" y="4779536"/>
              <a:ext cx="62054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6" name="Line 187"/>
            <p:cNvSpPr>
              <a:spLocks noChangeAspect="1" noChangeShapeType="1"/>
            </p:cNvSpPr>
            <p:nvPr/>
          </p:nvSpPr>
          <p:spPr bwMode="auto">
            <a:xfrm rot="13513861">
              <a:off x="7429125" y="4747460"/>
              <a:ext cx="85372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67" name="Rechteck 66"/>
            <p:cNvSpPr/>
            <p:nvPr/>
          </p:nvSpPr>
          <p:spPr>
            <a:xfrm rot="1320000">
              <a:off x="7420439" y="4424013"/>
              <a:ext cx="311734" cy="2138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68" name="Gerade Verbindung 67"/>
            <p:cNvCxnSpPr>
              <a:stCxn id="54" idx="1"/>
            </p:cNvCxnSpPr>
            <p:nvPr/>
          </p:nvCxnSpPr>
          <p:spPr>
            <a:xfrm flipV="1">
              <a:off x="8167052" y="5124846"/>
              <a:ext cx="0" cy="2336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Rechteck 68"/>
            <p:cNvSpPr/>
            <p:nvPr/>
          </p:nvSpPr>
          <p:spPr>
            <a:xfrm rot="4020000">
              <a:off x="7973999" y="4996549"/>
              <a:ext cx="311734" cy="2138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0" name="Rectangle 190"/>
            <p:cNvSpPr>
              <a:spLocks noChangeAspect="1" noChangeArrowheads="1"/>
            </p:cNvSpPr>
            <p:nvPr/>
          </p:nvSpPr>
          <p:spPr bwMode="auto">
            <a:xfrm rot="18886139" flipV="1">
              <a:off x="7820375" y="5932052"/>
              <a:ext cx="32671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1" name="Rectangle 184"/>
            <p:cNvSpPr>
              <a:spLocks noChangeAspect="1" noChangeArrowheads="1"/>
            </p:cNvSpPr>
            <p:nvPr/>
          </p:nvSpPr>
          <p:spPr bwMode="auto">
            <a:xfrm rot="18886139" flipV="1">
              <a:off x="7743835" y="5996931"/>
              <a:ext cx="63708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2" name="Rectangle 183"/>
            <p:cNvSpPr>
              <a:spLocks noChangeAspect="1" noChangeArrowheads="1"/>
            </p:cNvSpPr>
            <p:nvPr/>
          </p:nvSpPr>
          <p:spPr bwMode="auto">
            <a:xfrm rot="18886139" flipV="1">
              <a:off x="7931057" y="5828118"/>
              <a:ext cx="32671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3" name="Rectangle 184"/>
            <p:cNvSpPr>
              <a:spLocks noChangeAspect="1" noChangeArrowheads="1"/>
            </p:cNvSpPr>
            <p:nvPr/>
          </p:nvSpPr>
          <p:spPr bwMode="auto">
            <a:xfrm rot="18886139" flipV="1">
              <a:off x="7855774" y="5884790"/>
              <a:ext cx="63708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4" name="Rectangle 185"/>
            <p:cNvSpPr>
              <a:spLocks noChangeAspect="1" noChangeArrowheads="1"/>
            </p:cNvSpPr>
            <p:nvPr/>
          </p:nvSpPr>
          <p:spPr bwMode="auto">
            <a:xfrm rot="18886139" flipV="1">
              <a:off x="7968597" y="5772755"/>
              <a:ext cx="62074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5" name="Line 187"/>
            <p:cNvSpPr>
              <a:spLocks noChangeAspect="1" noChangeShapeType="1"/>
            </p:cNvSpPr>
            <p:nvPr/>
          </p:nvSpPr>
          <p:spPr bwMode="auto">
            <a:xfrm rot="8086139" flipV="1">
              <a:off x="7429614" y="6018806"/>
              <a:ext cx="85400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76" name="Rechteck 75"/>
            <p:cNvSpPr/>
            <p:nvPr/>
          </p:nvSpPr>
          <p:spPr>
            <a:xfrm rot="20280000" flipV="1">
              <a:off x="7421070" y="6128405"/>
              <a:ext cx="311734" cy="213956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77" name="Gerade Verbindung 76"/>
            <p:cNvCxnSpPr>
              <a:stCxn id="54" idx="1"/>
            </p:cNvCxnSpPr>
            <p:nvPr/>
          </p:nvCxnSpPr>
          <p:spPr>
            <a:xfrm>
              <a:off x="8167052" y="5358544"/>
              <a:ext cx="631" cy="28275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8" name="Rechteck 77"/>
            <p:cNvSpPr/>
            <p:nvPr/>
          </p:nvSpPr>
          <p:spPr>
            <a:xfrm rot="17580000" flipV="1">
              <a:off x="7974579" y="5555714"/>
              <a:ext cx="311838" cy="2138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79" name="Rectangle 9"/>
            <p:cNvSpPr>
              <a:spLocks noChangeAspect="1" noChangeArrowheads="1"/>
            </p:cNvSpPr>
            <p:nvPr/>
          </p:nvSpPr>
          <p:spPr bwMode="auto">
            <a:xfrm rot="5400000" flipV="1">
              <a:off x="480373" y="5281438"/>
              <a:ext cx="48950" cy="218624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0" name="Line 242"/>
            <p:cNvSpPr>
              <a:spLocks noChangeShapeType="1"/>
            </p:cNvSpPr>
            <p:nvPr/>
          </p:nvSpPr>
          <p:spPr bwMode="auto">
            <a:xfrm rot="10800000" flipH="1" flipV="1">
              <a:off x="2105662" y="4280669"/>
              <a:ext cx="521387" cy="2104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1" name="AutoShape 163"/>
            <p:cNvSpPr>
              <a:spLocks noChangeArrowheads="1"/>
            </p:cNvSpPr>
            <p:nvPr/>
          </p:nvSpPr>
          <p:spPr bwMode="auto">
            <a:xfrm flipV="1">
              <a:off x="2525498" y="4410958"/>
              <a:ext cx="162707" cy="162676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2" name="AutoShape 169"/>
            <p:cNvSpPr>
              <a:spLocks noChangeArrowheads="1"/>
            </p:cNvSpPr>
            <p:nvPr/>
          </p:nvSpPr>
          <p:spPr bwMode="auto">
            <a:xfrm flipV="1">
              <a:off x="1793290" y="4410958"/>
              <a:ext cx="162707" cy="162676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3" name="AutoShape 170"/>
            <p:cNvSpPr>
              <a:spLocks noChangeArrowheads="1"/>
            </p:cNvSpPr>
            <p:nvPr/>
          </p:nvSpPr>
          <p:spPr bwMode="auto">
            <a:xfrm rot="10800000" flipV="1">
              <a:off x="2130891" y="4398113"/>
              <a:ext cx="162707" cy="162676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4" name="Line 241"/>
            <p:cNvSpPr>
              <a:spLocks noChangeShapeType="1"/>
            </p:cNvSpPr>
            <p:nvPr/>
          </p:nvSpPr>
          <p:spPr bwMode="auto">
            <a:xfrm rot="10800000">
              <a:off x="1812278" y="3935370"/>
              <a:ext cx="293384" cy="3287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5" name="AutoShape 243"/>
            <p:cNvSpPr>
              <a:spLocks noChangeArrowheads="1"/>
            </p:cNvSpPr>
            <p:nvPr/>
          </p:nvSpPr>
          <p:spPr bwMode="auto">
            <a:xfrm rot="2447446" flipV="1">
              <a:off x="2019532" y="4190752"/>
              <a:ext cx="162707" cy="162676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6" name="Rectangle 190"/>
            <p:cNvSpPr>
              <a:spLocks noChangeAspect="1" noChangeArrowheads="1"/>
            </p:cNvSpPr>
            <p:nvPr/>
          </p:nvSpPr>
          <p:spPr bwMode="auto">
            <a:xfrm rot="8086139" flipV="1">
              <a:off x="819495" y="4626510"/>
              <a:ext cx="32654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7" name="Rectangle 184"/>
            <p:cNvSpPr>
              <a:spLocks noChangeAspect="1" noChangeArrowheads="1"/>
            </p:cNvSpPr>
            <p:nvPr/>
          </p:nvSpPr>
          <p:spPr bwMode="auto">
            <a:xfrm rot="8086139" flipV="1">
              <a:off x="865006" y="4563297"/>
              <a:ext cx="63675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8" name="Rectangle 183"/>
            <p:cNvSpPr>
              <a:spLocks noChangeAspect="1" noChangeArrowheads="1"/>
            </p:cNvSpPr>
            <p:nvPr/>
          </p:nvSpPr>
          <p:spPr bwMode="auto">
            <a:xfrm rot="8086139" flipV="1">
              <a:off x="708813" y="4730390"/>
              <a:ext cx="32654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89" name="Rectangle 184"/>
            <p:cNvSpPr>
              <a:spLocks noChangeAspect="1" noChangeArrowheads="1"/>
            </p:cNvSpPr>
            <p:nvPr/>
          </p:nvSpPr>
          <p:spPr bwMode="auto">
            <a:xfrm rot="8086139" flipV="1">
              <a:off x="753066" y="4675380"/>
              <a:ext cx="63675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0" name="Rectangle 185"/>
            <p:cNvSpPr>
              <a:spLocks noChangeAspect="1" noChangeArrowheads="1"/>
            </p:cNvSpPr>
            <p:nvPr/>
          </p:nvSpPr>
          <p:spPr bwMode="auto">
            <a:xfrm rot="8086139" flipV="1">
              <a:off x="641876" y="4787357"/>
              <a:ext cx="62042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1" name="Line 187"/>
            <p:cNvSpPr>
              <a:spLocks noChangeAspect="1" noChangeShapeType="1"/>
            </p:cNvSpPr>
            <p:nvPr/>
          </p:nvSpPr>
          <p:spPr bwMode="auto">
            <a:xfrm rot="18886139" flipV="1">
              <a:off x="389135" y="4755307"/>
              <a:ext cx="85356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2" name="Rechteck 91"/>
            <p:cNvSpPr/>
            <p:nvPr/>
          </p:nvSpPr>
          <p:spPr>
            <a:xfrm rot="9480000" flipV="1">
              <a:off x="939727" y="4431921"/>
              <a:ext cx="311734" cy="21384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93" name="Gerade Verbindung 92"/>
            <p:cNvCxnSpPr>
              <a:stCxn id="79" idx="1"/>
            </p:cNvCxnSpPr>
            <p:nvPr/>
          </p:nvCxnSpPr>
          <p:spPr>
            <a:xfrm rot="10800000">
              <a:off x="504848" y="5132622"/>
              <a:ext cx="0" cy="23365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echteck 93"/>
            <p:cNvSpPr/>
            <p:nvPr/>
          </p:nvSpPr>
          <p:spPr>
            <a:xfrm rot="6780000" flipV="1">
              <a:off x="386196" y="5004329"/>
              <a:ext cx="311675" cy="2138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95" name="Rectangle 190"/>
            <p:cNvSpPr>
              <a:spLocks noChangeAspect="1" noChangeArrowheads="1"/>
            </p:cNvSpPr>
            <p:nvPr/>
          </p:nvSpPr>
          <p:spPr bwMode="auto">
            <a:xfrm rot="13513861">
              <a:off x="818858" y="5939656"/>
              <a:ext cx="32664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6" name="Rectangle 184"/>
            <p:cNvSpPr>
              <a:spLocks noChangeAspect="1" noChangeArrowheads="1"/>
            </p:cNvSpPr>
            <p:nvPr/>
          </p:nvSpPr>
          <p:spPr bwMode="auto">
            <a:xfrm rot="13513861">
              <a:off x="864364" y="6004523"/>
              <a:ext cx="63696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7" name="Rectangle 183"/>
            <p:cNvSpPr>
              <a:spLocks noChangeAspect="1" noChangeArrowheads="1"/>
            </p:cNvSpPr>
            <p:nvPr/>
          </p:nvSpPr>
          <p:spPr bwMode="auto">
            <a:xfrm rot="13513861">
              <a:off x="708177" y="5835741"/>
              <a:ext cx="32664" cy="215562"/>
            </a:xfrm>
            <a:prstGeom prst="rect">
              <a:avLst/>
            </a:prstGeom>
            <a:solidFill>
              <a:srgbClr val="008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8" name="Rectangle 184"/>
            <p:cNvSpPr>
              <a:spLocks noChangeAspect="1" noChangeArrowheads="1"/>
            </p:cNvSpPr>
            <p:nvPr/>
          </p:nvSpPr>
          <p:spPr bwMode="auto">
            <a:xfrm rot="13513861">
              <a:off x="752425" y="5892402"/>
              <a:ext cx="63696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99" name="Rectangle 185"/>
            <p:cNvSpPr>
              <a:spLocks noChangeAspect="1" noChangeArrowheads="1"/>
            </p:cNvSpPr>
            <p:nvPr/>
          </p:nvSpPr>
          <p:spPr bwMode="auto">
            <a:xfrm rot="13513861">
              <a:off x="641235" y="5780388"/>
              <a:ext cx="62063" cy="213929"/>
            </a:xfrm>
            <a:prstGeom prst="rect">
              <a:avLst/>
            </a:prstGeom>
            <a:solidFill>
              <a:srgbClr val="CC0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0" name="Line 187"/>
            <p:cNvSpPr>
              <a:spLocks noChangeAspect="1" noChangeShapeType="1"/>
            </p:cNvSpPr>
            <p:nvPr/>
          </p:nvSpPr>
          <p:spPr bwMode="auto">
            <a:xfrm rot="2713861">
              <a:off x="388361" y="6026413"/>
              <a:ext cx="8538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1" name="Rechteck 100"/>
            <p:cNvSpPr/>
            <p:nvPr/>
          </p:nvSpPr>
          <p:spPr>
            <a:xfrm rot="12120000">
              <a:off x="939096" y="6135992"/>
              <a:ext cx="311734" cy="213915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cxnSp>
          <p:nvCxnSpPr>
            <p:cNvPr id="102" name="Gerade Verbindung 101"/>
            <p:cNvCxnSpPr>
              <a:stCxn id="79" idx="1"/>
            </p:cNvCxnSpPr>
            <p:nvPr/>
          </p:nvCxnSpPr>
          <p:spPr>
            <a:xfrm rot="10800000" flipV="1">
              <a:off x="504217" y="5366276"/>
              <a:ext cx="631" cy="28269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Rechteck 102"/>
            <p:cNvSpPr/>
            <p:nvPr/>
          </p:nvSpPr>
          <p:spPr>
            <a:xfrm rot="14820000">
              <a:off x="385513" y="5563389"/>
              <a:ext cx="311779" cy="213884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 pitchFamily="34" charset="0"/>
              </a:endParaRPr>
            </a:p>
          </p:txBody>
        </p:sp>
        <p:sp>
          <p:nvSpPr>
            <p:cNvPr id="104" name="AutoShape 246"/>
            <p:cNvSpPr>
              <a:spLocks noChangeArrowheads="1"/>
            </p:cNvSpPr>
            <p:nvPr/>
          </p:nvSpPr>
          <p:spPr bwMode="auto">
            <a:xfrm rot="10800000">
              <a:off x="7016459" y="4181198"/>
              <a:ext cx="162707" cy="162707"/>
            </a:xfrm>
            <a:custGeom>
              <a:avLst/>
              <a:gdLst>
                <a:gd name="G0" fmla="+- 4804 0 0"/>
                <a:gd name="G1" fmla="+- 21600 0 4804"/>
                <a:gd name="G2" fmla="*/ 4804 1 2"/>
                <a:gd name="G3" fmla="+- 21600 0 G2"/>
                <a:gd name="G4" fmla="+/ 4804 21600 2"/>
                <a:gd name="G5" fmla="+/ G1 0 2"/>
                <a:gd name="G6" fmla="*/ 21600 21600 4804"/>
                <a:gd name="G7" fmla="*/ G6 1 2"/>
                <a:gd name="G8" fmla="+- 21600 0 G7"/>
                <a:gd name="G9" fmla="*/ 21600 1 2"/>
                <a:gd name="G10" fmla="+- 4804 0 G9"/>
                <a:gd name="G11" fmla="?: G10 G8 0"/>
                <a:gd name="G12" fmla="?: G10 G7 21600"/>
                <a:gd name="T0" fmla="*/ 19198 w 21600"/>
                <a:gd name="T1" fmla="*/ 10800 h 21600"/>
                <a:gd name="T2" fmla="*/ 10800 w 21600"/>
                <a:gd name="T3" fmla="*/ 21600 h 21600"/>
                <a:gd name="T4" fmla="*/ 2402 w 21600"/>
                <a:gd name="T5" fmla="*/ 10800 h 21600"/>
                <a:gd name="T6" fmla="*/ 10800 w 21600"/>
                <a:gd name="T7" fmla="*/ 0 h 21600"/>
                <a:gd name="T8" fmla="*/ 4202 w 21600"/>
                <a:gd name="T9" fmla="*/ 4202 h 21600"/>
                <a:gd name="T10" fmla="*/ 17398 w 21600"/>
                <a:gd name="T11" fmla="*/ 17398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804" y="21600"/>
                  </a:lnTo>
                  <a:lnTo>
                    <a:pt x="16796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rgbClr val="FFCC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  <p:sp>
          <p:nvSpPr>
            <p:cNvPr id="105" name="Rectangle 219"/>
            <p:cNvSpPr>
              <a:spLocks noChangeAspect="1" noChangeArrowheads="1"/>
            </p:cNvSpPr>
            <p:nvPr/>
          </p:nvSpPr>
          <p:spPr bwMode="auto">
            <a:xfrm rot="2808925">
              <a:off x="1465413" y="3688148"/>
              <a:ext cx="420485" cy="241837"/>
            </a:xfrm>
            <a:prstGeom prst="rect">
              <a:avLst/>
            </a:prstGeom>
            <a:solidFill>
              <a:srgbClr val="C0C0C0"/>
            </a:solidFill>
            <a:ln w="12700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Calibri" pitchFamily="34" charset="0"/>
              </a:endParaRPr>
            </a:p>
          </p:txBody>
        </p:sp>
      </p:grpSp>
      <p:sp>
        <p:nvSpPr>
          <p:cNvPr id="200" name="Text Box 242"/>
          <p:cNvSpPr txBox="1">
            <a:spLocks noChangeArrowheads="1"/>
          </p:cNvSpPr>
          <p:nvPr/>
        </p:nvSpPr>
        <p:spPr bwMode="auto">
          <a:xfrm>
            <a:off x="5839679" y="1315839"/>
            <a:ext cx="2991332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generate </a:t>
            </a:r>
            <a:r>
              <a:rPr lang="en-GB" sz="1400" b="0" smtClean="0">
                <a:solidFill>
                  <a:schemeClr val="tx1"/>
                </a:solidFill>
                <a:latin typeface="Calibri" pitchFamily="34" charset="0"/>
              </a:rPr>
              <a:t>a low </a:t>
            </a:r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emittance (1mm mrad)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high current beam (100mA</a:t>
            </a:r>
            <a:r>
              <a:rPr lang="en-GB" sz="1400">
                <a:latin typeface="Calibri" pitchFamily="34" charset="0"/>
              </a:rPr>
              <a:t>)</a:t>
            </a:r>
          </a:p>
        </p:txBody>
      </p:sp>
      <p:sp>
        <p:nvSpPr>
          <p:cNvPr id="201" name="Text Box 244"/>
          <p:cNvSpPr txBox="1">
            <a:spLocks noChangeArrowheads="1"/>
          </p:cNvSpPr>
          <p:nvPr/>
        </p:nvSpPr>
        <p:spPr bwMode="auto">
          <a:xfrm>
            <a:off x="4973882" y="1873302"/>
            <a:ext cx="2460802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accelerate the beam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up to </a:t>
            </a:r>
            <a:r>
              <a:rPr lang="en-GB" sz="1400" b="0" smtClean="0">
                <a:solidFill>
                  <a:schemeClr val="tx1"/>
                </a:solidFill>
                <a:latin typeface="Calibri" pitchFamily="34" charset="0"/>
              </a:rPr>
              <a:t>6.5MeV </a:t>
            </a:r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(handle </a:t>
            </a:r>
            <a:r>
              <a:rPr lang="en-GB" sz="1400" b="0" smtClean="0">
                <a:solidFill>
                  <a:schemeClr val="tx1"/>
                </a:solidFill>
                <a:latin typeface="Calibri" pitchFamily="34" charset="0"/>
              </a:rPr>
              <a:t>650MW</a:t>
            </a:r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)</a:t>
            </a:r>
          </a:p>
        </p:txBody>
      </p:sp>
      <p:sp>
        <p:nvSpPr>
          <p:cNvPr id="202" name="Text Box 245"/>
          <p:cNvSpPr txBox="1">
            <a:spLocks noChangeArrowheads="1"/>
          </p:cNvSpPr>
          <p:nvPr/>
        </p:nvSpPr>
        <p:spPr bwMode="auto">
          <a:xfrm>
            <a:off x="5175347" y="3026010"/>
            <a:ext cx="2060949" cy="738664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transport through merger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without deterioration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of beam quality</a:t>
            </a:r>
          </a:p>
        </p:txBody>
      </p:sp>
      <p:sp>
        <p:nvSpPr>
          <p:cNvPr id="203" name="Text Box 246"/>
          <p:cNvSpPr txBox="1">
            <a:spLocks noChangeArrowheads="1"/>
          </p:cNvSpPr>
          <p:nvPr/>
        </p:nvSpPr>
        <p:spPr bwMode="auto">
          <a:xfrm>
            <a:off x="2267744" y="1532426"/>
            <a:ext cx="2309478" cy="954107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accelerate/ de-accelerate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to / from 100MeV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(energy recovery,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HOM losses, Beam Break Up)</a:t>
            </a:r>
          </a:p>
        </p:txBody>
      </p:sp>
      <p:sp>
        <p:nvSpPr>
          <p:cNvPr id="204" name="Text Box 247"/>
          <p:cNvSpPr txBox="1">
            <a:spLocks noChangeArrowheads="1"/>
          </p:cNvSpPr>
          <p:nvPr/>
        </p:nvSpPr>
        <p:spPr bwMode="auto">
          <a:xfrm>
            <a:off x="1187624" y="3764674"/>
            <a:ext cx="1753622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manipulate the beam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(pulse compression)</a:t>
            </a:r>
          </a:p>
        </p:txBody>
      </p:sp>
      <p:sp>
        <p:nvSpPr>
          <p:cNvPr id="205" name="Text Box 248"/>
          <p:cNvSpPr txBox="1">
            <a:spLocks noChangeArrowheads="1"/>
          </p:cNvSpPr>
          <p:nvPr/>
        </p:nvSpPr>
        <p:spPr bwMode="auto">
          <a:xfrm>
            <a:off x="3707904" y="3836682"/>
            <a:ext cx="4392488" cy="523220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recirculate </a:t>
            </a:r>
            <a:r>
              <a:rPr lang="en-GB" sz="1400" b="0" smtClean="0">
                <a:solidFill>
                  <a:schemeClr val="tx1"/>
                </a:solidFill>
                <a:latin typeface="Calibri" pitchFamily="34" charset="0"/>
              </a:rPr>
              <a:t>the used </a:t>
            </a:r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beam (energy spread, emittance)</a:t>
            </a:r>
          </a:p>
          <a:p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back to </a:t>
            </a:r>
            <a:r>
              <a:rPr lang="en-GB" sz="1400" b="0" smtClean="0">
                <a:solidFill>
                  <a:schemeClr val="tx1"/>
                </a:solidFill>
                <a:latin typeface="Calibri" pitchFamily="34" charset="0"/>
              </a:rPr>
              <a:t>linac, control </a:t>
            </a:r>
            <a:r>
              <a:rPr lang="en-GB" sz="1400" b="0">
                <a:solidFill>
                  <a:schemeClr val="tx1"/>
                </a:solidFill>
                <a:latin typeface="Calibri" pitchFamily="34" charset="0"/>
              </a:rPr>
              <a:t>of beam loss</a:t>
            </a:r>
          </a:p>
        </p:txBody>
      </p:sp>
      <p:cxnSp>
        <p:nvCxnSpPr>
          <p:cNvPr id="206" name="Gerade Verbindung mit Pfeil 205"/>
          <p:cNvCxnSpPr/>
          <p:nvPr/>
        </p:nvCxnSpPr>
        <p:spPr>
          <a:xfrm>
            <a:off x="395536" y="4797152"/>
            <a:ext cx="792088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" name="Textfeld 206"/>
          <p:cNvSpPr txBox="1"/>
          <p:nvPr/>
        </p:nvSpPr>
        <p:spPr>
          <a:xfrm>
            <a:off x="4211960" y="4797152"/>
            <a:ext cx="5760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mtClean="0">
                <a:solidFill>
                  <a:schemeClr val="accent1"/>
                </a:solidFill>
                <a:latin typeface="Calibri" pitchFamily="34" charset="0"/>
              </a:rPr>
              <a:t>25m</a:t>
            </a:r>
            <a:endParaRPr lang="en-US" sz="1400">
              <a:solidFill>
                <a:schemeClr val="accent1"/>
              </a:solidFill>
              <a:latin typeface="Calibri" pitchFamily="34" charset="0"/>
            </a:endParaRPr>
          </a:p>
        </p:txBody>
      </p:sp>
      <p:graphicFrame>
        <p:nvGraphicFramePr>
          <p:cNvPr id="208" name="Group 249"/>
          <p:cNvGraphicFramePr>
            <a:graphicFrameLocks noGrp="1"/>
          </p:cNvGraphicFramePr>
          <p:nvPr/>
        </p:nvGraphicFramePr>
        <p:xfrm>
          <a:off x="251520" y="5013176"/>
          <a:ext cx="2592288" cy="1371600"/>
        </p:xfrm>
        <a:graphic>
          <a:graphicData uri="http://schemas.openxmlformats.org/drawingml/2006/table">
            <a:tbl>
              <a:tblPr/>
              <a:tblGrid>
                <a:gridCol w="1604071"/>
                <a:gridCol w="988217"/>
              </a:tblGrid>
              <a:tr h="246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max. beam energy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50MeV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7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max. current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100mA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504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nominal bunch charge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77pC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  <a:tr h="2476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max. rep. rate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1.3GHz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>
                        <a:alpha val="50000"/>
                      </a:srgbClr>
                    </a:solidFill>
                  </a:tcPr>
                </a:tc>
              </a:tr>
              <a:tr h="249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normalized emittance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</a:pPr>
                      <a:r>
                        <a:rPr kumimoji="0" lang="en-GB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pitchFamily="34" charset="0"/>
                        </a:rPr>
                        <a:t>&lt; 1mm mrad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alpha val="50000"/>
                      </a:schemeClr>
                    </a:solidFill>
                  </a:tcPr>
                </a:tc>
              </a:tr>
            </a:tbl>
          </a:graphicData>
        </a:graphic>
      </p:graphicFrame>
      <p:grpSp>
        <p:nvGrpSpPr>
          <p:cNvPr id="209" name="Gruppieren 228"/>
          <p:cNvGrpSpPr/>
          <p:nvPr/>
        </p:nvGrpSpPr>
        <p:grpSpPr>
          <a:xfrm>
            <a:off x="3131840" y="5085184"/>
            <a:ext cx="5637212" cy="1456949"/>
            <a:chOff x="3131840" y="5229200"/>
            <a:chExt cx="5637212" cy="1456949"/>
          </a:xfrm>
        </p:grpSpPr>
        <p:pic>
          <p:nvPicPr>
            <p:cNvPr id="210" name="Picture 273" descr="CUCE ONLY-110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03848" y="5309778"/>
              <a:ext cx="732532" cy="711510"/>
            </a:xfrm>
            <a:prstGeom prst="rect">
              <a:avLst/>
            </a:prstGeom>
            <a:noFill/>
          </p:spPr>
        </p:pic>
        <p:pic>
          <p:nvPicPr>
            <p:cNvPr id="211" name="Picture 27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39952" y="5301208"/>
              <a:ext cx="672529" cy="6725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2" name="Picture 27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148064" y="5805264"/>
              <a:ext cx="1721958" cy="2777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3" name="Picture 276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131840" y="6093296"/>
              <a:ext cx="2160240" cy="592853"/>
            </a:xfrm>
            <a:prstGeom prst="rect">
              <a:avLst/>
            </a:prstGeom>
            <a:noFill/>
          </p:spPr>
        </p:pic>
        <p:pic>
          <p:nvPicPr>
            <p:cNvPr id="214" name="Picture 277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796136" y="6237312"/>
              <a:ext cx="1586623" cy="3632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5" name="Picture 278" descr="Logo_Bi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7524328" y="5373216"/>
              <a:ext cx="1244724" cy="455864"/>
            </a:xfrm>
            <a:prstGeom prst="rect">
              <a:avLst/>
            </a:prstGeom>
            <a:noFill/>
          </p:spPr>
        </p:pic>
        <p:pic>
          <p:nvPicPr>
            <p:cNvPr id="216" name="Picture 41" descr="MBI-Schriftzug_de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7668344" y="5877272"/>
              <a:ext cx="1080119" cy="649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7" name="Picture 59" descr="uclanew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588224" y="5229200"/>
              <a:ext cx="792088" cy="339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8" name="Picture 2" descr="C:\Dokumente und Einstellungen\kamps\Eigene Dateien\Eigene Bilder\HoverSnaps\Capture20.02.2012-11.55.59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148064" y="5229200"/>
              <a:ext cx="1096565" cy="346284"/>
            </a:xfrm>
            <a:prstGeom prst="rect">
              <a:avLst/>
            </a:prstGeom>
            <a:noFill/>
          </p:spPr>
        </p:pic>
      </p:grpSp>
      <p:sp>
        <p:nvSpPr>
          <p:cNvPr id="220" name="Textfeld 219"/>
          <p:cNvSpPr txBox="1"/>
          <p:nvPr/>
        </p:nvSpPr>
        <p:spPr>
          <a:xfrm>
            <a:off x="8563427" y="2238769"/>
            <a:ext cx="4619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gun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21" name="Textfeld 220"/>
          <p:cNvSpPr txBox="1"/>
          <p:nvPr/>
        </p:nvSpPr>
        <p:spPr>
          <a:xfrm>
            <a:off x="7888514" y="2449225"/>
            <a:ext cx="7575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booster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22" name="Textfeld 221"/>
          <p:cNvSpPr txBox="1"/>
          <p:nvPr/>
        </p:nvSpPr>
        <p:spPr>
          <a:xfrm>
            <a:off x="3599630" y="3037045"/>
            <a:ext cx="14837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linear accelerator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23" name="Textfeld 222"/>
          <p:cNvSpPr txBox="1"/>
          <p:nvPr/>
        </p:nvSpPr>
        <p:spPr>
          <a:xfrm>
            <a:off x="413744" y="2144416"/>
            <a:ext cx="10791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smtClean="0">
                <a:latin typeface="Calibri" pitchFamily="34" charset="0"/>
              </a:rPr>
              <a:t>beam dump</a:t>
            </a:r>
            <a:endParaRPr lang="en-US" sz="1400" b="1">
              <a:latin typeface="Calibri" pitchFamily="34" charset="0"/>
            </a:endParaRPr>
          </a:p>
        </p:txBody>
      </p:sp>
      <p:sp>
        <p:nvSpPr>
          <p:cNvPr id="225" name="Datumsplatzhalter 2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226" name="Fußzeilenplatzhalter 22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227" name="Foliennummernplatzhalter 2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0" grpId="0"/>
      <p:bldP spid="201" grpId="0"/>
      <p:bldP spid="202" grpId="0"/>
      <p:bldP spid="203" grpId="0"/>
      <p:bldP spid="204" grpId="0"/>
      <p:bldP spid="20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Approach the goals for BERLinPro in stages, tackling issues concerning beam, brightness and current</a:t>
            </a:r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95537" y="1556792"/>
          <a:ext cx="8280919" cy="4297680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2304255"/>
                <a:gridCol w="1944216"/>
                <a:gridCol w="2016224"/>
                <a:gridCol w="2016224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Gun0 (HoBiCaT)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Gun1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Gun2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52685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Goal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Beam 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Demonstration</a:t>
                      </a:r>
                      <a:endParaRPr lang="en-US" sz="1200" b="1" baseline="0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(First beam April 2011)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High brightness 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R&amp;D 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gun (2014)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High average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c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urrent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roduction gun (2015)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5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Cathode material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Pb (SC)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CsK</a:t>
                      </a:r>
                      <a:r>
                        <a:rPr lang="en-US" sz="1200" b="1" baseline="-25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Sb (NC)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31083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Cathode QE</a:t>
                      </a:r>
                      <a:r>
                        <a:rPr lang="de-DE" sz="1200" baseline="-25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max</a:t>
                      </a:r>
                      <a:endParaRPr lang="de-DE" sz="1200" baseline="-250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1*10^-4</a:t>
                      </a:r>
                      <a:r>
                        <a:rPr lang="de-DE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@258 nm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1*10^-2</a:t>
                      </a:r>
                      <a:r>
                        <a:rPr lang="de-DE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@532 nm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Drive laser wavelength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258 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532 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nm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523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Drive laser pulse</a:t>
                      </a:r>
                      <a:r>
                        <a:rPr lang="en-US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length and shape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2.5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ps fwhm Gaussian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20 ps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fwhm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Gaussian</a:t>
                      </a:r>
                      <a:endParaRPr lang="de-DE" sz="1200" b="1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≤ 20 ps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fwhm Flat-top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Repetition rate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8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kHz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54 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MHz/25 Hz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1.3 GHz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3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Electric peak field in cavity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20 MV/m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≥ 10 MV/m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06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Operation launch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field on cathode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5 MV/m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≥ 10 MV/m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Electron </a:t>
                      </a: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exit energy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1.8 MeV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≥ 1.5 MeV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34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Bunch charge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smtClean="0">
                          <a:solidFill>
                            <a:schemeClr val="bg1"/>
                          </a:solidFill>
                        </a:rPr>
                        <a:t>6 pC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en-US" sz="1200" b="1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77 </a:t>
                      </a: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pC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 anchorCtr="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65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Electron pulse </a:t>
                      </a: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length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2…4 </a:t>
                      </a: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ps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rms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r>
                        <a:rPr lang="en-US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o</a:t>
                      </a:r>
                      <a:endParaRPr lang="de-DE" sz="1200" b="1" baseline="300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≤ 10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ps rms</a:t>
                      </a:r>
                      <a:endParaRPr lang="de-DE" sz="1200" b="1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200" b="1" smtClean="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652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Average current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50</a:t>
                      </a:r>
                      <a:r>
                        <a:rPr lang="en-US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nA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4 mA/40 µA 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100 mA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Normalized</a:t>
                      </a:r>
                      <a:r>
                        <a:rPr lang="de-DE" sz="1200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emittance</a:t>
                      </a:r>
                      <a:endParaRPr lang="de-DE" sz="12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2 mm  mrad</a:t>
                      </a:r>
                      <a:r>
                        <a:rPr lang="de-DE" sz="1200" b="1" baseline="3000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*</a:t>
                      </a:r>
                      <a:endParaRPr lang="de-DE" sz="1200" b="1" baseline="30000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1200" b="1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1</a:t>
                      </a:r>
                      <a:r>
                        <a:rPr lang="de-DE" sz="1200" b="1" baseline="0" smtClean="0">
                          <a:solidFill>
                            <a:schemeClr val="bg1"/>
                          </a:solidFill>
                          <a:latin typeface="+mn-lt"/>
                          <a:ea typeface="Times New Roman"/>
                        </a:rPr>
                        <a:t> mm mrad</a:t>
                      </a:r>
                      <a:endParaRPr lang="de-DE" sz="1200" b="1">
                        <a:solidFill>
                          <a:schemeClr val="bg1"/>
                        </a:solidFill>
                        <a:latin typeface="+mn-lt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b="1"/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8" name="Textfeld 7"/>
          <p:cNvSpPr txBox="1"/>
          <p:nvPr/>
        </p:nvSpPr>
        <p:spPr>
          <a:xfrm>
            <a:off x="251520" y="5949280"/>
            <a:ext cx="2206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aseline="30000" smtClean="0"/>
              <a:t>*</a:t>
            </a:r>
            <a:r>
              <a:rPr lang="en-US" sz="1200" smtClean="0"/>
              <a:t>Preliminary data / results, </a:t>
            </a:r>
          </a:p>
          <a:p>
            <a:r>
              <a:rPr lang="en-US" sz="1200" baseline="30000" smtClean="0"/>
              <a:t>o </a:t>
            </a:r>
            <a:r>
              <a:rPr lang="en-US" sz="1200" smtClean="0"/>
              <a:t>value represents emission time</a:t>
            </a:r>
            <a:endParaRPr lang="en-US" sz="1200"/>
          </a:p>
        </p:txBody>
      </p:sp>
      <p:sp>
        <p:nvSpPr>
          <p:cNvPr id="9" name="Textfeld 8"/>
          <p:cNvSpPr txBox="1"/>
          <p:nvPr/>
        </p:nvSpPr>
        <p:spPr>
          <a:xfrm>
            <a:off x="5580112" y="5877272"/>
            <a:ext cx="38884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smtClean="0"/>
              <a:t>T. Kamps </a:t>
            </a:r>
            <a:r>
              <a:rPr lang="en-US" sz="1000" i="1" smtClean="0"/>
              <a:t>et al</a:t>
            </a:r>
            <a:r>
              <a:rPr lang="en-US" sz="1000" smtClean="0"/>
              <a:t>, PRST-AB IPAC 2011 Edition, in preparation, </a:t>
            </a:r>
          </a:p>
          <a:p>
            <a:r>
              <a:rPr lang="en-US" sz="1000" smtClean="0"/>
              <a:t>A. Neumann </a:t>
            </a:r>
            <a:r>
              <a:rPr lang="en-US" sz="1000" i="1" smtClean="0"/>
              <a:t>et al</a:t>
            </a:r>
            <a:r>
              <a:rPr lang="en-US" sz="1000" smtClean="0"/>
              <a:t>., PRST-AB IPAC 2011 Edition, in preparation</a:t>
            </a:r>
          </a:p>
          <a:p>
            <a:pPr marL="228600" indent="-228600"/>
            <a:r>
              <a:rPr lang="en-US" sz="1000" smtClean="0"/>
              <a:t>R. Barday </a:t>
            </a:r>
            <a:r>
              <a:rPr lang="en-US" sz="1000" i="1" smtClean="0"/>
              <a:t>et al., </a:t>
            </a:r>
            <a:r>
              <a:rPr lang="en-US" sz="1000" smtClean="0"/>
              <a:t>Proc. of PSTP 2011, in preparation</a:t>
            </a:r>
          </a:p>
          <a:p>
            <a:pPr marL="228600" indent="-228600"/>
            <a:r>
              <a:rPr lang="en-US" sz="1000" smtClean="0"/>
              <a:t>J. Völker, Master thesis, HU Berlin</a:t>
            </a:r>
            <a:endParaRPr lang="en-US" sz="100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This workshop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>
                <a:solidFill>
                  <a:schemeClr val="accent1"/>
                </a:solidFill>
              </a:rPr>
              <a:t>Here we deal with </a:t>
            </a:r>
            <a:r>
              <a:rPr lang="en-US" b="1" smtClean="0">
                <a:solidFill>
                  <a:schemeClr val="accent1"/>
                </a:solidFill>
              </a:rPr>
              <a:t>storage rings, ERLs, FELs, and compact source</a:t>
            </a:r>
            <a:r>
              <a:rPr lang="en-US" smtClean="0">
                <a:solidFill>
                  <a:schemeClr val="accent1"/>
                </a:solidFill>
              </a:rPr>
              <a:t>s as drivers for future light sources.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Compact sources</a:t>
            </a:r>
            <a:r>
              <a:rPr lang="en-US" smtClean="0">
                <a:solidFill>
                  <a:schemeClr val="accent3"/>
                </a:solidFill>
              </a:rPr>
              <a:t> usually bring their own electron source with them. Plasma accelerators. </a:t>
            </a:r>
            <a:r>
              <a:rPr lang="en-US" smtClean="0">
                <a:solidFill>
                  <a:schemeClr val="accent3"/>
                </a:solidFill>
                <a:sym typeface="Wingdings" pitchFamily="2" charset="2"/>
              </a:rPr>
              <a:t> We will learn during the workshop what is required from non-plasma CLS.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1"/>
                </a:solidFill>
                <a:sym typeface="Wingdings" pitchFamily="2" charset="2"/>
              </a:rPr>
              <a:t>Storage rings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 are ususally served 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by </a:t>
            </a:r>
            <a:r>
              <a:rPr lang="en-US" smtClean="0">
                <a:solidFill>
                  <a:schemeClr val="accent1"/>
                </a:solidFill>
                <a:sym typeface="Wingdings" pitchFamily="2" charset="2"/>
              </a:rPr>
              <a:t>long injector chain with booster rings  not source limited.</a:t>
            </a:r>
          </a:p>
          <a:p>
            <a:pPr marL="0" indent="0">
              <a:buNone/>
            </a:pPr>
            <a:r>
              <a:rPr lang="en-US" smtClean="0">
                <a:solidFill>
                  <a:schemeClr val="accent3"/>
                </a:solidFill>
                <a:sym typeface="Wingdings" pitchFamily="2" charset="2"/>
              </a:rPr>
              <a:t>Concentrate </a:t>
            </a:r>
            <a:r>
              <a:rPr lang="en-US" smtClean="0">
                <a:solidFill>
                  <a:schemeClr val="accent3"/>
                </a:solidFill>
                <a:sym typeface="Wingdings" pitchFamily="2" charset="2"/>
              </a:rPr>
              <a:t>here on </a:t>
            </a:r>
            <a:r>
              <a:rPr lang="en-US" b="1" smtClean="0">
                <a:solidFill>
                  <a:schemeClr val="accent3"/>
                </a:solidFill>
                <a:sym typeface="Wingdings" pitchFamily="2" charset="2"/>
              </a:rPr>
              <a:t>ERLs and FELs, </a:t>
            </a:r>
            <a:r>
              <a:rPr lang="en-US" smtClean="0">
                <a:solidFill>
                  <a:schemeClr val="accent3"/>
                </a:solidFill>
                <a:sym typeface="Wingdings" pitchFamily="2" charset="2"/>
              </a:rPr>
              <a:t>which are more source limited in their performance.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Some assumptions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ERLs can drive free electron laser (FEL) and storage ring replacement (SRR) type light sources.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1"/>
                </a:solidFill>
              </a:rPr>
              <a:t>FEL users expect slight shot-to-shot variations and look for peak brightness and pulse length.</a:t>
            </a:r>
          </a:p>
          <a:p>
            <a:pPr marL="0" indent="0">
              <a:buNone/>
            </a:pPr>
            <a:r>
              <a:rPr lang="en-US" b="1" smtClean="0">
                <a:solidFill>
                  <a:schemeClr val="accent3"/>
                </a:solidFill>
              </a:rPr>
              <a:t>SRR users expect storage ring like stability (top-up) and look for average brightness and pulse length. There is small subgroup of users demanding high flux.</a:t>
            </a:r>
            <a:endParaRPr lang="en-US" b="1">
              <a:solidFill>
                <a:schemeClr val="accent3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Transverse emittance (FEL)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92746"/>
            <a:ext cx="4356523" cy="4312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1412776"/>
            <a:ext cx="4420220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5877272"/>
            <a:ext cx="2016224" cy="413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Objekt 8"/>
          <p:cNvGraphicFramePr>
            <a:graphicFrameLocks noChangeAspect="1"/>
          </p:cNvGraphicFramePr>
          <p:nvPr/>
        </p:nvGraphicFramePr>
        <p:xfrm>
          <a:off x="4067943" y="5589240"/>
          <a:ext cx="981927" cy="648072"/>
        </p:xfrm>
        <a:graphic>
          <a:graphicData uri="http://schemas.openxmlformats.org/presentationml/2006/ole">
            <p:oleObj spid="_x0000_s1026" name="Formel" r:id="rId6" imgW="63468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What do we need to drive a (soft) X-ray FEL?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268760"/>
            <a:ext cx="6752062" cy="508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feld 7"/>
          <p:cNvSpPr txBox="1"/>
          <p:nvPr/>
        </p:nvSpPr>
        <p:spPr>
          <a:xfrm>
            <a:off x="251520" y="6021288"/>
            <a:ext cx="17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S. Schreiber, FLS 2010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chemeClr val="tx1"/>
                </a:solidFill>
              </a:rPr>
              <a:t>What do we need to drive a (soft) X-ray FEL?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03.05.2012</a:t>
            </a:r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FLS 2012 | Intro to WG eSources | Thorsten Kamps |  kamps@helmholtz-berlin.de</a:t>
            </a:r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41937D-42C5-4FC7-9975-B1A9E4521C38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3369" y="1268760"/>
            <a:ext cx="6888412" cy="5180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251520" y="6021288"/>
            <a:ext cx="175541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smtClean="0"/>
              <a:t>S. Schreiber, FLS 2010</a:t>
            </a:r>
            <a:endParaRPr lang="en-US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1498</Words>
  <Application>Microsoft Office PowerPoint</Application>
  <PresentationFormat>Bildschirmpräsentation (4:3)</PresentationFormat>
  <Paragraphs>324</Paragraphs>
  <Slides>18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0" baseType="lpstr">
      <vt:lpstr>Larissa-Design</vt:lpstr>
      <vt:lpstr>Formel</vt:lpstr>
      <vt:lpstr>Intro to WG, part II</vt:lpstr>
      <vt:lpstr>Acknowledgements</vt:lpstr>
      <vt:lpstr>My bias: BERLinPro. Here the gun needs to deliver  100 mA, 1 mm mrad, short bunches</vt:lpstr>
      <vt:lpstr>Approach the goals for BERLinPro in stages, tackling issues concerning beam, brightness and current</vt:lpstr>
      <vt:lpstr>This workshop</vt:lpstr>
      <vt:lpstr>Some assumptions</vt:lpstr>
      <vt:lpstr>Transverse emittance (FEL)</vt:lpstr>
      <vt:lpstr>What do we need to drive a (soft) X-ray FEL?</vt:lpstr>
      <vt:lpstr>What do we need to drive a (soft) X-ray FEL?</vt:lpstr>
      <vt:lpstr>Transverse emittance (ERL as SRR)</vt:lpstr>
      <vt:lpstr>Photocathodes/Drive Lasers vs. Beam Current Goals (FELs and ERLs as SRR)</vt:lpstr>
      <vt:lpstr>Photocathodes/Drive Lasers and Beam Current Goals (FELs and ERLs as SRR)</vt:lpstr>
      <vt:lpstr>Integrated charge requirements: Cathode and drive laser must sustain delivery over long periods (ERLs)</vt:lpstr>
      <vt:lpstr>Control risk of dark current (FELs and ERLs)</vt:lpstr>
      <vt:lpstr>Acceleration: NCRF mature for FELs (FLASH, LCLS), NCRF (32 mA) and DC (50 mA) proved to be ERL compatible, SRF upcoming technology for FEL and ERL guns.</vt:lpstr>
      <vt:lpstr>Beam dynamics</vt:lpstr>
      <vt:lpstr>Reliability</vt:lpstr>
      <vt:lpstr>Folie 18</vt:lpstr>
    </vt:vector>
  </TitlesOfParts>
  <Company>Helmholtz-Zentrum Berlin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 to WG, part II</dc:title>
  <dc:creator>T. kamps</dc:creator>
  <cp:lastModifiedBy>T. kamps</cp:lastModifiedBy>
  <cp:revision>11</cp:revision>
  <dcterms:created xsi:type="dcterms:W3CDTF">2012-03-01T13:45:39Z</dcterms:created>
  <dcterms:modified xsi:type="dcterms:W3CDTF">2012-03-09T10:28:22Z</dcterms:modified>
</cp:coreProperties>
</file>