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ppt" ContentType="application/vnd.ms-powerpoint"/>
  <Default Extension="tiff" ContentType="image/tiff"/>
  <Default Extension="vml" ContentType="application/vnd.openxmlformats-officedocument.vmlDrawing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456" r:id="rId2"/>
    <p:sldMasterId id="2147484684" r:id="rId3"/>
    <p:sldMasterId id="2147484692" r:id="rId4"/>
    <p:sldMasterId id="2147484699" r:id="rId5"/>
    <p:sldMasterId id="2147484711" r:id="rId6"/>
    <p:sldMasterId id="2147484718" r:id="rId7"/>
    <p:sldMasterId id="2147485166" r:id="rId8"/>
  </p:sldMasterIdLst>
  <p:notesMasterIdLst>
    <p:notesMasterId r:id="rId31"/>
  </p:notesMasterIdLst>
  <p:handoutMasterIdLst>
    <p:handoutMasterId r:id="rId32"/>
  </p:handoutMasterIdLst>
  <p:sldIdLst>
    <p:sldId id="257" r:id="rId9"/>
    <p:sldId id="361" r:id="rId10"/>
    <p:sldId id="392" r:id="rId11"/>
    <p:sldId id="390" r:id="rId12"/>
    <p:sldId id="448" r:id="rId13"/>
    <p:sldId id="449" r:id="rId14"/>
    <p:sldId id="451" r:id="rId15"/>
    <p:sldId id="450" r:id="rId16"/>
    <p:sldId id="434" r:id="rId17"/>
    <p:sldId id="435" r:id="rId18"/>
    <p:sldId id="363" r:id="rId19"/>
    <p:sldId id="436" r:id="rId20"/>
    <p:sldId id="439" r:id="rId21"/>
    <p:sldId id="393" r:id="rId22"/>
    <p:sldId id="417" r:id="rId23"/>
    <p:sldId id="446" r:id="rId24"/>
    <p:sldId id="447" r:id="rId25"/>
    <p:sldId id="440" r:id="rId26"/>
    <p:sldId id="442" r:id="rId27"/>
    <p:sldId id="441" r:id="rId28"/>
    <p:sldId id="443" r:id="rId29"/>
    <p:sldId id="305" r:id="rId3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33CC"/>
    <a:srgbClr val="0066CC"/>
    <a:srgbClr val="000099"/>
    <a:srgbClr val="A50021"/>
    <a:srgbClr val="00FF00"/>
    <a:srgbClr val="FFCCFF"/>
    <a:srgbClr val="783E2F"/>
    <a:srgbClr val="FF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6" autoAdjust="0"/>
    <p:restoredTop sz="93073" autoAdjust="0"/>
  </p:normalViewPr>
  <p:slideViewPr>
    <p:cSldViewPr snapToGrid="0">
      <p:cViewPr>
        <p:scale>
          <a:sx n="90" d="100"/>
          <a:sy n="90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2415">
              <a:defRPr sz="1200" smtClean="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773" y="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2415">
              <a:defRPr sz="1200" smtClean="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FE63D80F-1D44-4432-9666-61437A33778C}" type="datetime1">
              <a:rPr lang="en-US"/>
              <a:pPr>
                <a:defRPr/>
              </a:pPr>
              <a:t>3/5/2012</a:t>
            </a:fld>
            <a:endParaRPr lang="en-US" dirty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2415">
              <a:defRPr sz="1200" smtClean="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773" y="883158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2415">
              <a:defRPr sz="1200" smtClean="0"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ACDE5095-5A7F-4D0E-A054-5C7EFBB702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016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2415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773" y="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2415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ECB4044-7416-429C-A01F-C5E1B0787640}" type="datetime1">
              <a:rPr lang="en-US"/>
              <a:pPr>
                <a:defRPr/>
              </a:pPr>
              <a:t>3/5/2012</a:t>
            </a:fld>
            <a:endParaRPr lang="en-US" dirty="0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144" y="4415790"/>
            <a:ext cx="5140112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2415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773" y="8831580"/>
            <a:ext cx="3037628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2415">
              <a:defRPr sz="120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8826D72-4BC8-437C-98DB-BE6E588D09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8246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0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0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0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0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B98D5C5-88D2-4D1F-86EC-B57AC0E5ECDD}" type="datetime1">
              <a:rPr lang="en-US">
                <a:latin typeface="Arial" charset="0"/>
                <a:cs typeface="Arial" charset="0"/>
              </a:rPr>
              <a:pPr/>
              <a:t>3/5/2012</a:t>
            </a:fld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501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D8C0AE-BAA6-4516-BD8F-7B6EB25DF78A}" type="slidenum">
              <a:rPr lang="en-US">
                <a:latin typeface="Arial" charset="0"/>
                <a:cs typeface="Arial" charset="0"/>
              </a:rPr>
              <a:pPr/>
              <a:t>1</a:t>
            </a:fld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Times New Roman" pitchFamily="18" charset="0"/>
              </a:rPr>
              <a:t>PowerPoint_Title_Master.jpg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ECB4044-7416-429C-A01F-C5E1B0787640}" type="datetime1">
              <a:rPr lang="en-US" smtClean="0"/>
              <a:pPr>
                <a:defRPr/>
              </a:pPr>
              <a:t>3/5/2012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826D72-4BC8-437C-98DB-BE6E588D097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594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msl_titledesign_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00989" y="2371620"/>
            <a:ext cx="6400801" cy="906463"/>
          </a:xfrm>
        </p:spPr>
        <p:txBody>
          <a:bodyPr lIns="91440" tIns="45720" rIns="91440" bIns="4572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00990" y="3889948"/>
            <a:ext cx="6379460" cy="1363089"/>
          </a:xfrm>
        </p:spPr>
        <p:txBody>
          <a:bodyPr lIns="91440" tIns="45720" rIns="91440" bIns="45720"/>
          <a:lstStyle>
            <a:lvl1pPr marL="0" indent="0" algn="l">
              <a:buFont typeface="Arial" pitchFamily="34" charset="0"/>
              <a:buNone/>
              <a:defRPr sz="32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msl_titledesign_20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00989" y="2371620"/>
            <a:ext cx="6400801" cy="906463"/>
          </a:xfrm>
        </p:spPr>
        <p:txBody>
          <a:bodyPr lIns="91440" tIns="45720" rIns="91440" bIns="4572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00990" y="3889948"/>
            <a:ext cx="6379460" cy="1363089"/>
          </a:xfrm>
        </p:spPr>
        <p:txBody>
          <a:bodyPr lIns="91440" tIns="45720" rIns="91440" bIns="45720"/>
          <a:lstStyle>
            <a:lvl1pPr marL="0" indent="0" algn="l">
              <a:buFont typeface="Arial" pitchFamily="34" charset="0"/>
              <a:buNone/>
              <a:defRPr sz="32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hiteBannerSmal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629400" cy="550889"/>
          </a:xfrm>
        </p:spPr>
        <p:txBody>
          <a:bodyPr/>
          <a:lstStyle>
            <a:lvl1pPr>
              <a:defRPr sz="2800">
                <a:solidFill>
                  <a:srgbClr val="78A2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25" y="1106773"/>
            <a:ext cx="8186738" cy="473189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hiteBannerSmal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oote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5711825"/>
            <a:ext cx="32004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629400" cy="550889"/>
          </a:xfrm>
        </p:spPr>
        <p:txBody>
          <a:bodyPr/>
          <a:lstStyle>
            <a:lvl1pPr>
              <a:defRPr sz="2800">
                <a:solidFill>
                  <a:srgbClr val="78A2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25" y="1106773"/>
            <a:ext cx="8186738" cy="473189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hiteBannerTal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719341" cy="1240436"/>
          </a:xfr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rgbClr val="78A2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2125" y="1901252"/>
            <a:ext cx="8186738" cy="3989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eenBannerSmal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621905" cy="55088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25" y="1106773"/>
            <a:ext cx="8186738" cy="47468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eenBannerTal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764311" cy="1240436"/>
          </a:xfr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2125" y="1901252"/>
            <a:ext cx="8186738" cy="3989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msl_endSlide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6413" y="429172"/>
            <a:ext cx="5953399" cy="726966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3550" y="1593850"/>
            <a:ext cx="8234363" cy="2514600"/>
          </a:xfrm>
        </p:spPr>
        <p:txBody>
          <a:bodyPr/>
          <a:lstStyle>
            <a:lvl1pPr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msl_titledesign_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00989" y="2371620"/>
            <a:ext cx="6400801" cy="906463"/>
          </a:xfrm>
        </p:spPr>
        <p:txBody>
          <a:bodyPr lIns="91440" tIns="45720" rIns="91440" bIns="4572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00990" y="3889948"/>
            <a:ext cx="6379460" cy="1363089"/>
          </a:xfrm>
        </p:spPr>
        <p:txBody>
          <a:bodyPr lIns="91440" tIns="45720" rIns="91440" bIns="45720"/>
          <a:lstStyle>
            <a:lvl1pPr marL="0" indent="0" algn="l">
              <a:buFont typeface="Arial" pitchFamily="34" charset="0"/>
              <a:buNone/>
              <a:defRPr sz="32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hiteBannerSmal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oote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5711825"/>
            <a:ext cx="32004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629400" cy="550889"/>
          </a:xfrm>
        </p:spPr>
        <p:txBody>
          <a:bodyPr/>
          <a:lstStyle>
            <a:lvl1pPr>
              <a:defRPr sz="2800">
                <a:solidFill>
                  <a:srgbClr val="78A2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25" y="1106773"/>
            <a:ext cx="8186738" cy="473189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hiteBannerTal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oote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5711825"/>
            <a:ext cx="32004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719341" cy="1240436"/>
          </a:xfr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rgbClr val="78A2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2125" y="1901252"/>
            <a:ext cx="8186738" cy="3989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eenBannerSmal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oote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5711825"/>
            <a:ext cx="32004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621905" cy="55088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25" y="1106773"/>
            <a:ext cx="8186738" cy="47468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eenBannerTal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oote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5711825"/>
            <a:ext cx="32004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764311" cy="1240436"/>
          </a:xfr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2125" y="1901252"/>
            <a:ext cx="8186738" cy="3989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  <a:cs typeface="Arial" charset="0"/>
              </a:defRPr>
            </a:lvl1pPr>
          </a:lstStyle>
          <a:p>
            <a:pPr>
              <a:defRPr/>
            </a:pPr>
            <a:fld id="{091634F2-490A-4817-B4D9-0EF31AF80F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hiteBannerTal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oote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5711825"/>
            <a:ext cx="32004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719341" cy="1240436"/>
          </a:xfr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rgbClr val="78A2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2125" y="1901252"/>
            <a:ext cx="8186738" cy="3989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4152900" cy="507365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91100" y="1600200"/>
            <a:ext cx="4152900" cy="5073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886200" y="6096000"/>
            <a:ext cx="2133600" cy="304800"/>
          </a:xfrm>
        </p:spPr>
        <p:txBody>
          <a:bodyPr/>
          <a:lstStyle/>
          <a:p>
            <a:pPr lvl="4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>
          <a:xfrm>
            <a:off x="3657600" y="6719888"/>
            <a:ext cx="2895600" cy="138112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>
          <a:xfrm>
            <a:off x="7042150" y="6629400"/>
            <a:ext cx="1905000" cy="246063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5C4A0F5-46EB-4B31-8C8E-20893B7463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6413" y="429172"/>
            <a:ext cx="5953399" cy="726966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3550" y="1593850"/>
            <a:ext cx="8234363" cy="2514600"/>
          </a:xfrm>
        </p:spPr>
        <p:txBody>
          <a:bodyPr/>
          <a:lstStyle>
            <a:lvl1pPr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eenBannerSmal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oote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5711825"/>
            <a:ext cx="32004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621905" cy="55088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25" y="1106773"/>
            <a:ext cx="8186738" cy="47468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msl_titledesign_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00989" y="2371620"/>
            <a:ext cx="6400801" cy="906463"/>
          </a:xfrm>
        </p:spPr>
        <p:txBody>
          <a:bodyPr lIns="91440" tIns="45720" rIns="91440" bIns="4572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00990" y="3889948"/>
            <a:ext cx="6379460" cy="1363089"/>
          </a:xfrm>
        </p:spPr>
        <p:txBody>
          <a:bodyPr lIns="91440" tIns="45720" rIns="91440" bIns="45720"/>
          <a:lstStyle>
            <a:lvl1pPr marL="0" indent="0" algn="l">
              <a:buFont typeface="Arial" pitchFamily="34" charset="0"/>
              <a:buNone/>
              <a:defRPr sz="3200"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hiteBannerSmal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oote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5711825"/>
            <a:ext cx="32004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629400" cy="550889"/>
          </a:xfrm>
        </p:spPr>
        <p:txBody>
          <a:bodyPr/>
          <a:lstStyle>
            <a:lvl1pPr>
              <a:defRPr sz="2800">
                <a:solidFill>
                  <a:srgbClr val="78A2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25" y="1106773"/>
            <a:ext cx="8186738" cy="473189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hiteBannerTal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oote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5711825"/>
            <a:ext cx="32004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719341" cy="1240436"/>
          </a:xfr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rgbClr val="78A2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2125" y="1901252"/>
            <a:ext cx="8186738" cy="3989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eenBannerSmal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oote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5711825"/>
            <a:ext cx="32004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621905" cy="55088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25" y="1106773"/>
            <a:ext cx="8186738" cy="47468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eenBannerTal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oote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5711825"/>
            <a:ext cx="32004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764311" cy="1240436"/>
          </a:xfr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2125" y="1901252"/>
            <a:ext cx="8186738" cy="3989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  <a:cs typeface="Arial" charset="0"/>
              </a:defRPr>
            </a:lvl1pPr>
          </a:lstStyle>
          <a:p>
            <a:pPr>
              <a:defRPr/>
            </a:pPr>
            <a:fld id="{D0D5363A-E021-4203-B292-C0EED0A38C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eenBannerTal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oote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5711825"/>
            <a:ext cx="3200400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764311" cy="1240436"/>
          </a:xfr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2125" y="1901252"/>
            <a:ext cx="8186738" cy="3989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msl_intro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347" y="1179870"/>
            <a:ext cx="6492443" cy="1334114"/>
          </a:xfrm>
        </p:spPr>
        <p:txBody>
          <a:bodyPr lIns="91440" tIns="45720" rIns="91440" bIns="45720"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09347" y="2522684"/>
            <a:ext cx="6471103" cy="469740"/>
          </a:xfrm>
        </p:spPr>
        <p:txBody>
          <a:bodyPr lIns="91440" tIns="45720" rIns="91440" bIns="45720">
            <a:normAutofit/>
          </a:bodyPr>
          <a:lstStyle>
            <a:lvl1pPr marL="0" indent="0" algn="l">
              <a:buFont typeface="Arial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047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emsl_titledesign_20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00989" y="2371620"/>
            <a:ext cx="6400801" cy="906463"/>
          </a:xfrm>
        </p:spPr>
        <p:txBody>
          <a:bodyPr lIns="91440" tIns="45720" rIns="91440" bIns="45720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00990" y="3889948"/>
            <a:ext cx="6379460" cy="1363089"/>
          </a:xfrm>
        </p:spPr>
        <p:txBody>
          <a:bodyPr lIns="91440" tIns="45720" rIns="91440" bIns="45720"/>
          <a:lstStyle>
            <a:lvl1pPr marL="0" indent="0" algn="l">
              <a:buFont typeface="Arial" pitchFamily="34" charset="0"/>
              <a:buNone/>
              <a:defRPr sz="3200"/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6445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hiteBannerSm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629400" cy="550889"/>
          </a:xfrm>
        </p:spPr>
        <p:txBody>
          <a:bodyPr/>
          <a:lstStyle>
            <a:lvl1pPr>
              <a:defRPr sz="2800">
                <a:solidFill>
                  <a:srgbClr val="78A2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25" y="1106773"/>
            <a:ext cx="8186738" cy="473189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8900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hiteBannerT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719341" cy="1240436"/>
          </a:xfr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rgbClr val="78A22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2125" y="1901252"/>
            <a:ext cx="8186738" cy="3989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3899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eenBannerSm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621905" cy="55088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25" y="1106773"/>
            <a:ext cx="8186738" cy="474688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7513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eenBannerT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6764311" cy="1240436"/>
          </a:xfrm>
        </p:spPr>
        <p:txBody>
          <a:bodyPr/>
          <a:lstStyle>
            <a:lvl1pPr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2125" y="1901252"/>
            <a:ext cx="8186738" cy="3989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250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msl_endSlide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6413" y="429172"/>
            <a:ext cx="5953399" cy="726966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3550" y="1593850"/>
            <a:ext cx="8234363" cy="2514600"/>
          </a:xfrm>
        </p:spPr>
        <p:txBody>
          <a:bodyPr/>
          <a:lstStyle>
            <a:lvl1pPr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518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4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6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13.png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27013"/>
            <a:ext cx="82042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2125" y="1362075"/>
            <a:ext cx="8186738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0975" y="6424613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800100" algn="l"/>
                <a:tab pos="1257300" algn="l"/>
              </a:tabLst>
              <a:defRPr sz="900">
                <a:solidFill>
                  <a:srgbClr val="777777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29" r:id="rId1"/>
    <p:sldLayoutId id="2147485130" r:id="rId2"/>
    <p:sldLayoutId id="2147485131" r:id="rId3"/>
    <p:sldLayoutId id="2147485132" r:id="rId4"/>
    <p:sldLayoutId id="2147485133" r:id="rId5"/>
    <p:sldLayoutId id="2147485134" r:id="rId6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Century Gothic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Century Gothic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Century Gothic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Century Gothic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Century Gothic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folHlink"/>
        </a:buClr>
        <a:buSzPct val="80000"/>
        <a:buBlip>
          <a:blip r:embed="rId8"/>
        </a:buBlip>
        <a:defRPr sz="24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tx2"/>
        </a:buClr>
        <a:buSzPct val="80000"/>
        <a:buBlip>
          <a:blip r:embed="rId9"/>
        </a:buBlip>
        <a:defRPr sz="2000">
          <a:solidFill>
            <a:schemeClr val="tx1"/>
          </a:solidFill>
          <a:latin typeface="Century Gothic" pitchFamily="34" charset="0"/>
        </a:defRPr>
      </a:lvl2pPr>
      <a:lvl3pPr marL="1143000" indent="-2286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rgbClr val="737373"/>
        </a:buClr>
        <a:buSzPct val="80000"/>
        <a:buBlip>
          <a:blip r:embed="rId10"/>
        </a:buBlip>
        <a:defRPr sz="2000">
          <a:solidFill>
            <a:schemeClr val="tx1"/>
          </a:solidFill>
          <a:latin typeface="Century Gothic" pitchFamily="34" charset="0"/>
        </a:defRPr>
      </a:lvl3pPr>
      <a:lvl4pPr marL="1600200" indent="-2286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SzPct val="80000"/>
        <a:buBlip>
          <a:blip r:embed="rId11"/>
        </a:buBlip>
        <a:defRPr sz="1600">
          <a:solidFill>
            <a:schemeClr val="tx1"/>
          </a:solidFill>
          <a:latin typeface="Century Gothic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8"/>
        </a:buBlip>
        <a:defRPr sz="1400">
          <a:solidFill>
            <a:schemeClr val="tx1"/>
          </a:solidFill>
          <a:latin typeface="Century Gothic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2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2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2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2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4575175" y="6424613"/>
            <a:ext cx="6096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77777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455613" y="1370013"/>
            <a:ext cx="822642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cs typeface="+mn-cs"/>
              </a:rPr>
              <a:t>A national scientific user facility integrating experimental and computational resources for discovery and technological innovation</a:t>
            </a:r>
          </a:p>
        </p:txBody>
      </p:sp>
      <p:pic>
        <p:nvPicPr>
          <p:cNvPr id="5124" name="Picture 4" descr="emsl_endSlide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05" r:id="rId1"/>
    <p:sldLayoutId id="2147485104" r:id="rId2"/>
    <p:sldLayoutId id="2147485103" r:id="rId3"/>
    <p:sldLayoutId id="2147485102" r:id="rId4"/>
    <p:sldLayoutId id="2147485101" r:id="rId5"/>
    <p:sldLayoutId id="2147485100" r:id="rId6"/>
    <p:sldLayoutId id="2147485099" r:id="rId7"/>
    <p:sldLayoutId id="2147485098" r:id="rId8"/>
    <p:sldLayoutId id="2147485097" r:id="rId9"/>
    <p:sldLayoutId id="2147485096" r:id="rId10"/>
    <p:sldLayoutId id="21474850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slideMaster_PNNL_DO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1825" y="5711825"/>
            <a:ext cx="3432175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27013"/>
            <a:ext cx="82042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2125" y="1362075"/>
            <a:ext cx="8186738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34150"/>
            <a:ext cx="609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91440" rIns="0" bIns="9144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900">
                <a:solidFill>
                  <a:srgbClr val="777777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5" r:id="rId1"/>
    <p:sldLayoutId id="2147485136" r:id="rId2"/>
    <p:sldLayoutId id="2147485137" r:id="rId3"/>
    <p:sldLayoutId id="2147485138" r:id="rId4"/>
    <p:sldLayoutId id="2147485139" r:id="rId5"/>
    <p:sldLayoutId id="2147485140" r:id="rId6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Century Gothic" pitchFamily="34" charset="0"/>
          <a:ea typeface="ＭＳ Ｐゴシック" pitchFamily="60" charset="-128"/>
          <a:cs typeface="ＭＳ Ｐゴシック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Century Gothic" pitchFamily="34" charset="0"/>
          <a:ea typeface="ＭＳ Ｐゴシック" pitchFamily="60" charset="-128"/>
          <a:cs typeface="ＭＳ Ｐゴシック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Century Gothic" pitchFamily="34" charset="0"/>
          <a:ea typeface="ＭＳ Ｐゴシック" pitchFamily="60" charset="-128"/>
          <a:cs typeface="ＭＳ Ｐゴシック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Century Gothic" pitchFamily="34" charset="0"/>
          <a:ea typeface="ＭＳ Ｐゴシック" pitchFamily="60" charset="-128"/>
          <a:cs typeface="ＭＳ Ｐゴシック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Century Gothic" pitchFamily="34" charset="0"/>
          <a:ea typeface="ＭＳ Ｐゴシック" pitchFamily="60" charset="-128"/>
          <a:cs typeface="ＭＳ Ｐゴシック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folHlink"/>
        </a:buClr>
        <a:buSzPct val="80000"/>
        <a:buBlip>
          <a:blip r:embed="rId9"/>
        </a:buBlip>
        <a:defRPr sz="2400">
          <a:solidFill>
            <a:schemeClr val="tx1"/>
          </a:solidFill>
          <a:latin typeface="Century Gothic" pitchFamily="34" charset="0"/>
          <a:ea typeface="ＭＳ Ｐゴシック" pitchFamily="60" charset="-128"/>
          <a:cs typeface="ＭＳ Ｐゴシック"/>
        </a:defRPr>
      </a:lvl1pPr>
      <a:lvl2pPr marL="742950" indent="-28575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tx2"/>
        </a:buClr>
        <a:buSzPct val="80000"/>
        <a:buBlip>
          <a:blip r:embed="rId10"/>
        </a:buBlip>
        <a:defRPr sz="2000">
          <a:solidFill>
            <a:schemeClr val="tx1"/>
          </a:solidFill>
          <a:latin typeface="Century Gothic" pitchFamily="34" charset="0"/>
          <a:ea typeface="ＭＳ Ｐゴシック" pitchFamily="83" charset="-128"/>
          <a:cs typeface="ＭＳ Ｐゴシック"/>
        </a:defRPr>
      </a:lvl2pPr>
      <a:lvl3pPr marL="1143000" indent="-2286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rgbClr val="737373"/>
        </a:buClr>
        <a:buSzPct val="80000"/>
        <a:buBlip>
          <a:blip r:embed="rId11"/>
        </a:buBlip>
        <a:defRPr sz="2000">
          <a:solidFill>
            <a:schemeClr val="tx1"/>
          </a:solidFill>
          <a:latin typeface="Century Gothic" pitchFamily="34" charset="0"/>
          <a:ea typeface="ＭＳ Ｐゴシック" pitchFamily="83" charset="-128"/>
          <a:cs typeface="ＭＳ Ｐゴシック"/>
        </a:defRPr>
      </a:lvl3pPr>
      <a:lvl4pPr marL="1600200" indent="-2286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SzPct val="80000"/>
        <a:buBlip>
          <a:blip r:embed="rId12"/>
        </a:buBlip>
        <a:defRPr sz="1600">
          <a:solidFill>
            <a:schemeClr val="tx1"/>
          </a:solidFill>
          <a:latin typeface="Century Gothic" pitchFamily="34" charset="0"/>
          <a:ea typeface="ＭＳ Ｐゴシック" pitchFamily="83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1400">
          <a:solidFill>
            <a:schemeClr val="tx1"/>
          </a:solidFill>
          <a:latin typeface="Century Gothic" pitchFamily="34" charset="0"/>
          <a:ea typeface="ＭＳ Ｐゴシック" pitchFamily="83" charset="-128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27013"/>
            <a:ext cx="82042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2125" y="1362075"/>
            <a:ext cx="8186738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0975" y="6424613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800100" algn="l"/>
                <a:tab pos="1257300" algn="l"/>
              </a:tabLst>
              <a:defRPr sz="900">
                <a:solidFill>
                  <a:srgbClr val="777777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1" r:id="rId1"/>
    <p:sldLayoutId id="2147485142" r:id="rId2"/>
    <p:sldLayoutId id="2147485143" r:id="rId3"/>
    <p:sldLayoutId id="2147485144" r:id="rId4"/>
    <p:sldLayoutId id="2147485145" r:id="rId5"/>
    <p:sldLayoutId id="2147485146" r:id="rId6"/>
    <p:sldLayoutId id="2147485147" r:id="rId7"/>
    <p:sldLayoutId id="2147485106" r:id="rId8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Century Gothic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Century Gothic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Century Gothic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Century Gothic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Century Gothic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folHlink"/>
        </a:buClr>
        <a:buSzPct val="80000"/>
        <a:buBlip>
          <a:blip r:embed="rId10"/>
        </a:buBlip>
        <a:defRPr sz="24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tx2"/>
        </a:buClr>
        <a:buSzPct val="80000"/>
        <a:buBlip>
          <a:blip r:embed="rId11"/>
        </a:buBlip>
        <a:defRPr sz="2000">
          <a:solidFill>
            <a:schemeClr val="tx1"/>
          </a:solidFill>
          <a:latin typeface="Century Gothic" pitchFamily="34" charset="0"/>
        </a:defRPr>
      </a:lvl2pPr>
      <a:lvl3pPr marL="1143000" indent="-2286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rgbClr val="737373"/>
        </a:buClr>
        <a:buSzPct val="80000"/>
        <a:buBlip>
          <a:blip r:embed="rId12"/>
        </a:buBlip>
        <a:defRPr sz="2000">
          <a:solidFill>
            <a:schemeClr val="tx1"/>
          </a:solidFill>
          <a:latin typeface="Century Gothic" pitchFamily="34" charset="0"/>
        </a:defRPr>
      </a:lvl3pPr>
      <a:lvl4pPr marL="1600200" indent="-2286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SzPct val="80000"/>
        <a:buBlip>
          <a:blip r:embed="rId13"/>
        </a:buBlip>
        <a:defRPr sz="1600">
          <a:solidFill>
            <a:schemeClr val="tx1"/>
          </a:solidFill>
          <a:latin typeface="Century Gothic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0"/>
        </a:buBlip>
        <a:defRPr sz="1400">
          <a:solidFill>
            <a:schemeClr val="tx1"/>
          </a:solidFill>
          <a:latin typeface="Century Gothic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4575175" y="6424613"/>
            <a:ext cx="6096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77777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455613" y="1370013"/>
            <a:ext cx="822642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cs typeface="+mn-cs"/>
              </a:rPr>
              <a:t>A national scientific user facility integrating experimental and computational resources for discovery and technological innovation</a:t>
            </a:r>
          </a:p>
        </p:txBody>
      </p:sp>
      <p:pic>
        <p:nvPicPr>
          <p:cNvPr id="8196" name="Picture 4" descr="emsl_endSlide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17" r:id="rId1"/>
    <p:sldLayoutId id="2147485116" r:id="rId2"/>
    <p:sldLayoutId id="2147485115" r:id="rId3"/>
    <p:sldLayoutId id="2147485114" r:id="rId4"/>
    <p:sldLayoutId id="2147485113" r:id="rId5"/>
    <p:sldLayoutId id="2147485112" r:id="rId6"/>
    <p:sldLayoutId id="2147485111" r:id="rId7"/>
    <p:sldLayoutId id="2147485110" r:id="rId8"/>
    <p:sldLayoutId id="2147485109" r:id="rId9"/>
    <p:sldLayoutId id="2147485108" r:id="rId10"/>
    <p:sldLayoutId id="214748510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27013"/>
            <a:ext cx="82042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2125" y="1362075"/>
            <a:ext cx="8186738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0975" y="6424613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800100" algn="l"/>
                <a:tab pos="1257300" algn="l"/>
              </a:tabLst>
              <a:defRPr sz="900">
                <a:solidFill>
                  <a:srgbClr val="777777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Times New Roman" pitchFamily="-80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8" r:id="rId1"/>
    <p:sldLayoutId id="2147485149" r:id="rId2"/>
    <p:sldLayoutId id="2147485150" r:id="rId3"/>
    <p:sldLayoutId id="2147485151" r:id="rId4"/>
    <p:sldLayoutId id="2147485152" r:id="rId5"/>
    <p:sldLayoutId id="2147485153" r:id="rId6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Century Gothic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Century Gothic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Century Gothic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Century Gothic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Century Gothic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folHlink"/>
        </a:buClr>
        <a:buSzPct val="80000"/>
        <a:buBlip>
          <a:blip r:embed="rId8"/>
        </a:buBlip>
        <a:defRPr sz="24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tx2"/>
        </a:buClr>
        <a:buSzPct val="80000"/>
        <a:buBlip>
          <a:blip r:embed="rId9"/>
        </a:buBlip>
        <a:defRPr sz="2000">
          <a:solidFill>
            <a:schemeClr val="tx1"/>
          </a:solidFill>
          <a:latin typeface="Century Gothic" pitchFamily="34" charset="0"/>
        </a:defRPr>
      </a:lvl2pPr>
      <a:lvl3pPr marL="1143000" indent="-2286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rgbClr val="737373"/>
        </a:buClr>
        <a:buSzPct val="80000"/>
        <a:buBlip>
          <a:blip r:embed="rId10"/>
        </a:buBlip>
        <a:defRPr sz="2000">
          <a:solidFill>
            <a:schemeClr val="tx1"/>
          </a:solidFill>
          <a:latin typeface="Century Gothic" pitchFamily="34" charset="0"/>
        </a:defRPr>
      </a:lvl3pPr>
      <a:lvl4pPr marL="1600200" indent="-2286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SzPct val="80000"/>
        <a:buBlip>
          <a:blip r:embed="rId11"/>
        </a:buBlip>
        <a:defRPr sz="1600">
          <a:solidFill>
            <a:schemeClr val="tx1"/>
          </a:solidFill>
          <a:latin typeface="Century Gothic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8"/>
        </a:buBlip>
        <a:defRPr sz="1400">
          <a:solidFill>
            <a:schemeClr val="tx1"/>
          </a:solidFill>
          <a:latin typeface="Century Gothic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2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2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2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2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4575175" y="6424613"/>
            <a:ext cx="609600" cy="228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777777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Times New Roman" pitchFamily="18" charset="0"/>
            </a:endParaRPr>
          </a:p>
        </p:txBody>
      </p:sp>
      <p:sp>
        <p:nvSpPr>
          <p:cNvPr id="61449" name="Text Box 9"/>
          <p:cNvSpPr txBox="1">
            <a:spLocks noChangeArrowheads="1"/>
          </p:cNvSpPr>
          <p:nvPr/>
        </p:nvSpPr>
        <p:spPr bwMode="auto">
          <a:xfrm>
            <a:off x="455613" y="1370013"/>
            <a:ext cx="822642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cs typeface="+mn-cs"/>
              </a:rPr>
              <a:t>A national scientific user facility integrating experimental and computational resources for discovery and technological innovation</a:t>
            </a:r>
          </a:p>
        </p:txBody>
      </p:sp>
      <p:pic>
        <p:nvPicPr>
          <p:cNvPr id="10244" name="Picture 4" descr="emsl_endSlide.pn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28" r:id="rId1"/>
    <p:sldLayoutId id="2147485127" r:id="rId2"/>
    <p:sldLayoutId id="2147485126" r:id="rId3"/>
    <p:sldLayoutId id="2147485125" r:id="rId4"/>
    <p:sldLayoutId id="2147485124" r:id="rId5"/>
    <p:sldLayoutId id="2147485123" r:id="rId6"/>
    <p:sldLayoutId id="2147485122" r:id="rId7"/>
    <p:sldLayoutId id="2147485121" r:id="rId8"/>
    <p:sldLayoutId id="2147485120" r:id="rId9"/>
    <p:sldLayoutId id="2147485119" r:id="rId10"/>
    <p:sldLayoutId id="214748511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slideMaster_PNNL_DO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5711825"/>
            <a:ext cx="343217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27013"/>
            <a:ext cx="82042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2125" y="1362075"/>
            <a:ext cx="81867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34150"/>
            <a:ext cx="609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91440" rIns="0" bIns="9144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900">
                <a:solidFill>
                  <a:srgbClr val="777777"/>
                </a:solidFill>
                <a:latin typeface="Arial" charset="0"/>
              </a:defRPr>
            </a:lvl1pPr>
          </a:lstStyle>
          <a:p>
            <a:endParaRPr lang="en-US" dirty="0">
              <a:latin typeface="Times New Roman" pitchFamily="18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35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7" r:id="rId1"/>
    <p:sldLayoutId id="2147485168" r:id="rId2"/>
    <p:sldLayoutId id="2147485169" r:id="rId3"/>
    <p:sldLayoutId id="2147485170" r:id="rId4"/>
    <p:sldLayoutId id="2147485171" r:id="rId5"/>
    <p:sldLayoutId id="2147485172" r:id="rId6"/>
    <p:sldLayoutId id="2147485173" r:id="rId7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78A22F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folHlink"/>
        </a:buClr>
        <a:buSzPct val="80000"/>
        <a:buBlip>
          <a:blip r:embed="rId10"/>
        </a:buBlip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tx2"/>
        </a:buClr>
        <a:buSzPct val="80000"/>
        <a:buBlip>
          <a:blip r:embed="rId11"/>
        </a:buBlip>
        <a:defRPr sz="2000">
          <a:solidFill>
            <a:schemeClr val="tx1"/>
          </a:solidFill>
          <a:latin typeface="+mn-lt"/>
          <a:ea typeface="ＭＳ Ｐゴシック" pitchFamily="83" charset="-128"/>
        </a:defRPr>
      </a:lvl2pPr>
      <a:lvl3pPr marL="1143000" indent="-2286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rgbClr val="737373"/>
        </a:buClr>
        <a:buSzPct val="80000"/>
        <a:buBlip>
          <a:blip r:embed="rId12"/>
        </a:buBlip>
        <a:defRPr sz="2000">
          <a:solidFill>
            <a:schemeClr val="tx1"/>
          </a:solidFill>
          <a:latin typeface="+mn-lt"/>
          <a:ea typeface="ＭＳ Ｐゴシック" pitchFamily="83" charset="-128"/>
        </a:defRPr>
      </a:lvl3pPr>
      <a:lvl4pPr marL="1600200" indent="-2286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SzPct val="80000"/>
        <a:buBlip>
          <a:blip r:embed="rId13"/>
        </a:buBlip>
        <a:defRPr sz="1600">
          <a:solidFill>
            <a:schemeClr val="tx1"/>
          </a:solidFill>
          <a:latin typeface="+mn-lt"/>
          <a:ea typeface="ＭＳ Ｐゴシック" pitchFamily="83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0"/>
        </a:buBlip>
        <a:defRPr sz="1400">
          <a:solidFill>
            <a:schemeClr val="tx1"/>
          </a:solidFill>
          <a:latin typeface="+mn-lt"/>
          <a:ea typeface="ＭＳ Ｐゴシック" pitchFamily="83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6.emf"/><Relationship Id="rId4" Type="http://schemas.openxmlformats.org/officeDocument/2006/relationships/oleObject" Target="../embeddings/Microsoft_PowerPoint_97-2003_Presentation1.ppt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8.jpeg"/><Relationship Id="rId7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.png"/><Relationship Id="rId5" Type="http://schemas.openxmlformats.org/officeDocument/2006/relationships/image" Target="../media/image50.jpeg"/><Relationship Id="rId10" Type="http://schemas.openxmlformats.org/officeDocument/2006/relationships/image" Target="../media/image5.png"/><Relationship Id="rId4" Type="http://schemas.openxmlformats.org/officeDocument/2006/relationships/image" Target="../media/image49.jpe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3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5.tiff"/><Relationship Id="rId7" Type="http://schemas.openxmlformats.org/officeDocument/2006/relationships/image" Target="../media/image4.png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3" Type="http://schemas.openxmlformats.org/officeDocument/2006/relationships/image" Target="../media/image67.png"/><Relationship Id="rId7" Type="http://schemas.openxmlformats.org/officeDocument/2006/relationships/image" Target="../media/image5.png"/><Relationship Id="rId2" Type="http://schemas.openxmlformats.org/officeDocument/2006/relationships/image" Target="../media/image66.tif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3.tiff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8.tiff"/><Relationship Id="rId5" Type="http://schemas.openxmlformats.org/officeDocument/2006/relationships/image" Target="../media/image77.tiff"/><Relationship Id="rId4" Type="http://schemas.openxmlformats.org/officeDocument/2006/relationships/image" Target="../media/image76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jpeg"/><Relationship Id="rId5" Type="http://schemas.openxmlformats.org/officeDocument/2006/relationships/hyperlink" Target="http://www.google.com/imgres?imgurl=http://sma.ims.tsukuba.ac.jp/english/img/equipment_19.jpg&amp;imgrefurl=http://sma.ims.tsukuba.ac.jp/english/html/equipment_top.html&amp;usg=__biCwl4NUxhOv6aZ0-JbAKyfUsDg=&amp;h=400&amp;w=300&amp;sz=101&amp;hl=en&amp;start=13&amp;itbs=1&amp;tbnid=p68UnIEG_YfOsM:&amp;tbnh=124&amp;tbnw=93&amp;prev=/images?q=JEOL+2010F&amp;hl=en&amp;gbv=2&amp;tbs=isch:1" TargetMode="Externa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9096" y="1812804"/>
            <a:ext cx="7891462" cy="1208087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What could a Compact X-ray Light Source at EMSL/PNNL do?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1206012" y="3288567"/>
            <a:ext cx="72691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  <a:cs typeface="Calibri" pitchFamily="34" charset="0"/>
              </a:rPr>
              <a:t>Theva </a:t>
            </a:r>
            <a:r>
              <a:rPr lang="en-US" sz="2800" b="1" dirty="0" smtClean="0">
                <a:solidFill>
                  <a:srgbClr val="0033CC"/>
                </a:solidFill>
                <a:cs typeface="Calibri" pitchFamily="34" charset="0"/>
              </a:rPr>
              <a:t>Thevuthasan, Lou Terminello and Dave Koppenaal</a:t>
            </a:r>
            <a:endParaRPr lang="en-US" sz="2800" b="1" dirty="0">
              <a:solidFill>
                <a:srgbClr val="0033CC"/>
              </a:solidFill>
              <a:cs typeface="Calibri" pitchFamily="34" charset="0"/>
            </a:endParaRPr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1268413" y="4638675"/>
            <a:ext cx="72691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IFCA Workshop</a:t>
            </a:r>
          </a:p>
          <a:p>
            <a:pPr algn="ctr"/>
            <a:r>
              <a:rPr lang="en-US" b="1" dirty="0" smtClean="0"/>
              <a:t>3/5/2012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Microbe interactions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61" y="1038534"/>
            <a:ext cx="4543899" cy="4731896"/>
          </a:xfrm>
        </p:spPr>
        <p:txBody>
          <a:bodyPr/>
          <a:lstStyle/>
          <a:p>
            <a:r>
              <a:rPr lang="en-US" dirty="0" smtClean="0"/>
              <a:t>Need to understand the microbial interactions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1800" dirty="0" smtClean="0">
                <a:solidFill>
                  <a:srgbClr val="0000CC"/>
                </a:solidFill>
              </a:rPr>
              <a:t>- sub cellular level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CC"/>
                </a:solidFill>
              </a:rPr>
              <a:t>	</a:t>
            </a:r>
            <a:r>
              <a:rPr lang="en-US" sz="1800" dirty="0" smtClean="0">
                <a:solidFill>
                  <a:srgbClr val="0000CC"/>
                </a:solidFill>
              </a:rPr>
              <a:t>- between the microbes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CC"/>
                </a:solidFill>
              </a:rPr>
              <a:t>	</a:t>
            </a:r>
            <a:r>
              <a:rPr lang="en-US" sz="1800" dirty="0" smtClean="0">
                <a:solidFill>
                  <a:srgbClr val="0000CC"/>
                </a:solidFill>
              </a:rPr>
              <a:t>- microbes with the environment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CC"/>
                </a:solidFill>
              </a:rPr>
              <a:t>	</a:t>
            </a:r>
            <a:r>
              <a:rPr lang="en-US" sz="1800" dirty="0" smtClean="0">
                <a:solidFill>
                  <a:srgbClr val="0000CC"/>
                </a:solidFill>
              </a:rPr>
              <a:t>- microbes as a community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CC"/>
                </a:solidFill>
              </a:rPr>
              <a:t>	</a:t>
            </a:r>
            <a:r>
              <a:rPr lang="en-US" sz="1800" dirty="0" smtClean="0">
                <a:solidFill>
                  <a:srgbClr val="0000CC"/>
                </a:solidFill>
              </a:rPr>
              <a:t>- interactions with the mineral 	surfaces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CC"/>
                </a:solidFill>
              </a:rPr>
              <a:t>	</a:t>
            </a:r>
            <a:r>
              <a:rPr lang="en-US" sz="1800" dirty="0" smtClean="0">
                <a:solidFill>
                  <a:srgbClr val="0000CC"/>
                </a:solidFill>
              </a:rPr>
              <a:t>- how does the extracellular 	polymeric substance (EPS) on 	the microbe surface play a roll?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CC"/>
                </a:solidFill>
              </a:rPr>
              <a:t>	</a:t>
            </a:r>
            <a:r>
              <a:rPr lang="en-US" sz="1800" dirty="0" smtClean="0">
                <a:solidFill>
                  <a:srgbClr val="0000CC"/>
                </a:solidFill>
              </a:rPr>
              <a:t>- charge transfer mechanisms?</a:t>
            </a:r>
            <a:endParaRPr lang="en-US" sz="1800" dirty="0">
              <a:solidFill>
                <a:srgbClr val="0000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59605" y="2197284"/>
            <a:ext cx="2702257" cy="24565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6346208" y="2593069"/>
            <a:ext cx="545910" cy="4367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301551" y="2197284"/>
            <a:ext cx="641445" cy="832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942996" y="3248161"/>
            <a:ext cx="818866" cy="968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509981" y="3248161"/>
            <a:ext cx="900752" cy="968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738885" y="1596788"/>
            <a:ext cx="880278" cy="121464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5227093" y="982639"/>
            <a:ext cx="1733264" cy="614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5964073" y="982639"/>
            <a:ext cx="197892" cy="61414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080900" y="1030406"/>
            <a:ext cx="20630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What is happening during cell division?</a:t>
            </a:r>
          </a:p>
          <a:p>
            <a:r>
              <a:rPr lang="en-US" sz="1400" dirty="0" smtClean="0"/>
              <a:t>What kind of protein changes occur?</a:t>
            </a:r>
            <a:endParaRPr lang="en-US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417556" y="3616651"/>
            <a:ext cx="525440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417556" y="3769051"/>
            <a:ext cx="525440" cy="0"/>
          </a:xfrm>
          <a:prstGeom prst="straightConnector1">
            <a:avLst/>
          </a:prstGeom>
          <a:ln w="38100">
            <a:solidFill>
              <a:srgbClr val="C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093725" y="4857850"/>
            <a:ext cx="27636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Interactions between them?</a:t>
            </a:r>
          </a:p>
          <a:p>
            <a:r>
              <a:rPr lang="en-US" sz="1400" dirty="0" smtClean="0"/>
              <a:t>Interactions between them and the environment?</a:t>
            </a:r>
            <a:endParaRPr lang="en-US" sz="1400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7080900" y="3732656"/>
            <a:ext cx="599376" cy="11486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056220" y="2408403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Cells</a:t>
            </a:r>
            <a:endParaRPr lang="en-US" dirty="0"/>
          </a:p>
        </p:txBody>
      </p:sp>
      <p:grpSp>
        <p:nvGrpSpPr>
          <p:cNvPr id="32" name="Group 3"/>
          <p:cNvGrpSpPr>
            <a:grpSpLocks noChangeAspect="1"/>
          </p:cNvGrpSpPr>
          <p:nvPr/>
        </p:nvGrpSpPr>
        <p:grpSpPr bwMode="auto">
          <a:xfrm>
            <a:off x="980732" y="4857850"/>
            <a:ext cx="1898935" cy="1898935"/>
            <a:chOff x="3121" y="1041"/>
            <a:chExt cx="2418" cy="2418"/>
          </a:xfrm>
        </p:grpSpPr>
        <p:pic>
          <p:nvPicPr>
            <p:cNvPr id="33" name="Picture 4" descr="Fig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21" y="1041"/>
              <a:ext cx="2418" cy="2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4" name="Group 5"/>
            <p:cNvGrpSpPr>
              <a:grpSpLocks noChangeAspect="1"/>
            </p:cNvGrpSpPr>
            <p:nvPr/>
          </p:nvGrpSpPr>
          <p:grpSpPr bwMode="auto">
            <a:xfrm>
              <a:off x="3176" y="3008"/>
              <a:ext cx="1189" cy="377"/>
              <a:chOff x="3176" y="3008"/>
              <a:chExt cx="1189" cy="377"/>
            </a:xfrm>
          </p:grpSpPr>
          <p:sp>
            <p:nvSpPr>
              <p:cNvPr id="36" name="Line 6"/>
              <p:cNvSpPr>
                <a:spLocks noChangeAspect="1" noChangeShapeType="1"/>
              </p:cNvSpPr>
              <p:nvPr/>
            </p:nvSpPr>
            <p:spPr bwMode="auto">
              <a:xfrm>
                <a:off x="3265" y="3385"/>
                <a:ext cx="629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Text Box 7"/>
              <p:cNvSpPr txBox="1">
                <a:spLocks noChangeAspect="1" noChangeArrowheads="1"/>
              </p:cNvSpPr>
              <p:nvPr/>
            </p:nvSpPr>
            <p:spPr bwMode="auto">
              <a:xfrm>
                <a:off x="3176" y="3008"/>
                <a:ext cx="1189" cy="3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400" dirty="0">
                    <a:solidFill>
                      <a:srgbClr val="000000"/>
                    </a:solidFill>
                    <a:cs typeface="Arial" charset="0"/>
                  </a:rPr>
                  <a:t>0.5 </a:t>
                </a:r>
                <a:r>
                  <a:rPr lang="el-GR" sz="1400" dirty="0">
                    <a:solidFill>
                      <a:srgbClr val="000000"/>
                    </a:solidFill>
                    <a:cs typeface="Arial" charset="0"/>
                  </a:rPr>
                  <a:t>μ</a:t>
                </a:r>
                <a:r>
                  <a:rPr lang="en-US" sz="1400" dirty="0">
                    <a:solidFill>
                      <a:srgbClr val="000000"/>
                    </a:solidFill>
                    <a:cs typeface="Arial" charset="0"/>
                  </a:rPr>
                  <a:t>m</a:t>
                </a:r>
                <a:endParaRPr lang="en-US" sz="1400" dirty="0">
                  <a:cs typeface="Arial" charset="0"/>
                </a:endParaRPr>
              </a:p>
            </p:txBody>
          </p:sp>
        </p:grpSp>
      </p:grpSp>
      <p:pic>
        <p:nvPicPr>
          <p:cNvPr id="38" name="Picture 5" descr="Picture1"/>
          <p:cNvPicPr>
            <a:picLocks noChangeAspect="1" noChangeArrowheads="1"/>
          </p:cNvPicPr>
          <p:nvPr/>
        </p:nvPicPr>
        <p:blipFill>
          <a:blip r:embed="rId3"/>
          <a:srcRect l="1373" t="2054" r="18947" b="19225"/>
          <a:stretch>
            <a:fillRect/>
          </a:stretch>
        </p:blipFill>
        <p:spPr bwMode="auto">
          <a:xfrm>
            <a:off x="3286814" y="4784579"/>
            <a:ext cx="2022157" cy="200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707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4672" y="1016343"/>
            <a:ext cx="4983217" cy="4806077"/>
            <a:chOff x="1296988" y="227013"/>
            <a:chExt cx="7618412" cy="640080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988" y="227013"/>
              <a:ext cx="7175500" cy="640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Oval 4"/>
            <p:cNvSpPr>
              <a:spLocks noChangeArrowheads="1"/>
            </p:cNvSpPr>
            <p:nvPr/>
          </p:nvSpPr>
          <p:spPr bwMode="auto">
            <a:xfrm>
              <a:off x="4419600" y="2209800"/>
              <a:ext cx="990600" cy="14478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altLang="zh-CN" dirty="0">
                  <a:latin typeface="Times New Roman" pitchFamily="18" charset="0"/>
                  <a:ea typeface="MS PGothic" pitchFamily="34" charset="-128"/>
                  <a:cs typeface="+mn-cs"/>
                </a:rPr>
                <a:t>                  </a:t>
              </a:r>
              <a:r>
                <a:rPr lang="en-US" altLang="zh-CN" dirty="0">
                  <a:solidFill>
                    <a:srgbClr val="FF0000"/>
                  </a:solidFill>
                  <a:latin typeface="Times New Roman" pitchFamily="18" charset="0"/>
                  <a:ea typeface="MS PGothic" pitchFamily="34" charset="-128"/>
                  <a:cs typeface="+mn-cs"/>
                </a:rPr>
                <a:t>B</a:t>
              </a:r>
            </a:p>
          </p:txBody>
        </p:sp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5638800" y="1676400"/>
              <a:ext cx="1066800" cy="533400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dirty="0">
                  <a:solidFill>
                    <a:srgbClr val="00B050"/>
                  </a:solidFill>
                  <a:latin typeface="Times New Roman" pitchFamily="18" charset="0"/>
                  <a:ea typeface="MS PGothic" pitchFamily="34" charset="-128"/>
                  <a:cs typeface="+mn-cs"/>
                </a:rPr>
                <a:t>       </a:t>
              </a:r>
            </a:p>
            <a:p>
              <a:pPr>
                <a:defRPr/>
              </a:pPr>
              <a:endParaRPr lang="en-US" dirty="0">
                <a:solidFill>
                  <a:srgbClr val="00B050"/>
                </a:solidFill>
                <a:latin typeface="Times New Roman" pitchFamily="18" charset="0"/>
                <a:ea typeface="MS PGothic" pitchFamily="34" charset="-128"/>
                <a:cs typeface="+mn-cs"/>
              </a:endParaRPr>
            </a:p>
            <a:p>
              <a:pPr>
                <a:defRPr/>
              </a:pPr>
              <a:r>
                <a:rPr lang="en-US" dirty="0">
                  <a:solidFill>
                    <a:srgbClr val="00B050"/>
                  </a:solidFill>
                  <a:latin typeface="Times New Roman" pitchFamily="18" charset="0"/>
                  <a:ea typeface="MS PGothic" pitchFamily="34" charset="-128"/>
                  <a:cs typeface="+mn-cs"/>
                </a:rPr>
                <a:t>C</a:t>
              </a:r>
            </a:p>
          </p:txBody>
        </p:sp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3962400" y="4953000"/>
              <a:ext cx="1676400" cy="762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altLang="zh-CN" dirty="0">
                <a:latin typeface="Times New Roman" pitchFamily="18" charset="0"/>
                <a:ea typeface="MS PGothic" pitchFamily="34" charset="-128"/>
                <a:cs typeface="+mn-cs"/>
              </a:endParaRPr>
            </a:p>
            <a:p>
              <a:pPr algn="ctr">
                <a:defRPr/>
              </a:pPr>
              <a:endParaRPr lang="en-US" altLang="zh-CN" dirty="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  <a:cs typeface="+mn-cs"/>
              </a:endParaRPr>
            </a:p>
            <a:p>
              <a:pPr algn="ctr">
                <a:defRPr/>
              </a:pPr>
              <a:endParaRPr lang="en-US" altLang="zh-CN" dirty="0">
                <a:solidFill>
                  <a:srgbClr val="FF0000"/>
                </a:solidFill>
                <a:latin typeface="Times New Roman" pitchFamily="18" charset="0"/>
                <a:ea typeface="MS PGothic" pitchFamily="34" charset="-128"/>
                <a:cs typeface="+mn-cs"/>
              </a:endParaRPr>
            </a:p>
            <a:p>
              <a:pPr algn="ctr">
                <a:defRPr/>
              </a:pPr>
              <a:r>
                <a:rPr lang="en-US" altLang="zh-CN" dirty="0">
                  <a:solidFill>
                    <a:srgbClr val="FF0000"/>
                  </a:solidFill>
                  <a:latin typeface="Times New Roman" pitchFamily="18" charset="0"/>
                  <a:ea typeface="MS PGothic" pitchFamily="34" charset="-128"/>
                  <a:cs typeface="+mn-cs"/>
                </a:rPr>
                <a:t>B</a:t>
              </a:r>
            </a:p>
          </p:txBody>
        </p:sp>
        <p:sp>
          <p:nvSpPr>
            <p:cNvPr id="11" name="Arc 10"/>
            <p:cNvSpPr/>
            <p:nvPr/>
          </p:nvSpPr>
          <p:spPr bwMode="auto">
            <a:xfrm rot="16200000">
              <a:off x="6096000" y="2667000"/>
              <a:ext cx="4495800" cy="1143000"/>
            </a:xfrm>
            <a:prstGeom prst="arc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2" name="Arc 11"/>
            <p:cNvSpPr/>
            <p:nvPr/>
          </p:nvSpPr>
          <p:spPr bwMode="auto">
            <a:xfrm rot="10800000">
              <a:off x="7772400" y="685800"/>
              <a:ext cx="1143000" cy="5029200"/>
            </a:xfrm>
            <a:prstGeom prst="arc">
              <a:avLst>
                <a:gd name="adj1" fmla="val 16233057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 rot="-5400000">
              <a:off x="7279482" y="2550318"/>
              <a:ext cx="17526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/>
                <a:t>SRBs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rot="16200000" flipH="1">
              <a:off x="7581900" y="1181100"/>
              <a:ext cx="457200" cy="2286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6858000" y="1905000"/>
              <a:ext cx="914400" cy="1524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6" name="TextBox 20"/>
            <p:cNvSpPr txBox="1">
              <a:spLocks noChangeArrowheads="1"/>
            </p:cNvSpPr>
            <p:nvPr/>
          </p:nvSpPr>
          <p:spPr bwMode="auto">
            <a:xfrm>
              <a:off x="7315200" y="452438"/>
              <a:ext cx="8509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chemeClr val="bg1"/>
                  </a:solidFill>
                </a:rPr>
                <a:t>nZVI</a:t>
              </a:r>
            </a:p>
          </p:txBody>
        </p:sp>
        <p:sp>
          <p:nvSpPr>
            <p:cNvPr id="17" name="Oval 16"/>
            <p:cNvSpPr/>
            <p:nvPr/>
          </p:nvSpPr>
          <p:spPr bwMode="auto">
            <a:xfrm rot="-2340000">
              <a:off x="4354513" y="3036888"/>
              <a:ext cx="838200" cy="415925"/>
            </a:xfrm>
            <a:prstGeom prst="ellipse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B0F0"/>
                </a:solidFill>
                <a:cs typeface="+mn-cs"/>
              </a:endParaRPr>
            </a:p>
            <a:p>
              <a:pPr>
                <a:defRPr/>
              </a:pPr>
              <a:r>
                <a:rPr lang="en-US" dirty="0">
                  <a:solidFill>
                    <a:srgbClr val="00B0F0"/>
                  </a:solidFill>
                  <a:cs typeface="+mn-cs"/>
                </a:rPr>
                <a:t>A</a:t>
              </a:r>
            </a:p>
          </p:txBody>
        </p:sp>
        <p:sp>
          <p:nvSpPr>
            <p:cNvPr id="18" name="TextBox 23"/>
            <p:cNvSpPr txBox="1">
              <a:spLocks noChangeArrowheads="1"/>
            </p:cNvSpPr>
            <p:nvPr/>
          </p:nvSpPr>
          <p:spPr bwMode="auto">
            <a:xfrm>
              <a:off x="7467600" y="1524000"/>
              <a:ext cx="40798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solidFill>
                    <a:srgbClr val="C00000"/>
                  </a:solidFill>
                </a:rPr>
                <a:t>D</a:t>
              </a:r>
            </a:p>
          </p:txBody>
        </p:sp>
      </p:grpSp>
      <p:sp>
        <p:nvSpPr>
          <p:cNvPr id="19" name="Title 2"/>
          <p:cNvSpPr>
            <a:spLocks noGrp="1"/>
          </p:cNvSpPr>
          <p:nvPr>
            <p:ph type="title"/>
          </p:nvPr>
        </p:nvSpPr>
        <p:spPr>
          <a:xfrm>
            <a:off x="154672" y="0"/>
            <a:ext cx="7460017" cy="550889"/>
          </a:xfrm>
        </p:spPr>
        <p:txBody>
          <a:bodyPr/>
          <a:lstStyle/>
          <a:p>
            <a:r>
              <a:rPr lang="en-US" dirty="0" smtClean="0"/>
              <a:t>Tc sequestration  under sulfidogenic conditions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4960468" y="1185605"/>
            <a:ext cx="4183532" cy="4491387"/>
          </a:xfrm>
        </p:spPr>
        <p:txBody>
          <a:bodyPr/>
          <a:lstStyle/>
          <a:p>
            <a:r>
              <a:rPr lang="en-US" dirty="0" smtClean="0"/>
              <a:t>Nature of the reduced Tc solids?</a:t>
            </a:r>
          </a:p>
          <a:p>
            <a:r>
              <a:rPr lang="en-US" dirty="0" smtClean="0"/>
              <a:t>Changes in the composition of the reduced Tc solids as the environment shifts from Fe rich to sulfide rich?</a:t>
            </a:r>
          </a:p>
          <a:p>
            <a:r>
              <a:rPr lang="en-US" dirty="0" smtClean="0"/>
              <a:t>Is Tc structurally incorporated into FeS minerals?</a:t>
            </a:r>
          </a:p>
          <a:p>
            <a:r>
              <a:rPr lang="en-US" dirty="0" smtClean="0"/>
              <a:t>Stability of Tc during re-oxidation?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9021" y="5744865"/>
            <a:ext cx="2943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P.G. Tratnyek and D. Fan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830"/>
            <a:ext cx="7534133" cy="550889"/>
          </a:xfrm>
        </p:spPr>
        <p:txBody>
          <a:bodyPr/>
          <a:lstStyle/>
          <a:p>
            <a:r>
              <a:rPr lang="en-US" sz="2000" dirty="0" smtClean="0"/>
              <a:t>Response mechanisms: living </a:t>
            </a:r>
            <a:r>
              <a:rPr lang="en-US" sz="2000" dirty="0"/>
              <a:t>cell to intended or unintended external </a:t>
            </a:r>
            <a:r>
              <a:rPr lang="en-US" sz="2000" dirty="0" smtClean="0"/>
              <a:t>perturbations – engineered nanomaterials</a:t>
            </a:r>
            <a:endParaRPr lang="en-US" sz="2000" dirty="0"/>
          </a:p>
        </p:txBody>
      </p:sp>
      <p:pic>
        <p:nvPicPr>
          <p:cNvPr id="8" name="Picture 42" descr="lung"/>
          <p:cNvPicPr>
            <a:picLocks noChangeAspect="1" noChangeArrowheads="1"/>
          </p:cNvPicPr>
          <p:nvPr/>
        </p:nvPicPr>
        <p:blipFill>
          <a:blip r:embed="rId2"/>
          <a:srcRect l="2750" t="2812" r="35115" b="14999"/>
          <a:stretch>
            <a:fillRect/>
          </a:stretch>
        </p:blipFill>
        <p:spPr bwMode="auto">
          <a:xfrm>
            <a:off x="449807" y="4161972"/>
            <a:ext cx="20304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3" descr="alveol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8319" y="4034073"/>
            <a:ext cx="211137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5" descr="SEM of type II"/>
          <p:cNvPicPr>
            <a:picLocks noChangeAspect="1" noChangeArrowheads="1"/>
          </p:cNvPicPr>
          <p:nvPr/>
        </p:nvPicPr>
        <p:blipFill>
          <a:blip r:embed="rId4"/>
          <a:srcRect l="9184" t="6084"/>
          <a:stretch>
            <a:fillRect/>
          </a:stretch>
        </p:blipFill>
        <p:spPr bwMode="auto">
          <a:xfrm>
            <a:off x="5709339" y="3976083"/>
            <a:ext cx="2527300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717518" y="6374571"/>
            <a:ext cx="147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 Orr et. al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70769" y="1038894"/>
            <a:ext cx="8770357" cy="3259559"/>
          </a:xfrm>
        </p:spPr>
        <p:txBody>
          <a:bodyPr/>
          <a:lstStyle/>
          <a:p>
            <a:r>
              <a:rPr lang="en-US" dirty="0" smtClean="0">
                <a:ea typeface="ＭＳ Ｐゴシック"/>
              </a:rPr>
              <a:t>Can </a:t>
            </a:r>
            <a:r>
              <a:rPr lang="en-US" dirty="0">
                <a:ea typeface="ＭＳ Ｐゴシック"/>
              </a:rPr>
              <a:t>we combine 3D super-resolution fluorescence imaging and CXLS to provide the following</a:t>
            </a:r>
            <a:r>
              <a:rPr lang="en-US" dirty="0">
                <a:latin typeface="Times New Roman" pitchFamily="18" charset="0"/>
                <a:ea typeface="ＭＳ Ｐゴシック"/>
              </a:rPr>
              <a:t>:</a:t>
            </a:r>
          </a:p>
          <a:p>
            <a:r>
              <a:rPr lang="en-US" dirty="0" smtClean="0">
                <a:ea typeface="ＭＳ Ｐゴシック"/>
              </a:rPr>
              <a:t>Gain </a:t>
            </a:r>
            <a:r>
              <a:rPr lang="en-US" dirty="0">
                <a:ea typeface="ＭＳ Ｐゴシック"/>
              </a:rPr>
              <a:t>a molecular level insight into the spatiotemporal distribution of specific proteins and molecular complexes in their native cellular environment to better understand their behavior and function in cell response and survival </a:t>
            </a:r>
          </a:p>
          <a:p>
            <a:r>
              <a:rPr lang="en-US" dirty="0" smtClean="0">
                <a:ea typeface="ＭＳ Ｐゴシック"/>
              </a:rPr>
              <a:t>Study </a:t>
            </a:r>
            <a:r>
              <a:rPr lang="en-US" dirty="0">
                <a:ea typeface="ＭＳ Ｐゴシック"/>
              </a:rPr>
              <a:t>the response mechanisms of the living cell to external perturbations with a focus on engineered nanomaterials </a:t>
            </a:r>
            <a:endParaRPr lang="en-US" dirty="0"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39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00299" y="5622878"/>
            <a:ext cx="3343701" cy="12351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038520" y="5034024"/>
            <a:ext cx="2105480" cy="1786859"/>
            <a:chOff x="6628945" y="4821076"/>
            <a:chExt cx="2404664" cy="2182445"/>
          </a:xfrm>
        </p:grpSpPr>
        <p:grpSp>
          <p:nvGrpSpPr>
            <p:cNvPr id="28" name="Group 27"/>
            <p:cNvGrpSpPr/>
            <p:nvPr/>
          </p:nvGrpSpPr>
          <p:grpSpPr>
            <a:xfrm>
              <a:off x="6628945" y="4821076"/>
              <a:ext cx="2404664" cy="2182445"/>
              <a:chOff x="5498933" y="988932"/>
              <a:chExt cx="3554534" cy="3237790"/>
            </a:xfrm>
          </p:grpSpPr>
          <p:pic>
            <p:nvPicPr>
              <p:cNvPr id="29" name="Picture 8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42" t="3692" b="1947"/>
              <a:stretch/>
            </p:blipFill>
            <p:spPr bwMode="auto">
              <a:xfrm>
                <a:off x="5764033" y="988932"/>
                <a:ext cx="3289434" cy="32377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6319229" y="3706785"/>
                <a:ext cx="520292" cy="241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Times New Roman" pitchFamily="18" charset="0"/>
                    <a:cs typeface="Times New Roman" pitchFamily="18" charset="0"/>
                  </a:rPr>
                  <a:t>10 µm</a:t>
                </a:r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Rectangle 30"/>
              <p:cNvSpPr>
                <a:spLocks noChangeArrowheads="1"/>
              </p:cNvSpPr>
              <p:nvPr/>
            </p:nvSpPr>
            <p:spPr bwMode="auto">
              <a:xfrm>
                <a:off x="7377319" y="1541857"/>
                <a:ext cx="349903" cy="331526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 flipH="1" flipV="1">
                <a:off x="5498933" y="1152569"/>
                <a:ext cx="1878386" cy="389288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5530364" y="1873383"/>
                <a:ext cx="1846955" cy="1766462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7698147" y="5671977"/>
              <a:ext cx="7344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FF00"/>
                  </a:solidFill>
                  <a:latin typeface="Times New Roman" pitchFamily="18" charset="0"/>
                  <a:cs typeface="Times New Roman" pitchFamily="18" charset="0"/>
                </a:rPr>
                <a:t>nucleus</a:t>
              </a:r>
              <a:endParaRPr lang="en-US" sz="1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 rot="2041654">
              <a:off x="7642331" y="5506148"/>
              <a:ext cx="846129" cy="639437"/>
            </a:xfrm>
            <a:prstGeom prst="ellipse">
              <a:avLst/>
            </a:prstGeom>
            <a:noFill/>
            <a:ln w="9525">
              <a:solidFill>
                <a:srgbClr val="00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238"/>
            <a:ext cx="6629400" cy="550889"/>
          </a:xfrm>
        </p:spPr>
        <p:txBody>
          <a:bodyPr/>
          <a:lstStyle/>
          <a:p>
            <a:r>
              <a:rPr lang="en-US" dirty="0">
                <a:ea typeface="ＭＳ Ｐゴシック"/>
              </a:rPr>
              <a:t>3D nano-scale imaging and chemical </a:t>
            </a:r>
            <a:r>
              <a:rPr lang="en-US" dirty="0" smtClean="0">
                <a:ea typeface="ＭＳ Ｐゴシック"/>
              </a:rPr>
              <a:t>analysis</a:t>
            </a:r>
            <a:endParaRPr lang="en-US" dirty="0"/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6629400" y="3635976"/>
            <a:ext cx="1905000" cy="1295400"/>
            <a:chOff x="3749" y="2778"/>
            <a:chExt cx="1307" cy="1020"/>
          </a:xfrm>
        </p:grpSpPr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3749" y="2778"/>
              <a:ext cx="1307" cy="1020"/>
              <a:chOff x="3839" y="2778"/>
              <a:chExt cx="1307" cy="1020"/>
            </a:xfrm>
          </p:grpSpPr>
          <p:pic>
            <p:nvPicPr>
              <p:cNvPr id="12" name="Picture 8" descr="L4700-3"/>
              <p:cNvPicPr>
                <a:picLocks noChangeAspect="1" noChangeArrowheads="1"/>
              </p:cNvPicPr>
              <p:nvPr/>
            </p:nvPicPr>
            <p:blipFill>
              <a:blip r:embed="rId3"/>
              <a:srcRect l="9738" t="6560" b="7626"/>
              <a:stretch>
                <a:fillRect/>
              </a:stretch>
            </p:blipFill>
            <p:spPr bwMode="auto">
              <a:xfrm>
                <a:off x="3839" y="2778"/>
                <a:ext cx="1307" cy="1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 flipH="1" flipV="1">
                <a:off x="4377" y="3351"/>
                <a:ext cx="177" cy="55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3750" y="2781"/>
              <a:ext cx="409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  <a:ea typeface="ＭＳ Ｐゴシック"/>
                  <a:cs typeface="ＭＳ Ｐゴシック"/>
                </a:rPr>
                <a:t>SEM</a:t>
              </a:r>
            </a:p>
          </p:txBody>
        </p:sp>
      </p:grp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6588125" y="1913870"/>
            <a:ext cx="1946275" cy="1604962"/>
            <a:chOff x="4150" y="1773"/>
            <a:chExt cx="1477" cy="1209"/>
          </a:xfrm>
        </p:grpSpPr>
        <p:grpSp>
          <p:nvGrpSpPr>
            <p:cNvPr id="15" name="Group 12"/>
            <p:cNvGrpSpPr>
              <a:grpSpLocks/>
            </p:cNvGrpSpPr>
            <p:nvPr/>
          </p:nvGrpSpPr>
          <p:grpSpPr bwMode="auto">
            <a:xfrm>
              <a:off x="4184" y="1816"/>
              <a:ext cx="1443" cy="1166"/>
              <a:chOff x="3843" y="1737"/>
              <a:chExt cx="1382" cy="1112"/>
            </a:xfrm>
          </p:grpSpPr>
          <p:pic>
            <p:nvPicPr>
              <p:cNvPr id="17" name="Picture 13" descr="0517 1135 F05FR31"/>
              <p:cNvPicPr>
                <a:picLocks noChangeAspect="1" noChangeArrowheads="1"/>
              </p:cNvPicPr>
              <p:nvPr/>
            </p:nvPicPr>
            <p:blipFill>
              <a:blip r:embed="rId4"/>
              <a:srcRect l="39401" t="39401" r="47205" b="31717"/>
              <a:stretch>
                <a:fillRect/>
              </a:stretch>
            </p:blipFill>
            <p:spPr bwMode="auto">
              <a:xfrm>
                <a:off x="3843" y="1737"/>
                <a:ext cx="681" cy="1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4" descr="0517 1135 F06FR37"/>
              <p:cNvPicPr>
                <a:picLocks noChangeAspect="1" noChangeArrowheads="1"/>
              </p:cNvPicPr>
              <p:nvPr/>
            </p:nvPicPr>
            <p:blipFill>
              <a:blip r:embed="rId5"/>
              <a:srcRect l="39403" t="39401" r="47073" b="31715"/>
              <a:stretch>
                <a:fillRect/>
              </a:stretch>
            </p:blipFill>
            <p:spPr bwMode="auto">
              <a:xfrm>
                <a:off x="4537" y="1737"/>
                <a:ext cx="688" cy="1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 flipH="1">
                <a:off x="4101" y="2132"/>
                <a:ext cx="139" cy="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stealth" w="med" len="lg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flipH="1">
                <a:off x="4782" y="2232"/>
                <a:ext cx="139" cy="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 type="stealth" w="med" len="lg"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4150" y="1773"/>
              <a:ext cx="1463" cy="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ea typeface="ＭＳ Ｐゴシック"/>
                  <a:cs typeface="ＭＳ Ｐゴシック"/>
                </a:rPr>
                <a:t>Fluorescence in live cells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232214" y="906522"/>
            <a:ext cx="89117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ea typeface="ＭＳ Ｐゴシック"/>
              </a:rPr>
              <a:t>Imaging </a:t>
            </a:r>
            <a:r>
              <a:rPr lang="en-US" sz="2000" dirty="0">
                <a:solidFill>
                  <a:srgbClr val="C00000"/>
                </a:solidFill>
                <a:ea typeface="ＭＳ Ｐゴシック"/>
              </a:rPr>
              <a:t>and chemical analysis of molecular complexes and individual proteins in their native cellular </a:t>
            </a:r>
            <a:r>
              <a:rPr lang="en-US" sz="2000" dirty="0" smtClean="0">
                <a:solidFill>
                  <a:srgbClr val="C00000"/>
                </a:solidFill>
                <a:ea typeface="ＭＳ Ｐゴシック"/>
              </a:rPr>
              <a:t>environment i</a:t>
            </a:r>
            <a:r>
              <a:rPr lang="en-US" sz="2000" dirty="0" smtClean="0">
                <a:solidFill>
                  <a:srgbClr val="C00000"/>
                </a:solidFill>
                <a:ea typeface="ＭＳ Ｐゴシック"/>
                <a:cs typeface="ＭＳ Ｐゴシック"/>
              </a:rPr>
              <a:t>n </a:t>
            </a:r>
            <a:r>
              <a:rPr lang="en-US" sz="2000" dirty="0">
                <a:solidFill>
                  <a:srgbClr val="C00000"/>
                </a:solidFill>
                <a:ea typeface="ＭＳ Ｐゴシック"/>
                <a:cs typeface="ＭＳ Ｐゴシック"/>
              </a:rPr>
              <a:t>response to highly defined and dynamically changing nanomaterials and other perturbations</a:t>
            </a:r>
            <a:endParaRPr lang="en-US" sz="2000" dirty="0">
              <a:solidFill>
                <a:srgbClr val="C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867275" y="4991335"/>
            <a:ext cx="2470636" cy="1829548"/>
            <a:chOff x="2765033" y="2087700"/>
            <a:chExt cx="2927283" cy="2817121"/>
          </a:xfrm>
        </p:grpSpPr>
        <p:grpSp>
          <p:nvGrpSpPr>
            <p:cNvPr id="23" name="Group 22"/>
            <p:cNvGrpSpPr/>
            <p:nvPr/>
          </p:nvGrpSpPr>
          <p:grpSpPr>
            <a:xfrm>
              <a:off x="2765033" y="2093637"/>
              <a:ext cx="2756507" cy="2811184"/>
              <a:chOff x="3117093" y="4402266"/>
              <a:chExt cx="2325444" cy="2369900"/>
            </a:xfrm>
          </p:grpSpPr>
          <p:pic>
            <p:nvPicPr>
              <p:cNvPr id="25" name="Picture 17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38" t="3022"/>
              <a:stretch/>
            </p:blipFill>
            <p:spPr bwMode="auto">
              <a:xfrm>
                <a:off x="3117093" y="4402266"/>
                <a:ext cx="2325444" cy="2369900"/>
              </a:xfrm>
              <a:prstGeom prst="rect">
                <a:avLst/>
              </a:prstGeom>
              <a:noFill/>
              <a:ln w="1270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" name="Oval 25"/>
              <p:cNvSpPr/>
              <p:nvPr/>
            </p:nvSpPr>
            <p:spPr>
              <a:xfrm>
                <a:off x="4452775" y="5985480"/>
                <a:ext cx="263039" cy="237387"/>
              </a:xfrm>
              <a:prstGeom prst="ellipse">
                <a:avLst/>
              </a:prstGeom>
              <a:noFill/>
              <a:ln w="12700">
                <a:solidFill>
                  <a:srgbClr val="FFCC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4097724" y="5486628"/>
                <a:ext cx="263039" cy="237387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>
              <a:off x="4037846" y="2087700"/>
              <a:ext cx="1654470" cy="8039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Ti elemental map – L edge</a:t>
              </a:r>
              <a:endParaRPr 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150530" y="2253893"/>
            <a:ext cx="6437596" cy="4346558"/>
          </a:xfrm>
        </p:spPr>
        <p:txBody>
          <a:bodyPr/>
          <a:lstStyle/>
          <a:p>
            <a:r>
              <a:rPr lang="en-US" sz="2200" dirty="0" smtClean="0"/>
              <a:t>Develop </a:t>
            </a:r>
            <a:r>
              <a:rPr lang="en-US" sz="2200" dirty="0"/>
              <a:t>3D nano-scale fluorescence imaging combined with CXLS capabilities and cryo electron tomography for correlating spatial, temporal and chemical response patterns </a:t>
            </a:r>
            <a:endParaRPr lang="en-US" sz="2200" dirty="0" smtClean="0"/>
          </a:p>
          <a:p>
            <a:r>
              <a:rPr lang="en-US" sz="2200" dirty="0" smtClean="0"/>
              <a:t>Identify </a:t>
            </a:r>
            <a:r>
              <a:rPr lang="en-US" sz="2200" dirty="0"/>
              <a:t>changes in physical and chemical properties of nanomaterials that occur within the cellular environment and correlate these to fate of the particle and the cellular responses  </a:t>
            </a:r>
          </a:p>
          <a:p>
            <a:r>
              <a:rPr lang="en-US" sz="2200" dirty="0" smtClean="0"/>
              <a:t>Enable </a:t>
            </a:r>
            <a:r>
              <a:rPr lang="en-US" sz="2200" dirty="0"/>
              <a:t>unprecedented insights  </a:t>
            </a:r>
            <a:r>
              <a:rPr lang="en-US" sz="2200" dirty="0" smtClean="0"/>
              <a:t>                 into </a:t>
            </a:r>
            <a:r>
              <a:rPr lang="en-US" sz="2200" dirty="0"/>
              <a:t>the living cell’s responses </a:t>
            </a:r>
            <a:r>
              <a:rPr lang="en-US" sz="2200" dirty="0" smtClean="0"/>
              <a:t>                        to external perturbations, and            ultimately </a:t>
            </a:r>
            <a:r>
              <a:rPr lang="en-US" sz="2200" dirty="0"/>
              <a:t>new </a:t>
            </a:r>
            <a:r>
              <a:rPr lang="en-US" sz="2200" dirty="0" smtClean="0"/>
              <a:t>understanding                        of </a:t>
            </a:r>
            <a:r>
              <a:rPr lang="en-US" sz="2200" dirty="0"/>
              <a:t>the cellular machinery </a:t>
            </a:r>
          </a:p>
          <a:p>
            <a:pPr marL="0" indent="0">
              <a:buNone/>
            </a:pPr>
            <a:endParaRPr lang="en-US" sz="2000" dirty="0" smtClean="0">
              <a:latin typeface="Times New Roman" pitchFamily="18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8252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34911"/>
            <a:ext cx="6934200" cy="550889"/>
          </a:xfrm>
        </p:spPr>
        <p:txBody>
          <a:bodyPr/>
          <a:lstStyle/>
          <a:p>
            <a:r>
              <a:rPr lang="en-US" sz="2400" dirty="0" smtClean="0"/>
              <a:t>Probing the photoinduced charge transfer in semiconductor QDs-polymer hybrid solar cells</a:t>
            </a:r>
            <a:endParaRPr lang="en-US" sz="24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311133"/>
              </p:ext>
            </p:extLst>
          </p:nvPr>
        </p:nvGraphicFramePr>
        <p:xfrm>
          <a:off x="0" y="910760"/>
          <a:ext cx="8891544" cy="2560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Presentation" r:id="rId4" imgW="4571930" imgH="3428904" progId="PowerPoint.Show.8">
                  <p:embed/>
                </p:oleObj>
              </mc:Choice>
              <mc:Fallback>
                <p:oleObj name="Presentation" r:id="rId4" imgW="4571930" imgH="3428904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406" t="34357" r="8406" b="33543"/>
                      <a:stretch>
                        <a:fillRect/>
                      </a:stretch>
                    </p:blipFill>
                    <p:spPr bwMode="auto">
                      <a:xfrm>
                        <a:off x="0" y="910760"/>
                        <a:ext cx="8891544" cy="25603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022875"/>
            <a:ext cx="5964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1400" dirty="0" smtClean="0"/>
              <a:t>P.V</a:t>
            </a:r>
            <a:r>
              <a:rPr lang="it-IT" sz="1400" dirty="0"/>
              <a:t>. Kamat, </a:t>
            </a:r>
            <a:r>
              <a:rPr lang="en-US" sz="1400" dirty="0"/>
              <a:t>J. Phys. </a:t>
            </a:r>
            <a:r>
              <a:rPr lang="de-DE" sz="1400" dirty="0"/>
              <a:t>Chem. C 112, 18737-18753 (2008); J.H. Bang and P.V. Kamat, NanoLetters 3, 1467-1476 (2009</a:t>
            </a:r>
            <a:r>
              <a:rPr lang="de-DE" sz="1400" dirty="0" smtClean="0"/>
              <a:t>)</a:t>
            </a:r>
            <a:endParaRPr lang="en-US" sz="1400" dirty="0"/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460375" y="3517945"/>
            <a:ext cx="822483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sz="2000" dirty="0" smtClean="0">
                <a:solidFill>
                  <a:srgbClr val="0000FF"/>
                </a:solidFill>
                <a:latin typeface="Century Gothic" pitchFamily="34" charset="0"/>
              </a:rPr>
              <a:t>Operation </a:t>
            </a:r>
            <a:r>
              <a:rPr lang="en-US" sz="2000" dirty="0">
                <a:solidFill>
                  <a:srgbClr val="0000FF"/>
                </a:solidFill>
                <a:latin typeface="Century Gothic" pitchFamily="34" charset="0"/>
              </a:rPr>
              <a:t>of the cell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entury Gothic" pitchFamily="34" charset="0"/>
              </a:rPr>
              <a:t>Exciton </a:t>
            </a:r>
            <a:r>
              <a:rPr lang="en-US" sz="2000" dirty="0">
                <a:solidFill>
                  <a:srgbClr val="0000FF"/>
                </a:solidFill>
                <a:latin typeface="Century Gothic" pitchFamily="34" charset="0"/>
              </a:rPr>
              <a:t>formation following photon absorption and diffusion to the interface between </a:t>
            </a:r>
            <a:r>
              <a:rPr lang="en-US" sz="2000" dirty="0">
                <a:solidFill>
                  <a:srgbClr val="0000FF"/>
                </a:solidFill>
                <a:latin typeface="Century Gothic" pitchFamily="34" charset="0"/>
                <a:sym typeface="Symbol" pitchFamily="18" charset="2"/>
              </a:rPr>
              <a:t></a:t>
            </a:r>
            <a:r>
              <a:rPr lang="en-US" sz="2000" dirty="0">
                <a:solidFill>
                  <a:srgbClr val="0000FF"/>
                </a:solidFill>
                <a:latin typeface="Century Gothic" pitchFamily="34" charset="0"/>
              </a:rPr>
              <a:t>-conjugated polymer blends (P3HT) and nanoparticles (CdSe</a:t>
            </a:r>
            <a:r>
              <a:rPr lang="en-US" sz="2000" dirty="0" smtClean="0">
                <a:solidFill>
                  <a:srgbClr val="0000FF"/>
                </a:solidFill>
                <a:latin typeface="Century Gothic" pitchFamily="34" charset="0"/>
              </a:rPr>
              <a:t>) </a:t>
            </a:r>
            <a:endParaRPr lang="en-US" sz="2000" dirty="0">
              <a:solidFill>
                <a:srgbClr val="0000FF"/>
              </a:solidFill>
              <a:latin typeface="Century Gothic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entury Gothic" pitchFamily="34" charset="0"/>
              </a:rPr>
              <a:t>Charge </a:t>
            </a:r>
            <a:r>
              <a:rPr lang="en-US" sz="2000" dirty="0">
                <a:solidFill>
                  <a:srgbClr val="0000FF"/>
                </a:solidFill>
                <a:latin typeface="Century Gothic" pitchFamily="34" charset="0"/>
              </a:rPr>
              <a:t>separation at the </a:t>
            </a:r>
            <a:r>
              <a:rPr lang="en-US" sz="2000" dirty="0" smtClean="0">
                <a:solidFill>
                  <a:srgbClr val="0000FF"/>
                </a:solidFill>
                <a:latin typeface="Century Gothic" pitchFamily="34" charset="0"/>
              </a:rPr>
              <a:t>interface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entury Gothic" pitchFamily="34" charset="0"/>
              </a:rPr>
              <a:t>Hole </a:t>
            </a:r>
            <a:r>
              <a:rPr lang="en-US" sz="2000" dirty="0">
                <a:solidFill>
                  <a:srgbClr val="0000FF"/>
                </a:solidFill>
                <a:latin typeface="Century Gothic" pitchFamily="34" charset="0"/>
              </a:rPr>
              <a:t>transport through the polymer to the </a:t>
            </a:r>
            <a:r>
              <a:rPr lang="en-US" sz="2000" dirty="0" smtClean="0">
                <a:solidFill>
                  <a:srgbClr val="0000FF"/>
                </a:solidFill>
                <a:latin typeface="Century Gothic" pitchFamily="34" charset="0"/>
              </a:rPr>
              <a:t>electrode</a:t>
            </a:r>
            <a:endParaRPr lang="en-US" sz="2000" dirty="0">
              <a:solidFill>
                <a:srgbClr val="0000FF"/>
              </a:solidFill>
              <a:latin typeface="Century Gothic" pitchFamily="34" charset="0"/>
            </a:endParaRP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Century Gothic" pitchFamily="34" charset="0"/>
              </a:rPr>
              <a:t>Electrons hop between the QDs and reach the electrode </a:t>
            </a:r>
          </a:p>
        </p:txBody>
      </p:sp>
    </p:spTree>
    <p:extLst>
      <p:ext uri="{BB962C8B-B14F-4D97-AF65-F5344CB8AC3E}">
        <p14:creationId xmlns:p14="http://schemas.microsoft.com/office/powerpoint/2010/main" val="170067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4439"/>
            <a:ext cx="7048500" cy="550889"/>
          </a:xfrm>
        </p:spPr>
        <p:txBody>
          <a:bodyPr/>
          <a:lstStyle/>
          <a:p>
            <a:r>
              <a:rPr lang="en-US" sz="2400" dirty="0" smtClean="0">
                <a:latin typeface="+mn-lt"/>
              </a:rPr>
              <a:t>High resolution STEM imaging from CdSe QDs</a:t>
            </a:r>
            <a:endParaRPr lang="en-US" sz="2400" dirty="0">
              <a:latin typeface="+mn-lt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1143000"/>
            <a:ext cx="2286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1143000"/>
            <a:ext cx="2286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038600" y="80593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field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11754" y="82693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Bright field</a:t>
            </a:r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95456" y="3565123"/>
            <a:ext cx="2286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3572522"/>
            <a:ext cx="2286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Arrow Connector 12"/>
          <p:cNvCxnSpPr>
            <a:cxnSpLocks noChangeShapeType="1"/>
          </p:cNvCxnSpPr>
          <p:nvPr/>
        </p:nvCxnSpPr>
        <p:spPr bwMode="auto">
          <a:xfrm flipV="1">
            <a:off x="4055985" y="4953000"/>
            <a:ext cx="381000" cy="381000"/>
          </a:xfrm>
          <a:prstGeom prst="straightConnector1">
            <a:avLst/>
          </a:prstGeom>
          <a:noFill/>
          <a:ln w="28575" algn="ctr">
            <a:solidFill>
              <a:srgbClr val="00B05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3"/>
          <p:cNvCxnSpPr>
            <a:cxnSpLocks noChangeShapeType="1"/>
          </p:cNvCxnSpPr>
          <p:nvPr/>
        </p:nvCxnSpPr>
        <p:spPr bwMode="auto">
          <a:xfrm flipV="1">
            <a:off x="7010400" y="4942273"/>
            <a:ext cx="381000" cy="381000"/>
          </a:xfrm>
          <a:prstGeom prst="straightConnector1">
            <a:avLst/>
          </a:prstGeom>
          <a:noFill/>
          <a:ln w="28575" algn="ctr">
            <a:solidFill>
              <a:srgbClr val="00B050"/>
            </a:solidFill>
            <a:round/>
            <a:headEnd/>
            <a:tailEnd type="arrow" w="med" len="med"/>
          </a:ln>
        </p:spPr>
      </p:cxn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5224651" y="3576961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C000"/>
                </a:solidFill>
              </a:rPr>
              <a:t>DF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8077200" y="3576961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C000"/>
                </a:solidFill>
              </a:rPr>
              <a:t>BF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5105400" y="1205883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C000"/>
                </a:solidFill>
              </a:rPr>
              <a:t>DF</a:t>
            </a: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8001000" y="1205883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Lucida Grande" charset="0"/>
                <a:ea typeface="ヒラギノ角ゴ ProN W3" charset="0"/>
                <a:cs typeface="ヒラギノ角ゴ ProN W3" charset="0"/>
                <a:sym typeface="Lucida Grande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C000"/>
                </a:solidFill>
              </a:rPr>
              <a:t>BF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8570" y="6225973"/>
            <a:ext cx="5456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A.S. karakoti et. </a:t>
            </a:r>
            <a:r>
              <a:rPr lang="en-US" sz="1400" dirty="0"/>
              <a:t>a</a:t>
            </a:r>
            <a:r>
              <a:rPr lang="en-US" sz="1400" dirty="0" smtClean="0"/>
              <a:t>l, J. Phys. Chem. Lett. </a:t>
            </a:r>
            <a:r>
              <a:rPr lang="en-US" sz="1400" b="1" dirty="0"/>
              <a:t>2011</a:t>
            </a:r>
            <a:r>
              <a:rPr lang="en-US" sz="1400" dirty="0"/>
              <a:t>, </a:t>
            </a:r>
            <a:r>
              <a:rPr lang="en-US" sz="1400" i="1" dirty="0"/>
              <a:t>2</a:t>
            </a:r>
            <a:r>
              <a:rPr lang="en-US" sz="1400" dirty="0"/>
              <a:t> (22), pp 2925–2929</a:t>
            </a:r>
          </a:p>
        </p:txBody>
      </p:sp>
      <p:sp>
        <p:nvSpPr>
          <p:cNvPr id="17" name="Rectangle 12"/>
          <p:cNvSpPr txBox="1">
            <a:spLocks noChangeArrowheads="1"/>
          </p:cNvSpPr>
          <p:nvPr/>
        </p:nvSpPr>
        <p:spPr bwMode="auto">
          <a:xfrm>
            <a:off x="68240" y="1143000"/>
            <a:ext cx="358140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SzPct val="80000"/>
              <a:buBlip>
                <a:blip r:embed="rId6"/>
              </a:buBlip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60" charset="-128"/>
                <a:cs typeface="ＭＳ Ｐゴシック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7"/>
              </a:buBlip>
              <a:defRPr sz="2000">
                <a:solidFill>
                  <a:schemeClr val="tx1"/>
                </a:solidFill>
                <a:latin typeface="Century Gothic" pitchFamily="34" charset="0"/>
                <a:ea typeface="ＭＳ Ｐゴシック" pitchFamily="83" charset="-128"/>
                <a:cs typeface="ＭＳ Ｐゴシック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80000"/>
              <a:buBlip>
                <a:blip r:embed="rId8"/>
              </a:buBlip>
              <a:defRPr sz="2000">
                <a:solidFill>
                  <a:schemeClr val="tx1"/>
                </a:solidFill>
                <a:latin typeface="Century Gothic" pitchFamily="34" charset="0"/>
                <a:ea typeface="ＭＳ Ｐゴシック" pitchFamily="83" charset="-128"/>
                <a:cs typeface="ＭＳ Ｐゴシック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SzPct val="80000"/>
              <a:buBlip>
                <a:blip r:embed="rId9"/>
              </a:buBlip>
              <a:defRPr sz="1600">
                <a:solidFill>
                  <a:schemeClr val="tx1"/>
                </a:solidFill>
                <a:latin typeface="Century Gothic" pitchFamily="34" charset="0"/>
                <a:ea typeface="ＭＳ Ｐゴシック" pitchFamily="83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6"/>
              </a:buBlip>
              <a:defRPr sz="1400">
                <a:solidFill>
                  <a:schemeClr val="tx1"/>
                </a:solidFill>
                <a:latin typeface="Century Gothic" pitchFamily="34" charset="0"/>
                <a:ea typeface="ＭＳ Ｐゴシック" pitchFamily="83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10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/>
              <a:t>High </a:t>
            </a:r>
            <a:r>
              <a:rPr lang="en-US" sz="2000" dirty="0"/>
              <a:t>resolution TEM images obtained from 3.3nm quantum </a:t>
            </a:r>
            <a:r>
              <a:rPr lang="en-US" sz="2000" dirty="0" smtClean="0"/>
              <a:t>dots</a:t>
            </a:r>
            <a:endParaRPr lang="en-US" sz="2200" dirty="0" smtClean="0"/>
          </a:p>
          <a:p>
            <a:r>
              <a:rPr lang="en-US" sz="2000" dirty="0" smtClean="0"/>
              <a:t>Efforts </a:t>
            </a:r>
            <a:r>
              <a:rPr lang="en-US" sz="2000" dirty="0"/>
              <a:t>underway to overcome the  challenges associated with STEM imaging and image quantum dots in toluene and P3HT</a:t>
            </a:r>
          </a:p>
          <a:p>
            <a:r>
              <a:rPr lang="en-US" sz="2000" dirty="0" smtClean="0"/>
              <a:t>Demonstrated </a:t>
            </a:r>
            <a:r>
              <a:rPr lang="en-US" sz="2000" dirty="0"/>
              <a:t>size dependent non stoichiometry in CdSe quantum </a:t>
            </a:r>
            <a:r>
              <a:rPr lang="en-US" sz="2000" dirty="0" smtClean="0"/>
              <a:t>dots</a:t>
            </a:r>
          </a:p>
          <a:p>
            <a:r>
              <a:rPr lang="en-US" sz="2000" dirty="0" smtClean="0"/>
              <a:t>Probed </a:t>
            </a:r>
            <a:r>
              <a:rPr lang="en-US" sz="2000" dirty="0"/>
              <a:t>the environment induced phase transformation in CdSe quantum </a:t>
            </a:r>
            <a:r>
              <a:rPr lang="en-US" sz="2000" dirty="0" smtClean="0"/>
              <a:t>dots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967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Aerosols</a:t>
            </a:r>
            <a:endParaRPr lang="en-US" dirty="0"/>
          </a:p>
        </p:txBody>
      </p:sp>
      <p:sp>
        <p:nvSpPr>
          <p:cNvPr id="4" name="AutoShape 16"/>
          <p:cNvSpPr>
            <a:spLocks noChangeArrowheads="1"/>
          </p:cNvSpPr>
          <p:nvPr/>
        </p:nvSpPr>
        <p:spPr bwMode="auto">
          <a:xfrm rot="10800000">
            <a:off x="249238" y="4038600"/>
            <a:ext cx="8609012" cy="685800"/>
          </a:xfrm>
          <a:prstGeom prst="leftRightArrow">
            <a:avLst>
              <a:gd name="adj1" fmla="val 50000"/>
              <a:gd name="adj2" fmla="val 233339"/>
            </a:avLst>
          </a:prstGeom>
          <a:gradFill rotWithShape="1">
            <a:gsLst>
              <a:gs pos="0">
                <a:srgbClr val="CCFF99"/>
              </a:gs>
              <a:gs pos="100000">
                <a:srgbClr val="C0C0C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i="1" dirty="0">
              <a:latin typeface="Calibri" pitchFamily="34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4660900" y="4200525"/>
            <a:ext cx="3448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i="1" dirty="0">
                <a:solidFill>
                  <a:srgbClr val="008000"/>
                </a:solidFill>
              </a:rPr>
              <a:t>Molecular Characterization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346200" y="4200525"/>
            <a:ext cx="3124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i="1" dirty="0">
                <a:solidFill>
                  <a:srgbClr val="000000"/>
                </a:solidFill>
              </a:rPr>
              <a:t>Microscopic Details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93700" y="3722688"/>
            <a:ext cx="17430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/>
              <a:t>SEM-EDX, TEM/EELS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792413" y="3709988"/>
            <a:ext cx="1277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/>
              <a:t>STXM-NEXAFS</a:t>
            </a:r>
          </a:p>
        </p:txBody>
      </p: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4911725" y="3730625"/>
            <a:ext cx="9810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200" dirty="0"/>
              <a:t>Micro-FTIR</a:t>
            </a:r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7072313" y="3703638"/>
            <a:ext cx="173990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1200" dirty="0"/>
              <a:t>Nanospray DESI-MS</a:t>
            </a:r>
          </a:p>
        </p:txBody>
      </p:sp>
      <p:pic>
        <p:nvPicPr>
          <p:cNvPr id="11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093788"/>
            <a:ext cx="1968500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212850"/>
            <a:ext cx="79216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1035050"/>
            <a:ext cx="1636713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3" y="2370138"/>
            <a:ext cx="15621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1108075"/>
            <a:ext cx="139065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2522538"/>
            <a:ext cx="15081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1389063"/>
            <a:ext cx="252412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ontent Placeholder 3" descr="teflon_desi_naphthaleneSOA.jpg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73938" y="1198563"/>
            <a:ext cx="1555750" cy="1243012"/>
          </a:xfrm>
        </p:spPr>
      </p:pic>
      <p:sp>
        <p:nvSpPr>
          <p:cNvPr id="19" name="Rectangle 18"/>
          <p:cNvSpPr/>
          <p:nvPr/>
        </p:nvSpPr>
        <p:spPr>
          <a:xfrm>
            <a:off x="2606675" y="1022350"/>
            <a:ext cx="95250" cy="1514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427038" y="4792663"/>
            <a:ext cx="87169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400" dirty="0">
                <a:solidFill>
                  <a:srgbClr val="D87716"/>
                </a:solidFill>
                <a:cs typeface="Calibri" pitchFamily="34" charset="0"/>
              </a:rPr>
              <a:t>Comprehensive Analysis Using Complementary Analytical Techniques is Needed!</a:t>
            </a: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415925" y="5507038"/>
            <a:ext cx="8728075" cy="4603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sz="2400" dirty="0">
                <a:solidFill>
                  <a:srgbClr val="D87716"/>
                </a:solidFill>
                <a:cs typeface="Calibri" pitchFamily="34" charset="0"/>
              </a:rPr>
              <a:t>Systematic Approach from “General” to “In-depth” Analysis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5476" y="6352612"/>
            <a:ext cx="341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Laskin</a:t>
            </a:r>
            <a:r>
              <a:rPr lang="en-US" dirty="0" smtClean="0"/>
              <a:t>, A. I. Zelenyuk, et. 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75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91116" y="5377218"/>
            <a:ext cx="3452884" cy="1480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Aerosol Characterization</a:t>
            </a:r>
            <a:endParaRPr lang="en-US" dirty="0"/>
          </a:p>
        </p:txBody>
      </p:sp>
      <p:sp>
        <p:nvSpPr>
          <p:cNvPr id="4" name="Rectangle 12"/>
          <p:cNvSpPr txBox="1">
            <a:spLocks noChangeArrowheads="1"/>
          </p:cNvSpPr>
          <p:nvPr/>
        </p:nvSpPr>
        <p:spPr bwMode="auto">
          <a:xfrm>
            <a:off x="107504" y="900261"/>
            <a:ext cx="5328592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SzPct val="80000"/>
              <a:buBlip>
                <a:blip r:embed="rId2"/>
              </a:buBlip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60" charset="-128"/>
                <a:cs typeface="ＭＳ Ｐゴシック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3"/>
              </a:buBlip>
              <a:defRPr sz="2000">
                <a:solidFill>
                  <a:schemeClr val="tx1"/>
                </a:solidFill>
                <a:latin typeface="Century Gothic" pitchFamily="34" charset="0"/>
                <a:ea typeface="ＭＳ Ｐゴシック" pitchFamily="83" charset="-128"/>
                <a:cs typeface="ＭＳ Ｐゴシック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80000"/>
              <a:buBlip>
                <a:blip r:embed="rId4"/>
              </a:buBlip>
              <a:defRPr sz="2000">
                <a:solidFill>
                  <a:schemeClr val="tx1"/>
                </a:solidFill>
                <a:latin typeface="Century Gothic" pitchFamily="34" charset="0"/>
                <a:ea typeface="ＭＳ Ｐゴシック" pitchFamily="83" charset="-128"/>
                <a:cs typeface="ＭＳ Ｐゴシック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SzPct val="80000"/>
              <a:buBlip>
                <a:blip r:embed="rId5"/>
              </a:buBlip>
              <a:defRPr sz="1600">
                <a:solidFill>
                  <a:schemeClr val="tx1"/>
                </a:solidFill>
                <a:latin typeface="Century Gothic" pitchFamily="34" charset="0"/>
                <a:ea typeface="ＭＳ Ｐゴシック" pitchFamily="83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2"/>
              </a:buBlip>
              <a:defRPr sz="1400">
                <a:solidFill>
                  <a:schemeClr val="tx1"/>
                </a:solidFill>
                <a:latin typeface="Century Gothic" pitchFamily="34" charset="0"/>
                <a:ea typeface="ＭＳ Ｐゴシック" pitchFamily="83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X-ray micro-spectroscopy experiments to understand </a:t>
            </a:r>
            <a:r>
              <a:rPr lang="en-US" dirty="0" smtClean="0">
                <a:ea typeface="Calibri" pitchFamily="34" charset="0"/>
                <a:cs typeface="Times New Roman" pitchFamily="18" charset="0"/>
              </a:rPr>
              <a:t>chemical </a:t>
            </a:r>
            <a:r>
              <a:rPr lang="en-US" dirty="0">
                <a:ea typeface="Calibri" pitchFamily="34" charset="0"/>
                <a:cs typeface="Times New Roman" pitchFamily="18" charset="0"/>
              </a:rPr>
              <a:t>speciation of particle </a:t>
            </a:r>
            <a:r>
              <a:rPr lang="en-US" dirty="0" smtClean="0">
                <a:ea typeface="Calibri" pitchFamily="34" charset="0"/>
                <a:cs typeface="Times New Roman" pitchFamily="18" charset="0"/>
              </a:rPr>
              <a:t>internal heterogeneity, in-situ </a:t>
            </a:r>
            <a:r>
              <a:rPr lang="en-US" dirty="0">
                <a:ea typeface="Calibri" pitchFamily="34" charset="0"/>
                <a:cs typeface="Times New Roman" pitchFamily="18" charset="0"/>
              </a:rPr>
              <a:t>studies of gas-particle </a:t>
            </a:r>
            <a:r>
              <a:rPr lang="en-US" dirty="0" smtClean="0">
                <a:ea typeface="Calibri" pitchFamily="34" charset="0"/>
                <a:cs typeface="Times New Roman" pitchFamily="18" charset="0"/>
              </a:rPr>
              <a:t>reactions, liquid-particle </a:t>
            </a:r>
            <a:r>
              <a:rPr lang="en-US" dirty="0">
                <a:ea typeface="Calibri" pitchFamily="34" charset="0"/>
                <a:cs typeface="Times New Roman" pitchFamily="18" charset="0"/>
              </a:rPr>
              <a:t>interfaces </a:t>
            </a:r>
            <a:endParaRPr lang="en-US" dirty="0" smtClean="0">
              <a:ea typeface="Calibri" pitchFamily="34" charset="0"/>
              <a:cs typeface="Times New Roman" pitchFamily="18" charset="0"/>
            </a:endParaRPr>
          </a:p>
          <a:p>
            <a:r>
              <a:rPr lang="en-US" dirty="0" smtClean="0">
                <a:cs typeface="Times New Roman" pitchFamily="18" charset="0"/>
              </a:rPr>
              <a:t>High pressure p</a:t>
            </a:r>
            <a:r>
              <a:rPr lang="en-US" dirty="0" smtClean="0">
                <a:ea typeface="Calibri" pitchFamily="34" charset="0"/>
                <a:cs typeface="Times New Roman" pitchFamily="18" charset="0"/>
              </a:rPr>
              <a:t>hotoemission </a:t>
            </a:r>
            <a:r>
              <a:rPr lang="en-US" dirty="0">
                <a:ea typeface="Calibri" pitchFamily="34" charset="0"/>
                <a:cs typeface="Times New Roman" pitchFamily="18" charset="0"/>
              </a:rPr>
              <a:t>X-ray Microscope for Surface Reaction Dynamics at Environmental </a:t>
            </a:r>
            <a:r>
              <a:rPr lang="en-US" dirty="0" smtClean="0">
                <a:ea typeface="Calibri" pitchFamily="34" charset="0"/>
                <a:cs typeface="Times New Roman" pitchFamily="18" charset="0"/>
              </a:rPr>
              <a:t>Interfaces - interfacial </a:t>
            </a:r>
            <a:r>
              <a:rPr lang="en-US" dirty="0">
                <a:ea typeface="Calibri" pitchFamily="34" charset="0"/>
                <a:cs typeface="Times New Roman" pitchFamily="18" charset="0"/>
              </a:rPr>
              <a:t>segregation in </a:t>
            </a:r>
            <a:r>
              <a:rPr lang="en-US" dirty="0" smtClean="0">
                <a:ea typeface="Calibri" pitchFamily="34" charset="0"/>
                <a:cs typeface="Times New Roman" pitchFamily="18" charset="0"/>
              </a:rPr>
              <a:t>organic/inorganic </a:t>
            </a:r>
            <a:r>
              <a:rPr lang="en-US" dirty="0">
                <a:ea typeface="Calibri" pitchFamily="34" charset="0"/>
                <a:cs typeface="Times New Roman" pitchFamily="18" charset="0"/>
              </a:rPr>
              <a:t>aerosols </a:t>
            </a:r>
            <a:r>
              <a:rPr lang="en-US" dirty="0" smtClean="0">
                <a:ea typeface="Calibri" pitchFamily="34" charset="0"/>
                <a:cs typeface="Times New Roman" pitchFamily="18" charset="0"/>
              </a:rPr>
              <a:t>particles, </a:t>
            </a:r>
            <a:r>
              <a:rPr lang="en-US" dirty="0">
                <a:ea typeface="Calibri" pitchFamily="34" charset="0"/>
                <a:cs typeface="Times New Roman" pitchFamily="18" charset="0"/>
              </a:rPr>
              <a:t>surface chemical </a:t>
            </a:r>
            <a:r>
              <a:rPr lang="en-US" dirty="0" smtClean="0">
                <a:ea typeface="Calibri" pitchFamily="34" charset="0"/>
                <a:cs typeface="Times New Roman" pitchFamily="18" charset="0"/>
              </a:rPr>
              <a:t>reactions</a:t>
            </a:r>
            <a:endParaRPr lang="en-US" dirty="0" smtClean="0"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039" y="1065086"/>
            <a:ext cx="3521686" cy="212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826" y="3462486"/>
            <a:ext cx="37338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20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228600" y="29570"/>
            <a:ext cx="6866602" cy="550889"/>
          </a:xfrm>
        </p:spPr>
        <p:txBody>
          <a:bodyPr/>
          <a:lstStyle/>
          <a:p>
            <a:r>
              <a:rPr lang="en-US" dirty="0"/>
              <a:t>Understanding Chemical and Structural Changes in Battery Materials </a:t>
            </a:r>
            <a:br>
              <a:rPr lang="en-US" dirty="0"/>
            </a:br>
            <a:endParaRPr lang="en-US" dirty="0"/>
          </a:p>
        </p:txBody>
      </p:sp>
      <p:sp>
        <p:nvSpPr>
          <p:cNvPr id="30" name="Content Placeholder 4"/>
          <p:cNvSpPr>
            <a:spLocks noGrp="1"/>
          </p:cNvSpPr>
          <p:nvPr>
            <p:ph idx="1"/>
          </p:nvPr>
        </p:nvSpPr>
        <p:spPr>
          <a:xfrm>
            <a:off x="122829" y="924379"/>
            <a:ext cx="5591176" cy="5591289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A50021"/>
                </a:solidFill>
              </a:rPr>
              <a:t>Challenges:</a:t>
            </a:r>
          </a:p>
          <a:p>
            <a:r>
              <a:rPr lang="en-US" sz="2000" dirty="0" smtClean="0">
                <a:latin typeface="Century Gothic" pitchFamily="34" charset="0"/>
              </a:rPr>
              <a:t>Discovering new materials with high capacity, high power, longer life, and safe operation</a:t>
            </a:r>
          </a:p>
          <a:p>
            <a:pPr>
              <a:buNone/>
            </a:pPr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Less volume expansion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-  Chemical stability across different components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-  Enhance charging and discharging rate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-  Less irreversible microstructure formations</a:t>
            </a:r>
          </a:p>
          <a:p>
            <a:pPr>
              <a:buNone/>
            </a:pPr>
            <a:endParaRPr lang="en-US" sz="900" dirty="0" smtClean="0"/>
          </a:p>
          <a:p>
            <a:pPr>
              <a:buNone/>
            </a:pPr>
            <a:r>
              <a:rPr lang="en-US" b="1" dirty="0" smtClean="0">
                <a:solidFill>
                  <a:srgbClr val="A50021"/>
                </a:solidFill>
              </a:rPr>
              <a:t>Approach:</a:t>
            </a:r>
            <a:endParaRPr lang="en-US" dirty="0" smtClean="0"/>
          </a:p>
          <a:p>
            <a:pPr>
              <a:buNone/>
            </a:pP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- Combination of nanomaterials and in-situ 	       structural and </a:t>
            </a:r>
            <a:r>
              <a:rPr lang="en-US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electrochemical measurements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- Combination of TEM, STEM and APT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- Integration of high energy resolution EELS measurements with CXLS capabilities such 	  as STXM  – chemical state charge transfer 	  information 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- Integration of experimental data with 	 	  calculations (DFT and MD)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9" t="5185" r="19135" b="13704"/>
          <a:stretch/>
        </p:blipFill>
        <p:spPr>
          <a:xfrm>
            <a:off x="5732061" y="2526986"/>
            <a:ext cx="1781471" cy="34223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7" t="13333" r="26543" b="53889"/>
          <a:stretch/>
        </p:blipFill>
        <p:spPr>
          <a:xfrm>
            <a:off x="5745330" y="952500"/>
            <a:ext cx="1597165" cy="150371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1" t="11481" r="17654" b="55556"/>
          <a:stretch/>
        </p:blipFill>
        <p:spPr>
          <a:xfrm>
            <a:off x="7419831" y="1046381"/>
            <a:ext cx="1533099" cy="108721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574509" y="2899012"/>
            <a:ext cx="13784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In-situ TEM set up and microstructure and chemistry of high capacity anode materials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663821" y="920087"/>
            <a:ext cx="3370997" cy="50291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66700" y="6453407"/>
            <a:ext cx="1915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C. M. Wang et. al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4521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610225" y="5638800"/>
            <a:ext cx="3533775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5770"/>
            <a:ext cx="6866602" cy="550889"/>
          </a:xfrm>
        </p:spPr>
        <p:txBody>
          <a:bodyPr/>
          <a:lstStyle/>
          <a:p>
            <a:r>
              <a:rPr lang="en-US" sz="2000" dirty="0" smtClean="0"/>
              <a:t>Recent progress and identification of critical paths for the success of the discovery of new battery materials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t="9074" r="1729" b="14444"/>
          <a:stretch/>
        </p:blipFill>
        <p:spPr>
          <a:xfrm>
            <a:off x="6032310" y="975170"/>
            <a:ext cx="2497541" cy="2668781"/>
          </a:xfrm>
          <a:prstGeom prst="rect">
            <a:avLst/>
          </a:prstGeom>
        </p:spPr>
      </p:pic>
      <p:sp>
        <p:nvSpPr>
          <p:cNvPr id="9" name="Content Placeholder 4"/>
          <p:cNvSpPr>
            <a:spLocks noGrp="1"/>
          </p:cNvSpPr>
          <p:nvPr>
            <p:ph idx="1"/>
          </p:nvPr>
        </p:nvSpPr>
        <p:spPr>
          <a:xfrm>
            <a:off x="122829" y="1000579"/>
            <a:ext cx="5591176" cy="5727767"/>
          </a:xfrm>
        </p:spPr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A50021"/>
                </a:solidFill>
              </a:rPr>
              <a:t>Key Progress:</a:t>
            </a:r>
          </a:p>
          <a:p>
            <a:pPr>
              <a:buNone/>
            </a:pPr>
            <a:endParaRPr lang="en-US" sz="900" dirty="0" smtClean="0"/>
          </a:p>
          <a:p>
            <a:pPr>
              <a:buNone/>
            </a:pPr>
            <a:endParaRPr lang="en-US" sz="900" dirty="0"/>
          </a:p>
          <a:p>
            <a:pPr>
              <a:buNone/>
            </a:pPr>
            <a:endParaRPr lang="en-US" sz="900" dirty="0" smtClean="0"/>
          </a:p>
          <a:p>
            <a:pPr>
              <a:buNone/>
            </a:pPr>
            <a:endParaRPr lang="en-US" sz="900" dirty="0"/>
          </a:p>
          <a:p>
            <a:pPr>
              <a:buNone/>
            </a:pPr>
            <a:endParaRPr lang="en-US" sz="900" dirty="0" smtClean="0"/>
          </a:p>
          <a:p>
            <a:pPr>
              <a:buNone/>
            </a:pPr>
            <a:endParaRPr lang="en-US" sz="900" dirty="0"/>
          </a:p>
          <a:p>
            <a:pPr>
              <a:buNone/>
            </a:pPr>
            <a:endParaRPr lang="en-US" sz="900" dirty="0" smtClean="0"/>
          </a:p>
          <a:p>
            <a:pPr>
              <a:buNone/>
            </a:pPr>
            <a:endParaRPr lang="en-US" sz="900" dirty="0"/>
          </a:p>
          <a:p>
            <a:pPr>
              <a:buNone/>
            </a:pPr>
            <a:endParaRPr lang="en-US" sz="900" dirty="0" smtClean="0"/>
          </a:p>
          <a:p>
            <a:pPr>
              <a:buNone/>
            </a:pPr>
            <a:endParaRPr lang="en-US" sz="900" dirty="0"/>
          </a:p>
          <a:p>
            <a:pPr>
              <a:buNone/>
            </a:pPr>
            <a:endParaRPr lang="en-US" sz="900" dirty="0" smtClean="0"/>
          </a:p>
          <a:p>
            <a:pPr>
              <a:buNone/>
            </a:pPr>
            <a:endParaRPr lang="en-US" sz="900" dirty="0"/>
          </a:p>
          <a:p>
            <a:pPr>
              <a:buNone/>
            </a:pPr>
            <a:endParaRPr lang="en-US" sz="900" dirty="0" smtClean="0"/>
          </a:p>
          <a:p>
            <a:pPr>
              <a:buNone/>
            </a:pPr>
            <a:endParaRPr lang="en-US" sz="900" dirty="0"/>
          </a:p>
          <a:p>
            <a:pPr>
              <a:buNone/>
            </a:pPr>
            <a:endParaRPr lang="en-US" sz="900" dirty="0" smtClean="0"/>
          </a:p>
          <a:p>
            <a:pPr>
              <a:buNone/>
            </a:pPr>
            <a:endParaRPr lang="en-US" sz="900" dirty="0"/>
          </a:p>
          <a:p>
            <a:pPr>
              <a:buNone/>
            </a:pPr>
            <a:endParaRPr lang="en-US" sz="900" dirty="0" smtClean="0"/>
          </a:p>
          <a:p>
            <a:pPr>
              <a:buNone/>
            </a:pPr>
            <a:endParaRPr lang="en-US" sz="900" dirty="0" smtClean="0"/>
          </a:p>
          <a:p>
            <a:pPr>
              <a:buNone/>
            </a:pPr>
            <a:r>
              <a:rPr lang="en-US" b="1" dirty="0" smtClean="0">
                <a:solidFill>
                  <a:srgbClr val="A50021"/>
                </a:solidFill>
              </a:rPr>
              <a:t>Identified critical paths:</a:t>
            </a:r>
            <a:endParaRPr lang="en-US" dirty="0" smtClean="0"/>
          </a:p>
          <a:p>
            <a:pPr>
              <a:buNone/>
            </a:pP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Interface structure and stability in battery, i.e SEI	 - New chemistry, such as Li-Air and Li-S</a:t>
            </a:r>
          </a:p>
          <a:p>
            <a:pPr>
              <a:buNone/>
            </a:pPr>
            <a:r>
              <a:rPr lang="en-US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 Lattice dynamic and phase stability: need both high spatial and high temporal resolution</a:t>
            </a:r>
          </a:p>
          <a:p>
            <a:pPr>
              <a:buNone/>
            </a:pP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- In-situ EELS and STXM to monitor chemical and electronic structure evolution</a:t>
            </a:r>
          </a:p>
          <a:p>
            <a:pPr>
              <a:buNone/>
            </a:pPr>
            <a:r>
              <a:rPr lang="en-US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- Multi-scale predictive modeling: DFT, MD, phase field, continuum mechanics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t="9751" r="9668" b="34130"/>
          <a:stretch/>
        </p:blipFill>
        <p:spPr>
          <a:xfrm>
            <a:off x="6496336" y="4815516"/>
            <a:ext cx="2129050" cy="19060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45959" y="3575714"/>
            <a:ext cx="30980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In-situ observation of structure and phase evolution of a-Si coated carbon fiber nanocomposite, and the DFT-MD calculation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63821" y="914401"/>
            <a:ext cx="3370997" cy="58958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 txBox="1">
            <a:spLocks noChangeArrowheads="1"/>
          </p:cNvSpPr>
          <p:nvPr/>
        </p:nvSpPr>
        <p:spPr bwMode="auto">
          <a:xfrm>
            <a:off x="126670" y="1098002"/>
            <a:ext cx="5328592" cy="3303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SzPct val="80000"/>
              <a:buBlip>
                <a:blip r:embed="rId4"/>
              </a:buBlip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60" charset="-128"/>
                <a:cs typeface="ＭＳ Ｐゴシック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5"/>
              </a:buBlip>
              <a:defRPr sz="2000">
                <a:solidFill>
                  <a:schemeClr val="tx1"/>
                </a:solidFill>
                <a:latin typeface="Century Gothic" pitchFamily="34" charset="0"/>
                <a:ea typeface="ＭＳ Ｐゴシック" pitchFamily="83" charset="-128"/>
                <a:cs typeface="ＭＳ Ｐゴシック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80000"/>
              <a:buBlip>
                <a:blip r:embed="rId6"/>
              </a:buBlip>
              <a:defRPr sz="2000">
                <a:solidFill>
                  <a:schemeClr val="tx1"/>
                </a:solidFill>
                <a:latin typeface="Century Gothic" pitchFamily="34" charset="0"/>
                <a:ea typeface="ＭＳ Ｐゴシック" pitchFamily="83" charset="-128"/>
                <a:cs typeface="ＭＳ Ｐゴシック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SzPct val="80000"/>
              <a:buBlip>
                <a:blip r:embed="rId7"/>
              </a:buBlip>
              <a:defRPr sz="1600">
                <a:solidFill>
                  <a:schemeClr val="tx1"/>
                </a:solidFill>
                <a:latin typeface="Century Gothic" pitchFamily="34" charset="0"/>
                <a:ea typeface="ＭＳ Ｐゴシック" pitchFamily="83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4"/>
              </a:buBlip>
              <a:defRPr sz="1400">
                <a:solidFill>
                  <a:schemeClr val="tx1"/>
                </a:solidFill>
                <a:latin typeface="Century Gothic" pitchFamily="34" charset="0"/>
                <a:ea typeface="ＭＳ Ｐゴシック" pitchFamily="83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dirty="0" smtClean="0"/>
          </a:p>
          <a:p>
            <a:pPr marL="342900" lvl="1" indent="-342900">
              <a:buClr>
                <a:schemeClr val="folHlink"/>
              </a:buClr>
              <a:buBlip>
                <a:blip r:embed="rId4"/>
              </a:buBlip>
            </a:pPr>
            <a:r>
              <a:rPr lang="en-US" dirty="0"/>
              <a:t>In-situ work on high capacity and longer cycle life Si-C nano composite </a:t>
            </a:r>
            <a:endParaRPr lang="en-US" dirty="0" smtClean="0"/>
          </a:p>
          <a:p>
            <a:pPr marL="342900" lvl="1" indent="-342900">
              <a:buClr>
                <a:schemeClr val="folHlink"/>
              </a:buClr>
              <a:buBlip>
                <a:blip r:embed="rId4"/>
              </a:buBlip>
            </a:pPr>
            <a:r>
              <a:rPr lang="en-US" dirty="0"/>
              <a:t>Deep dive into the phase transformation mechanisms into Si-Li system, discovered for the first time the congruent phase transition from amorphous Li</a:t>
            </a:r>
            <a:r>
              <a:rPr lang="en-US" baseline="-25000" dirty="0"/>
              <a:t>15</a:t>
            </a:r>
            <a:r>
              <a:rPr lang="en-US" dirty="0"/>
              <a:t>Si</a:t>
            </a:r>
            <a:r>
              <a:rPr lang="en-US" baseline="-25000" dirty="0"/>
              <a:t>4</a:t>
            </a:r>
            <a:r>
              <a:rPr lang="en-US" dirty="0"/>
              <a:t> to </a:t>
            </a:r>
            <a:r>
              <a:rPr lang="en-US" dirty="0" smtClean="0"/>
              <a:t>crystalline </a:t>
            </a:r>
            <a:r>
              <a:rPr lang="en-US" dirty="0"/>
              <a:t>Li</a:t>
            </a:r>
            <a:r>
              <a:rPr lang="en-US" baseline="-25000" dirty="0"/>
              <a:t>15</a:t>
            </a:r>
            <a:r>
              <a:rPr lang="en-US" dirty="0"/>
              <a:t>Si</a:t>
            </a:r>
            <a:r>
              <a:rPr lang="en-US" baseline="-25000" dirty="0"/>
              <a:t>4</a:t>
            </a:r>
            <a:r>
              <a:rPr lang="en-US" dirty="0"/>
              <a:t> </a:t>
            </a:r>
            <a:endParaRPr lang="en-US" dirty="0" smtClean="0"/>
          </a:p>
          <a:p>
            <a:pPr marL="342900" lvl="1" indent="-342900">
              <a:buClr>
                <a:schemeClr val="folHlink"/>
              </a:buClr>
              <a:buBlip>
                <a:blip r:embed="rId4"/>
              </a:buBlip>
            </a:pPr>
            <a:r>
              <a:rPr lang="en-US" dirty="0"/>
              <a:t>Integration of experimental observation with DFT-MD </a:t>
            </a:r>
            <a:r>
              <a:rPr lang="en-US" dirty="0" smtClean="0"/>
              <a:t>calculation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55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52317" y="983916"/>
            <a:ext cx="2697162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William R. Wiley’s Vision:</a:t>
            </a:r>
            <a:endParaRPr lang="en-US" sz="1600" dirty="0">
              <a:solidFill>
                <a:schemeClr val="tx2"/>
              </a:solidFill>
            </a:endParaRPr>
          </a:p>
          <a:p>
            <a:r>
              <a:rPr lang="en-US" sz="1600" dirty="0">
                <a:solidFill>
                  <a:schemeClr val="tx2"/>
                </a:solidFill>
              </a:rPr>
              <a:t>An innovative multipurpose user facility providing </a:t>
            </a:r>
            <a:r>
              <a:rPr lang="en-US" sz="1600" i="1" dirty="0">
                <a:solidFill>
                  <a:schemeClr val="tx2"/>
                </a:solidFill>
              </a:rPr>
              <a:t>“synergism between the physical, mathematical, and life sciences.”</a:t>
            </a:r>
          </a:p>
          <a:p>
            <a:pPr>
              <a:spcBef>
                <a:spcPct val="50000"/>
              </a:spcBef>
              <a:buClr>
                <a:schemeClr val="tx2"/>
              </a:buClr>
            </a:pP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/>
          <a:srcRect l="1476" t="2283" r="972" b="3717"/>
          <a:stretch>
            <a:fillRect/>
          </a:stretch>
        </p:blipFill>
        <p:spPr bwMode="auto">
          <a:xfrm>
            <a:off x="2762913" y="902368"/>
            <a:ext cx="6381087" cy="224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011863" y="2662238"/>
            <a:ext cx="11430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charset="0"/>
              </a:rPr>
              <a:t>Dr. William R. Wiley</a:t>
            </a:r>
          </a:p>
          <a:p>
            <a:r>
              <a:rPr lang="en-US" sz="800" dirty="0">
                <a:solidFill>
                  <a:schemeClr val="bg1"/>
                </a:solidFill>
                <a:latin typeface="Arial" charset="0"/>
              </a:rPr>
              <a:t>PNNL Director</a:t>
            </a:r>
          </a:p>
          <a:p>
            <a:r>
              <a:rPr lang="en-US" sz="800" dirty="0">
                <a:solidFill>
                  <a:schemeClr val="bg1"/>
                </a:solidFill>
                <a:latin typeface="Arial" charset="0"/>
              </a:rPr>
              <a:t>1984-1994</a:t>
            </a:r>
            <a:endParaRPr lang="en-US" sz="800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11880" y="3410479"/>
            <a:ext cx="534102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chemeClr val="folHlink"/>
              </a:buClr>
              <a:buSzPct val="80000"/>
            </a:pPr>
            <a:r>
              <a:rPr lang="en-US" sz="2000" b="1" dirty="0"/>
              <a:t>Mission</a:t>
            </a:r>
          </a:p>
          <a:p>
            <a:pPr eaLnBrk="0" hangingPunct="0">
              <a:lnSpc>
                <a:spcPct val="90000"/>
              </a:lnSpc>
              <a:spcBef>
                <a:spcPct val="30000"/>
              </a:spcBef>
              <a:buClr>
                <a:schemeClr val="folHlink"/>
              </a:buClr>
              <a:buSzPct val="80000"/>
            </a:pPr>
            <a:r>
              <a:rPr lang="en-US" sz="2000" dirty="0"/>
              <a:t>EMSL, a national scientific user facility at Pacific Northwest National Laboratory, provides </a:t>
            </a:r>
            <a:r>
              <a:rPr lang="en-US" sz="2000" b="1" i="1" dirty="0"/>
              <a:t>integrated experimental and computational resources</a:t>
            </a:r>
            <a:r>
              <a:rPr lang="en-US" sz="2000" dirty="0"/>
              <a:t> for </a:t>
            </a:r>
            <a:r>
              <a:rPr lang="en-US" sz="2000" b="1" i="1" dirty="0"/>
              <a:t>discovery and technological innovation</a:t>
            </a:r>
            <a:r>
              <a:rPr lang="en-US" sz="2000" dirty="0"/>
              <a:t> in the environmental molecular sciences to </a:t>
            </a:r>
            <a:r>
              <a:rPr lang="en-US" sz="2000" b="1" i="1" dirty="0"/>
              <a:t>support the needs of DOE and the nation</a:t>
            </a:r>
            <a:r>
              <a:rPr lang="en-US" sz="2000" dirty="0"/>
              <a:t>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4577" y="3512128"/>
            <a:ext cx="3214687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847898" y="6061435"/>
            <a:ext cx="4530436" cy="510909"/>
          </a:xfrm>
          <a:prstGeom prst="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eaLnBrk="0" hangingPunct="0">
              <a:lnSpc>
                <a:spcPct val="85000"/>
              </a:lnSpc>
              <a:spcBef>
                <a:spcPct val="30000"/>
              </a:spcBef>
              <a:buClr>
                <a:schemeClr val="folHlink"/>
              </a:buClr>
              <a:buSzPct val="80000"/>
              <a:defRPr/>
            </a:pPr>
            <a:r>
              <a:rPr lang="en-US" sz="1600" kern="0" dirty="0" smtClean="0">
                <a:solidFill>
                  <a:schemeClr val="bg1"/>
                </a:solidFill>
                <a:ea typeface="ＭＳ Ｐゴシック" pitchFamily="60" charset="-128"/>
              </a:rPr>
              <a:t>Funded by DOE Office of Science’s Office of Biological and Environmental Research</a:t>
            </a:r>
            <a:endParaRPr lang="en-US" sz="1600" kern="0" dirty="0">
              <a:solidFill>
                <a:schemeClr val="bg1"/>
              </a:solidFill>
              <a:ea typeface="ＭＳ Ｐゴシック" pitchFamily="60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57148" y="165718"/>
            <a:ext cx="7180375" cy="78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8A22F"/>
                </a:solidFill>
                <a:latin typeface="Century Gothic" pitchFamily="34" charset="0"/>
                <a:ea typeface="ＭＳ Ｐゴシック" pitchFamily="60" charset="-128"/>
                <a:cs typeface="ＭＳ Ｐゴシック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A22F"/>
                </a:solidFill>
                <a:latin typeface="Century Gothic" pitchFamily="34" charset="0"/>
                <a:ea typeface="ＭＳ Ｐゴシック" pitchFamily="60" charset="-128"/>
                <a:cs typeface="ＭＳ Ｐゴシック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A22F"/>
                </a:solidFill>
                <a:latin typeface="Century Gothic" pitchFamily="34" charset="0"/>
                <a:ea typeface="ＭＳ Ｐゴシック" pitchFamily="60" charset="-128"/>
                <a:cs typeface="ＭＳ Ｐゴシック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A22F"/>
                </a:solidFill>
                <a:latin typeface="Century Gothic" pitchFamily="34" charset="0"/>
                <a:ea typeface="ＭＳ Ｐゴシック" pitchFamily="60" charset="-128"/>
                <a:cs typeface="ＭＳ Ｐゴシック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A22F"/>
                </a:solidFill>
                <a:latin typeface="Century Gothic" pitchFamily="34" charset="0"/>
                <a:ea typeface="ＭＳ Ｐゴシック" pitchFamily="60" charset="-128"/>
                <a:cs typeface="ＭＳ Ｐゴシック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9pPr>
          </a:lstStyle>
          <a:p>
            <a:r>
              <a:rPr lang="en-US" dirty="0" smtClean="0"/>
              <a:t>What is EMSL at PNNL?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6_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915" y="1331685"/>
            <a:ext cx="3516230" cy="4253054"/>
          </a:xfrm>
          <a:prstGeom prst="rect">
            <a:avLst/>
          </a:prstGeom>
        </p:spPr>
      </p:pic>
      <p:pic>
        <p:nvPicPr>
          <p:cNvPr id="24" name="Picture 10" descr="01.09.27-2.tif"/>
          <p:cNvPicPr>
            <a:picLocks noChangeAspect="1"/>
          </p:cNvPicPr>
          <p:nvPr/>
        </p:nvPicPr>
        <p:blipFill>
          <a:blip r:embed="rId3" cstate="print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8" y="4624840"/>
            <a:ext cx="2071052" cy="206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/>
          <p:cNvSpPr txBox="1">
            <a:spLocks/>
          </p:cNvSpPr>
          <p:nvPr/>
        </p:nvSpPr>
        <p:spPr bwMode="auto">
          <a:xfrm>
            <a:off x="228600" y="0"/>
            <a:ext cx="6629400" cy="55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8A22F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A22F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A22F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A22F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A22F"/>
                </a:solidFill>
                <a:latin typeface="Arial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CB7023"/>
                </a:solidFill>
                <a:latin typeface="Arial" charset="0"/>
              </a:defRPr>
            </a:lvl9pPr>
          </a:lstStyle>
          <a:p>
            <a:r>
              <a:rPr lang="en-US" dirty="0" smtClean="0"/>
              <a:t>Atomic and Electronic Structure of Catalysts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7" name="Content Placeholder 4"/>
          <p:cNvSpPr txBox="1">
            <a:spLocks/>
          </p:cNvSpPr>
          <p:nvPr/>
        </p:nvSpPr>
        <p:spPr bwMode="auto">
          <a:xfrm>
            <a:off x="97971" y="1038677"/>
            <a:ext cx="5399314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en-US" b="1" dirty="0" smtClean="0">
                <a:solidFill>
                  <a:srgbClr val="A50021"/>
                </a:solidFill>
              </a:rPr>
              <a:t>Challenges:</a:t>
            </a:r>
          </a:p>
          <a:p>
            <a:pPr>
              <a:buBlip>
                <a:blip r:embed="rId8"/>
              </a:buBlip>
            </a:pPr>
            <a:r>
              <a:rPr lang="en-US" sz="2000" dirty="0" smtClean="0"/>
              <a:t>Oxide nanoclusters supported by gamma alumina</a:t>
            </a:r>
            <a:endParaRPr lang="en-US" sz="18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 determine physical structure and chemical state of catalytic particles and their interfaces under working environment (in-situ)</a:t>
            </a:r>
          </a:p>
          <a:p>
            <a:pPr>
              <a:buClrTx/>
              <a:buFont typeface="Arial"/>
              <a:buChar char="•"/>
            </a:pP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 establish electronic structure at the active sites</a:t>
            </a:r>
          </a:p>
          <a:p>
            <a:pPr>
              <a:buClrTx/>
              <a:buFont typeface="Arial"/>
              <a:buChar char="•"/>
            </a:pP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To correlate the structural and electronic characteristics with </a:t>
            </a:r>
            <a:r>
              <a:rPr lang="en-US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catalytic </a:t>
            </a:r>
            <a:r>
              <a:rPr lang="en-US" sz="18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properties (</a:t>
            </a:r>
            <a:r>
              <a:rPr lang="en-US" sz="1800" dirty="0" smtClean="0">
                <a:solidFill>
                  <a:srgbClr val="0000CC"/>
                </a:solidFill>
                <a:cs typeface="Century Gothic" charset="0"/>
              </a:rPr>
              <a:t>the </a:t>
            </a:r>
            <a:r>
              <a:rPr lang="en-US" sz="1800" dirty="0">
                <a:solidFill>
                  <a:srgbClr val="0000CC"/>
                </a:solidFill>
                <a:cs typeface="Century Gothic" charset="0"/>
              </a:rPr>
              <a:t>nature of the reactive </a:t>
            </a:r>
            <a:r>
              <a:rPr lang="en-US" sz="1800" dirty="0" smtClean="0">
                <a:solidFill>
                  <a:srgbClr val="0000CC"/>
                </a:solidFill>
                <a:cs typeface="Century Gothic" charset="0"/>
              </a:rPr>
              <a:t>sites)</a:t>
            </a:r>
          </a:p>
          <a:p>
            <a:pPr>
              <a:buClrTx/>
              <a:buFont typeface="Arial"/>
              <a:buChar char="•"/>
            </a:pPr>
            <a:r>
              <a:rPr lang="en-US" sz="1800" dirty="0" smtClean="0">
                <a:solidFill>
                  <a:srgbClr val="0000CC"/>
                </a:solidFill>
                <a:cs typeface="Century Gothic" charset="0"/>
              </a:rPr>
              <a:t>Describe the mechanism of diffusion, coarsening poisoning </a:t>
            </a:r>
            <a:r>
              <a:rPr lang="en-US" sz="1800" dirty="0">
                <a:solidFill>
                  <a:srgbClr val="0000CC"/>
                </a:solidFill>
                <a:cs typeface="Century Gothic" charset="0"/>
              </a:rPr>
              <a:t>and other degradation </a:t>
            </a:r>
            <a:r>
              <a:rPr lang="en-US" sz="1800" dirty="0" smtClean="0">
                <a:solidFill>
                  <a:srgbClr val="0000CC"/>
                </a:solidFill>
                <a:cs typeface="Century Gothic" charset="0"/>
              </a:rPr>
              <a:t>processes</a:t>
            </a:r>
            <a:endParaRPr lang="en-US" sz="1800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18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922563" y="6607672"/>
            <a:ext cx="632790" cy="4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7"/>
          <p:cNvSpPr txBox="1">
            <a:spLocks noChangeArrowheads="1"/>
          </p:cNvSpPr>
          <p:nvPr/>
        </p:nvSpPr>
        <p:spPr bwMode="auto">
          <a:xfrm>
            <a:off x="903967" y="6165169"/>
            <a:ext cx="10917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bg1"/>
                </a:solidFill>
              </a:rPr>
              <a:t>1 nm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957269" y="4644568"/>
            <a:ext cx="2104571" cy="205014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1" name="Picture 9" descr="viewing.PC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267" y="4983162"/>
            <a:ext cx="1993445" cy="131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Connector 31"/>
          <p:cNvCxnSpPr/>
          <p:nvPr/>
        </p:nvCxnSpPr>
        <p:spPr>
          <a:xfrm>
            <a:off x="5628822" y="5345337"/>
            <a:ext cx="1084036" cy="68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5719083" y="4938710"/>
            <a:ext cx="10917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>
                <a:solidFill>
                  <a:schemeClr val="bg1"/>
                </a:solidFill>
              </a:rPr>
              <a:t>20 </a:t>
            </a:r>
            <a:r>
              <a:rPr lang="en-US" sz="1800" dirty="0">
                <a:solidFill>
                  <a:schemeClr val="bg1"/>
                </a:solidFill>
              </a:rPr>
              <a:t>nm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75300" y="841828"/>
            <a:ext cx="340995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Tomography reconstruction </a:t>
            </a:r>
            <a:r>
              <a:rPr lang="en-US" i="1" dirty="0" smtClean="0"/>
              <a:t>of </a:t>
            </a:r>
            <a:r>
              <a:rPr lang="en-US" i="1" dirty="0" smtClean="0">
                <a:latin typeface="Symbol" charset="2"/>
                <a:cs typeface="Symbol" charset="2"/>
              </a:rPr>
              <a:t>g</a:t>
            </a:r>
            <a:r>
              <a:rPr lang="en-US" i="1" dirty="0" smtClean="0"/>
              <a:t>-Al</a:t>
            </a:r>
            <a:r>
              <a:rPr lang="en-US" i="1" baseline="-25000" dirty="0" smtClean="0"/>
              <a:t>2</a:t>
            </a:r>
            <a:r>
              <a:rPr lang="en-US" i="1" dirty="0" smtClean="0"/>
              <a:t>O</a:t>
            </a:r>
            <a:r>
              <a:rPr lang="en-US" i="1" baseline="-25000" dirty="0" smtClean="0"/>
              <a:t>3</a:t>
            </a:r>
            <a:r>
              <a:rPr lang="en-US" i="1" dirty="0" smtClean="0"/>
              <a:t> decorated with Pt </a:t>
            </a:r>
            <a:endParaRPr lang="en-US" i="1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6350001" y="4350656"/>
            <a:ext cx="598714" cy="127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309179" y="2588985"/>
            <a:ext cx="598714" cy="127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848352" y="2552700"/>
            <a:ext cx="40267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Pt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915480" y="4267199"/>
            <a:ext cx="40267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Pt</a:t>
            </a:r>
            <a:endParaRPr lang="en-US" dirty="0"/>
          </a:p>
        </p:txBody>
      </p:sp>
      <p:pic>
        <p:nvPicPr>
          <p:cNvPr id="39" name="Picture 38" descr="TIF8_0012.t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00" y="4584700"/>
            <a:ext cx="1301750" cy="1301750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>
          <a:xfrm flipH="1" flipV="1">
            <a:off x="7727043" y="3566885"/>
            <a:ext cx="318407" cy="3955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924802" y="4032250"/>
            <a:ext cx="105670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porosity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8295517" y="5835650"/>
            <a:ext cx="86118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/>
              <a:t>Image #12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1838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47170"/>
            <a:ext cx="6629400" cy="550889"/>
          </a:xfrm>
        </p:spPr>
        <p:txBody>
          <a:bodyPr/>
          <a:lstStyle/>
          <a:p>
            <a:r>
              <a:rPr lang="en-US" dirty="0"/>
              <a:t>Atomic and Electronic Structure of </a:t>
            </a:r>
            <a:r>
              <a:rPr lang="en-US" dirty="0" smtClean="0"/>
              <a:t>Catalysts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3283" y="856626"/>
            <a:ext cx="883557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2400" b="1" dirty="0">
                <a:solidFill>
                  <a:srgbClr val="A50021"/>
                </a:solidFill>
              </a:rPr>
              <a:t>Approach: 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CC"/>
                </a:solidFill>
                <a:latin typeface="+mn-lt"/>
                <a:cs typeface="Arial" pitchFamily="34" charset="0"/>
              </a:rPr>
              <a:t>Class </a:t>
            </a:r>
            <a:r>
              <a:rPr lang="en-US" dirty="0">
                <a:solidFill>
                  <a:srgbClr val="0000CC"/>
                </a:solidFill>
                <a:latin typeface="+mn-lt"/>
                <a:cs typeface="Arial" pitchFamily="34" charset="0"/>
              </a:rPr>
              <a:t>of TMO (e.g., WO</a:t>
            </a:r>
            <a:r>
              <a:rPr lang="en-US" baseline="-25000" dirty="0">
                <a:solidFill>
                  <a:srgbClr val="0000CC"/>
                </a:solidFill>
                <a:latin typeface="+mn-lt"/>
                <a:cs typeface="Arial" pitchFamily="34" charset="0"/>
              </a:rPr>
              <a:t>3</a:t>
            </a:r>
            <a:r>
              <a:rPr lang="en-US" dirty="0">
                <a:solidFill>
                  <a:srgbClr val="0000CC"/>
                </a:solidFill>
                <a:latin typeface="+mn-lt"/>
                <a:cs typeface="Arial" pitchFamily="34" charset="0"/>
              </a:rPr>
              <a:t>, MO</a:t>
            </a:r>
            <a:r>
              <a:rPr lang="en-US" baseline="-25000" dirty="0">
                <a:solidFill>
                  <a:srgbClr val="0000CC"/>
                </a:solidFill>
                <a:latin typeface="+mn-lt"/>
                <a:cs typeface="Arial" pitchFamily="34" charset="0"/>
              </a:rPr>
              <a:t>3</a:t>
            </a:r>
            <a:r>
              <a:rPr lang="en-US" dirty="0">
                <a:solidFill>
                  <a:srgbClr val="0000CC"/>
                </a:solidFill>
                <a:latin typeface="+mn-lt"/>
                <a:cs typeface="Arial" pitchFamily="34" charset="0"/>
              </a:rPr>
              <a:t>, V</a:t>
            </a:r>
            <a:r>
              <a:rPr lang="en-US" baseline="-25000" dirty="0">
                <a:solidFill>
                  <a:srgbClr val="0000CC"/>
                </a:solidFill>
                <a:latin typeface="+mn-lt"/>
                <a:cs typeface="Arial" pitchFamily="34" charset="0"/>
              </a:rPr>
              <a:t>2</a:t>
            </a:r>
            <a:r>
              <a:rPr lang="en-US" dirty="0">
                <a:solidFill>
                  <a:srgbClr val="0000CC"/>
                </a:solidFill>
                <a:latin typeface="+mn-lt"/>
                <a:cs typeface="Arial" pitchFamily="34" charset="0"/>
              </a:rPr>
              <a:t>O</a:t>
            </a:r>
            <a:r>
              <a:rPr lang="en-US" baseline="-25000" dirty="0">
                <a:solidFill>
                  <a:srgbClr val="0000CC"/>
                </a:solidFill>
                <a:latin typeface="+mn-lt"/>
                <a:cs typeface="Arial" pitchFamily="34" charset="0"/>
              </a:rPr>
              <a:t>5</a:t>
            </a:r>
            <a:r>
              <a:rPr lang="en-US" dirty="0">
                <a:solidFill>
                  <a:srgbClr val="0000CC"/>
                </a:solidFill>
                <a:latin typeface="+mn-lt"/>
                <a:cs typeface="Arial" pitchFamily="34" charset="0"/>
              </a:rPr>
              <a:t>) and  TM (e.g., Pt, Cu) supported by </a:t>
            </a:r>
            <a:r>
              <a:rPr lang="en-US" dirty="0">
                <a:solidFill>
                  <a:srgbClr val="0000CC"/>
                </a:solidFill>
                <a:latin typeface="Symbol" charset="2"/>
                <a:cs typeface="Symbol" charset="2"/>
              </a:rPr>
              <a:t>g</a:t>
            </a:r>
            <a:r>
              <a:rPr lang="en-US" dirty="0">
                <a:solidFill>
                  <a:srgbClr val="0000CC"/>
                </a:solidFill>
                <a:latin typeface="+mn-lt"/>
                <a:cs typeface="Arial" pitchFamily="34" charset="0"/>
              </a:rPr>
              <a:t>-</a:t>
            </a:r>
            <a:r>
              <a:rPr lang="en-US" dirty="0" smtClean="0">
                <a:solidFill>
                  <a:srgbClr val="0000CC"/>
                </a:solidFill>
                <a:latin typeface="+mn-lt"/>
                <a:cs typeface="Arial" pitchFamily="34" charset="0"/>
              </a:rPr>
              <a:t>Al</a:t>
            </a:r>
            <a:r>
              <a:rPr lang="en-US" baseline="-25000" dirty="0" smtClean="0">
                <a:solidFill>
                  <a:srgbClr val="0000CC"/>
                </a:solidFill>
                <a:latin typeface="+mn-lt"/>
                <a:cs typeface="Arial" pitchFamily="34" charset="0"/>
              </a:rPr>
              <a:t>2</a:t>
            </a:r>
            <a:r>
              <a:rPr lang="en-US" dirty="0" smtClean="0">
                <a:solidFill>
                  <a:srgbClr val="0000CC"/>
                </a:solidFill>
                <a:latin typeface="+mn-lt"/>
                <a:cs typeface="Arial" pitchFamily="34" charset="0"/>
              </a:rPr>
              <a:t>O</a:t>
            </a:r>
            <a:r>
              <a:rPr lang="en-US" baseline="-25000" dirty="0" smtClean="0">
                <a:solidFill>
                  <a:srgbClr val="0000CC"/>
                </a:solidFill>
                <a:latin typeface="+mn-lt"/>
                <a:cs typeface="Arial" pitchFamily="34" charset="0"/>
              </a:rPr>
              <a:t>3</a:t>
            </a:r>
            <a:r>
              <a:rPr lang="en-US" dirty="0" smtClean="0">
                <a:solidFill>
                  <a:srgbClr val="0000CC"/>
                </a:solidFill>
                <a:latin typeface="+mn-lt"/>
                <a:cs typeface="Arial" pitchFamily="34" charset="0"/>
              </a:rPr>
              <a:t> -&gt; </a:t>
            </a:r>
            <a:r>
              <a:rPr lang="en-US" dirty="0" smtClean="0">
                <a:solidFill>
                  <a:srgbClr val="0000CC"/>
                </a:solidFill>
                <a:latin typeface="+mn-lt"/>
              </a:rPr>
              <a:t>prominent heterogeneous catalytic systems for </a:t>
            </a:r>
            <a:r>
              <a:rPr lang="en-US" dirty="0">
                <a:solidFill>
                  <a:srgbClr val="0000CC"/>
                </a:solidFill>
                <a:latin typeface="+mn-lt"/>
              </a:rPr>
              <a:t>a number of reduction, oxidation and reforming reactions in automotive and petroleum </a:t>
            </a:r>
            <a:r>
              <a:rPr lang="en-US" dirty="0" smtClean="0">
                <a:solidFill>
                  <a:srgbClr val="0000CC"/>
                </a:solidFill>
                <a:latin typeface="+mn-lt"/>
              </a:rPr>
              <a:t>industries. </a:t>
            </a:r>
            <a:endParaRPr lang="en-US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CC"/>
                </a:solidFill>
                <a:latin typeface="Arial" pitchFamily="34" charset="0"/>
                <a:ea typeface="ＭＳ Ｐゴシック"/>
                <a:cs typeface="Arial" pitchFamily="34" charset="0"/>
              </a:rPr>
              <a:t>I</a:t>
            </a:r>
            <a:r>
              <a:rPr lang="en-US" dirty="0" smtClean="0">
                <a:solidFill>
                  <a:srgbClr val="0000CC"/>
                </a:solidFill>
                <a:latin typeface="Arial" pitchFamily="34" charset="0"/>
                <a:ea typeface="ＭＳ Ｐゴシック"/>
                <a:cs typeface="Arial" pitchFamily="34" charset="0"/>
              </a:rPr>
              <a:t>n</a:t>
            </a:r>
            <a:r>
              <a:rPr lang="en-US" dirty="0">
                <a:solidFill>
                  <a:srgbClr val="0000CC"/>
                </a:solidFill>
                <a:latin typeface="Arial" pitchFamily="34" charset="0"/>
                <a:ea typeface="ＭＳ Ｐゴシック"/>
                <a:cs typeface="Arial" pitchFamily="34" charset="0"/>
              </a:rPr>
              <a:t>-situ </a:t>
            </a:r>
            <a:r>
              <a:rPr lang="en-US" dirty="0" smtClean="0">
                <a:solidFill>
                  <a:srgbClr val="0000CC"/>
                </a:solidFill>
                <a:latin typeface="Arial" pitchFamily="34" charset="0"/>
                <a:ea typeface="ＭＳ Ｐゴシック"/>
                <a:cs typeface="Arial" pitchFamily="34" charset="0"/>
              </a:rPr>
              <a:t>aberration corrected </a:t>
            </a:r>
            <a:r>
              <a:rPr lang="en-US" dirty="0">
                <a:solidFill>
                  <a:srgbClr val="0000CC"/>
                </a:solidFill>
                <a:latin typeface="Arial" pitchFamily="34" charset="0"/>
                <a:ea typeface="ＭＳ Ｐゴシック"/>
                <a:cs typeface="Arial" pitchFamily="34" charset="0"/>
              </a:rPr>
              <a:t>TEM, STEM-HAADF imaging, EDS and EELS </a:t>
            </a:r>
            <a:r>
              <a:rPr lang="en-US" dirty="0" smtClean="0">
                <a:solidFill>
                  <a:srgbClr val="0000CC"/>
                </a:solidFill>
                <a:latin typeface="Arial" pitchFamily="34" charset="0"/>
                <a:ea typeface="ＭＳ Ｐゴシック"/>
                <a:cs typeface="Arial" pitchFamily="34" charset="0"/>
              </a:rPr>
              <a:t>spectroscopy to establish structural nature of catalyst.</a:t>
            </a:r>
            <a:endParaRPr lang="en-US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Integration </a:t>
            </a:r>
            <a:r>
              <a:rPr lang="en-US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of high energy </a:t>
            </a:r>
            <a:r>
              <a:rPr lang="en-US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resolution EELS </a:t>
            </a:r>
            <a:r>
              <a:rPr lang="en-US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measurements with light source </a:t>
            </a:r>
            <a:r>
              <a:rPr lang="en-US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XAS  measurements to understand the electronic structure.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DTEM and time resolved XAS to study the structural transformations associated with catalytic processes (dehydroxylation, surface reconstruction, diffusion….)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Integration </a:t>
            </a:r>
            <a:r>
              <a:rPr lang="en-US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of experimental data with DFT </a:t>
            </a:r>
            <a:r>
              <a:rPr lang="en-US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calculations and correlation with catalytic performance.</a:t>
            </a:r>
            <a:endParaRPr lang="en-US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18.31.29 Scanning Acquire-Acquire HAADF Scanning Display1-Acquire HAADF-1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4426857"/>
            <a:ext cx="1554480" cy="1554480"/>
          </a:xfrm>
          <a:prstGeom prst="rect">
            <a:avLst/>
          </a:prstGeom>
        </p:spPr>
      </p:pic>
      <p:pic>
        <p:nvPicPr>
          <p:cNvPr id="8" name="Picture 7" descr="18.37.47 Scanning Acquire-Acquire HAADF Scanning Display1-Acquire HAADF-1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69" y="4426856"/>
            <a:ext cx="1554480" cy="1554480"/>
          </a:xfrm>
          <a:prstGeom prst="rect">
            <a:avLst/>
          </a:prstGeom>
        </p:spPr>
      </p:pic>
      <p:pic>
        <p:nvPicPr>
          <p:cNvPr id="9" name="Picture 8" descr="18.40.46 Scanning Acquire-Acquire HAADF Scanning Display1-Acquire HAADF-1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934" y="4425950"/>
            <a:ext cx="1554480" cy="1554480"/>
          </a:xfrm>
          <a:prstGeom prst="rect">
            <a:avLst/>
          </a:prstGeom>
        </p:spPr>
      </p:pic>
      <p:pic>
        <p:nvPicPr>
          <p:cNvPr id="10" name="Picture 9" descr="18.43.06 Scanning Acquire-Acquire HAADF Scanning Display1-Acquire HAADF-1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94" y="4420508"/>
            <a:ext cx="1554480" cy="1554480"/>
          </a:xfrm>
          <a:prstGeom prst="rect">
            <a:avLst/>
          </a:prstGeom>
        </p:spPr>
      </p:pic>
      <p:pic>
        <p:nvPicPr>
          <p:cNvPr id="11" name="Picture 10" descr="18.45.43 Scanning Acquire-Acquire HAADF Scanning Display1-Acquire HAADF-1.t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948" y="4414155"/>
            <a:ext cx="1554480" cy="155448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1314450" y="4622800"/>
            <a:ext cx="12700" cy="209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371600" y="5162550"/>
            <a:ext cx="203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838450" y="5194300"/>
            <a:ext cx="203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762250" y="4667250"/>
            <a:ext cx="12700" cy="209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381500" y="4699000"/>
            <a:ext cx="12700" cy="209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514850" y="5143500"/>
            <a:ext cx="203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121400" y="5111750"/>
            <a:ext cx="203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949950" y="4654550"/>
            <a:ext cx="12700" cy="209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588250" y="4660900"/>
            <a:ext cx="12700" cy="209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772400" y="5086350"/>
            <a:ext cx="203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339850" y="5721350"/>
            <a:ext cx="241300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5450" y="5975350"/>
            <a:ext cx="5918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In situ study of Pt particles Oswald ripening @ 500°C </a:t>
            </a:r>
            <a:endParaRPr lang="en-US" b="1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498600" y="4387850"/>
            <a:ext cx="640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</a:rPr>
              <a:t>0 sec.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54350" y="4387850"/>
            <a:ext cx="725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</a:rPr>
              <a:t>85 sec.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97400" y="4387850"/>
            <a:ext cx="810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</a:rPr>
              <a:t>170 sec.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84900" y="4381500"/>
            <a:ext cx="810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</a:rPr>
              <a:t>255 sec.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29550" y="4387850"/>
            <a:ext cx="810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bg1"/>
                </a:solidFill>
              </a:rPr>
              <a:t>340 sec.</a:t>
            </a:r>
            <a:endParaRPr lang="en-US" sz="1200" i="1" dirty="0">
              <a:solidFill>
                <a:schemeClr val="bg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612900" y="5924550"/>
            <a:ext cx="3873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813050" y="5702300"/>
            <a:ext cx="241300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419600" y="5676900"/>
            <a:ext cx="241300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051550" y="5657850"/>
            <a:ext cx="241300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645400" y="5588000"/>
            <a:ext cx="241300" cy="6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581150" y="5689600"/>
            <a:ext cx="510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chemeClr val="bg1"/>
                </a:solidFill>
              </a:rPr>
              <a:t>5 nm</a:t>
            </a:r>
            <a:endParaRPr lang="en-US" sz="1000" i="1" dirty="0">
              <a:solidFill>
                <a:schemeClr val="bg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3213100" y="5930900"/>
            <a:ext cx="3873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168650" y="5695950"/>
            <a:ext cx="510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chemeClr val="bg1"/>
                </a:solidFill>
              </a:rPr>
              <a:t>5 nm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13300" y="5708650"/>
            <a:ext cx="510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chemeClr val="bg1"/>
                </a:solidFill>
              </a:rPr>
              <a:t>5 nm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32550" y="5695950"/>
            <a:ext cx="510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chemeClr val="bg1"/>
                </a:solidFill>
              </a:rPr>
              <a:t>5 nm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45450" y="5664200"/>
            <a:ext cx="510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chemeClr val="bg1"/>
                </a:solidFill>
              </a:rPr>
              <a:t>5 nm</a:t>
            </a:r>
            <a:endParaRPr lang="en-US" sz="1000" i="1" dirty="0">
              <a:solidFill>
                <a:schemeClr val="bg1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4857750" y="5930900"/>
            <a:ext cx="3873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470650" y="5924550"/>
            <a:ext cx="3873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8096250" y="5905500"/>
            <a:ext cx="3873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85476" y="6352612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L. Kovarik, et. 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95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649538" y="1547813"/>
            <a:ext cx="4633912" cy="2514600"/>
          </a:xfrm>
        </p:spPr>
        <p:txBody>
          <a:bodyPr/>
          <a:lstStyle/>
          <a:p>
            <a:pPr eaLnBrk="1" hangingPunct="1"/>
            <a:endParaRPr lang="en-US" sz="5400" dirty="0" smtClean="0">
              <a:ea typeface="ＭＳ Ｐゴシック" pitchFamily="-111" charset="-128"/>
            </a:endParaRPr>
          </a:p>
          <a:p>
            <a:pPr eaLnBrk="1" hangingPunct="1"/>
            <a:r>
              <a:rPr lang="en-US" sz="5400" b="1" i="1" dirty="0" smtClean="0">
                <a:solidFill>
                  <a:srgbClr val="783E2F"/>
                </a:solidFill>
                <a:latin typeface="Times New Roman" pitchFamily="18" charset="0"/>
                <a:ea typeface="ＭＳ Ｐゴシック" pitchFamily="-111" charset="-128"/>
                <a:cs typeface="Times New Roman" pitchFamily="18" charset="0"/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8" y="29238"/>
            <a:ext cx="7180375" cy="782794"/>
          </a:xfrm>
        </p:spPr>
        <p:txBody>
          <a:bodyPr/>
          <a:lstStyle/>
          <a:p>
            <a:pPr eaLnBrk="0" hangingPunct="0"/>
            <a:r>
              <a:rPr lang="en-US" dirty="0" smtClean="0"/>
              <a:t>How does compact x-ray light source (CXLS) fit in EMSL/PNNL?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4509" y="903655"/>
            <a:ext cx="6084276" cy="4491387"/>
          </a:xfrm>
        </p:spPr>
        <p:txBody>
          <a:bodyPr/>
          <a:lstStyle/>
          <a:p>
            <a:r>
              <a:rPr lang="en-US" sz="2800" dirty="0" smtClean="0"/>
              <a:t>Multi-modality characterization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>
                <a:solidFill>
                  <a:srgbClr val="0000CC"/>
                </a:solidFill>
              </a:rPr>
              <a:t>- Incorporation of EMSL’s capabilities  	with X-ray capabilities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CC"/>
                </a:solidFill>
              </a:rPr>
              <a:t>	</a:t>
            </a:r>
            <a:r>
              <a:rPr lang="en-US" sz="2000" dirty="0" smtClean="0">
                <a:solidFill>
                  <a:srgbClr val="0000CC"/>
                </a:solidFill>
              </a:rPr>
              <a:t>- i.e., incorporating MS or dynamic 	  	TEM capability with x-rays</a:t>
            </a:r>
          </a:p>
          <a:p>
            <a:r>
              <a:rPr lang="en-US" sz="2800" dirty="0" smtClean="0"/>
              <a:t>Controlled radiation damage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>
                <a:solidFill>
                  <a:srgbClr val="0000CC"/>
                </a:solidFill>
              </a:rPr>
              <a:t>- Less intensity in comparison to 4th 	generation light sources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CC"/>
                </a:solidFill>
              </a:rPr>
              <a:t>	- Damage in biological materials can 	be controlled</a:t>
            </a:r>
          </a:p>
          <a:p>
            <a:r>
              <a:rPr lang="en-US" sz="2800" dirty="0" smtClean="0"/>
              <a:t>Time resolved measurements</a:t>
            </a:r>
          </a:p>
          <a:p>
            <a:pPr marL="0" indent="0">
              <a:buNone/>
            </a:pPr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0000CC"/>
                </a:solidFill>
              </a:rPr>
              <a:t>- Time structure </a:t>
            </a:r>
            <a:r>
              <a:rPr lang="en-US" sz="2000" dirty="0">
                <a:solidFill>
                  <a:srgbClr val="0000CC"/>
                </a:solidFill>
              </a:rPr>
              <a:t>of the pulse width will be </a:t>
            </a:r>
            <a:r>
              <a:rPr lang="en-US" sz="2000" dirty="0" smtClean="0">
                <a:solidFill>
                  <a:srgbClr val="0000CC"/>
                </a:solidFill>
              </a:rPr>
              <a:t>	in </a:t>
            </a:r>
            <a:r>
              <a:rPr lang="en-US" sz="2000" dirty="0">
                <a:solidFill>
                  <a:srgbClr val="0000CC"/>
                </a:solidFill>
              </a:rPr>
              <a:t>the order of 10-300 </a:t>
            </a:r>
            <a:r>
              <a:rPr lang="en-US" sz="2000" dirty="0" smtClean="0">
                <a:solidFill>
                  <a:srgbClr val="0000CC"/>
                </a:solidFill>
              </a:rPr>
              <a:t>fs</a:t>
            </a:r>
            <a:endParaRPr lang="en-US" sz="2000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CC"/>
                </a:solidFill>
              </a:rPr>
              <a:t>	</a:t>
            </a:r>
            <a:r>
              <a:rPr lang="en-US" sz="2000" dirty="0" smtClean="0">
                <a:solidFill>
                  <a:srgbClr val="0000CC"/>
                </a:solidFill>
              </a:rPr>
              <a:t>- Time </a:t>
            </a:r>
            <a:r>
              <a:rPr lang="en-US" sz="2000" dirty="0">
                <a:solidFill>
                  <a:srgbClr val="0000CC"/>
                </a:solidFill>
              </a:rPr>
              <a:t>scales are consistent with many </a:t>
            </a:r>
            <a:r>
              <a:rPr lang="en-US" sz="2000" dirty="0" smtClean="0">
                <a:solidFill>
                  <a:srgbClr val="0000CC"/>
                </a:solidFill>
              </a:rPr>
              <a:t>	processes</a:t>
            </a:r>
          </a:p>
          <a:p>
            <a:r>
              <a:rPr lang="en-US" sz="2800" dirty="0" smtClean="0"/>
              <a:t>Special Needs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>
                <a:solidFill>
                  <a:srgbClr val="0000CC"/>
                </a:solidFill>
              </a:rPr>
              <a:t>- High level bio safety, classified work, </a:t>
            </a:r>
            <a:r>
              <a:rPr lang="en-US" sz="1600" dirty="0" smtClean="0">
                <a:solidFill>
                  <a:srgbClr val="0000CC"/>
                </a:solidFill>
              </a:rPr>
              <a:t>etc</a:t>
            </a:r>
            <a:r>
              <a:rPr lang="en-US" sz="2000" dirty="0" smtClean="0">
                <a:solidFill>
                  <a:srgbClr val="0000CC"/>
                </a:solidFill>
              </a:rPr>
              <a:t>.</a:t>
            </a:r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91507" y="3913151"/>
            <a:ext cx="2018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Yeast organelle structure</a:t>
            </a:r>
          </a:p>
          <a:p>
            <a:r>
              <a:rPr lang="en-US" sz="1200" dirty="0" smtClean="0"/>
              <a:t>C. Larabell, UCSF/LBNL</a:t>
            </a:r>
          </a:p>
          <a:p>
            <a:r>
              <a:rPr lang="en-US" sz="1200" dirty="0" smtClean="0"/>
              <a:t>With permission.</a:t>
            </a:r>
            <a:endParaRPr lang="en-US" sz="1200" dirty="0"/>
          </a:p>
        </p:txBody>
      </p:sp>
      <p:pic>
        <p:nvPicPr>
          <p:cNvPr id="13" name="f9b40216-d792-424a-aa02-0a7e15c0c904" descr="D33E345E-9948-48B2-BA09-CCACEEB18753@hs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702" y="1104158"/>
            <a:ext cx="1529616" cy="27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6e7cf3a5-2076-432b-a3ad-202b56d785af" descr="5B61EFF6-49FC-46CF-B7E5-941076F80894@hsd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670" y="1104157"/>
            <a:ext cx="1285006" cy="214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b8b6c0c-7c38-4fb3-9625-4f8e1b3a2d83" descr="A67EF6CA-1957-49DA-AC0B-6BBB661FB0F5@hsd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542" y="4559482"/>
            <a:ext cx="991262" cy="128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28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27594" y="5923128"/>
            <a:ext cx="3316406" cy="934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228600" y="151634"/>
            <a:ext cx="6621905" cy="550889"/>
          </a:xfrm>
        </p:spPr>
        <p:txBody>
          <a:bodyPr/>
          <a:lstStyle/>
          <a:p>
            <a:r>
              <a:rPr lang="en-US" sz="3600" dirty="0" smtClean="0"/>
              <a:t>CXLS Workshop at EMSL/PNNL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5596887"/>
            <a:ext cx="8839200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cs typeface="Garamond"/>
              </a:rPr>
              <a:t>One of the major outcomes is associated with multi-modality due to EMSL capabilities and CXLS </a:t>
            </a:r>
            <a:endParaRPr lang="en-US" sz="2800" dirty="0">
              <a:solidFill>
                <a:srgbClr val="C00000"/>
              </a:solidFill>
              <a:cs typeface="Garamond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48285" y="958247"/>
            <a:ext cx="4323715" cy="4491387"/>
          </a:xfrm>
        </p:spPr>
        <p:txBody>
          <a:bodyPr/>
          <a:lstStyle/>
          <a:p>
            <a:r>
              <a:rPr lang="en-US" sz="2800" dirty="0" smtClean="0"/>
              <a:t>Workshop was held in September 2011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>
                <a:solidFill>
                  <a:srgbClr val="0000CC"/>
                </a:solidFill>
              </a:rPr>
              <a:t>- 2 days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CC"/>
                </a:solidFill>
              </a:rPr>
              <a:t>	</a:t>
            </a:r>
            <a:r>
              <a:rPr lang="en-US" sz="2000" dirty="0" smtClean="0">
                <a:solidFill>
                  <a:srgbClr val="0000CC"/>
                </a:solidFill>
              </a:rPr>
              <a:t>- </a:t>
            </a:r>
            <a:r>
              <a:rPr lang="en-US" sz="2000" dirty="0">
                <a:solidFill>
                  <a:srgbClr val="0000CC"/>
                </a:solidFill>
              </a:rPr>
              <a:t>about 75 people 	</a:t>
            </a:r>
            <a:r>
              <a:rPr lang="en-US" sz="2000" dirty="0" smtClean="0">
                <a:solidFill>
                  <a:srgbClr val="0000CC"/>
                </a:solidFill>
              </a:rPr>
              <a:t>participated</a:t>
            </a:r>
          </a:p>
          <a:p>
            <a:r>
              <a:rPr lang="en-US" sz="2800" dirty="0" smtClean="0"/>
              <a:t>Biology</a:t>
            </a:r>
          </a:p>
          <a:p>
            <a:r>
              <a:rPr lang="en-US" sz="2800" dirty="0" smtClean="0"/>
              <a:t>Biogeochemistry &amp; Environmental Science</a:t>
            </a:r>
          </a:p>
          <a:p>
            <a:r>
              <a:rPr lang="en-US" sz="2800" dirty="0" smtClean="0"/>
              <a:t>Catalysis</a:t>
            </a:r>
          </a:p>
          <a:p>
            <a:r>
              <a:rPr lang="en-US" sz="2800" dirty="0" smtClean="0"/>
              <a:t>Material Science</a:t>
            </a:r>
          </a:p>
          <a:p>
            <a:r>
              <a:rPr lang="en-US" sz="2800" dirty="0" smtClean="0"/>
              <a:t>Technology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endParaRPr lang="en-US" sz="2000" dirty="0">
              <a:solidFill>
                <a:srgbClr val="0000CC"/>
              </a:solidFill>
            </a:endParaRPr>
          </a:p>
        </p:txBody>
      </p:sp>
      <p:pic>
        <p:nvPicPr>
          <p:cNvPr id="9" name="Picture 8" descr="PNNL_Concept_v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47" y="1498980"/>
            <a:ext cx="4530628" cy="346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9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191" y="1160060"/>
            <a:ext cx="8757442" cy="55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49021" y="5744865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Bernd </a:t>
            </a:r>
            <a:r>
              <a:rPr lang="en-US" dirty="0" err="1" smtClean="0"/>
              <a:t>Kabius</a:t>
            </a:r>
            <a:r>
              <a:rPr lang="en-US" dirty="0" smtClean="0"/>
              <a:t> et. al , EMSL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8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329071" y="1052624"/>
            <a:ext cx="6570920" cy="5082362"/>
            <a:chOff x="1440" y="1310"/>
            <a:chExt cx="8753" cy="4592"/>
          </a:xfrm>
        </p:grpSpPr>
        <p:pic>
          <p:nvPicPr>
            <p:cNvPr id="5" name="Picture 4" descr="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0" y="1476"/>
              <a:ext cx="4853" cy="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310"/>
              <a:ext cx="3728" cy="4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228600" y="151634"/>
            <a:ext cx="6621905" cy="550889"/>
          </a:xfrm>
        </p:spPr>
        <p:txBody>
          <a:bodyPr/>
          <a:lstStyle/>
          <a:p>
            <a:r>
              <a:rPr lang="en-US" sz="3600" dirty="0" smtClean="0"/>
              <a:t>DTEM at LLNL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1141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d3p665\AppData\Local\Microsoft\Windows\Temporary Internet Files\Content.Outlook\B7MAE65I\MGO_00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667000"/>
            <a:ext cx="2068632" cy="1905000"/>
          </a:xfrm>
          <a:prstGeom prst="rect">
            <a:avLst/>
          </a:prstGeom>
          <a:noFill/>
        </p:spPr>
      </p:pic>
      <p:pic>
        <p:nvPicPr>
          <p:cNvPr id="5" name="Picture 4" descr="helio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514600"/>
            <a:ext cx="1838325" cy="1857375"/>
          </a:xfrm>
          <a:prstGeom prst="rect">
            <a:avLst/>
          </a:prstGeom>
          <a:gradFill rotWithShape="1">
            <a:gsLst>
              <a:gs pos="0">
                <a:srgbClr val="BCBCBC"/>
              </a:gs>
              <a:gs pos="35001">
                <a:srgbClr val="D0D0D0"/>
              </a:gs>
              <a:gs pos="100000">
                <a:srgbClr val="EDEDED"/>
              </a:gs>
            </a:gsLst>
            <a:lin ang="162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pic>
      <p:pic>
        <p:nvPicPr>
          <p:cNvPr id="6" name="Picture 8" descr="new imago leap photo small cmy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1050" y="3092450"/>
            <a:ext cx="32829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5105400" y="4127500"/>
            <a:ext cx="774700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321300" y="2638425"/>
            <a:ext cx="5588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latin typeface="Perpetua" pitchFamily="18" charset="0"/>
                <a:ea typeface="ＭＳ Ｐゴシック" charset="-128"/>
                <a:cs typeface="Arial" charset="0"/>
              </a:rPr>
              <a:t>TEM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358393" y="3910012"/>
            <a:ext cx="503664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latin typeface="Perpetua" pitchFamily="18" charset="0"/>
                <a:ea typeface="ＭＳ Ｐゴシック" charset="-128"/>
                <a:cs typeface="Arial" charset="0"/>
              </a:rPr>
              <a:t>APT</a:t>
            </a: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V="1">
            <a:off x="5105400" y="2401887"/>
            <a:ext cx="774700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252034" y="3276600"/>
            <a:ext cx="75373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latin typeface="Perpetua" pitchFamily="18" charset="0"/>
                <a:ea typeface="ＭＳ Ｐゴシック" charset="-128"/>
                <a:cs typeface="Arial" charset="0"/>
              </a:rPr>
              <a:t>DB-FIB</a:t>
            </a: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2209800" y="3662362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Perpetua" pitchFamily="18" charset="0"/>
            </a:endParaRPr>
          </a:p>
        </p:txBody>
      </p:sp>
      <p:pic>
        <p:nvPicPr>
          <p:cNvPr id="13" name="Picture 16" descr="equipment_19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1295400"/>
            <a:ext cx="1485900" cy="1981200"/>
          </a:xfrm>
          <a:prstGeom prst="rect">
            <a:avLst/>
          </a:prstGeom>
          <a:noFill/>
        </p:spPr>
      </p:pic>
      <p:sp>
        <p:nvSpPr>
          <p:cNvPr id="14" name="Rectangle 18"/>
          <p:cNvSpPr>
            <a:spLocks noChangeArrowheads="1"/>
          </p:cNvSpPr>
          <p:nvPr/>
        </p:nvSpPr>
        <p:spPr bwMode="auto">
          <a:xfrm rot="16200000">
            <a:off x="1162052" y="2800348"/>
            <a:ext cx="152402" cy="1257305"/>
          </a:xfrm>
          <a:prstGeom prst="rect">
            <a:avLst/>
          </a:prstGeom>
          <a:noFill/>
          <a:ln w="38100">
            <a:solidFill>
              <a:srgbClr val="0066CC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Perpetua" pitchFamily="18" charset="0"/>
            </a:endParaRPr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-28575" y="4800600"/>
            <a:ext cx="57912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ct val="85000"/>
              </a:lnSpc>
            </a:pPr>
            <a:r>
              <a:rPr lang="en-US" sz="2800" b="1" u="sng" dirty="0" smtClean="0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Ultimate Goal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: </a:t>
            </a: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Determine 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the </a:t>
            </a:r>
            <a:endParaRPr lang="en-US" sz="2800" dirty="0" smtClean="0">
              <a:solidFill>
                <a:srgbClr val="C000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dirty="0" smtClean="0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positions (in 3D) 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and chemical identity of individual atoms in any materials system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" y="1143000"/>
            <a:ext cx="48288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APT : Atom Probe Tomography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DB-FIB: Dual-beam Focused Ion Beam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TEM : Transmission Electron Microscopy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455613" y="227013"/>
            <a:ext cx="82042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A22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A22F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A22F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A22F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A22F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A22F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A22F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A22F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78A22F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 smtClean="0"/>
              <a:t>3D chemical </a:t>
            </a:r>
            <a:r>
              <a:rPr lang="en-US" dirty="0"/>
              <a:t>i</a:t>
            </a:r>
            <a:r>
              <a:rPr lang="en-US" dirty="0" smtClean="0"/>
              <a:t>maging at EMSL</a:t>
            </a: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76200" y="6553200"/>
            <a:ext cx="38900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latin typeface="Perpetua" pitchFamily="18" charset="0"/>
              </a:rPr>
              <a:t>I. Arslan et al. / </a:t>
            </a:r>
            <a:r>
              <a:rPr lang="en-US" sz="1400" dirty="0" err="1">
                <a:latin typeface="Perpetua" pitchFamily="18" charset="0"/>
              </a:rPr>
              <a:t>Ultramicroscopy</a:t>
            </a:r>
            <a:r>
              <a:rPr lang="en-US" sz="1400" dirty="0">
                <a:latin typeface="Perpetua" pitchFamily="18" charset="0"/>
              </a:rPr>
              <a:t> 108 (2008) 1579–1585</a:t>
            </a:r>
          </a:p>
        </p:txBody>
      </p:sp>
    </p:spTree>
    <p:extLst>
      <p:ext uri="{BB962C8B-B14F-4D97-AF65-F5344CB8AC3E}">
        <p14:creationId xmlns:p14="http://schemas.microsoft.com/office/powerpoint/2010/main" val="23140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64" y="1262382"/>
            <a:ext cx="3587662" cy="5368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900MHz_NMR_2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39" y="378038"/>
            <a:ext cx="217805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811440"/>
              </p:ext>
            </p:extLst>
          </p:nvPr>
        </p:nvGraphicFramePr>
        <p:xfrm>
          <a:off x="4274288" y="3275644"/>
          <a:ext cx="4774018" cy="3582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Slide" r:id="rId5" imgW="4572000" imgH="3429000" progId="PowerPoint.Slide.8">
                  <p:embed/>
                </p:oleObj>
              </mc:Choice>
              <mc:Fallback>
                <p:oleObj name="Slide" r:id="rId5" imgW="4572000" imgH="3429000" progId="PowerPoint.Slide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4288" y="3275644"/>
                        <a:ext cx="4774018" cy="35823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306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3856" y="81798"/>
            <a:ext cx="7954963" cy="430213"/>
          </a:xfrm>
        </p:spPr>
        <p:txBody>
          <a:bodyPr/>
          <a:lstStyle/>
          <a:p>
            <a:r>
              <a:rPr lang="en-US" sz="2400" dirty="0"/>
              <a:t>T</a:t>
            </a:r>
            <a:r>
              <a:rPr lang="en-US" sz="2400" dirty="0" smtClean="0"/>
              <a:t>ransformations at the mineral-metal-microbe interface microenvironment</a:t>
            </a:r>
            <a:endParaRPr lang="en-US" sz="2400" dirty="0"/>
          </a:p>
        </p:txBody>
      </p:sp>
      <p:sp>
        <p:nvSpPr>
          <p:cNvPr id="6" name="Rectangle 12"/>
          <p:cNvSpPr txBox="1">
            <a:spLocks noChangeArrowheads="1"/>
          </p:cNvSpPr>
          <p:nvPr/>
        </p:nvSpPr>
        <p:spPr bwMode="auto">
          <a:xfrm>
            <a:off x="107504" y="900261"/>
            <a:ext cx="5328592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SzPct val="80000"/>
              <a:buBlip>
                <a:blip r:embed="rId2"/>
              </a:buBlip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60" charset="-128"/>
                <a:cs typeface="ＭＳ Ｐゴシック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3"/>
              </a:buBlip>
              <a:defRPr sz="2000">
                <a:solidFill>
                  <a:schemeClr val="tx1"/>
                </a:solidFill>
                <a:latin typeface="Century Gothic" pitchFamily="34" charset="0"/>
                <a:ea typeface="ＭＳ Ｐゴシック" pitchFamily="83" charset="-128"/>
                <a:cs typeface="ＭＳ Ｐゴシック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80000"/>
              <a:buBlip>
                <a:blip r:embed="rId4"/>
              </a:buBlip>
              <a:defRPr sz="2000">
                <a:solidFill>
                  <a:schemeClr val="tx1"/>
                </a:solidFill>
                <a:latin typeface="Century Gothic" pitchFamily="34" charset="0"/>
                <a:ea typeface="ＭＳ Ｐゴシック" pitchFamily="83" charset="-128"/>
                <a:cs typeface="ＭＳ Ｐゴシック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SzPct val="80000"/>
              <a:buBlip>
                <a:blip r:embed="rId5"/>
              </a:buBlip>
              <a:defRPr sz="1600">
                <a:solidFill>
                  <a:schemeClr val="tx1"/>
                </a:solidFill>
                <a:latin typeface="Century Gothic" pitchFamily="34" charset="0"/>
                <a:ea typeface="ＭＳ Ｐゴシック" pitchFamily="83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80000"/>
              <a:buBlip>
                <a:blip r:embed="rId2"/>
              </a:buBlip>
              <a:defRPr sz="1400">
                <a:solidFill>
                  <a:schemeClr val="tx1"/>
                </a:solidFill>
                <a:latin typeface="Century Gothic" pitchFamily="34" charset="0"/>
                <a:ea typeface="ＭＳ Ｐゴシック" pitchFamily="83" charset="-128"/>
                <a:cs typeface="ＭＳ Ｐゴシック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dirty="0" smtClean="0"/>
              <a:t>Microbes and redox active minerals have been shown to be capable of transforming contaminants</a:t>
            </a:r>
          </a:p>
          <a:p>
            <a:r>
              <a:rPr lang="en-US" sz="2200" dirty="0" smtClean="0"/>
              <a:t>Characteristics of microenvironments, cell surfaces, subcellular components are important</a:t>
            </a:r>
          </a:p>
          <a:p>
            <a:r>
              <a:rPr lang="en-US" sz="2200" dirty="0" smtClean="0"/>
              <a:t>The location/mechanism of contaminant sorption, reduction, and precipitation processes, relative to cells attached to mineral surfaces is not well understood</a:t>
            </a:r>
          </a:p>
          <a:p>
            <a:r>
              <a:rPr lang="en-US" sz="2200" dirty="0" smtClean="0"/>
              <a:t>An understanding of the spatial distribution of contaminants and their chemistry within and near the mineral-microbe interface microenvironment is needed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230335" y="6119336"/>
            <a:ext cx="585656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400" dirty="0"/>
              <a:t>Kemner, O</a:t>
            </a:r>
            <a:r>
              <a:rPr lang="ja-JP" altLang="en-US" sz="1400" dirty="0"/>
              <a:t>’</a:t>
            </a:r>
            <a:r>
              <a:rPr lang="en-US" sz="1400" dirty="0"/>
              <a:t>Loughlin, Kelly, Boyanov, </a:t>
            </a:r>
            <a:r>
              <a:rPr lang="ja-JP" altLang="en-US" sz="1400" dirty="0"/>
              <a:t>“</a:t>
            </a:r>
            <a:r>
              <a:rPr lang="en-US" sz="1400" dirty="0"/>
              <a:t>Synchrotron x-ray investigations of mineral-microbe-metal interactions,</a:t>
            </a:r>
            <a:r>
              <a:rPr lang="ja-JP" altLang="en-US" sz="1400" dirty="0"/>
              <a:t>”</a:t>
            </a:r>
            <a:r>
              <a:rPr lang="en-US" sz="1400" dirty="0"/>
              <a:t> </a:t>
            </a:r>
            <a:r>
              <a:rPr lang="en-US" sz="1400" b="1" i="1" dirty="0"/>
              <a:t>Elements</a:t>
            </a:r>
            <a:r>
              <a:rPr lang="en-US" sz="1400" dirty="0"/>
              <a:t> August 2005.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7537" y="1244051"/>
            <a:ext cx="3215576" cy="426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8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MSL Template 97-03">
  <a:themeElements>
    <a:clrScheme name="PNNL_Presentation_Template 11">
      <a:dk1>
        <a:srgbClr val="000000"/>
      </a:dk1>
      <a:lt1>
        <a:srgbClr val="FFFFFF"/>
      </a:lt1>
      <a:dk2>
        <a:srgbClr val="CB7023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PNNL_Presentation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NNL_Presentation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NL_Presentation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00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E7B900"/>
        </a:accent6>
        <a:hlink>
          <a:srgbClr val="CC33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9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0000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E7B900"/>
        </a:accent6>
        <a:hlink>
          <a:srgbClr val="006600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10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3366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DB8CA"/>
        </a:accent5>
        <a:accent6>
          <a:srgbClr val="E7B900"/>
        </a:accent6>
        <a:hlink>
          <a:srgbClr val="008080"/>
        </a:hlink>
        <a:folHlink>
          <a:srgbClr val="99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11">
        <a:dk1>
          <a:srgbClr val="000000"/>
        </a:dk1>
        <a:lt1>
          <a:srgbClr val="FFFFFF"/>
        </a:lt1>
        <a:dk2>
          <a:srgbClr val="CB7023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MSL Template 97-03">
  <a:themeElements>
    <a:clrScheme name="PNNL_Presentation_Template 11">
      <a:dk1>
        <a:srgbClr val="000000"/>
      </a:dk1>
      <a:lt1>
        <a:srgbClr val="FFFFFF"/>
      </a:lt1>
      <a:dk2>
        <a:srgbClr val="CB7023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PNNL_Presentation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NNL_Presentation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NL_Presentation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00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E7B900"/>
        </a:accent6>
        <a:hlink>
          <a:srgbClr val="CC33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9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0000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E7B900"/>
        </a:accent6>
        <a:hlink>
          <a:srgbClr val="006600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10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3366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DB8CA"/>
        </a:accent5>
        <a:accent6>
          <a:srgbClr val="E7B900"/>
        </a:accent6>
        <a:hlink>
          <a:srgbClr val="008080"/>
        </a:hlink>
        <a:folHlink>
          <a:srgbClr val="99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11">
        <a:dk1>
          <a:srgbClr val="000000"/>
        </a:dk1>
        <a:lt1>
          <a:srgbClr val="FFFFFF"/>
        </a:lt1>
        <a:dk2>
          <a:srgbClr val="CB7023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EMSL Template 97-03">
  <a:themeElements>
    <a:clrScheme name="PNNL_Presentation_Template 11">
      <a:dk1>
        <a:srgbClr val="000000"/>
      </a:dk1>
      <a:lt1>
        <a:srgbClr val="FFFFFF"/>
      </a:lt1>
      <a:dk2>
        <a:srgbClr val="CB7023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PNNL_Presentation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NNL_Presentation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NL_Presentation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00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E7B900"/>
        </a:accent6>
        <a:hlink>
          <a:srgbClr val="CC33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9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0000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E7B900"/>
        </a:accent6>
        <a:hlink>
          <a:srgbClr val="006600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10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3366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DB8CA"/>
        </a:accent5>
        <a:accent6>
          <a:srgbClr val="E7B900"/>
        </a:accent6>
        <a:hlink>
          <a:srgbClr val="008080"/>
        </a:hlink>
        <a:folHlink>
          <a:srgbClr val="99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11">
        <a:dk1>
          <a:srgbClr val="000000"/>
        </a:dk1>
        <a:lt1>
          <a:srgbClr val="FFFFFF"/>
        </a:lt1>
        <a:dk2>
          <a:srgbClr val="CB7023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EMSL Template 97-03">
  <a:themeElements>
    <a:clrScheme name="PNNL_Presentation_Template 11">
      <a:dk1>
        <a:srgbClr val="000000"/>
      </a:dk1>
      <a:lt1>
        <a:srgbClr val="FFFFFF"/>
      </a:lt1>
      <a:dk2>
        <a:srgbClr val="CB7023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PNNL_Presentation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NNL_Presentation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NL_Presentation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00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E7B900"/>
        </a:accent6>
        <a:hlink>
          <a:srgbClr val="CC33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9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0000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E7B900"/>
        </a:accent6>
        <a:hlink>
          <a:srgbClr val="006600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10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3366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DB8CA"/>
        </a:accent5>
        <a:accent6>
          <a:srgbClr val="E7B900"/>
        </a:accent6>
        <a:hlink>
          <a:srgbClr val="008080"/>
        </a:hlink>
        <a:folHlink>
          <a:srgbClr val="99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11">
        <a:dk1>
          <a:srgbClr val="000000"/>
        </a:dk1>
        <a:lt1>
          <a:srgbClr val="FFFFFF"/>
        </a:lt1>
        <a:dk2>
          <a:srgbClr val="CB7023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EMSL_presentationTemplate_10x7.5">
  <a:themeElements>
    <a:clrScheme name="PNNL_Presentation_Template 11">
      <a:dk1>
        <a:srgbClr val="000000"/>
      </a:dk1>
      <a:lt1>
        <a:srgbClr val="FFFFFF"/>
      </a:lt1>
      <a:dk2>
        <a:srgbClr val="CB7023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PNNL_Presentation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NNL_Presentation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NL_Presentation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00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E7B900"/>
        </a:accent6>
        <a:hlink>
          <a:srgbClr val="CC33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9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0000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E7B900"/>
        </a:accent6>
        <a:hlink>
          <a:srgbClr val="006600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10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3366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DB8CA"/>
        </a:accent5>
        <a:accent6>
          <a:srgbClr val="E7B900"/>
        </a:accent6>
        <a:hlink>
          <a:srgbClr val="008080"/>
        </a:hlink>
        <a:folHlink>
          <a:srgbClr val="99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11">
        <a:dk1>
          <a:srgbClr val="000000"/>
        </a:dk1>
        <a:lt1>
          <a:srgbClr val="FFFFFF"/>
        </a:lt1>
        <a:dk2>
          <a:srgbClr val="CB7023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EMSL Template 97-03</Template>
  <TotalTime>56702</TotalTime>
  <Words>1291</Words>
  <Application>Microsoft Office PowerPoint</Application>
  <PresentationFormat>On-screen Show (4:3)</PresentationFormat>
  <Paragraphs>224</Paragraphs>
  <Slides>22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EMSL Template 97-03</vt:lpstr>
      <vt:lpstr>Custom Design</vt:lpstr>
      <vt:lpstr>1_EMSL Template 97-03</vt:lpstr>
      <vt:lpstr>2_EMSL Template 97-03</vt:lpstr>
      <vt:lpstr>1_Custom Design</vt:lpstr>
      <vt:lpstr>3_EMSL Template 97-03</vt:lpstr>
      <vt:lpstr>2_Custom Design</vt:lpstr>
      <vt:lpstr>EMSL_presentationTemplate_10x7.5</vt:lpstr>
      <vt:lpstr>Slide</vt:lpstr>
      <vt:lpstr>Presentation</vt:lpstr>
      <vt:lpstr>What could a Compact X-ray Light Source at EMSL/PNNL do?</vt:lpstr>
      <vt:lpstr>PowerPoint Presentation</vt:lpstr>
      <vt:lpstr>How does compact x-ray light source (CXLS) fit in EMSL/PNNL?</vt:lpstr>
      <vt:lpstr>CXLS Workshop at EMSL/PNNL</vt:lpstr>
      <vt:lpstr>PowerPoint Presentation</vt:lpstr>
      <vt:lpstr>DTEM at LLNL</vt:lpstr>
      <vt:lpstr>PowerPoint Presentation</vt:lpstr>
      <vt:lpstr>PowerPoint Presentation</vt:lpstr>
      <vt:lpstr>Transformations at the mineral-metal-microbe interface microenvironment</vt:lpstr>
      <vt:lpstr>Microbe interactions </vt:lpstr>
      <vt:lpstr>Tc sequestration  under sulfidogenic conditions</vt:lpstr>
      <vt:lpstr>Response mechanisms: living cell to intended or unintended external perturbations – engineered nanomaterials</vt:lpstr>
      <vt:lpstr>3D nano-scale imaging and chemical analysis</vt:lpstr>
      <vt:lpstr>Probing the photoinduced charge transfer in semiconductor QDs-polymer hybrid solar cells</vt:lpstr>
      <vt:lpstr>High resolution STEM imaging from CdSe QDs</vt:lpstr>
      <vt:lpstr>Atmospheric Aerosols</vt:lpstr>
      <vt:lpstr>Aerosol Characterization</vt:lpstr>
      <vt:lpstr>Understanding Chemical and Structural Changes in Battery Materials  </vt:lpstr>
      <vt:lpstr>Recent progress and identification of critical paths for the success of the discovery of new battery materials </vt:lpstr>
      <vt:lpstr>PowerPoint Presentation</vt:lpstr>
      <vt:lpstr>Atomic and Electronic Structure of Catalysts </vt:lpstr>
      <vt:lpstr>PowerPoint Presentation</vt:lpstr>
    </vt:vector>
  </TitlesOfParts>
  <Company>Pacific Northwest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Staff</dc:creator>
  <cp:lastModifiedBy>JLab Conference Guest Account</cp:lastModifiedBy>
  <cp:revision>2347</cp:revision>
  <cp:lastPrinted>2012-03-03T00:30:42Z</cp:lastPrinted>
  <dcterms:created xsi:type="dcterms:W3CDTF">2009-03-02T19:09:55Z</dcterms:created>
  <dcterms:modified xsi:type="dcterms:W3CDTF">2012-03-05T20:33:46Z</dcterms:modified>
</cp:coreProperties>
</file>