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7" r:id="rId3"/>
    <p:sldId id="356" r:id="rId4"/>
    <p:sldId id="446" r:id="rId5"/>
    <p:sldId id="385" r:id="rId6"/>
    <p:sldId id="386" r:id="rId7"/>
    <p:sldId id="466" r:id="rId8"/>
    <p:sldId id="419" r:id="rId9"/>
    <p:sldId id="420" r:id="rId10"/>
    <p:sldId id="465" r:id="rId11"/>
    <p:sldId id="393" r:id="rId12"/>
    <p:sldId id="416" r:id="rId13"/>
    <p:sldId id="403" r:id="rId14"/>
    <p:sldId id="417" r:id="rId15"/>
    <p:sldId id="448" r:id="rId16"/>
    <p:sldId id="424" r:id="rId17"/>
    <p:sldId id="434" r:id="rId18"/>
    <p:sldId id="460" r:id="rId19"/>
    <p:sldId id="309" r:id="rId20"/>
    <p:sldId id="437" r:id="rId21"/>
    <p:sldId id="444" r:id="rId22"/>
    <p:sldId id="452" r:id="rId23"/>
    <p:sldId id="445" r:id="rId24"/>
    <p:sldId id="406" r:id="rId25"/>
    <p:sldId id="407" r:id="rId26"/>
    <p:sldId id="408" r:id="rId27"/>
    <p:sldId id="467" r:id="rId28"/>
    <p:sldId id="314" r:id="rId29"/>
    <p:sldId id="440" r:id="rId30"/>
    <p:sldId id="441" r:id="rId31"/>
    <p:sldId id="321" r:id="rId32"/>
    <p:sldId id="322" r:id="rId33"/>
    <p:sldId id="316" r:id="rId34"/>
    <p:sldId id="384" r:id="rId35"/>
    <p:sldId id="443" r:id="rId36"/>
    <p:sldId id="447" r:id="rId37"/>
    <p:sldId id="463" r:id="rId38"/>
    <p:sldId id="464" r:id="rId39"/>
    <p:sldId id="462" r:id="rId40"/>
    <p:sldId id="442" r:id="rId41"/>
    <p:sldId id="453" r:id="rId42"/>
    <p:sldId id="454" r:id="rId43"/>
    <p:sldId id="456" r:id="rId44"/>
    <p:sldId id="461" r:id="rId45"/>
    <p:sldId id="451" r:id="rId46"/>
    <p:sldId id="459" r:id="rId47"/>
    <p:sldId id="457" r:id="rId48"/>
    <p:sldId id="435" r:id="rId49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86396"/>
    <a:srgbClr val="3F6FA9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18" autoAdjust="0"/>
  </p:normalViewPr>
  <p:slideViewPr>
    <p:cSldViewPr showGuides="1">
      <p:cViewPr varScale="1">
        <p:scale>
          <a:sx n="70" d="100"/>
          <a:sy n="70" d="100"/>
        </p:scale>
        <p:origin x="-1080" y="-96"/>
      </p:cViewPr>
      <p:guideLst>
        <p:guide orient="horz" pos="2160"/>
        <p:guide pos="55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08CDEE-9392-4655-8883-84CAA3D666DF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CDC973-EB44-4FC4-A1CC-33259E9C09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73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022C82-58CF-48BB-A782-2AA09BB609F4}" type="datetimeFigureOut">
              <a:rPr lang="de-DE"/>
              <a:pPr>
                <a:defRPr/>
              </a:pPr>
              <a:t>08.03.2012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44974F-9302-43F1-8E7F-390484F6D8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0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PPT_Image_Master_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32" y="253372"/>
            <a:ext cx="6086460" cy="439718"/>
          </a:xfrm>
        </p:spPr>
        <p:txBody>
          <a:bodyPr lIns="0" tIns="0" rIns="0" bIns="0"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86375" y="2471423"/>
            <a:ext cx="3538538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DC74-1D65-49E9-99D7-3D63FCEE43D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79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Foto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53372"/>
            <a:ext cx="8229600" cy="439718"/>
          </a:xfrm>
        </p:spPr>
        <p:txBody>
          <a:bodyPr lIns="0" tIns="0" rIns="0" bIns="0"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674941" y="4622180"/>
            <a:ext cx="7110433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8E5A-7DF8-4397-80EE-3EB83EF008A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53372"/>
            <a:ext cx="5300642" cy="439718"/>
          </a:xfrm>
        </p:spPr>
        <p:txBody>
          <a:bodyPr lIns="0" tIns="0" rIns="0" bIns="0"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349200" y="1757020"/>
            <a:ext cx="7715276" cy="3151632"/>
          </a:xfrm>
        </p:spPr>
        <p:txBody>
          <a:bodyPr>
            <a:spAutoFit/>
          </a:bodyPr>
          <a:lstStyle>
            <a:lvl1pPr marL="0" indent="0" defTabSz="595313">
              <a:tabLst/>
              <a:defRPr sz="1800" b="0" i="0" cap="none" baseline="0">
                <a:solidFill>
                  <a:schemeClr val="tx1"/>
                </a:solidFill>
              </a:defRPr>
            </a:lvl1pPr>
            <a:lvl2pPr marL="1073150" indent="-265113" defTabSz="595313">
              <a:lnSpc>
                <a:spcPts val="2400"/>
              </a:lnSpc>
              <a:buFont typeface="Arial" pitchFamily="34" charset="0"/>
              <a:buChar char="•"/>
              <a:tabLst/>
              <a:defRPr/>
            </a:lvl2pPr>
            <a:lvl3pPr marL="1073150" indent="-265113" defTabSz="595313">
              <a:lnSpc>
                <a:spcPts val="2400"/>
              </a:lnSpc>
              <a:tabLst/>
              <a:defRPr b="0"/>
            </a:lvl3pPr>
            <a:lvl4pPr marL="808038" indent="265113" defTabSz="595313">
              <a:lnSpc>
                <a:spcPts val="2400"/>
              </a:lnSpc>
              <a:buFont typeface="Arial" pitchFamily="34" charset="0"/>
              <a:buChar char="•"/>
              <a:tabLst/>
              <a:defRPr/>
            </a:lvl4pPr>
            <a:lvl5pPr marL="808038" indent="265113" defTabSz="595313">
              <a:lnSpc>
                <a:spcPts val="2400"/>
              </a:lnSpc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3"/>
            <a:endParaRPr lang="de-DE" dirty="0" smtClean="0"/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0D3C-0417-4929-A25F-675C90FA6B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66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54000"/>
            <a:ext cx="8229600" cy="4397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50" y="1019175"/>
            <a:ext cx="8766175" cy="4778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83AA-61A8-4472-969A-47A5B17AD0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524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B381-87BB-4081-B750-CD254891EE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4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54000"/>
            <a:ext cx="8229600" cy="4397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49250" y="1019175"/>
            <a:ext cx="4306888" cy="4778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8538" y="1019175"/>
            <a:ext cx="4306887" cy="4778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D398-A122-4FF7-9DD3-6C7989C1B3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20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254000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9250" y="1019175"/>
            <a:ext cx="8766175" cy="477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65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ABD905-86F1-4019-B7CE-478C31FD48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Grafik 7" descr="PPT_Image_Kopf.bmp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oliennummernplatzhalter 3"/>
          <p:cNvSpPr txBox="1">
            <a:spLocks noGrp="1"/>
          </p:cNvSpPr>
          <p:nvPr/>
        </p:nvSpPr>
        <p:spPr bwMode="auto">
          <a:xfrm>
            <a:off x="34925" y="6597650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1200" b="1" smtClean="0">
                <a:ea typeface="ＭＳ Ｐゴシック" pitchFamily="-96" charset="-128"/>
              </a:rPr>
              <a:t>FLS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2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3"/>
          <p:cNvSpPr txBox="1">
            <a:spLocks noChangeArrowheads="1"/>
          </p:cNvSpPr>
          <p:nvPr/>
        </p:nvSpPr>
        <p:spPr bwMode="auto">
          <a:xfrm>
            <a:off x="250825" y="5445125"/>
            <a:ext cx="7489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rgbClr val="386396"/>
                </a:solidFill>
              </a:rPr>
              <a:t>Injection in Rings with Small Dynamic Aperture - Lessons Learned at</a:t>
            </a:r>
            <a:r>
              <a:rPr lang="en-US" b="1" dirty="0"/>
              <a:t> </a:t>
            </a:r>
            <a:r>
              <a:rPr lang="de-DE" sz="2400" b="1" dirty="0">
                <a:solidFill>
                  <a:srgbClr val="00589C"/>
                </a:solidFill>
              </a:rPr>
              <a:t>BESSY II</a:t>
            </a:r>
          </a:p>
        </p:txBody>
      </p:sp>
      <p:sp>
        <p:nvSpPr>
          <p:cNvPr id="3075" name="Textfeld 4"/>
          <p:cNvSpPr txBox="1">
            <a:spLocks noChangeArrowheads="1"/>
          </p:cNvSpPr>
          <p:nvPr/>
        </p:nvSpPr>
        <p:spPr bwMode="auto">
          <a:xfrm>
            <a:off x="3995738" y="6381750"/>
            <a:ext cx="2663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de-DE"/>
              <a:t>A. Jankowiak, P. Kuske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Rectangle 5"/>
          <p:cNvSpPr>
            <a:spLocks noGrp="1"/>
          </p:cNvSpPr>
          <p:nvPr>
            <p:ph type="title"/>
          </p:nvPr>
        </p:nvSpPr>
        <p:spPr>
          <a:xfrm>
            <a:off x="1547813" y="115888"/>
            <a:ext cx="5329237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12292" name="Rectangle 3"/>
          <p:cNvSpPr>
            <a:spLocks/>
          </p:cNvSpPr>
          <p:nvPr/>
        </p:nvSpPr>
        <p:spPr bwMode="auto">
          <a:xfrm>
            <a:off x="1403350" y="1196975"/>
            <a:ext cx="705708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b="1" dirty="0">
                <a:solidFill>
                  <a:srgbClr val="00589C"/>
                </a:solidFill>
              </a:rPr>
              <a:t>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87450" y="188913"/>
            <a:ext cx="5689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Injection Geometry and Aperture Requirements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52550"/>
            <a:ext cx="7272337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166813" y="109538"/>
            <a:ext cx="5781675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Improve Quality of Injected Beam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7575"/>
            <a:ext cx="38100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6200" y="4572000"/>
          <a:ext cx="6096000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Bitmap" r:id="rId4" imgW="10574226" imgH="2666667" progId="Paint.Picture">
                  <p:embed/>
                </p:oleObj>
              </mc:Choice>
              <mc:Fallback>
                <p:oleObj name="Bitmap" r:id="rId4" imgW="10574226" imgH="266666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572000"/>
                        <a:ext cx="6096000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0038" y="4076700"/>
            <a:ext cx="68643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700" b="1">
                <a:ea typeface="ＭＳ Ｐゴシック" pitchFamily="-96" charset="-128"/>
              </a:rPr>
              <a:t>Dynamic vertical steering leads to improved x,y-distribution</a:t>
            </a:r>
            <a:endParaRPr lang="en-US" sz="1700">
              <a:ea typeface="ＭＳ Ｐゴシック" pitchFamily="-96" charset="-128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400800" y="4495800"/>
            <a:ext cx="26670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600">
                <a:ea typeface="ＭＳ Ｐゴシック" pitchFamily="-96" charset="-128"/>
              </a:rPr>
              <a:t>Particle distribution behind the extraction septum as a function of the vertical beam position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600">
                <a:ea typeface="ＭＳ Ｐゴシック" pitchFamily="-96" charset="-128"/>
              </a:rPr>
              <a:t>Usual distribution is shown to the very left</a:t>
            </a:r>
            <a:endParaRPr lang="de-DE" sz="1600">
              <a:ea typeface="ＭＳ Ｐゴシック" pitchFamily="-96" charset="-128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11125" y="1209675"/>
            <a:ext cx="5181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ea typeface="ＭＳ Ｐゴシック" pitchFamily="-96" charset="-128"/>
              </a:rPr>
              <a:t>Transverse emittance</a:t>
            </a:r>
            <a:endParaRPr lang="en-US" sz="1400">
              <a:ea typeface="ＭＳ Ｐゴシック" pitchFamily="-96" charset="-128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700">
                <a:ea typeface="ＭＳ Ｐゴシック" pitchFamily="-96" charset="-128"/>
              </a:rPr>
              <a:t>Measured and calculated beam size in the synchrotron during energy ramp: At extraction the emittance is 40% smaller than expected from radiation equilibrium, adiabatic damping dominates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1"/>
              <a:t>Additional emittance reduction of 40% </a:t>
            </a:r>
            <a:r>
              <a:rPr lang="en-US"/>
              <a:t>by increasing the horizontal tune</a:t>
            </a:r>
            <a:endParaRPr lang="en-US" sz="1700">
              <a:ea typeface="ＭＳ Ｐゴシック" pitchFamily="-9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body" idx="1"/>
          </p:nvPr>
        </p:nvSpPr>
        <p:spPr bwMode="auto">
          <a:xfrm>
            <a:off x="1116013" y="765175"/>
            <a:ext cx="6229350" cy="2087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23850" indent="-323850">
              <a:defRPr/>
            </a:pPr>
            <a:r>
              <a:rPr lang="en-US" cap="none" dirty="0" smtClean="0">
                <a:latin typeface="Arial" charset="0"/>
                <a:cs typeface="Arial" charset="0"/>
              </a:rPr>
              <a:t>results of multi particle tracking with time dependent coupling</a:t>
            </a:r>
          </a:p>
          <a:p>
            <a:pPr marL="361950" lvl="1" indent="-171450">
              <a:buFontTx/>
              <a:buAutoNum type="arabicPeriod"/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switched skew </a:t>
            </a:r>
            <a:r>
              <a:rPr lang="en-US" b="1" dirty="0" err="1" smtClean="0">
                <a:latin typeface="Arial" charset="0"/>
                <a:cs typeface="Arial" charset="0"/>
              </a:rPr>
              <a:t>quadrupole</a:t>
            </a:r>
            <a:r>
              <a:rPr lang="en-US" b="1" dirty="0" smtClean="0">
                <a:latin typeface="Arial" charset="0"/>
                <a:cs typeface="Arial" charset="0"/>
              </a:rPr>
              <a:t> field</a:t>
            </a:r>
          </a:p>
          <a:p>
            <a:pPr marL="361950" lvl="1" indent="-171450">
              <a:buFontTx/>
              <a:buAutoNum type="arabicPeriod"/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tune switching</a:t>
            </a:r>
          </a:p>
          <a:p>
            <a:pPr marL="361950" lvl="1" indent="-171450">
              <a:buFontTx/>
              <a:buAutoNum type="arabicPeriod"/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time dependent and resonant skew </a:t>
            </a:r>
            <a:r>
              <a:rPr lang="en-US" b="1" dirty="0" err="1" smtClean="0">
                <a:latin typeface="Arial" charset="0"/>
                <a:cs typeface="Arial" charset="0"/>
              </a:rPr>
              <a:t>quadrupole</a:t>
            </a:r>
            <a:r>
              <a:rPr lang="en-US" b="1" dirty="0" smtClean="0">
                <a:latin typeface="Arial" charset="0"/>
                <a:cs typeface="Arial" charset="0"/>
              </a:rPr>
              <a:t> field</a:t>
            </a:r>
          </a:p>
          <a:p>
            <a:pPr marL="190500" lvl="1" indent="0">
              <a:spcBef>
                <a:spcPct val="50000"/>
              </a:spcBef>
              <a:buFont typeface="Arial" charset="0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               horizontal and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vertical</a:t>
            </a:r>
            <a:r>
              <a:rPr lang="en-US" dirty="0" smtClean="0">
                <a:latin typeface="Arial" charset="0"/>
                <a:cs typeface="Arial" charset="0"/>
              </a:rPr>
              <a:t> EMITTANCE vs. TIME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66838" y="50800"/>
            <a:ext cx="5437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Emittance Exchange – Take Advantage of Smaller Vertical Emittance</a:t>
            </a:r>
          </a:p>
        </p:txBody>
      </p:sp>
      <p:pic>
        <p:nvPicPr>
          <p:cNvPr id="15364" name="Picture 4" descr="emittan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944813"/>
            <a:ext cx="64198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emittan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68863"/>
            <a:ext cx="64198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83188" y="1111250"/>
            <a:ext cx="3852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1400">
                <a:ea typeface="ＭＳ Ｐゴシック" pitchFamily="-96" charset="-128"/>
              </a:rPr>
              <a:t>C. Carli, et al.,“Emittance Exchange by Crossing a Coupling Resonance“, EPAC 2002</a:t>
            </a:r>
            <a:endParaRPr lang="en-US" sz="1400">
              <a:ea typeface="ＭＳ Ｐゴシック" pitchFamily="-9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016375" y="725488"/>
            <a:ext cx="5164138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  <a:spcAft>
                <a:spcPct val="50000"/>
              </a:spcAft>
              <a:buClr>
                <a:srgbClr val="296A51"/>
              </a:buClr>
              <a:buFont typeface="Arial" charset="0"/>
              <a:buNone/>
            </a:pPr>
            <a:r>
              <a:rPr lang="en-US" sz="1700" b="1">
                <a:ea typeface="ＭＳ Ｐゴシック" pitchFamily="-96" charset="-128"/>
              </a:rPr>
              <a:t>Longitudinal emittance and long. mismatch</a:t>
            </a:r>
            <a:endParaRPr lang="en-US" sz="1700">
              <a:ea typeface="ＭＳ Ｐゴシック" pitchFamily="-96" charset="-128"/>
            </a:endParaRPr>
          </a:p>
          <a:p>
            <a:pPr algn="l">
              <a:lnSpc>
                <a:spcPts val="1700"/>
              </a:lnSpc>
              <a:spcAft>
                <a:spcPct val="50000"/>
              </a:spcAft>
              <a:buClr>
                <a:srgbClr val="296A51"/>
              </a:buClr>
              <a:buFont typeface="Arial" charset="0"/>
              <a:buNone/>
            </a:pPr>
            <a:r>
              <a:rPr lang="en-US" sz="1700">
                <a:ea typeface="ＭＳ Ｐゴシック" pitchFamily="-96" charset="-128"/>
              </a:rPr>
              <a:t>	          	</a:t>
            </a:r>
            <a:r>
              <a:rPr lang="en-US" sz="1700" b="1">
                <a:ea typeface="ＭＳ Ｐゴシック" pitchFamily="-96" charset="-128"/>
              </a:rPr>
              <a:t>injected 	    stored beam</a:t>
            </a:r>
          </a:p>
          <a:p>
            <a:pPr algn="l">
              <a:lnSpc>
                <a:spcPts val="1700"/>
              </a:lnSpc>
              <a:spcAft>
                <a:spcPct val="50000"/>
              </a:spcAft>
              <a:buClr>
                <a:srgbClr val="296A51"/>
              </a:buClr>
              <a:buFont typeface="Arial" charset="0"/>
              <a:buNone/>
            </a:pPr>
            <a:r>
              <a:rPr lang="en-US" sz="1700" b="1">
                <a:ea typeface="ＭＳ Ｐゴシック" pitchFamily="-96" charset="-128"/>
              </a:rPr>
              <a:t>energy spread:</a:t>
            </a:r>
            <a:r>
              <a:rPr lang="en-US" sz="1700">
                <a:ea typeface="ＭＳ Ｐゴシック" pitchFamily="-96" charset="-128"/>
              </a:rPr>
              <a:t> 	5.7 10</a:t>
            </a:r>
            <a:r>
              <a:rPr lang="en-US" sz="1700" baseline="30000">
                <a:ea typeface="ＭＳ Ｐゴシック" pitchFamily="-96" charset="-128"/>
              </a:rPr>
              <a:t>-4</a:t>
            </a:r>
            <a:r>
              <a:rPr lang="en-US" sz="1700">
                <a:ea typeface="ＭＳ Ｐゴシック" pitchFamily="-96" charset="-128"/>
              </a:rPr>
              <a:t>	       1.0 10</a:t>
            </a:r>
            <a:r>
              <a:rPr lang="en-US" sz="1700" baseline="30000">
                <a:ea typeface="ＭＳ Ｐゴシック" pitchFamily="-96" charset="-128"/>
              </a:rPr>
              <a:t>-3</a:t>
            </a:r>
            <a:endParaRPr lang="en-US" sz="1700">
              <a:ea typeface="ＭＳ Ｐゴシック" pitchFamily="-96" charset="-128"/>
            </a:endParaRPr>
          </a:p>
          <a:p>
            <a:pPr algn="l">
              <a:lnSpc>
                <a:spcPts val="1700"/>
              </a:lnSpc>
              <a:spcAft>
                <a:spcPct val="50000"/>
              </a:spcAft>
              <a:buClr>
                <a:srgbClr val="296A51"/>
              </a:buClr>
              <a:buFont typeface="Arial" charset="0"/>
              <a:buNone/>
            </a:pPr>
            <a:r>
              <a:rPr lang="en-US" sz="1700" b="1">
                <a:ea typeface="ＭＳ Ｐゴシック" pitchFamily="-96" charset="-128"/>
              </a:rPr>
              <a:t>bunch length:</a:t>
            </a:r>
            <a:r>
              <a:rPr lang="en-US" sz="1700">
                <a:ea typeface="ＭＳ Ｐゴシック" pitchFamily="-96" charset="-128"/>
              </a:rPr>
              <a:t> 	100 ps	         15 ps</a:t>
            </a:r>
          </a:p>
          <a:p>
            <a:pPr algn="l">
              <a:lnSpc>
                <a:spcPts val="1700"/>
              </a:lnSpc>
              <a:spcAft>
                <a:spcPct val="20000"/>
              </a:spcAft>
              <a:buClr>
                <a:srgbClr val="296A51"/>
              </a:buClr>
              <a:buFont typeface="Arial" charset="0"/>
              <a:buNone/>
            </a:pPr>
            <a:r>
              <a:rPr lang="en-US" sz="1700">
                <a:ea typeface="ＭＳ Ｐゴシック" pitchFamily="-96" charset="-128"/>
              </a:rPr>
              <a:t>after T</a:t>
            </a:r>
            <a:r>
              <a:rPr lang="en-US" sz="1700" baseline="-25000">
                <a:ea typeface="ＭＳ Ｐゴシック" pitchFamily="-96" charset="-128"/>
              </a:rPr>
              <a:t>syn</a:t>
            </a:r>
            <a:r>
              <a:rPr lang="en-US" sz="1700">
                <a:ea typeface="ＭＳ Ｐゴシック" pitchFamily="-96" charset="-128"/>
              </a:rPr>
              <a:t>/4 injected beam has an energy spread of</a:t>
            </a:r>
          </a:p>
          <a:p>
            <a:pPr algn="l">
              <a:lnSpc>
                <a:spcPts val="1700"/>
              </a:lnSpc>
              <a:spcAft>
                <a:spcPct val="50000"/>
              </a:spcAft>
              <a:buClr>
                <a:srgbClr val="296A51"/>
              </a:buClr>
              <a:buFont typeface="Arial" charset="0"/>
              <a:buNone/>
            </a:pPr>
            <a:r>
              <a:rPr lang="en-US" sz="1700">
                <a:ea typeface="ＭＳ Ｐゴシック" pitchFamily="-96" charset="-128"/>
              </a:rPr>
              <a:t>100ps/15ps·5.7 10</a:t>
            </a:r>
            <a:r>
              <a:rPr lang="en-US" sz="1700" baseline="30000">
                <a:ea typeface="ＭＳ Ｐゴシック" pitchFamily="-96" charset="-128"/>
              </a:rPr>
              <a:t>-4 </a:t>
            </a:r>
            <a:r>
              <a:rPr lang="en-US" sz="1700">
                <a:ea typeface="ＭＳ Ｐゴシック" pitchFamily="-96" charset="-128"/>
              </a:rPr>
              <a:t>= 3.8 10</a:t>
            </a:r>
            <a:r>
              <a:rPr lang="en-US" sz="1700" baseline="30000">
                <a:ea typeface="ＭＳ Ｐゴシック" pitchFamily="-96" charset="-128"/>
              </a:rPr>
              <a:t>-3</a:t>
            </a:r>
          </a:p>
          <a:p>
            <a:pPr algn="l">
              <a:lnSpc>
                <a:spcPts val="1700"/>
              </a:lnSpc>
              <a:spcAft>
                <a:spcPct val="50000"/>
              </a:spcAft>
              <a:buClr>
                <a:srgbClr val="296A51"/>
              </a:buClr>
              <a:buFont typeface="Arial" charset="0"/>
              <a:buNone/>
            </a:pPr>
            <a:r>
              <a:rPr lang="en-US" sz="1700">
                <a:ea typeface="ＭＳ Ｐゴシック" pitchFamily="-96" charset="-128"/>
              </a:rPr>
              <a:t>at that time the horizontal oscillation amplitudes are still very large and losses can occur</a:t>
            </a:r>
          </a:p>
          <a:p>
            <a:pPr algn="l">
              <a:lnSpc>
                <a:spcPts val="1700"/>
              </a:lnSpc>
              <a:spcAft>
                <a:spcPct val="50000"/>
              </a:spcAft>
              <a:buClr>
                <a:srgbClr val="296A51"/>
              </a:buClr>
              <a:buFont typeface="Arial" charset="0"/>
              <a:buNone/>
            </a:pPr>
            <a:r>
              <a:rPr lang="en-US" sz="1700">
                <a:ea typeface="ＭＳ Ｐゴシック" pitchFamily="-96" charset="-128"/>
              </a:rPr>
              <a:t>improved with larger RF-voltages and smaller momentum compaction factor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4925" y="3860800"/>
            <a:ext cx="906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700">
                <a:ea typeface="ＭＳ Ｐゴシック" pitchFamily="-96" charset="-128"/>
              </a:rPr>
              <a:t>Bunch length measurement of the beam injected into the storage ring and simulation. Red: distribution of particles, black: projections - momentum to the right, longitudinal at the bottom</a:t>
            </a:r>
            <a:r>
              <a:rPr lang="en-US" sz="1400">
                <a:ea typeface="ＭＳ Ｐゴシック" pitchFamily="-96" charset="-128"/>
              </a:rPr>
              <a:t>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4925" y="692150"/>
          <a:ext cx="3941763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Bitmap" r:id="rId3" imgW="3095238" imgH="2476190" progId="Paint.Picture">
                  <p:embed/>
                </p:oleObj>
              </mc:Choice>
              <mc:Fallback>
                <p:oleObj name="Bitmap" r:id="rId3" imgW="3095238" imgH="24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92150"/>
                        <a:ext cx="3941763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438" y="6423025"/>
            <a:ext cx="4770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ea typeface="ＭＳ Ｐゴシック" pitchFamily="-96" charset="-128"/>
              </a:rPr>
              <a:t>Peter Kuske at ELETTRA, 25</a:t>
            </a:r>
            <a:r>
              <a:rPr lang="de-DE" sz="1600" baseline="30000">
                <a:solidFill>
                  <a:schemeClr val="bg1"/>
                </a:solidFill>
                <a:ea typeface="ＭＳ Ｐゴシック" pitchFamily="-96" charset="-128"/>
              </a:rPr>
              <a:t>th</a:t>
            </a:r>
            <a:r>
              <a:rPr lang="de-DE" sz="1600">
                <a:solidFill>
                  <a:schemeClr val="bg1"/>
                </a:solidFill>
                <a:ea typeface="ＭＳ Ｐゴシック" pitchFamily="-96" charset="-128"/>
              </a:rPr>
              <a:t> of May 2007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625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Grp="1"/>
          </p:cNvSpPr>
          <p:nvPr>
            <p:ph type="title"/>
          </p:nvPr>
        </p:nvSpPr>
        <p:spPr>
          <a:xfrm>
            <a:off x="1166813" y="109538"/>
            <a:ext cx="5781675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Improve Quality of Injected Beam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68313" y="6230938"/>
            <a:ext cx="8459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Longitudinal mismatch challenge for short bunches in SR (low alpha, BII-VSR, …)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5"/>
          <p:cNvSpPr>
            <a:spLocks noGrp="1"/>
          </p:cNvSpPr>
          <p:nvPr>
            <p:ph type="title"/>
          </p:nvPr>
        </p:nvSpPr>
        <p:spPr>
          <a:xfrm>
            <a:off x="1547813" y="115888"/>
            <a:ext cx="5329237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1403350" y="1196975"/>
            <a:ext cx="6913066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b="1" dirty="0">
                <a:solidFill>
                  <a:srgbClr val="00589C"/>
                </a:solidFill>
              </a:rPr>
              <a:t>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764DB17-0CDA-419A-89FE-C5B4B3F7648E}" type="slidenum">
              <a:rPr lang="de-DE" sz="1200" b="1">
                <a:solidFill>
                  <a:srgbClr val="00589C"/>
                </a:solidFill>
              </a:rPr>
              <a:pPr algn="r" eaLnBrk="1" hangingPunct="1"/>
              <a:t>16</a:t>
            </a:fld>
            <a:endParaRPr lang="de-DE" sz="1200" b="1">
              <a:solidFill>
                <a:srgbClr val="00589C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16063" y="44450"/>
            <a:ext cx="4135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Overcome Technical Limitations Relax Injection Geometry</a:t>
            </a:r>
          </a:p>
        </p:txBody>
      </p:sp>
      <p:pic>
        <p:nvPicPr>
          <p:cNvPr id="18436" name="Picture 4" descr="injge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952500"/>
            <a:ext cx="64643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124075" y="5327650"/>
            <a:ext cx="53276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Septum magnet moved closer to the stored beam</a:t>
            </a:r>
          </a:p>
          <a:p>
            <a:pPr eaLnBrk="1" hangingPunct="1">
              <a:spcBef>
                <a:spcPct val="50000"/>
              </a:spcBef>
            </a:pPr>
            <a:r>
              <a:rPr lang="de-DE"/>
              <a:t>life time not affected, reduced kick strength improves stability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 idx="4294967295"/>
          </p:nvPr>
        </p:nvSpPr>
        <p:spPr>
          <a:xfrm>
            <a:off x="1293813" y="115888"/>
            <a:ext cx="5078412" cy="439737"/>
          </a:xfrm>
        </p:spPr>
        <p:txBody>
          <a:bodyPr lIns="0" tIns="0" rIns="0" bIns="0"/>
          <a:lstStyle/>
          <a:p>
            <a:pPr eaLnBrk="1" hangingPunct="1"/>
            <a:r>
              <a:rPr lang="en-US" sz="2100" b="0" smtClean="0">
                <a:latin typeface="Arial" charset="0"/>
                <a:cs typeface="Arial" charset="0"/>
              </a:rPr>
              <a:t>Assume Everything Has Been Done</a:t>
            </a:r>
          </a:p>
        </p:txBody>
      </p:sp>
      <p:sp>
        <p:nvSpPr>
          <p:cNvPr id="19459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E500BD3-3AAF-47AE-8BE7-29BD7A744284}" type="slidenum">
              <a:rPr lang="de-DE" sz="1200" b="1">
                <a:solidFill>
                  <a:srgbClr val="00589C"/>
                </a:solidFill>
              </a:rPr>
              <a:pPr algn="r" eaLnBrk="1" hangingPunct="1"/>
              <a:t>17</a:t>
            </a:fld>
            <a:endParaRPr lang="de-DE" sz="1200" b="1">
              <a:solidFill>
                <a:srgbClr val="00589C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42962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de-DE"/>
              <a:t> </a:t>
            </a:r>
            <a:r>
              <a:rPr lang="en-US"/>
              <a:t>Transverse and longitudinal matching of the injected to the stored beam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Septum, the physical aperture equal to DA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technical limitations of kicker and septa overcome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DA in SR as large as possible – after linear and non-linear optimization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IDs transparent as can be – with passive and active compensation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           APPLE II-undulators still reduce the DA (large horizontal ß-function)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US"/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What else can we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6"/>
          <p:cNvSpPr>
            <a:spLocks noGrp="1"/>
          </p:cNvSpPr>
          <p:nvPr>
            <p:ph type="title"/>
          </p:nvPr>
        </p:nvSpPr>
        <p:spPr>
          <a:xfrm>
            <a:off x="1547813" y="115888"/>
            <a:ext cx="5329237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1403350" y="1196975"/>
            <a:ext cx="6913066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b="1" dirty="0">
                <a:solidFill>
                  <a:srgbClr val="00589C"/>
                </a:solidFill>
              </a:rPr>
              <a:t>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3438525" cy="439737"/>
          </a:xfrm>
        </p:spPr>
        <p:txBody>
          <a:bodyPr/>
          <a:lstStyle/>
          <a:p>
            <a:r>
              <a:rPr lang="de-DE" sz="1900" b="0" smtClean="0">
                <a:latin typeface="Arial" charset="0"/>
                <a:cs typeface="Arial" charset="0"/>
              </a:rPr>
              <a:t>BESSY II Optics Modification</a:t>
            </a:r>
            <a:endParaRPr lang="en-US" sz="1900" b="0" smtClean="0">
              <a:latin typeface="Arial" charset="0"/>
              <a:cs typeface="Arial" charset="0"/>
            </a:endParaRPr>
          </a:p>
        </p:txBody>
      </p:sp>
      <p:pic>
        <p:nvPicPr>
          <p:cNvPr id="21507" name="Picture 4" descr="normal_op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081213"/>
            <a:ext cx="67722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755650" y="981075"/>
            <a:ext cx="8069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standard optics with strong negative impact of IDs in the doublet straights: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331913" y="109538"/>
            <a:ext cx="2647950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Content 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1403350" y="1196975"/>
            <a:ext cx="6841058" cy="41386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Some Facts about BESSY II</a:t>
            </a:r>
          </a:p>
          <a:p>
            <a:pPr>
              <a:lnSpc>
                <a:spcPct val="80000"/>
              </a:lnSpc>
            </a:pPr>
            <a:endParaRPr lang="en-US" sz="1800" cap="none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Introduction: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Conventional Injection Scheme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Example BESSY II – Technical Limitations</a:t>
            </a:r>
          </a:p>
          <a:p>
            <a:pPr>
              <a:lnSpc>
                <a:spcPct val="80000"/>
              </a:lnSpc>
            </a:pPr>
            <a:endParaRPr lang="en-US" sz="1800" cap="none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Critical Issues for Efficient Injection: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Transverse and Longitudinal Match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	(Dynamic Aperture – Acceptance of the SR)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	(Impact of IDs on Acceptance and </a:t>
            </a:r>
            <a:r>
              <a:rPr lang="en-US" sz="1800" cap="none" dirty="0" smtClean="0">
                <a:latin typeface="Arial" charset="0"/>
                <a:cs typeface="Arial" charset="0"/>
              </a:rPr>
              <a:t>Counter Measures</a:t>
            </a:r>
            <a:r>
              <a:rPr lang="en-US" sz="1800" cap="none" dirty="0" smtClean="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Overcome Technical Limitations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Give up Symmetry for Higher Injection Efficiency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Limitations –Thickness of the Septum for Ultimate SR</a:t>
            </a:r>
          </a:p>
          <a:p>
            <a:pPr>
              <a:lnSpc>
                <a:spcPct val="80000"/>
              </a:lnSpc>
            </a:pPr>
            <a:endParaRPr lang="en-US" sz="1800" cap="none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Alternative Single Kicker Injection Schemes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BESSY II Approach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Pulsed </a:t>
            </a:r>
            <a:r>
              <a:rPr lang="en-US" sz="1800" cap="none" dirty="0" err="1" smtClean="0">
                <a:latin typeface="Arial" charset="0"/>
                <a:cs typeface="Arial" charset="0"/>
              </a:rPr>
              <a:t>Quadrupole</a:t>
            </a:r>
            <a:r>
              <a:rPr lang="en-US" sz="1800" cap="none" dirty="0" smtClean="0">
                <a:latin typeface="Arial" charset="0"/>
                <a:cs typeface="Arial" charset="0"/>
              </a:rPr>
              <a:t> or </a:t>
            </a:r>
            <a:r>
              <a:rPr lang="en-US" sz="1800" cap="none" dirty="0" err="1" smtClean="0">
                <a:latin typeface="Arial" charset="0"/>
                <a:cs typeface="Arial" charset="0"/>
              </a:rPr>
              <a:t>Sextupole</a:t>
            </a:r>
            <a:r>
              <a:rPr lang="en-US" sz="1800" cap="none" dirty="0" smtClean="0">
                <a:latin typeface="Arial" charset="0"/>
                <a:cs typeface="Arial" charset="0"/>
              </a:rPr>
              <a:t> KEK Approach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	Spring8 Approach</a:t>
            </a:r>
          </a:p>
          <a:p>
            <a:pPr>
              <a:lnSpc>
                <a:spcPct val="80000"/>
              </a:lnSpc>
            </a:pPr>
            <a:endParaRPr lang="en-US" sz="1800" cap="none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Alternatives to Accumulation, Swap-Out Injection (a la Borland)</a:t>
            </a:r>
          </a:p>
          <a:p>
            <a:pPr>
              <a:lnSpc>
                <a:spcPct val="80000"/>
              </a:lnSpc>
            </a:pPr>
            <a:endParaRPr lang="en-US" sz="1800" cap="none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Summary</a:t>
            </a:r>
          </a:p>
          <a:p>
            <a:pPr>
              <a:lnSpc>
                <a:spcPct val="80000"/>
              </a:lnSpc>
            </a:pPr>
            <a:endParaRPr lang="en-US" sz="1800" cap="non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3438525" cy="439737"/>
          </a:xfrm>
        </p:spPr>
        <p:txBody>
          <a:bodyPr/>
          <a:lstStyle/>
          <a:p>
            <a:r>
              <a:rPr lang="de-DE" sz="1900" b="0" smtClean="0">
                <a:latin typeface="Arial" charset="0"/>
                <a:cs typeface="Arial" charset="0"/>
              </a:rPr>
              <a:t>BESSY II Optics Modification</a:t>
            </a:r>
            <a:endParaRPr lang="en-US" sz="1900" b="0" smtClean="0">
              <a:latin typeface="Arial" charset="0"/>
              <a:cs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55650" y="981075"/>
            <a:ext cx="8069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reduce impact of IDs in the doublet straights by smaller horizontal ß-function:</a:t>
            </a:r>
          </a:p>
        </p:txBody>
      </p:sp>
      <p:pic>
        <p:nvPicPr>
          <p:cNvPr id="22532" name="Picture 4" descr="injop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081213"/>
            <a:ext cx="67722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5516563"/>
            <a:ext cx="8424863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horizontal ß-function 20 m/rad in the injection straight and 10 m/rad elsewhere;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injection efficiency &gt;90 % even with all APPLE II-undulators at smallest gap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5329237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1403350" y="1196975"/>
            <a:ext cx="7201098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b="1" dirty="0">
                <a:solidFill>
                  <a:srgbClr val="00589C"/>
                </a:solidFill>
              </a:rPr>
              <a:t>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rgbClr val="00589C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15B9526-E2CB-4B35-9FE4-A9A419679D11}" type="slidenum">
              <a:rPr lang="de-DE" sz="1200" b="1">
                <a:solidFill>
                  <a:srgbClr val="00589C"/>
                </a:solidFill>
              </a:rPr>
              <a:pPr algn="r" eaLnBrk="1" hangingPunct="1"/>
              <a:t>22</a:t>
            </a:fld>
            <a:endParaRPr lang="de-DE" sz="1200" b="1">
              <a:solidFill>
                <a:srgbClr val="00589C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16063" y="201613"/>
            <a:ext cx="3776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a typeface="ＭＳ Ｐゴシック" pitchFamily="-96" charset="-128"/>
              </a:rPr>
              <a:t>Limits for Efficient Injection</a:t>
            </a:r>
          </a:p>
        </p:txBody>
      </p:sp>
      <p:pic>
        <p:nvPicPr>
          <p:cNvPr id="24580" name="Picture 4" descr="injge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87413"/>
            <a:ext cx="45370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4140200" y="3141663"/>
          <a:ext cx="457993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4" imgW="2184400" imgH="254000" progId="Equation.3">
                  <p:embed/>
                </p:oleObj>
              </mc:Choice>
              <mc:Fallback>
                <p:oleObj name="Equation" r:id="rId4" imgW="2184400" imgH="254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141663"/>
                        <a:ext cx="457993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994150" y="1012825"/>
            <a:ext cx="50419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bring injected and stored beam as close as possible to the septum sheet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make emittance of the injected beam as small as in SR (like SLS, MAXIV, USR@Spring8...)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assume all 3 contributions to the required dynamic aperture, DA, are equal: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252413" y="5373688"/>
            <a:ext cx="86407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with typical S ~&gt; 2.5 mm:   ß</a:t>
            </a:r>
            <a:r>
              <a:rPr lang="en-US" baseline="-25000"/>
              <a:t>x </a:t>
            </a:r>
            <a:r>
              <a:rPr lang="en-US"/>
              <a:t>~ 35 m/rad for </a:t>
            </a:r>
            <a:r>
              <a:rPr lang="en-US">
                <a:sym typeface="Symbol" pitchFamily="18" charset="2"/>
              </a:rPr>
              <a:t></a:t>
            </a:r>
            <a:r>
              <a:rPr lang="en-US" baseline="-25000">
                <a:sym typeface="Symbol" pitchFamily="18" charset="2"/>
              </a:rPr>
              <a:t>x </a:t>
            </a:r>
            <a:r>
              <a:rPr lang="en-US">
                <a:sym typeface="Symbol" pitchFamily="18" charset="2"/>
              </a:rPr>
              <a:t>~ 5. nm·rad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ultimate SR: septum contribution dominant or </a:t>
            </a:r>
            <a:r>
              <a:rPr lang="en-US"/>
              <a:t>ß</a:t>
            </a:r>
            <a:r>
              <a:rPr lang="en-US" baseline="-25000"/>
              <a:t>x </a:t>
            </a:r>
            <a:r>
              <a:rPr lang="en-US"/>
              <a:t>~ 3.5 km/rad for </a:t>
            </a:r>
            <a:r>
              <a:rPr lang="en-US">
                <a:sym typeface="Symbol" pitchFamily="18" charset="2"/>
              </a:rPr>
              <a:t></a:t>
            </a:r>
            <a:r>
              <a:rPr lang="en-US" baseline="-25000">
                <a:sym typeface="Symbol" pitchFamily="18" charset="2"/>
              </a:rPr>
              <a:t>x </a:t>
            </a:r>
            <a:r>
              <a:rPr lang="en-US">
                <a:sym typeface="Symbol" pitchFamily="18" charset="2"/>
              </a:rPr>
              <a:t>~ 50 pm·rad</a:t>
            </a:r>
          </a:p>
          <a:p>
            <a:pPr eaLnBrk="1" hangingPunct="1"/>
            <a:r>
              <a:rPr lang="en-US">
                <a:sym typeface="Symbol" pitchFamily="18" charset="2"/>
              </a:rPr>
              <a:t>at this point 7.5 mm dynamic aperture or acceptance of ~16 nm·rad would do</a:t>
            </a:r>
          </a:p>
        </p:txBody>
      </p:sp>
      <p:grpSp>
        <p:nvGrpSpPr>
          <p:cNvPr id="24584" name="Group 12"/>
          <p:cNvGrpSpPr>
            <a:grpSpLocks/>
          </p:cNvGrpSpPr>
          <p:nvPr/>
        </p:nvGrpSpPr>
        <p:grpSpPr bwMode="auto">
          <a:xfrm>
            <a:off x="971550" y="4076700"/>
            <a:ext cx="7345363" cy="1058863"/>
            <a:chOff x="431" y="2478"/>
            <a:chExt cx="4627" cy="667"/>
          </a:xfrm>
        </p:grpSpPr>
        <p:graphicFrame>
          <p:nvGraphicFramePr>
            <p:cNvPr id="24585" name="Object 8"/>
            <p:cNvGraphicFramePr>
              <a:graphicFrameLocks noChangeAspect="1"/>
            </p:cNvGraphicFramePr>
            <p:nvPr/>
          </p:nvGraphicFramePr>
          <p:xfrm>
            <a:off x="748" y="2795"/>
            <a:ext cx="1744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8" name="Equation" r:id="rId6" imgW="1332921" imgH="266584" progId="Equation.3">
                    <p:embed/>
                  </p:oleObj>
                </mc:Choice>
                <mc:Fallback>
                  <p:oleObj name="Equation" r:id="rId6" imgW="1332921" imgH="266584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2795"/>
                          <a:ext cx="1744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3606" y="2795"/>
            <a:ext cx="108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9" name="Equation" r:id="rId8" imgW="863225" imgH="241195" progId="Equation.3">
                    <p:embed/>
                  </p:oleObj>
                </mc:Choice>
                <mc:Fallback>
                  <p:oleObj name="Equation" r:id="rId8" imgW="863225" imgH="241195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2795"/>
                          <a:ext cx="1088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31" y="2478"/>
              <a:ext cx="46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/>
                <a:t>thickness of the septum sheet, S:                       or hor. betafunction: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Rectangle 7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25604" name="Rectangle 3"/>
          <p:cNvSpPr>
            <a:spLocks/>
          </p:cNvSpPr>
          <p:nvPr/>
        </p:nvSpPr>
        <p:spPr bwMode="auto">
          <a:xfrm>
            <a:off x="1403350" y="1196975"/>
            <a:ext cx="6841058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341438" y="87313"/>
            <a:ext cx="5607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Alternative Single Kicker Injection Scheme</a:t>
            </a:r>
          </a:p>
        </p:txBody>
      </p:sp>
      <p:pic>
        <p:nvPicPr>
          <p:cNvPr id="100355" name="Picture 3" descr="bild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bild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 descr="bild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 descr="bild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7" descr="bild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8" descr="bild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9" descr="bild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Picture 10" descr="bild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Picture 11" descr="bild5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900113"/>
            <a:ext cx="3763962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4" name="Picture 12" descr="bild5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5" name="Picture 13" descr="bild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6" name="Picture 14" descr="bild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15" descr="bild5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8" name="Picture 16" descr="bild5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9" name="Picture 17" descr="bild5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0" name="Picture 18" descr="bild6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1" name="Picture 19" descr="bild6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20" descr="bild6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3" name="Picture 21" descr="bild6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4" name="Picture 22" descr="bild6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5" name="Picture 23" descr="bild6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6" name="Picture 24" descr="bild6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7" name="Picture 25" descr="bild6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98525"/>
            <a:ext cx="3763962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8" name="Picture 26" descr="bild6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900113"/>
            <a:ext cx="3757612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9" name="Text Box 27"/>
          <p:cNvSpPr txBox="1">
            <a:spLocks noChangeArrowheads="1"/>
          </p:cNvSpPr>
          <p:nvPr/>
        </p:nvSpPr>
        <p:spPr bwMode="auto">
          <a:xfrm>
            <a:off x="250825" y="1801813"/>
            <a:ext cx="4440238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ea typeface="ＭＳ Ｐゴシック" pitchFamily="-96" charset="-128"/>
              </a:rPr>
              <a:t>~40° phase advance septum - kick</a:t>
            </a:r>
          </a:p>
          <a:p>
            <a:pPr algn="l" eaLnBrk="1" hangingPunct="1"/>
            <a:r>
              <a:rPr lang="en-US">
                <a:ea typeface="ＭＳ Ｐゴシック" pitchFamily="-96" charset="-128"/>
              </a:rPr>
              <a:t>only injected beam is kicked </a:t>
            </a:r>
          </a:p>
          <a:p>
            <a:pPr algn="l" eaLnBrk="1" hangingPunct="1"/>
            <a:r>
              <a:rPr lang="en-US">
                <a:ea typeface="ＭＳ Ｐゴシック" pitchFamily="-96" charset="-128"/>
              </a:rPr>
              <a:t>on-axis field = 0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1">
                <a:ea typeface="ＭＳ Ｐゴシック" pitchFamily="-96" charset="-128"/>
              </a:rPr>
              <a:t>kick strength ~1 mrad @ x=10mm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95288" y="915988"/>
            <a:ext cx="37798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" b="1">
                <a:ea typeface="ＭＳ Ｐゴシック" pitchFamily="-96" charset="-128"/>
              </a:rPr>
              <a:t>Kentaro Harada’s idea:</a:t>
            </a:r>
          </a:p>
          <a:p>
            <a:pPr eaLnBrk="1" hangingPunct="1"/>
            <a:r>
              <a:rPr lang="en-US" sz="1700" b="1">
                <a:ea typeface="ＭＳ Ｐゴシック" pitchFamily="-96" charset="-128"/>
              </a:rPr>
              <a:t>use a single (non-linear) kick</a:t>
            </a: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2114550" y="3565525"/>
            <a:ext cx="21066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700">
                <a:ea typeface="ＭＳ Ｐゴシック" pitchFamily="-96" charset="-128"/>
              </a:rPr>
              <a:t>Only a dream?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76213" y="6402388"/>
            <a:ext cx="408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600" b="1">
                <a:solidFill>
                  <a:schemeClr val="bg1"/>
                </a:solidFill>
                <a:ea typeface="ＭＳ Ｐゴシック" pitchFamily="-96" charset="-128"/>
              </a:rPr>
              <a:t>P. Kuske, BESSY, ESLS at Diamond</a:t>
            </a:r>
          </a:p>
        </p:txBody>
      </p:sp>
      <p:pic>
        <p:nvPicPr>
          <p:cNvPr id="100383" name="Picture 3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095750"/>
            <a:ext cx="4495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4" name="Picture 3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076700"/>
            <a:ext cx="45624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79" grpId="0" autoUpdateAnimBg="0"/>
      <p:bldP spid="10038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ulsedQuadrupo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0"/>
            <a:ext cx="671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ulsed_sextu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752475"/>
            <a:ext cx="65055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588" y="1700213"/>
            <a:ext cx="2232025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cap="none" smtClean="0">
                <a:latin typeface="Arial" charset="0"/>
                <a:cs typeface="Arial" charset="0"/>
              </a:rPr>
              <a:t>K. Harada, et al.</a:t>
            </a:r>
            <a:endParaRPr lang="en-US" cap="none" smtClean="0">
              <a:latin typeface="Arial" charset="0"/>
              <a:cs typeface="Arial" charset="0"/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476375" y="44450"/>
            <a:ext cx="3457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Pulsed Sextupole Magnet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29700" name="Rectangle 3"/>
          <p:cNvSpPr>
            <a:spLocks/>
          </p:cNvSpPr>
          <p:nvPr/>
        </p:nvSpPr>
        <p:spPr bwMode="auto">
          <a:xfrm>
            <a:off x="1403350" y="1196975"/>
            <a:ext cx="7273106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b="1" dirty="0">
                <a:solidFill>
                  <a:srgbClr val="00589C"/>
                </a:solidFill>
              </a:rPr>
              <a:t>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5BB70D1-25B6-489F-8ADC-C00C7E89999E}" type="slidenum">
              <a:rPr lang="de-DE" sz="1200" b="1">
                <a:solidFill>
                  <a:srgbClr val="00589C"/>
                </a:solidFill>
              </a:rPr>
              <a:pPr algn="r" eaLnBrk="1" hangingPunct="1"/>
              <a:t>28</a:t>
            </a:fld>
            <a:endParaRPr lang="de-DE" sz="1200" b="1">
              <a:solidFill>
                <a:srgbClr val="00589C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331913" y="192088"/>
            <a:ext cx="55038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Our First Prototype Kicker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292725" y="6381750"/>
            <a:ext cx="3271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ea typeface="ＭＳ Ｐゴシック" pitchFamily="-96" charset="-128"/>
              </a:rPr>
              <a:t>O. Dressler, M. Dirsat, T. Atkinson</a:t>
            </a:r>
          </a:p>
        </p:txBody>
      </p:sp>
      <p:pic>
        <p:nvPicPr>
          <p:cNvPr id="30725" name="Grafik 2" descr="IMG_03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450137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3203575" y="1989138"/>
            <a:ext cx="27908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buFont typeface="Arial" charset="0"/>
              <a:buNone/>
            </a:pPr>
            <a:r>
              <a:rPr lang="de-DE" sz="2400" b="1">
                <a:solidFill>
                  <a:srgbClr val="00589C"/>
                </a:solidFill>
              </a:rPr>
              <a:t>“4 wire“-design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31913" y="87313"/>
            <a:ext cx="5543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Kicker Magnet Design </a:t>
            </a:r>
            <a:r>
              <a:rPr lang="en-US" sz="2100">
                <a:solidFill>
                  <a:schemeClr val="bg1"/>
                </a:solidFill>
                <a:ea typeface="ＭＳ Ｐゴシック" pitchFamily="-96" charset="-128"/>
              </a:rPr>
              <a:t>for</a:t>
            </a: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 BESSY II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38862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b="1">
                <a:ea typeface="ＭＳ Ｐゴシック" pitchFamily="-96" charset="-128"/>
              </a:rPr>
              <a:t>	</a:t>
            </a:r>
            <a:endParaRPr lang="de-DE" sz="1400">
              <a:ea typeface="ＭＳ Ｐゴシック" pitchFamily="-96" charset="-128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61950" y="1052513"/>
            <a:ext cx="4205288" cy="5616575"/>
            <a:chOff x="361950" y="1052513"/>
            <a:chExt cx="4205288" cy="5616575"/>
          </a:xfrm>
        </p:grpSpPr>
        <p:graphicFrame>
          <p:nvGraphicFramePr>
            <p:cNvPr id="3174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9032371"/>
                </p:ext>
              </p:extLst>
            </p:nvPr>
          </p:nvGraphicFramePr>
          <p:xfrm>
            <a:off x="361950" y="1052513"/>
            <a:ext cx="4205288" cy="511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8" name="Bitmap" r:id="rId3" imgW="3619048" imgH="4401164" progId="Paint.Picture">
                    <p:embed/>
                  </p:oleObj>
                </mc:Choice>
                <mc:Fallback>
                  <p:oleObj name="Bitmap" r:id="rId3" imgW="3619048" imgH="4401164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950" y="1052513"/>
                          <a:ext cx="4205288" cy="5113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685800" y="6318250"/>
              <a:ext cx="2949575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sz="1700" dirty="0">
                  <a:ea typeface="ＭＳ Ｐゴシック" pitchFamily="-96" charset="-128"/>
                </a:rPr>
                <a:t>4 </a:t>
              </a:r>
              <a:r>
                <a:rPr lang="de-DE" sz="1700" dirty="0" err="1">
                  <a:ea typeface="ＭＳ Ｐゴシック" pitchFamily="-96" charset="-128"/>
                </a:rPr>
                <a:t>wires</a:t>
              </a:r>
              <a:r>
                <a:rPr lang="de-DE" sz="1700" dirty="0">
                  <a:ea typeface="ＭＳ Ｐゴシック" pitchFamily="-96" charset="-128"/>
                </a:rPr>
                <a:t> </a:t>
              </a:r>
              <a:r>
                <a:rPr lang="de-DE" sz="1700" dirty="0" err="1">
                  <a:ea typeface="ＭＳ Ｐゴシック" pitchFamily="-96" charset="-128"/>
                </a:rPr>
                <a:t>with</a:t>
              </a:r>
              <a:r>
                <a:rPr lang="de-DE" sz="1700" dirty="0">
                  <a:ea typeface="ＭＳ Ｐゴシック" pitchFamily="-96" charset="-128"/>
                </a:rPr>
                <a:t> 200A </a:t>
              </a:r>
              <a:r>
                <a:rPr lang="de-DE" sz="1700" dirty="0" err="1">
                  <a:ea typeface="ＭＳ Ｐゴシック" pitchFamily="-96" charset="-128"/>
                </a:rPr>
                <a:t>each</a:t>
              </a:r>
              <a:endParaRPr lang="de-DE" sz="1700" dirty="0">
                <a:ea typeface="ＭＳ Ｐゴシック" pitchFamily="-96" charset="-128"/>
              </a:endParaRPr>
            </a:p>
          </p:txBody>
        </p:sp>
      </p:grpSp>
      <p:sp>
        <p:nvSpPr>
          <p:cNvPr id="31750" name="Text Box 17"/>
          <p:cNvSpPr txBox="1">
            <a:spLocks noChangeArrowheads="1"/>
          </p:cNvSpPr>
          <p:nvPr/>
        </p:nvSpPr>
        <p:spPr bwMode="auto">
          <a:xfrm>
            <a:off x="3044825" y="692150"/>
            <a:ext cx="3832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700">
                <a:ea typeface="ＭＳ Ｐゴシック" pitchFamily="-96" charset="-128"/>
              </a:rPr>
              <a:t>In-vacuum “stripline”-type design</a:t>
            </a:r>
          </a:p>
        </p:txBody>
      </p:sp>
      <p:graphicFrame>
        <p:nvGraphicFramePr>
          <p:cNvPr id="317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00496"/>
              </p:ext>
            </p:extLst>
          </p:nvPr>
        </p:nvGraphicFramePr>
        <p:xfrm>
          <a:off x="5292080" y="1066800"/>
          <a:ext cx="3400425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Bitmap" r:id="rId5" imgW="2962689" imgH="4571429" progId="Paint.Picture">
                  <p:embed/>
                </p:oleObj>
              </mc:Choice>
              <mc:Fallback>
                <p:oleObj name="Bitmap" r:id="rId5" imgW="2962689" imgH="4571429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066800"/>
                        <a:ext cx="3400425" cy="525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179512" y="980728"/>
            <a:ext cx="4586230" cy="2674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0"/>
          <p:cNvGrpSpPr>
            <a:grpSpLocks noChangeAspect="1"/>
          </p:cNvGrpSpPr>
          <p:nvPr/>
        </p:nvGrpSpPr>
        <p:grpSpPr bwMode="auto">
          <a:xfrm>
            <a:off x="3608388" y="422275"/>
            <a:ext cx="5511800" cy="5743575"/>
            <a:chOff x="1681" y="101"/>
            <a:chExt cx="4023" cy="4193"/>
          </a:xfrm>
        </p:grpSpPr>
        <p:pic>
          <p:nvPicPr>
            <p:cNvPr id="5127" name="Picture 51" descr="RingA4_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6" b="4530"/>
            <a:stretch>
              <a:fillRect/>
            </a:stretch>
          </p:blipFill>
          <p:spPr bwMode="auto">
            <a:xfrm>
              <a:off x="1681" y="101"/>
              <a:ext cx="4014" cy="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52" descr="RingA4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" y="1067"/>
              <a:ext cx="3519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53" descr="RingA4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" y="786"/>
              <a:ext cx="3081" cy="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Text Box 97"/>
          <p:cNvSpPr txBox="1">
            <a:spLocks noChangeArrowheads="1"/>
          </p:cNvSpPr>
          <p:nvPr/>
        </p:nvSpPr>
        <p:spPr bwMode="auto">
          <a:xfrm>
            <a:off x="268288" y="873126"/>
            <a:ext cx="5070619" cy="273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Energy/current		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1.7GeV / 300mA</a:t>
            </a:r>
          </a:p>
          <a:p>
            <a:pPr algn="l">
              <a:defRPr/>
            </a:pPr>
            <a:r>
              <a:rPr lang="en-US" b="1" dirty="0" err="1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Emittance</a:t>
            </a: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b="1" strike="sngStrike" dirty="0">
                <a:latin typeface="Arial" pitchFamily="34" charset="0"/>
                <a:cs typeface="Arial" pitchFamily="34" charset="0"/>
              </a:rPr>
              <a:t>6 nm </a:t>
            </a:r>
            <a:r>
              <a:rPr lang="en-US" b="1" strike="sngStrike" dirty="0" err="1">
                <a:latin typeface="Arial" pitchFamily="34" charset="0"/>
                <a:cs typeface="Arial" pitchFamily="34" charset="0"/>
              </a:rPr>
              <a:t>rad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4 nm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rad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Straight sections	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16</a:t>
            </a:r>
          </a:p>
          <a:p>
            <a:pPr algn="l">
              <a:defRPr/>
            </a:pPr>
            <a:r>
              <a:rPr lang="en-US" b="1" dirty="0" err="1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Undulators</a:t>
            </a: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 / MPW+WLS	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10 / 1+3</a:t>
            </a:r>
          </a:p>
          <a:p>
            <a:pPr algn="l">
              <a:defRPr/>
            </a:pP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ID / dipole beam lines	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32 / 20</a:t>
            </a:r>
          </a:p>
          <a:p>
            <a:pPr algn="l">
              <a:defRPr/>
            </a:pP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end stations (</a:t>
            </a:r>
            <a:r>
              <a:rPr lang="en-US" b="1" dirty="0" err="1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fixed+var</a:t>
            </a: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)	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52</a:t>
            </a:r>
          </a:p>
          <a:p>
            <a:pPr algn="l">
              <a:defRPr/>
            </a:pPr>
            <a:endParaRPr lang="en-US" sz="1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~ 5000 h/a user service</a:t>
            </a:r>
          </a:p>
          <a:p>
            <a:pPr algn="l">
              <a:defRPr/>
            </a:pP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~ 2400 users / a</a:t>
            </a:r>
          </a:p>
          <a:p>
            <a:pPr algn="l">
              <a:defRPr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~ 1000 </a:t>
            </a: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h/a beam test + </a:t>
            </a:r>
            <a:r>
              <a:rPr lang="en-US" b="1" dirty="0" err="1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commiss</a:t>
            </a:r>
            <a:r>
              <a:rPr 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1174750" y="114300"/>
            <a:ext cx="38290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100">
                <a:solidFill>
                  <a:schemeClr val="bg1"/>
                </a:solidFill>
              </a:rPr>
              <a:t>BESSY II  –  The Storage Ring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900113" y="3597275"/>
            <a:ext cx="3384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used for accelerator research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60350" y="4425950"/>
            <a:ext cx="6825352" cy="2197100"/>
            <a:chOff x="260350" y="4425950"/>
            <a:chExt cx="6825352" cy="2197100"/>
          </a:xfrm>
        </p:grpSpPr>
        <p:sp>
          <p:nvSpPr>
            <p:cNvPr id="10" name="Textfeld 9"/>
            <p:cNvSpPr txBox="1"/>
            <p:nvPr/>
          </p:nvSpPr>
          <p:spPr>
            <a:xfrm>
              <a:off x="260350" y="4425950"/>
              <a:ext cx="4115229" cy="20313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b="1" dirty="0">
                  <a:solidFill>
                    <a:srgbClr val="00589C"/>
                  </a:solidFill>
                </a:rPr>
                <a:t>Running up-grades:</a:t>
              </a:r>
            </a:p>
            <a:p>
              <a:pPr marL="285750" indent="-285750" algn="l">
                <a:buFontTx/>
                <a:buChar char="-"/>
                <a:defRPr/>
              </a:pPr>
              <a:r>
                <a:rPr lang="en-US" b="1" dirty="0">
                  <a:solidFill>
                    <a:srgbClr val="00589C"/>
                  </a:solidFill>
                </a:rPr>
                <a:t>new injector </a:t>
              </a:r>
              <a:r>
                <a:rPr lang="en-US" b="1" dirty="0" err="1" smtClean="0">
                  <a:solidFill>
                    <a:srgbClr val="00589C"/>
                  </a:solidFill>
                </a:rPr>
                <a:t>linac</a:t>
              </a:r>
              <a:r>
                <a:rPr lang="en-US" b="1" dirty="0" smtClean="0">
                  <a:solidFill>
                    <a:srgbClr val="00589C"/>
                  </a:solidFill>
                </a:rPr>
                <a:t>, 30x </a:t>
              </a:r>
              <a:r>
                <a:rPr lang="en-US" b="1" dirty="0">
                  <a:solidFill>
                    <a:srgbClr val="00589C"/>
                  </a:solidFill>
                </a:rPr>
                <a:t>higher</a:t>
              </a:r>
              <a:br>
                <a:rPr lang="en-US" b="1" dirty="0">
                  <a:solidFill>
                    <a:srgbClr val="00589C"/>
                  </a:solidFill>
                </a:rPr>
              </a:br>
              <a:r>
                <a:rPr lang="en-US" b="1" dirty="0">
                  <a:solidFill>
                    <a:srgbClr val="00589C"/>
                  </a:solidFill>
                </a:rPr>
                <a:t>charge in single bunch injection</a:t>
              </a:r>
            </a:p>
            <a:p>
              <a:pPr algn="l">
                <a:defRPr/>
              </a:pPr>
              <a:r>
                <a:rPr lang="en-US" b="1" dirty="0">
                  <a:solidFill>
                    <a:srgbClr val="00589C"/>
                  </a:solidFill>
                </a:rPr>
                <a:t>     </a:t>
              </a:r>
              <a:r>
                <a:rPr lang="en-US" b="1" dirty="0" smtClean="0">
                  <a:solidFill>
                    <a:srgbClr val="00589C"/>
                  </a:solidFill>
                </a:rPr>
                <a:t>(in user operation right now)</a:t>
              </a:r>
            </a:p>
            <a:p>
              <a:pPr algn="l">
                <a:defRPr/>
              </a:pPr>
              <a:endParaRPr lang="en-US" b="1" dirty="0">
                <a:solidFill>
                  <a:srgbClr val="00589C"/>
                </a:solidFill>
              </a:endParaRPr>
            </a:p>
            <a:p>
              <a:pPr marL="285750" indent="-285750" algn="l">
                <a:buFontTx/>
                <a:buChar char="-"/>
                <a:defRPr/>
              </a:pPr>
              <a:r>
                <a:rPr lang="en-US" b="1" dirty="0">
                  <a:solidFill>
                    <a:srgbClr val="00589C"/>
                  </a:solidFill>
                </a:rPr>
                <a:t>Fast Orbit Feedback, up to 100Hz</a:t>
              </a:r>
            </a:p>
            <a:p>
              <a:pPr marL="285750" indent="-285750" algn="l">
                <a:buFontTx/>
                <a:buChar char="-"/>
                <a:defRPr/>
              </a:pPr>
              <a:r>
                <a:rPr lang="en-US" b="1" dirty="0" smtClean="0">
                  <a:solidFill>
                    <a:srgbClr val="00589C"/>
                  </a:solidFill>
                </a:rPr>
                <a:t>Top-Up</a:t>
              </a:r>
              <a:endParaRPr lang="en-US" b="1" dirty="0">
                <a:solidFill>
                  <a:srgbClr val="00589C"/>
                </a:solidFill>
              </a:endParaRPr>
            </a:p>
          </p:txBody>
        </p:sp>
        <p:sp>
          <p:nvSpPr>
            <p:cNvPr id="2" name="Geschweifte Klammer rechts 1"/>
            <p:cNvSpPr/>
            <p:nvPr/>
          </p:nvSpPr>
          <p:spPr>
            <a:xfrm>
              <a:off x="4284663" y="5805264"/>
              <a:ext cx="349608" cy="817786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4644008" y="5879013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w</a:t>
              </a:r>
              <a:r>
                <a:rPr lang="en-GB" dirty="0" smtClean="0"/>
                <a:t>ill start after summer</a:t>
              </a:r>
            </a:p>
            <a:p>
              <a:r>
                <a:rPr lang="en-GB" dirty="0" smtClean="0"/>
                <a:t>shutdown 08/2012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289EDD0-20B9-4615-849E-5213B12094B2}" type="slidenum">
              <a:rPr lang="de-DE" sz="1200" b="1">
                <a:solidFill>
                  <a:srgbClr val="00589C"/>
                </a:solidFill>
              </a:rPr>
              <a:pPr algn="r" eaLnBrk="1" hangingPunct="1"/>
              <a:t>30</a:t>
            </a:fld>
            <a:endParaRPr lang="de-DE" sz="1200" b="1">
              <a:solidFill>
                <a:srgbClr val="00589C"/>
              </a:solidFill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619250" y="188913"/>
            <a:ext cx="28082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Kicker </a:t>
            </a:r>
            <a:r>
              <a:rPr lang="en-US" sz="2100">
                <a:solidFill>
                  <a:schemeClr val="bg1"/>
                </a:solidFill>
                <a:ea typeface="ＭＳ Ｐゴシック" pitchFamily="-96" charset="-128"/>
              </a:rPr>
              <a:t>Placement</a:t>
            </a:r>
          </a:p>
        </p:txBody>
      </p:sp>
      <p:graphicFrame>
        <p:nvGraphicFramePr>
          <p:cNvPr id="32772" name="Object 12"/>
          <p:cNvGraphicFramePr>
            <a:graphicFrameLocks noChangeAspect="1"/>
          </p:cNvGraphicFramePr>
          <p:nvPr/>
        </p:nvGraphicFramePr>
        <p:xfrm>
          <a:off x="34925" y="2133600"/>
          <a:ext cx="9072563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Bitmap" r:id="rId3" imgW="6668431" imgH="1714739" progId="Paint.Picture">
                  <p:embed/>
                </p:oleObj>
              </mc:Choice>
              <mc:Fallback>
                <p:oleObj name="Bitmap" r:id="rId3" imgW="6668431" imgH="1714739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133600"/>
                        <a:ext cx="9072563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250825" y="836613"/>
            <a:ext cx="8497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ea typeface="ＭＳ Ｐゴシック" pitchFamily="-96" charset="-128"/>
              </a:rPr>
              <a:t>Suitable locations for the kicker magnet and certain flexibility by choosing injection angle</a:t>
            </a:r>
          </a:p>
        </p:txBody>
      </p:sp>
      <p:sp>
        <p:nvSpPr>
          <p:cNvPr id="32774" name="Line 15"/>
          <p:cNvSpPr>
            <a:spLocks noChangeShapeType="1"/>
          </p:cNvSpPr>
          <p:nvPr/>
        </p:nvSpPr>
        <p:spPr bwMode="auto">
          <a:xfrm flipV="1">
            <a:off x="1908175" y="357346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250825" y="5013325"/>
            <a:ext cx="889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ea typeface="ＭＳ Ｐゴシック" pitchFamily="-96" charset="-128"/>
              </a:rPr>
              <a:t>position of the kicker, upstream of U125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B2939FB-6574-4869-AC48-B4B04A0C71B3}" type="slidenum">
              <a:rPr lang="de-DE" sz="1200" b="1">
                <a:solidFill>
                  <a:srgbClr val="00589C"/>
                </a:solidFill>
              </a:rPr>
              <a:pPr algn="r" eaLnBrk="1" hangingPunct="1"/>
              <a:t>31</a:t>
            </a:fld>
            <a:endParaRPr lang="de-DE" sz="1200" b="1">
              <a:solidFill>
                <a:srgbClr val="00589C"/>
              </a:solidFill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619250" y="87313"/>
            <a:ext cx="3744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ea typeface="ＭＳ Ｐゴシック" pitchFamily="-96" charset="-128"/>
              </a:rPr>
              <a:t>Real Injection Studies</a:t>
            </a:r>
          </a:p>
        </p:txBody>
      </p:sp>
      <p:graphicFrame>
        <p:nvGraphicFramePr>
          <p:cNvPr id="223236" name="Object 11"/>
          <p:cNvGraphicFramePr>
            <a:graphicFrameLocks noChangeAspect="1"/>
          </p:cNvGraphicFramePr>
          <p:nvPr/>
        </p:nvGraphicFramePr>
        <p:xfrm>
          <a:off x="323850" y="909638"/>
          <a:ext cx="467995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Bitmap Image" r:id="rId4" imgW="4858428" imgH="2809524" progId="Paint.Picture">
                  <p:embed/>
                </p:oleObj>
              </mc:Choice>
              <mc:Fallback>
                <p:oleObj name="Bitmap Image" r:id="rId4" imgW="4858428" imgH="2809524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9638"/>
                        <a:ext cx="4679950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7" name="Text Box 12"/>
          <p:cNvSpPr txBox="1">
            <a:spLocks noChangeArrowheads="1"/>
          </p:cNvSpPr>
          <p:nvPr/>
        </p:nvSpPr>
        <p:spPr bwMode="auto">
          <a:xfrm>
            <a:off x="5292725" y="1265238"/>
            <a:ext cx="3708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ea typeface="ＭＳ Ｐゴシック" pitchFamily="-96" charset="-128"/>
              </a:rPr>
              <a:t>4-kicker injection bump optimized for small orbit perturbation 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ea typeface="ＭＳ Ｐゴシック" pitchFamily="-96" charset="-128"/>
              </a:rPr>
              <a:t>injection efficiency ~ 80 %</a:t>
            </a:r>
          </a:p>
        </p:txBody>
      </p:sp>
      <p:pic>
        <p:nvPicPr>
          <p:cNvPr id="2232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6188"/>
            <a:ext cx="46799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9" name="Text Box 12"/>
          <p:cNvSpPr txBox="1">
            <a:spLocks noChangeArrowheads="1"/>
          </p:cNvSpPr>
          <p:nvPr/>
        </p:nvSpPr>
        <p:spPr bwMode="auto">
          <a:xfrm>
            <a:off x="5292725" y="3992563"/>
            <a:ext cx="370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ea typeface="ＭＳ Ｐゴシック" pitchFamily="-96" charset="-128"/>
              </a:rPr>
              <a:t>single, non-linear injection kicker – not fully optimized:</a:t>
            </a:r>
          </a:p>
          <a:p>
            <a:pPr algn="l"/>
            <a:r>
              <a:rPr lang="en-US" sz="2000">
                <a:ea typeface="ＭＳ Ｐゴシック" pitchFamily="-96" charset="-128"/>
              </a:rPr>
              <a:t>	horizontal &lt; 60 </a:t>
            </a:r>
            <a:r>
              <a:rPr lang="en-US" sz="2000">
                <a:latin typeface="Symbol" pitchFamily="18" charset="2"/>
                <a:ea typeface="ＭＳ Ｐゴシック" pitchFamily="-96" charset="-128"/>
              </a:rPr>
              <a:t>m</a:t>
            </a:r>
          </a:p>
          <a:p>
            <a:pPr algn="l"/>
            <a:r>
              <a:rPr lang="en-US" sz="2000">
                <a:latin typeface="Symbol" pitchFamily="18" charset="2"/>
                <a:ea typeface="ＭＳ Ｐゴシック" pitchFamily="-96" charset="-128"/>
              </a:rPr>
              <a:t> 	</a:t>
            </a:r>
            <a:r>
              <a:rPr lang="en-US" sz="2000">
                <a:ea typeface="ＭＳ Ｐゴシック" pitchFamily="-96" charset="-128"/>
              </a:rPr>
              <a:t>vertical &lt; 15</a:t>
            </a:r>
            <a:r>
              <a:rPr lang="en-US" sz="2000">
                <a:latin typeface="Symbol" pitchFamily="18" charset="2"/>
                <a:ea typeface="ＭＳ Ｐゴシック" pitchFamily="-96" charset="-128"/>
              </a:rPr>
              <a:t> m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ea typeface="ＭＳ Ｐゴシック" pitchFamily="-96" charset="-128"/>
              </a:rPr>
              <a:t>injection efficiency ~80 % up to 300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223237" grpId="0"/>
      <p:bldP spid="2232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205C83A-59BD-430B-8A1D-CA6CA3BDE5BD}" type="slidenum">
              <a:rPr lang="de-DE" sz="1200" b="1">
                <a:solidFill>
                  <a:srgbClr val="00589C"/>
                </a:solidFill>
              </a:rPr>
              <a:pPr algn="r" eaLnBrk="1" hangingPunct="1"/>
              <a:t>32</a:t>
            </a:fld>
            <a:endParaRPr lang="de-DE" sz="1200" b="1">
              <a:solidFill>
                <a:srgbClr val="00589C"/>
              </a:solidFill>
            </a:endParaRP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252413" y="1989138"/>
            <a:ext cx="84963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100" b="1">
                <a:ea typeface="ＭＳ Ｐゴシック" pitchFamily="-96" charset="-128"/>
              </a:rPr>
              <a:t>Thermal and Vacuum Problems</a:t>
            </a:r>
            <a:r>
              <a:rPr lang="en-US" sz="2100">
                <a:ea typeface="ＭＳ Ｐゴシック" pitchFamily="-96" charset="-128"/>
              </a:rPr>
              <a:t>: Temperature at the outside of the kicker tank increased within 20-30 min to 60°C with I</a:t>
            </a:r>
            <a:r>
              <a:rPr lang="en-US" sz="2000" baseline="-25000">
                <a:ea typeface="ＭＳ Ｐゴシック" pitchFamily="-96" charset="-128"/>
              </a:rPr>
              <a:t>mb</a:t>
            </a:r>
            <a:r>
              <a:rPr lang="en-US" sz="2100">
                <a:ea typeface="ＭＳ Ｐゴシック" pitchFamily="-96" charset="-128"/>
              </a:rPr>
              <a:t>=300 mA or I</a:t>
            </a:r>
            <a:r>
              <a:rPr lang="en-US" sz="2100" baseline="-25000">
                <a:ea typeface="ＭＳ Ｐゴシック" pitchFamily="-96" charset="-128"/>
              </a:rPr>
              <a:t>sb</a:t>
            </a:r>
            <a:r>
              <a:rPr lang="en-US" sz="2100">
                <a:ea typeface="ＭＳ Ｐゴシック" pitchFamily="-96" charset="-128"/>
              </a:rPr>
              <a:t>=15 mA, along with severe vacuum degradation</a:t>
            </a:r>
          </a:p>
          <a:p>
            <a:pPr algn="l">
              <a:lnSpc>
                <a:spcPts val="3500"/>
              </a:lnSpc>
            </a:pPr>
            <a:endParaRPr lang="en-US" sz="2100" b="1">
              <a:ea typeface="ＭＳ Ｐゴシック" pitchFamily="-96" charset="-128"/>
            </a:endParaRPr>
          </a:p>
          <a:p>
            <a:pPr algn="l">
              <a:lnSpc>
                <a:spcPts val="3500"/>
              </a:lnSpc>
            </a:pPr>
            <a:r>
              <a:rPr lang="en-US" sz="2100" b="1">
                <a:ea typeface="ＭＳ Ｐゴシック" pitchFamily="-96" charset="-128"/>
              </a:rPr>
              <a:t>Beam Dynamics Issues</a:t>
            </a:r>
            <a:r>
              <a:rPr lang="en-US" sz="2100">
                <a:ea typeface="ＭＳ Ｐゴシック" pitchFamily="-96" charset="-128"/>
              </a:rPr>
              <a:t>: Except for vacuum related beam blow-up no coupled bunch instability was observed</a:t>
            </a:r>
          </a:p>
          <a:p>
            <a:pPr algn="l">
              <a:lnSpc>
                <a:spcPts val="3500"/>
              </a:lnSpc>
            </a:pPr>
            <a:endParaRPr lang="en-US" sz="2100">
              <a:ea typeface="ＭＳ Ｐゴシック" pitchFamily="-96" charset="-128"/>
            </a:endParaRPr>
          </a:p>
          <a:p>
            <a:pPr algn="l">
              <a:lnSpc>
                <a:spcPts val="3500"/>
              </a:lnSpc>
            </a:pPr>
            <a:r>
              <a:rPr lang="en-US" sz="2100" b="1">
                <a:ea typeface="ＭＳ Ｐゴシック" pitchFamily="-96" charset="-128"/>
              </a:rPr>
              <a:t>Injection Efficiency</a:t>
            </a:r>
            <a:r>
              <a:rPr lang="en-US" sz="2100">
                <a:ea typeface="ＭＳ Ｐゴシック" pitchFamily="-96" charset="-128"/>
              </a:rPr>
              <a:t>: was as good as with the 4 kicker injection bump, stored beam was far more stable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403350" y="188913"/>
            <a:ext cx="55038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Performance in the Storage Ring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403350" y="1063625"/>
            <a:ext cx="67691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ts val="3500"/>
              </a:lnSpc>
              <a:spcBef>
                <a:spcPct val="50000"/>
              </a:spcBef>
            </a:pPr>
            <a:r>
              <a:rPr lang="en-US" sz="2400" i="1"/>
              <a:t>After the tests the kicker had to be removed</a:t>
            </a:r>
            <a:endParaRPr lang="de-DE" sz="2400">
              <a:ea typeface="ＭＳ Ｐゴシック" pitchFamily="-9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30EE48C-7C97-4BAA-B7C8-C4CF71DDBB75}" type="slidenum">
              <a:rPr lang="de-DE" sz="1200" b="1">
                <a:solidFill>
                  <a:srgbClr val="00589C"/>
                </a:solidFill>
              </a:rPr>
              <a:pPr algn="r" eaLnBrk="1" hangingPunct="1"/>
              <a:t>33</a:t>
            </a:fld>
            <a:endParaRPr lang="de-DE" sz="1200" b="1">
              <a:solidFill>
                <a:srgbClr val="00589C"/>
              </a:solidFill>
            </a:endParaRPr>
          </a:p>
        </p:txBody>
      </p:sp>
      <p:pic>
        <p:nvPicPr>
          <p:cNvPr id="35843" name="Grafik 2" descr="IMG_03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4168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444625" y="260350"/>
            <a:ext cx="55038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Details of the Kickermagnet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39975" y="1414463"/>
            <a:ext cx="4608513" cy="9350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000"/>
              </a:lnSpc>
              <a:defRPr/>
            </a:pPr>
            <a:r>
              <a:rPr lang="en-US" sz="1700" kern="0" dirty="0">
                <a:solidFill>
                  <a:srgbClr val="FFFF00"/>
                </a:solidFill>
                <a:latin typeface="+mn-lt"/>
                <a:cs typeface="+mn-cs"/>
              </a:rPr>
              <a:t>5 </a:t>
            </a:r>
            <a:r>
              <a:rPr lang="en-US" sz="1700" kern="0" dirty="0">
                <a:solidFill>
                  <a:srgbClr val="FFFF00"/>
                </a:solidFill>
                <a:latin typeface="Symbol" pitchFamily="18" charset="2"/>
                <a:cs typeface="+mn-cs"/>
              </a:rPr>
              <a:t>m </a:t>
            </a:r>
            <a:r>
              <a:rPr lang="en-US" sz="170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thick</a:t>
            </a:r>
            <a:r>
              <a:rPr lang="en-US" sz="1700" kern="0" dirty="0">
                <a:solidFill>
                  <a:srgbClr val="FFFF00"/>
                </a:solidFill>
                <a:latin typeface="Symbol" pitchFamily="18" charset="2"/>
                <a:cs typeface="+mn-cs"/>
              </a:rPr>
              <a:t> </a:t>
            </a:r>
            <a:r>
              <a:rPr lang="en-US" sz="1700" kern="0" dirty="0">
                <a:solidFill>
                  <a:srgbClr val="FFFF00"/>
                </a:solidFill>
                <a:latin typeface="+mn-lt"/>
                <a:cs typeface="+mn-cs"/>
              </a:rPr>
              <a:t>Ti-coated ceramic</a:t>
            </a:r>
          </a:p>
          <a:p>
            <a:pPr>
              <a:lnSpc>
                <a:spcPts val="2000"/>
              </a:lnSpc>
              <a:defRPr/>
            </a:pPr>
            <a:r>
              <a:rPr lang="en-US" sz="1700" kern="0" dirty="0">
                <a:solidFill>
                  <a:srgbClr val="FFFF00"/>
                </a:solidFill>
                <a:latin typeface="+mn-lt"/>
                <a:cs typeface="+mn-cs"/>
              </a:rPr>
              <a:t> holds the wires and </a:t>
            </a:r>
          </a:p>
          <a:p>
            <a:pPr>
              <a:lnSpc>
                <a:spcPts val="2000"/>
              </a:lnSpc>
              <a:defRPr/>
            </a:pPr>
            <a:r>
              <a:rPr lang="en-US" sz="1700" kern="0" dirty="0">
                <a:solidFill>
                  <a:srgbClr val="FFFF00"/>
                </a:solidFill>
                <a:latin typeface="+mn-lt"/>
                <a:cs typeface="+mn-cs"/>
              </a:rPr>
              <a:t>allows image currents to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04B749F-8E97-49CE-8DC8-3B9CC7523D09}" type="slidenum">
              <a:rPr lang="de-DE" sz="1200" b="1">
                <a:solidFill>
                  <a:srgbClr val="00589C"/>
                </a:solidFill>
              </a:rPr>
              <a:pPr algn="r" eaLnBrk="1" hangingPunct="1"/>
              <a:t>34</a:t>
            </a:fld>
            <a:endParaRPr lang="de-DE" sz="1200" b="1">
              <a:solidFill>
                <a:srgbClr val="00589C"/>
              </a:solidFill>
            </a:endParaRPr>
          </a:p>
        </p:txBody>
      </p:sp>
      <p:pic>
        <p:nvPicPr>
          <p:cNvPr id="36867" name="Picture 2" descr="BII_new_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27113"/>
            <a:ext cx="7488238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58888" y="192088"/>
            <a:ext cx="3241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Improved Kicker Design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508625" y="6477000"/>
            <a:ext cx="2933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ea typeface="ＭＳ Ｐゴシック" pitchFamily="-96" charset="-128"/>
              </a:rPr>
              <a:t>O. Dressler, M. Dirsat, H. Rast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 rot="-1892747">
            <a:off x="5807075" y="4260850"/>
            <a:ext cx="3348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installed since December 2011</a:t>
            </a:r>
            <a:endParaRPr lang="en-US"/>
          </a:p>
        </p:txBody>
      </p:sp>
      <p:pic>
        <p:nvPicPr>
          <p:cNvPr id="36871" name="Picture 9" descr="ourKi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-17463"/>
            <a:ext cx="458787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r>
              <a:rPr lang="en-US" sz="1900" b="0" smtClean="0">
                <a:latin typeface="Arial" charset="0"/>
                <a:cs typeface="Arial" charset="0"/>
              </a:rPr>
              <a:t>Performance - Impact on Stored Beam</a:t>
            </a:r>
            <a:r>
              <a:rPr lang="de-DE" sz="1000" smtClean="0">
                <a:latin typeface="Arial" charset="0"/>
                <a:cs typeface="Arial" charset="0"/>
              </a:rPr>
              <a:t> </a:t>
            </a:r>
            <a:endParaRPr lang="en-US" sz="1000" smtClean="0">
              <a:latin typeface="Arial" charset="0"/>
              <a:cs typeface="Arial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468313" y="692150"/>
            <a:ext cx="81359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Injection efficiency up to 85 % with max. kick ~ 1 mrad</a:t>
            </a:r>
          </a:p>
          <a:p>
            <a:pPr eaLnBrk="1" hangingPunct="1"/>
            <a:r>
              <a:rPr lang="en-US"/>
              <a:t>no excessive thermal heating</a:t>
            </a:r>
          </a:p>
          <a:p>
            <a:pPr eaLnBrk="1" hangingPunct="1"/>
            <a:r>
              <a:rPr lang="en-US"/>
              <a:t>kick experienced by stored beam vs. beam position inside magnetic structure</a:t>
            </a: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755650" y="5805488"/>
            <a:ext cx="770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unexpected asymmetry</a:t>
            </a:r>
          </a:p>
          <a:p>
            <a:pPr eaLnBrk="1" hangingPunct="1"/>
            <a:r>
              <a:rPr lang="en-US"/>
              <a:t> at ~ +1,+1 mm the kick would be ~ 6-7 </a:t>
            </a:r>
            <a:r>
              <a:rPr lang="en-US">
                <a:sym typeface="Symbol" pitchFamily="18" charset="2"/>
              </a:rPr>
              <a:t>rad in both planes</a:t>
            </a:r>
            <a:r>
              <a:rPr lang="de-DE">
                <a:sym typeface="Symbol" pitchFamily="18" charset="2"/>
              </a:rPr>
              <a:t>*</a:t>
            </a:r>
          </a:p>
        </p:txBody>
      </p:sp>
      <p:grpSp>
        <p:nvGrpSpPr>
          <p:cNvPr id="37894" name="Group 11"/>
          <p:cNvGrpSpPr>
            <a:grpSpLocks/>
          </p:cNvGrpSpPr>
          <p:nvPr/>
        </p:nvGrpSpPr>
        <p:grpSpPr bwMode="auto">
          <a:xfrm>
            <a:off x="0" y="1628775"/>
            <a:ext cx="9144000" cy="4197350"/>
            <a:chOff x="0" y="845"/>
            <a:chExt cx="5760" cy="2644"/>
          </a:xfrm>
        </p:grpSpPr>
        <p:pic>
          <p:nvPicPr>
            <p:cNvPr id="37897" name="Picture 5" descr="bild24b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5"/>
              <a:ext cx="5760" cy="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 flipH="1" flipV="1">
              <a:off x="1338" y="1979"/>
              <a:ext cx="1361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 flipV="1">
              <a:off x="3061" y="1888"/>
              <a:ext cx="172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5651500" y="6491288"/>
            <a:ext cx="2665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5219700" y="6508750"/>
            <a:ext cx="388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400"/>
              <a:t>* 10 </a:t>
            </a:r>
            <a:r>
              <a:rPr lang="de-DE" sz="1400">
                <a:sym typeface="Symbol" pitchFamily="18" charset="2"/>
              </a:rPr>
              <a:t></a:t>
            </a:r>
            <a:r>
              <a:rPr lang="de-DE" sz="1400"/>
              <a:t>rad at Soleil – P. Labasque, IPAC, 2011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7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1403350" y="1196975"/>
            <a:ext cx="712909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b="1" dirty="0">
                <a:solidFill>
                  <a:srgbClr val="00589C"/>
                </a:solidFill>
              </a:rPr>
              <a:t>Pulsed </a:t>
            </a:r>
            <a:r>
              <a:rPr lang="en-US" b="1" dirty="0" err="1">
                <a:solidFill>
                  <a:srgbClr val="00589C"/>
                </a:solidFill>
              </a:rPr>
              <a:t>Quadrupole</a:t>
            </a:r>
            <a:r>
              <a:rPr lang="en-US" b="1" dirty="0">
                <a:solidFill>
                  <a:srgbClr val="00589C"/>
                </a:solidFill>
              </a:rPr>
              <a:t> or </a:t>
            </a:r>
            <a:r>
              <a:rPr lang="en-US" b="1" dirty="0" err="1">
                <a:solidFill>
                  <a:srgbClr val="00589C"/>
                </a:solidFill>
              </a:rPr>
              <a:t>Sextupole</a:t>
            </a:r>
            <a:r>
              <a:rPr lang="en-US" b="1" dirty="0">
                <a:solidFill>
                  <a:srgbClr val="00589C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KEK Results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9940" name="Picture 4" descr="KEK_experienc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05038"/>
            <a:ext cx="38989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KEK_experien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KEK Results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0964" name="Picture 4" descr="pulsed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57610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PulsedSM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1988" name="Rectangle 3"/>
          <p:cNvSpPr>
            <a:spLocks/>
          </p:cNvSpPr>
          <p:nvPr/>
        </p:nvSpPr>
        <p:spPr bwMode="auto">
          <a:xfrm>
            <a:off x="1403350" y="1196975"/>
            <a:ext cx="7201098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b="1" dirty="0">
                <a:solidFill>
                  <a:srgbClr val="00589C"/>
                </a:solidFill>
              </a:rPr>
              <a:t>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rgbClr val="00589C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5"/>
          <p:cNvSpPr>
            <a:spLocks noGrp="1"/>
          </p:cNvSpPr>
          <p:nvPr>
            <p:ph type="title"/>
          </p:nvPr>
        </p:nvSpPr>
        <p:spPr>
          <a:xfrm>
            <a:off x="1547813" y="115888"/>
            <a:ext cx="5329237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6148" name="Rectangle 3"/>
          <p:cNvSpPr>
            <a:spLocks/>
          </p:cNvSpPr>
          <p:nvPr/>
        </p:nvSpPr>
        <p:spPr bwMode="auto">
          <a:xfrm>
            <a:off x="1403350" y="1196975"/>
            <a:ext cx="6913066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Other Kicker Developments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4" descr="nakamur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1294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nakamu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50673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859338" y="6237288"/>
            <a:ext cx="417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FF3300"/>
                </a:solidFill>
              </a:rPr>
              <a:t>see also – kicker development for ILC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Other Kicker Developments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6" descr="nakamu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848600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Other Kicker Developments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6" descr="nakamur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1021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nakamur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19463"/>
            <a:ext cx="46799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Other Kicker Developments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6084" name="Picture 6" descr="nakamur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0775"/>
            <a:ext cx="68199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7107" name="Rectangle 6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7108" name="Rectangle 3"/>
          <p:cNvSpPr>
            <a:spLocks/>
          </p:cNvSpPr>
          <p:nvPr/>
        </p:nvSpPr>
        <p:spPr bwMode="auto">
          <a:xfrm>
            <a:off x="1403350" y="1196975"/>
            <a:ext cx="705708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rgbClr val="00589C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8132" name="Picture 4" descr="different_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9156" name="Picture 5" descr="swap_out_in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448175" cy="439737"/>
          </a:xfrm>
        </p:spPr>
        <p:txBody>
          <a:bodyPr/>
          <a:lstStyle/>
          <a:p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0180" name="Object 6"/>
          <p:cNvGraphicFramePr>
            <a:graphicFrameLocks noChangeAspect="1"/>
          </p:cNvGraphicFramePr>
          <p:nvPr/>
        </p:nvGraphicFramePr>
        <p:xfrm>
          <a:off x="0" y="-7938"/>
          <a:ext cx="9144000" cy="687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Bitmap Image" r:id="rId3" imgW="13800000" imgH="10371429" progId="Paint.Picture">
                  <p:embed/>
                </p:oleObj>
              </mc:Choice>
              <mc:Fallback>
                <p:oleObj name="Bitmap Image" r:id="rId3" imgW="13800000" imgH="1037142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938"/>
                        <a:ext cx="9144000" cy="6873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1331913" y="109538"/>
            <a:ext cx="2647950" cy="439737"/>
          </a:xfrm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Summary</a:t>
            </a:r>
            <a:r>
              <a:rPr lang="de-DE" smtClean="0">
                <a:latin typeface="Arial" charset="0"/>
                <a:cs typeface="Arial" charset="0"/>
              </a:rPr>
              <a:t> 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xfrm>
            <a:off x="683568" y="1378619"/>
            <a:ext cx="7777163" cy="4138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Efficient traditional injection and accumulation in SR with small DA is challenging.</a:t>
            </a:r>
          </a:p>
          <a:p>
            <a:pPr>
              <a:lnSpc>
                <a:spcPct val="80000"/>
              </a:lnSpc>
            </a:pPr>
            <a:endParaRPr lang="en-US" sz="1800" cap="none" dirty="0" smtClean="0">
              <a:latin typeface="Arial" charset="0"/>
              <a:cs typeface="Arial" charset="0"/>
            </a:endParaRPr>
          </a:p>
          <a:p>
            <a:r>
              <a:rPr lang="en-US" sz="1800" cap="none" dirty="0" smtClean="0">
                <a:latin typeface="Arial" charset="0"/>
                <a:cs typeface="Arial" charset="0"/>
              </a:rPr>
              <a:t>Can be mastered if </a:t>
            </a:r>
          </a:p>
          <a:p>
            <a:pPr>
              <a:buFont typeface="Arial" charset="0"/>
              <a:buChar char="•"/>
            </a:pPr>
            <a:r>
              <a:rPr lang="en-US" sz="1800" cap="none" dirty="0" smtClean="0">
                <a:latin typeface="Arial" charset="0"/>
                <a:cs typeface="Arial" charset="0"/>
              </a:rPr>
              <a:t>Injector matches SR requirements</a:t>
            </a:r>
          </a:p>
          <a:p>
            <a:pPr>
              <a:buFont typeface="Arial" charset="0"/>
              <a:buChar char="•"/>
            </a:pPr>
            <a:r>
              <a:rPr lang="en-US" sz="1800" cap="none" dirty="0" smtClean="0">
                <a:latin typeface="Arial" charset="0"/>
                <a:cs typeface="Arial" charset="0"/>
              </a:rPr>
              <a:t>Aperture requirement as small as possible – optics modification</a:t>
            </a:r>
          </a:p>
          <a:p>
            <a:pPr>
              <a:buFont typeface="Arial" charset="0"/>
              <a:buChar char="•"/>
            </a:pPr>
            <a:r>
              <a:rPr lang="en-US" sz="1800" cap="none" dirty="0" smtClean="0">
                <a:latin typeface="Arial" charset="0"/>
                <a:cs typeface="Arial" charset="0"/>
              </a:rPr>
              <a:t>DA is made as large as possible – SR and ID optimization</a:t>
            </a:r>
          </a:p>
          <a:p>
            <a:pPr>
              <a:buFont typeface="Arial" charset="0"/>
              <a:buChar char="•"/>
            </a:pPr>
            <a:r>
              <a:rPr lang="en-US" sz="1800" cap="none" dirty="0" smtClean="0">
                <a:latin typeface="Arial" charset="0"/>
                <a:cs typeface="Arial" charset="0"/>
              </a:rPr>
              <a:t>Injection geometry fits DA – septum defines physical aperture = DA</a:t>
            </a:r>
          </a:p>
          <a:p>
            <a:pPr>
              <a:buFont typeface="Arial" charset="0"/>
              <a:buChar char="•"/>
            </a:pPr>
            <a:r>
              <a:rPr lang="en-US" sz="1800" cap="none" dirty="0" smtClean="0">
                <a:latin typeface="Arial" charset="0"/>
                <a:cs typeface="Arial" charset="0"/>
              </a:rPr>
              <a:t>Technical limitations are overcome</a:t>
            </a:r>
          </a:p>
          <a:p>
            <a:pPr>
              <a:buFont typeface="Arial" charset="0"/>
              <a:buChar char="•"/>
            </a:pPr>
            <a:endParaRPr lang="en-US" sz="1800" cap="none" dirty="0" smtClean="0">
              <a:latin typeface="Arial" charset="0"/>
              <a:cs typeface="Arial" charset="0"/>
            </a:endParaRPr>
          </a:p>
          <a:p>
            <a:r>
              <a:rPr lang="en-US" sz="1800" cap="none" dirty="0" smtClean="0">
                <a:latin typeface="Arial" charset="0"/>
                <a:cs typeface="Arial" charset="0"/>
              </a:rPr>
              <a:t>Top-up relevant is a quiet beam</a:t>
            </a:r>
          </a:p>
          <a:p>
            <a:pPr>
              <a:buFont typeface="Arial" charset="0"/>
              <a:buChar char="•"/>
            </a:pPr>
            <a:r>
              <a:rPr lang="en-US" sz="1800" cap="none" dirty="0" smtClean="0">
                <a:latin typeface="Arial" charset="0"/>
                <a:cs typeface="Arial" charset="0"/>
              </a:rPr>
              <a:t>Single non-linear kicker injection scheme shows advantages</a:t>
            </a:r>
          </a:p>
          <a:p>
            <a:pPr>
              <a:buFont typeface="Arial" charset="0"/>
              <a:buChar char="•"/>
            </a:pPr>
            <a:r>
              <a:rPr lang="en-US" sz="1800" cap="none" dirty="0" smtClean="0">
                <a:latin typeface="Arial" charset="0"/>
                <a:cs typeface="Arial" charset="0"/>
              </a:rPr>
              <a:t>Orbit perturbations still too large (KEK and BESSY II)</a:t>
            </a:r>
          </a:p>
          <a:p>
            <a:pPr>
              <a:buFont typeface="Arial" charset="0"/>
              <a:buChar char="•"/>
            </a:pPr>
            <a:r>
              <a:rPr lang="en-US" sz="1800" cap="none" dirty="0" smtClean="0">
                <a:latin typeface="Arial" charset="0"/>
                <a:cs typeface="Arial" charset="0"/>
              </a:rPr>
              <a:t>Best results so far from BESSY II kicker</a:t>
            </a:r>
          </a:p>
          <a:p>
            <a:pPr>
              <a:lnSpc>
                <a:spcPct val="80000"/>
              </a:lnSpc>
            </a:pPr>
            <a:endParaRPr lang="en-US" sz="1800" cap="none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Injection into ultimate lowest emittance rings could require schemes like swap- out injection (M. Borland, et al.).</a:t>
            </a:r>
          </a:p>
          <a:p>
            <a:pPr>
              <a:lnSpc>
                <a:spcPct val="80000"/>
              </a:lnSpc>
            </a:pPr>
            <a:r>
              <a:rPr lang="en-US" sz="1800" cap="none" dirty="0" smtClean="0">
                <a:latin typeface="Arial" charset="0"/>
                <a:cs typeface="Arial" charset="0"/>
              </a:rPr>
              <a:t>Also in this case strong, fast and highly accurate kicker magnets and pulsed PS do need development. </a:t>
            </a:r>
            <a:endParaRPr lang="en-US" sz="1800" cap="non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body" idx="1"/>
          </p:nvPr>
        </p:nvSpPr>
        <p:spPr bwMode="auto">
          <a:xfrm>
            <a:off x="2268538" y="5013325"/>
            <a:ext cx="504031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</a:pPr>
            <a:r>
              <a:rPr lang="de-DE" sz="1900" cap="none" smtClean="0">
                <a:latin typeface="Arial" charset="0"/>
                <a:cs typeface="Arial" charset="0"/>
              </a:rPr>
              <a:t>Targets – in view of top-up operation:</a:t>
            </a:r>
          </a:p>
          <a:p>
            <a:pPr marL="0" indent="0" algn="ctr">
              <a:lnSpc>
                <a:spcPct val="90000"/>
              </a:lnSpc>
            </a:pPr>
            <a:r>
              <a:rPr lang="de-DE" sz="1900" cap="none" smtClean="0">
                <a:latin typeface="Arial" charset="0"/>
                <a:cs typeface="Arial" charset="0"/>
              </a:rPr>
              <a:t>Injection as efficient as possible</a:t>
            </a:r>
          </a:p>
          <a:p>
            <a:pPr marL="0" indent="0" algn="ctr">
              <a:lnSpc>
                <a:spcPct val="90000"/>
              </a:lnSpc>
            </a:pPr>
            <a:r>
              <a:rPr lang="de-DE" sz="1900" cap="none" smtClean="0">
                <a:latin typeface="Arial" charset="0"/>
                <a:cs typeface="Arial" charset="0"/>
              </a:rPr>
              <a:t>Stored beam as quiet as possible</a:t>
            </a:r>
            <a:endParaRPr lang="en-US" sz="1900" cap="none" smtClean="0">
              <a:latin typeface="Arial" charset="0"/>
              <a:cs typeface="Arial" charset="0"/>
            </a:endParaRPr>
          </a:p>
        </p:txBody>
      </p:sp>
      <p:pic>
        <p:nvPicPr>
          <p:cNvPr id="7171" name="Picture 3" descr="conventional_injection_kobayashi_harada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7013"/>
            <a:ext cx="8281987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49363" y="44450"/>
            <a:ext cx="49069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Conventional Injection Scheme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148263" y="909638"/>
            <a:ext cx="38877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0" hangingPunct="0">
              <a:buFont typeface="Arial" charset="0"/>
              <a:buNone/>
            </a:pPr>
            <a:r>
              <a:rPr lang="de-DE" sz="2100" b="1">
                <a:solidFill>
                  <a:srgbClr val="00589C"/>
                </a:solidFill>
              </a:rPr>
              <a:t>taken from K. Harada, et al., PAC 2005</a:t>
            </a:r>
            <a:endParaRPr lang="en-US" sz="2100" b="1">
              <a:solidFill>
                <a:srgbClr val="0058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23963" y="87313"/>
            <a:ext cx="49323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Traditional Injection in Phase Space</a:t>
            </a:r>
          </a:p>
        </p:txBody>
      </p:sp>
      <p:pic>
        <p:nvPicPr>
          <p:cNvPr id="8195" name="Picture 3" descr="bil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bild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bil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bil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bild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bild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bild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 descr="bild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1" descr="bild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" descr="bild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3" descr="bild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4" descr="bild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 descr="bild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6" descr="bild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7" descr="bild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18" descr="bild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19" descr="bild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0" descr="bild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1" descr="bild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2" descr="bild1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3" descr="bild1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4" descr="bil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863600"/>
            <a:ext cx="4762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576263" y="1268413"/>
            <a:ext cx="3265487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700">
                <a:ea typeface="ＭＳ Ｐゴシック" pitchFamily="-96" charset="-128"/>
              </a:rPr>
              <a:t>flexible – optics independent</a:t>
            </a:r>
          </a:p>
          <a:p>
            <a:pPr algn="l" eaLnBrk="1" hangingPunct="1">
              <a:spcBef>
                <a:spcPct val="10000"/>
              </a:spcBef>
            </a:pPr>
            <a:r>
              <a:rPr lang="en-US" sz="1700">
                <a:ea typeface="ＭＳ Ｐゴシック" pitchFamily="-96" charset="-128"/>
              </a:rPr>
              <a:t>ideally, beam motion restricted to injection straight section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395288" y="2765425"/>
            <a:ext cx="3862387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700" b="1">
                <a:ea typeface="ＭＳ Ｐゴシック" pitchFamily="-96" charset="-128"/>
              </a:rPr>
              <a:t>critical issue – bump closure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700">
                <a:ea typeface="ＭＳ Ｐゴシック" pitchFamily="-96" charset="-128"/>
              </a:rPr>
              <a:t>reality: imperfections of septum and kicker magnets</a:t>
            </a:r>
          </a:p>
          <a:p>
            <a:pPr lvl="1" algn="l" eaLnBrk="1" hangingPunct="1">
              <a:spcBef>
                <a:spcPct val="10000"/>
              </a:spcBef>
            </a:pPr>
            <a:endParaRPr lang="en-US" sz="1700" b="1">
              <a:ea typeface="ＭＳ Ｐゴシック" pitchFamily="-96" charset="-128"/>
            </a:endParaRPr>
          </a:p>
        </p:txBody>
      </p:sp>
      <p:pic>
        <p:nvPicPr>
          <p:cNvPr id="59419" name="Picture 27" descr="highcurrentgood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924300"/>
            <a:ext cx="4649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76213" y="6402388"/>
            <a:ext cx="408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600" b="1">
                <a:solidFill>
                  <a:schemeClr val="bg1"/>
                </a:solidFill>
                <a:ea typeface="ＭＳ Ｐゴシック" pitchFamily="-96" charset="-128"/>
              </a:rPr>
              <a:t>P. Kuske, BESSY, ESLS at 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 bwMode="auto">
          <a:xfrm>
            <a:off x="179388" y="1019175"/>
            <a:ext cx="8766175" cy="3489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600" cap="none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Rectangle 5"/>
          <p:cNvSpPr>
            <a:spLocks noGrp="1"/>
          </p:cNvSpPr>
          <p:nvPr>
            <p:ph type="title"/>
          </p:nvPr>
        </p:nvSpPr>
        <p:spPr>
          <a:xfrm>
            <a:off x="1547813" y="115888"/>
            <a:ext cx="5329237" cy="439737"/>
          </a:xfrm>
          <a:noFill/>
        </p:spPr>
        <p:txBody>
          <a:bodyPr/>
          <a:lstStyle/>
          <a:p>
            <a:r>
              <a:rPr lang="de-DE" sz="2100" b="0" smtClean="0">
                <a:latin typeface="Arial" charset="0"/>
                <a:cs typeface="Arial" charset="0"/>
              </a:rPr>
              <a:t>What‘s Next?</a:t>
            </a:r>
            <a:endParaRPr lang="en-US" sz="2100" b="0" smtClean="0">
              <a:latin typeface="Arial" charset="0"/>
              <a:cs typeface="Arial" charset="0"/>
            </a:endParaRPr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1403350" y="1196975"/>
            <a:ext cx="6985074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Some Facts about BESSY II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Introduction: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rgbClr val="00589C"/>
                </a:solidFill>
              </a:rPr>
              <a:t>	Conventional Injection Scheme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b="1" dirty="0">
                <a:solidFill>
                  <a:srgbClr val="00589C"/>
                </a:solidFill>
              </a:rPr>
              <a:t>Example BESSY II –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rgbClr val="00589C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Critical Issues for Efficient Injection: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Transverse and Longitudinal Match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(Dynamic Aperture – Acceptance of the SR)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	(Impact of IDs on Acceptance and Counter Measures)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Overcome Technical Limitations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Give up Symmetry for Higher Injection Efficiency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Limitations –Thickness of the Septum for Ultimate SR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 Single Kicker Injection Schemes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BESSY II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Pulsed </a:t>
            </a:r>
            <a:r>
              <a:rPr lang="en-US" b="1" dirty="0" err="1">
                <a:solidFill>
                  <a:schemeClr val="bg2"/>
                </a:solidFill>
              </a:rPr>
              <a:t>Quadrupole</a:t>
            </a:r>
            <a:r>
              <a:rPr lang="en-US" b="1" dirty="0">
                <a:solidFill>
                  <a:schemeClr val="bg2"/>
                </a:solidFill>
              </a:rPr>
              <a:t> or </a:t>
            </a:r>
            <a:r>
              <a:rPr lang="en-US" b="1" dirty="0" err="1">
                <a:solidFill>
                  <a:schemeClr val="bg2"/>
                </a:solidFill>
              </a:rPr>
              <a:t>Sextupole</a:t>
            </a:r>
            <a:r>
              <a:rPr lang="en-US" b="1" dirty="0">
                <a:solidFill>
                  <a:schemeClr val="bg2"/>
                </a:solidFill>
              </a:rPr>
              <a:t> KEK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	Spring8 Approach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Alternatives to Accumulation, Swap-Out Injection (a la Borland)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r>
              <a:rPr lang="en-US" b="1" dirty="0">
                <a:solidFill>
                  <a:schemeClr val="bg2"/>
                </a:solidFill>
              </a:rPr>
              <a:t>Summary</a:t>
            </a:r>
          </a:p>
          <a:p>
            <a:pPr marL="342900" indent="-342900" algn="l" eaLnBrk="0" hangingPunct="0">
              <a:lnSpc>
                <a:spcPct val="80000"/>
              </a:lnSpc>
              <a:buFont typeface="Arial" charset="0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D363C13-FD75-42B0-88D7-43F64AD543D0}" type="slidenum">
              <a:rPr lang="de-DE" sz="1200" b="1">
                <a:solidFill>
                  <a:srgbClr val="00589C"/>
                </a:solidFill>
              </a:rPr>
              <a:pPr algn="r" eaLnBrk="1" hangingPunct="1"/>
              <a:t>8</a:t>
            </a:fld>
            <a:endParaRPr lang="de-DE" sz="1200" b="1">
              <a:solidFill>
                <a:srgbClr val="00589C"/>
              </a:solidFill>
            </a:endParaRPr>
          </a:p>
        </p:txBody>
      </p:sp>
      <p:graphicFrame>
        <p:nvGraphicFramePr>
          <p:cNvPr id="118787" name="Group 3"/>
          <p:cNvGraphicFramePr>
            <a:graphicFrameLocks noGrp="1"/>
          </p:cNvGraphicFramePr>
          <p:nvPr/>
        </p:nvGraphicFramePr>
        <p:xfrm>
          <a:off x="1363663" y="3638550"/>
          <a:ext cx="6376987" cy="2743200"/>
        </p:xfrm>
        <a:graphic>
          <a:graphicData uri="http://schemas.openxmlformats.org/drawingml/2006/table">
            <a:tbl>
              <a:tblPr/>
              <a:tblGrid>
                <a:gridCol w="3482975"/>
                <a:gridCol w="1536700"/>
                <a:gridCol w="1357312"/>
              </a:tblGrid>
              <a:tr h="335270"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 of perturbation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(relaxed injection geometry)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orbit distortion in μm with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91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individual kickers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pairs of kickers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rel. amplitude error of 10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timing error of 1 ns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9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deviation from half sine wave by 1ns/FW with FW=5.6 μs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constant amplitude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constant integral value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280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03" marR="91403"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1" name="Picture 31" descr="modifiedInjGerad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68405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223963" y="201613"/>
            <a:ext cx="4211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Kicker Magnets Powered in Pairs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 txBox="1">
            <a:spLocks noGrp="1"/>
          </p:cNvSpPr>
          <p:nvPr/>
        </p:nvSpPr>
        <p:spPr bwMode="auto">
          <a:xfrm>
            <a:off x="6796088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91F9C18-AA44-4863-A3CF-0E4A0DAD20C4}" type="slidenum">
              <a:rPr lang="de-DE" sz="1200" b="1">
                <a:solidFill>
                  <a:srgbClr val="00589C"/>
                </a:solidFill>
              </a:rPr>
              <a:pPr algn="r" eaLnBrk="1" hangingPunct="1"/>
              <a:t>9</a:t>
            </a:fld>
            <a:endParaRPr lang="de-DE" sz="1200" b="1">
              <a:solidFill>
                <a:srgbClr val="00589C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27088" y="908050"/>
            <a:ext cx="34083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hangingPunct="0">
              <a:buFont typeface="Arial" charset="0"/>
              <a:buNone/>
            </a:pPr>
            <a:r>
              <a:rPr lang="en-US" sz="1600" b="1"/>
              <a:t>impact of pulsed septum magnet</a:t>
            </a:r>
          </a:p>
          <a:p>
            <a:pPr marL="342900" indent="-342900" eaLnBrk="0" hangingPunct="0">
              <a:buFont typeface="Arial" charset="0"/>
              <a:buNone/>
            </a:pPr>
            <a:r>
              <a:rPr lang="en-US" sz="1600" b="1"/>
              <a:t>on stored beam</a:t>
            </a:r>
          </a:p>
        </p:txBody>
      </p:sp>
      <p:pic>
        <p:nvPicPr>
          <p:cNvPr id="11268" name="Picture 4" descr="bi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6449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5" descr="bi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700213"/>
            <a:ext cx="36449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6" descr="bil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36449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7" descr="bil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700213"/>
            <a:ext cx="36449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8" descr="bil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700213"/>
            <a:ext cx="36449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444625" y="201613"/>
            <a:ext cx="55038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sz="2100">
                <a:solidFill>
                  <a:schemeClr val="bg1"/>
                </a:solidFill>
                <a:ea typeface="ＭＳ Ｐゴシック" pitchFamily="-96" charset="-128"/>
              </a:rPr>
              <a:t>Orbit Perturbations by Pulsed Magnets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5219700" y="908050"/>
            <a:ext cx="34083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hangingPunct="0">
              <a:buFont typeface="Arial" charset="0"/>
              <a:buNone/>
            </a:pPr>
            <a:r>
              <a:rPr lang="en-US" b="1"/>
              <a:t>impact of injection kicker magnets</a:t>
            </a:r>
          </a:p>
          <a:p>
            <a:pPr marL="342900" indent="-342900" eaLnBrk="0" hangingPunct="0">
              <a:buFont typeface="Arial" charset="0"/>
              <a:buNone/>
            </a:pPr>
            <a:r>
              <a:rPr lang="en-US" b="1"/>
              <a:t>on stored beam</a:t>
            </a: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5292725" y="908050"/>
            <a:ext cx="34083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eaLnBrk="0" hangingPunct="0">
              <a:buFont typeface="Arial" charset="0"/>
              <a:buNone/>
            </a:pPr>
            <a:r>
              <a:rPr lang="en-US" b="1"/>
              <a:t>impact of injection kicker and septum magnets on stored beam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492500" y="6021388"/>
            <a:ext cx="3600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400"/>
              <a:t>O. Dressler, E. Cambas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119819" grpId="0"/>
    </p:bldLst>
  </p:timing>
</p:sld>
</file>

<file path=ppt/theme/theme1.xml><?xml version="1.0" encoding="utf-8"?>
<a:theme xmlns:a="http://schemas.openxmlformats.org/drawingml/2006/main" name="HZB_PowerPoint_Image 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Bildschirmpräsentation (4:3)</PresentationFormat>
  <Paragraphs>476</Paragraphs>
  <Slides>48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48</vt:i4>
      </vt:variant>
    </vt:vector>
  </HeadingPairs>
  <TitlesOfParts>
    <vt:vector size="52" baseType="lpstr">
      <vt:lpstr>HZB_PowerPoint_Image 2</vt:lpstr>
      <vt:lpstr>Bitmap</vt:lpstr>
      <vt:lpstr>Equation</vt:lpstr>
      <vt:lpstr>Bitmap Image</vt:lpstr>
      <vt:lpstr>PowerPoint-Präsentation</vt:lpstr>
      <vt:lpstr>Content </vt:lpstr>
      <vt:lpstr>PowerPoint-Präsentation</vt:lpstr>
      <vt:lpstr>What‘s Next?</vt:lpstr>
      <vt:lpstr>PowerPoint-Präsentation</vt:lpstr>
      <vt:lpstr>PowerPoint-Präsentation</vt:lpstr>
      <vt:lpstr>What‘s Next?</vt:lpstr>
      <vt:lpstr>PowerPoint-Präsentation</vt:lpstr>
      <vt:lpstr>PowerPoint-Präsentation</vt:lpstr>
      <vt:lpstr>What‘s Next?</vt:lpstr>
      <vt:lpstr>PowerPoint-Präsentation</vt:lpstr>
      <vt:lpstr>Improve Quality of Injected Beam</vt:lpstr>
      <vt:lpstr>PowerPoint-Präsentation</vt:lpstr>
      <vt:lpstr>Improve Quality of Injected Beam</vt:lpstr>
      <vt:lpstr>What‘s Next?</vt:lpstr>
      <vt:lpstr>PowerPoint-Präsentation</vt:lpstr>
      <vt:lpstr>Assume Everything Has Been Done</vt:lpstr>
      <vt:lpstr>What‘s Next?</vt:lpstr>
      <vt:lpstr>BESSY II Optics Modification</vt:lpstr>
      <vt:lpstr>BESSY II Optics Modification</vt:lpstr>
      <vt:lpstr>What‘s Next?</vt:lpstr>
      <vt:lpstr>PowerPoint-Präsentation</vt:lpstr>
      <vt:lpstr>What‘s Next?</vt:lpstr>
      <vt:lpstr>PowerPoint-Präsentation</vt:lpstr>
      <vt:lpstr>PowerPoint-Präsentation</vt:lpstr>
      <vt:lpstr>PowerPoint-Präsentation</vt:lpstr>
      <vt:lpstr>What‘s Next?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Performance - Impact on Stored Beam </vt:lpstr>
      <vt:lpstr>What‘s Next?</vt:lpstr>
      <vt:lpstr>KEK Results</vt:lpstr>
      <vt:lpstr>KEK Results</vt:lpstr>
      <vt:lpstr>What‘s Next?</vt:lpstr>
      <vt:lpstr>Other Kicker Developments</vt:lpstr>
      <vt:lpstr>Other Kicker Developments</vt:lpstr>
      <vt:lpstr>Other Kicker Developments</vt:lpstr>
      <vt:lpstr>Other Kicker Developments</vt:lpstr>
      <vt:lpstr>What‘s Next?</vt:lpstr>
      <vt:lpstr>PowerPoint-Präsentation</vt:lpstr>
      <vt:lpstr>PowerPoint-Präsentation</vt:lpstr>
      <vt:lpstr>PowerPoint-Präsentation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Andreas Jankowiak</cp:lastModifiedBy>
  <cp:revision>135</cp:revision>
  <dcterms:created xsi:type="dcterms:W3CDTF">2009-04-16T12:28:49Z</dcterms:created>
  <dcterms:modified xsi:type="dcterms:W3CDTF">2012-03-08T16:22:43Z</dcterms:modified>
</cp:coreProperties>
</file>