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2480" r:id="rId1"/>
    <p:sldMasterId id="2147496666" r:id="rId2"/>
  </p:sldMasterIdLst>
  <p:notesMasterIdLst>
    <p:notesMasterId r:id="rId18"/>
  </p:notesMasterIdLst>
  <p:handoutMasterIdLst>
    <p:handoutMasterId r:id="rId19"/>
  </p:handoutMasterIdLst>
  <p:sldIdLst>
    <p:sldId id="896" r:id="rId3"/>
    <p:sldId id="912" r:id="rId4"/>
    <p:sldId id="775" r:id="rId5"/>
    <p:sldId id="897" r:id="rId6"/>
    <p:sldId id="908" r:id="rId7"/>
    <p:sldId id="898" r:id="rId8"/>
    <p:sldId id="899" r:id="rId9"/>
    <p:sldId id="900" r:id="rId10"/>
    <p:sldId id="901" r:id="rId11"/>
    <p:sldId id="902" r:id="rId12"/>
    <p:sldId id="903" r:id="rId13"/>
    <p:sldId id="904" r:id="rId14"/>
    <p:sldId id="905" r:id="rId15"/>
    <p:sldId id="906" r:id="rId16"/>
    <p:sldId id="911" r:id="rId17"/>
  </p:sldIdLst>
  <p:sldSz cx="9144000" cy="6858000" type="screen4x3"/>
  <p:notesSz cx="7132638" cy="9418638"/>
  <p:defaultTex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216A6"/>
    <a:srgbClr val="1B2B8D"/>
    <a:srgbClr val="FFBA29"/>
    <a:srgbClr val="FFCC66"/>
    <a:srgbClr val="66CCFF"/>
    <a:srgbClr val="66FFCC"/>
    <a:srgbClr val="F4F4F4"/>
    <a:srgbClr val="004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02" autoAdjust="0"/>
    <p:restoredTop sz="89918" autoAdjust="0"/>
  </p:normalViewPr>
  <p:slideViewPr>
    <p:cSldViewPr>
      <p:cViewPr varScale="1">
        <p:scale>
          <a:sx n="41" d="100"/>
          <a:sy n="41" d="100"/>
        </p:scale>
        <p:origin x="-1338" y="-96"/>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896" y="-102"/>
      </p:cViewPr>
      <p:guideLst>
        <p:guide orient="horz" pos="2967"/>
        <p:guide pos="224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3090863" cy="471488"/>
          </a:xfrm>
          <a:prstGeom prst="rect">
            <a:avLst/>
          </a:prstGeom>
          <a:noFill/>
          <a:ln w="9525">
            <a:noFill/>
            <a:miter lim="800000"/>
            <a:headEnd/>
            <a:tailEnd/>
          </a:ln>
        </p:spPr>
        <p:txBody>
          <a:bodyPr vert="horz" wrap="square" lIns="92789" tIns="46394" rIns="92789" bIns="46394" numCol="1" anchor="t" anchorCtr="0" compatLnSpc="1">
            <a:prstTxWarp prst="textNoShape">
              <a:avLst/>
            </a:prstTxWarp>
          </a:bodyPr>
          <a:lstStyle>
            <a:lvl1pPr algn="l" defTabSz="895350">
              <a:defRPr sz="1200">
                <a:latin typeface="Arial" charset="0"/>
              </a:defRPr>
            </a:lvl1pPr>
          </a:lstStyle>
          <a:p>
            <a:pPr>
              <a:defRPr/>
            </a:pPr>
            <a:endParaRPr lang="en-US"/>
          </a:p>
        </p:txBody>
      </p:sp>
      <p:sp>
        <p:nvSpPr>
          <p:cNvPr id="165891" name="Rectangle 3"/>
          <p:cNvSpPr>
            <a:spLocks noGrp="1" noChangeArrowheads="1"/>
          </p:cNvSpPr>
          <p:nvPr>
            <p:ph type="dt" sz="quarter" idx="1"/>
          </p:nvPr>
        </p:nvSpPr>
        <p:spPr bwMode="auto">
          <a:xfrm>
            <a:off x="4040188" y="0"/>
            <a:ext cx="3090862" cy="471488"/>
          </a:xfrm>
          <a:prstGeom prst="rect">
            <a:avLst/>
          </a:prstGeom>
          <a:noFill/>
          <a:ln w="9525">
            <a:noFill/>
            <a:miter lim="800000"/>
            <a:headEnd/>
            <a:tailEnd/>
          </a:ln>
        </p:spPr>
        <p:txBody>
          <a:bodyPr vert="horz" wrap="square" lIns="92789" tIns="46394" rIns="92789" bIns="46394" numCol="1" anchor="t" anchorCtr="0" compatLnSpc="1">
            <a:prstTxWarp prst="textNoShape">
              <a:avLst/>
            </a:prstTxWarp>
          </a:bodyPr>
          <a:lstStyle>
            <a:lvl1pPr algn="r" defTabSz="895350">
              <a:defRPr sz="1200">
                <a:latin typeface="Arial" charset="0"/>
              </a:defRPr>
            </a:lvl1pPr>
          </a:lstStyle>
          <a:p>
            <a:pPr>
              <a:defRPr/>
            </a:pPr>
            <a:endParaRPr lang="en-US"/>
          </a:p>
        </p:txBody>
      </p:sp>
      <p:sp>
        <p:nvSpPr>
          <p:cNvPr id="165892" name="Rectangle 4"/>
          <p:cNvSpPr>
            <a:spLocks noGrp="1" noChangeArrowheads="1"/>
          </p:cNvSpPr>
          <p:nvPr>
            <p:ph type="ftr" sz="quarter" idx="2"/>
          </p:nvPr>
        </p:nvSpPr>
        <p:spPr bwMode="auto">
          <a:xfrm>
            <a:off x="0" y="8945563"/>
            <a:ext cx="3090863" cy="471487"/>
          </a:xfrm>
          <a:prstGeom prst="rect">
            <a:avLst/>
          </a:prstGeom>
          <a:noFill/>
          <a:ln w="9525">
            <a:noFill/>
            <a:miter lim="800000"/>
            <a:headEnd/>
            <a:tailEnd/>
          </a:ln>
        </p:spPr>
        <p:txBody>
          <a:bodyPr vert="horz" wrap="square" lIns="92789" tIns="46394" rIns="92789" bIns="46394" numCol="1" anchor="b" anchorCtr="0" compatLnSpc="1">
            <a:prstTxWarp prst="textNoShape">
              <a:avLst/>
            </a:prstTxWarp>
          </a:bodyPr>
          <a:lstStyle>
            <a:lvl1pPr algn="l" defTabSz="895350">
              <a:defRPr sz="1200">
                <a:latin typeface="Arial" charset="0"/>
              </a:defRPr>
            </a:lvl1pPr>
          </a:lstStyle>
          <a:p>
            <a:pPr>
              <a:defRPr/>
            </a:pPr>
            <a:endParaRPr lang="en-US"/>
          </a:p>
        </p:txBody>
      </p:sp>
      <p:sp>
        <p:nvSpPr>
          <p:cNvPr id="165893" name="Rectangle 5"/>
          <p:cNvSpPr>
            <a:spLocks noGrp="1" noChangeArrowheads="1"/>
          </p:cNvSpPr>
          <p:nvPr>
            <p:ph type="sldNum" sz="quarter" idx="3"/>
          </p:nvPr>
        </p:nvSpPr>
        <p:spPr bwMode="auto">
          <a:xfrm>
            <a:off x="4040188" y="8945563"/>
            <a:ext cx="3090862" cy="471487"/>
          </a:xfrm>
          <a:prstGeom prst="rect">
            <a:avLst/>
          </a:prstGeom>
          <a:noFill/>
          <a:ln w="9525">
            <a:noFill/>
            <a:miter lim="800000"/>
            <a:headEnd/>
            <a:tailEnd/>
          </a:ln>
        </p:spPr>
        <p:txBody>
          <a:bodyPr vert="horz" wrap="square" lIns="92789" tIns="46394" rIns="92789" bIns="46394" numCol="1" anchor="b" anchorCtr="0" compatLnSpc="1">
            <a:prstTxWarp prst="textNoShape">
              <a:avLst/>
            </a:prstTxWarp>
          </a:bodyPr>
          <a:lstStyle>
            <a:lvl1pPr algn="r" defTabSz="895350">
              <a:defRPr sz="1200">
                <a:latin typeface="Arial" charset="0"/>
              </a:defRPr>
            </a:lvl1pPr>
          </a:lstStyle>
          <a:p>
            <a:pPr>
              <a:defRPr/>
            </a:pPr>
            <a:fld id="{AF477005-0AE6-4260-99EB-91F872C382C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90863" cy="471488"/>
          </a:xfrm>
          <a:prstGeom prst="rect">
            <a:avLst/>
          </a:prstGeom>
          <a:noFill/>
          <a:ln w="9525">
            <a:noFill/>
            <a:miter lim="800000"/>
            <a:headEnd/>
            <a:tailEnd/>
          </a:ln>
        </p:spPr>
        <p:txBody>
          <a:bodyPr vert="horz" wrap="square" lIns="93655" tIns="46827" rIns="93655" bIns="46827" numCol="1" anchor="t" anchorCtr="0" compatLnSpc="1">
            <a:prstTxWarp prst="textNoShape">
              <a:avLst/>
            </a:prstTxWarp>
          </a:bodyPr>
          <a:lstStyle>
            <a:lvl1pPr algn="l" defTabSz="936625">
              <a:defRPr sz="1100">
                <a:latin typeface="Arial" charset="0"/>
              </a:defRPr>
            </a:lvl1pPr>
          </a:lstStyle>
          <a:p>
            <a:pPr>
              <a:defRPr/>
            </a:pPr>
            <a:endParaRPr lang="en-US"/>
          </a:p>
        </p:txBody>
      </p:sp>
      <p:sp>
        <p:nvSpPr>
          <p:cNvPr id="8195" name="Rectangle 3"/>
          <p:cNvSpPr>
            <a:spLocks noGrp="1" noChangeArrowheads="1"/>
          </p:cNvSpPr>
          <p:nvPr>
            <p:ph type="dt" idx="1"/>
          </p:nvPr>
        </p:nvSpPr>
        <p:spPr bwMode="auto">
          <a:xfrm>
            <a:off x="4040188" y="0"/>
            <a:ext cx="3090862" cy="471488"/>
          </a:xfrm>
          <a:prstGeom prst="rect">
            <a:avLst/>
          </a:prstGeom>
          <a:noFill/>
          <a:ln w="9525">
            <a:noFill/>
            <a:miter lim="800000"/>
            <a:headEnd/>
            <a:tailEnd/>
          </a:ln>
        </p:spPr>
        <p:txBody>
          <a:bodyPr vert="horz" wrap="square" lIns="93655" tIns="46827" rIns="93655" bIns="46827" numCol="1" anchor="t" anchorCtr="0" compatLnSpc="1">
            <a:prstTxWarp prst="textNoShape">
              <a:avLst/>
            </a:prstTxWarp>
          </a:bodyPr>
          <a:lstStyle>
            <a:lvl1pPr algn="r" defTabSz="936625">
              <a:defRPr sz="11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12850" y="704850"/>
            <a:ext cx="4710113" cy="353218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12788" y="4473575"/>
            <a:ext cx="5707062" cy="4240213"/>
          </a:xfrm>
          <a:prstGeom prst="rect">
            <a:avLst/>
          </a:prstGeom>
          <a:noFill/>
          <a:ln w="9525">
            <a:noFill/>
            <a:miter lim="800000"/>
            <a:headEnd/>
            <a:tailEnd/>
          </a:ln>
        </p:spPr>
        <p:txBody>
          <a:bodyPr vert="horz" wrap="square" lIns="93655" tIns="46827" rIns="93655" bIns="468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945563"/>
            <a:ext cx="3090863" cy="471487"/>
          </a:xfrm>
          <a:prstGeom prst="rect">
            <a:avLst/>
          </a:prstGeom>
          <a:noFill/>
          <a:ln w="9525">
            <a:noFill/>
            <a:miter lim="800000"/>
            <a:headEnd/>
            <a:tailEnd/>
          </a:ln>
        </p:spPr>
        <p:txBody>
          <a:bodyPr vert="horz" wrap="square" lIns="93655" tIns="46827" rIns="93655" bIns="46827" numCol="1" anchor="b" anchorCtr="0" compatLnSpc="1">
            <a:prstTxWarp prst="textNoShape">
              <a:avLst/>
            </a:prstTxWarp>
          </a:bodyPr>
          <a:lstStyle>
            <a:lvl1pPr algn="l" defTabSz="936625">
              <a:defRPr sz="11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4040188" y="8945563"/>
            <a:ext cx="3090862" cy="471487"/>
          </a:xfrm>
          <a:prstGeom prst="rect">
            <a:avLst/>
          </a:prstGeom>
          <a:noFill/>
          <a:ln w="9525">
            <a:noFill/>
            <a:miter lim="800000"/>
            <a:headEnd/>
            <a:tailEnd/>
          </a:ln>
        </p:spPr>
        <p:txBody>
          <a:bodyPr vert="horz" wrap="square" lIns="93655" tIns="46827" rIns="93655" bIns="46827" numCol="1" anchor="b" anchorCtr="0" compatLnSpc="1">
            <a:prstTxWarp prst="textNoShape">
              <a:avLst/>
            </a:prstTxWarp>
          </a:bodyPr>
          <a:lstStyle>
            <a:lvl1pPr algn="r" defTabSz="936625">
              <a:defRPr sz="1100">
                <a:latin typeface="Arial" charset="0"/>
              </a:defRPr>
            </a:lvl1pPr>
          </a:lstStyle>
          <a:p>
            <a:pPr>
              <a:defRPr/>
            </a:pPr>
            <a:fld id="{E12575BE-F2C9-423C-A235-85F2234CA6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4040188" y="8945563"/>
            <a:ext cx="3090862" cy="471487"/>
          </a:xfrm>
          <a:prstGeom prst="rect">
            <a:avLst/>
          </a:prstGeom>
          <a:noFill/>
          <a:ln w="9525">
            <a:noFill/>
            <a:miter lim="800000"/>
            <a:headEnd/>
            <a:tailEnd/>
          </a:ln>
        </p:spPr>
        <p:txBody>
          <a:bodyPr lIns="93655" tIns="46827" rIns="93655" bIns="46827" anchor="b"/>
          <a:lstStyle/>
          <a:p>
            <a:pPr algn="r" defTabSz="933450"/>
            <a:fld id="{3B004E05-EFFD-412A-8FF9-FA4CF6787516}" type="slidenum">
              <a:rPr lang="en-US" sz="1100">
                <a:solidFill>
                  <a:srgbClr val="000000"/>
                </a:solidFill>
              </a:rPr>
              <a:pPr algn="r" defTabSz="933450"/>
              <a:t>1</a:t>
            </a:fld>
            <a:endParaRPr lang="en-US" sz="1100">
              <a:solidFill>
                <a:srgbClr val="000000"/>
              </a:solidFill>
            </a:endParaRPr>
          </a:p>
        </p:txBody>
      </p:sp>
      <p:sp>
        <p:nvSpPr>
          <p:cNvPr id="29699" name="Rectangle 2"/>
          <p:cNvSpPr>
            <a:spLocks noGrp="1" noRot="1" noChangeAspect="1" noChangeArrowheads="1" noTextEdit="1"/>
          </p:cNvSpPr>
          <p:nvPr>
            <p:ph type="sldImg"/>
          </p:nvPr>
        </p:nvSpPr>
        <p:spPr>
          <a:xfrm>
            <a:off x="1211263" y="704850"/>
            <a:ext cx="4710112" cy="3532188"/>
          </a:xfrm>
          <a:solidFill>
            <a:srgbClr val="FFFFFF"/>
          </a:solidFill>
          <a:ln/>
        </p:spPr>
      </p:sp>
      <p:sp>
        <p:nvSpPr>
          <p:cNvPr id="29700" name="Rectangle 3"/>
          <p:cNvSpPr>
            <a:spLocks noGrp="1" noChangeArrowheads="1"/>
          </p:cNvSpPr>
          <p:nvPr>
            <p:ph type="body" idx="1"/>
          </p:nvPr>
        </p:nvSpPr>
        <p:spPr>
          <a:xfrm>
            <a:off x="952500" y="4473575"/>
            <a:ext cx="5227638" cy="4240213"/>
          </a:xfrm>
          <a:solidFill>
            <a:srgbClr val="FFFFFF"/>
          </a:solidFill>
          <a:ln>
            <a:solidFill>
              <a:srgbClr val="000000"/>
            </a:solidFill>
          </a:ln>
        </p:spPr>
        <p:txBody>
          <a:bodyPr/>
          <a:lstStyle/>
          <a:p>
            <a:pPr eaLnBrk="1" hangingPunct="1"/>
            <a:r>
              <a:rPr lang="en-US" smtClean="0"/>
              <a:t>MaRIE = Matter Radiation Interactions and Extremes, a la Ms. Curie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10</a:t>
            </a:fld>
            <a:endParaRPr lang="en-US" sz="130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11</a:t>
            </a:fld>
            <a:endParaRPr lang="en-US" sz="130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12</a:t>
            </a:fld>
            <a:endParaRPr lang="en-US" sz="130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13</a:t>
            </a:fld>
            <a:endParaRPr lang="en-US" sz="130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14</a:t>
            </a:fld>
            <a:endParaRPr lang="en-US" sz="130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15</a:t>
            </a:fld>
            <a:endParaRPr lang="en-US" sz="13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2</a:t>
            </a:fld>
            <a:endParaRPr lang="en-US" sz="130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3</a:t>
            </a:fld>
            <a:endParaRPr lang="en-US" sz="130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4</a:t>
            </a:fld>
            <a:endParaRPr lang="en-US" sz="130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5</a:t>
            </a:fld>
            <a:endParaRPr lang="en-US" sz="130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6</a:t>
            </a:fld>
            <a:endParaRPr lang="en-US" sz="130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7</a:t>
            </a:fld>
            <a:endParaRPr lang="en-US" sz="130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8</a:t>
            </a:fld>
            <a:endParaRPr lang="en-US" sz="130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11263" y="706438"/>
            <a:ext cx="4710112" cy="3532187"/>
          </a:xfrm>
          <a:ln/>
        </p:spPr>
      </p:sp>
      <p:sp>
        <p:nvSpPr>
          <p:cNvPr id="30723" name="Notes Placeholder 2"/>
          <p:cNvSpPr>
            <a:spLocks noGrp="1"/>
          </p:cNvSpPr>
          <p:nvPr>
            <p:ph type="body" idx="1"/>
          </p:nvPr>
        </p:nvSpPr>
        <p:spPr>
          <a:xfrm>
            <a:off x="712788" y="4473575"/>
            <a:ext cx="5707062" cy="4238625"/>
          </a:xfrm>
          <a:noFill/>
          <a:ln/>
        </p:spPr>
        <p:txBody>
          <a:bodyPr lIns="94573" tIns="47287" rIns="94573" bIns="47287"/>
          <a:lstStyle/>
          <a:p>
            <a:pPr>
              <a:spcBef>
                <a:spcPct val="0"/>
              </a:spcBef>
            </a:pPr>
            <a:endParaRPr lang="en-US" smtClean="0"/>
          </a:p>
        </p:txBody>
      </p:sp>
      <p:sp>
        <p:nvSpPr>
          <p:cNvPr id="30724" name="Slide Number Placeholder 3"/>
          <p:cNvSpPr txBox="1">
            <a:spLocks noGrp="1"/>
          </p:cNvSpPr>
          <p:nvPr/>
        </p:nvSpPr>
        <p:spPr bwMode="auto">
          <a:xfrm>
            <a:off x="4040188" y="8947150"/>
            <a:ext cx="3090862" cy="469900"/>
          </a:xfrm>
          <a:prstGeom prst="rect">
            <a:avLst/>
          </a:prstGeom>
          <a:noFill/>
          <a:ln w="9525">
            <a:noFill/>
            <a:miter lim="800000"/>
            <a:headEnd/>
            <a:tailEnd/>
          </a:ln>
        </p:spPr>
        <p:txBody>
          <a:bodyPr lIns="94573" tIns="47287" rIns="94573" bIns="47287" anchor="b"/>
          <a:lstStyle/>
          <a:p>
            <a:pPr algn="r" defTabSz="946150"/>
            <a:fld id="{57CA6DF1-5138-4C7D-A1C0-9D791B4018EB}" type="slidenum">
              <a:rPr lang="en-US" sz="1300">
                <a:cs typeface="Arial" charset="0"/>
              </a:rPr>
              <a:pPr algn="r" defTabSz="946150"/>
              <a:t>9</a:t>
            </a:fld>
            <a:endParaRPr lang="en-US" sz="13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209232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90500" y="5799138"/>
            <a:ext cx="1430338" cy="660400"/>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7788275" y="6503988"/>
            <a:ext cx="920750" cy="212725"/>
          </a:xfrm>
          <a:prstGeom prst="rect">
            <a:avLst/>
          </a:prstGeom>
          <a:noFill/>
          <a:ln w="9525">
            <a:noFill/>
            <a:miter lim="800000"/>
            <a:headEnd/>
            <a:tailEnd/>
          </a:ln>
        </p:spPr>
      </p:pic>
      <p:sp>
        <p:nvSpPr>
          <p:cNvPr id="7" name="Line 7"/>
          <p:cNvSpPr>
            <a:spLocks noChangeShapeType="1"/>
          </p:cNvSpPr>
          <p:nvPr/>
        </p:nvSpPr>
        <p:spPr bwMode="auto">
          <a:xfrm>
            <a:off x="1241425" y="6438900"/>
            <a:ext cx="7445375" cy="0"/>
          </a:xfrm>
          <a:prstGeom prst="line">
            <a:avLst/>
          </a:prstGeom>
          <a:noFill/>
          <a:ln w="9525">
            <a:solidFill>
              <a:schemeClr val="tx1"/>
            </a:solidFill>
            <a:round/>
            <a:headEnd/>
            <a:tailEnd/>
          </a:ln>
        </p:spPr>
        <p:txBody>
          <a:bodyPr wrap="none" anchor="ctr"/>
          <a:lstStyle/>
          <a:p>
            <a:pPr>
              <a:defRPr/>
            </a:pPr>
            <a:endParaRPr lang="en-US"/>
          </a:p>
        </p:txBody>
      </p:sp>
      <p:sp>
        <p:nvSpPr>
          <p:cNvPr id="8" name="Line 8"/>
          <p:cNvSpPr>
            <a:spLocks noChangeShapeType="1"/>
          </p:cNvSpPr>
          <p:nvPr/>
        </p:nvSpPr>
        <p:spPr bwMode="auto">
          <a:xfrm>
            <a:off x="463550" y="6438900"/>
            <a:ext cx="355600" cy="0"/>
          </a:xfrm>
          <a:prstGeom prst="line">
            <a:avLst/>
          </a:prstGeom>
          <a:noFill/>
          <a:ln w="9525">
            <a:solidFill>
              <a:schemeClr val="tx1"/>
            </a:solidFill>
            <a:round/>
            <a:headEnd/>
            <a:tailEnd/>
          </a:ln>
        </p:spPr>
        <p:txBody>
          <a:bodyPr wrap="none" anchor="ctr"/>
          <a:lstStyle/>
          <a:p>
            <a:pPr>
              <a:defRPr/>
            </a:pPr>
            <a:endParaRPr lang="en-US"/>
          </a:p>
        </p:txBody>
      </p:sp>
      <p:sp>
        <p:nvSpPr>
          <p:cNvPr id="9" name="Text Box 10"/>
          <p:cNvSpPr txBox="1">
            <a:spLocks noChangeArrowheads="1"/>
          </p:cNvSpPr>
          <p:nvPr/>
        </p:nvSpPr>
        <p:spPr bwMode="auto">
          <a:xfrm>
            <a:off x="407988" y="6450013"/>
            <a:ext cx="5334000" cy="214312"/>
          </a:xfrm>
          <a:prstGeom prst="rect">
            <a:avLst/>
          </a:prstGeom>
          <a:noFill/>
          <a:ln w="9525">
            <a:noFill/>
            <a:miter lim="800000"/>
            <a:headEnd/>
            <a:tailEnd/>
          </a:ln>
        </p:spPr>
        <p:txBody>
          <a:bodyPr lIns="45720">
            <a:spAutoFit/>
          </a:bodyPr>
          <a:lstStyle/>
          <a:p>
            <a:pPr algn="l" eaLnBrk="0" hangingPunct="0">
              <a:defRPr/>
            </a:pPr>
            <a:r>
              <a:rPr lang="en-US" sz="800">
                <a:solidFill>
                  <a:srgbClr val="000000"/>
                </a:solidFill>
              </a:rPr>
              <a:t>Operated by Los Alamos National Security, LLC for NNSA</a:t>
            </a:r>
            <a:endParaRPr lang="en-US" sz="900">
              <a:solidFill>
                <a:srgbClr val="000000"/>
              </a:solidFill>
            </a:endParaRPr>
          </a:p>
        </p:txBody>
      </p:sp>
      <p:sp>
        <p:nvSpPr>
          <p:cNvPr id="323589" name="Rectangle 5"/>
          <p:cNvSpPr>
            <a:spLocks noGrp="1" noChangeArrowheads="1"/>
          </p:cNvSpPr>
          <p:nvPr>
            <p:ph type="ctrTitle"/>
          </p:nvPr>
        </p:nvSpPr>
        <p:spPr>
          <a:xfrm>
            <a:off x="457200" y="1143000"/>
            <a:ext cx="8229600" cy="1524000"/>
          </a:xfrm>
        </p:spPr>
        <p:txBody>
          <a:bodyPr/>
          <a:lstStyle>
            <a:lvl1pPr algn="ctr">
              <a:defRPr sz="2800"/>
            </a:lvl1pPr>
          </a:lstStyle>
          <a:p>
            <a:r>
              <a:rPr lang="en-US"/>
              <a:t>Click to edit Master title style</a:t>
            </a:r>
          </a:p>
        </p:txBody>
      </p:sp>
      <p:sp>
        <p:nvSpPr>
          <p:cNvPr id="323596" name="Rectangle 12"/>
          <p:cNvSpPr>
            <a:spLocks noGrp="1" noChangeArrowheads="1"/>
          </p:cNvSpPr>
          <p:nvPr>
            <p:ph type="subTitle" sz="quarter" idx="1"/>
          </p:nvPr>
        </p:nvSpPr>
        <p:spPr>
          <a:xfrm>
            <a:off x="1371600" y="3048000"/>
            <a:ext cx="6400800" cy="1752600"/>
          </a:xfrm>
        </p:spPr>
        <p:txBody>
          <a:bodyPr/>
          <a:lstStyle>
            <a:lvl1pPr marL="0" indent="0" algn="ctr">
              <a:buFont typeface="Wingdings" pitchFamily="2" charset="2"/>
              <a:buNone/>
              <a:defRPr sz="2400"/>
            </a:lvl1pPr>
          </a:lstStyle>
          <a:p>
            <a:r>
              <a:rPr lang="en-US"/>
              <a:t>Click to edit Master subtitle style</a:t>
            </a:r>
          </a:p>
        </p:txBody>
      </p:sp>
      <p:sp>
        <p:nvSpPr>
          <p:cNvPr id="11" name="Rectangle 9"/>
          <p:cNvSpPr>
            <a:spLocks noGrp="1" noChangeArrowheads="1"/>
          </p:cNvSpPr>
          <p:nvPr>
            <p:ph type="sldNum" sz="quarter" idx="10"/>
          </p:nvPr>
        </p:nvSpPr>
        <p:spPr>
          <a:xfrm>
            <a:off x="6781800" y="6218238"/>
            <a:ext cx="1993900" cy="342900"/>
          </a:xfrm>
        </p:spPr>
        <p:txBody>
          <a:bodyPr/>
          <a:lstStyle>
            <a:lvl1pPr>
              <a:defRPr/>
            </a:lvl1pPr>
          </a:lstStyle>
          <a:p>
            <a:pPr>
              <a:defRPr/>
            </a:pPr>
            <a:r>
              <a:rPr lang="en-US"/>
              <a:t>Slide </a:t>
            </a:r>
            <a:fld id="{ACF7F328-3A78-4977-B9AF-701E8430E50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en-US"/>
              <a:t>Slide </a:t>
            </a:r>
            <a:fld id="{DF1DE319-EC9B-4E2B-9207-5457F51331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401638"/>
            <a:ext cx="2133600" cy="5199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401638"/>
            <a:ext cx="6248400" cy="5199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en-US"/>
              <a:t>Slide </a:t>
            </a:r>
            <a:fld id="{4715ECCE-1E37-40B0-AA85-8A33A6A6F6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401638"/>
            <a:ext cx="83439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447800"/>
            <a:ext cx="8343900" cy="4152900"/>
          </a:xfrm>
        </p:spPr>
        <p:txBody>
          <a:bodyPr/>
          <a:lstStyle/>
          <a:p>
            <a:pPr lvl="0"/>
            <a:endParaRPr lang="en-US" noProof="0" smtClean="0"/>
          </a:p>
        </p:txBody>
      </p:sp>
      <p:sp>
        <p:nvSpPr>
          <p:cNvPr id="4" name="Rectangle 10"/>
          <p:cNvSpPr>
            <a:spLocks noGrp="1" noChangeArrowheads="1"/>
          </p:cNvSpPr>
          <p:nvPr>
            <p:ph type="sldNum" sz="quarter" idx="10"/>
          </p:nvPr>
        </p:nvSpPr>
        <p:spPr>
          <a:ln/>
        </p:spPr>
        <p:txBody>
          <a:bodyPr/>
          <a:lstStyle>
            <a:lvl1pPr>
              <a:defRPr/>
            </a:lvl1pPr>
          </a:lstStyle>
          <a:p>
            <a:pPr>
              <a:defRPr/>
            </a:pPr>
            <a:r>
              <a:rPr lang="en-US"/>
              <a:t>Slide </a:t>
            </a:r>
            <a:fld id="{5D7F95D9-844F-41F9-89EA-6BDFDC1FE51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401638"/>
            <a:ext cx="83439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9575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81550" y="1447800"/>
            <a:ext cx="409575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r>
              <a:rPr lang="en-US"/>
              <a:t>Slide </a:t>
            </a:r>
            <a:fld id="{03BB7000-B62B-4A07-B24B-AC3D892F4A1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AC8DC4-E421-43A0-8643-50C57061D18F}" type="datetimeFigureOut">
              <a:rPr lang="en-US"/>
              <a:pPr>
                <a:defRPr/>
              </a:pPr>
              <a:t>3/8/2012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921B2C-B526-45CD-BE24-A61FB12C154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848F75-D043-461C-8D13-8D09F10060F8}" type="datetimeFigureOut">
              <a:rPr lang="en-US"/>
              <a:pPr>
                <a:defRPr/>
              </a:pPr>
              <a:t>3/8/2012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1186A1-A276-4DDC-973B-ABC78FA08D4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24F19A-F855-4CD0-8E42-81D016D1A15A}" type="datetimeFigureOut">
              <a:rPr lang="en-US"/>
              <a:pPr>
                <a:defRPr/>
              </a:pPr>
              <a:t>3/8/2012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CEC975-5259-4296-8508-0FCA573FEC5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5B53C1-E8C7-4A1B-BB03-03E2AECCFD70}" type="datetimeFigureOut">
              <a:rPr lang="en-US"/>
              <a:pPr>
                <a:defRPr/>
              </a:pPr>
              <a:t>3/8/2012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917543-B9C1-462A-82BD-BA5C9E05AE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C422F2-6AA3-499A-969E-198CD720F114}" type="datetimeFigureOut">
              <a:rPr lang="en-US"/>
              <a:pPr>
                <a:defRPr/>
              </a:pPr>
              <a:t>3/8/2012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531B73-8765-4CC2-97DA-63FEBF0840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43D61B-B2B7-4073-A62B-F5574959C69B}" type="datetimeFigureOut">
              <a:rPr lang="en-US"/>
              <a:pPr>
                <a:defRPr/>
              </a:pPr>
              <a:t>3/8/2012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5942F5-BB65-425B-9AE4-0C47E4AFB2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en-US"/>
              <a:t>Slide </a:t>
            </a:r>
            <a:fld id="{C807C9D0-BB31-4C2A-BB23-54397592D46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FBE9CF1-008B-4B1B-8063-8DACC3682471}" type="datetimeFigureOut">
              <a:rPr lang="en-US"/>
              <a:pPr>
                <a:defRPr/>
              </a:pPr>
              <a:t>3/8/2012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8AF51B-689C-441F-B55A-8A17330ECC7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5ABD97-6B53-46DA-9FE8-6A4B8D97612C}" type="datetimeFigureOut">
              <a:rPr lang="en-US"/>
              <a:pPr>
                <a:defRPr/>
              </a:pPr>
              <a:t>3/8/2012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127667-B3F1-4FBD-8F63-1C0F8F61AAD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4D949C-7277-40E3-87C9-F228442E8180}" type="datetimeFigureOut">
              <a:rPr lang="en-US"/>
              <a:pPr>
                <a:defRPr/>
              </a:pPr>
              <a:t>3/8/2012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B62CE3-61C9-4598-9144-1E0A3C6A90C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907861-0EB7-43D4-96A7-3769D5905A99}" type="datetimeFigureOut">
              <a:rPr lang="en-US"/>
              <a:pPr>
                <a:defRPr/>
              </a:pPr>
              <a:t>3/8/2012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E44D4C-5849-421E-9EB9-87FCACF3A8B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8507FA-FBF2-4260-BB3E-C18045759881}" type="datetimeFigureOut">
              <a:rPr lang="en-US"/>
              <a:pPr>
                <a:defRPr/>
              </a:pPr>
              <a:t>3/8/2012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483E17-C9CF-4B95-B0E8-DC48DE73A1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r>
              <a:rPr lang="en-US"/>
              <a:t>Slide </a:t>
            </a:r>
            <a:fld id="{8E6E9840-1EC5-4554-A2DE-51E86EEAA0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4478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r>
              <a:rPr lang="en-US"/>
              <a:t>Slide </a:t>
            </a:r>
            <a:fld id="{A7CE9389-E5B5-42C3-A6E6-24B212AE89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r>
              <a:rPr lang="en-US"/>
              <a:t>Slide </a:t>
            </a:r>
            <a:fld id="{A1DB3701-16A0-49BB-99F2-DA6D7D4666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r>
              <a:rPr lang="en-US"/>
              <a:t>Slide </a:t>
            </a:r>
            <a:fld id="{81FF713E-3A94-4293-A4C0-92B7ACE055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r>
              <a:rPr lang="en-US"/>
              <a:t>Slide </a:t>
            </a:r>
            <a:fld id="{9450B71F-CA2D-4B09-9C7E-DCF6CC74B3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r>
              <a:rPr lang="en-US"/>
              <a:t>Slide </a:t>
            </a:r>
            <a:fld id="{0EAEE49B-ED2D-4ACC-9D6F-21E095960F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r>
              <a:rPr lang="en-US"/>
              <a:t>Slide </a:t>
            </a:r>
            <a:fld id="{617F9AD0-C1C8-47B8-888D-80761745D8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5" cstate="print"/>
          <a:srcRect/>
          <a:stretch>
            <a:fillRect/>
          </a:stretch>
        </p:blipFill>
        <p:spPr bwMode="auto">
          <a:xfrm>
            <a:off x="0" y="0"/>
            <a:ext cx="9144000" cy="2092325"/>
          </a:xfrm>
          <a:prstGeom prst="rect">
            <a:avLst/>
          </a:prstGeom>
          <a:noFill/>
          <a:ln w="9525">
            <a:noFill/>
            <a:miter lim="800000"/>
            <a:headEnd/>
            <a:tailEnd/>
          </a:ln>
        </p:spPr>
      </p:pic>
      <p:sp>
        <p:nvSpPr>
          <p:cNvPr id="9219" name="Rectangle 3"/>
          <p:cNvSpPr>
            <a:spLocks noGrp="1" noChangeArrowheads="1"/>
          </p:cNvSpPr>
          <p:nvPr>
            <p:ph type="title"/>
          </p:nvPr>
        </p:nvSpPr>
        <p:spPr bwMode="auto">
          <a:xfrm>
            <a:off x="342900" y="401638"/>
            <a:ext cx="83439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221" name="Picture 5"/>
          <p:cNvPicPr>
            <a:picLocks noChangeAspect="1" noChangeArrowheads="1"/>
          </p:cNvPicPr>
          <p:nvPr/>
        </p:nvPicPr>
        <p:blipFill>
          <a:blip r:embed="rId16" cstate="print"/>
          <a:srcRect/>
          <a:stretch>
            <a:fillRect/>
          </a:stretch>
        </p:blipFill>
        <p:spPr bwMode="auto">
          <a:xfrm>
            <a:off x="8001000" y="6477000"/>
            <a:ext cx="920750" cy="212725"/>
          </a:xfrm>
          <a:prstGeom prst="rect">
            <a:avLst/>
          </a:prstGeom>
          <a:noFill/>
          <a:ln w="9525">
            <a:noFill/>
            <a:miter lim="800000"/>
            <a:headEnd/>
            <a:tailEnd/>
          </a:ln>
        </p:spPr>
      </p:pic>
      <p:pic>
        <p:nvPicPr>
          <p:cNvPr id="9222" name="Picture 6"/>
          <p:cNvPicPr>
            <a:picLocks noChangeAspect="1" noChangeArrowheads="1"/>
          </p:cNvPicPr>
          <p:nvPr/>
        </p:nvPicPr>
        <p:blipFill>
          <a:blip r:embed="rId17" cstate="print"/>
          <a:srcRect/>
          <a:stretch>
            <a:fillRect/>
          </a:stretch>
        </p:blipFill>
        <p:spPr bwMode="auto">
          <a:xfrm>
            <a:off x="190500" y="5799138"/>
            <a:ext cx="1430338" cy="660400"/>
          </a:xfrm>
          <a:prstGeom prst="rect">
            <a:avLst/>
          </a:prstGeom>
          <a:noFill/>
          <a:ln w="9525">
            <a:noFill/>
            <a:miter lim="800000"/>
            <a:headEnd/>
            <a:tailEnd/>
          </a:ln>
        </p:spPr>
      </p:pic>
      <p:sp>
        <p:nvSpPr>
          <p:cNvPr id="1031" name="Line 7"/>
          <p:cNvSpPr>
            <a:spLocks noChangeShapeType="1"/>
          </p:cNvSpPr>
          <p:nvPr/>
        </p:nvSpPr>
        <p:spPr bwMode="auto">
          <a:xfrm>
            <a:off x="1241425" y="6438900"/>
            <a:ext cx="7445375" cy="0"/>
          </a:xfrm>
          <a:prstGeom prst="line">
            <a:avLst/>
          </a:prstGeom>
          <a:noFill/>
          <a:ln w="9525">
            <a:solidFill>
              <a:schemeClr val="tx1"/>
            </a:solidFill>
            <a:round/>
            <a:headEnd/>
            <a:tailEnd/>
          </a:ln>
        </p:spPr>
        <p:txBody>
          <a:bodyPr wrap="none" anchor="ctr"/>
          <a:lstStyle/>
          <a:p>
            <a:pPr>
              <a:defRPr/>
            </a:pPr>
            <a:endParaRPr lang="en-US"/>
          </a:p>
        </p:txBody>
      </p:sp>
      <p:sp>
        <p:nvSpPr>
          <p:cNvPr id="1032" name="Line 8"/>
          <p:cNvSpPr>
            <a:spLocks noChangeShapeType="1"/>
          </p:cNvSpPr>
          <p:nvPr/>
        </p:nvSpPr>
        <p:spPr bwMode="auto">
          <a:xfrm>
            <a:off x="463550" y="6438900"/>
            <a:ext cx="355600" cy="0"/>
          </a:xfrm>
          <a:prstGeom prst="line">
            <a:avLst/>
          </a:prstGeom>
          <a:noFill/>
          <a:ln w="9525">
            <a:solidFill>
              <a:schemeClr val="tx1"/>
            </a:solidFill>
            <a:round/>
            <a:headEnd/>
            <a:tailEnd/>
          </a:ln>
        </p:spPr>
        <p:txBody>
          <a:bodyPr wrap="none" anchor="ctr"/>
          <a:lstStyle/>
          <a:p>
            <a:pPr>
              <a:defRPr/>
            </a:pPr>
            <a:endParaRPr lang="en-US"/>
          </a:p>
        </p:txBody>
      </p:sp>
      <p:sp>
        <p:nvSpPr>
          <p:cNvPr id="1033" name="Line 9"/>
          <p:cNvSpPr>
            <a:spLocks noChangeShapeType="1"/>
          </p:cNvSpPr>
          <p:nvPr/>
        </p:nvSpPr>
        <p:spPr bwMode="auto">
          <a:xfrm flipV="1">
            <a:off x="457200" y="1295400"/>
            <a:ext cx="8686800" cy="12700"/>
          </a:xfrm>
          <a:prstGeom prst="line">
            <a:avLst/>
          </a:prstGeom>
          <a:noFill/>
          <a:ln w="38100">
            <a:solidFill>
              <a:srgbClr val="FFB300"/>
            </a:solidFill>
            <a:round/>
            <a:headEnd/>
            <a:tailEnd/>
          </a:ln>
        </p:spPr>
        <p:txBody>
          <a:bodyPr wrap="none" anchor="ctr"/>
          <a:lstStyle/>
          <a:p>
            <a:pPr>
              <a:defRPr/>
            </a:pPr>
            <a:endParaRPr lang="en-US"/>
          </a:p>
        </p:txBody>
      </p:sp>
      <p:sp>
        <p:nvSpPr>
          <p:cNvPr id="322570" name="Rectangle 10"/>
          <p:cNvSpPr>
            <a:spLocks noGrp="1" noChangeArrowheads="1"/>
          </p:cNvSpPr>
          <p:nvPr>
            <p:ph type="sldNum" sz="quarter" idx="4"/>
          </p:nvPr>
        </p:nvSpPr>
        <p:spPr bwMode="auto">
          <a:xfrm>
            <a:off x="7467600" y="6248400"/>
            <a:ext cx="1460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i="1">
                <a:solidFill>
                  <a:srgbClr val="000000"/>
                </a:solidFill>
                <a:latin typeface="Arial" charset="0"/>
              </a:defRPr>
            </a:lvl1pPr>
          </a:lstStyle>
          <a:p>
            <a:pPr>
              <a:defRPr/>
            </a:pPr>
            <a:r>
              <a:rPr lang="en-US" dirty="0"/>
              <a:t>Slide </a:t>
            </a:r>
            <a:fld id="{5A1E0FB0-1070-472B-89AB-BFBAF6D07F4A}" type="slidenum">
              <a:rPr lang="en-US"/>
              <a:pPr>
                <a:defRPr/>
              </a:pPr>
              <a:t>‹#›</a:t>
            </a:fld>
            <a:endParaRPr lang="en-US" dirty="0"/>
          </a:p>
        </p:txBody>
      </p:sp>
      <p:sp>
        <p:nvSpPr>
          <p:cNvPr id="1035" name="Text Box 11"/>
          <p:cNvSpPr txBox="1">
            <a:spLocks noChangeArrowheads="1"/>
          </p:cNvSpPr>
          <p:nvPr/>
        </p:nvSpPr>
        <p:spPr bwMode="auto">
          <a:xfrm>
            <a:off x="407988" y="6450013"/>
            <a:ext cx="5334000" cy="214312"/>
          </a:xfrm>
          <a:prstGeom prst="rect">
            <a:avLst/>
          </a:prstGeom>
          <a:noFill/>
          <a:ln w="9525">
            <a:noFill/>
            <a:miter lim="800000"/>
            <a:headEnd/>
            <a:tailEnd/>
          </a:ln>
        </p:spPr>
        <p:txBody>
          <a:bodyPr lIns="45720">
            <a:spAutoFit/>
          </a:bodyPr>
          <a:lstStyle/>
          <a:p>
            <a:pPr algn="l" eaLnBrk="0" hangingPunct="0">
              <a:defRPr/>
            </a:pPr>
            <a:r>
              <a:rPr lang="en-US" sz="800">
                <a:solidFill>
                  <a:srgbClr val="000000"/>
                </a:solidFill>
              </a:rPr>
              <a:t>Operated by Los Alamos National Security, LLC for NNSA</a:t>
            </a:r>
            <a:endParaRPr lang="en-US" sz="900">
              <a:solidFill>
                <a:srgbClr val="000000"/>
              </a:solidFill>
            </a:endParaRPr>
          </a:p>
        </p:txBody>
      </p:sp>
      <p:pic>
        <p:nvPicPr>
          <p:cNvPr id="9229" name="Picture 14" descr="MaRIE"/>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8261350" y="0"/>
            <a:ext cx="88265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6852" r:id="rId1"/>
    <p:sldLayoutId id="2147496829" r:id="rId2"/>
    <p:sldLayoutId id="2147496830" r:id="rId3"/>
    <p:sldLayoutId id="2147496831" r:id="rId4"/>
    <p:sldLayoutId id="2147496832" r:id="rId5"/>
    <p:sldLayoutId id="2147496833" r:id="rId6"/>
    <p:sldLayoutId id="2147496834" r:id="rId7"/>
    <p:sldLayoutId id="2147496835" r:id="rId8"/>
    <p:sldLayoutId id="2147496836" r:id="rId9"/>
    <p:sldLayoutId id="2147496837" r:id="rId10"/>
    <p:sldLayoutId id="2147496838" r:id="rId11"/>
    <p:sldLayoutId id="2147496839" r:id="rId12"/>
    <p:sldLayoutId id="214749684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rgbClr val="004080"/>
          </a:solidFill>
          <a:latin typeface="+mj-lt"/>
          <a:ea typeface="+mj-ea"/>
          <a:cs typeface="+mj-cs"/>
        </a:defRPr>
      </a:lvl1pPr>
      <a:lvl2pPr algn="l" rtl="0" eaLnBrk="0" fontAlgn="base" hangingPunct="0">
        <a:spcBef>
          <a:spcPct val="0"/>
        </a:spcBef>
        <a:spcAft>
          <a:spcPct val="0"/>
        </a:spcAft>
        <a:defRPr sz="2000" b="1">
          <a:solidFill>
            <a:srgbClr val="004080"/>
          </a:solidFill>
          <a:latin typeface="Arial" charset="0"/>
        </a:defRPr>
      </a:lvl2pPr>
      <a:lvl3pPr algn="l" rtl="0" eaLnBrk="0" fontAlgn="base" hangingPunct="0">
        <a:spcBef>
          <a:spcPct val="0"/>
        </a:spcBef>
        <a:spcAft>
          <a:spcPct val="0"/>
        </a:spcAft>
        <a:defRPr sz="2000" b="1">
          <a:solidFill>
            <a:srgbClr val="004080"/>
          </a:solidFill>
          <a:latin typeface="Arial" charset="0"/>
        </a:defRPr>
      </a:lvl3pPr>
      <a:lvl4pPr algn="l" rtl="0" eaLnBrk="0" fontAlgn="base" hangingPunct="0">
        <a:spcBef>
          <a:spcPct val="0"/>
        </a:spcBef>
        <a:spcAft>
          <a:spcPct val="0"/>
        </a:spcAft>
        <a:defRPr sz="2000" b="1">
          <a:solidFill>
            <a:srgbClr val="004080"/>
          </a:solidFill>
          <a:latin typeface="Arial" charset="0"/>
        </a:defRPr>
      </a:lvl4pPr>
      <a:lvl5pPr algn="l" rtl="0" eaLnBrk="0" fontAlgn="base" hangingPunct="0">
        <a:spcBef>
          <a:spcPct val="0"/>
        </a:spcBef>
        <a:spcAft>
          <a:spcPct val="0"/>
        </a:spcAft>
        <a:defRPr sz="2000" b="1">
          <a:solidFill>
            <a:srgbClr val="004080"/>
          </a:solidFill>
          <a:latin typeface="Arial" charset="0"/>
        </a:defRPr>
      </a:lvl5pPr>
      <a:lvl6pPr marL="457200" algn="l" rtl="0" fontAlgn="base">
        <a:spcBef>
          <a:spcPct val="0"/>
        </a:spcBef>
        <a:spcAft>
          <a:spcPct val="0"/>
        </a:spcAft>
        <a:defRPr sz="2000" b="1">
          <a:solidFill>
            <a:srgbClr val="004080"/>
          </a:solidFill>
          <a:latin typeface="Arial" charset="0"/>
        </a:defRPr>
      </a:lvl6pPr>
      <a:lvl7pPr marL="914400" algn="l" rtl="0" fontAlgn="base">
        <a:spcBef>
          <a:spcPct val="0"/>
        </a:spcBef>
        <a:spcAft>
          <a:spcPct val="0"/>
        </a:spcAft>
        <a:defRPr sz="2000" b="1">
          <a:solidFill>
            <a:srgbClr val="004080"/>
          </a:solidFill>
          <a:latin typeface="Arial" charset="0"/>
        </a:defRPr>
      </a:lvl7pPr>
      <a:lvl8pPr marL="1371600" algn="l" rtl="0" fontAlgn="base">
        <a:spcBef>
          <a:spcPct val="0"/>
        </a:spcBef>
        <a:spcAft>
          <a:spcPct val="0"/>
        </a:spcAft>
        <a:defRPr sz="2000" b="1">
          <a:solidFill>
            <a:srgbClr val="004080"/>
          </a:solidFill>
          <a:latin typeface="Arial" charset="0"/>
        </a:defRPr>
      </a:lvl8pPr>
      <a:lvl9pPr marL="1828800" algn="l" rtl="0" fontAlgn="base">
        <a:spcBef>
          <a:spcPct val="0"/>
        </a:spcBef>
        <a:spcAft>
          <a:spcPct val="0"/>
        </a:spcAft>
        <a:defRPr sz="2000" b="1">
          <a:solidFill>
            <a:srgbClr val="004080"/>
          </a:solidFill>
          <a:latin typeface="Arial" charset="0"/>
        </a:defRPr>
      </a:lvl9pPr>
    </p:titleStyle>
    <p:bodyStyle>
      <a:lvl1pPr marL="342900" indent="-342900" algn="l" rtl="0" eaLnBrk="0" fontAlgn="base" hangingPunct="0">
        <a:spcBef>
          <a:spcPct val="50000"/>
        </a:spcBef>
        <a:spcAft>
          <a:spcPct val="0"/>
        </a:spcAft>
        <a:buClr>
          <a:srgbClr val="004080"/>
        </a:buClr>
        <a:buSzPct val="65000"/>
        <a:buFont typeface="Wingdings" pitchFamily="2" charset="2"/>
        <a:buChar char="n"/>
        <a:defRPr sz="3200"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pitchFamily="18"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pitchFamily="18"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Char char="»"/>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56E69E73-DB0D-449C-9FE0-BE47D3F02E16}" type="datetimeFigureOut">
              <a:rPr lang="en-US"/>
              <a:pPr>
                <a:defRPr/>
              </a:pPr>
              <a:t>3/8/2012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DE683381-E4EB-42FE-97F7-755E2A70C0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841" r:id="rId1"/>
    <p:sldLayoutId id="2147496842" r:id="rId2"/>
    <p:sldLayoutId id="2147496843" r:id="rId3"/>
    <p:sldLayoutId id="2147496844" r:id="rId4"/>
    <p:sldLayoutId id="2147496845" r:id="rId5"/>
    <p:sldLayoutId id="2147496847" r:id="rId6"/>
    <p:sldLayoutId id="2147496846" r:id="rId7"/>
    <p:sldLayoutId id="2147496848" r:id="rId8"/>
    <p:sldLayoutId id="2147496849" r:id="rId9"/>
    <p:sldLayoutId id="2147496850" r:id="rId10"/>
    <p:sldLayoutId id="2147496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0.xml"/><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oleObject" Target="../embeddings/oleObject2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3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48.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34.bin"/><Relationship Id="rId4" Type="http://schemas.openxmlformats.org/officeDocument/2006/relationships/image" Target="../media/image50.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image" Target="../media/image53.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6.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7.xml"/><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 Id="rId9"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8.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30.wmf"/><Relationship Id="rId9" Type="http://schemas.openxmlformats.org/officeDocument/2006/relationships/image" Target="../media/image33.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152400"/>
            <a:ext cx="8915400" cy="4419600"/>
          </a:xfrm>
          <a:prstGeom prst="rect">
            <a:avLst/>
          </a:prstGeom>
          <a:noFill/>
          <a:ln w="9525">
            <a:noFill/>
            <a:miter lim="800000"/>
            <a:headEnd/>
            <a:tailEnd/>
          </a:ln>
        </p:spPr>
        <p:txBody>
          <a:bodyPr/>
          <a:lstStyle/>
          <a:p>
            <a:pPr eaLnBrk="0" hangingPunct="0"/>
            <a:endParaRPr lang="en-US" sz="3600" dirty="0" smtClean="0"/>
          </a:p>
          <a:p>
            <a:pPr eaLnBrk="0" hangingPunct="0"/>
            <a:endParaRPr lang="en-US" sz="3600" dirty="0"/>
          </a:p>
          <a:p>
            <a:pPr eaLnBrk="0" hangingPunct="0"/>
            <a:endParaRPr lang="en-US" sz="3600" dirty="0"/>
          </a:p>
          <a:p>
            <a:pPr eaLnBrk="0" hangingPunct="0"/>
            <a:r>
              <a:rPr lang="en-US" sz="3600" dirty="0" smtClean="0"/>
              <a:t>Dynamics of modulated beams</a:t>
            </a:r>
            <a:endParaRPr lang="en-US" sz="3600" i="1" dirty="0"/>
          </a:p>
          <a:p>
            <a:pPr eaLnBrk="0" hangingPunct="0"/>
            <a:endParaRPr lang="en-US" sz="1600" dirty="0">
              <a:solidFill>
                <a:srgbClr val="FFFFFF"/>
              </a:solidFill>
            </a:endParaRPr>
          </a:p>
        </p:txBody>
      </p:sp>
      <p:sp>
        <p:nvSpPr>
          <p:cNvPr id="13315" name="Text Box 5"/>
          <p:cNvSpPr txBox="1">
            <a:spLocks noChangeArrowheads="1"/>
          </p:cNvSpPr>
          <p:nvPr/>
        </p:nvSpPr>
        <p:spPr bwMode="auto">
          <a:xfrm>
            <a:off x="119063" y="152400"/>
            <a:ext cx="3009900" cy="412750"/>
          </a:xfrm>
          <a:prstGeom prst="rect">
            <a:avLst/>
          </a:prstGeom>
          <a:noFill/>
          <a:ln w="9525">
            <a:noFill/>
            <a:miter lim="800000"/>
            <a:headEnd/>
            <a:tailEnd/>
          </a:ln>
        </p:spPr>
        <p:txBody>
          <a:bodyPr>
            <a:spAutoFit/>
          </a:bodyPr>
          <a:lstStyle/>
          <a:p>
            <a:pPr eaLnBrk="0" hangingPunct="0">
              <a:lnSpc>
                <a:spcPct val="80000"/>
              </a:lnSpc>
              <a:spcBef>
                <a:spcPct val="50000"/>
              </a:spcBef>
            </a:pPr>
            <a:r>
              <a:rPr lang="en-US" sz="1000">
                <a:solidFill>
                  <a:srgbClr val="FFFFFF"/>
                </a:solidFill>
              </a:rPr>
              <a:t>Operated by Los Alamos National Security, LLC,</a:t>
            </a:r>
          </a:p>
          <a:p>
            <a:pPr eaLnBrk="0" hangingPunct="0">
              <a:lnSpc>
                <a:spcPct val="80000"/>
              </a:lnSpc>
              <a:spcBef>
                <a:spcPct val="50000"/>
              </a:spcBef>
            </a:pPr>
            <a:r>
              <a:rPr lang="en-US" sz="1000">
                <a:solidFill>
                  <a:srgbClr val="FFFFFF"/>
                </a:solidFill>
              </a:rPr>
              <a:t>for the U.S. Department of Energy</a:t>
            </a:r>
            <a:endParaRPr lang="en-US" sz="1000">
              <a:solidFill>
                <a:srgbClr val="000000"/>
              </a:solidFill>
            </a:endParaRPr>
          </a:p>
        </p:txBody>
      </p:sp>
      <p:sp>
        <p:nvSpPr>
          <p:cNvPr id="13317" name="Text Box 9"/>
          <p:cNvSpPr txBox="1">
            <a:spLocks noChangeArrowheads="1"/>
          </p:cNvSpPr>
          <p:nvPr/>
        </p:nvSpPr>
        <p:spPr bwMode="auto">
          <a:xfrm>
            <a:off x="3352800" y="152400"/>
            <a:ext cx="2895600" cy="366713"/>
          </a:xfrm>
          <a:prstGeom prst="rect">
            <a:avLst/>
          </a:prstGeom>
          <a:noFill/>
          <a:ln w="9525">
            <a:noFill/>
            <a:miter lim="800000"/>
            <a:headEnd/>
            <a:tailEnd/>
          </a:ln>
        </p:spPr>
        <p:txBody>
          <a:bodyPr>
            <a:spAutoFit/>
          </a:bodyPr>
          <a:lstStyle/>
          <a:p>
            <a:pPr algn="l"/>
            <a:endParaRPr lang="en-US" sz="1800">
              <a:solidFill>
                <a:srgbClr val="000000"/>
              </a:solidFill>
              <a:latin typeface="Symbol" pitchFamily="18" charset="2"/>
            </a:endParaRPr>
          </a:p>
        </p:txBody>
      </p:sp>
      <p:sp>
        <p:nvSpPr>
          <p:cNvPr id="5" name="Content Placeholder 2"/>
          <p:cNvSpPr>
            <a:spLocks/>
          </p:cNvSpPr>
          <p:nvPr/>
        </p:nvSpPr>
        <p:spPr bwMode="auto">
          <a:xfrm>
            <a:off x="381000" y="3505200"/>
            <a:ext cx="8286750" cy="2057400"/>
          </a:xfrm>
          <a:prstGeom prst="rect">
            <a:avLst/>
          </a:prstGeom>
          <a:noFill/>
          <a:ln w="9525">
            <a:noFill/>
            <a:miter lim="800000"/>
            <a:headEnd/>
            <a:tailEnd/>
          </a:ln>
        </p:spPr>
        <p:txBody>
          <a:bodyPr/>
          <a:lstStyle/>
          <a:p>
            <a:pPr marL="342900" indent="-342900">
              <a:lnSpc>
                <a:spcPct val="90000"/>
              </a:lnSpc>
              <a:spcBef>
                <a:spcPct val="50000"/>
              </a:spcBef>
              <a:buClr>
                <a:srgbClr val="004080"/>
              </a:buClr>
              <a:buSzPct val="65000"/>
              <a:buFont typeface="Wingdings" pitchFamily="2" charset="2"/>
              <a:buNone/>
            </a:pPr>
            <a:r>
              <a:rPr lang="en-US" sz="2000" dirty="0" smtClean="0"/>
              <a:t>Nikolai </a:t>
            </a:r>
            <a:r>
              <a:rPr lang="en-US" sz="2000" dirty="0"/>
              <a:t>Yampolsky</a:t>
            </a:r>
          </a:p>
          <a:p>
            <a:pPr marL="342900" indent="-342900">
              <a:lnSpc>
                <a:spcPct val="90000"/>
              </a:lnSpc>
              <a:spcBef>
                <a:spcPct val="50000"/>
              </a:spcBef>
              <a:buClr>
                <a:srgbClr val="004080"/>
              </a:buClr>
              <a:buSzPct val="65000"/>
              <a:buFont typeface="Wingdings" pitchFamily="2" charset="2"/>
              <a:buNone/>
            </a:pPr>
            <a:endParaRPr lang="en-US" sz="2000" i="1" dirty="0" smtClean="0"/>
          </a:p>
          <a:p>
            <a:pPr marL="342900" indent="-342900">
              <a:lnSpc>
                <a:spcPct val="90000"/>
              </a:lnSpc>
              <a:spcBef>
                <a:spcPct val="50000"/>
              </a:spcBef>
              <a:buClr>
                <a:srgbClr val="004080"/>
              </a:buClr>
              <a:buSzPct val="65000"/>
              <a:buFont typeface="Wingdings" pitchFamily="2" charset="2"/>
              <a:buNone/>
            </a:pPr>
            <a:endParaRPr lang="en-US" sz="2000" i="1" dirty="0" smtClean="0"/>
          </a:p>
          <a:p>
            <a:pPr marL="342900" indent="-342900">
              <a:lnSpc>
                <a:spcPct val="90000"/>
              </a:lnSpc>
              <a:spcBef>
                <a:spcPct val="50000"/>
              </a:spcBef>
              <a:buClr>
                <a:srgbClr val="004080"/>
              </a:buClr>
              <a:buSzPct val="65000"/>
              <a:buFont typeface="Wingdings" pitchFamily="2" charset="2"/>
              <a:buNone/>
            </a:pPr>
            <a:r>
              <a:rPr lang="en-US" sz="2000" i="1" dirty="0" smtClean="0"/>
              <a:t>Future Light Sources Workshop</a:t>
            </a:r>
          </a:p>
          <a:p>
            <a:pPr marL="342900" indent="-342900">
              <a:lnSpc>
                <a:spcPct val="90000"/>
              </a:lnSpc>
              <a:spcBef>
                <a:spcPct val="50000"/>
              </a:spcBef>
              <a:buClr>
                <a:srgbClr val="004080"/>
              </a:buClr>
              <a:buSzPct val="65000"/>
              <a:buFont typeface="Wingdings" pitchFamily="2" charset="2"/>
              <a:buNone/>
            </a:pPr>
            <a:r>
              <a:rPr lang="en-US" sz="2000" i="1" dirty="0" smtClean="0"/>
              <a:t>March 8, 2012</a:t>
            </a:r>
            <a:endParaRPr lang="en-US" sz="20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10</a:t>
            </a:fld>
            <a:endParaRPr lang="en-US" dirty="0" smtClean="0"/>
          </a:p>
        </p:txBody>
      </p:sp>
      <p:sp>
        <p:nvSpPr>
          <p:cNvPr id="14339" name="Title 1"/>
          <p:cNvSpPr>
            <a:spLocks noGrp="1"/>
          </p:cNvSpPr>
          <p:nvPr>
            <p:ph type="title" idx="4294967295"/>
          </p:nvPr>
        </p:nvSpPr>
        <p:spPr>
          <a:xfrm>
            <a:off x="381000" y="533400"/>
            <a:ext cx="4572000" cy="654050"/>
          </a:xfrm>
        </p:spPr>
        <p:txBody>
          <a:bodyPr anchor="ctr"/>
          <a:lstStyle/>
          <a:p>
            <a:pPr eaLnBrk="1" hangingPunct="1"/>
            <a:r>
              <a:rPr lang="en-US" dirty="0" smtClean="0"/>
              <a:t>Laser-induced energy modulation</a:t>
            </a:r>
          </a:p>
        </p:txBody>
      </p:sp>
      <p:pic>
        <p:nvPicPr>
          <p:cNvPr id="4" name="Picture 3" descr="energy_mod_noise.eps"/>
          <p:cNvPicPr>
            <a:picLocks noChangeAspect="1"/>
          </p:cNvPicPr>
          <p:nvPr/>
        </p:nvPicPr>
        <p:blipFill>
          <a:blip r:embed="rId4" cstate="print"/>
          <a:stretch>
            <a:fillRect/>
          </a:stretch>
        </p:blipFill>
        <p:spPr>
          <a:xfrm>
            <a:off x="5715000" y="3789223"/>
            <a:ext cx="3200400" cy="2459177"/>
          </a:xfrm>
          <a:prstGeom prst="rect">
            <a:avLst/>
          </a:prstGeom>
        </p:spPr>
      </p:pic>
      <p:pic>
        <p:nvPicPr>
          <p:cNvPr id="5" name="Picture 4" descr="modulation_space_3.eps"/>
          <p:cNvPicPr>
            <a:picLocks noChangeAspect="1"/>
          </p:cNvPicPr>
          <p:nvPr/>
        </p:nvPicPr>
        <p:blipFill>
          <a:blip r:embed="rId5" cstate="print"/>
          <a:stretch>
            <a:fillRect/>
          </a:stretch>
        </p:blipFill>
        <p:spPr>
          <a:xfrm>
            <a:off x="5790656" y="1600200"/>
            <a:ext cx="2865074" cy="2152650"/>
          </a:xfrm>
          <a:prstGeom prst="rect">
            <a:avLst/>
          </a:prstGeom>
        </p:spPr>
      </p:pic>
      <p:graphicFrame>
        <p:nvGraphicFramePr>
          <p:cNvPr id="6" name="Object 5"/>
          <p:cNvGraphicFramePr>
            <a:graphicFrameLocks noChangeAspect="1"/>
          </p:cNvGraphicFramePr>
          <p:nvPr/>
        </p:nvGraphicFramePr>
        <p:xfrm>
          <a:off x="228600" y="1905000"/>
          <a:ext cx="2443163" cy="685800"/>
        </p:xfrm>
        <a:graphic>
          <a:graphicData uri="http://schemas.openxmlformats.org/presentationml/2006/ole">
            <p:oleObj spid="_x0000_s39938" name="Equation" r:id="rId6" imgW="1447560" imgH="406080" progId="Equation.3">
              <p:embed/>
            </p:oleObj>
          </a:graphicData>
        </a:graphic>
      </p:graphicFrame>
      <p:graphicFrame>
        <p:nvGraphicFramePr>
          <p:cNvPr id="39939" name="Object 3"/>
          <p:cNvGraphicFramePr>
            <a:graphicFrameLocks noChangeAspect="1"/>
          </p:cNvGraphicFramePr>
          <p:nvPr/>
        </p:nvGraphicFramePr>
        <p:xfrm>
          <a:off x="3810000" y="2209800"/>
          <a:ext cx="1243013" cy="320675"/>
        </p:xfrm>
        <a:graphic>
          <a:graphicData uri="http://schemas.openxmlformats.org/presentationml/2006/ole">
            <p:oleObj spid="_x0000_s39939" name="Equation" r:id="rId7" imgW="736560" imgH="190440" progId="Equation.3">
              <p:embed/>
            </p:oleObj>
          </a:graphicData>
        </a:graphic>
      </p:graphicFrame>
      <p:sp>
        <p:nvSpPr>
          <p:cNvPr id="8" name="TextBox 7"/>
          <p:cNvSpPr txBox="1"/>
          <p:nvPr/>
        </p:nvSpPr>
        <p:spPr>
          <a:xfrm>
            <a:off x="0" y="1524000"/>
            <a:ext cx="5410200" cy="307777"/>
          </a:xfrm>
          <a:prstGeom prst="rect">
            <a:avLst/>
          </a:prstGeom>
          <a:noFill/>
        </p:spPr>
        <p:txBody>
          <a:bodyPr wrap="square" rtlCol="0">
            <a:spAutoFit/>
          </a:bodyPr>
          <a:lstStyle/>
          <a:p>
            <a:r>
              <a:rPr lang="en-US" dirty="0" smtClean="0"/>
              <a:t>Laser-induced modulation nonlinearly transforms the phase space</a:t>
            </a:r>
            <a:endParaRPr lang="en-US" dirty="0"/>
          </a:p>
        </p:txBody>
      </p:sp>
      <p:sp>
        <p:nvSpPr>
          <p:cNvPr id="9" name="TextBox 8"/>
          <p:cNvSpPr txBox="1"/>
          <p:nvPr/>
        </p:nvSpPr>
        <p:spPr>
          <a:xfrm>
            <a:off x="0" y="2819400"/>
            <a:ext cx="5867400" cy="307777"/>
          </a:xfrm>
          <a:prstGeom prst="rect">
            <a:avLst/>
          </a:prstGeom>
          <a:noFill/>
        </p:spPr>
        <p:txBody>
          <a:bodyPr wrap="square" rtlCol="0">
            <a:spAutoFit/>
          </a:bodyPr>
          <a:lstStyle/>
          <a:p>
            <a:r>
              <a:rPr lang="en-US" dirty="0" smtClean="0"/>
              <a:t>Resulting beam spectrum consists of several well separated harmonics</a:t>
            </a:r>
            <a:endParaRPr lang="en-US" dirty="0"/>
          </a:p>
        </p:txBody>
      </p:sp>
      <p:graphicFrame>
        <p:nvGraphicFramePr>
          <p:cNvPr id="39940" name="Object 4"/>
          <p:cNvGraphicFramePr>
            <a:graphicFrameLocks noChangeAspect="1"/>
          </p:cNvGraphicFramePr>
          <p:nvPr/>
        </p:nvGraphicFramePr>
        <p:xfrm>
          <a:off x="152400" y="3279577"/>
          <a:ext cx="5486400" cy="598487"/>
        </p:xfrm>
        <a:graphic>
          <a:graphicData uri="http://schemas.openxmlformats.org/presentationml/2006/ole">
            <p:oleObj spid="_x0000_s39940" name="Equation" r:id="rId8" imgW="3251160" imgH="355320" progId="Equation.3">
              <p:embed/>
            </p:oleObj>
          </a:graphicData>
        </a:graphic>
      </p:graphicFrame>
      <p:sp>
        <p:nvSpPr>
          <p:cNvPr id="11" name="Freeform 10"/>
          <p:cNvSpPr/>
          <p:nvPr/>
        </p:nvSpPr>
        <p:spPr bwMode="auto">
          <a:xfrm>
            <a:off x="2667000" y="3794760"/>
            <a:ext cx="1411357" cy="91440"/>
          </a:xfrm>
          <a:custGeom>
            <a:avLst/>
            <a:gdLst>
              <a:gd name="connsiteX0" fmla="*/ 0 w 1534602"/>
              <a:gd name="connsiteY0" fmla="*/ 0 h 145774"/>
              <a:gd name="connsiteX1" fmla="*/ 469127 w 1534602"/>
              <a:gd name="connsiteY1" fmla="*/ 119270 h 145774"/>
              <a:gd name="connsiteX2" fmla="*/ 826936 w 1534602"/>
              <a:gd name="connsiteY2" fmla="*/ 143124 h 145774"/>
              <a:gd name="connsiteX3" fmla="*/ 1216550 w 1534602"/>
              <a:gd name="connsiteY3" fmla="*/ 103367 h 145774"/>
              <a:gd name="connsiteX4" fmla="*/ 1534602 w 1534602"/>
              <a:gd name="connsiteY4" fmla="*/ 31805 h 145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602" h="145774">
                <a:moveTo>
                  <a:pt x="0" y="0"/>
                </a:moveTo>
                <a:cubicBezTo>
                  <a:pt x="165652" y="47708"/>
                  <a:pt x="331304" y="95416"/>
                  <a:pt x="469127" y="119270"/>
                </a:cubicBezTo>
                <a:cubicBezTo>
                  <a:pt x="606950" y="143124"/>
                  <a:pt x="702366" y="145774"/>
                  <a:pt x="826936" y="143124"/>
                </a:cubicBezTo>
                <a:cubicBezTo>
                  <a:pt x="951506" y="140474"/>
                  <a:pt x="1098606" y="121920"/>
                  <a:pt x="1216550" y="103367"/>
                </a:cubicBezTo>
                <a:cubicBezTo>
                  <a:pt x="1334494" y="84814"/>
                  <a:pt x="1434548" y="58309"/>
                  <a:pt x="1534602" y="31805"/>
                </a:cubicBezTo>
              </a:path>
            </a:pathLst>
          </a:custGeom>
          <a:noFill/>
          <a:ln w="12700" cap="flat" cmpd="sng" algn="ctr">
            <a:solidFill>
              <a:srgbClr val="0033CC"/>
            </a:solid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2" name="Freeform 11"/>
          <p:cNvSpPr/>
          <p:nvPr/>
        </p:nvSpPr>
        <p:spPr bwMode="auto">
          <a:xfrm>
            <a:off x="3459480" y="3794760"/>
            <a:ext cx="2103120" cy="91440"/>
          </a:xfrm>
          <a:custGeom>
            <a:avLst/>
            <a:gdLst>
              <a:gd name="connsiteX0" fmla="*/ 0 w 1534602"/>
              <a:gd name="connsiteY0" fmla="*/ 0 h 145774"/>
              <a:gd name="connsiteX1" fmla="*/ 469127 w 1534602"/>
              <a:gd name="connsiteY1" fmla="*/ 119270 h 145774"/>
              <a:gd name="connsiteX2" fmla="*/ 826936 w 1534602"/>
              <a:gd name="connsiteY2" fmla="*/ 143124 h 145774"/>
              <a:gd name="connsiteX3" fmla="*/ 1216550 w 1534602"/>
              <a:gd name="connsiteY3" fmla="*/ 103367 h 145774"/>
              <a:gd name="connsiteX4" fmla="*/ 1534602 w 1534602"/>
              <a:gd name="connsiteY4" fmla="*/ 31805 h 145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602" h="145774">
                <a:moveTo>
                  <a:pt x="0" y="0"/>
                </a:moveTo>
                <a:cubicBezTo>
                  <a:pt x="165652" y="47708"/>
                  <a:pt x="331304" y="95416"/>
                  <a:pt x="469127" y="119270"/>
                </a:cubicBezTo>
                <a:cubicBezTo>
                  <a:pt x="606950" y="143124"/>
                  <a:pt x="702366" y="145774"/>
                  <a:pt x="826936" y="143124"/>
                </a:cubicBezTo>
                <a:cubicBezTo>
                  <a:pt x="951506" y="140474"/>
                  <a:pt x="1098606" y="121920"/>
                  <a:pt x="1216550" y="103367"/>
                </a:cubicBezTo>
                <a:cubicBezTo>
                  <a:pt x="1334494" y="84814"/>
                  <a:pt x="1434548" y="58309"/>
                  <a:pt x="1534602" y="31805"/>
                </a:cubicBezTo>
              </a:path>
            </a:pathLst>
          </a:custGeom>
          <a:noFill/>
          <a:ln w="12700" cap="flat" cmpd="sng" algn="ctr">
            <a:solidFill>
              <a:srgbClr val="FF0000"/>
            </a:solid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4" name="Straight Connector 13"/>
          <p:cNvCxnSpPr>
            <a:stCxn id="12" idx="2"/>
            <a:endCxn id="18" idx="0"/>
          </p:cNvCxnSpPr>
          <p:nvPr/>
        </p:nvCxnSpPr>
        <p:spPr bwMode="auto">
          <a:xfrm flipH="1">
            <a:off x="4572000" y="3884538"/>
            <a:ext cx="20768" cy="104175"/>
          </a:xfrm>
          <a:prstGeom prst="line">
            <a:avLst/>
          </a:prstGeom>
          <a:noFill/>
          <a:ln w="12700" cap="flat" cmpd="sng" algn="ctr">
            <a:solidFill>
              <a:srgbClr val="FF0000"/>
            </a:solidFill>
            <a:prstDash val="solid"/>
            <a:round/>
            <a:headEnd type="none" w="med" len="med"/>
            <a:tailEnd type="none" w="med" len="med"/>
          </a:ln>
          <a:effectLst/>
        </p:spPr>
      </p:cxnSp>
      <p:cxnSp>
        <p:nvCxnSpPr>
          <p:cNvPr id="15" name="Straight Connector 14"/>
          <p:cNvCxnSpPr>
            <a:stCxn id="11" idx="2"/>
            <a:endCxn id="17" idx="3"/>
          </p:cNvCxnSpPr>
          <p:nvPr/>
        </p:nvCxnSpPr>
        <p:spPr bwMode="auto">
          <a:xfrm flipH="1">
            <a:off x="2895600" y="3884538"/>
            <a:ext cx="531924" cy="473507"/>
          </a:xfrm>
          <a:prstGeom prst="line">
            <a:avLst/>
          </a:prstGeom>
          <a:noFill/>
          <a:ln w="12700" cap="flat" cmpd="sng" algn="ctr">
            <a:solidFill>
              <a:srgbClr val="0033CC"/>
            </a:solidFill>
            <a:prstDash val="solid"/>
            <a:round/>
            <a:headEnd type="none" w="med" len="med"/>
            <a:tailEnd type="none" w="med" len="med"/>
          </a:ln>
          <a:effectLst/>
        </p:spPr>
      </p:cxnSp>
      <p:sp>
        <p:nvSpPr>
          <p:cNvPr id="17" name="TextBox 16"/>
          <p:cNvSpPr txBox="1"/>
          <p:nvPr/>
        </p:nvSpPr>
        <p:spPr>
          <a:xfrm>
            <a:off x="0" y="3988713"/>
            <a:ext cx="2895600" cy="738664"/>
          </a:xfrm>
          <a:prstGeom prst="rect">
            <a:avLst/>
          </a:prstGeom>
          <a:noFill/>
        </p:spPr>
        <p:txBody>
          <a:bodyPr wrap="square" rtlCol="0">
            <a:spAutoFit/>
          </a:bodyPr>
          <a:lstStyle/>
          <a:p>
            <a:r>
              <a:rPr lang="en-US" dirty="0" smtClean="0"/>
              <a:t>Energy part of spectral distribution is a </a:t>
            </a:r>
            <a:r>
              <a:rPr lang="en-US" dirty="0" smtClean="0">
                <a:solidFill>
                  <a:srgbClr val="0033CC"/>
                </a:solidFill>
              </a:rPr>
              <a:t>product</a:t>
            </a:r>
            <a:r>
              <a:rPr lang="en-US" dirty="0" smtClean="0"/>
              <a:t> of initial spectral distribution and Bessel functions</a:t>
            </a:r>
            <a:endParaRPr lang="en-US" dirty="0"/>
          </a:p>
        </p:txBody>
      </p:sp>
      <p:sp>
        <p:nvSpPr>
          <p:cNvPr id="18" name="TextBox 17"/>
          <p:cNvSpPr txBox="1"/>
          <p:nvPr/>
        </p:nvSpPr>
        <p:spPr>
          <a:xfrm>
            <a:off x="3124200" y="3988713"/>
            <a:ext cx="2895600" cy="738664"/>
          </a:xfrm>
          <a:prstGeom prst="rect">
            <a:avLst/>
          </a:prstGeom>
          <a:noFill/>
        </p:spPr>
        <p:txBody>
          <a:bodyPr wrap="square" rtlCol="0">
            <a:spAutoFit/>
          </a:bodyPr>
          <a:lstStyle/>
          <a:p>
            <a:r>
              <a:rPr lang="en-US" dirty="0" smtClean="0"/>
              <a:t>Spatial part of spectral distribution is a </a:t>
            </a:r>
            <a:r>
              <a:rPr lang="en-US" dirty="0" smtClean="0">
                <a:solidFill>
                  <a:srgbClr val="FF0000"/>
                </a:solidFill>
              </a:rPr>
              <a:t>convolution</a:t>
            </a:r>
            <a:r>
              <a:rPr lang="en-US" dirty="0" smtClean="0"/>
              <a:t> of initial spectral distribution and laser spectrum</a:t>
            </a:r>
            <a:endParaRPr lang="en-US" dirty="0"/>
          </a:p>
        </p:txBody>
      </p:sp>
      <p:graphicFrame>
        <p:nvGraphicFramePr>
          <p:cNvPr id="39941" name="Object 5"/>
          <p:cNvGraphicFramePr>
            <a:graphicFrameLocks noChangeAspect="1"/>
          </p:cNvGraphicFramePr>
          <p:nvPr/>
        </p:nvGraphicFramePr>
        <p:xfrm>
          <a:off x="1143000" y="4951412"/>
          <a:ext cx="2454275" cy="915988"/>
        </p:xfrm>
        <a:graphic>
          <a:graphicData uri="http://schemas.openxmlformats.org/presentationml/2006/ole">
            <p:oleObj spid="_x0000_s39941" name="Equation" r:id="rId9" imgW="1358640" imgH="507960" progId="Equation.3">
              <p:embed/>
            </p:oleObj>
          </a:graphicData>
        </a:graphic>
      </p:graphicFrame>
      <p:sp>
        <p:nvSpPr>
          <p:cNvPr id="22" name="TextBox 21"/>
          <p:cNvSpPr txBox="1"/>
          <p:nvPr/>
        </p:nvSpPr>
        <p:spPr>
          <a:xfrm>
            <a:off x="3733800" y="5063192"/>
            <a:ext cx="1828800" cy="523220"/>
          </a:xfrm>
          <a:prstGeom prst="rect">
            <a:avLst/>
          </a:prstGeom>
          <a:noFill/>
        </p:spPr>
        <p:txBody>
          <a:bodyPr wrap="square" rtlCol="0">
            <a:spAutoFit/>
          </a:bodyPr>
          <a:lstStyle/>
          <a:p>
            <a:r>
              <a:rPr lang="en-US" dirty="0" smtClean="0"/>
              <a:t>For laser pulse with </a:t>
            </a:r>
            <a:r>
              <a:rPr lang="en-US" dirty="0" smtClean="0">
                <a:solidFill>
                  <a:srgbClr val="FF0000"/>
                </a:solidFill>
              </a:rPr>
              <a:t>random phase noise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11</a:t>
            </a:fld>
            <a:endParaRPr lang="en-US" dirty="0" smtClean="0"/>
          </a:p>
        </p:txBody>
      </p:sp>
      <p:sp>
        <p:nvSpPr>
          <p:cNvPr id="14339" name="Title 1"/>
          <p:cNvSpPr>
            <a:spLocks noGrp="1"/>
          </p:cNvSpPr>
          <p:nvPr>
            <p:ph type="title" idx="4294967295"/>
          </p:nvPr>
        </p:nvSpPr>
        <p:spPr>
          <a:xfrm>
            <a:off x="381000" y="533400"/>
            <a:ext cx="5181600" cy="654050"/>
          </a:xfrm>
        </p:spPr>
        <p:txBody>
          <a:bodyPr anchor="ctr"/>
          <a:lstStyle/>
          <a:p>
            <a:pPr eaLnBrk="1" hangingPunct="1"/>
            <a:r>
              <a:rPr lang="en-US" dirty="0" smtClean="0"/>
              <a:t>Diagrams describing seeding schemes</a:t>
            </a:r>
          </a:p>
        </p:txBody>
      </p:sp>
      <p:cxnSp>
        <p:nvCxnSpPr>
          <p:cNvPr id="5" name="Straight Arrow Connector 4"/>
          <p:cNvCxnSpPr/>
          <p:nvPr/>
        </p:nvCxnSpPr>
        <p:spPr bwMode="auto">
          <a:xfrm flipV="1">
            <a:off x="5943600" y="2438400"/>
            <a:ext cx="0" cy="2667000"/>
          </a:xfrm>
          <a:prstGeom prst="straightConnector1">
            <a:avLst/>
          </a:prstGeom>
          <a:noFill/>
          <a:ln w="15875" cap="flat" cmpd="sng" algn="ctr">
            <a:solidFill>
              <a:schemeClr val="tx1"/>
            </a:solidFill>
            <a:prstDash val="solid"/>
            <a:round/>
            <a:headEnd type="none" w="med" len="med"/>
            <a:tailEnd type="stealth" w="med" len="lg"/>
          </a:ln>
          <a:effectLst/>
        </p:spPr>
      </p:cxnSp>
      <p:cxnSp>
        <p:nvCxnSpPr>
          <p:cNvPr id="6" name="Straight Arrow Connector 5"/>
          <p:cNvCxnSpPr/>
          <p:nvPr/>
        </p:nvCxnSpPr>
        <p:spPr bwMode="auto">
          <a:xfrm rot="5400000" flipV="1">
            <a:off x="7048500" y="3467100"/>
            <a:ext cx="0" cy="2667000"/>
          </a:xfrm>
          <a:prstGeom prst="straightConnector1">
            <a:avLst/>
          </a:prstGeom>
          <a:noFill/>
          <a:ln w="15875" cap="flat" cmpd="sng" algn="ctr">
            <a:solidFill>
              <a:schemeClr val="tx1"/>
            </a:solidFill>
            <a:prstDash val="solid"/>
            <a:round/>
            <a:headEnd type="none" w="med" len="med"/>
            <a:tailEnd type="stealth" w="med" len="lg"/>
          </a:ln>
          <a:effectLst/>
        </p:spPr>
      </p:cxnSp>
      <p:sp>
        <p:nvSpPr>
          <p:cNvPr id="7" name="TextBox 6"/>
          <p:cNvSpPr txBox="1"/>
          <p:nvPr/>
        </p:nvSpPr>
        <p:spPr>
          <a:xfrm>
            <a:off x="5943600" y="2209800"/>
            <a:ext cx="2590800" cy="304800"/>
          </a:xfrm>
          <a:prstGeom prst="rect">
            <a:avLst/>
          </a:prstGeom>
          <a:noFill/>
        </p:spPr>
        <p:txBody>
          <a:bodyPr wrap="square" rtlCol="0">
            <a:spAutoFit/>
          </a:bodyPr>
          <a:lstStyle/>
          <a:p>
            <a:r>
              <a:rPr lang="en-US" i="1" dirty="0" smtClean="0"/>
              <a:t>spectral domain</a:t>
            </a:r>
            <a:endParaRPr lang="en-US" i="1" dirty="0"/>
          </a:p>
        </p:txBody>
      </p:sp>
      <p:sp>
        <p:nvSpPr>
          <p:cNvPr id="11" name="TextBox 10"/>
          <p:cNvSpPr txBox="1"/>
          <p:nvPr/>
        </p:nvSpPr>
        <p:spPr>
          <a:xfrm>
            <a:off x="5638800" y="2286000"/>
            <a:ext cx="354584" cy="307777"/>
          </a:xfrm>
          <a:prstGeom prst="rect">
            <a:avLst/>
          </a:prstGeom>
          <a:noFill/>
        </p:spPr>
        <p:txBody>
          <a:bodyPr wrap="none" rtlCol="0">
            <a:spAutoFit/>
          </a:bodyPr>
          <a:lstStyle/>
          <a:p>
            <a:r>
              <a:rPr lang="en-US" dirty="0" err="1" smtClean="0"/>
              <a:t>k</a:t>
            </a:r>
            <a:r>
              <a:rPr lang="en-US" baseline="-25000" dirty="0" err="1" smtClean="0"/>
              <a:t>E</a:t>
            </a:r>
            <a:endParaRPr lang="en-US" dirty="0"/>
          </a:p>
        </p:txBody>
      </p:sp>
      <p:sp>
        <p:nvSpPr>
          <p:cNvPr id="12" name="TextBox 11"/>
          <p:cNvSpPr txBox="1"/>
          <p:nvPr/>
        </p:nvSpPr>
        <p:spPr>
          <a:xfrm>
            <a:off x="8163819" y="4800600"/>
            <a:ext cx="333746" cy="307777"/>
          </a:xfrm>
          <a:prstGeom prst="rect">
            <a:avLst/>
          </a:prstGeom>
          <a:noFill/>
        </p:spPr>
        <p:txBody>
          <a:bodyPr wrap="none" rtlCol="0">
            <a:spAutoFit/>
          </a:bodyPr>
          <a:lstStyle/>
          <a:p>
            <a:r>
              <a:rPr lang="en-US" dirty="0" err="1" smtClean="0"/>
              <a:t>k</a:t>
            </a:r>
            <a:r>
              <a:rPr lang="en-US" baseline="-25000" dirty="0" err="1" smtClean="0"/>
              <a:t>z</a:t>
            </a:r>
            <a:endParaRPr lang="en-US" dirty="0"/>
          </a:p>
        </p:txBody>
      </p:sp>
      <p:cxnSp>
        <p:nvCxnSpPr>
          <p:cNvPr id="14" name="Straight Arrow Connector 13"/>
          <p:cNvCxnSpPr/>
          <p:nvPr/>
        </p:nvCxnSpPr>
        <p:spPr bwMode="auto">
          <a:xfrm>
            <a:off x="7010400" y="3581399"/>
            <a:ext cx="0" cy="1066800"/>
          </a:xfrm>
          <a:prstGeom prst="straightConnector1">
            <a:avLst/>
          </a:prstGeom>
          <a:noFill/>
          <a:ln w="19050" cap="flat" cmpd="sng" algn="ctr">
            <a:solidFill>
              <a:schemeClr val="tx1"/>
            </a:solidFill>
            <a:prstDash val="solid"/>
            <a:round/>
            <a:headEnd type="oval" w="med" len="med"/>
            <a:tailEnd type="stealth" w="med" len="lg"/>
          </a:ln>
          <a:effectLst/>
        </p:spPr>
      </p:cxnSp>
      <p:cxnSp>
        <p:nvCxnSpPr>
          <p:cNvPr id="16" name="Straight Arrow Connector 15"/>
          <p:cNvCxnSpPr/>
          <p:nvPr/>
        </p:nvCxnSpPr>
        <p:spPr bwMode="auto">
          <a:xfrm rot="5400000" flipV="1">
            <a:off x="7543800" y="3047999"/>
            <a:ext cx="0" cy="1066800"/>
          </a:xfrm>
          <a:prstGeom prst="straightConnector1">
            <a:avLst/>
          </a:prstGeom>
          <a:noFill/>
          <a:ln w="19050" cap="flat" cmpd="sng" algn="ctr">
            <a:solidFill>
              <a:schemeClr val="tx1"/>
            </a:solidFill>
            <a:prstDash val="solid"/>
            <a:round/>
            <a:headEnd type="oval" w="med" len="med"/>
            <a:tailEnd type="stealth" w="med" len="lg"/>
          </a:ln>
          <a:effectLst/>
        </p:spPr>
      </p:cxnSp>
      <p:sp>
        <p:nvSpPr>
          <p:cNvPr id="17" name="TextBox 16"/>
          <p:cNvSpPr txBox="1"/>
          <p:nvPr/>
        </p:nvSpPr>
        <p:spPr>
          <a:xfrm rot="16200000">
            <a:off x="6402289" y="4037111"/>
            <a:ext cx="914400" cy="307777"/>
          </a:xfrm>
          <a:prstGeom prst="rect">
            <a:avLst/>
          </a:prstGeom>
          <a:noFill/>
        </p:spPr>
        <p:txBody>
          <a:bodyPr wrap="square" rtlCol="0">
            <a:spAutoFit/>
          </a:bodyPr>
          <a:lstStyle/>
          <a:p>
            <a:r>
              <a:rPr lang="en-US" dirty="0" smtClean="0"/>
              <a:t>chicane</a:t>
            </a:r>
            <a:endParaRPr lang="en-US" dirty="0"/>
          </a:p>
        </p:txBody>
      </p:sp>
      <p:sp>
        <p:nvSpPr>
          <p:cNvPr id="18" name="TextBox 17"/>
          <p:cNvSpPr txBox="1"/>
          <p:nvPr/>
        </p:nvSpPr>
        <p:spPr>
          <a:xfrm>
            <a:off x="7086600" y="3276599"/>
            <a:ext cx="914400" cy="307777"/>
          </a:xfrm>
          <a:prstGeom prst="rect">
            <a:avLst/>
          </a:prstGeom>
          <a:noFill/>
        </p:spPr>
        <p:txBody>
          <a:bodyPr wrap="square" rtlCol="0">
            <a:spAutoFit/>
          </a:bodyPr>
          <a:lstStyle/>
          <a:p>
            <a:r>
              <a:rPr lang="en-US" dirty="0" smtClean="0"/>
              <a:t>cavity</a:t>
            </a:r>
            <a:endParaRPr lang="en-US" dirty="0"/>
          </a:p>
        </p:txBody>
      </p:sp>
      <p:sp>
        <p:nvSpPr>
          <p:cNvPr id="19" name="TextBox 18"/>
          <p:cNvSpPr txBox="1"/>
          <p:nvPr/>
        </p:nvSpPr>
        <p:spPr>
          <a:xfrm>
            <a:off x="6019800" y="2842736"/>
            <a:ext cx="1066800" cy="738664"/>
          </a:xfrm>
          <a:prstGeom prst="rect">
            <a:avLst/>
          </a:prstGeom>
          <a:noFill/>
        </p:spPr>
        <p:txBody>
          <a:bodyPr wrap="square" rtlCol="0">
            <a:spAutoFit/>
          </a:bodyPr>
          <a:lstStyle/>
          <a:p>
            <a:r>
              <a:rPr lang="en-US" dirty="0" smtClean="0">
                <a:solidFill>
                  <a:srgbClr val="0033CC"/>
                </a:solidFill>
              </a:rPr>
              <a:t>largest modulation amplitude</a:t>
            </a:r>
            <a:endParaRPr lang="en-US" dirty="0">
              <a:solidFill>
                <a:srgbClr val="0033CC"/>
              </a:solidFill>
            </a:endParaRPr>
          </a:p>
        </p:txBody>
      </p:sp>
      <p:sp>
        <p:nvSpPr>
          <p:cNvPr id="20" name="Oval 19"/>
          <p:cNvSpPr/>
          <p:nvPr/>
        </p:nvSpPr>
        <p:spPr bwMode="auto">
          <a:xfrm>
            <a:off x="6964207" y="3537588"/>
            <a:ext cx="91440" cy="91440"/>
          </a:xfrm>
          <a:prstGeom prst="ellipse">
            <a:avLst/>
          </a:prstGeom>
          <a:solidFill>
            <a:srgbClr val="0033CC"/>
          </a:solidFill>
          <a:ln w="12700" cap="flat" cmpd="sng" algn="ctr">
            <a:noFill/>
            <a:prstDash val="solid"/>
            <a:round/>
            <a:headEnd type="none" w="med" len="med"/>
            <a:tailEnd type="none" w="med" len="med"/>
          </a:ln>
          <a:effectLst/>
        </p:spPr>
        <p:txBody>
          <a:bodyPr vert="horz" wrap="non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152400" y="1775936"/>
            <a:ext cx="5334000" cy="738664"/>
          </a:xfrm>
          <a:prstGeom prst="rect">
            <a:avLst/>
          </a:prstGeom>
          <a:noFill/>
        </p:spPr>
        <p:txBody>
          <a:bodyPr wrap="square" rtlCol="0">
            <a:spAutoFit/>
          </a:bodyPr>
          <a:lstStyle/>
          <a:p>
            <a:pPr algn="just"/>
            <a:r>
              <a:rPr lang="en-US" dirty="0" smtClean="0"/>
              <a:t>Laser-induced modulation transforms the phase space in z-E plane. Two elements mediate further linear transforms of imposed modulation: </a:t>
            </a:r>
            <a:r>
              <a:rPr lang="en-US" dirty="0" smtClean="0">
                <a:solidFill>
                  <a:srgbClr val="0033CC"/>
                </a:solidFill>
              </a:rPr>
              <a:t>chicanes</a:t>
            </a:r>
            <a:r>
              <a:rPr lang="en-US" dirty="0" smtClean="0"/>
              <a:t> and </a:t>
            </a:r>
            <a:r>
              <a:rPr lang="en-US" dirty="0" smtClean="0">
                <a:solidFill>
                  <a:srgbClr val="0033CC"/>
                </a:solidFill>
              </a:rPr>
              <a:t>RF cavities</a:t>
            </a:r>
            <a:r>
              <a:rPr lang="en-US" dirty="0" smtClean="0"/>
              <a:t> introducing energy chirp</a:t>
            </a:r>
            <a:endParaRPr lang="en-US" dirty="0"/>
          </a:p>
        </p:txBody>
      </p:sp>
      <p:graphicFrame>
        <p:nvGraphicFramePr>
          <p:cNvPr id="40962" name="Object 2"/>
          <p:cNvGraphicFramePr>
            <a:graphicFrameLocks noChangeAspect="1"/>
          </p:cNvGraphicFramePr>
          <p:nvPr/>
        </p:nvGraphicFramePr>
        <p:xfrm>
          <a:off x="609600" y="2835275"/>
          <a:ext cx="4221163" cy="1584325"/>
        </p:xfrm>
        <a:graphic>
          <a:graphicData uri="http://schemas.openxmlformats.org/presentationml/2006/ole">
            <p:oleObj spid="_x0000_s40962" name="Equation" r:id="rId4" imgW="2501640" imgH="939600" progId="Equation.3">
              <p:embed/>
            </p:oleObj>
          </a:graphicData>
        </a:graphic>
      </p:graphicFrame>
      <p:sp>
        <p:nvSpPr>
          <p:cNvPr id="23" name="TextBox 22"/>
          <p:cNvSpPr txBox="1"/>
          <p:nvPr/>
        </p:nvSpPr>
        <p:spPr>
          <a:xfrm>
            <a:off x="914400" y="4810780"/>
            <a:ext cx="3581400" cy="523220"/>
          </a:xfrm>
          <a:prstGeom prst="rect">
            <a:avLst/>
          </a:prstGeom>
          <a:noFill/>
        </p:spPr>
        <p:txBody>
          <a:bodyPr wrap="square" rtlCol="0">
            <a:spAutoFit/>
          </a:bodyPr>
          <a:lstStyle/>
          <a:p>
            <a:pPr algn="just"/>
            <a:r>
              <a:rPr lang="en-US" dirty="0" smtClean="0"/>
              <a:t>The wavevector of modulation shifts parallel to the axes on the spectral diagram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12</a:t>
            </a:fld>
            <a:endParaRPr lang="en-US" dirty="0" smtClean="0"/>
          </a:p>
        </p:txBody>
      </p:sp>
      <p:sp>
        <p:nvSpPr>
          <p:cNvPr id="14339" name="Title 1"/>
          <p:cNvSpPr>
            <a:spLocks noGrp="1"/>
          </p:cNvSpPr>
          <p:nvPr>
            <p:ph type="title" idx="4294967295"/>
          </p:nvPr>
        </p:nvSpPr>
        <p:spPr>
          <a:xfrm>
            <a:off x="381000" y="533400"/>
            <a:ext cx="5105400" cy="654050"/>
          </a:xfrm>
        </p:spPr>
        <p:txBody>
          <a:bodyPr anchor="ctr"/>
          <a:lstStyle/>
          <a:p>
            <a:pPr eaLnBrk="1" hangingPunct="1"/>
            <a:r>
              <a:rPr lang="en-US" dirty="0" smtClean="0"/>
              <a:t>High Gain Harmonic Generation (HGHG)</a:t>
            </a:r>
          </a:p>
        </p:txBody>
      </p:sp>
      <p:pic>
        <p:nvPicPr>
          <p:cNvPr id="15" name="Picture 14" descr="HGHG.eps"/>
          <p:cNvPicPr>
            <a:picLocks noChangeAspect="1"/>
          </p:cNvPicPr>
          <p:nvPr/>
        </p:nvPicPr>
        <p:blipFill>
          <a:blip r:embed="rId4" cstate="print"/>
          <a:stretch>
            <a:fillRect/>
          </a:stretch>
        </p:blipFill>
        <p:spPr>
          <a:xfrm>
            <a:off x="5424487" y="2859931"/>
            <a:ext cx="3109913" cy="3083669"/>
          </a:xfrm>
          <a:prstGeom prst="rect">
            <a:avLst/>
          </a:prstGeom>
        </p:spPr>
      </p:pic>
      <p:sp>
        <p:nvSpPr>
          <p:cNvPr id="16" name="TextBox 15"/>
          <p:cNvSpPr txBox="1"/>
          <p:nvPr/>
        </p:nvSpPr>
        <p:spPr>
          <a:xfrm>
            <a:off x="152400" y="1408093"/>
            <a:ext cx="4724400" cy="954107"/>
          </a:xfrm>
          <a:prstGeom prst="rect">
            <a:avLst/>
          </a:prstGeom>
          <a:noFill/>
        </p:spPr>
        <p:txBody>
          <a:bodyPr wrap="square" rtlCol="0">
            <a:spAutoFit/>
          </a:bodyPr>
          <a:lstStyle/>
          <a:p>
            <a:pPr algn="just"/>
            <a:r>
              <a:rPr lang="en-US" dirty="0" smtClean="0"/>
              <a:t>Laser-induced modulation is transformed into bunching through a single chicane. Modulation amplitude is large enough if the modulation is imposed within the spectral energy bandwidth of the envelope</a:t>
            </a:r>
            <a:endParaRPr lang="en-US" dirty="0"/>
          </a:p>
        </p:txBody>
      </p:sp>
      <p:graphicFrame>
        <p:nvGraphicFramePr>
          <p:cNvPr id="41986" name="Object 2"/>
          <p:cNvGraphicFramePr>
            <a:graphicFrameLocks noChangeAspect="1"/>
          </p:cNvGraphicFramePr>
          <p:nvPr/>
        </p:nvGraphicFramePr>
        <p:xfrm>
          <a:off x="533400" y="3787775"/>
          <a:ext cx="3452813" cy="555625"/>
        </p:xfrm>
        <a:graphic>
          <a:graphicData uri="http://schemas.openxmlformats.org/presentationml/2006/ole">
            <p:oleObj spid="_x0000_s41986" name="Equation" r:id="rId5" imgW="2044440" imgH="330120" progId="Equation.3">
              <p:embed/>
            </p:oleObj>
          </a:graphicData>
        </a:graphic>
      </p:graphicFrame>
      <p:graphicFrame>
        <p:nvGraphicFramePr>
          <p:cNvPr id="41987" name="Object 3"/>
          <p:cNvGraphicFramePr>
            <a:graphicFrameLocks noChangeAspect="1"/>
          </p:cNvGraphicFramePr>
          <p:nvPr/>
        </p:nvGraphicFramePr>
        <p:xfrm>
          <a:off x="1066800" y="4957763"/>
          <a:ext cx="3087687" cy="833437"/>
        </p:xfrm>
        <a:graphic>
          <a:graphicData uri="http://schemas.openxmlformats.org/presentationml/2006/ole">
            <p:oleObj spid="_x0000_s41987" name="Equation" r:id="rId6" imgW="1828800" imgH="495000" progId="Equation.3">
              <p:embed/>
            </p:oleObj>
          </a:graphicData>
        </a:graphic>
      </p:graphicFrame>
      <p:graphicFrame>
        <p:nvGraphicFramePr>
          <p:cNvPr id="41988" name="Object 4"/>
          <p:cNvGraphicFramePr>
            <a:graphicFrameLocks noChangeAspect="1"/>
          </p:cNvGraphicFramePr>
          <p:nvPr/>
        </p:nvGraphicFramePr>
        <p:xfrm>
          <a:off x="533400" y="2438400"/>
          <a:ext cx="4032250" cy="576263"/>
        </p:xfrm>
        <a:graphic>
          <a:graphicData uri="http://schemas.openxmlformats.org/presentationml/2006/ole">
            <p:oleObj spid="_x0000_s41988" name="Equation" r:id="rId7" imgW="2387520" imgH="342720" progId="Equation.3">
              <p:embed/>
            </p:oleObj>
          </a:graphicData>
        </a:graphic>
      </p:graphicFrame>
      <p:sp>
        <p:nvSpPr>
          <p:cNvPr id="20" name="TextBox 19"/>
          <p:cNvSpPr txBox="1"/>
          <p:nvPr/>
        </p:nvSpPr>
        <p:spPr>
          <a:xfrm>
            <a:off x="152400" y="3160693"/>
            <a:ext cx="4724400" cy="523220"/>
          </a:xfrm>
          <a:prstGeom prst="rect">
            <a:avLst/>
          </a:prstGeom>
          <a:noFill/>
        </p:spPr>
        <p:txBody>
          <a:bodyPr wrap="square" rtlCol="0">
            <a:spAutoFit/>
          </a:bodyPr>
          <a:lstStyle/>
          <a:p>
            <a:pPr algn="just"/>
            <a:r>
              <a:rPr lang="en-US" dirty="0" smtClean="0"/>
              <a:t>Chicane strength required to transform imposed modulation into bunching</a:t>
            </a:r>
            <a:endParaRPr lang="en-US" dirty="0"/>
          </a:p>
        </p:txBody>
      </p:sp>
      <p:sp>
        <p:nvSpPr>
          <p:cNvPr id="21" name="TextBox 20"/>
          <p:cNvSpPr txBox="1"/>
          <p:nvPr/>
        </p:nvSpPr>
        <p:spPr>
          <a:xfrm>
            <a:off x="152400" y="4569023"/>
            <a:ext cx="2590800" cy="307777"/>
          </a:xfrm>
          <a:prstGeom prst="rect">
            <a:avLst/>
          </a:prstGeom>
          <a:noFill/>
        </p:spPr>
        <p:txBody>
          <a:bodyPr wrap="square" rtlCol="0">
            <a:spAutoFit/>
          </a:bodyPr>
          <a:lstStyle/>
          <a:p>
            <a:pPr algn="just"/>
            <a:r>
              <a:rPr lang="en-US" dirty="0" smtClean="0"/>
              <a:t>Output bunching bandwidth</a:t>
            </a:r>
            <a:endParaRPr lang="en-US" dirty="0"/>
          </a:p>
        </p:txBody>
      </p:sp>
      <p:grpSp>
        <p:nvGrpSpPr>
          <p:cNvPr id="122" name="Group 121"/>
          <p:cNvGrpSpPr/>
          <p:nvPr/>
        </p:nvGrpSpPr>
        <p:grpSpPr>
          <a:xfrm>
            <a:off x="6362700" y="1808985"/>
            <a:ext cx="1485900" cy="477015"/>
            <a:chOff x="6210300" y="1808985"/>
            <a:chExt cx="1485900" cy="477015"/>
          </a:xfrm>
        </p:grpSpPr>
        <p:grpSp>
          <p:nvGrpSpPr>
            <p:cNvPr id="120" name="Group 119"/>
            <p:cNvGrpSpPr/>
            <p:nvPr/>
          </p:nvGrpSpPr>
          <p:grpSpPr>
            <a:xfrm>
              <a:off x="6210300" y="1949375"/>
              <a:ext cx="533400" cy="336625"/>
              <a:chOff x="5105400" y="1588190"/>
              <a:chExt cx="533400" cy="336625"/>
            </a:xfrm>
          </p:grpSpPr>
          <p:grpSp>
            <p:nvGrpSpPr>
              <p:cNvPr id="93" name="Group 92"/>
              <p:cNvGrpSpPr/>
              <p:nvPr/>
            </p:nvGrpSpPr>
            <p:grpSpPr>
              <a:xfrm>
                <a:off x="5174584" y="1588190"/>
                <a:ext cx="399884" cy="96016"/>
                <a:chOff x="5174584" y="1588190"/>
                <a:chExt cx="399884" cy="96016"/>
              </a:xfrm>
            </p:grpSpPr>
            <p:sp>
              <p:nvSpPr>
                <p:cNvPr id="77" name="Rectangle 76"/>
                <p:cNvSpPr/>
                <p:nvPr/>
              </p:nvSpPr>
              <p:spPr>
                <a:xfrm>
                  <a:off x="5174584" y="1588190"/>
                  <a:ext cx="66647" cy="96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8" name="Rectangle 77"/>
                <p:cNvSpPr/>
                <p:nvPr/>
              </p:nvSpPr>
              <p:spPr>
                <a:xfrm>
                  <a:off x="5241231" y="1588190"/>
                  <a:ext cx="66647" cy="96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9" name="Rectangle 78"/>
                <p:cNvSpPr/>
                <p:nvPr/>
              </p:nvSpPr>
              <p:spPr>
                <a:xfrm>
                  <a:off x="5307879" y="1588190"/>
                  <a:ext cx="66647" cy="96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ectangle 4"/>
                <p:cNvSpPr/>
                <p:nvPr/>
              </p:nvSpPr>
              <p:spPr>
                <a:xfrm>
                  <a:off x="5374526" y="1588190"/>
                  <a:ext cx="66647" cy="96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ectangle 5"/>
                <p:cNvSpPr/>
                <p:nvPr/>
              </p:nvSpPr>
              <p:spPr>
                <a:xfrm>
                  <a:off x="5441173" y="1588190"/>
                  <a:ext cx="66647" cy="96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Rectangle 6"/>
                <p:cNvSpPr/>
                <p:nvPr/>
              </p:nvSpPr>
              <p:spPr>
                <a:xfrm>
                  <a:off x="5507821" y="1588190"/>
                  <a:ext cx="66647" cy="96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94" name="Group 93"/>
              <p:cNvGrpSpPr/>
              <p:nvPr/>
            </p:nvGrpSpPr>
            <p:grpSpPr>
              <a:xfrm>
                <a:off x="5174584" y="1828800"/>
                <a:ext cx="399884" cy="96015"/>
                <a:chOff x="5174584" y="2055892"/>
                <a:chExt cx="399884" cy="96015"/>
              </a:xfrm>
            </p:grpSpPr>
            <p:sp>
              <p:nvSpPr>
                <p:cNvPr id="62" name="Rectangle 18"/>
                <p:cNvSpPr/>
                <p:nvPr/>
              </p:nvSpPr>
              <p:spPr>
                <a:xfrm>
                  <a:off x="5174584" y="2055892"/>
                  <a:ext cx="66647" cy="960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3" name="Rectangle 19"/>
                <p:cNvSpPr/>
                <p:nvPr/>
              </p:nvSpPr>
              <p:spPr>
                <a:xfrm>
                  <a:off x="5241231" y="2055892"/>
                  <a:ext cx="66647" cy="960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4" name="Rectangle 20"/>
                <p:cNvSpPr/>
                <p:nvPr/>
              </p:nvSpPr>
              <p:spPr>
                <a:xfrm>
                  <a:off x="5307879" y="2055892"/>
                  <a:ext cx="66647" cy="960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5" name="Rectangle 21"/>
                <p:cNvSpPr/>
                <p:nvPr/>
              </p:nvSpPr>
              <p:spPr>
                <a:xfrm>
                  <a:off x="5374526" y="2055892"/>
                  <a:ext cx="66647" cy="960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6" name="Rectangle 22"/>
                <p:cNvSpPr/>
                <p:nvPr/>
              </p:nvSpPr>
              <p:spPr>
                <a:xfrm>
                  <a:off x="5441173" y="2055892"/>
                  <a:ext cx="66647" cy="960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Rectangle 23"/>
                <p:cNvSpPr/>
                <p:nvPr/>
              </p:nvSpPr>
              <p:spPr>
                <a:xfrm>
                  <a:off x="5507821" y="2055892"/>
                  <a:ext cx="66647" cy="960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cxnSp>
            <p:nvCxnSpPr>
              <p:cNvPr id="100" name="Straight Connector 99"/>
              <p:cNvCxnSpPr/>
              <p:nvPr/>
            </p:nvCxnSpPr>
            <p:spPr bwMode="auto">
              <a:xfrm>
                <a:off x="5105400" y="1752600"/>
                <a:ext cx="533400" cy="0"/>
              </a:xfrm>
              <a:prstGeom prst="line">
                <a:avLst/>
              </a:prstGeom>
              <a:noFill/>
              <a:ln w="19050" cap="flat" cmpd="sng" algn="ctr">
                <a:solidFill>
                  <a:schemeClr val="tx1"/>
                </a:solidFill>
                <a:prstDash val="solid"/>
                <a:round/>
                <a:headEnd type="none" w="med" len="med"/>
                <a:tailEnd type="none" w="med" len="med"/>
              </a:ln>
              <a:effectLst/>
            </p:spPr>
          </p:cxnSp>
        </p:grpSp>
        <p:grpSp>
          <p:nvGrpSpPr>
            <p:cNvPr id="119" name="Group 118"/>
            <p:cNvGrpSpPr/>
            <p:nvPr/>
          </p:nvGrpSpPr>
          <p:grpSpPr>
            <a:xfrm>
              <a:off x="6703215" y="1808985"/>
              <a:ext cx="812013" cy="460144"/>
              <a:chOff x="5598315" y="1447800"/>
              <a:chExt cx="812013" cy="460144"/>
            </a:xfrm>
          </p:grpSpPr>
          <p:sp>
            <p:nvSpPr>
              <p:cNvPr id="95" name="Rectangle 94"/>
              <p:cNvSpPr/>
              <p:nvPr/>
            </p:nvSpPr>
            <p:spPr bwMode="auto">
              <a:xfrm>
                <a:off x="5715000" y="16002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6" name="Rectangle 95"/>
              <p:cNvSpPr/>
              <p:nvPr/>
            </p:nvSpPr>
            <p:spPr bwMode="auto">
              <a:xfrm>
                <a:off x="5867400" y="14478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7" name="Rectangle 96"/>
              <p:cNvSpPr/>
              <p:nvPr/>
            </p:nvSpPr>
            <p:spPr bwMode="auto">
              <a:xfrm>
                <a:off x="6034086" y="14478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8" name="Rectangle 97"/>
              <p:cNvSpPr/>
              <p:nvPr/>
            </p:nvSpPr>
            <p:spPr bwMode="auto">
              <a:xfrm>
                <a:off x="6186486" y="16002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03" name="Straight Connector 102"/>
              <p:cNvCxnSpPr/>
              <p:nvPr/>
            </p:nvCxnSpPr>
            <p:spPr bwMode="auto">
              <a:xfrm>
                <a:off x="6219828" y="1750219"/>
                <a:ext cx="190500" cy="0"/>
              </a:xfrm>
              <a:prstGeom prst="line">
                <a:avLst/>
              </a:prstGeom>
              <a:noFill/>
              <a:ln w="19050" cap="flat" cmpd="sng" algn="ctr">
                <a:solidFill>
                  <a:schemeClr val="tx1"/>
                </a:solidFill>
                <a:prstDash val="solid"/>
                <a:round/>
                <a:headEnd type="none" w="med" len="med"/>
                <a:tailEnd type="none" w="med" len="med"/>
              </a:ln>
              <a:effectLst/>
            </p:spPr>
          </p:cxnSp>
          <p:cxnSp>
            <p:nvCxnSpPr>
              <p:cNvPr id="104" name="Straight Connector 103"/>
              <p:cNvCxnSpPr/>
              <p:nvPr/>
            </p:nvCxnSpPr>
            <p:spPr bwMode="auto">
              <a:xfrm>
                <a:off x="5598315" y="1752600"/>
                <a:ext cx="152400" cy="0"/>
              </a:xfrm>
              <a:prstGeom prst="line">
                <a:avLst/>
              </a:prstGeom>
              <a:noFill/>
              <a:ln w="19050" cap="flat" cmpd="sng" algn="ctr">
                <a:solidFill>
                  <a:schemeClr val="tx1"/>
                </a:solidFill>
                <a:prstDash val="solid"/>
                <a:round/>
                <a:headEnd type="none" w="med" len="med"/>
                <a:tailEnd type="none" w="med" len="med"/>
              </a:ln>
              <a:effectLst/>
            </p:spPr>
          </p:cxnSp>
          <p:cxnSp>
            <p:nvCxnSpPr>
              <p:cNvPr id="105" name="Straight Connector 104"/>
              <p:cNvCxnSpPr/>
              <p:nvPr/>
            </p:nvCxnSpPr>
            <p:spPr bwMode="auto">
              <a:xfrm flipV="1">
                <a:off x="5743572" y="1597819"/>
                <a:ext cx="152400" cy="156254"/>
              </a:xfrm>
              <a:prstGeom prst="line">
                <a:avLst/>
              </a:prstGeom>
              <a:noFill/>
              <a:ln w="19050"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6076944" y="1595438"/>
                <a:ext cx="152400" cy="156254"/>
              </a:xfrm>
              <a:prstGeom prst="line">
                <a:avLst/>
              </a:prstGeom>
              <a:noFill/>
              <a:ln w="19050"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a:off x="5891218" y="1600200"/>
                <a:ext cx="190500" cy="0"/>
              </a:xfrm>
              <a:prstGeom prst="line">
                <a:avLst/>
              </a:prstGeom>
              <a:noFill/>
              <a:ln w="19050" cap="flat" cmpd="sng" algn="ctr">
                <a:solidFill>
                  <a:schemeClr val="tx1"/>
                </a:solidFill>
                <a:prstDash val="solid"/>
                <a:round/>
                <a:headEnd type="none" w="med" len="med"/>
                <a:tailEnd type="none" w="med" len="med"/>
              </a:ln>
              <a:effectLst/>
            </p:spPr>
          </p:cxnSp>
        </p:grpSp>
        <p:cxnSp>
          <p:nvCxnSpPr>
            <p:cNvPr id="121" name="Straight Connector 120"/>
            <p:cNvCxnSpPr/>
            <p:nvPr/>
          </p:nvCxnSpPr>
          <p:spPr bwMode="auto">
            <a:xfrm>
              <a:off x="7505700" y="2111404"/>
              <a:ext cx="190500" cy="0"/>
            </a:xfrm>
            <a:prstGeom prst="line">
              <a:avLst/>
            </a:prstGeom>
            <a:noFill/>
            <a:ln w="19050" cap="flat" cmpd="sng" algn="ctr">
              <a:solidFill>
                <a:schemeClr val="tx1"/>
              </a:solidFill>
              <a:prstDash val="solid"/>
              <a:round/>
              <a:headEnd type="none" w="med" len="med"/>
              <a:tailEnd type="stealth" w="med" len="lg"/>
            </a:ln>
            <a:effectLst/>
          </p:spPr>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13</a:t>
            </a:fld>
            <a:endParaRPr lang="en-US" dirty="0" smtClean="0"/>
          </a:p>
        </p:txBody>
      </p:sp>
      <p:sp>
        <p:nvSpPr>
          <p:cNvPr id="14339" name="Title 1"/>
          <p:cNvSpPr>
            <a:spLocks noGrp="1"/>
          </p:cNvSpPr>
          <p:nvPr>
            <p:ph type="title" idx="4294967295"/>
          </p:nvPr>
        </p:nvSpPr>
        <p:spPr>
          <a:xfrm>
            <a:off x="381000" y="533400"/>
            <a:ext cx="5791200" cy="654050"/>
          </a:xfrm>
        </p:spPr>
        <p:txBody>
          <a:bodyPr anchor="ctr"/>
          <a:lstStyle/>
          <a:p>
            <a:pPr eaLnBrk="1" hangingPunct="1"/>
            <a:r>
              <a:rPr lang="en-US" dirty="0" smtClean="0"/>
              <a:t>Echo Enabled Harmonic Generation (EEHG)</a:t>
            </a:r>
          </a:p>
        </p:txBody>
      </p:sp>
      <p:pic>
        <p:nvPicPr>
          <p:cNvPr id="4" name="Picture 3" descr="EEHG.eps"/>
          <p:cNvPicPr>
            <a:picLocks noChangeAspect="1"/>
          </p:cNvPicPr>
          <p:nvPr/>
        </p:nvPicPr>
        <p:blipFill>
          <a:blip r:embed="rId4" cstate="print"/>
          <a:stretch>
            <a:fillRect/>
          </a:stretch>
        </p:blipFill>
        <p:spPr>
          <a:xfrm>
            <a:off x="5565052" y="2843212"/>
            <a:ext cx="3274148" cy="2947988"/>
          </a:xfrm>
          <a:prstGeom prst="rect">
            <a:avLst/>
          </a:prstGeom>
        </p:spPr>
      </p:pic>
      <p:sp>
        <p:nvSpPr>
          <p:cNvPr id="5" name="TextBox 4"/>
          <p:cNvSpPr txBox="1"/>
          <p:nvPr/>
        </p:nvSpPr>
        <p:spPr>
          <a:xfrm>
            <a:off x="152400" y="1613118"/>
            <a:ext cx="5029200" cy="1815882"/>
          </a:xfrm>
          <a:prstGeom prst="rect">
            <a:avLst/>
          </a:prstGeom>
          <a:noFill/>
        </p:spPr>
        <p:txBody>
          <a:bodyPr wrap="square" rtlCol="0">
            <a:spAutoFit/>
          </a:bodyPr>
          <a:lstStyle/>
          <a:p>
            <a:pPr algn="just"/>
            <a:r>
              <a:rPr lang="en-US" dirty="0" smtClean="0"/>
              <a:t>Scheme consists of two modulators and two chicanes. The first modulation is imposed at low harmonic so that the energy wavenumber lies within the envelope bandwidth. The first chicane transforms this modulation to high values of </a:t>
            </a:r>
            <a:r>
              <a:rPr lang="en-US" dirty="0" err="1" smtClean="0"/>
              <a:t>k</a:t>
            </a:r>
            <a:r>
              <a:rPr lang="en-US" baseline="-25000" dirty="0" err="1" smtClean="0"/>
              <a:t>E</a:t>
            </a:r>
            <a:r>
              <a:rPr lang="en-US" dirty="0" smtClean="0"/>
              <a:t> and this modulation serves as an envelope for the secondary modulator (secondary modulation is not suppressed then). The second chine recovers resulting modulation a bunching (same as in HGHG scheme)</a:t>
            </a:r>
            <a:endParaRPr lang="en-US" dirty="0"/>
          </a:p>
        </p:txBody>
      </p:sp>
      <p:graphicFrame>
        <p:nvGraphicFramePr>
          <p:cNvPr id="43010" name="Object 2"/>
          <p:cNvGraphicFramePr>
            <a:graphicFrameLocks noChangeAspect="1"/>
          </p:cNvGraphicFramePr>
          <p:nvPr/>
        </p:nvGraphicFramePr>
        <p:xfrm>
          <a:off x="576262" y="4800600"/>
          <a:ext cx="4224338" cy="769938"/>
        </p:xfrm>
        <a:graphic>
          <a:graphicData uri="http://schemas.openxmlformats.org/presentationml/2006/ole">
            <p:oleObj spid="_x0000_s43010" name="Equation" r:id="rId5" imgW="2501640" imgH="457200" progId="Equation.3">
              <p:embed/>
            </p:oleObj>
          </a:graphicData>
        </a:graphic>
      </p:graphicFrame>
      <p:sp>
        <p:nvSpPr>
          <p:cNvPr id="7" name="TextBox 6"/>
          <p:cNvSpPr txBox="1"/>
          <p:nvPr/>
        </p:nvSpPr>
        <p:spPr>
          <a:xfrm>
            <a:off x="152400" y="4264223"/>
            <a:ext cx="2590800" cy="307777"/>
          </a:xfrm>
          <a:prstGeom prst="rect">
            <a:avLst/>
          </a:prstGeom>
          <a:noFill/>
        </p:spPr>
        <p:txBody>
          <a:bodyPr wrap="square" rtlCol="0">
            <a:spAutoFit/>
          </a:bodyPr>
          <a:lstStyle/>
          <a:p>
            <a:pPr algn="just"/>
            <a:r>
              <a:rPr lang="en-US" dirty="0" smtClean="0"/>
              <a:t>Output bunching bandwidth</a:t>
            </a:r>
            <a:endParaRPr lang="en-US" dirty="0"/>
          </a:p>
        </p:txBody>
      </p:sp>
      <p:grpSp>
        <p:nvGrpSpPr>
          <p:cNvPr id="61" name="Group 60"/>
          <p:cNvGrpSpPr/>
          <p:nvPr/>
        </p:nvGrpSpPr>
        <p:grpSpPr>
          <a:xfrm>
            <a:off x="5848344" y="1828800"/>
            <a:ext cx="2686056" cy="478693"/>
            <a:chOff x="5638800" y="1905000"/>
            <a:chExt cx="2686056" cy="478693"/>
          </a:xfrm>
        </p:grpSpPr>
        <p:grpSp>
          <p:nvGrpSpPr>
            <p:cNvPr id="8" name="Group 7"/>
            <p:cNvGrpSpPr/>
            <p:nvPr/>
          </p:nvGrpSpPr>
          <p:grpSpPr>
            <a:xfrm>
              <a:off x="5638800" y="2047068"/>
              <a:ext cx="533400" cy="336625"/>
              <a:chOff x="5105400" y="1588190"/>
              <a:chExt cx="533400" cy="336625"/>
            </a:xfrm>
          </p:grpSpPr>
          <p:grpSp>
            <p:nvGrpSpPr>
              <p:cNvPr id="9" name="Group 92"/>
              <p:cNvGrpSpPr/>
              <p:nvPr/>
            </p:nvGrpSpPr>
            <p:grpSpPr>
              <a:xfrm>
                <a:off x="5174584" y="1588190"/>
                <a:ext cx="399884" cy="96016"/>
                <a:chOff x="5174584" y="1588190"/>
                <a:chExt cx="399884" cy="96016"/>
              </a:xfrm>
            </p:grpSpPr>
            <p:sp>
              <p:nvSpPr>
                <p:cNvPr id="18" name="Rectangle 17"/>
                <p:cNvSpPr/>
                <p:nvPr/>
              </p:nvSpPr>
              <p:spPr>
                <a:xfrm>
                  <a:off x="5174584" y="1588190"/>
                  <a:ext cx="66647" cy="96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Rectangle 18"/>
                <p:cNvSpPr/>
                <p:nvPr/>
              </p:nvSpPr>
              <p:spPr>
                <a:xfrm>
                  <a:off x="5241231" y="1588190"/>
                  <a:ext cx="66647" cy="96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ctangle 19"/>
                <p:cNvSpPr/>
                <p:nvPr/>
              </p:nvSpPr>
              <p:spPr>
                <a:xfrm>
                  <a:off x="5307879" y="1588190"/>
                  <a:ext cx="66647" cy="96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Rectangle 4"/>
                <p:cNvSpPr/>
                <p:nvPr/>
              </p:nvSpPr>
              <p:spPr>
                <a:xfrm>
                  <a:off x="5374526" y="1588190"/>
                  <a:ext cx="66647" cy="96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ectangle 5"/>
                <p:cNvSpPr/>
                <p:nvPr/>
              </p:nvSpPr>
              <p:spPr>
                <a:xfrm>
                  <a:off x="5441173" y="1588190"/>
                  <a:ext cx="66647" cy="96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6"/>
                <p:cNvSpPr/>
                <p:nvPr/>
              </p:nvSpPr>
              <p:spPr>
                <a:xfrm>
                  <a:off x="5507821" y="1588190"/>
                  <a:ext cx="66647" cy="96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0" name="Group 93"/>
              <p:cNvGrpSpPr/>
              <p:nvPr/>
            </p:nvGrpSpPr>
            <p:grpSpPr>
              <a:xfrm>
                <a:off x="5174584" y="1828800"/>
                <a:ext cx="399884" cy="96015"/>
                <a:chOff x="5174584" y="2055892"/>
                <a:chExt cx="399884" cy="96015"/>
              </a:xfrm>
            </p:grpSpPr>
            <p:sp>
              <p:nvSpPr>
                <p:cNvPr id="12" name="Rectangle 18"/>
                <p:cNvSpPr/>
                <p:nvPr/>
              </p:nvSpPr>
              <p:spPr>
                <a:xfrm>
                  <a:off x="5174584" y="2055892"/>
                  <a:ext cx="66647" cy="960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9"/>
                <p:cNvSpPr/>
                <p:nvPr/>
              </p:nvSpPr>
              <p:spPr>
                <a:xfrm>
                  <a:off x="5241231" y="2055892"/>
                  <a:ext cx="66647" cy="960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20"/>
                <p:cNvSpPr/>
                <p:nvPr/>
              </p:nvSpPr>
              <p:spPr>
                <a:xfrm>
                  <a:off x="5307879" y="2055892"/>
                  <a:ext cx="66647" cy="960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21"/>
                <p:cNvSpPr/>
                <p:nvPr/>
              </p:nvSpPr>
              <p:spPr>
                <a:xfrm>
                  <a:off x="5374526" y="2055892"/>
                  <a:ext cx="66647" cy="960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22"/>
                <p:cNvSpPr/>
                <p:nvPr/>
              </p:nvSpPr>
              <p:spPr>
                <a:xfrm>
                  <a:off x="5441173" y="2055892"/>
                  <a:ext cx="66647" cy="960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ectangle 23"/>
                <p:cNvSpPr/>
                <p:nvPr/>
              </p:nvSpPr>
              <p:spPr>
                <a:xfrm>
                  <a:off x="5507821" y="2055892"/>
                  <a:ext cx="66647" cy="960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cxnSp>
            <p:nvCxnSpPr>
              <p:cNvPr id="11" name="Straight Connector 10"/>
              <p:cNvCxnSpPr/>
              <p:nvPr/>
            </p:nvCxnSpPr>
            <p:spPr bwMode="auto">
              <a:xfrm>
                <a:off x="5105400" y="1752600"/>
                <a:ext cx="533400" cy="0"/>
              </a:xfrm>
              <a:prstGeom prst="line">
                <a:avLst/>
              </a:prstGeom>
              <a:noFill/>
              <a:ln w="19050" cap="flat" cmpd="sng" algn="ctr">
                <a:solidFill>
                  <a:schemeClr val="tx1"/>
                </a:solidFill>
                <a:prstDash val="solid"/>
                <a:round/>
                <a:headEnd type="none" w="med" len="med"/>
                <a:tailEnd type="none" w="med" len="med"/>
              </a:ln>
              <a:effectLst/>
            </p:spPr>
          </p:cxnSp>
        </p:grpSp>
        <p:grpSp>
          <p:nvGrpSpPr>
            <p:cNvPr id="24" name="Group 23"/>
            <p:cNvGrpSpPr/>
            <p:nvPr/>
          </p:nvGrpSpPr>
          <p:grpSpPr>
            <a:xfrm>
              <a:off x="6131715" y="1906678"/>
              <a:ext cx="812013" cy="460144"/>
              <a:chOff x="5598315" y="1447800"/>
              <a:chExt cx="812013" cy="460144"/>
            </a:xfrm>
          </p:grpSpPr>
          <p:sp>
            <p:nvSpPr>
              <p:cNvPr id="25" name="Rectangle 24"/>
              <p:cNvSpPr/>
              <p:nvPr/>
            </p:nvSpPr>
            <p:spPr bwMode="auto">
              <a:xfrm>
                <a:off x="5715000" y="16002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5867400" y="14478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6034086" y="14478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6186486" y="16002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29" name="Straight Connector 28"/>
              <p:cNvCxnSpPr/>
              <p:nvPr/>
            </p:nvCxnSpPr>
            <p:spPr bwMode="auto">
              <a:xfrm>
                <a:off x="6219828" y="1750219"/>
                <a:ext cx="190500" cy="0"/>
              </a:xfrm>
              <a:prstGeom prst="line">
                <a:avLst/>
              </a:prstGeom>
              <a:noFill/>
              <a:ln w="1905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5598315" y="1752600"/>
                <a:ext cx="152400" cy="0"/>
              </a:xfrm>
              <a:prstGeom prst="line">
                <a:avLst/>
              </a:prstGeom>
              <a:noFill/>
              <a:ln w="1905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V="1">
                <a:off x="5743572" y="1597819"/>
                <a:ext cx="152400" cy="156254"/>
              </a:xfrm>
              <a:prstGeom prst="line">
                <a:avLst/>
              </a:prstGeom>
              <a:noFill/>
              <a:ln w="1905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6076944" y="1595438"/>
                <a:ext cx="152400" cy="156254"/>
              </a:xfrm>
              <a:prstGeom prst="line">
                <a:avLst/>
              </a:prstGeom>
              <a:noFill/>
              <a:ln w="1905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5891218" y="1600200"/>
                <a:ext cx="190500" cy="0"/>
              </a:xfrm>
              <a:prstGeom prst="line">
                <a:avLst/>
              </a:prstGeom>
              <a:noFill/>
              <a:ln w="19050" cap="flat" cmpd="sng" algn="ctr">
                <a:solidFill>
                  <a:schemeClr val="tx1"/>
                </a:solidFill>
                <a:prstDash val="solid"/>
                <a:round/>
                <a:headEnd type="none" w="med" len="med"/>
                <a:tailEnd type="none" w="med" len="med"/>
              </a:ln>
              <a:effectLst/>
            </p:spPr>
          </p:cxnSp>
        </p:grpSp>
        <p:cxnSp>
          <p:nvCxnSpPr>
            <p:cNvPr id="34" name="Straight Connector 33"/>
            <p:cNvCxnSpPr/>
            <p:nvPr/>
          </p:nvCxnSpPr>
          <p:spPr bwMode="auto">
            <a:xfrm>
              <a:off x="8134356" y="2206716"/>
              <a:ext cx="190500" cy="0"/>
            </a:xfrm>
            <a:prstGeom prst="line">
              <a:avLst/>
            </a:prstGeom>
            <a:noFill/>
            <a:ln w="19050" cap="flat" cmpd="sng" algn="ctr">
              <a:solidFill>
                <a:schemeClr val="tx1"/>
              </a:solidFill>
              <a:prstDash val="solid"/>
              <a:round/>
              <a:headEnd type="none" w="med" len="med"/>
              <a:tailEnd type="stealth" w="med" len="lg"/>
            </a:ln>
            <a:effectLst/>
          </p:spPr>
        </p:cxnSp>
        <p:grpSp>
          <p:nvGrpSpPr>
            <p:cNvPr id="35" name="Group 34"/>
            <p:cNvGrpSpPr/>
            <p:nvPr/>
          </p:nvGrpSpPr>
          <p:grpSpPr>
            <a:xfrm>
              <a:off x="6935777" y="2045390"/>
              <a:ext cx="533400" cy="336625"/>
              <a:chOff x="5105400" y="1588190"/>
              <a:chExt cx="533400" cy="336625"/>
            </a:xfrm>
          </p:grpSpPr>
          <p:grpSp>
            <p:nvGrpSpPr>
              <p:cNvPr id="36" name="Group 92"/>
              <p:cNvGrpSpPr/>
              <p:nvPr/>
            </p:nvGrpSpPr>
            <p:grpSpPr>
              <a:xfrm>
                <a:off x="5174584" y="1588190"/>
                <a:ext cx="399884" cy="96016"/>
                <a:chOff x="5174584" y="1588190"/>
                <a:chExt cx="399884" cy="96016"/>
              </a:xfrm>
            </p:grpSpPr>
            <p:sp>
              <p:nvSpPr>
                <p:cNvPr id="45" name="Rectangle 44"/>
                <p:cNvSpPr/>
                <p:nvPr/>
              </p:nvSpPr>
              <p:spPr>
                <a:xfrm>
                  <a:off x="5174584" y="1588190"/>
                  <a:ext cx="66647" cy="96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Rectangle 45"/>
                <p:cNvSpPr/>
                <p:nvPr/>
              </p:nvSpPr>
              <p:spPr>
                <a:xfrm>
                  <a:off x="5241231" y="1588190"/>
                  <a:ext cx="66647" cy="96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Rectangle 46"/>
                <p:cNvSpPr/>
                <p:nvPr/>
              </p:nvSpPr>
              <p:spPr>
                <a:xfrm>
                  <a:off x="5307879" y="1588190"/>
                  <a:ext cx="66647" cy="96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Rectangle 4"/>
                <p:cNvSpPr/>
                <p:nvPr/>
              </p:nvSpPr>
              <p:spPr>
                <a:xfrm>
                  <a:off x="5374526" y="1588190"/>
                  <a:ext cx="66647" cy="96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9" name="Rectangle 5"/>
                <p:cNvSpPr/>
                <p:nvPr/>
              </p:nvSpPr>
              <p:spPr>
                <a:xfrm>
                  <a:off x="5441173" y="1588190"/>
                  <a:ext cx="66647" cy="96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0" name="Rectangle 6"/>
                <p:cNvSpPr/>
                <p:nvPr/>
              </p:nvSpPr>
              <p:spPr>
                <a:xfrm>
                  <a:off x="5507821" y="1588190"/>
                  <a:ext cx="66647" cy="96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37" name="Group 93"/>
              <p:cNvGrpSpPr/>
              <p:nvPr/>
            </p:nvGrpSpPr>
            <p:grpSpPr>
              <a:xfrm>
                <a:off x="5174584" y="1828800"/>
                <a:ext cx="399884" cy="96015"/>
                <a:chOff x="5174584" y="2055892"/>
                <a:chExt cx="399884" cy="96015"/>
              </a:xfrm>
            </p:grpSpPr>
            <p:sp>
              <p:nvSpPr>
                <p:cNvPr id="39" name="Rectangle 18"/>
                <p:cNvSpPr/>
                <p:nvPr/>
              </p:nvSpPr>
              <p:spPr>
                <a:xfrm>
                  <a:off x="5174584" y="2055892"/>
                  <a:ext cx="66647" cy="960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Rectangle 19"/>
                <p:cNvSpPr/>
                <p:nvPr/>
              </p:nvSpPr>
              <p:spPr>
                <a:xfrm>
                  <a:off x="5241231" y="2055892"/>
                  <a:ext cx="66647" cy="960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Rectangle 20"/>
                <p:cNvSpPr/>
                <p:nvPr/>
              </p:nvSpPr>
              <p:spPr>
                <a:xfrm>
                  <a:off x="5307879" y="2055892"/>
                  <a:ext cx="66647" cy="960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Rectangle 21"/>
                <p:cNvSpPr/>
                <p:nvPr/>
              </p:nvSpPr>
              <p:spPr>
                <a:xfrm>
                  <a:off x="5374526" y="2055892"/>
                  <a:ext cx="66647" cy="960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Rectangle 22"/>
                <p:cNvSpPr/>
                <p:nvPr/>
              </p:nvSpPr>
              <p:spPr>
                <a:xfrm>
                  <a:off x="5441173" y="2055892"/>
                  <a:ext cx="66647" cy="960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Rectangle 23"/>
                <p:cNvSpPr/>
                <p:nvPr/>
              </p:nvSpPr>
              <p:spPr>
                <a:xfrm>
                  <a:off x="5507821" y="2055892"/>
                  <a:ext cx="66647" cy="960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cxnSp>
            <p:nvCxnSpPr>
              <p:cNvPr id="38" name="Straight Connector 37"/>
              <p:cNvCxnSpPr/>
              <p:nvPr/>
            </p:nvCxnSpPr>
            <p:spPr bwMode="auto">
              <a:xfrm>
                <a:off x="5105400" y="1752600"/>
                <a:ext cx="533400" cy="0"/>
              </a:xfrm>
              <a:prstGeom prst="line">
                <a:avLst/>
              </a:prstGeom>
              <a:noFill/>
              <a:ln w="19050" cap="flat" cmpd="sng" algn="ctr">
                <a:solidFill>
                  <a:schemeClr val="tx1"/>
                </a:solidFill>
                <a:prstDash val="solid"/>
                <a:round/>
                <a:headEnd type="none" w="med" len="med"/>
                <a:tailEnd type="none" w="med" len="med"/>
              </a:ln>
              <a:effectLst/>
            </p:spPr>
          </p:cxnSp>
        </p:grpSp>
        <p:grpSp>
          <p:nvGrpSpPr>
            <p:cNvPr id="51" name="Group 50"/>
            <p:cNvGrpSpPr/>
            <p:nvPr/>
          </p:nvGrpSpPr>
          <p:grpSpPr>
            <a:xfrm>
              <a:off x="7428692" y="1905000"/>
              <a:ext cx="812013" cy="460144"/>
              <a:chOff x="5598315" y="1447800"/>
              <a:chExt cx="812013" cy="460144"/>
            </a:xfrm>
          </p:grpSpPr>
          <p:sp>
            <p:nvSpPr>
              <p:cNvPr id="52" name="Rectangle 51"/>
              <p:cNvSpPr/>
              <p:nvPr/>
            </p:nvSpPr>
            <p:spPr bwMode="auto">
              <a:xfrm>
                <a:off x="5715000" y="16002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67400" y="14478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6034086" y="14478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6186486" y="16002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56" name="Straight Connector 55"/>
              <p:cNvCxnSpPr/>
              <p:nvPr/>
            </p:nvCxnSpPr>
            <p:spPr bwMode="auto">
              <a:xfrm>
                <a:off x="6219828" y="1750219"/>
                <a:ext cx="190500" cy="0"/>
              </a:xfrm>
              <a:prstGeom prst="line">
                <a:avLst/>
              </a:prstGeom>
              <a:noFill/>
              <a:ln w="19050"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a:off x="5598315" y="1752600"/>
                <a:ext cx="152400" cy="0"/>
              </a:xfrm>
              <a:prstGeom prst="line">
                <a:avLst/>
              </a:prstGeom>
              <a:noFill/>
              <a:ln w="1905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flipV="1">
                <a:off x="5743572" y="1597819"/>
                <a:ext cx="152400" cy="156254"/>
              </a:xfrm>
              <a:prstGeom prst="line">
                <a:avLst/>
              </a:prstGeom>
              <a:noFill/>
              <a:ln w="1905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6076944" y="1595438"/>
                <a:ext cx="152400" cy="156254"/>
              </a:xfrm>
              <a:prstGeom prst="line">
                <a:avLst/>
              </a:prstGeom>
              <a:noFill/>
              <a:ln w="19050"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a:off x="5891218" y="1600200"/>
                <a:ext cx="190500" cy="0"/>
              </a:xfrm>
              <a:prstGeom prst="line">
                <a:avLst/>
              </a:prstGeom>
              <a:noFill/>
              <a:ln w="19050" cap="flat" cmpd="sng" algn="ctr">
                <a:solidFill>
                  <a:schemeClr val="tx1"/>
                </a:solidFill>
                <a:prstDash val="solid"/>
                <a:round/>
                <a:headEnd type="none" w="med" len="med"/>
                <a:tailEnd type="none" w="med" len="med"/>
              </a:ln>
              <a:effectLst/>
            </p:spPr>
          </p:cxn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14</a:t>
            </a:fld>
            <a:endParaRPr lang="en-US" dirty="0" smtClean="0"/>
          </a:p>
        </p:txBody>
      </p:sp>
      <p:sp>
        <p:nvSpPr>
          <p:cNvPr id="14339" name="Title 1"/>
          <p:cNvSpPr>
            <a:spLocks noGrp="1"/>
          </p:cNvSpPr>
          <p:nvPr>
            <p:ph type="title" idx="4294967295"/>
          </p:nvPr>
        </p:nvSpPr>
        <p:spPr>
          <a:xfrm>
            <a:off x="381000" y="533400"/>
            <a:ext cx="5410200" cy="654050"/>
          </a:xfrm>
        </p:spPr>
        <p:txBody>
          <a:bodyPr anchor="ctr"/>
          <a:lstStyle/>
          <a:p>
            <a:pPr eaLnBrk="1" hangingPunct="1"/>
            <a:r>
              <a:rPr lang="en-US" dirty="0" smtClean="0"/>
              <a:t>Compressed Harmonic Generation (CHG)</a:t>
            </a:r>
          </a:p>
        </p:txBody>
      </p:sp>
      <p:pic>
        <p:nvPicPr>
          <p:cNvPr id="4" name="Picture 3" descr="CHG.eps"/>
          <p:cNvPicPr>
            <a:picLocks noChangeAspect="1"/>
          </p:cNvPicPr>
          <p:nvPr/>
        </p:nvPicPr>
        <p:blipFill>
          <a:blip r:embed="rId4" cstate="print"/>
          <a:stretch>
            <a:fillRect/>
          </a:stretch>
        </p:blipFill>
        <p:spPr>
          <a:xfrm>
            <a:off x="5538787" y="2827156"/>
            <a:ext cx="3300413" cy="2971636"/>
          </a:xfrm>
          <a:prstGeom prst="rect">
            <a:avLst/>
          </a:prstGeom>
        </p:spPr>
      </p:pic>
      <p:sp>
        <p:nvSpPr>
          <p:cNvPr id="5" name="TextBox 4"/>
          <p:cNvSpPr txBox="1"/>
          <p:nvPr/>
        </p:nvSpPr>
        <p:spPr>
          <a:xfrm>
            <a:off x="152400" y="1613118"/>
            <a:ext cx="5029200" cy="1384995"/>
          </a:xfrm>
          <a:prstGeom prst="rect">
            <a:avLst/>
          </a:prstGeom>
          <a:noFill/>
        </p:spPr>
        <p:txBody>
          <a:bodyPr wrap="square" rtlCol="0">
            <a:spAutoFit/>
          </a:bodyPr>
          <a:lstStyle/>
          <a:p>
            <a:pPr algn="l"/>
            <a:r>
              <a:rPr lang="en-US" dirty="0" smtClean="0"/>
              <a:t>RF cavity is used to shift the longitudinal wavenumber of modulation to high values. Since </a:t>
            </a:r>
            <a:r>
              <a:rPr lang="en-US" dirty="0" smtClean="0">
                <a:sym typeface="Symbol"/>
              </a:rPr>
              <a:t></a:t>
            </a:r>
            <a:r>
              <a:rPr lang="en-US" dirty="0" err="1" smtClean="0">
                <a:sym typeface="Symbol"/>
              </a:rPr>
              <a:t>k</a:t>
            </a:r>
            <a:r>
              <a:rPr lang="en-US" baseline="-25000" dirty="0" err="1" smtClean="0">
                <a:sym typeface="Symbol"/>
              </a:rPr>
              <a:t>z</a:t>
            </a:r>
            <a:r>
              <a:rPr lang="en-US" dirty="0" smtClean="0">
                <a:sym typeface="Symbol"/>
              </a:rPr>
              <a:t>=k</a:t>
            </a:r>
            <a:r>
              <a:rPr lang="en-US" baseline="-25000" dirty="0" smtClean="0">
                <a:sym typeface="Symbol"/>
              </a:rPr>
              <a:t>E</a:t>
            </a:r>
            <a:r>
              <a:rPr lang="en-US" baseline="30000" dirty="0" smtClean="0"/>
              <a:t>0</a:t>
            </a:r>
            <a:r>
              <a:rPr lang="en-US" dirty="0" smtClean="0"/>
              <a:t> , the chicane is used to bring </a:t>
            </a:r>
            <a:r>
              <a:rPr lang="en-US" dirty="0" err="1" smtClean="0"/>
              <a:t>k</a:t>
            </a:r>
            <a:r>
              <a:rPr lang="en-US" baseline="-25000" dirty="0" err="1" smtClean="0"/>
              <a:t>E</a:t>
            </a:r>
            <a:r>
              <a:rPr lang="en-US" dirty="0" smtClean="0"/>
              <a:t> to high values and then perform shift of longitudinal wavenumber.</a:t>
            </a:r>
          </a:p>
          <a:p>
            <a:pPr algn="l"/>
            <a:endParaRPr lang="en-US" dirty="0" smtClean="0"/>
          </a:p>
          <a:p>
            <a:pPr algn="l"/>
            <a:r>
              <a:rPr lang="en-US" dirty="0" smtClean="0"/>
              <a:t>Parameters of required optics are easy find since it’s linear</a:t>
            </a:r>
            <a:endParaRPr lang="en-US" dirty="0"/>
          </a:p>
        </p:txBody>
      </p:sp>
      <p:graphicFrame>
        <p:nvGraphicFramePr>
          <p:cNvPr id="44034" name="Object 2"/>
          <p:cNvGraphicFramePr>
            <a:graphicFrameLocks noChangeAspect="1"/>
          </p:cNvGraphicFramePr>
          <p:nvPr/>
        </p:nvGraphicFramePr>
        <p:xfrm>
          <a:off x="304800" y="3125788"/>
          <a:ext cx="4438650" cy="684212"/>
        </p:xfrm>
        <a:graphic>
          <a:graphicData uri="http://schemas.openxmlformats.org/presentationml/2006/ole">
            <p:oleObj spid="_x0000_s44034" name="Equation" r:id="rId5" imgW="2628720" imgH="406080" progId="Equation.3">
              <p:embed/>
            </p:oleObj>
          </a:graphicData>
        </a:graphic>
      </p:graphicFrame>
      <p:graphicFrame>
        <p:nvGraphicFramePr>
          <p:cNvPr id="8" name="Object 2"/>
          <p:cNvGraphicFramePr>
            <a:graphicFrameLocks noChangeAspect="1"/>
          </p:cNvGraphicFramePr>
          <p:nvPr/>
        </p:nvGraphicFramePr>
        <p:xfrm>
          <a:off x="381000" y="4800600"/>
          <a:ext cx="1393825" cy="769938"/>
        </p:xfrm>
        <a:graphic>
          <a:graphicData uri="http://schemas.openxmlformats.org/presentationml/2006/ole">
            <p:oleObj spid="_x0000_s44036" name="Equation" r:id="rId6" imgW="825480" imgH="457200" progId="Equation.3">
              <p:embed/>
            </p:oleObj>
          </a:graphicData>
        </a:graphic>
      </p:graphicFrame>
      <p:sp>
        <p:nvSpPr>
          <p:cNvPr id="9" name="TextBox 8"/>
          <p:cNvSpPr txBox="1"/>
          <p:nvPr/>
        </p:nvSpPr>
        <p:spPr>
          <a:xfrm>
            <a:off x="152400" y="4343400"/>
            <a:ext cx="2590800" cy="307777"/>
          </a:xfrm>
          <a:prstGeom prst="rect">
            <a:avLst/>
          </a:prstGeom>
          <a:noFill/>
        </p:spPr>
        <p:txBody>
          <a:bodyPr wrap="square" rtlCol="0">
            <a:spAutoFit/>
          </a:bodyPr>
          <a:lstStyle/>
          <a:p>
            <a:pPr algn="just"/>
            <a:r>
              <a:rPr lang="en-US" dirty="0" smtClean="0"/>
              <a:t>Output bunching bandwidth</a:t>
            </a:r>
            <a:endParaRPr lang="en-US" dirty="0"/>
          </a:p>
        </p:txBody>
      </p:sp>
      <p:grpSp>
        <p:nvGrpSpPr>
          <p:cNvPr id="75" name="Group 74"/>
          <p:cNvGrpSpPr/>
          <p:nvPr/>
        </p:nvGrpSpPr>
        <p:grpSpPr>
          <a:xfrm>
            <a:off x="5562600" y="1828800"/>
            <a:ext cx="3219444" cy="571504"/>
            <a:chOff x="5410200" y="1828800"/>
            <a:chExt cx="3219444" cy="571504"/>
          </a:xfrm>
        </p:grpSpPr>
        <p:grpSp>
          <p:nvGrpSpPr>
            <p:cNvPr id="11" name="Group 7"/>
            <p:cNvGrpSpPr/>
            <p:nvPr/>
          </p:nvGrpSpPr>
          <p:grpSpPr>
            <a:xfrm>
              <a:off x="5410200" y="1970868"/>
              <a:ext cx="533400" cy="336625"/>
              <a:chOff x="5105400" y="1588190"/>
              <a:chExt cx="533400" cy="336625"/>
            </a:xfrm>
          </p:grpSpPr>
          <p:grpSp>
            <p:nvGrpSpPr>
              <p:cNvPr id="49" name="Group 92"/>
              <p:cNvGrpSpPr/>
              <p:nvPr/>
            </p:nvGrpSpPr>
            <p:grpSpPr>
              <a:xfrm>
                <a:off x="5174584" y="1588190"/>
                <a:ext cx="399884" cy="96016"/>
                <a:chOff x="5174584" y="1588190"/>
                <a:chExt cx="399884" cy="96016"/>
              </a:xfrm>
            </p:grpSpPr>
            <p:sp>
              <p:nvSpPr>
                <p:cNvPr id="58" name="Rectangle 17"/>
                <p:cNvSpPr/>
                <p:nvPr/>
              </p:nvSpPr>
              <p:spPr>
                <a:xfrm>
                  <a:off x="5174584" y="1588190"/>
                  <a:ext cx="66647" cy="96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9" name="Rectangle 58"/>
                <p:cNvSpPr/>
                <p:nvPr/>
              </p:nvSpPr>
              <p:spPr>
                <a:xfrm>
                  <a:off x="5241231" y="1588190"/>
                  <a:ext cx="66647" cy="96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0" name="Rectangle 59"/>
                <p:cNvSpPr/>
                <p:nvPr/>
              </p:nvSpPr>
              <p:spPr>
                <a:xfrm>
                  <a:off x="5307879" y="1588190"/>
                  <a:ext cx="66647" cy="96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1" name="Rectangle 4"/>
                <p:cNvSpPr/>
                <p:nvPr/>
              </p:nvSpPr>
              <p:spPr>
                <a:xfrm>
                  <a:off x="5374526" y="1588190"/>
                  <a:ext cx="66647" cy="96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2" name="Rectangle 5"/>
                <p:cNvSpPr/>
                <p:nvPr/>
              </p:nvSpPr>
              <p:spPr>
                <a:xfrm>
                  <a:off x="5441173" y="1588190"/>
                  <a:ext cx="66647" cy="96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3" name="Rectangle 6"/>
                <p:cNvSpPr/>
                <p:nvPr/>
              </p:nvSpPr>
              <p:spPr>
                <a:xfrm>
                  <a:off x="5507821" y="1588190"/>
                  <a:ext cx="66647" cy="96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50" name="Group 93"/>
              <p:cNvGrpSpPr/>
              <p:nvPr/>
            </p:nvGrpSpPr>
            <p:grpSpPr>
              <a:xfrm>
                <a:off x="5174584" y="1828800"/>
                <a:ext cx="399884" cy="96015"/>
                <a:chOff x="5174584" y="2055892"/>
                <a:chExt cx="399884" cy="96015"/>
              </a:xfrm>
            </p:grpSpPr>
            <p:sp>
              <p:nvSpPr>
                <p:cNvPr id="52" name="Rectangle 18"/>
                <p:cNvSpPr/>
                <p:nvPr/>
              </p:nvSpPr>
              <p:spPr>
                <a:xfrm>
                  <a:off x="5174584" y="2055892"/>
                  <a:ext cx="66647" cy="960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3" name="Rectangle 19"/>
                <p:cNvSpPr/>
                <p:nvPr/>
              </p:nvSpPr>
              <p:spPr>
                <a:xfrm>
                  <a:off x="5241231" y="2055892"/>
                  <a:ext cx="66647" cy="960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4" name="Rectangle 20"/>
                <p:cNvSpPr/>
                <p:nvPr/>
              </p:nvSpPr>
              <p:spPr>
                <a:xfrm>
                  <a:off x="5307879" y="2055892"/>
                  <a:ext cx="66647" cy="960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5" name="Rectangle 21"/>
                <p:cNvSpPr/>
                <p:nvPr/>
              </p:nvSpPr>
              <p:spPr>
                <a:xfrm>
                  <a:off x="5374526" y="2055892"/>
                  <a:ext cx="66647" cy="960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6" name="Rectangle 22"/>
                <p:cNvSpPr/>
                <p:nvPr/>
              </p:nvSpPr>
              <p:spPr>
                <a:xfrm>
                  <a:off x="5441173" y="2055892"/>
                  <a:ext cx="66647" cy="960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7" name="Rectangle 23"/>
                <p:cNvSpPr/>
                <p:nvPr/>
              </p:nvSpPr>
              <p:spPr>
                <a:xfrm>
                  <a:off x="5507821" y="2055892"/>
                  <a:ext cx="66647" cy="960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cxnSp>
            <p:nvCxnSpPr>
              <p:cNvPr id="51" name="Straight Connector 50"/>
              <p:cNvCxnSpPr/>
              <p:nvPr/>
            </p:nvCxnSpPr>
            <p:spPr bwMode="auto">
              <a:xfrm>
                <a:off x="5105400" y="1752600"/>
                <a:ext cx="533400" cy="0"/>
              </a:xfrm>
              <a:prstGeom prst="line">
                <a:avLst/>
              </a:prstGeom>
              <a:noFill/>
              <a:ln w="19050" cap="flat" cmpd="sng" algn="ctr">
                <a:solidFill>
                  <a:schemeClr val="tx1"/>
                </a:solidFill>
                <a:prstDash val="solid"/>
                <a:round/>
                <a:headEnd type="none" w="med" len="med"/>
                <a:tailEnd type="none" w="med" len="med"/>
              </a:ln>
              <a:effectLst/>
            </p:spPr>
          </p:cxnSp>
        </p:grpSp>
        <p:grpSp>
          <p:nvGrpSpPr>
            <p:cNvPr id="12" name="Group 23"/>
            <p:cNvGrpSpPr/>
            <p:nvPr/>
          </p:nvGrpSpPr>
          <p:grpSpPr>
            <a:xfrm>
              <a:off x="5903115" y="1830478"/>
              <a:ext cx="812013" cy="460144"/>
              <a:chOff x="5598315" y="1447800"/>
              <a:chExt cx="812013" cy="460144"/>
            </a:xfrm>
          </p:grpSpPr>
          <p:sp>
            <p:nvSpPr>
              <p:cNvPr id="40" name="Rectangle 39"/>
              <p:cNvSpPr/>
              <p:nvPr/>
            </p:nvSpPr>
            <p:spPr bwMode="auto">
              <a:xfrm>
                <a:off x="5715000" y="16002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5867400" y="14478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6034086" y="14478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6186486" y="16002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44" name="Straight Connector 43"/>
              <p:cNvCxnSpPr/>
              <p:nvPr/>
            </p:nvCxnSpPr>
            <p:spPr bwMode="auto">
              <a:xfrm>
                <a:off x="6219828" y="1750219"/>
                <a:ext cx="190500" cy="0"/>
              </a:xfrm>
              <a:prstGeom prst="line">
                <a:avLst/>
              </a:prstGeom>
              <a:noFill/>
              <a:ln w="1905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5598315" y="1752600"/>
                <a:ext cx="152400" cy="0"/>
              </a:xfrm>
              <a:prstGeom prst="line">
                <a:avLst/>
              </a:prstGeom>
              <a:noFill/>
              <a:ln w="1905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V="1">
                <a:off x="5743572" y="1597819"/>
                <a:ext cx="152400" cy="156254"/>
              </a:xfrm>
              <a:prstGeom prst="line">
                <a:avLst/>
              </a:prstGeom>
              <a:noFill/>
              <a:ln w="1905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6076944" y="1595438"/>
                <a:ext cx="152400" cy="156254"/>
              </a:xfrm>
              <a:prstGeom prst="line">
                <a:avLst/>
              </a:prstGeom>
              <a:noFill/>
              <a:ln w="1905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5891218" y="1600200"/>
                <a:ext cx="190500" cy="0"/>
              </a:xfrm>
              <a:prstGeom prst="line">
                <a:avLst/>
              </a:prstGeom>
              <a:noFill/>
              <a:ln w="19050" cap="flat" cmpd="sng" algn="ctr">
                <a:solidFill>
                  <a:schemeClr val="tx1"/>
                </a:solidFill>
                <a:prstDash val="solid"/>
                <a:round/>
                <a:headEnd type="none" w="med" len="med"/>
                <a:tailEnd type="none" w="med" len="med"/>
              </a:ln>
              <a:effectLst/>
            </p:spPr>
          </p:cxnSp>
        </p:grpSp>
        <p:cxnSp>
          <p:nvCxnSpPr>
            <p:cNvPr id="13" name="Straight Connector 12"/>
            <p:cNvCxnSpPr/>
            <p:nvPr/>
          </p:nvCxnSpPr>
          <p:spPr bwMode="auto">
            <a:xfrm>
              <a:off x="8439144" y="2131219"/>
              <a:ext cx="190500" cy="0"/>
            </a:xfrm>
            <a:prstGeom prst="line">
              <a:avLst/>
            </a:prstGeom>
            <a:noFill/>
            <a:ln w="19050" cap="flat" cmpd="sng" algn="ctr">
              <a:solidFill>
                <a:schemeClr val="tx1"/>
              </a:solidFill>
              <a:prstDash val="solid"/>
              <a:round/>
              <a:headEnd type="none" w="med" len="med"/>
              <a:tailEnd type="stealth" w="med" len="lg"/>
            </a:ln>
            <a:effectLst/>
          </p:spPr>
        </p:cxnSp>
        <p:grpSp>
          <p:nvGrpSpPr>
            <p:cNvPr id="15" name="Group 50"/>
            <p:cNvGrpSpPr/>
            <p:nvPr/>
          </p:nvGrpSpPr>
          <p:grpSpPr>
            <a:xfrm>
              <a:off x="7200092" y="1828800"/>
              <a:ext cx="812013" cy="460144"/>
              <a:chOff x="5598315" y="1447800"/>
              <a:chExt cx="812013" cy="460144"/>
            </a:xfrm>
          </p:grpSpPr>
          <p:sp>
            <p:nvSpPr>
              <p:cNvPr id="16" name="Rectangle 15"/>
              <p:cNvSpPr/>
              <p:nvPr/>
            </p:nvSpPr>
            <p:spPr bwMode="auto">
              <a:xfrm>
                <a:off x="5715000" y="16002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5867400" y="14478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6034086" y="14478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6186486" y="1600200"/>
                <a:ext cx="76200" cy="307744"/>
              </a:xfrm>
              <a:prstGeom prst="rect">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20" name="Straight Connector 19"/>
              <p:cNvCxnSpPr/>
              <p:nvPr/>
            </p:nvCxnSpPr>
            <p:spPr bwMode="auto">
              <a:xfrm>
                <a:off x="6219828" y="1750219"/>
                <a:ext cx="190500" cy="0"/>
              </a:xfrm>
              <a:prstGeom prst="line">
                <a:avLst/>
              </a:prstGeom>
              <a:noFill/>
              <a:ln w="1905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5598315" y="1752600"/>
                <a:ext cx="152400" cy="0"/>
              </a:xfrm>
              <a:prstGeom prst="line">
                <a:avLst/>
              </a:prstGeom>
              <a:noFill/>
              <a:ln w="1905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5743572" y="1597819"/>
                <a:ext cx="152400" cy="156254"/>
              </a:xfrm>
              <a:prstGeom prst="line">
                <a:avLst/>
              </a:prstGeom>
              <a:noFill/>
              <a:ln w="1905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076944" y="1595438"/>
                <a:ext cx="152400" cy="156254"/>
              </a:xfrm>
              <a:prstGeom prst="line">
                <a:avLst/>
              </a:prstGeom>
              <a:noFill/>
              <a:ln w="1905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5891218" y="1600200"/>
                <a:ext cx="190500" cy="0"/>
              </a:xfrm>
              <a:prstGeom prst="line">
                <a:avLst/>
              </a:prstGeom>
              <a:noFill/>
              <a:ln w="19050" cap="flat" cmpd="sng" algn="ctr">
                <a:solidFill>
                  <a:schemeClr val="tx1"/>
                </a:solidFill>
                <a:prstDash val="solid"/>
                <a:round/>
                <a:headEnd type="none" w="med" len="med"/>
                <a:tailEnd type="none" w="med" len="med"/>
              </a:ln>
              <a:effectLst/>
            </p:spPr>
          </p:cxnSp>
        </p:grpSp>
        <p:grpSp>
          <p:nvGrpSpPr>
            <p:cNvPr id="71" name="Group 70"/>
            <p:cNvGrpSpPr/>
            <p:nvPr/>
          </p:nvGrpSpPr>
          <p:grpSpPr>
            <a:xfrm>
              <a:off x="6686552" y="1866904"/>
              <a:ext cx="533400" cy="533400"/>
              <a:chOff x="6705600" y="1943096"/>
              <a:chExt cx="533400" cy="533400"/>
            </a:xfrm>
          </p:grpSpPr>
          <p:sp>
            <p:nvSpPr>
              <p:cNvPr id="65" name="Oval 64"/>
              <p:cNvSpPr/>
              <p:nvPr/>
            </p:nvSpPr>
            <p:spPr bwMode="auto">
              <a:xfrm>
                <a:off x="6817515" y="1943096"/>
                <a:ext cx="304800" cy="533400"/>
              </a:xfrm>
              <a:prstGeom prst="ellipse">
                <a:avLst/>
              </a:prstGeom>
              <a:gradFill flip="none" rotWithShape="1">
                <a:gsLst>
                  <a:gs pos="100000">
                    <a:schemeClr val="accent5"/>
                  </a:gs>
                  <a:gs pos="37000">
                    <a:srgbClr val="FFFF00">
                      <a:alpha val="98000"/>
                    </a:srgbClr>
                  </a:gs>
                </a:gsLst>
                <a:path path="circle">
                  <a:fillToRect l="50000" t="50000" r="50000" b="50000"/>
                </a:path>
                <a:tileRect/>
              </a:gradFill>
              <a:ln w="6350" cap="flat" cmpd="sng" algn="ctr">
                <a:solidFill>
                  <a:schemeClr val="tx1"/>
                </a:solidFill>
                <a:prstDash val="solid"/>
                <a:round/>
                <a:headEnd type="none" w="med" len="med"/>
                <a:tailEnd type="none" w="med" len="med"/>
              </a:ln>
              <a:effectLst/>
            </p:spPr>
            <p:txBody>
              <a:bodyPr vert="horz" wrap="non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66" name="Straight Connector 65"/>
              <p:cNvCxnSpPr/>
              <p:nvPr/>
            </p:nvCxnSpPr>
            <p:spPr bwMode="auto">
              <a:xfrm>
                <a:off x="6705600" y="2209800"/>
                <a:ext cx="533400" cy="0"/>
              </a:xfrm>
              <a:prstGeom prst="line">
                <a:avLst/>
              </a:prstGeom>
              <a:noFill/>
              <a:ln w="19050" cap="flat" cmpd="sng" algn="ctr">
                <a:solidFill>
                  <a:schemeClr val="tx1"/>
                </a:solidFill>
                <a:prstDash val="solid"/>
                <a:round/>
                <a:headEnd type="none" w="med" len="med"/>
                <a:tailEnd type="none" w="med" len="med"/>
              </a:ln>
              <a:effectLst/>
            </p:spPr>
          </p:cxnSp>
        </p:grpSp>
        <p:grpSp>
          <p:nvGrpSpPr>
            <p:cNvPr id="72" name="Group 71"/>
            <p:cNvGrpSpPr/>
            <p:nvPr/>
          </p:nvGrpSpPr>
          <p:grpSpPr>
            <a:xfrm>
              <a:off x="7946229" y="1864523"/>
              <a:ext cx="533400" cy="533400"/>
              <a:chOff x="6705600" y="1943096"/>
              <a:chExt cx="533400" cy="533400"/>
            </a:xfrm>
          </p:grpSpPr>
          <p:sp>
            <p:nvSpPr>
              <p:cNvPr id="73" name="Oval 72"/>
              <p:cNvSpPr/>
              <p:nvPr/>
            </p:nvSpPr>
            <p:spPr bwMode="auto">
              <a:xfrm>
                <a:off x="6817515" y="1943096"/>
                <a:ext cx="304800" cy="533400"/>
              </a:xfrm>
              <a:prstGeom prst="ellipse">
                <a:avLst/>
              </a:prstGeom>
              <a:gradFill flip="none" rotWithShape="1">
                <a:gsLst>
                  <a:gs pos="100000">
                    <a:schemeClr val="accent5"/>
                  </a:gs>
                  <a:gs pos="37000">
                    <a:srgbClr val="FFFF00">
                      <a:alpha val="98000"/>
                    </a:srgbClr>
                  </a:gs>
                </a:gsLst>
                <a:path path="circle">
                  <a:fillToRect l="50000" t="50000" r="50000" b="50000"/>
                </a:path>
                <a:tileRect/>
              </a:gradFill>
              <a:ln w="6350" cap="flat" cmpd="sng" algn="ctr">
                <a:solidFill>
                  <a:schemeClr val="tx1"/>
                </a:solidFill>
                <a:prstDash val="solid"/>
                <a:round/>
                <a:headEnd type="none" w="med" len="med"/>
                <a:tailEnd type="none" w="med" len="med"/>
              </a:ln>
              <a:effectLst/>
            </p:spPr>
            <p:txBody>
              <a:bodyPr vert="horz" wrap="non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74" name="Straight Connector 73"/>
              <p:cNvCxnSpPr/>
              <p:nvPr/>
            </p:nvCxnSpPr>
            <p:spPr bwMode="auto">
              <a:xfrm>
                <a:off x="6705600" y="2209800"/>
                <a:ext cx="533400" cy="0"/>
              </a:xfrm>
              <a:prstGeom prst="line">
                <a:avLst/>
              </a:prstGeom>
              <a:noFill/>
              <a:ln w="19050" cap="flat" cmpd="sng" algn="ctr">
                <a:solidFill>
                  <a:schemeClr val="tx1"/>
                </a:solidFill>
                <a:prstDash val="solid"/>
                <a:round/>
                <a:headEnd type="none" w="med" len="med"/>
                <a:tailEnd type="none" w="med" len="med"/>
              </a:ln>
              <a:effectLst/>
            </p:spPr>
          </p:cxn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15</a:t>
            </a:fld>
            <a:endParaRPr lang="en-US" dirty="0" smtClean="0"/>
          </a:p>
        </p:txBody>
      </p:sp>
      <p:sp>
        <p:nvSpPr>
          <p:cNvPr id="14339" name="Title 1"/>
          <p:cNvSpPr>
            <a:spLocks noGrp="1"/>
          </p:cNvSpPr>
          <p:nvPr>
            <p:ph type="title" idx="4294967295"/>
          </p:nvPr>
        </p:nvSpPr>
        <p:spPr>
          <a:xfrm>
            <a:off x="381000" y="533400"/>
            <a:ext cx="4572000" cy="654050"/>
          </a:xfrm>
        </p:spPr>
        <p:txBody>
          <a:bodyPr anchor="ctr"/>
          <a:lstStyle/>
          <a:p>
            <a:pPr eaLnBrk="1" hangingPunct="1"/>
            <a:r>
              <a:rPr lang="en-US" dirty="0" smtClean="0"/>
              <a:t>Conclusions</a:t>
            </a:r>
          </a:p>
        </p:txBody>
      </p:sp>
      <p:sp>
        <p:nvSpPr>
          <p:cNvPr id="7" name="TextBox 6"/>
          <p:cNvSpPr txBox="1"/>
          <p:nvPr/>
        </p:nvSpPr>
        <p:spPr>
          <a:xfrm>
            <a:off x="381000" y="1776948"/>
            <a:ext cx="8382000" cy="3785652"/>
          </a:xfrm>
          <a:prstGeom prst="rect">
            <a:avLst/>
          </a:prstGeom>
          <a:noFill/>
        </p:spPr>
        <p:txBody>
          <a:bodyPr wrap="square" rtlCol="0">
            <a:spAutoFit/>
          </a:bodyPr>
          <a:lstStyle/>
          <a:p>
            <a:pPr algn="just">
              <a:buFont typeface="Arial" pitchFamily="34" charset="0"/>
              <a:buChar char="•"/>
            </a:pPr>
            <a:r>
              <a:rPr lang="en-US" sz="1600" dirty="0" smtClean="0"/>
              <a:t> It is shown that physics of modulated beams is simple in the spectral domain compared to the phase space domain.</a:t>
            </a:r>
          </a:p>
          <a:p>
            <a:pPr algn="just">
              <a:lnSpc>
                <a:spcPct val="150000"/>
              </a:lnSpc>
              <a:buFont typeface="Arial" pitchFamily="34" charset="0"/>
              <a:buChar char="•"/>
            </a:pPr>
            <a:endParaRPr lang="en-US" sz="1600" dirty="0" smtClean="0"/>
          </a:p>
          <a:p>
            <a:pPr algn="just">
              <a:buFont typeface="Arial" pitchFamily="34" charset="0"/>
              <a:buChar char="•"/>
            </a:pPr>
            <a:r>
              <a:rPr lang="en-US" sz="1600" dirty="0" smtClean="0"/>
              <a:t> The lowest order moments of the spectral distribution function well characterize modulated beams. That introduces convenient metrics for quantitative analysis of beam modulation.</a:t>
            </a:r>
          </a:p>
          <a:p>
            <a:pPr algn="just">
              <a:lnSpc>
                <a:spcPct val="150000"/>
              </a:lnSpc>
              <a:buFont typeface="Arial" pitchFamily="34" charset="0"/>
              <a:buChar char="•"/>
            </a:pPr>
            <a:endParaRPr lang="en-US" sz="1600" dirty="0" smtClean="0"/>
          </a:p>
          <a:p>
            <a:pPr algn="just">
              <a:buFont typeface="Arial" pitchFamily="34" charset="0"/>
              <a:buChar char="•"/>
            </a:pPr>
            <a:r>
              <a:rPr lang="en-US" sz="1600" dirty="0" smtClean="0"/>
              <a:t> The entire evolution of modulated beams can be reduced to the transform of its spectral averages. This approach significantly simplifies analysis of beam dynamics.</a:t>
            </a:r>
          </a:p>
          <a:p>
            <a:pPr algn="just">
              <a:lnSpc>
                <a:spcPct val="150000"/>
              </a:lnSpc>
              <a:buFont typeface="Arial" pitchFamily="34" charset="0"/>
              <a:buChar char="•"/>
            </a:pPr>
            <a:endParaRPr lang="en-US" sz="1600" dirty="0" smtClean="0"/>
          </a:p>
          <a:p>
            <a:pPr algn="just">
              <a:buFont typeface="Arial" pitchFamily="34" charset="0"/>
              <a:buChar char="•"/>
            </a:pPr>
            <a:r>
              <a:rPr lang="en-US" sz="1600" dirty="0" smtClean="0"/>
              <a:t> The simplest cases of FEL seeding schemes are analyzed and the resulting bunching bandwidth is found.</a:t>
            </a:r>
          </a:p>
          <a:p>
            <a:pPr algn="just">
              <a:lnSpc>
                <a:spcPct val="150000"/>
              </a:lnSpc>
              <a:buFont typeface="Arial" pitchFamily="34" charset="0"/>
              <a:buChar char="•"/>
            </a:pPr>
            <a:endParaRPr lang="en-US" sz="1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2</a:t>
            </a:fld>
            <a:endParaRPr lang="en-US" dirty="0" smtClean="0"/>
          </a:p>
        </p:txBody>
      </p:sp>
      <p:sp>
        <p:nvSpPr>
          <p:cNvPr id="14339" name="Title 1"/>
          <p:cNvSpPr>
            <a:spLocks noGrp="1"/>
          </p:cNvSpPr>
          <p:nvPr>
            <p:ph type="title" idx="4294967295"/>
          </p:nvPr>
        </p:nvSpPr>
        <p:spPr>
          <a:xfrm>
            <a:off x="381000" y="533400"/>
            <a:ext cx="4572000" cy="654050"/>
          </a:xfrm>
        </p:spPr>
        <p:txBody>
          <a:bodyPr anchor="ctr"/>
          <a:lstStyle/>
          <a:p>
            <a:pPr eaLnBrk="1" hangingPunct="1"/>
            <a:r>
              <a:rPr lang="en-US" dirty="0" smtClean="0"/>
              <a:t>FEL seeding</a:t>
            </a:r>
          </a:p>
        </p:txBody>
      </p:sp>
      <p:sp>
        <p:nvSpPr>
          <p:cNvPr id="7" name="TextBox 6"/>
          <p:cNvSpPr txBox="1"/>
          <p:nvPr/>
        </p:nvSpPr>
        <p:spPr>
          <a:xfrm>
            <a:off x="228600" y="1334869"/>
            <a:ext cx="8763000" cy="1015663"/>
          </a:xfrm>
          <a:prstGeom prst="rect">
            <a:avLst/>
          </a:prstGeom>
          <a:noFill/>
        </p:spPr>
        <p:txBody>
          <a:bodyPr wrap="square" rtlCol="0">
            <a:spAutoFit/>
          </a:bodyPr>
          <a:lstStyle/>
          <a:p>
            <a:pPr algn="just"/>
            <a:r>
              <a:rPr lang="en-US" sz="2000" dirty="0" smtClean="0">
                <a:latin typeface="+mn-lt"/>
                <a:cs typeface="Times New Roman" pitchFamily="18" charset="0"/>
              </a:rPr>
              <a:t>FEL mode couples electron bunching and radiation. Therefore, FEL can be seeded either by the coherent radiation or by beam bunching at the resonant wavelength.</a:t>
            </a:r>
            <a:endParaRPr lang="en-US" sz="2000" dirty="0">
              <a:latin typeface="+mn-lt"/>
              <a:cs typeface="Times New Roman" pitchFamily="18" charset="0"/>
            </a:endParaRPr>
          </a:p>
        </p:txBody>
      </p:sp>
      <p:grpSp>
        <p:nvGrpSpPr>
          <p:cNvPr id="8" name="Group 7"/>
          <p:cNvGrpSpPr/>
          <p:nvPr/>
        </p:nvGrpSpPr>
        <p:grpSpPr>
          <a:xfrm>
            <a:off x="228600" y="2286000"/>
            <a:ext cx="5105400" cy="2159046"/>
            <a:chOff x="239973" y="1566446"/>
            <a:chExt cx="5867400" cy="2616589"/>
          </a:xfrm>
        </p:grpSpPr>
        <p:pic>
          <p:nvPicPr>
            <p:cNvPr id="9" name="Picture 2"/>
            <p:cNvPicPr>
              <a:picLocks noChangeAspect="1" noChangeArrowheads="1"/>
            </p:cNvPicPr>
            <p:nvPr/>
          </p:nvPicPr>
          <p:blipFill>
            <a:blip r:embed="rId3" cstate="print"/>
            <a:srcRect/>
            <a:stretch>
              <a:fillRect/>
            </a:stretch>
          </p:blipFill>
          <p:spPr bwMode="auto">
            <a:xfrm>
              <a:off x="239973" y="2120535"/>
              <a:ext cx="5867400" cy="2062500"/>
            </a:xfrm>
            <a:prstGeom prst="rect">
              <a:avLst/>
            </a:prstGeom>
            <a:noFill/>
            <a:ln w="9525">
              <a:solidFill>
                <a:schemeClr val="tx1"/>
              </a:solidFill>
              <a:miter lim="800000"/>
              <a:headEnd/>
              <a:tailEnd/>
            </a:ln>
            <a:effectLst>
              <a:outerShdw blurRad="50800" dist="76200" dir="2700000" algn="tl" rotWithShape="0">
                <a:prstClr val="black">
                  <a:alpha val="40000"/>
                </a:prstClr>
              </a:outerShdw>
            </a:effectLst>
          </p:spPr>
        </p:pic>
        <p:sp>
          <p:nvSpPr>
            <p:cNvPr id="10" name="TextBox 9"/>
            <p:cNvSpPr txBox="1"/>
            <p:nvPr/>
          </p:nvSpPr>
          <p:spPr>
            <a:xfrm>
              <a:off x="1728717" y="1566446"/>
              <a:ext cx="2267803" cy="484901"/>
            </a:xfrm>
            <a:prstGeom prst="rect">
              <a:avLst/>
            </a:prstGeom>
            <a:noFill/>
          </p:spPr>
          <p:txBody>
            <a:bodyPr wrap="square" rtlCol="0">
              <a:spAutoFit/>
            </a:bodyPr>
            <a:lstStyle/>
            <a:p>
              <a:r>
                <a:rPr lang="en-US" sz="2000" dirty="0" smtClean="0">
                  <a:solidFill>
                    <a:srgbClr val="0000FF"/>
                  </a:solidFill>
                  <a:latin typeface="Times New Roman" pitchFamily="18" charset="0"/>
                  <a:cs typeface="Times New Roman" pitchFamily="18" charset="0"/>
                </a:rPr>
                <a:t>optical seeding</a:t>
              </a:r>
              <a:endParaRPr lang="en-US" sz="2000" dirty="0">
                <a:solidFill>
                  <a:srgbClr val="0000FF"/>
                </a:solidFill>
                <a:latin typeface="Times New Roman" pitchFamily="18" charset="0"/>
                <a:cs typeface="Times New Roman" pitchFamily="18" charset="0"/>
              </a:endParaRPr>
            </a:p>
          </p:txBody>
        </p:sp>
      </p:grpSp>
      <p:grpSp>
        <p:nvGrpSpPr>
          <p:cNvPr id="11" name="Group 10"/>
          <p:cNvGrpSpPr/>
          <p:nvPr/>
        </p:nvGrpSpPr>
        <p:grpSpPr>
          <a:xfrm>
            <a:off x="4267200" y="4218030"/>
            <a:ext cx="4576763" cy="2030370"/>
            <a:chOff x="3352800" y="3891465"/>
            <a:chExt cx="5491163" cy="2355230"/>
          </a:xfrm>
        </p:grpSpPr>
        <p:pic>
          <p:nvPicPr>
            <p:cNvPr id="12" name="Picture 3"/>
            <p:cNvPicPr>
              <a:picLocks noChangeAspect="1" noChangeArrowheads="1"/>
            </p:cNvPicPr>
            <p:nvPr/>
          </p:nvPicPr>
          <p:blipFill>
            <a:blip r:embed="rId4" cstate="print"/>
            <a:srcRect/>
            <a:stretch>
              <a:fillRect/>
            </a:stretch>
          </p:blipFill>
          <p:spPr bwMode="auto">
            <a:xfrm>
              <a:off x="3352800" y="4355592"/>
              <a:ext cx="5491163" cy="1891103"/>
            </a:xfrm>
            <a:prstGeom prst="rect">
              <a:avLst/>
            </a:prstGeom>
            <a:noFill/>
            <a:ln w="9525">
              <a:solidFill>
                <a:schemeClr val="tx1"/>
              </a:solidFill>
              <a:miter lim="800000"/>
              <a:headEnd/>
              <a:tailEnd/>
            </a:ln>
            <a:effectLst>
              <a:outerShdw blurRad="50800" dist="76200" dir="2700000" algn="tl" rotWithShape="0">
                <a:prstClr val="black">
                  <a:alpha val="40000"/>
                </a:prstClr>
              </a:outerShdw>
            </a:effectLst>
          </p:spPr>
        </p:pic>
        <p:sp>
          <p:nvSpPr>
            <p:cNvPr id="13" name="TextBox 12"/>
            <p:cNvSpPr txBox="1"/>
            <p:nvPr/>
          </p:nvSpPr>
          <p:spPr>
            <a:xfrm>
              <a:off x="5486399" y="3891465"/>
              <a:ext cx="2437608" cy="464128"/>
            </a:xfrm>
            <a:prstGeom prst="rect">
              <a:avLst/>
            </a:prstGeom>
            <a:noFill/>
          </p:spPr>
          <p:txBody>
            <a:bodyPr wrap="square" rtlCol="0">
              <a:spAutoFit/>
            </a:bodyPr>
            <a:lstStyle/>
            <a:p>
              <a:r>
                <a:rPr lang="en-US" sz="2000" dirty="0" smtClean="0">
                  <a:solidFill>
                    <a:srgbClr val="0000FF"/>
                  </a:solidFill>
                  <a:latin typeface="Times New Roman" pitchFamily="18" charset="0"/>
                  <a:cs typeface="Times New Roman" pitchFamily="18" charset="0"/>
                </a:rPr>
                <a:t>beam seeding</a:t>
              </a:r>
              <a:endParaRPr lang="en-US" sz="2000" dirty="0">
                <a:solidFill>
                  <a:srgbClr val="0000FF"/>
                </a:solidFill>
                <a:latin typeface="Times New Roman" pitchFamily="18" charset="0"/>
                <a:cs typeface="Times New Roman" pitchFamily="18" charset="0"/>
              </a:endParaRPr>
            </a:p>
          </p:txBody>
        </p:sp>
      </p:grpSp>
      <p:sp>
        <p:nvSpPr>
          <p:cNvPr id="14" name="TextBox 13"/>
          <p:cNvSpPr txBox="1"/>
          <p:nvPr/>
        </p:nvSpPr>
        <p:spPr>
          <a:xfrm>
            <a:off x="838200" y="5334000"/>
            <a:ext cx="27432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D. Xiang and G. </a:t>
            </a:r>
            <a:r>
              <a:rPr lang="en-US" sz="1400" dirty="0" err="1" smtClean="0">
                <a:latin typeface="Times New Roman" pitchFamily="18" charset="0"/>
                <a:cs typeface="Times New Roman" pitchFamily="18" charset="0"/>
              </a:rPr>
              <a:t>Stupakov</a:t>
            </a:r>
            <a:r>
              <a:rPr lang="en-US"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Phys. Rev. </a:t>
            </a:r>
            <a:r>
              <a:rPr lang="en-US" sz="1400" dirty="0" err="1" smtClean="0">
                <a:latin typeface="Times New Roman" pitchFamily="18" charset="0"/>
                <a:cs typeface="Times New Roman" pitchFamily="18" charset="0"/>
              </a:rPr>
              <a:t>Lett</a:t>
            </a:r>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12</a:t>
            </a:r>
            <a:r>
              <a:rPr lang="en-US" sz="1400" dirty="0" smtClean="0">
                <a:latin typeface="Times New Roman" pitchFamily="18" charset="0"/>
                <a:cs typeface="Times New Roman" pitchFamily="18" charset="0"/>
              </a:rPr>
              <a:t>, 030702 (2009).</a:t>
            </a:r>
            <a:endParaRPr lang="en-US" sz="1400" dirty="0">
              <a:latin typeface="Times New Roman" pitchFamily="18" charset="0"/>
              <a:cs typeface="Times New Roman" pitchFamily="18" charset="0"/>
            </a:endParaRPr>
          </a:p>
        </p:txBody>
      </p:sp>
      <p:sp>
        <p:nvSpPr>
          <p:cNvPr id="15" name="TextBox 14"/>
          <p:cNvSpPr txBox="1"/>
          <p:nvPr/>
        </p:nvSpPr>
        <p:spPr>
          <a:xfrm>
            <a:off x="6019800" y="2819400"/>
            <a:ext cx="23622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J. </a:t>
            </a:r>
            <a:r>
              <a:rPr lang="en-US" sz="1400" dirty="0" err="1" smtClean="0">
                <a:latin typeface="Times New Roman" pitchFamily="18" charset="0"/>
                <a:cs typeface="Times New Roman" pitchFamily="18" charset="0"/>
              </a:rPr>
              <a:t>Feldhaus</a:t>
            </a:r>
            <a:r>
              <a:rPr lang="en-US" sz="1400" dirty="0" smtClean="0">
                <a:latin typeface="Times New Roman" pitchFamily="18" charset="0"/>
                <a:cs typeface="Times New Roman" pitchFamily="18" charset="0"/>
              </a:rPr>
              <a:t> et al.,</a:t>
            </a:r>
          </a:p>
          <a:p>
            <a:r>
              <a:rPr lang="en-US" sz="1400" dirty="0" smtClean="0">
                <a:latin typeface="Times New Roman" pitchFamily="18" charset="0"/>
                <a:cs typeface="Times New Roman" pitchFamily="18" charset="0"/>
              </a:rPr>
              <a:t>Opt. Comm. 140, 341 (1997).</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3</a:t>
            </a:fld>
            <a:endParaRPr lang="en-US" dirty="0" smtClean="0"/>
          </a:p>
        </p:txBody>
      </p:sp>
      <p:sp>
        <p:nvSpPr>
          <p:cNvPr id="14339" name="Title 1"/>
          <p:cNvSpPr>
            <a:spLocks noGrp="1"/>
          </p:cNvSpPr>
          <p:nvPr>
            <p:ph type="title" idx="4294967295"/>
          </p:nvPr>
        </p:nvSpPr>
        <p:spPr>
          <a:xfrm>
            <a:off x="381000" y="533400"/>
            <a:ext cx="4572000" cy="654050"/>
          </a:xfrm>
        </p:spPr>
        <p:txBody>
          <a:bodyPr anchor="ctr"/>
          <a:lstStyle/>
          <a:p>
            <a:pPr eaLnBrk="1" hangingPunct="1"/>
            <a:r>
              <a:rPr lang="en-US" dirty="0" smtClean="0"/>
              <a:t>Motivation</a:t>
            </a:r>
          </a:p>
        </p:txBody>
      </p:sp>
      <p:sp>
        <p:nvSpPr>
          <p:cNvPr id="5" name="TextBox 4"/>
          <p:cNvSpPr txBox="1"/>
          <p:nvPr/>
        </p:nvSpPr>
        <p:spPr>
          <a:xfrm>
            <a:off x="228600" y="1905000"/>
            <a:ext cx="4114800" cy="3170099"/>
          </a:xfrm>
          <a:prstGeom prst="rect">
            <a:avLst/>
          </a:prstGeom>
          <a:noFill/>
        </p:spPr>
        <p:txBody>
          <a:bodyPr wrap="square" rtlCol="0">
            <a:spAutoFit/>
          </a:bodyPr>
          <a:lstStyle/>
          <a:p>
            <a:r>
              <a:rPr lang="en-US" sz="2000" b="1" dirty="0" smtClean="0">
                <a:latin typeface="+mn-lt"/>
                <a:cs typeface="Times New Roman" pitchFamily="18" charset="0"/>
              </a:rPr>
              <a:t>Objective</a:t>
            </a:r>
          </a:p>
          <a:p>
            <a:endParaRPr lang="en-US" sz="2000" dirty="0" smtClean="0">
              <a:latin typeface="+mn-lt"/>
              <a:cs typeface="Times New Roman" pitchFamily="18" charset="0"/>
            </a:endParaRPr>
          </a:p>
          <a:p>
            <a:endParaRPr lang="en-US" sz="2000" dirty="0" smtClean="0">
              <a:latin typeface="+mn-lt"/>
              <a:cs typeface="Times New Roman" pitchFamily="18" charset="0"/>
            </a:endParaRPr>
          </a:p>
          <a:p>
            <a:pPr algn="just">
              <a:buFont typeface="Arial" pitchFamily="34" charset="0"/>
              <a:buChar char="•"/>
            </a:pPr>
            <a:r>
              <a:rPr lang="en-US" sz="2000" dirty="0" smtClean="0">
                <a:latin typeface="+mn-lt"/>
                <a:cs typeface="Times New Roman" pitchFamily="18" charset="0"/>
              </a:rPr>
              <a:t> Describe beam modulation</a:t>
            </a:r>
          </a:p>
          <a:p>
            <a:pPr algn="just"/>
            <a:endParaRPr lang="en-US" sz="2000" dirty="0" smtClean="0">
              <a:latin typeface="+mn-lt"/>
              <a:cs typeface="Times New Roman" pitchFamily="18" charset="0"/>
            </a:endParaRPr>
          </a:p>
          <a:p>
            <a:pPr algn="just">
              <a:buFont typeface="Arial" pitchFamily="34" charset="0"/>
              <a:buChar char="•"/>
            </a:pPr>
            <a:r>
              <a:rPr lang="en-US" sz="2000" dirty="0" smtClean="0">
                <a:latin typeface="+mn-lt"/>
                <a:cs typeface="Times New Roman" pitchFamily="18" charset="0"/>
              </a:rPr>
              <a:t> Describe dynamics of modulated beams in beamlines</a:t>
            </a:r>
          </a:p>
          <a:p>
            <a:pPr algn="just">
              <a:buFont typeface="Arial" pitchFamily="34" charset="0"/>
              <a:buChar char="•"/>
            </a:pPr>
            <a:endParaRPr lang="en-US" sz="2000" dirty="0" smtClean="0">
              <a:latin typeface="+mn-lt"/>
              <a:cs typeface="Times New Roman" pitchFamily="18" charset="0"/>
            </a:endParaRPr>
          </a:p>
          <a:p>
            <a:pPr algn="just">
              <a:buFont typeface="Arial" pitchFamily="34" charset="0"/>
              <a:buChar char="•"/>
            </a:pPr>
            <a:r>
              <a:rPr lang="en-US" sz="2000" dirty="0" smtClean="0">
                <a:latin typeface="+mn-lt"/>
                <a:cs typeface="Times New Roman" pitchFamily="18" charset="0"/>
              </a:rPr>
              <a:t> Study different seeding schemes and compare them to each other</a:t>
            </a:r>
            <a:endParaRPr lang="en-US" sz="2000" dirty="0">
              <a:latin typeface="+mn-lt"/>
              <a:cs typeface="Times New Roman" pitchFamily="18" charset="0"/>
            </a:endParaRPr>
          </a:p>
        </p:txBody>
      </p:sp>
      <p:sp>
        <p:nvSpPr>
          <p:cNvPr id="6" name="TextBox 5"/>
          <p:cNvSpPr txBox="1"/>
          <p:nvPr/>
        </p:nvSpPr>
        <p:spPr>
          <a:xfrm>
            <a:off x="4800600" y="1905000"/>
            <a:ext cx="4114800" cy="3170099"/>
          </a:xfrm>
          <a:prstGeom prst="rect">
            <a:avLst/>
          </a:prstGeom>
          <a:noFill/>
        </p:spPr>
        <p:txBody>
          <a:bodyPr wrap="square" rtlCol="0">
            <a:spAutoFit/>
          </a:bodyPr>
          <a:lstStyle/>
          <a:p>
            <a:r>
              <a:rPr lang="en-US" sz="2000" b="1" dirty="0" smtClean="0">
                <a:latin typeface="+mn-lt"/>
                <a:cs typeface="Times New Roman" pitchFamily="18" charset="0"/>
              </a:rPr>
              <a:t>Model requirements</a:t>
            </a:r>
          </a:p>
          <a:p>
            <a:endParaRPr lang="en-US" sz="2000" dirty="0" smtClean="0">
              <a:latin typeface="+mn-lt"/>
              <a:cs typeface="Times New Roman" pitchFamily="18" charset="0"/>
            </a:endParaRPr>
          </a:p>
          <a:p>
            <a:endParaRPr lang="en-US" sz="2000" dirty="0" smtClean="0">
              <a:latin typeface="+mn-lt"/>
              <a:cs typeface="Times New Roman" pitchFamily="18" charset="0"/>
            </a:endParaRPr>
          </a:p>
          <a:p>
            <a:pPr algn="just">
              <a:buFont typeface="Arial" pitchFamily="34" charset="0"/>
              <a:buChar char="•"/>
            </a:pPr>
            <a:r>
              <a:rPr lang="en-US" sz="2000" dirty="0" smtClean="0">
                <a:latin typeface="+mn-lt"/>
                <a:cs typeface="Times New Roman" pitchFamily="18" charset="0"/>
              </a:rPr>
              <a:t> Description should </a:t>
            </a:r>
            <a:r>
              <a:rPr lang="en-US" sz="2000" dirty="0" smtClean="0">
                <a:solidFill>
                  <a:srgbClr val="FF0000"/>
                </a:solidFill>
                <a:latin typeface="+mn-lt"/>
                <a:cs typeface="Times New Roman" pitchFamily="18" charset="0"/>
              </a:rPr>
              <a:t>quantitative</a:t>
            </a:r>
          </a:p>
          <a:p>
            <a:pPr algn="just"/>
            <a:endParaRPr lang="en-US" sz="2000" dirty="0" smtClean="0">
              <a:latin typeface="+mn-lt"/>
              <a:cs typeface="Times New Roman" pitchFamily="18" charset="0"/>
            </a:endParaRPr>
          </a:p>
          <a:p>
            <a:pPr algn="just">
              <a:buFont typeface="Arial" pitchFamily="34" charset="0"/>
              <a:buChar char="•"/>
            </a:pPr>
            <a:r>
              <a:rPr lang="en-US" sz="2000" dirty="0" smtClean="0">
                <a:cs typeface="Times New Roman" pitchFamily="18" charset="0"/>
              </a:rPr>
              <a:t> It should be </a:t>
            </a:r>
            <a:r>
              <a:rPr lang="en-US" sz="2000" dirty="0" smtClean="0">
                <a:solidFill>
                  <a:srgbClr val="FF0000"/>
                </a:solidFill>
                <a:cs typeface="Times New Roman" pitchFamily="18" charset="0"/>
              </a:rPr>
              <a:t>simple</a:t>
            </a:r>
            <a:r>
              <a:rPr lang="en-US" sz="2000" dirty="0" smtClean="0">
                <a:cs typeface="Times New Roman" pitchFamily="18" charset="0"/>
              </a:rPr>
              <a:t> enough</a:t>
            </a:r>
          </a:p>
          <a:p>
            <a:pPr algn="just">
              <a:buFont typeface="Arial" pitchFamily="34" charset="0"/>
              <a:buChar char="•"/>
            </a:pPr>
            <a:endParaRPr lang="en-US" sz="2000" dirty="0" smtClean="0">
              <a:latin typeface="+mn-lt"/>
              <a:cs typeface="Times New Roman" pitchFamily="18" charset="0"/>
            </a:endParaRPr>
          </a:p>
          <a:p>
            <a:pPr algn="just">
              <a:buFont typeface="Arial" pitchFamily="34" charset="0"/>
              <a:buChar char="•"/>
            </a:pPr>
            <a:endParaRPr lang="en-US" sz="2000" dirty="0" smtClean="0">
              <a:latin typeface="+mn-lt"/>
              <a:cs typeface="Times New Roman" pitchFamily="18" charset="0"/>
            </a:endParaRPr>
          </a:p>
          <a:p>
            <a:pPr algn="just">
              <a:buFont typeface="Arial" pitchFamily="34" charset="0"/>
              <a:buChar char="•"/>
            </a:pPr>
            <a:r>
              <a:rPr lang="en-US" sz="2000" dirty="0" smtClean="0">
                <a:latin typeface="+mn-lt"/>
                <a:cs typeface="Times New Roman" pitchFamily="18" charset="0"/>
              </a:rPr>
              <a:t> It should be </a:t>
            </a:r>
            <a:r>
              <a:rPr lang="en-US" sz="2000" dirty="0" smtClean="0">
                <a:solidFill>
                  <a:srgbClr val="FF0000"/>
                </a:solidFill>
                <a:latin typeface="+mn-lt"/>
                <a:cs typeface="Times New Roman" pitchFamily="18" charset="0"/>
              </a:rPr>
              <a:t>general</a:t>
            </a:r>
          </a:p>
          <a:p>
            <a:pPr algn="just">
              <a:buFont typeface="Arial" pitchFamily="34" charset="0"/>
              <a:buChar char="•"/>
            </a:pPr>
            <a:endParaRPr lang="en-US" sz="2000" dirty="0" smtClean="0">
              <a:latin typeface="+mn-lt"/>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4</a:t>
            </a:fld>
            <a:endParaRPr lang="en-US" dirty="0" smtClean="0"/>
          </a:p>
        </p:txBody>
      </p:sp>
      <p:sp>
        <p:nvSpPr>
          <p:cNvPr id="14339" name="Title 1"/>
          <p:cNvSpPr>
            <a:spLocks noGrp="1"/>
          </p:cNvSpPr>
          <p:nvPr>
            <p:ph type="title" idx="4294967295"/>
          </p:nvPr>
        </p:nvSpPr>
        <p:spPr>
          <a:xfrm>
            <a:off x="381000" y="533400"/>
            <a:ext cx="4572000" cy="654050"/>
          </a:xfrm>
        </p:spPr>
        <p:txBody>
          <a:bodyPr anchor="ctr"/>
          <a:lstStyle/>
          <a:p>
            <a:pPr eaLnBrk="1" hangingPunct="1"/>
            <a:r>
              <a:rPr lang="en-US" dirty="0" smtClean="0"/>
              <a:t>Spectral distribution function</a:t>
            </a:r>
          </a:p>
        </p:txBody>
      </p:sp>
      <p:sp>
        <p:nvSpPr>
          <p:cNvPr id="12" name="TextBox 11"/>
          <p:cNvSpPr txBox="1"/>
          <p:nvPr/>
        </p:nvSpPr>
        <p:spPr>
          <a:xfrm>
            <a:off x="1367961" y="4135438"/>
            <a:ext cx="1984839" cy="338554"/>
          </a:xfrm>
          <a:prstGeom prst="rect">
            <a:avLst/>
          </a:prstGeom>
          <a:noFill/>
        </p:spPr>
        <p:txBody>
          <a:bodyPr wrap="none" rtlCol="0">
            <a:spAutoFit/>
          </a:bodyPr>
          <a:lstStyle/>
          <a:p>
            <a:r>
              <a:rPr lang="en-US" sz="1600" dirty="0" smtClean="0">
                <a:latin typeface="+mn-lt"/>
                <a:cs typeface="Times New Roman" pitchFamily="18" charset="0"/>
              </a:rPr>
              <a:t>Distribution function</a:t>
            </a:r>
          </a:p>
        </p:txBody>
      </p:sp>
      <p:graphicFrame>
        <p:nvGraphicFramePr>
          <p:cNvPr id="1032" name="Object 8"/>
          <p:cNvGraphicFramePr>
            <a:graphicFrameLocks noChangeAspect="1"/>
          </p:cNvGraphicFramePr>
          <p:nvPr/>
        </p:nvGraphicFramePr>
        <p:xfrm>
          <a:off x="1062037" y="4516438"/>
          <a:ext cx="2519363" cy="741362"/>
        </p:xfrm>
        <a:graphic>
          <a:graphicData uri="http://schemas.openxmlformats.org/presentationml/2006/ole">
            <p:oleObj spid="_x0000_s1032" name="Equation" r:id="rId4" imgW="1079280" imgH="317160" progId="Equation.3">
              <p:embed/>
            </p:oleObj>
          </a:graphicData>
        </a:graphic>
      </p:graphicFrame>
      <p:grpSp>
        <p:nvGrpSpPr>
          <p:cNvPr id="15" name="Group 14"/>
          <p:cNvGrpSpPr/>
          <p:nvPr/>
        </p:nvGrpSpPr>
        <p:grpSpPr>
          <a:xfrm>
            <a:off x="4724400" y="1371600"/>
            <a:ext cx="3886200" cy="3733800"/>
            <a:chOff x="4724400" y="1371600"/>
            <a:chExt cx="3886200" cy="3733800"/>
          </a:xfrm>
        </p:grpSpPr>
        <p:sp>
          <p:nvSpPr>
            <p:cNvPr id="13" name="TextBox 12"/>
            <p:cNvSpPr txBox="1"/>
            <p:nvPr/>
          </p:nvSpPr>
          <p:spPr>
            <a:xfrm>
              <a:off x="5589649" y="4191000"/>
              <a:ext cx="2760692" cy="338554"/>
            </a:xfrm>
            <a:prstGeom prst="rect">
              <a:avLst/>
            </a:prstGeom>
            <a:noFill/>
          </p:spPr>
          <p:txBody>
            <a:bodyPr wrap="none" rtlCol="0">
              <a:spAutoFit/>
            </a:bodyPr>
            <a:lstStyle/>
            <a:p>
              <a:r>
                <a:rPr lang="en-US" sz="1600" dirty="0" smtClean="0">
                  <a:latin typeface="+mn-lt"/>
                  <a:cs typeface="Times New Roman" pitchFamily="18" charset="0"/>
                </a:rPr>
                <a:t>Spectral distribution function</a:t>
              </a:r>
            </a:p>
          </p:txBody>
        </p:sp>
        <p:graphicFrame>
          <p:nvGraphicFramePr>
            <p:cNvPr id="14" name="Object 13"/>
            <p:cNvGraphicFramePr>
              <a:graphicFrameLocks noChangeAspect="1"/>
            </p:cNvGraphicFramePr>
            <p:nvPr/>
          </p:nvGraphicFramePr>
          <p:xfrm>
            <a:off x="5562600" y="4572000"/>
            <a:ext cx="2874962" cy="533400"/>
          </p:xfrm>
          <a:graphic>
            <a:graphicData uri="http://schemas.openxmlformats.org/presentationml/2006/ole">
              <p:oleObj spid="_x0000_s1030" name="Equation" r:id="rId5" imgW="1231560" imgH="228600" progId="Equation.3">
                <p:embed/>
              </p:oleObj>
            </a:graphicData>
          </a:graphic>
        </p:graphicFrame>
        <p:pic>
          <p:nvPicPr>
            <p:cNvPr id="2" name="Picture 9"/>
            <p:cNvPicPr>
              <a:picLocks noChangeAspect="1" noChangeArrowheads="1"/>
            </p:cNvPicPr>
            <p:nvPr/>
          </p:nvPicPr>
          <p:blipFill>
            <a:blip r:embed="rId6" cstate="print"/>
            <a:srcRect/>
            <a:stretch>
              <a:fillRect/>
            </a:stretch>
          </p:blipFill>
          <p:spPr bwMode="auto">
            <a:xfrm>
              <a:off x="4724400" y="1371600"/>
              <a:ext cx="3886200" cy="2914650"/>
            </a:xfrm>
            <a:prstGeom prst="rect">
              <a:avLst/>
            </a:prstGeom>
            <a:noFill/>
            <a:ln w="9525">
              <a:noFill/>
              <a:miter lim="800000"/>
              <a:headEnd/>
              <a:tailEnd/>
            </a:ln>
            <a:effectLst/>
          </p:spPr>
        </p:pic>
      </p:grpSp>
      <p:grpSp>
        <p:nvGrpSpPr>
          <p:cNvPr id="16" name="Group 15"/>
          <p:cNvGrpSpPr/>
          <p:nvPr/>
        </p:nvGrpSpPr>
        <p:grpSpPr>
          <a:xfrm>
            <a:off x="5056188" y="5410200"/>
            <a:ext cx="3735387" cy="762000"/>
            <a:chOff x="5056188" y="5410200"/>
            <a:chExt cx="3735387" cy="762000"/>
          </a:xfrm>
        </p:grpSpPr>
        <p:graphicFrame>
          <p:nvGraphicFramePr>
            <p:cNvPr id="1034" name="Object 10"/>
            <p:cNvGraphicFramePr>
              <a:graphicFrameLocks noChangeAspect="1"/>
            </p:cNvGraphicFramePr>
            <p:nvPr/>
          </p:nvGraphicFramePr>
          <p:xfrm>
            <a:off x="5056188" y="5410200"/>
            <a:ext cx="3735387" cy="533400"/>
          </p:xfrm>
          <a:graphic>
            <a:graphicData uri="http://schemas.openxmlformats.org/presentationml/2006/ole">
              <p:oleObj spid="_x0000_s1034" name="Equation" r:id="rId7" imgW="1600200" imgH="228600" progId="Equation.3">
                <p:embed/>
              </p:oleObj>
            </a:graphicData>
          </a:graphic>
        </p:graphicFrame>
        <p:sp>
          <p:nvSpPr>
            <p:cNvPr id="11" name="TextBox 10"/>
            <p:cNvSpPr txBox="1"/>
            <p:nvPr/>
          </p:nvSpPr>
          <p:spPr>
            <a:xfrm>
              <a:off x="6870906" y="5833646"/>
              <a:ext cx="1587294" cy="338554"/>
            </a:xfrm>
            <a:prstGeom prst="rect">
              <a:avLst/>
            </a:prstGeom>
            <a:noFill/>
          </p:spPr>
          <p:txBody>
            <a:bodyPr wrap="none" rtlCol="0">
              <a:spAutoFit/>
            </a:bodyPr>
            <a:lstStyle/>
            <a:p>
              <a:r>
                <a:rPr lang="en-US" sz="1600" dirty="0" smtClean="0">
                  <a:solidFill>
                    <a:srgbClr val="0033CC"/>
                  </a:solidFill>
                  <a:latin typeface="+mn-lt"/>
                  <a:cs typeface="Times New Roman" pitchFamily="18" charset="0"/>
                </a:rPr>
                <a:t>bunching factor</a:t>
              </a:r>
            </a:p>
          </p:txBody>
        </p:sp>
      </p:grpSp>
      <p:pic>
        <p:nvPicPr>
          <p:cNvPr id="1035" name="Picture 11"/>
          <p:cNvPicPr>
            <a:picLocks noChangeAspect="1" noChangeArrowheads="1"/>
          </p:cNvPicPr>
          <p:nvPr/>
        </p:nvPicPr>
        <p:blipFill>
          <a:blip r:embed="rId8" cstate="print"/>
          <a:srcRect/>
          <a:stretch>
            <a:fillRect/>
          </a:stretch>
        </p:blipFill>
        <p:spPr bwMode="auto">
          <a:xfrm>
            <a:off x="304800" y="1352550"/>
            <a:ext cx="3962400" cy="2971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2.5"/>
                                          </p:val>
                                        </p:tav>
                                        <p:tav tm="100000">
                                          <p:val>
                                            <p:strVal val="#ppt_w"/>
                                          </p:val>
                                        </p:tav>
                                      </p:tavLst>
                                    </p:anim>
                                    <p:anim calcmode="lin" valueType="num">
                                      <p:cBhvr>
                                        <p:cTn id="8" dur="500" fill="hold"/>
                                        <p:tgtEl>
                                          <p:spTgt spid="15"/>
                                        </p:tgtEl>
                                        <p:attrNameLst>
                                          <p:attrName>ppt_h</p:attrName>
                                        </p:attrNameLst>
                                      </p:cBhvr>
                                      <p:tavLst>
                                        <p:tav tm="0">
                                          <p:val>
                                            <p:strVal val="#ppt_h*0.01"/>
                                          </p:val>
                                        </p:tav>
                                        <p:tav tm="100000">
                                          <p:val>
                                            <p:strVal val="#ppt_h"/>
                                          </p:val>
                                        </p:tav>
                                      </p:tavLst>
                                    </p:anim>
                                    <p:anim calcmode="lin" valueType="num">
                                      <p:cBhvr>
                                        <p:cTn id="9" dur="500" fill="hold"/>
                                        <p:tgtEl>
                                          <p:spTgt spid="15"/>
                                        </p:tgtEl>
                                        <p:attrNameLst>
                                          <p:attrName>ppt_x</p:attrName>
                                        </p:attrNameLst>
                                      </p:cBhvr>
                                      <p:tavLst>
                                        <p:tav tm="0">
                                          <p:val>
                                            <p:strVal val="#ppt_x"/>
                                          </p:val>
                                        </p:tav>
                                        <p:tav tm="100000">
                                          <p:val>
                                            <p:strVal val="#ppt_x"/>
                                          </p:val>
                                        </p:tav>
                                      </p:tavLst>
                                    </p:anim>
                                    <p:anim calcmode="lin" valueType="num">
                                      <p:cBhvr>
                                        <p:cTn id="10" dur="500" fill="hold"/>
                                        <p:tgtEl>
                                          <p:spTgt spid="15"/>
                                        </p:tgtEl>
                                        <p:attrNameLst>
                                          <p:attrName>ppt_y</p:attrName>
                                        </p:attrNameLst>
                                      </p:cBhvr>
                                      <p:tavLst>
                                        <p:tav tm="0">
                                          <p:val>
                                            <p:strVal val="#ppt_h+1"/>
                                          </p:val>
                                        </p:tav>
                                        <p:tav tm="100000">
                                          <p:val>
                                            <p:strVal val="#ppt_y"/>
                                          </p:val>
                                        </p:tav>
                                      </p:tavLst>
                                    </p:anim>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strVal val="#ppt_w*2.5"/>
                                          </p:val>
                                        </p:tav>
                                        <p:tav tm="100000">
                                          <p:val>
                                            <p:strVal val="#ppt_w"/>
                                          </p:val>
                                        </p:tav>
                                      </p:tavLst>
                                    </p:anim>
                                    <p:anim calcmode="lin" valueType="num">
                                      <p:cBhvr>
                                        <p:cTn id="17" dur="500" fill="hold"/>
                                        <p:tgtEl>
                                          <p:spTgt spid="16"/>
                                        </p:tgtEl>
                                        <p:attrNameLst>
                                          <p:attrName>ppt_h</p:attrName>
                                        </p:attrNameLst>
                                      </p:cBhvr>
                                      <p:tavLst>
                                        <p:tav tm="0">
                                          <p:val>
                                            <p:strVal val="#ppt_h*0.01"/>
                                          </p:val>
                                        </p:tav>
                                        <p:tav tm="100000">
                                          <p:val>
                                            <p:strVal val="#ppt_h"/>
                                          </p:val>
                                        </p:tav>
                                      </p:tavLst>
                                    </p:anim>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h+1"/>
                                          </p:val>
                                        </p:tav>
                                        <p:tav tm="100000">
                                          <p:val>
                                            <p:strVal val="#ppt_y"/>
                                          </p:val>
                                        </p:tav>
                                      </p:tavLst>
                                    </p:anim>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5</a:t>
            </a:fld>
            <a:endParaRPr lang="en-US" dirty="0" smtClean="0"/>
          </a:p>
        </p:txBody>
      </p:sp>
      <p:sp>
        <p:nvSpPr>
          <p:cNvPr id="14339" name="Title 1"/>
          <p:cNvSpPr>
            <a:spLocks noGrp="1"/>
          </p:cNvSpPr>
          <p:nvPr>
            <p:ph type="title" idx="4294967295"/>
          </p:nvPr>
        </p:nvSpPr>
        <p:spPr>
          <a:xfrm>
            <a:off x="381000" y="533400"/>
            <a:ext cx="6324600" cy="654050"/>
          </a:xfrm>
        </p:spPr>
        <p:txBody>
          <a:bodyPr anchor="ctr"/>
          <a:lstStyle/>
          <a:p>
            <a:pPr eaLnBrk="1" hangingPunct="1"/>
            <a:r>
              <a:rPr lang="en-US" dirty="0" smtClean="0"/>
              <a:t>Qualitative dynamics of spectral distribution</a:t>
            </a:r>
          </a:p>
        </p:txBody>
      </p:sp>
      <p:grpSp>
        <p:nvGrpSpPr>
          <p:cNvPr id="18" name="Group 17"/>
          <p:cNvGrpSpPr/>
          <p:nvPr/>
        </p:nvGrpSpPr>
        <p:grpSpPr>
          <a:xfrm>
            <a:off x="5715000" y="1524000"/>
            <a:ext cx="2819400" cy="3048000"/>
            <a:chOff x="5486400" y="1295400"/>
            <a:chExt cx="2819400" cy="3048000"/>
          </a:xfrm>
        </p:grpSpPr>
        <p:cxnSp>
          <p:nvCxnSpPr>
            <p:cNvPr id="5" name="Straight Arrow Connector 4"/>
            <p:cNvCxnSpPr/>
            <p:nvPr/>
          </p:nvCxnSpPr>
          <p:spPr bwMode="auto">
            <a:xfrm flipV="1">
              <a:off x="6019800" y="1676400"/>
              <a:ext cx="0" cy="2667000"/>
            </a:xfrm>
            <a:prstGeom prst="straightConnector1">
              <a:avLst/>
            </a:prstGeom>
            <a:noFill/>
            <a:ln w="15875" cap="flat" cmpd="sng" algn="ctr">
              <a:solidFill>
                <a:schemeClr val="tx1"/>
              </a:solidFill>
              <a:prstDash val="solid"/>
              <a:round/>
              <a:headEnd type="none" w="med" len="med"/>
              <a:tailEnd type="stealth" w="med" len="lg"/>
            </a:ln>
            <a:effectLst/>
          </p:spPr>
        </p:cxnSp>
        <p:cxnSp>
          <p:nvCxnSpPr>
            <p:cNvPr id="8" name="Straight Arrow Connector 7"/>
            <p:cNvCxnSpPr/>
            <p:nvPr/>
          </p:nvCxnSpPr>
          <p:spPr bwMode="auto">
            <a:xfrm rot="5400000" flipV="1">
              <a:off x="6819900" y="2552700"/>
              <a:ext cx="0" cy="2667000"/>
            </a:xfrm>
            <a:prstGeom prst="straightConnector1">
              <a:avLst/>
            </a:prstGeom>
            <a:noFill/>
            <a:ln w="15875" cap="flat" cmpd="sng" algn="ctr">
              <a:solidFill>
                <a:schemeClr val="tx1"/>
              </a:solidFill>
              <a:prstDash val="solid"/>
              <a:round/>
              <a:headEnd type="none" w="med" len="med"/>
              <a:tailEnd type="stealth" w="med" len="lg"/>
            </a:ln>
            <a:effectLst/>
          </p:spPr>
        </p:cxnSp>
        <p:sp>
          <p:nvSpPr>
            <p:cNvPr id="9" name="TextBox 8"/>
            <p:cNvSpPr txBox="1"/>
            <p:nvPr/>
          </p:nvSpPr>
          <p:spPr>
            <a:xfrm>
              <a:off x="5715000" y="1295400"/>
              <a:ext cx="2590800" cy="304800"/>
            </a:xfrm>
            <a:prstGeom prst="rect">
              <a:avLst/>
            </a:prstGeom>
            <a:noFill/>
          </p:spPr>
          <p:txBody>
            <a:bodyPr wrap="square" rtlCol="0">
              <a:spAutoFit/>
            </a:bodyPr>
            <a:lstStyle/>
            <a:p>
              <a:r>
                <a:rPr lang="en-US" i="1" dirty="0" smtClean="0"/>
                <a:t>spectral domain</a:t>
              </a:r>
              <a:endParaRPr lang="en-US" i="1" dirty="0"/>
            </a:p>
          </p:txBody>
        </p:sp>
        <p:sp>
          <p:nvSpPr>
            <p:cNvPr id="10" name="Oval 9"/>
            <p:cNvSpPr>
              <a:spLocks/>
            </p:cNvSpPr>
            <p:nvPr/>
          </p:nvSpPr>
          <p:spPr bwMode="auto">
            <a:xfrm rot="1380000">
              <a:off x="6284836" y="1924220"/>
              <a:ext cx="228600" cy="64008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3" name="Oval 12"/>
            <p:cNvSpPr/>
            <p:nvPr/>
          </p:nvSpPr>
          <p:spPr bwMode="auto">
            <a:xfrm rot="-2220000">
              <a:off x="7729956" y="3160714"/>
              <a:ext cx="27432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 name="Freeform 15"/>
            <p:cNvSpPr/>
            <p:nvPr/>
          </p:nvSpPr>
          <p:spPr bwMode="auto">
            <a:xfrm>
              <a:off x="6553200" y="2197894"/>
              <a:ext cx="1295400" cy="969169"/>
            </a:xfrm>
            <a:custGeom>
              <a:avLst/>
              <a:gdLst>
                <a:gd name="connsiteX0" fmla="*/ 0 w 1295400"/>
                <a:gd name="connsiteY0" fmla="*/ 7144 h 969169"/>
                <a:gd name="connsiteX1" fmla="*/ 423862 w 1295400"/>
                <a:gd name="connsiteY1" fmla="*/ 45244 h 969169"/>
                <a:gd name="connsiteX2" fmla="*/ 900112 w 1295400"/>
                <a:gd name="connsiteY2" fmla="*/ 278606 h 969169"/>
                <a:gd name="connsiteX3" fmla="*/ 1214437 w 1295400"/>
                <a:gd name="connsiteY3" fmla="*/ 683419 h 969169"/>
                <a:gd name="connsiteX4" fmla="*/ 1295400 w 1295400"/>
                <a:gd name="connsiteY4" fmla="*/ 969169 h 96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969169">
                  <a:moveTo>
                    <a:pt x="0" y="7144"/>
                  </a:moveTo>
                  <a:cubicBezTo>
                    <a:pt x="136921" y="3572"/>
                    <a:pt x="273843" y="0"/>
                    <a:pt x="423862" y="45244"/>
                  </a:cubicBezTo>
                  <a:cubicBezTo>
                    <a:pt x="573881" y="90488"/>
                    <a:pt x="768350" y="172244"/>
                    <a:pt x="900112" y="278606"/>
                  </a:cubicBezTo>
                  <a:cubicBezTo>
                    <a:pt x="1031875" y="384969"/>
                    <a:pt x="1148556" y="568325"/>
                    <a:pt x="1214437" y="683419"/>
                  </a:cubicBezTo>
                  <a:cubicBezTo>
                    <a:pt x="1280318" y="798513"/>
                    <a:pt x="1287859" y="883841"/>
                    <a:pt x="1295400" y="969169"/>
                  </a:cubicBezTo>
                </a:path>
              </a:pathLst>
            </a:custGeom>
            <a:noFill/>
            <a:ln w="12700" cap="flat" cmpd="sng" algn="ctr">
              <a:solidFill>
                <a:schemeClr val="tx1"/>
              </a:solidFill>
              <a:prstDash val="solid"/>
              <a:round/>
              <a:headEnd type="none" w="med" len="med"/>
              <a:tailEnd type="stealth" w="med" len="lg"/>
            </a:ln>
            <a:effectLst/>
          </p:spPr>
          <p:txBody>
            <a:bodyPr vert="horz" wrap="non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
        <p:nvSpPr>
          <p:cNvPr id="19" name="TextBox 18"/>
          <p:cNvSpPr txBox="1"/>
          <p:nvPr/>
        </p:nvSpPr>
        <p:spPr>
          <a:xfrm>
            <a:off x="381000" y="1447800"/>
            <a:ext cx="4800600" cy="4293483"/>
          </a:xfrm>
          <a:prstGeom prst="rect">
            <a:avLst/>
          </a:prstGeom>
          <a:noFill/>
        </p:spPr>
        <p:txBody>
          <a:bodyPr wrap="square" rtlCol="0">
            <a:spAutoFit/>
          </a:bodyPr>
          <a:lstStyle/>
          <a:p>
            <a:pPr algn="just"/>
            <a:r>
              <a:rPr lang="en-US" dirty="0" smtClean="0"/>
              <a:t>Consider a single harmonic of the distribution function</a:t>
            </a:r>
          </a:p>
          <a:p>
            <a:pPr algn="just"/>
            <a:endParaRPr lang="en-US" dirty="0" smtClean="0"/>
          </a:p>
          <a:p>
            <a:pPr algn="just"/>
            <a:endParaRPr lang="en-US" dirty="0" smtClean="0"/>
          </a:p>
          <a:p>
            <a:pPr algn="just"/>
            <a:endParaRPr lang="en-US" dirty="0" smtClean="0"/>
          </a:p>
          <a:p>
            <a:pPr algn="just"/>
            <a:r>
              <a:rPr lang="en-US" dirty="0" smtClean="0"/>
              <a:t>The phase of modulation depends linearly on the phase space coordinates</a:t>
            </a:r>
          </a:p>
          <a:p>
            <a:pPr algn="just"/>
            <a:endParaRPr lang="en-US" dirty="0" smtClean="0"/>
          </a:p>
          <a:p>
            <a:pPr algn="just"/>
            <a:endParaRPr lang="en-US" dirty="0" smtClean="0"/>
          </a:p>
          <a:p>
            <a:pPr algn="just"/>
            <a:r>
              <a:rPr lang="en-US" dirty="0" smtClean="0"/>
              <a:t>In an arbitrary linear beamline the phase space transforms linearly</a:t>
            </a:r>
          </a:p>
          <a:p>
            <a:pPr algn="just"/>
            <a:endParaRPr lang="en-US" dirty="0" smtClean="0"/>
          </a:p>
          <a:p>
            <a:pPr algn="just"/>
            <a:endParaRPr lang="en-US" dirty="0" smtClean="0"/>
          </a:p>
          <a:p>
            <a:pPr algn="just"/>
            <a:r>
              <a:rPr lang="en-US" dirty="0" smtClean="0"/>
              <a:t>The phase of transformed distribution function is also a linear function of the phase space coordinates.</a:t>
            </a:r>
          </a:p>
          <a:p>
            <a:pPr algn="just">
              <a:lnSpc>
                <a:spcPct val="150000"/>
              </a:lnSpc>
            </a:pPr>
            <a:endParaRPr lang="en-US" dirty="0" smtClean="0"/>
          </a:p>
          <a:p>
            <a:pPr algn="just"/>
            <a:endParaRPr lang="en-US" dirty="0" smtClean="0"/>
          </a:p>
          <a:p>
            <a:pPr algn="just"/>
            <a:r>
              <a:rPr lang="en-US" dirty="0" smtClean="0"/>
              <a:t>That indicates that a single harmonic of the distribution unction remains as a single harmonic under linear transforms.</a:t>
            </a:r>
            <a:endParaRPr lang="en-US" dirty="0"/>
          </a:p>
        </p:txBody>
      </p:sp>
      <p:sp>
        <p:nvSpPr>
          <p:cNvPr id="20" name="TextBox 19"/>
          <p:cNvSpPr txBox="1"/>
          <p:nvPr/>
        </p:nvSpPr>
        <p:spPr>
          <a:xfrm>
            <a:off x="5715000" y="4850249"/>
            <a:ext cx="2819400" cy="1169551"/>
          </a:xfrm>
          <a:prstGeom prst="rect">
            <a:avLst/>
          </a:prstGeom>
          <a:noFill/>
        </p:spPr>
        <p:txBody>
          <a:bodyPr wrap="square" rtlCol="0">
            <a:spAutoFit/>
          </a:bodyPr>
          <a:lstStyle/>
          <a:p>
            <a:pPr algn="just"/>
            <a:r>
              <a:rPr lang="en-US" dirty="0" smtClean="0"/>
              <a:t>The topology of the spectral domain remains the same. The entire dynamics should manifest as </a:t>
            </a:r>
            <a:r>
              <a:rPr lang="en-US" dirty="0" smtClean="0">
                <a:solidFill>
                  <a:srgbClr val="FF0000"/>
                </a:solidFill>
              </a:rPr>
              <a:t>rotation and reshaping</a:t>
            </a:r>
            <a:r>
              <a:rPr lang="en-US" dirty="0" smtClean="0"/>
              <a:t> of the beam spectrum</a:t>
            </a:r>
            <a:endParaRPr lang="en-US" dirty="0"/>
          </a:p>
        </p:txBody>
      </p:sp>
      <p:graphicFrame>
        <p:nvGraphicFramePr>
          <p:cNvPr id="35842" name="Object 2"/>
          <p:cNvGraphicFramePr>
            <a:graphicFrameLocks noChangeAspect="1"/>
          </p:cNvGraphicFramePr>
          <p:nvPr/>
        </p:nvGraphicFramePr>
        <p:xfrm>
          <a:off x="2095501" y="1736725"/>
          <a:ext cx="1104900" cy="410037"/>
        </p:xfrm>
        <a:graphic>
          <a:graphicData uri="http://schemas.openxmlformats.org/presentationml/2006/ole">
            <p:oleObj spid="_x0000_s35842" name="Equation" r:id="rId4" imgW="545760" imgH="203040" progId="Equation.3">
              <p:embed/>
            </p:oleObj>
          </a:graphicData>
        </a:graphic>
      </p:graphicFrame>
      <p:graphicFrame>
        <p:nvGraphicFramePr>
          <p:cNvPr id="35843" name="Object 3"/>
          <p:cNvGraphicFramePr>
            <a:graphicFrameLocks noChangeAspect="1"/>
          </p:cNvGraphicFramePr>
          <p:nvPr/>
        </p:nvGraphicFramePr>
        <p:xfrm>
          <a:off x="1676400" y="3568700"/>
          <a:ext cx="1905000" cy="401638"/>
        </p:xfrm>
        <a:graphic>
          <a:graphicData uri="http://schemas.openxmlformats.org/presentationml/2006/ole">
            <p:oleObj spid="_x0000_s35843" name="Equation" r:id="rId5" imgW="901440" imgH="190440" progId="Equation.3">
              <p:embed/>
            </p:oleObj>
          </a:graphicData>
        </a:graphic>
      </p:graphicFrame>
      <p:graphicFrame>
        <p:nvGraphicFramePr>
          <p:cNvPr id="35844" name="Object 4"/>
          <p:cNvGraphicFramePr>
            <a:graphicFrameLocks noChangeAspect="1"/>
          </p:cNvGraphicFramePr>
          <p:nvPr/>
        </p:nvGraphicFramePr>
        <p:xfrm>
          <a:off x="2187575" y="2667000"/>
          <a:ext cx="784225" cy="392112"/>
        </p:xfrm>
        <a:graphic>
          <a:graphicData uri="http://schemas.openxmlformats.org/presentationml/2006/ole">
            <p:oleObj spid="_x0000_s35844" name="Equation" r:id="rId6" imgW="406080" imgH="203040" progId="Equation.3">
              <p:embed/>
            </p:oleObj>
          </a:graphicData>
        </a:graphic>
      </p:graphicFrame>
      <p:graphicFrame>
        <p:nvGraphicFramePr>
          <p:cNvPr id="35845" name="Object 5"/>
          <p:cNvGraphicFramePr>
            <a:graphicFrameLocks noChangeAspect="1"/>
          </p:cNvGraphicFramePr>
          <p:nvPr/>
        </p:nvGraphicFramePr>
        <p:xfrm>
          <a:off x="2057400" y="4495800"/>
          <a:ext cx="1100137" cy="392113"/>
        </p:xfrm>
        <a:graphic>
          <a:graphicData uri="http://schemas.openxmlformats.org/presentationml/2006/ole">
            <p:oleObj spid="_x0000_s35845" name="Equation" r:id="rId7" imgW="571320" imgH="203040" progId="Equation.3">
              <p:embed/>
            </p:oleObj>
          </a:graphicData>
        </a:graphic>
      </p:graphicFrame>
      <p:sp>
        <p:nvSpPr>
          <p:cNvPr id="25" name="TextBox 24"/>
          <p:cNvSpPr txBox="1"/>
          <p:nvPr/>
        </p:nvSpPr>
        <p:spPr>
          <a:xfrm>
            <a:off x="5922310" y="1794019"/>
            <a:ext cx="354584" cy="307777"/>
          </a:xfrm>
          <a:prstGeom prst="rect">
            <a:avLst/>
          </a:prstGeom>
          <a:noFill/>
        </p:spPr>
        <p:txBody>
          <a:bodyPr wrap="none" rtlCol="0">
            <a:spAutoFit/>
          </a:bodyPr>
          <a:lstStyle/>
          <a:p>
            <a:r>
              <a:rPr lang="en-US" dirty="0" err="1" smtClean="0"/>
              <a:t>k</a:t>
            </a:r>
            <a:r>
              <a:rPr lang="en-US" baseline="-25000" dirty="0" err="1" smtClean="0"/>
              <a:t>E</a:t>
            </a:r>
            <a:endParaRPr lang="en-US" dirty="0"/>
          </a:p>
        </p:txBody>
      </p:sp>
      <p:sp>
        <p:nvSpPr>
          <p:cNvPr id="26" name="TextBox 25"/>
          <p:cNvSpPr txBox="1"/>
          <p:nvPr/>
        </p:nvSpPr>
        <p:spPr>
          <a:xfrm>
            <a:off x="8184752" y="4094257"/>
            <a:ext cx="333746" cy="307777"/>
          </a:xfrm>
          <a:prstGeom prst="rect">
            <a:avLst/>
          </a:prstGeom>
          <a:noFill/>
        </p:spPr>
        <p:txBody>
          <a:bodyPr wrap="none" rtlCol="0">
            <a:spAutoFit/>
          </a:bodyPr>
          <a:lstStyle/>
          <a:p>
            <a:r>
              <a:rPr lang="en-US" dirty="0" err="1" smtClean="0"/>
              <a:t>k</a:t>
            </a:r>
            <a:r>
              <a:rPr lang="en-US" baseline="-25000" dirty="0" err="1" smtClean="0"/>
              <a:t>z</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6</a:t>
            </a:fld>
            <a:endParaRPr lang="en-US" dirty="0" smtClean="0"/>
          </a:p>
        </p:txBody>
      </p:sp>
      <p:sp>
        <p:nvSpPr>
          <p:cNvPr id="14339" name="Title 1"/>
          <p:cNvSpPr>
            <a:spLocks noGrp="1"/>
          </p:cNvSpPr>
          <p:nvPr>
            <p:ph type="title" idx="4294967295"/>
          </p:nvPr>
        </p:nvSpPr>
        <p:spPr>
          <a:xfrm>
            <a:off x="381000" y="533400"/>
            <a:ext cx="4572000" cy="654050"/>
          </a:xfrm>
        </p:spPr>
        <p:txBody>
          <a:bodyPr anchor="ctr"/>
          <a:lstStyle/>
          <a:p>
            <a:pPr eaLnBrk="1" hangingPunct="1"/>
            <a:r>
              <a:rPr lang="en-US" dirty="0" smtClean="0"/>
              <a:t>Vlasov equation</a:t>
            </a:r>
          </a:p>
        </p:txBody>
      </p:sp>
      <p:sp>
        <p:nvSpPr>
          <p:cNvPr id="8" name="TextBox 7"/>
          <p:cNvSpPr txBox="1"/>
          <p:nvPr/>
        </p:nvSpPr>
        <p:spPr>
          <a:xfrm>
            <a:off x="457200" y="1371600"/>
            <a:ext cx="3657600" cy="369332"/>
          </a:xfrm>
          <a:prstGeom prst="rect">
            <a:avLst/>
          </a:prstGeom>
          <a:noFill/>
        </p:spPr>
        <p:txBody>
          <a:bodyPr wrap="square" rtlCol="0">
            <a:spAutoFit/>
          </a:bodyPr>
          <a:lstStyle/>
          <a:p>
            <a:r>
              <a:rPr lang="en-US" sz="1800" b="1" dirty="0" smtClean="0"/>
              <a:t>Phase space domain</a:t>
            </a:r>
            <a:endParaRPr lang="en-US" sz="1800" b="1" dirty="0"/>
          </a:p>
        </p:txBody>
      </p:sp>
      <p:graphicFrame>
        <p:nvGraphicFramePr>
          <p:cNvPr id="2050" name="Object 2"/>
          <p:cNvGraphicFramePr>
            <a:graphicFrameLocks noChangeAspect="1"/>
          </p:cNvGraphicFramePr>
          <p:nvPr/>
        </p:nvGraphicFramePr>
        <p:xfrm>
          <a:off x="381000" y="2133066"/>
          <a:ext cx="3962400" cy="1372134"/>
        </p:xfrm>
        <a:graphic>
          <a:graphicData uri="http://schemas.openxmlformats.org/presentationml/2006/ole">
            <p:oleObj spid="_x0000_s2050" name="Equation" r:id="rId4" imgW="1942920" imgH="672840" progId="Equation.3">
              <p:embed/>
            </p:oleObj>
          </a:graphicData>
        </a:graphic>
      </p:graphicFrame>
      <p:sp>
        <p:nvSpPr>
          <p:cNvPr id="12" name="TextBox 11"/>
          <p:cNvSpPr txBox="1"/>
          <p:nvPr/>
        </p:nvSpPr>
        <p:spPr>
          <a:xfrm>
            <a:off x="0" y="1752600"/>
            <a:ext cx="2819400" cy="307777"/>
          </a:xfrm>
          <a:prstGeom prst="rect">
            <a:avLst/>
          </a:prstGeom>
          <a:noFill/>
        </p:spPr>
        <p:txBody>
          <a:bodyPr wrap="square" rtlCol="0">
            <a:spAutoFit/>
          </a:bodyPr>
          <a:lstStyle/>
          <a:p>
            <a:pPr algn="l"/>
            <a:r>
              <a:rPr lang="en-US" i="1" dirty="0" smtClean="0"/>
              <a:t>Vlasov equation</a:t>
            </a:r>
            <a:endParaRPr lang="en-US" i="1" dirty="0"/>
          </a:p>
        </p:txBody>
      </p:sp>
      <p:sp>
        <p:nvSpPr>
          <p:cNvPr id="14" name="TextBox 13"/>
          <p:cNvSpPr txBox="1"/>
          <p:nvPr/>
        </p:nvSpPr>
        <p:spPr>
          <a:xfrm>
            <a:off x="0" y="3671887"/>
            <a:ext cx="3657600" cy="307777"/>
          </a:xfrm>
          <a:prstGeom prst="rect">
            <a:avLst/>
          </a:prstGeom>
          <a:noFill/>
        </p:spPr>
        <p:txBody>
          <a:bodyPr wrap="square" rtlCol="0">
            <a:spAutoFit/>
          </a:bodyPr>
          <a:lstStyle/>
          <a:p>
            <a:pPr algn="l"/>
            <a:r>
              <a:rPr lang="en-US" i="1" dirty="0" smtClean="0"/>
              <a:t>Characteristic equation (Newton equations)</a:t>
            </a:r>
            <a:endParaRPr lang="en-US" i="1" dirty="0"/>
          </a:p>
        </p:txBody>
      </p:sp>
      <p:graphicFrame>
        <p:nvGraphicFramePr>
          <p:cNvPr id="2052" name="Object 4"/>
          <p:cNvGraphicFramePr>
            <a:graphicFrameLocks noChangeAspect="1"/>
          </p:cNvGraphicFramePr>
          <p:nvPr/>
        </p:nvGraphicFramePr>
        <p:xfrm>
          <a:off x="46037" y="4056063"/>
          <a:ext cx="4297363" cy="646112"/>
        </p:xfrm>
        <a:graphic>
          <a:graphicData uri="http://schemas.openxmlformats.org/presentationml/2006/ole">
            <p:oleObj spid="_x0000_s2052" name="Equation" r:id="rId5" imgW="2108160" imgH="317160" progId="Equation.3">
              <p:embed/>
            </p:oleObj>
          </a:graphicData>
        </a:graphic>
      </p:graphicFrame>
      <p:sp>
        <p:nvSpPr>
          <p:cNvPr id="16" name="TextBox 15"/>
          <p:cNvSpPr txBox="1"/>
          <p:nvPr/>
        </p:nvSpPr>
        <p:spPr>
          <a:xfrm>
            <a:off x="0" y="4927798"/>
            <a:ext cx="3657600" cy="307777"/>
          </a:xfrm>
          <a:prstGeom prst="rect">
            <a:avLst/>
          </a:prstGeom>
          <a:noFill/>
        </p:spPr>
        <p:txBody>
          <a:bodyPr wrap="square" rtlCol="0">
            <a:spAutoFit/>
          </a:bodyPr>
          <a:lstStyle/>
          <a:p>
            <a:pPr algn="l"/>
            <a:r>
              <a:rPr lang="en-US" i="1" dirty="0" smtClean="0"/>
              <a:t>Formal solution (</a:t>
            </a:r>
            <a:r>
              <a:rPr lang="en-US" i="1" dirty="0" err="1" smtClean="0"/>
              <a:t>Liouville</a:t>
            </a:r>
            <a:r>
              <a:rPr lang="en-US" i="1" dirty="0" smtClean="0"/>
              <a:t> theorem)</a:t>
            </a:r>
            <a:endParaRPr lang="en-US" i="1" dirty="0"/>
          </a:p>
        </p:txBody>
      </p:sp>
      <p:graphicFrame>
        <p:nvGraphicFramePr>
          <p:cNvPr id="17" name="Object 4"/>
          <p:cNvGraphicFramePr>
            <a:graphicFrameLocks noChangeAspect="1"/>
          </p:cNvGraphicFramePr>
          <p:nvPr/>
        </p:nvGraphicFramePr>
        <p:xfrm>
          <a:off x="1227138" y="5251450"/>
          <a:ext cx="2227262" cy="387350"/>
        </p:xfrm>
        <a:graphic>
          <a:graphicData uri="http://schemas.openxmlformats.org/presentationml/2006/ole">
            <p:oleObj spid="_x0000_s2053" name="Equation" r:id="rId6" imgW="1091880" imgH="190440" progId="Equation.3">
              <p:embed/>
            </p:oleObj>
          </a:graphicData>
        </a:graphic>
      </p:graphicFrame>
      <p:grpSp>
        <p:nvGrpSpPr>
          <p:cNvPr id="23" name="Group 22"/>
          <p:cNvGrpSpPr/>
          <p:nvPr/>
        </p:nvGrpSpPr>
        <p:grpSpPr>
          <a:xfrm>
            <a:off x="4495800" y="1371600"/>
            <a:ext cx="4572000" cy="4758154"/>
            <a:chOff x="4495800" y="1371600"/>
            <a:chExt cx="4572000" cy="4758154"/>
          </a:xfrm>
        </p:grpSpPr>
        <p:cxnSp>
          <p:nvCxnSpPr>
            <p:cNvPr id="5" name="Straight Connector 4"/>
            <p:cNvCxnSpPr/>
            <p:nvPr/>
          </p:nvCxnSpPr>
          <p:spPr bwMode="auto">
            <a:xfrm>
              <a:off x="4495800" y="1600200"/>
              <a:ext cx="0" cy="4038600"/>
            </a:xfrm>
            <a:prstGeom prst="line">
              <a:avLst/>
            </a:prstGeom>
            <a:noFill/>
            <a:ln w="41275" cap="flat" cmpd="sng" algn="ctr">
              <a:solidFill>
                <a:srgbClr val="FFBA29"/>
              </a:solidFill>
              <a:prstDash val="solid"/>
              <a:round/>
              <a:headEnd type="none" w="med" len="med"/>
              <a:tailEnd type="none" w="med" len="med"/>
            </a:ln>
            <a:effectLst/>
          </p:spPr>
        </p:cxnSp>
        <p:sp>
          <p:nvSpPr>
            <p:cNvPr id="9" name="TextBox 8"/>
            <p:cNvSpPr txBox="1"/>
            <p:nvPr/>
          </p:nvSpPr>
          <p:spPr>
            <a:xfrm>
              <a:off x="4953000" y="1371600"/>
              <a:ext cx="3657600" cy="369332"/>
            </a:xfrm>
            <a:prstGeom prst="rect">
              <a:avLst/>
            </a:prstGeom>
            <a:noFill/>
          </p:spPr>
          <p:txBody>
            <a:bodyPr wrap="square" rtlCol="0">
              <a:spAutoFit/>
            </a:bodyPr>
            <a:lstStyle/>
            <a:p>
              <a:r>
                <a:rPr lang="en-US" sz="1800" b="1" dirty="0" smtClean="0"/>
                <a:t>Spectral domain</a:t>
              </a:r>
              <a:endParaRPr lang="en-US" sz="1800" b="1" dirty="0"/>
            </a:p>
          </p:txBody>
        </p:sp>
        <p:graphicFrame>
          <p:nvGraphicFramePr>
            <p:cNvPr id="2051" name="Object 3"/>
            <p:cNvGraphicFramePr>
              <a:graphicFrameLocks noChangeAspect="1"/>
            </p:cNvGraphicFramePr>
            <p:nvPr/>
          </p:nvGraphicFramePr>
          <p:xfrm>
            <a:off x="4546600" y="2136775"/>
            <a:ext cx="4513263" cy="1368425"/>
          </p:xfrm>
          <a:graphic>
            <a:graphicData uri="http://schemas.openxmlformats.org/presentationml/2006/ole">
              <p:oleObj spid="_x0000_s2051" name="Equation" r:id="rId7" imgW="2260440" imgH="685800" progId="Equation.3">
                <p:embed/>
              </p:oleObj>
            </a:graphicData>
          </a:graphic>
        </p:graphicFrame>
        <p:sp>
          <p:nvSpPr>
            <p:cNvPr id="13" name="TextBox 12"/>
            <p:cNvSpPr txBox="1"/>
            <p:nvPr/>
          </p:nvSpPr>
          <p:spPr>
            <a:xfrm>
              <a:off x="4495800" y="1752600"/>
              <a:ext cx="3048000" cy="307777"/>
            </a:xfrm>
            <a:prstGeom prst="rect">
              <a:avLst/>
            </a:prstGeom>
            <a:noFill/>
          </p:spPr>
          <p:txBody>
            <a:bodyPr wrap="square" rtlCol="0">
              <a:spAutoFit/>
            </a:bodyPr>
            <a:lstStyle/>
            <a:p>
              <a:pPr algn="l"/>
              <a:r>
                <a:rPr lang="en-US" i="1" dirty="0" smtClean="0"/>
                <a:t>Spectral Vlasov equation</a:t>
              </a:r>
              <a:endParaRPr lang="en-US" i="1" dirty="0"/>
            </a:p>
          </p:txBody>
        </p:sp>
        <p:sp>
          <p:nvSpPr>
            <p:cNvPr id="18" name="TextBox 17"/>
            <p:cNvSpPr txBox="1"/>
            <p:nvPr/>
          </p:nvSpPr>
          <p:spPr>
            <a:xfrm>
              <a:off x="4495800" y="3671887"/>
              <a:ext cx="3657600" cy="307777"/>
            </a:xfrm>
            <a:prstGeom prst="rect">
              <a:avLst/>
            </a:prstGeom>
            <a:noFill/>
          </p:spPr>
          <p:txBody>
            <a:bodyPr wrap="square" rtlCol="0">
              <a:spAutoFit/>
            </a:bodyPr>
            <a:lstStyle/>
            <a:p>
              <a:pPr algn="l"/>
              <a:r>
                <a:rPr lang="en-US" i="1" dirty="0" smtClean="0"/>
                <a:t>Characteristic equation</a:t>
              </a:r>
              <a:endParaRPr lang="en-US" i="1" dirty="0"/>
            </a:p>
          </p:txBody>
        </p:sp>
        <p:graphicFrame>
          <p:nvGraphicFramePr>
            <p:cNvPr id="19" name="Object 4"/>
            <p:cNvGraphicFramePr>
              <a:graphicFrameLocks noChangeAspect="1"/>
            </p:cNvGraphicFramePr>
            <p:nvPr/>
          </p:nvGraphicFramePr>
          <p:xfrm>
            <a:off x="4495800" y="4047929"/>
            <a:ext cx="4572000" cy="681233"/>
          </p:xfrm>
          <a:graphic>
            <a:graphicData uri="http://schemas.openxmlformats.org/presentationml/2006/ole">
              <p:oleObj spid="_x0000_s2054" name="Equation" r:id="rId8" imgW="2298600" imgH="342720" progId="Equation.3">
                <p:embed/>
              </p:oleObj>
            </a:graphicData>
          </a:graphic>
        </p:graphicFrame>
        <p:sp>
          <p:nvSpPr>
            <p:cNvPr id="20" name="TextBox 19"/>
            <p:cNvSpPr txBox="1"/>
            <p:nvPr/>
          </p:nvSpPr>
          <p:spPr>
            <a:xfrm>
              <a:off x="4495800" y="4927798"/>
              <a:ext cx="3657600" cy="307777"/>
            </a:xfrm>
            <a:prstGeom prst="rect">
              <a:avLst/>
            </a:prstGeom>
            <a:noFill/>
          </p:spPr>
          <p:txBody>
            <a:bodyPr wrap="square" rtlCol="0">
              <a:spAutoFit/>
            </a:bodyPr>
            <a:lstStyle/>
            <a:p>
              <a:pPr algn="l"/>
              <a:r>
                <a:rPr lang="en-US" i="1" dirty="0" smtClean="0"/>
                <a:t>Formal solution</a:t>
              </a:r>
              <a:endParaRPr lang="en-US" i="1" dirty="0"/>
            </a:p>
          </p:txBody>
        </p:sp>
        <p:graphicFrame>
          <p:nvGraphicFramePr>
            <p:cNvPr id="21" name="Object 4"/>
            <p:cNvGraphicFramePr>
              <a:graphicFrameLocks noChangeAspect="1"/>
            </p:cNvGraphicFramePr>
            <p:nvPr/>
          </p:nvGraphicFramePr>
          <p:xfrm>
            <a:off x="5657850" y="5213350"/>
            <a:ext cx="2382838" cy="463550"/>
          </p:xfrm>
          <a:graphic>
            <a:graphicData uri="http://schemas.openxmlformats.org/presentationml/2006/ole">
              <p:oleObj spid="_x0000_s2055" name="Equation" r:id="rId9" imgW="1168200" imgH="228600" progId="Equation.3">
                <p:embed/>
              </p:oleObj>
            </a:graphicData>
          </a:graphic>
        </p:graphicFrame>
        <p:sp>
          <p:nvSpPr>
            <p:cNvPr id="22" name="TextBox 21"/>
            <p:cNvSpPr txBox="1"/>
            <p:nvPr/>
          </p:nvSpPr>
          <p:spPr>
            <a:xfrm>
              <a:off x="4953000" y="5791200"/>
              <a:ext cx="3810000" cy="338554"/>
            </a:xfrm>
            <a:prstGeom prst="rect">
              <a:avLst/>
            </a:prstGeom>
            <a:noFill/>
          </p:spPr>
          <p:txBody>
            <a:bodyPr wrap="square" rtlCol="0">
              <a:spAutoFit/>
            </a:bodyPr>
            <a:lstStyle/>
            <a:p>
              <a:r>
                <a:rPr lang="en-US" sz="1600" dirty="0" smtClean="0">
                  <a:solidFill>
                    <a:srgbClr val="FF0000"/>
                  </a:solidFill>
                </a:rPr>
                <a:t>Works only for linear beamlines!!!</a:t>
              </a:r>
              <a:endParaRPr lang="en-US" sz="16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2.5"/>
                                          </p:val>
                                        </p:tav>
                                        <p:tav tm="100000">
                                          <p:val>
                                            <p:strVal val="#ppt_w"/>
                                          </p:val>
                                        </p:tav>
                                      </p:tavLst>
                                    </p:anim>
                                    <p:anim calcmode="lin" valueType="num">
                                      <p:cBhvr>
                                        <p:cTn id="8" dur="1000" fill="hold"/>
                                        <p:tgtEl>
                                          <p:spTgt spid="23"/>
                                        </p:tgtEl>
                                        <p:attrNameLst>
                                          <p:attrName>ppt_h</p:attrName>
                                        </p:attrNameLst>
                                      </p:cBhvr>
                                      <p:tavLst>
                                        <p:tav tm="0">
                                          <p:val>
                                            <p:strVal val="#ppt_h*0.01"/>
                                          </p:val>
                                        </p:tav>
                                        <p:tav tm="100000">
                                          <p:val>
                                            <p:strVal val="#ppt_h"/>
                                          </p:val>
                                        </p:tav>
                                      </p:tavLst>
                                    </p:anim>
                                    <p:anim calcmode="lin" valueType="num">
                                      <p:cBhvr>
                                        <p:cTn id="9" dur="1000" fill="hold"/>
                                        <p:tgtEl>
                                          <p:spTgt spid="23"/>
                                        </p:tgtEl>
                                        <p:attrNameLst>
                                          <p:attrName>ppt_x</p:attrName>
                                        </p:attrNameLst>
                                      </p:cBhvr>
                                      <p:tavLst>
                                        <p:tav tm="0">
                                          <p:val>
                                            <p:strVal val="#ppt_x"/>
                                          </p:val>
                                        </p:tav>
                                        <p:tav tm="100000">
                                          <p:val>
                                            <p:strVal val="#ppt_x"/>
                                          </p:val>
                                        </p:tav>
                                      </p:tavLst>
                                    </p:anim>
                                    <p:anim calcmode="lin" valueType="num">
                                      <p:cBhvr>
                                        <p:cTn id="10" dur="1000" fill="hold"/>
                                        <p:tgtEl>
                                          <p:spTgt spid="23"/>
                                        </p:tgtEl>
                                        <p:attrNameLst>
                                          <p:attrName>ppt_y</p:attrName>
                                        </p:attrNameLst>
                                      </p:cBhvr>
                                      <p:tavLst>
                                        <p:tav tm="0">
                                          <p:val>
                                            <p:strVal val="#ppt_h+1"/>
                                          </p:val>
                                        </p:tav>
                                        <p:tav tm="100000">
                                          <p:val>
                                            <p:strVal val="#ppt_y"/>
                                          </p:val>
                                        </p:tav>
                                      </p:tavLst>
                                    </p:anim>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7</a:t>
            </a:fld>
            <a:endParaRPr lang="en-US" dirty="0" smtClean="0"/>
          </a:p>
        </p:txBody>
      </p:sp>
      <p:sp>
        <p:nvSpPr>
          <p:cNvPr id="14339" name="Title 1"/>
          <p:cNvSpPr>
            <a:spLocks noGrp="1"/>
          </p:cNvSpPr>
          <p:nvPr>
            <p:ph type="title" idx="4294967295"/>
          </p:nvPr>
        </p:nvSpPr>
        <p:spPr>
          <a:xfrm>
            <a:off x="381000" y="533400"/>
            <a:ext cx="4572000" cy="654050"/>
          </a:xfrm>
        </p:spPr>
        <p:txBody>
          <a:bodyPr anchor="ctr"/>
          <a:lstStyle/>
          <a:p>
            <a:pPr eaLnBrk="1" hangingPunct="1"/>
            <a:r>
              <a:rPr lang="en-US" dirty="0" smtClean="0"/>
              <a:t>Spectral averages</a:t>
            </a:r>
          </a:p>
        </p:txBody>
      </p:sp>
      <p:sp>
        <p:nvSpPr>
          <p:cNvPr id="5" name="TextBox 4"/>
          <p:cNvSpPr txBox="1"/>
          <p:nvPr/>
        </p:nvSpPr>
        <p:spPr>
          <a:xfrm>
            <a:off x="457200" y="1371600"/>
            <a:ext cx="3657600" cy="369332"/>
          </a:xfrm>
          <a:prstGeom prst="rect">
            <a:avLst/>
          </a:prstGeom>
          <a:noFill/>
        </p:spPr>
        <p:txBody>
          <a:bodyPr wrap="square" rtlCol="0">
            <a:spAutoFit/>
          </a:bodyPr>
          <a:lstStyle/>
          <a:p>
            <a:r>
              <a:rPr lang="en-US" sz="1800" b="1" dirty="0" smtClean="0"/>
              <a:t>Phase space domain</a:t>
            </a:r>
            <a:endParaRPr lang="en-US" sz="1800" b="1" dirty="0"/>
          </a:p>
        </p:txBody>
      </p:sp>
      <p:graphicFrame>
        <p:nvGraphicFramePr>
          <p:cNvPr id="36866" name="Object 2"/>
          <p:cNvGraphicFramePr>
            <a:graphicFrameLocks noChangeAspect="1"/>
          </p:cNvGraphicFramePr>
          <p:nvPr/>
        </p:nvGraphicFramePr>
        <p:xfrm>
          <a:off x="1277938" y="2097088"/>
          <a:ext cx="2251075" cy="373062"/>
        </p:xfrm>
        <a:graphic>
          <a:graphicData uri="http://schemas.openxmlformats.org/presentationml/2006/ole">
            <p:oleObj spid="_x0000_s36866" name="Equation" r:id="rId4" imgW="1218960" imgH="203040" progId="Equation.3">
              <p:embed/>
            </p:oleObj>
          </a:graphicData>
        </a:graphic>
      </p:graphicFrame>
      <p:graphicFrame>
        <p:nvGraphicFramePr>
          <p:cNvPr id="36867" name="Object 3"/>
          <p:cNvGraphicFramePr>
            <a:graphicFrameLocks noChangeAspect="1"/>
          </p:cNvGraphicFramePr>
          <p:nvPr/>
        </p:nvGraphicFramePr>
        <p:xfrm>
          <a:off x="304800" y="2895600"/>
          <a:ext cx="2538413" cy="754785"/>
        </p:xfrm>
        <a:graphic>
          <a:graphicData uri="http://schemas.openxmlformats.org/presentationml/2006/ole">
            <p:oleObj spid="_x0000_s36867" name="Equation" r:id="rId5" imgW="1320480" imgH="393480" progId="Equation.3">
              <p:embed/>
            </p:oleObj>
          </a:graphicData>
        </a:graphic>
      </p:graphicFrame>
      <p:graphicFrame>
        <p:nvGraphicFramePr>
          <p:cNvPr id="36868" name="Object 4"/>
          <p:cNvGraphicFramePr>
            <a:graphicFrameLocks noChangeAspect="1"/>
          </p:cNvGraphicFramePr>
          <p:nvPr/>
        </p:nvGraphicFramePr>
        <p:xfrm>
          <a:off x="1143000" y="4134766"/>
          <a:ext cx="2243138" cy="361033"/>
        </p:xfrm>
        <a:graphic>
          <a:graphicData uri="http://schemas.openxmlformats.org/presentationml/2006/ole">
            <p:oleObj spid="_x0000_s36868" name="Equation" r:id="rId6" imgW="1180800" imgH="190440" progId="Equation.3">
              <p:embed/>
            </p:oleObj>
          </a:graphicData>
        </a:graphic>
      </p:graphicFrame>
      <p:sp>
        <p:nvSpPr>
          <p:cNvPr id="10" name="TextBox 9"/>
          <p:cNvSpPr txBox="1"/>
          <p:nvPr/>
        </p:nvSpPr>
        <p:spPr>
          <a:xfrm>
            <a:off x="0" y="3733800"/>
            <a:ext cx="3657600" cy="307777"/>
          </a:xfrm>
          <a:prstGeom prst="rect">
            <a:avLst/>
          </a:prstGeom>
          <a:noFill/>
        </p:spPr>
        <p:txBody>
          <a:bodyPr wrap="square" rtlCol="0">
            <a:spAutoFit/>
          </a:bodyPr>
          <a:lstStyle/>
          <a:p>
            <a:pPr algn="l"/>
            <a:r>
              <a:rPr lang="en-US" i="1" dirty="0" smtClean="0"/>
              <a:t>Beam matrix transform</a:t>
            </a:r>
            <a:endParaRPr lang="en-US" i="1" dirty="0"/>
          </a:p>
        </p:txBody>
      </p:sp>
      <p:sp>
        <p:nvSpPr>
          <p:cNvPr id="11" name="TextBox 10"/>
          <p:cNvSpPr txBox="1"/>
          <p:nvPr/>
        </p:nvSpPr>
        <p:spPr>
          <a:xfrm>
            <a:off x="0" y="1752600"/>
            <a:ext cx="4114800" cy="307777"/>
          </a:xfrm>
          <a:prstGeom prst="rect">
            <a:avLst/>
          </a:prstGeom>
          <a:noFill/>
        </p:spPr>
        <p:txBody>
          <a:bodyPr wrap="square" rtlCol="0">
            <a:spAutoFit/>
          </a:bodyPr>
          <a:lstStyle/>
          <a:p>
            <a:pPr algn="l"/>
            <a:r>
              <a:rPr lang="en-US" i="1" dirty="0" smtClean="0"/>
              <a:t>Introduce averaging over distribution function</a:t>
            </a:r>
            <a:endParaRPr lang="en-US" i="1" dirty="0"/>
          </a:p>
        </p:txBody>
      </p:sp>
      <p:sp>
        <p:nvSpPr>
          <p:cNvPr id="12" name="TextBox 11"/>
          <p:cNvSpPr txBox="1"/>
          <p:nvPr/>
        </p:nvSpPr>
        <p:spPr>
          <a:xfrm>
            <a:off x="0" y="2511623"/>
            <a:ext cx="4114800" cy="307777"/>
          </a:xfrm>
          <a:prstGeom prst="rect">
            <a:avLst/>
          </a:prstGeom>
          <a:noFill/>
        </p:spPr>
        <p:txBody>
          <a:bodyPr wrap="square" rtlCol="0">
            <a:spAutoFit/>
          </a:bodyPr>
          <a:lstStyle/>
          <a:p>
            <a:pPr algn="l"/>
            <a:r>
              <a:rPr lang="en-US" i="1" dirty="0" smtClean="0"/>
              <a:t>The lowest order moments</a:t>
            </a:r>
            <a:endParaRPr lang="en-US" i="1" dirty="0"/>
          </a:p>
        </p:txBody>
      </p:sp>
      <p:sp>
        <p:nvSpPr>
          <p:cNvPr id="13" name="TextBox 12"/>
          <p:cNvSpPr txBox="1"/>
          <p:nvPr/>
        </p:nvSpPr>
        <p:spPr>
          <a:xfrm>
            <a:off x="3048000" y="2895601"/>
            <a:ext cx="1524000" cy="307777"/>
          </a:xfrm>
          <a:prstGeom prst="rect">
            <a:avLst/>
          </a:prstGeom>
          <a:noFill/>
        </p:spPr>
        <p:txBody>
          <a:bodyPr wrap="square" rtlCol="0">
            <a:spAutoFit/>
          </a:bodyPr>
          <a:lstStyle/>
          <a:p>
            <a:pPr algn="l"/>
            <a:r>
              <a:rPr lang="en-US" dirty="0" smtClean="0"/>
              <a:t>average position</a:t>
            </a:r>
            <a:endParaRPr lang="en-US" dirty="0"/>
          </a:p>
        </p:txBody>
      </p:sp>
      <p:sp>
        <p:nvSpPr>
          <p:cNvPr id="14" name="TextBox 13"/>
          <p:cNvSpPr txBox="1"/>
          <p:nvPr/>
        </p:nvSpPr>
        <p:spPr>
          <a:xfrm>
            <a:off x="3048000" y="3304401"/>
            <a:ext cx="1295400" cy="307777"/>
          </a:xfrm>
          <a:prstGeom prst="rect">
            <a:avLst/>
          </a:prstGeom>
          <a:noFill/>
        </p:spPr>
        <p:txBody>
          <a:bodyPr wrap="square" rtlCol="0">
            <a:spAutoFit/>
          </a:bodyPr>
          <a:lstStyle/>
          <a:p>
            <a:pPr algn="l"/>
            <a:r>
              <a:rPr lang="en-US" dirty="0" smtClean="0"/>
              <a:t>beam matrix</a:t>
            </a:r>
            <a:endParaRPr lang="en-US" dirty="0"/>
          </a:p>
        </p:txBody>
      </p:sp>
      <p:grpSp>
        <p:nvGrpSpPr>
          <p:cNvPr id="33" name="Group 32"/>
          <p:cNvGrpSpPr/>
          <p:nvPr/>
        </p:nvGrpSpPr>
        <p:grpSpPr>
          <a:xfrm>
            <a:off x="4495800" y="1371600"/>
            <a:ext cx="4648200" cy="4495800"/>
            <a:chOff x="4495800" y="1371600"/>
            <a:chExt cx="4648200" cy="4495800"/>
          </a:xfrm>
        </p:grpSpPr>
        <p:cxnSp>
          <p:nvCxnSpPr>
            <p:cNvPr id="4" name="Straight Connector 3"/>
            <p:cNvCxnSpPr/>
            <p:nvPr/>
          </p:nvCxnSpPr>
          <p:spPr bwMode="auto">
            <a:xfrm>
              <a:off x="4495800" y="1600200"/>
              <a:ext cx="0" cy="4038600"/>
            </a:xfrm>
            <a:prstGeom prst="line">
              <a:avLst/>
            </a:prstGeom>
            <a:noFill/>
            <a:ln w="41275" cap="flat" cmpd="sng" algn="ctr">
              <a:solidFill>
                <a:srgbClr val="FFBA29"/>
              </a:solidFill>
              <a:prstDash val="solid"/>
              <a:round/>
              <a:headEnd type="none" w="med" len="med"/>
              <a:tailEnd type="none" w="med" len="med"/>
            </a:ln>
            <a:effectLst/>
          </p:spPr>
        </p:cxnSp>
        <p:sp>
          <p:nvSpPr>
            <p:cNvPr id="6" name="TextBox 5"/>
            <p:cNvSpPr txBox="1"/>
            <p:nvPr/>
          </p:nvSpPr>
          <p:spPr>
            <a:xfrm>
              <a:off x="4953000" y="1371600"/>
              <a:ext cx="3657600" cy="369332"/>
            </a:xfrm>
            <a:prstGeom prst="rect">
              <a:avLst/>
            </a:prstGeom>
            <a:noFill/>
          </p:spPr>
          <p:txBody>
            <a:bodyPr wrap="square" rtlCol="0">
              <a:spAutoFit/>
            </a:bodyPr>
            <a:lstStyle/>
            <a:p>
              <a:r>
                <a:rPr lang="en-US" sz="1800" b="1" dirty="0" smtClean="0"/>
                <a:t>Spectral domain</a:t>
              </a:r>
              <a:endParaRPr lang="en-US" sz="1800" b="1" dirty="0"/>
            </a:p>
          </p:txBody>
        </p:sp>
        <p:graphicFrame>
          <p:nvGraphicFramePr>
            <p:cNvPr id="15" name="Object 2"/>
            <p:cNvGraphicFramePr>
              <a:graphicFrameLocks noChangeAspect="1"/>
            </p:cNvGraphicFramePr>
            <p:nvPr/>
          </p:nvGraphicFramePr>
          <p:xfrm>
            <a:off x="5103813" y="2057400"/>
            <a:ext cx="2211387" cy="936625"/>
          </p:xfrm>
          <a:graphic>
            <a:graphicData uri="http://schemas.openxmlformats.org/presentationml/2006/ole">
              <p:oleObj spid="_x0000_s36869" name="Equation" r:id="rId7" imgW="1257120" imgH="533160" progId="Equation.3">
                <p:embed/>
              </p:oleObj>
            </a:graphicData>
          </a:graphic>
        </p:graphicFrame>
        <p:graphicFrame>
          <p:nvGraphicFramePr>
            <p:cNvPr id="16" name="Object 3"/>
            <p:cNvGraphicFramePr>
              <a:graphicFrameLocks noChangeAspect="1"/>
            </p:cNvGraphicFramePr>
            <p:nvPr/>
          </p:nvGraphicFramePr>
          <p:xfrm>
            <a:off x="5105400" y="3449511"/>
            <a:ext cx="1757363" cy="1154293"/>
          </p:xfrm>
          <a:graphic>
            <a:graphicData uri="http://schemas.openxmlformats.org/presentationml/2006/ole">
              <p:oleObj spid="_x0000_s36870" name="Equation" r:id="rId8" imgW="1002960" imgH="660240" progId="Equation.3">
                <p:embed/>
              </p:oleObj>
            </a:graphicData>
          </a:graphic>
        </p:graphicFrame>
        <p:graphicFrame>
          <p:nvGraphicFramePr>
            <p:cNvPr id="17" name="Object 4"/>
            <p:cNvGraphicFramePr>
              <a:graphicFrameLocks noChangeAspect="1"/>
            </p:cNvGraphicFramePr>
            <p:nvPr/>
          </p:nvGraphicFramePr>
          <p:xfrm>
            <a:off x="5105400" y="4997930"/>
            <a:ext cx="2362200" cy="869470"/>
          </p:xfrm>
          <a:graphic>
            <a:graphicData uri="http://schemas.openxmlformats.org/presentationml/2006/ole">
              <p:oleObj spid="_x0000_s36871" name="Equation" r:id="rId9" imgW="1307880" imgH="482400" progId="Equation.3">
                <p:embed/>
              </p:oleObj>
            </a:graphicData>
          </a:graphic>
        </p:graphicFrame>
        <p:sp>
          <p:nvSpPr>
            <p:cNvPr id="18" name="TextBox 17"/>
            <p:cNvSpPr txBox="1"/>
            <p:nvPr/>
          </p:nvSpPr>
          <p:spPr>
            <a:xfrm>
              <a:off x="4495800" y="4721423"/>
              <a:ext cx="3657600" cy="307777"/>
            </a:xfrm>
            <a:prstGeom prst="rect">
              <a:avLst/>
            </a:prstGeom>
            <a:noFill/>
          </p:spPr>
          <p:txBody>
            <a:bodyPr wrap="square" rtlCol="0">
              <a:spAutoFit/>
            </a:bodyPr>
            <a:lstStyle/>
            <a:p>
              <a:pPr algn="l"/>
              <a:r>
                <a:rPr lang="en-US" i="1" dirty="0" smtClean="0"/>
                <a:t>Transform of spectral averages</a:t>
              </a:r>
              <a:endParaRPr lang="en-US" i="1" dirty="0"/>
            </a:p>
          </p:txBody>
        </p:sp>
        <p:sp>
          <p:nvSpPr>
            <p:cNvPr id="19" name="TextBox 18"/>
            <p:cNvSpPr txBox="1"/>
            <p:nvPr/>
          </p:nvSpPr>
          <p:spPr>
            <a:xfrm>
              <a:off x="4495800" y="1752600"/>
              <a:ext cx="4495800" cy="307777"/>
            </a:xfrm>
            <a:prstGeom prst="rect">
              <a:avLst/>
            </a:prstGeom>
            <a:noFill/>
          </p:spPr>
          <p:txBody>
            <a:bodyPr wrap="square" rtlCol="0">
              <a:spAutoFit/>
            </a:bodyPr>
            <a:lstStyle/>
            <a:p>
              <a:pPr algn="l"/>
              <a:r>
                <a:rPr lang="en-US" i="1" dirty="0" smtClean="0"/>
                <a:t>Introduce averaging over spectral distribution function</a:t>
              </a:r>
              <a:endParaRPr lang="en-US" i="1" dirty="0"/>
            </a:p>
          </p:txBody>
        </p:sp>
        <p:sp>
          <p:nvSpPr>
            <p:cNvPr id="20" name="TextBox 19"/>
            <p:cNvSpPr txBox="1"/>
            <p:nvPr/>
          </p:nvSpPr>
          <p:spPr>
            <a:xfrm>
              <a:off x="4495800" y="3124200"/>
              <a:ext cx="4114800" cy="307777"/>
            </a:xfrm>
            <a:prstGeom prst="rect">
              <a:avLst/>
            </a:prstGeom>
            <a:noFill/>
          </p:spPr>
          <p:txBody>
            <a:bodyPr wrap="square" rtlCol="0">
              <a:spAutoFit/>
            </a:bodyPr>
            <a:lstStyle/>
            <a:p>
              <a:pPr algn="l"/>
              <a:r>
                <a:rPr lang="en-US" i="1" dirty="0" smtClean="0"/>
                <a:t>The lowest order moments</a:t>
              </a:r>
              <a:endParaRPr lang="en-US" i="1" dirty="0"/>
            </a:p>
          </p:txBody>
        </p:sp>
        <p:sp>
          <p:nvSpPr>
            <p:cNvPr id="21" name="TextBox 20"/>
            <p:cNvSpPr txBox="1"/>
            <p:nvPr/>
          </p:nvSpPr>
          <p:spPr>
            <a:xfrm>
              <a:off x="7086600" y="3505200"/>
              <a:ext cx="2057400" cy="307777"/>
            </a:xfrm>
            <a:prstGeom prst="rect">
              <a:avLst/>
            </a:prstGeom>
            <a:noFill/>
          </p:spPr>
          <p:txBody>
            <a:bodyPr wrap="square" rtlCol="0">
              <a:spAutoFit/>
            </a:bodyPr>
            <a:lstStyle/>
            <a:p>
              <a:pPr algn="r"/>
              <a:r>
                <a:rPr lang="en-US" dirty="0" smtClean="0"/>
                <a:t>modulation wavevector</a:t>
              </a:r>
              <a:endParaRPr lang="en-US" dirty="0"/>
            </a:p>
          </p:txBody>
        </p:sp>
        <p:sp>
          <p:nvSpPr>
            <p:cNvPr id="22" name="TextBox 21"/>
            <p:cNvSpPr txBox="1"/>
            <p:nvPr/>
          </p:nvSpPr>
          <p:spPr>
            <a:xfrm>
              <a:off x="7186653" y="4035623"/>
              <a:ext cx="1600200" cy="307777"/>
            </a:xfrm>
            <a:prstGeom prst="rect">
              <a:avLst/>
            </a:prstGeom>
            <a:noFill/>
          </p:spPr>
          <p:txBody>
            <a:bodyPr wrap="square" rtlCol="0">
              <a:spAutoFit/>
            </a:bodyPr>
            <a:lstStyle/>
            <a:p>
              <a:pPr algn="l"/>
              <a:r>
                <a:rPr lang="en-US" dirty="0" smtClean="0"/>
                <a:t>bandwidth matrix</a:t>
              </a:r>
              <a:endParaRPr lang="en-US" dirty="0"/>
            </a:p>
          </p:txBody>
        </p:sp>
      </p:grpSp>
      <p:grpSp>
        <p:nvGrpSpPr>
          <p:cNvPr id="34" name="Group 33"/>
          <p:cNvGrpSpPr/>
          <p:nvPr/>
        </p:nvGrpSpPr>
        <p:grpSpPr>
          <a:xfrm>
            <a:off x="76200" y="4495800"/>
            <a:ext cx="5029200" cy="1204555"/>
            <a:chOff x="76200" y="4495800"/>
            <a:chExt cx="5029200" cy="1204555"/>
          </a:xfrm>
        </p:grpSpPr>
        <p:sp>
          <p:nvSpPr>
            <p:cNvPr id="24" name="TextBox 23"/>
            <p:cNvSpPr txBox="1"/>
            <p:nvPr/>
          </p:nvSpPr>
          <p:spPr>
            <a:xfrm>
              <a:off x="76200" y="5115580"/>
              <a:ext cx="4267200" cy="584775"/>
            </a:xfrm>
            <a:prstGeom prst="rect">
              <a:avLst/>
            </a:prstGeom>
            <a:noFill/>
          </p:spPr>
          <p:txBody>
            <a:bodyPr wrap="square" rtlCol="0">
              <a:spAutoFit/>
            </a:bodyPr>
            <a:lstStyle/>
            <a:p>
              <a:r>
                <a:rPr lang="en-US" sz="1600" dirty="0" smtClean="0">
                  <a:solidFill>
                    <a:srgbClr val="FF0000"/>
                  </a:solidFill>
                </a:rPr>
                <a:t>Beam envelope and modulation parameters transform independently from each other!</a:t>
              </a:r>
              <a:endParaRPr lang="en-US" sz="1600" dirty="0">
                <a:solidFill>
                  <a:srgbClr val="FF0000"/>
                </a:solidFill>
              </a:endParaRPr>
            </a:p>
          </p:txBody>
        </p:sp>
        <p:cxnSp>
          <p:nvCxnSpPr>
            <p:cNvPr id="26" name="Straight Arrow Connector 25"/>
            <p:cNvCxnSpPr/>
            <p:nvPr/>
          </p:nvCxnSpPr>
          <p:spPr bwMode="auto">
            <a:xfrm flipH="1" flipV="1">
              <a:off x="2286000" y="4495800"/>
              <a:ext cx="152400" cy="609600"/>
            </a:xfrm>
            <a:prstGeom prst="straightConnector1">
              <a:avLst/>
            </a:prstGeom>
            <a:noFill/>
            <a:ln w="25400" cap="flat" cmpd="sng" algn="ctr">
              <a:solidFill>
                <a:srgbClr val="FF0000"/>
              </a:solidFill>
              <a:prstDash val="solid"/>
              <a:round/>
              <a:headEnd type="none" w="med" len="med"/>
              <a:tailEnd type="stealth" w="med" len="lg"/>
            </a:ln>
            <a:effectLst/>
          </p:spPr>
        </p:cxnSp>
        <p:cxnSp>
          <p:nvCxnSpPr>
            <p:cNvPr id="27" name="Straight Arrow Connector 26"/>
            <p:cNvCxnSpPr/>
            <p:nvPr/>
          </p:nvCxnSpPr>
          <p:spPr bwMode="auto">
            <a:xfrm>
              <a:off x="4191000" y="5410200"/>
              <a:ext cx="914400" cy="76200"/>
            </a:xfrm>
            <a:prstGeom prst="straightConnector1">
              <a:avLst/>
            </a:prstGeom>
            <a:noFill/>
            <a:ln w="25400" cap="flat" cmpd="sng" algn="ctr">
              <a:solidFill>
                <a:srgbClr val="FF0000"/>
              </a:solidFill>
              <a:prstDash val="solid"/>
              <a:round/>
              <a:headEnd type="none" w="med" len="med"/>
              <a:tailEnd type="stealth" w="med" len="lg"/>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2.5"/>
                                          </p:val>
                                        </p:tav>
                                        <p:tav tm="100000">
                                          <p:val>
                                            <p:strVal val="#ppt_w"/>
                                          </p:val>
                                        </p:tav>
                                      </p:tavLst>
                                    </p:anim>
                                    <p:anim calcmode="lin" valueType="num">
                                      <p:cBhvr>
                                        <p:cTn id="8" dur="1000" fill="hold"/>
                                        <p:tgtEl>
                                          <p:spTgt spid="33"/>
                                        </p:tgtEl>
                                        <p:attrNameLst>
                                          <p:attrName>ppt_h</p:attrName>
                                        </p:attrNameLst>
                                      </p:cBhvr>
                                      <p:tavLst>
                                        <p:tav tm="0">
                                          <p:val>
                                            <p:strVal val="#ppt_h*0.01"/>
                                          </p:val>
                                        </p:tav>
                                        <p:tav tm="100000">
                                          <p:val>
                                            <p:strVal val="#ppt_h"/>
                                          </p:val>
                                        </p:tav>
                                      </p:tavLst>
                                    </p:anim>
                                    <p:anim calcmode="lin" valueType="num">
                                      <p:cBhvr>
                                        <p:cTn id="9" dur="1000" fill="hold"/>
                                        <p:tgtEl>
                                          <p:spTgt spid="33"/>
                                        </p:tgtEl>
                                        <p:attrNameLst>
                                          <p:attrName>ppt_x</p:attrName>
                                        </p:attrNameLst>
                                      </p:cBhvr>
                                      <p:tavLst>
                                        <p:tav tm="0">
                                          <p:val>
                                            <p:strVal val="#ppt_x"/>
                                          </p:val>
                                        </p:tav>
                                        <p:tav tm="100000">
                                          <p:val>
                                            <p:strVal val="#ppt_x"/>
                                          </p:val>
                                        </p:tav>
                                      </p:tavLst>
                                    </p:anim>
                                    <p:anim calcmode="lin" valueType="num">
                                      <p:cBhvr>
                                        <p:cTn id="10" dur="1000" fill="hold"/>
                                        <p:tgtEl>
                                          <p:spTgt spid="33"/>
                                        </p:tgtEl>
                                        <p:attrNameLst>
                                          <p:attrName>ppt_y</p:attrName>
                                        </p:attrNameLst>
                                      </p:cBhvr>
                                      <p:tavLst>
                                        <p:tav tm="0">
                                          <p:val>
                                            <p:strVal val="#ppt_h+1"/>
                                          </p:val>
                                        </p:tav>
                                        <p:tav tm="100000">
                                          <p:val>
                                            <p:strVal val="#ppt_y"/>
                                          </p:val>
                                        </p:tav>
                                      </p:tavLst>
                                    </p:anim>
                                    <p:animEffect transition="in" filter="fade">
                                      <p:cBhvr>
                                        <p:cTn id="11" dur="10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1000" fill="hold"/>
                                        <p:tgtEl>
                                          <p:spTgt spid="34"/>
                                        </p:tgtEl>
                                        <p:attrNameLst>
                                          <p:attrName>ppt_w</p:attrName>
                                        </p:attrNameLst>
                                      </p:cBhvr>
                                      <p:tavLst>
                                        <p:tav tm="0">
                                          <p:val>
                                            <p:strVal val="#ppt_w*2.5"/>
                                          </p:val>
                                        </p:tav>
                                        <p:tav tm="100000">
                                          <p:val>
                                            <p:strVal val="#ppt_w"/>
                                          </p:val>
                                        </p:tav>
                                      </p:tavLst>
                                    </p:anim>
                                    <p:anim calcmode="lin" valueType="num">
                                      <p:cBhvr>
                                        <p:cTn id="17" dur="1000" fill="hold"/>
                                        <p:tgtEl>
                                          <p:spTgt spid="34"/>
                                        </p:tgtEl>
                                        <p:attrNameLst>
                                          <p:attrName>ppt_h</p:attrName>
                                        </p:attrNameLst>
                                      </p:cBhvr>
                                      <p:tavLst>
                                        <p:tav tm="0">
                                          <p:val>
                                            <p:strVal val="#ppt_h*0.01"/>
                                          </p:val>
                                        </p:tav>
                                        <p:tav tm="100000">
                                          <p:val>
                                            <p:strVal val="#ppt_h"/>
                                          </p:val>
                                        </p:tav>
                                      </p:tavLst>
                                    </p:anim>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h+1"/>
                                          </p:val>
                                        </p:tav>
                                        <p:tav tm="100000">
                                          <p:val>
                                            <p:strVal val="#ppt_y"/>
                                          </p:val>
                                        </p:tav>
                                      </p:tavLst>
                                    </p:anim>
                                    <p:animEffect transition="in" filter="fade">
                                      <p:cBhvr>
                                        <p:cTn id="2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8</a:t>
            </a:fld>
            <a:endParaRPr lang="en-US" dirty="0" smtClean="0"/>
          </a:p>
        </p:txBody>
      </p:sp>
      <p:sp>
        <p:nvSpPr>
          <p:cNvPr id="14339" name="Title 1"/>
          <p:cNvSpPr>
            <a:spLocks noGrp="1"/>
          </p:cNvSpPr>
          <p:nvPr>
            <p:ph type="title" idx="4294967295"/>
          </p:nvPr>
        </p:nvSpPr>
        <p:spPr>
          <a:xfrm>
            <a:off x="381000" y="533400"/>
            <a:ext cx="4572000" cy="654050"/>
          </a:xfrm>
        </p:spPr>
        <p:txBody>
          <a:bodyPr anchor="ctr"/>
          <a:lstStyle/>
          <a:p>
            <a:pPr eaLnBrk="1" hangingPunct="1"/>
            <a:r>
              <a:rPr lang="en-US" dirty="0" smtClean="0"/>
              <a:t>Bandwidth matrix as metrics for beam quality</a:t>
            </a:r>
          </a:p>
        </p:txBody>
      </p:sp>
      <p:pic>
        <p:nvPicPr>
          <p:cNvPr id="13" name="Picture 12" descr="unmodulated.eps"/>
          <p:cNvPicPr>
            <a:picLocks noChangeAspect="1"/>
          </p:cNvPicPr>
          <p:nvPr/>
        </p:nvPicPr>
        <p:blipFill>
          <a:blip r:embed="rId4" cstate="print"/>
          <a:stretch>
            <a:fillRect/>
          </a:stretch>
        </p:blipFill>
        <p:spPr>
          <a:xfrm>
            <a:off x="2971800" y="1524000"/>
            <a:ext cx="5943600" cy="4114800"/>
          </a:xfrm>
          <a:prstGeom prst="rect">
            <a:avLst/>
          </a:prstGeom>
        </p:spPr>
      </p:pic>
      <p:graphicFrame>
        <p:nvGraphicFramePr>
          <p:cNvPr id="37897" name="Object 9"/>
          <p:cNvGraphicFramePr>
            <a:graphicFrameLocks noChangeAspect="1"/>
          </p:cNvGraphicFramePr>
          <p:nvPr/>
        </p:nvGraphicFramePr>
        <p:xfrm>
          <a:off x="304800" y="1905000"/>
          <a:ext cx="2484438" cy="841375"/>
        </p:xfrm>
        <a:graphic>
          <a:graphicData uri="http://schemas.openxmlformats.org/presentationml/2006/ole">
            <p:oleObj spid="_x0000_s37897" name="Equation" r:id="rId5" imgW="1307880" imgH="444240" progId="Equation.3">
              <p:embed/>
            </p:oleObj>
          </a:graphicData>
        </a:graphic>
      </p:graphicFrame>
      <p:sp>
        <p:nvSpPr>
          <p:cNvPr id="16" name="TextBox 15"/>
          <p:cNvSpPr txBox="1"/>
          <p:nvPr/>
        </p:nvSpPr>
        <p:spPr>
          <a:xfrm>
            <a:off x="76200" y="3084493"/>
            <a:ext cx="2819400" cy="954107"/>
          </a:xfrm>
          <a:prstGeom prst="rect">
            <a:avLst/>
          </a:prstGeom>
          <a:noFill/>
        </p:spPr>
        <p:txBody>
          <a:bodyPr wrap="square" rtlCol="0">
            <a:spAutoFit/>
          </a:bodyPr>
          <a:lstStyle/>
          <a:p>
            <a:r>
              <a:rPr lang="en-US" dirty="0" smtClean="0"/>
              <a:t>Bandwidth matrix B transforms exactly as inverse beam matrix </a:t>
            </a:r>
            <a:r>
              <a:rPr lang="en-US" dirty="0" smtClean="0">
                <a:sym typeface="Symbol"/>
              </a:rPr>
              <a:t></a:t>
            </a:r>
            <a:endParaRPr lang="en-US" dirty="0" smtClean="0"/>
          </a:p>
          <a:p>
            <a:endParaRPr lang="en-US" dirty="0" smtClean="0"/>
          </a:p>
          <a:p>
            <a:r>
              <a:rPr lang="en-US" dirty="0" smtClean="0"/>
              <a:t>In case of Gaussian beam,</a:t>
            </a:r>
            <a:endParaRPr lang="en-US" dirty="0"/>
          </a:p>
        </p:txBody>
      </p:sp>
      <p:graphicFrame>
        <p:nvGraphicFramePr>
          <p:cNvPr id="37899" name="Object 11"/>
          <p:cNvGraphicFramePr>
            <a:graphicFrameLocks noChangeAspect="1"/>
          </p:cNvGraphicFramePr>
          <p:nvPr/>
        </p:nvGraphicFramePr>
        <p:xfrm>
          <a:off x="1066800" y="4200525"/>
          <a:ext cx="892175" cy="600075"/>
        </p:xfrm>
        <a:graphic>
          <a:graphicData uri="http://schemas.openxmlformats.org/presentationml/2006/ole">
            <p:oleObj spid="_x0000_s37899" name="Equation" r:id="rId6" imgW="469800" imgH="317160" progId="Equation.3">
              <p:embed/>
            </p:oleObj>
          </a:graphicData>
        </a:graphic>
      </p:graphicFrame>
      <p:pic>
        <p:nvPicPr>
          <p:cNvPr id="18" name="Picture 17" descr="modulated_3.eps"/>
          <p:cNvPicPr>
            <a:picLocks noChangeAspect="1"/>
          </p:cNvPicPr>
          <p:nvPr/>
        </p:nvPicPr>
        <p:blipFill>
          <a:blip r:embed="rId7" cstate="print"/>
          <a:stretch>
            <a:fillRect/>
          </a:stretch>
        </p:blipFill>
        <p:spPr>
          <a:xfrm>
            <a:off x="2971800" y="1524000"/>
            <a:ext cx="5943600" cy="4114800"/>
          </a:xfrm>
          <a:prstGeom prst="rect">
            <a:avLst/>
          </a:prstGeom>
        </p:spPr>
      </p:pic>
      <p:pic>
        <p:nvPicPr>
          <p:cNvPr id="19" name="Picture 18" descr="modulated_5.eps"/>
          <p:cNvPicPr>
            <a:picLocks noChangeAspect="1"/>
          </p:cNvPicPr>
          <p:nvPr/>
        </p:nvPicPr>
        <p:blipFill>
          <a:blip r:embed="rId8" cstate="print"/>
          <a:stretch>
            <a:fillRect/>
          </a:stretch>
        </p:blipFill>
        <p:spPr>
          <a:xfrm>
            <a:off x="2971800" y="1524000"/>
            <a:ext cx="5943600" cy="4114800"/>
          </a:xfrm>
          <a:prstGeom prst="rect">
            <a:avLst/>
          </a:prstGeom>
        </p:spPr>
      </p:pic>
      <p:pic>
        <p:nvPicPr>
          <p:cNvPr id="20" name="Picture 19" descr="modulated_10.eps"/>
          <p:cNvPicPr>
            <a:picLocks noChangeAspect="1"/>
          </p:cNvPicPr>
          <p:nvPr/>
        </p:nvPicPr>
        <p:blipFill>
          <a:blip r:embed="rId9" cstate="print"/>
          <a:stretch>
            <a:fillRect/>
          </a:stretch>
        </p:blipFill>
        <p:spPr>
          <a:xfrm>
            <a:off x="2971800" y="1524000"/>
            <a:ext cx="5943600"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0"/>
          </p:nvPr>
        </p:nvSpPr>
        <p:spPr>
          <a:xfrm>
            <a:off x="7150100" y="6248400"/>
            <a:ext cx="1993900" cy="342900"/>
          </a:xfrm>
          <a:noFill/>
        </p:spPr>
        <p:txBody>
          <a:bodyPr/>
          <a:lstStyle/>
          <a:p>
            <a:r>
              <a:rPr lang="en-US" dirty="0" smtClean="0"/>
              <a:t>Slide </a:t>
            </a:r>
            <a:fld id="{56E9B01E-8D8E-4DB2-AB12-B95C21F98985}" type="slidenum">
              <a:rPr lang="en-US" smtClean="0"/>
              <a:pPr/>
              <a:t>9</a:t>
            </a:fld>
            <a:endParaRPr lang="en-US" dirty="0" smtClean="0"/>
          </a:p>
        </p:txBody>
      </p:sp>
      <p:sp>
        <p:nvSpPr>
          <p:cNvPr id="14339" name="Title 1"/>
          <p:cNvSpPr>
            <a:spLocks noGrp="1"/>
          </p:cNvSpPr>
          <p:nvPr>
            <p:ph type="title" idx="4294967295"/>
          </p:nvPr>
        </p:nvSpPr>
        <p:spPr>
          <a:xfrm>
            <a:off x="381000" y="533400"/>
            <a:ext cx="4572000" cy="654050"/>
          </a:xfrm>
        </p:spPr>
        <p:txBody>
          <a:bodyPr anchor="ctr"/>
          <a:lstStyle/>
          <a:p>
            <a:pPr eaLnBrk="1" hangingPunct="1"/>
            <a:r>
              <a:rPr lang="en-US" dirty="0" smtClean="0"/>
              <a:t>Modulation invariants</a:t>
            </a:r>
          </a:p>
        </p:txBody>
      </p:sp>
      <p:graphicFrame>
        <p:nvGraphicFramePr>
          <p:cNvPr id="38914" name="Object 2"/>
          <p:cNvGraphicFramePr>
            <a:graphicFrameLocks noChangeAspect="1"/>
          </p:cNvGraphicFramePr>
          <p:nvPr/>
        </p:nvGraphicFramePr>
        <p:xfrm>
          <a:off x="6583362" y="1497013"/>
          <a:ext cx="2484438" cy="1779587"/>
        </p:xfrm>
        <a:graphic>
          <a:graphicData uri="http://schemas.openxmlformats.org/presentationml/2006/ole">
            <p:oleObj spid="_x0000_s38914" name="Equation" r:id="rId4" imgW="1307880" imgH="939600" progId="Equation.3">
              <p:embed/>
            </p:oleObj>
          </a:graphicData>
        </a:graphic>
      </p:graphicFrame>
      <p:graphicFrame>
        <p:nvGraphicFramePr>
          <p:cNvPr id="38916" name="Object 4"/>
          <p:cNvGraphicFramePr>
            <a:graphicFrameLocks noChangeAspect="1"/>
          </p:cNvGraphicFramePr>
          <p:nvPr/>
        </p:nvGraphicFramePr>
        <p:xfrm>
          <a:off x="277813" y="1600200"/>
          <a:ext cx="2268537" cy="793750"/>
        </p:xfrm>
        <a:graphic>
          <a:graphicData uri="http://schemas.openxmlformats.org/presentationml/2006/ole">
            <p:oleObj spid="_x0000_s38916" name="Equation" r:id="rId5" imgW="1193760" imgH="419040" progId="Equation.3">
              <p:embed/>
            </p:oleObj>
          </a:graphicData>
        </a:graphic>
      </p:graphicFrame>
      <p:sp>
        <p:nvSpPr>
          <p:cNvPr id="8" name="TextBox 7"/>
          <p:cNvSpPr txBox="1"/>
          <p:nvPr/>
        </p:nvSpPr>
        <p:spPr>
          <a:xfrm>
            <a:off x="2514600" y="1686580"/>
            <a:ext cx="3810000" cy="523220"/>
          </a:xfrm>
          <a:prstGeom prst="rect">
            <a:avLst/>
          </a:prstGeom>
          <a:noFill/>
        </p:spPr>
        <p:txBody>
          <a:bodyPr wrap="square" rtlCol="0">
            <a:spAutoFit/>
          </a:bodyPr>
          <a:lstStyle/>
          <a:p>
            <a:r>
              <a:rPr lang="en-US" dirty="0" smtClean="0"/>
              <a:t>Invariants similar to eigen-emittance concept can be introduced for bandwidth matrix</a:t>
            </a:r>
            <a:endParaRPr lang="en-US" dirty="0"/>
          </a:p>
        </p:txBody>
      </p:sp>
      <p:graphicFrame>
        <p:nvGraphicFramePr>
          <p:cNvPr id="38917" name="Object 5"/>
          <p:cNvGraphicFramePr>
            <a:graphicFrameLocks noChangeAspect="1"/>
          </p:cNvGraphicFramePr>
          <p:nvPr/>
        </p:nvGraphicFramePr>
        <p:xfrm>
          <a:off x="304800" y="2990850"/>
          <a:ext cx="1743075" cy="985838"/>
        </p:xfrm>
        <a:graphic>
          <a:graphicData uri="http://schemas.openxmlformats.org/presentationml/2006/ole">
            <p:oleObj spid="_x0000_s38917" name="Equation" r:id="rId6" imgW="965160" imgH="545760" progId="Equation.3">
              <p:embed/>
            </p:oleObj>
          </a:graphicData>
        </a:graphic>
      </p:graphicFrame>
      <p:sp>
        <p:nvSpPr>
          <p:cNvPr id="10" name="TextBox 9"/>
          <p:cNvSpPr txBox="1"/>
          <p:nvPr/>
        </p:nvSpPr>
        <p:spPr>
          <a:xfrm>
            <a:off x="2590800" y="3016244"/>
            <a:ext cx="3810000" cy="954107"/>
          </a:xfrm>
          <a:prstGeom prst="rect">
            <a:avLst/>
          </a:prstGeom>
          <a:noFill/>
        </p:spPr>
        <p:txBody>
          <a:bodyPr wrap="square" rtlCol="0">
            <a:spAutoFit/>
          </a:bodyPr>
          <a:lstStyle/>
          <a:p>
            <a:r>
              <a:rPr lang="en-US" dirty="0" smtClean="0"/>
              <a:t>The number of modulation periods under the envelope is conserved</a:t>
            </a:r>
          </a:p>
          <a:p>
            <a:endParaRPr lang="en-US" dirty="0" smtClean="0"/>
          </a:p>
          <a:p>
            <a:r>
              <a:rPr lang="en-US" dirty="0" smtClean="0"/>
              <a:t>Same for each eigen- phase plane</a:t>
            </a:r>
            <a:endParaRPr lang="en-US" dirty="0"/>
          </a:p>
        </p:txBody>
      </p:sp>
      <p:graphicFrame>
        <p:nvGraphicFramePr>
          <p:cNvPr id="11" name="Object 5"/>
          <p:cNvGraphicFramePr>
            <a:graphicFrameLocks noChangeAspect="1"/>
          </p:cNvGraphicFramePr>
          <p:nvPr/>
        </p:nvGraphicFramePr>
        <p:xfrm>
          <a:off x="304800" y="4583113"/>
          <a:ext cx="1651000" cy="984250"/>
        </p:xfrm>
        <a:graphic>
          <a:graphicData uri="http://schemas.openxmlformats.org/presentationml/2006/ole">
            <p:oleObj spid="_x0000_s38918" name="Equation" r:id="rId7" imgW="914400" imgH="545760" progId="Equation.3">
              <p:embed/>
            </p:oleObj>
          </a:graphicData>
        </a:graphic>
      </p:graphicFrame>
      <p:sp>
        <p:nvSpPr>
          <p:cNvPr id="12" name="TextBox 11"/>
          <p:cNvSpPr txBox="1"/>
          <p:nvPr/>
        </p:nvSpPr>
        <p:spPr>
          <a:xfrm>
            <a:off x="2590800" y="4608506"/>
            <a:ext cx="3810000" cy="954107"/>
          </a:xfrm>
          <a:prstGeom prst="rect">
            <a:avLst/>
          </a:prstGeom>
          <a:noFill/>
        </p:spPr>
        <p:txBody>
          <a:bodyPr wrap="square" rtlCol="0">
            <a:spAutoFit/>
          </a:bodyPr>
          <a:lstStyle/>
          <a:p>
            <a:r>
              <a:rPr lang="en-US" dirty="0" smtClean="0"/>
              <a:t>The relative bandwidth of modulation is conserved in linear beamlines</a:t>
            </a:r>
          </a:p>
          <a:p>
            <a:endParaRPr lang="en-US" dirty="0" smtClean="0"/>
          </a:p>
          <a:p>
            <a:r>
              <a:rPr lang="en-US" dirty="0" smtClean="0"/>
              <a:t>Same for each eigen- phase plane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slides">
  <a:themeElements>
    <a:clrScheme name="slide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50800" dir="2700000" algn="ctr" rotWithShape="0">
            <a:schemeClr val="bg2">
              <a:alpha val="75000"/>
            </a:schemeClr>
          </a:outerShdw>
        </a:effectLst>
      </a:spPr>
      <a:bodyPr vert="horz" wrap="none" lIns="91406" tIns="45704" rIns="91406" bIns="45704"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50800" dir="2700000" algn="ctr" rotWithShape="0">
            <a:schemeClr val="bg2">
              <a:alpha val="75000"/>
            </a:schemeClr>
          </a:outerShdw>
        </a:effectLst>
      </a:spPr>
      <a:bodyPr vert="horz" wrap="none" lIns="91406" tIns="45704" rIns="91406" bIns="45704"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slide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lide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lide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lide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slide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slide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slide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slide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slide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16519</TotalTime>
  <Words>852</Words>
  <Application>Microsoft Office PowerPoint</Application>
  <PresentationFormat>On-screen Show (4:3)</PresentationFormat>
  <Paragraphs>161</Paragraphs>
  <Slides>15</Slides>
  <Notes>15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4_slides</vt:lpstr>
      <vt:lpstr>Custom Design</vt:lpstr>
      <vt:lpstr>Equation</vt:lpstr>
      <vt:lpstr>Slide 1</vt:lpstr>
      <vt:lpstr>FEL seeding</vt:lpstr>
      <vt:lpstr>Motivation</vt:lpstr>
      <vt:lpstr>Spectral distribution function</vt:lpstr>
      <vt:lpstr>Qualitative dynamics of spectral distribution</vt:lpstr>
      <vt:lpstr>Vlasov equation</vt:lpstr>
      <vt:lpstr>Spectral averages</vt:lpstr>
      <vt:lpstr>Bandwidth matrix as metrics for beam quality</vt:lpstr>
      <vt:lpstr>Modulation invariants</vt:lpstr>
      <vt:lpstr>Laser-induced energy modulation</vt:lpstr>
      <vt:lpstr>Diagrams describing seeding schemes</vt:lpstr>
      <vt:lpstr>High Gain Harmonic Generation (HGHG)</vt:lpstr>
      <vt:lpstr>Echo Enabled Harmonic Generation (EEHG)</vt:lpstr>
      <vt:lpstr>Compressed Harmonic Generation (CHG)</vt:lpstr>
      <vt:lpstr>Conclusions</vt:lpstr>
    </vt:vector>
  </TitlesOfParts>
  <Company>Pam French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Carlsten</dc:creator>
  <cp:lastModifiedBy>Nikolai Yampolsky</cp:lastModifiedBy>
  <cp:revision>1133</cp:revision>
  <cp:lastPrinted>2007-07-24T16:24:51Z</cp:lastPrinted>
  <dcterms:modified xsi:type="dcterms:W3CDTF">2012-03-08T14:11:28Z</dcterms:modified>
</cp:coreProperties>
</file>