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5" r:id="rId3"/>
    <p:sldId id="286" r:id="rId4"/>
    <p:sldId id="289" r:id="rId5"/>
    <p:sldId id="287" r:id="rId6"/>
    <p:sldId id="268" r:id="rId7"/>
    <p:sldId id="279" r:id="rId8"/>
    <p:sldId id="259" r:id="rId9"/>
    <p:sldId id="280" r:id="rId10"/>
    <p:sldId id="265" r:id="rId11"/>
    <p:sldId id="269" r:id="rId12"/>
    <p:sldId id="266" r:id="rId13"/>
    <p:sldId id="260" r:id="rId14"/>
    <p:sldId id="258" r:id="rId15"/>
    <p:sldId id="261" r:id="rId16"/>
    <p:sldId id="262" r:id="rId17"/>
    <p:sldId id="272" r:id="rId18"/>
    <p:sldId id="263" r:id="rId19"/>
    <p:sldId id="267" r:id="rId20"/>
    <p:sldId id="277" r:id="rId21"/>
    <p:sldId id="278" r:id="rId22"/>
    <p:sldId id="264" r:id="rId2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ercis" initials="c" lastIdx="2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51" autoAdjust="0"/>
    <p:restoredTop sz="86304" autoAdjust="0"/>
  </p:normalViewPr>
  <p:slideViewPr>
    <p:cSldViewPr>
      <p:cViewPr varScale="1">
        <p:scale>
          <a:sx n="64" d="100"/>
          <a:sy n="64" d="100"/>
        </p:scale>
        <p:origin x="-3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667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1D2D1-51E2-4A13-836B-6F9B57771B62}" type="datetimeFigureOut">
              <a:rPr kumimoji="1" lang="ja-JP" altLang="en-US" smtClean="0"/>
              <a:pPr/>
              <a:t>2012/3/8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C5E97-D7DC-4AC0-B8DD-73731A30A26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5EF32-97AA-4567-907F-0EC7262D1801}" type="datetimeFigureOut">
              <a:rPr kumimoji="1" lang="ja-JP" altLang="en-US" smtClean="0"/>
              <a:pPr/>
              <a:t>2012/3/8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7E01B-885E-4516-B422-D24211EF497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7E01B-885E-4516-B422-D24211EF4974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</a:endParaRPr>
          </a:p>
        </p:txBody>
      </p:sp>
      <p:sp>
        <p:nvSpPr>
          <p:cNvPr id="4915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F141D3-30DB-49FD-9FAE-E0065618080A}" type="slidenum">
              <a:rPr lang="en-US" altLang="ja-JP">
                <a:latin typeface="Arial" pitchFamily="34" charset="0"/>
              </a:rPr>
              <a:pPr/>
              <a:t>2</a:t>
            </a:fld>
            <a:endParaRPr lang="en-US" altLang="ja-JP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7E01B-885E-4516-B422-D24211EF4974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077C-447B-4BF1-8465-515DF0821447}" type="datetime1">
              <a:rPr kumimoji="1" lang="ja-JP" altLang="en-US" smtClean="0"/>
              <a:pPr/>
              <a:t>2012/3/8</a:t>
            </a:fld>
            <a:endParaRPr kumimoji="1" lang="ja-JP" alt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yyyyyyyyyyyyyyyyyyyyyyyyyyyyyyyyyyyyyyyyyyyyyyyyyyyyyyyyyyy</a:t>
            </a:r>
            <a:endParaRPr kumimoji="1" lang="ja-JP" altLang="en-US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0E1B-E67A-47F2-BF21-92F4A07E8E23}" type="datetime1">
              <a:rPr kumimoji="1" lang="ja-JP" altLang="en-US" smtClean="0"/>
              <a:pPr/>
              <a:t>2012/3/8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yyyyyyyyyyyyyyyyyyyyyyyyyyyyyyyyyyyyyyyyyyyyyyyyyyyyyyyyyyy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0FEA-D750-47EF-BA8F-4C0EB92DDDEA}" type="datetime1">
              <a:rPr kumimoji="1" lang="ja-JP" altLang="en-US" smtClean="0"/>
              <a:pPr/>
              <a:t>2012/3/8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yyyyyyyyyyyyyyyyyyyyyyyyyyyyyyyyyyyyyyyyyyyyyyyyyyyyyyyyyyy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7498-D76B-4CC3-88A7-059B60C46832}" type="datetime1">
              <a:rPr kumimoji="1" lang="ja-JP" altLang="en-US" smtClean="0"/>
              <a:pPr/>
              <a:t>2012/3/8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yyyyyyyyyyyyyyyyyyyyyyyyyyyyyyyyyyyyyyyyyyyyyyyyyyyyyyyyyyy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E66B-5373-4839-9AF6-BFD0B6CF8CE8}" type="datetime1">
              <a:rPr kumimoji="1" lang="ja-JP" altLang="en-US" smtClean="0"/>
              <a:pPr/>
              <a:t>2012/3/8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yyyyyyyyyyyyyyyyyyyyyyyyyyyyyyyyyyyyyyyyyyyyyyyyyyyyyyyyyyy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BED2-D2B2-45EC-8110-9EC74F58E49C}" type="datetime1">
              <a:rPr kumimoji="1" lang="ja-JP" altLang="en-US" smtClean="0"/>
              <a:pPr/>
              <a:t>2012/3/8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yyyyyyyyyyyyyyyyyyyyyyyyyyyyyyyyyyyyyyyyyyyyyyyyyyyyyyyyyyy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1A5E-0D50-44A0-9C3C-9F59119056B1}" type="datetime1">
              <a:rPr kumimoji="1" lang="ja-JP" altLang="en-US" smtClean="0"/>
              <a:pPr/>
              <a:t>2012/3/8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yyyyyyyyyyyyyyyyyyyyyyyyyyyyyyyyyyyyyyyyyyyyyyyyyyyyyyyyyyy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D0A6-A98D-4870-BEC4-58967C88D0DD}" type="datetime1">
              <a:rPr kumimoji="1" lang="ja-JP" altLang="en-US" smtClean="0"/>
              <a:pPr/>
              <a:t>2012/3/8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yyyyyyyyyyyyyyyyyyyyyyyyyyyyyyyyyyyyyyyyyyyyyyyyyyyyyyyyyyy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601D-F90C-4E6B-90E1-A20962F98E14}" type="datetime1">
              <a:rPr kumimoji="1" lang="ja-JP" altLang="en-US" smtClean="0"/>
              <a:pPr/>
              <a:t>2012/3/8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yyyyyyyyyyyyyyyyyyyyyyyyyyyyyyyyyyyyyyyyyyyyyyyyyyyyyyyyyyy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4F74-D4FA-4846-A1E6-16BA18E1B517}" type="datetime1">
              <a:rPr kumimoji="1" lang="ja-JP" altLang="en-US" smtClean="0"/>
              <a:pPr/>
              <a:t>2012/3/8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yyyyyyyyyyyyyyyyyyyyyyyyyyyyyyyyyyyyyyyyyyyyyyyyyyyyyyyyyyy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つの角を丸めた四角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8FF3-C108-41EA-A033-511B4D1EB43C}" type="datetime1">
              <a:rPr kumimoji="1" lang="ja-JP" altLang="en-US" smtClean="0"/>
              <a:pPr/>
              <a:t>2012/3/8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yyyyyyyyyyyyyyyyyyyyyyyyyyyyyyyyyyyyyyyyyyyyyyyyyyyyyyyyyyy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フリーフォーム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フリーフォーム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0" name="テキスト プレースホル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3D6388-3844-4C2D-886D-B30CA375DCC0}" type="datetime1">
              <a:rPr kumimoji="1" lang="ja-JP" altLang="en-US" smtClean="0"/>
              <a:pPr/>
              <a:t>2012/3/8</a:t>
            </a:fld>
            <a:endParaRPr kumimoji="1" lang="ja-JP" altLang="en-US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kumimoji="1" lang="en-US" altLang="ja-JP" smtClean="0"/>
              <a:t>yyyyyyyyyyyyyyyyyyyyyyyyyyyyyyyyyyyyyyyyyyyyyyyyyyyyyyyyyyy</a:t>
            </a:r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フリーフォーム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フリーフォーム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7851648" cy="18288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Lattice and optics design of </a:t>
            </a:r>
            <a:br>
              <a:rPr kumimoji="1" lang="en-US" altLang="ja-JP" sz="3200" dirty="0" smtClean="0"/>
            </a:br>
            <a:r>
              <a:rPr kumimoji="1" lang="en-US" altLang="ja-JP" sz="3200" dirty="0" smtClean="0"/>
              <a:t>both compact ERL and 3-GeV ERL projects</a:t>
            </a:r>
            <a:endParaRPr kumimoji="1" lang="ja-JP" altLang="en-US" sz="3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55776" y="4221088"/>
            <a:ext cx="6048672" cy="2016224"/>
          </a:xfrm>
        </p:spPr>
        <p:txBody>
          <a:bodyPr>
            <a:normAutofit fontScale="55000" lnSpcReduction="20000"/>
          </a:bodyPr>
          <a:lstStyle/>
          <a:p>
            <a:r>
              <a:rPr kumimoji="1" lang="en-US" altLang="ja-JP" sz="3600" dirty="0" smtClean="0"/>
              <a:t>ICFA Workshop on Future Light Source, FLS2012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M. </a:t>
            </a:r>
            <a:r>
              <a:rPr kumimoji="1" lang="en-US" altLang="ja-JP" dirty="0" err="1" smtClean="0"/>
              <a:t>Shimada</a:t>
            </a:r>
            <a:r>
              <a:rPr kumimoji="1" lang="en-US" altLang="ja-JP" baseline="30000" dirty="0" err="1" smtClean="0"/>
              <a:t>A</a:t>
            </a:r>
            <a:r>
              <a:rPr kumimoji="1" lang="en-US" altLang="ja-JP" baseline="30000" dirty="0" smtClean="0"/>
              <a:t>)</a:t>
            </a:r>
            <a:r>
              <a:rPr kumimoji="1" lang="en-US" altLang="ja-JP" dirty="0" smtClean="0"/>
              <a:t>, T. </a:t>
            </a:r>
            <a:r>
              <a:rPr kumimoji="1" lang="en-US" altLang="ja-JP" dirty="0" err="1" smtClean="0"/>
              <a:t>Miyajima</a:t>
            </a:r>
            <a:r>
              <a:rPr lang="en-US" altLang="ja-JP" baseline="30000" dirty="0" err="1" smtClean="0"/>
              <a:t>A</a:t>
            </a:r>
            <a:r>
              <a:rPr lang="en-US" altLang="ja-JP" baseline="30000" dirty="0" smtClean="0"/>
              <a:t>)</a:t>
            </a:r>
            <a:r>
              <a:rPr lang="en-US" altLang="ja-JP" dirty="0" smtClean="0"/>
              <a:t>, N. </a:t>
            </a:r>
            <a:r>
              <a:rPr lang="en-US" altLang="ja-JP" dirty="0" err="1" smtClean="0"/>
              <a:t>Nakamura</a:t>
            </a:r>
            <a:r>
              <a:rPr lang="en-US" altLang="ja-JP" baseline="30000" dirty="0" err="1" smtClean="0"/>
              <a:t>A</a:t>
            </a:r>
            <a:r>
              <a:rPr lang="en-US" altLang="ja-JP" baseline="30000" dirty="0" smtClean="0"/>
              <a:t>)</a:t>
            </a:r>
            <a:r>
              <a:rPr lang="en-US" altLang="ja-JP" dirty="0" smtClean="0"/>
              <a:t>, Y. </a:t>
            </a:r>
            <a:r>
              <a:rPr lang="en-US" altLang="ja-JP" dirty="0" err="1" smtClean="0"/>
              <a:t>Kobayashi</a:t>
            </a:r>
            <a:r>
              <a:rPr lang="en-US" altLang="ja-JP" baseline="30000" dirty="0" err="1" smtClean="0"/>
              <a:t>A</a:t>
            </a:r>
            <a:r>
              <a:rPr lang="en-US" altLang="ja-JP" baseline="30000" dirty="0" smtClean="0"/>
              <a:t>)</a:t>
            </a:r>
            <a:r>
              <a:rPr lang="en-US" altLang="ja-JP" dirty="0" smtClean="0"/>
              <a:t>, </a:t>
            </a:r>
          </a:p>
          <a:p>
            <a:r>
              <a:rPr lang="en-US" altLang="ja-JP" dirty="0" smtClean="0"/>
              <a:t>K. </a:t>
            </a:r>
            <a:r>
              <a:rPr lang="en-US" altLang="ja-JP" dirty="0" err="1" smtClean="0"/>
              <a:t>Harada</a:t>
            </a:r>
            <a:r>
              <a:rPr lang="en-US" altLang="ja-JP" baseline="30000" dirty="0" err="1" smtClean="0"/>
              <a:t>A</a:t>
            </a:r>
            <a:r>
              <a:rPr lang="en-US" altLang="ja-JP" baseline="30000" dirty="0" smtClean="0"/>
              <a:t>)</a:t>
            </a:r>
            <a:r>
              <a:rPr lang="en-US" altLang="ja-JP" dirty="0" smtClean="0"/>
              <a:t>, S. </a:t>
            </a:r>
            <a:r>
              <a:rPr lang="en-US" altLang="ja-JP" dirty="0" err="1" smtClean="0"/>
              <a:t>Sakanaka</a:t>
            </a:r>
            <a:r>
              <a:rPr lang="en-US" altLang="ja-JP" baseline="30000" dirty="0" err="1" smtClean="0"/>
              <a:t>A</a:t>
            </a:r>
            <a:r>
              <a:rPr lang="en-US" altLang="ja-JP" baseline="30000" dirty="0" smtClean="0"/>
              <a:t>)</a:t>
            </a:r>
            <a:r>
              <a:rPr lang="en-US" altLang="ja-JP" dirty="0" smtClean="0"/>
              <a:t>, R. </a:t>
            </a:r>
            <a:r>
              <a:rPr lang="en-US" altLang="ja-JP" dirty="0" err="1" smtClean="0"/>
              <a:t>Hajima</a:t>
            </a:r>
            <a:r>
              <a:rPr lang="en-US" altLang="ja-JP" baseline="30000" dirty="0" err="1" smtClean="0"/>
              <a:t>B</a:t>
            </a:r>
            <a:r>
              <a:rPr lang="en-US" altLang="ja-JP" baseline="30000" dirty="0" smtClean="0"/>
              <a:t>)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en-US" altLang="ja-JP" baseline="30000" dirty="0" smtClean="0"/>
              <a:t>A)</a:t>
            </a:r>
            <a:r>
              <a:rPr lang="en-US" altLang="ja-JP" dirty="0" smtClean="0"/>
              <a:t>High Energy Accelerator Research Organization, KEK</a:t>
            </a:r>
          </a:p>
          <a:p>
            <a:r>
              <a:rPr kumimoji="1" lang="en-US" altLang="ja-JP" baseline="30000" dirty="0" smtClean="0"/>
              <a:t>B)</a:t>
            </a:r>
            <a:r>
              <a:rPr kumimoji="1" lang="en-US" altLang="ja-JP" dirty="0" smtClean="0"/>
              <a:t>Japan Atomic Energy Agency, JAEA</a:t>
            </a:r>
            <a:endParaRPr kumimoji="1" lang="ja-JP" alt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794352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Layout and optimization of injector </a:t>
            </a:r>
            <a:endParaRPr kumimoji="1" lang="ja-JP" altLang="en-US" sz="3200" dirty="0"/>
          </a:p>
        </p:txBody>
      </p:sp>
      <p:pic>
        <p:nvPicPr>
          <p:cNvPr id="4" name="Picture 2" descr="\\tsclient\C\Users\mtsukasa\Documents\Tex\Conference\IPAC\IPAC2011\Shimada\cerl_inj4_5_l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509120"/>
            <a:ext cx="4565498" cy="1933203"/>
          </a:xfrm>
          <a:prstGeom prst="rect">
            <a:avLst/>
          </a:prstGeom>
          <a:noFill/>
        </p:spPr>
      </p:pic>
      <p:pic>
        <p:nvPicPr>
          <p:cNvPr id="5" name="Picture 3" descr="\\tsclient\C\Users\mtsukasa\Documents\Tex\Conference\IPAC\IPAC2011\Shimada\cerl_inj4_2_l4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44824"/>
            <a:ext cx="4511824" cy="1924575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467544" y="5517232"/>
            <a:ext cx="37128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Point A2 : Switching point, 65MeV </a:t>
            </a:r>
          </a:p>
          <a:p>
            <a:r>
              <a:rPr lang="en-US" altLang="ja-JP" dirty="0" smtClean="0"/>
              <a:t>Target of </a:t>
            </a:r>
            <a:r>
              <a:rPr lang="en-US" altLang="ja-JP" dirty="0" err="1" smtClean="0"/>
              <a:t>Twiss</a:t>
            </a:r>
            <a:r>
              <a:rPr lang="en-US" altLang="ja-JP" dirty="0" smtClean="0"/>
              <a:t> parameters</a:t>
            </a:r>
          </a:p>
          <a:p>
            <a:r>
              <a:rPr lang="en-US" altLang="ja-JP" dirty="0" smtClean="0"/>
              <a:t>             </a:t>
            </a:r>
            <a:r>
              <a:rPr lang="en-US" altLang="ja-JP" i="1" dirty="0" err="1" smtClean="0">
                <a:latin typeface="Symbol" pitchFamily="18" charset="2"/>
              </a:rPr>
              <a:t>b</a:t>
            </a:r>
            <a:r>
              <a:rPr lang="en-US" altLang="ja-JP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dirty="0" smtClean="0"/>
              <a:t>, </a:t>
            </a:r>
            <a:r>
              <a:rPr lang="en-US" altLang="ja-JP" i="1" dirty="0" smtClean="0">
                <a:latin typeface="Symbol" pitchFamily="18" charset="2"/>
              </a:rPr>
              <a:t>b</a:t>
            </a:r>
            <a:r>
              <a:rPr lang="en-US" altLang="ja-JP" i="1" baseline="-250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ja-JP" dirty="0" smtClean="0"/>
              <a:t> &lt; 100 m,  -2 &lt; </a:t>
            </a:r>
            <a:r>
              <a:rPr lang="en-US" altLang="ja-JP" i="1" dirty="0" smtClean="0">
                <a:latin typeface="Symbol" pitchFamily="18" charset="2"/>
              </a:rPr>
              <a:t>a</a:t>
            </a:r>
            <a:r>
              <a:rPr lang="en-US" altLang="ja-JP" i="1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dirty="0" smtClean="0"/>
              <a:t>, </a:t>
            </a:r>
            <a:r>
              <a:rPr lang="en-US" altLang="ja-JP" i="1" dirty="0" smtClean="0">
                <a:latin typeface="Symbol" pitchFamily="18" charset="2"/>
              </a:rPr>
              <a:t>a</a:t>
            </a:r>
            <a:r>
              <a:rPr lang="en-US" altLang="ja-JP" i="1" baseline="-250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ja-JP" dirty="0" smtClean="0"/>
              <a:t> &lt;2</a:t>
            </a:r>
            <a:endParaRPr kumimoji="1" lang="ja-JP" altLang="en-US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251520" y="3861048"/>
            <a:ext cx="8712968" cy="0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コンテンツ プレースホルダ 11"/>
          <p:cNvSpPr txBox="1">
            <a:spLocks/>
          </p:cNvSpPr>
          <p:nvPr/>
        </p:nvSpPr>
        <p:spPr>
          <a:xfrm>
            <a:off x="179512" y="1412776"/>
            <a:ext cx="4248472" cy="5760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1" lang="en-US" altLang="ja-JP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Minimization</a:t>
            </a:r>
            <a:r>
              <a:rPr kumimoji="1" lang="en-US" altLang="ja-JP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1" lang="en-US" altLang="ja-JP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emittance</a:t>
            </a:r>
            <a:endParaRPr kumimoji="1" lang="en-US" altLang="ja-JP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3528" y="2060848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Two solenoids and five </a:t>
            </a:r>
            <a:r>
              <a:rPr lang="en-US" altLang="ja-JP" sz="2400" b="1" dirty="0" err="1" smtClean="0"/>
              <a:t>quadrupole</a:t>
            </a:r>
            <a:r>
              <a:rPr lang="en-US" altLang="ja-JP" sz="2400" b="1" dirty="0" smtClean="0"/>
              <a:t> magnets</a:t>
            </a:r>
            <a:r>
              <a:rPr kumimoji="1" lang="en-US" altLang="ja-JP" sz="2400" b="1" dirty="0" smtClean="0"/>
              <a:t> </a:t>
            </a:r>
          </a:p>
          <a:p>
            <a:r>
              <a:rPr kumimoji="1" lang="en-US" altLang="ja-JP" dirty="0" smtClean="0"/>
              <a:t>are used for compensation of the </a:t>
            </a:r>
            <a:r>
              <a:rPr kumimoji="1" lang="en-US" altLang="ja-JP" dirty="0" err="1" smtClean="0"/>
              <a:t>emittance</a:t>
            </a:r>
            <a:r>
              <a:rPr kumimoji="1" lang="en-US" altLang="ja-JP" dirty="0" smtClean="0"/>
              <a:t> growth</a:t>
            </a:r>
            <a:endParaRPr kumimoji="1" lang="ja-JP" altLang="en-US" dirty="0"/>
          </a:p>
        </p:txBody>
      </p:sp>
      <p:sp>
        <p:nvSpPr>
          <p:cNvPr id="17" name="コンテンツ プレースホルダ 11"/>
          <p:cNvSpPr txBox="1">
            <a:spLocks/>
          </p:cNvSpPr>
          <p:nvPr/>
        </p:nvSpPr>
        <p:spPr>
          <a:xfrm>
            <a:off x="251520" y="3933056"/>
            <a:ext cx="4968552" cy="8640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 startAt="2"/>
              <a:tabLst/>
              <a:defRPr/>
            </a:pPr>
            <a:r>
              <a:rPr kumimoji="1" lang="en-US" altLang="ja-JP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Matching</a:t>
            </a:r>
            <a:r>
              <a:rPr kumimoji="1" lang="en-US" altLang="ja-JP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circulator loops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23528" y="4509120"/>
            <a:ext cx="388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Four </a:t>
            </a:r>
            <a:r>
              <a:rPr lang="en-US" altLang="ja-JP" sz="2400" b="1" dirty="0" err="1" smtClean="0"/>
              <a:t>quadrupole</a:t>
            </a:r>
            <a:r>
              <a:rPr lang="en-US" altLang="ja-JP" sz="2400" b="1" dirty="0" smtClean="0"/>
              <a:t> magnets</a:t>
            </a:r>
            <a:r>
              <a:rPr kumimoji="1" lang="en-US" altLang="ja-JP" sz="2400" b="1" dirty="0" smtClean="0"/>
              <a:t>  </a:t>
            </a:r>
          </a:p>
          <a:p>
            <a:r>
              <a:rPr kumimoji="1" lang="en-US" altLang="ja-JP" dirty="0" smtClean="0"/>
              <a:t>are used for matching </a:t>
            </a:r>
            <a:r>
              <a:rPr kumimoji="1" lang="en-US" altLang="ja-JP" dirty="0" err="1" smtClean="0"/>
              <a:t>Twiss</a:t>
            </a:r>
            <a:r>
              <a:rPr kumimoji="1" lang="en-US" altLang="ja-JP" dirty="0" smtClean="0"/>
              <a:t> parameters</a:t>
            </a:r>
            <a:endParaRPr kumimoji="1" lang="ja-JP" altLang="en-US" dirty="0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15853" y="1340768"/>
            <a:ext cx="2128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Courtesy T. </a:t>
            </a:r>
            <a:r>
              <a:rPr kumimoji="1" lang="en-US" altLang="ja-JP" dirty="0" err="1" smtClean="0"/>
              <a:t>Miyajima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650336"/>
          </a:xfrm>
        </p:spPr>
        <p:txBody>
          <a:bodyPr>
            <a:normAutofit/>
          </a:bodyPr>
          <a:lstStyle/>
          <a:p>
            <a:r>
              <a:rPr kumimoji="1" lang="en-US" altLang="ja-JP" sz="3200" dirty="0" err="1" smtClean="0"/>
              <a:t>Emittance</a:t>
            </a:r>
            <a:r>
              <a:rPr kumimoji="1" lang="en-US" altLang="ja-JP" sz="3200" dirty="0" smtClean="0"/>
              <a:t> growth due to </a:t>
            </a:r>
            <a:r>
              <a:rPr lang="en-US" altLang="ja-JP" sz="3200" dirty="0" smtClean="0"/>
              <a:t>s</a:t>
            </a:r>
            <a:r>
              <a:rPr kumimoji="1" lang="en-US" altLang="ja-JP" sz="3200" dirty="0" smtClean="0"/>
              <a:t>pace charge effects</a:t>
            </a:r>
            <a:endParaRPr kumimoji="1" lang="ja-JP" alt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4000153" cy="232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3744416" cy="252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コネクタ 7"/>
          <p:cNvCxnSpPr/>
          <p:nvPr/>
        </p:nvCxnSpPr>
        <p:spPr>
          <a:xfrm rot="16200000" flipH="1">
            <a:off x="2483768" y="3789040"/>
            <a:ext cx="4536504" cy="72008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コンテンツ プレースホルダ 11"/>
          <p:cNvSpPr>
            <a:spLocks noGrp="1"/>
          </p:cNvSpPr>
          <p:nvPr>
            <p:ph idx="1"/>
          </p:nvPr>
        </p:nvSpPr>
        <p:spPr>
          <a:xfrm>
            <a:off x="323528" y="4725144"/>
            <a:ext cx="4032448" cy="187220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Defocusing force of the electron depends on the electron density. </a:t>
            </a:r>
          </a:p>
          <a:p>
            <a:pPr marL="514350" indent="-514350">
              <a:buFont typeface="+mj-lt"/>
              <a:buAutoNum type="arabicPeriod"/>
            </a:pP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The </a:t>
            </a:r>
            <a:r>
              <a:rPr lang="en-US" altLang="ja-JP" dirty="0" smtClean="0"/>
              <a:t>projected </a:t>
            </a:r>
            <a:r>
              <a:rPr lang="en-US" altLang="ja-JP" dirty="0" err="1" smtClean="0"/>
              <a:t>e</a:t>
            </a:r>
            <a:r>
              <a:rPr kumimoji="1" lang="en-US" altLang="ja-JP" dirty="0" err="1" smtClean="0"/>
              <a:t>mittnace</a:t>
            </a:r>
            <a:r>
              <a:rPr kumimoji="1" lang="en-US" altLang="ja-JP" dirty="0" smtClean="0"/>
              <a:t> increases if slice </a:t>
            </a:r>
            <a:r>
              <a:rPr kumimoji="1" lang="en-US" altLang="ja-JP" dirty="0" err="1" smtClean="0"/>
              <a:t>emittance</a:t>
            </a:r>
            <a:r>
              <a:rPr kumimoji="1" lang="en-US" altLang="ja-JP" dirty="0" smtClean="0"/>
              <a:t> depends on the longitudinal position. </a:t>
            </a:r>
            <a:endParaRPr kumimoji="1" lang="ja-JP" altLang="en-US" dirty="0"/>
          </a:p>
        </p:txBody>
      </p:sp>
      <p:sp>
        <p:nvSpPr>
          <p:cNvPr id="13" name="コンテンツ プレースホルダ 11"/>
          <p:cNvSpPr txBox="1">
            <a:spLocks/>
          </p:cNvSpPr>
          <p:nvPr/>
        </p:nvSpPr>
        <p:spPr>
          <a:xfrm>
            <a:off x="5004048" y="4725144"/>
            <a:ext cx="3960440" cy="1224136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altLang="ja-JP" sz="2600" dirty="0" smtClean="0"/>
              <a:t>Solenoids and </a:t>
            </a:r>
            <a:r>
              <a:rPr lang="en-US" altLang="ja-JP" sz="2600" dirty="0" err="1" smtClean="0"/>
              <a:t>quadrupole</a:t>
            </a:r>
            <a:r>
              <a:rPr lang="en-US" altLang="ja-JP" sz="2600" dirty="0" smtClean="0"/>
              <a:t> magnets are effective.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1" lang="en-US" altLang="ja-JP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1" lang="en-US" altLang="ja-JP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Above</a:t>
            </a:r>
            <a:r>
              <a:rPr kumimoji="1" lang="en-US" altLang="ja-JP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altLang="ja-JP" sz="2600" dirty="0" smtClean="0"/>
              <a:t>s</a:t>
            </a:r>
            <a:r>
              <a:rPr kumimoji="1" lang="en-US" altLang="ja-JP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chematic</a:t>
            </a:r>
            <a:r>
              <a:rPr kumimoji="1" lang="en-US" altLang="ja-JP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figure : Solenoid</a:t>
            </a:r>
            <a:endParaRPr lang="en-US" altLang="ja-JP" sz="26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520" y="1484784"/>
            <a:ext cx="2803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Projected </a:t>
            </a:r>
            <a:r>
              <a:rPr kumimoji="1" lang="en-US" altLang="ja-JP" dirty="0" err="1" smtClean="0"/>
              <a:t>emittance</a:t>
            </a:r>
            <a:r>
              <a:rPr kumimoji="1" lang="en-US" altLang="ja-JP" dirty="0" smtClean="0"/>
              <a:t> growth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32040" y="1484784"/>
            <a:ext cx="3512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Compensation of </a:t>
            </a:r>
            <a:r>
              <a:rPr kumimoji="1" lang="en-US" altLang="ja-JP" dirty="0" err="1" smtClean="0"/>
              <a:t>emittance</a:t>
            </a:r>
            <a:r>
              <a:rPr kumimoji="1" lang="en-US" altLang="ja-JP" dirty="0" smtClean="0"/>
              <a:t> growth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03848" y="198884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1.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95936" y="393305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21" name="スライド番号プレースホル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578328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Simulation with </a:t>
            </a:r>
            <a:r>
              <a:rPr kumimoji="1" lang="en-US" altLang="ja-JP" sz="3200" dirty="0" smtClean="0"/>
              <a:t>GPT at injector</a:t>
            </a:r>
            <a:endParaRPr kumimoji="1" lang="ja-JP" altLang="en-US" sz="3200" dirty="0"/>
          </a:p>
        </p:txBody>
      </p:sp>
      <p:pic>
        <p:nvPicPr>
          <p:cNvPr id="5" name="図 7" descr="beercan_dis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75" y="1714500"/>
            <a:ext cx="2436813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8"/>
          <p:cNvSpPr txBox="1">
            <a:spLocks noChangeArrowheads="1"/>
          </p:cNvSpPr>
          <p:nvPr/>
        </p:nvSpPr>
        <p:spPr bwMode="auto">
          <a:xfrm>
            <a:off x="467544" y="4005064"/>
            <a:ext cx="59293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ja-JP" dirty="0">
                <a:latin typeface="Calibri" pitchFamily="34" charset="0"/>
              </a:rPr>
              <a:t>Particle tracking code</a:t>
            </a:r>
            <a:r>
              <a:rPr lang="ja-JP" altLang="en-US" dirty="0">
                <a:latin typeface="Calibri" pitchFamily="34" charset="0"/>
              </a:rPr>
              <a:t>：</a:t>
            </a:r>
            <a:r>
              <a:rPr lang="en-US" altLang="ja-JP" dirty="0">
                <a:latin typeface="Calibri" pitchFamily="34" charset="0"/>
              </a:rPr>
              <a:t>GPT(General Particle Tracer)[1]</a:t>
            </a:r>
          </a:p>
          <a:p>
            <a:pPr>
              <a:buFont typeface="Wingdings" pitchFamily="2" charset="2"/>
              <a:buChar char="p"/>
            </a:pPr>
            <a:r>
              <a:rPr lang="en-US" altLang="ja-JP" dirty="0">
                <a:latin typeface="Calibri" pitchFamily="34" charset="0"/>
              </a:rPr>
              <a:t>Space charge calculation</a:t>
            </a:r>
            <a:r>
              <a:rPr lang="ja-JP" altLang="en-US" dirty="0">
                <a:latin typeface="Calibri" pitchFamily="34" charset="0"/>
              </a:rPr>
              <a:t>：</a:t>
            </a:r>
            <a:r>
              <a:rPr lang="en-US" altLang="ja-JP" dirty="0">
                <a:latin typeface="Calibri" pitchFamily="34" charset="0"/>
              </a:rPr>
              <a:t>3D mesh based method</a:t>
            </a:r>
          </a:p>
          <a:p>
            <a:pPr>
              <a:buFont typeface="Wingdings" pitchFamily="2" charset="2"/>
              <a:buChar char="p"/>
            </a:pPr>
            <a:r>
              <a:rPr lang="en-US" altLang="ja-JP" dirty="0">
                <a:latin typeface="Calibri" pitchFamily="34" charset="0"/>
              </a:rPr>
              <a:t>Initial particle distribution</a:t>
            </a:r>
            <a:r>
              <a:rPr lang="ja-JP" altLang="en-US" dirty="0">
                <a:latin typeface="Calibri" pitchFamily="34" charset="0"/>
              </a:rPr>
              <a:t>：</a:t>
            </a:r>
            <a:r>
              <a:rPr lang="en-US" altLang="ja-JP" dirty="0">
                <a:latin typeface="Calibri" pitchFamily="34" charset="0"/>
              </a:rPr>
              <a:t>beer-can</a:t>
            </a:r>
          </a:p>
          <a:p>
            <a:pPr>
              <a:buFont typeface="Wingdings" pitchFamily="2" charset="2"/>
              <a:buChar char="p"/>
            </a:pPr>
            <a:r>
              <a:rPr lang="en-US" altLang="ja-JP" dirty="0">
                <a:latin typeface="Calibri" pitchFamily="34" charset="0"/>
              </a:rPr>
              <a:t>No CSR effect in merger </a:t>
            </a:r>
            <a:r>
              <a:rPr lang="en-US" altLang="ja-JP" dirty="0" smtClean="0">
                <a:latin typeface="Calibri" pitchFamily="34" charset="0"/>
              </a:rPr>
              <a:t>section to save a CPU time</a:t>
            </a:r>
          </a:p>
          <a:p>
            <a:pPr>
              <a:buFont typeface="Wingdings" pitchFamily="2" charset="2"/>
              <a:buChar char="p"/>
            </a:pPr>
            <a:r>
              <a:rPr lang="en-US" altLang="ja-JP" dirty="0" smtClean="0">
                <a:latin typeface="Calibri" pitchFamily="34" charset="0"/>
              </a:rPr>
              <a:t>Optimization performed by 2k particles to save a CPU time</a:t>
            </a:r>
          </a:p>
          <a:p>
            <a:pPr>
              <a:buFont typeface="Wingdings" pitchFamily="2" charset="2"/>
              <a:buChar char="p"/>
            </a:pPr>
            <a:r>
              <a:rPr lang="en-US" altLang="ja-JP" dirty="0" smtClean="0">
                <a:latin typeface="Calibri" pitchFamily="34" charset="0"/>
              </a:rPr>
              <a:t>6D distribution data of 100k particles is used for S2E simulation</a:t>
            </a:r>
          </a:p>
          <a:p>
            <a:pPr>
              <a:buFont typeface="Wingdings" pitchFamily="2" charset="2"/>
              <a:buChar char="p"/>
            </a:pPr>
            <a:endParaRPr lang="ja-JP" altLang="en-US" dirty="0">
              <a:latin typeface="Calibri" pitchFamily="34" charset="0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6578600" y="4940300"/>
            <a:ext cx="285750" cy="9286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9" name="直線コネクタ 8"/>
          <p:cNvCxnSpPr>
            <a:stCxn id="8" idx="0"/>
          </p:cNvCxnSpPr>
          <p:nvPr/>
        </p:nvCxnSpPr>
        <p:spPr>
          <a:xfrm rot="5400000" flipH="1" flipV="1">
            <a:off x="7185025" y="4476750"/>
            <a:ext cx="1588" cy="9286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rot="5400000" flipH="1" flipV="1">
            <a:off x="7185025" y="5403850"/>
            <a:ext cx="1588" cy="9286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円弧 10"/>
          <p:cNvSpPr/>
          <p:nvPr/>
        </p:nvSpPr>
        <p:spPr>
          <a:xfrm>
            <a:off x="7507288" y="4940300"/>
            <a:ext cx="285750" cy="928688"/>
          </a:xfrm>
          <a:prstGeom prst="arc">
            <a:avLst>
              <a:gd name="adj1" fmla="val 16200000"/>
              <a:gd name="adj2" fmla="val 563168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6650038" y="6297613"/>
            <a:ext cx="1000125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rot="5400000">
            <a:off x="7613650" y="5405438"/>
            <a:ext cx="928687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7"/>
          <p:cNvSpPr txBox="1">
            <a:spLocks noChangeArrowheads="1"/>
          </p:cNvSpPr>
          <p:nvPr/>
        </p:nvSpPr>
        <p:spPr bwMode="auto">
          <a:xfrm>
            <a:off x="8150225" y="5083175"/>
            <a:ext cx="850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latin typeface="Calibri" pitchFamily="34" charset="0"/>
              </a:rPr>
              <a:t>d = 4 </a:t>
            </a:r>
            <a:r>
              <a:rPr lang="en-US" altLang="ja-JP" sz="1600" i="1">
                <a:latin typeface="Symbol" pitchFamily="18" charset="2"/>
              </a:rPr>
              <a:t>s</a:t>
            </a:r>
            <a:r>
              <a:rPr lang="en-US" altLang="ja-JP" sz="1600" baseline="-25000">
                <a:latin typeface="Calibri" pitchFamily="34" charset="0"/>
              </a:rPr>
              <a:t>x </a:t>
            </a:r>
            <a:endParaRPr lang="ja-JP" altLang="en-US" sz="1600">
              <a:latin typeface="Calibri" pitchFamily="34" charset="0"/>
            </a:endParaRPr>
          </a:p>
        </p:txBody>
      </p:sp>
      <p:sp>
        <p:nvSpPr>
          <p:cNvPr id="15" name="テキスト ボックス 18"/>
          <p:cNvSpPr txBox="1">
            <a:spLocks noChangeArrowheads="1"/>
          </p:cNvSpPr>
          <p:nvPr/>
        </p:nvSpPr>
        <p:spPr bwMode="auto">
          <a:xfrm>
            <a:off x="5935663" y="4652963"/>
            <a:ext cx="2660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>
                <a:latin typeface="Calibri" pitchFamily="34" charset="0"/>
              </a:rPr>
              <a:t>Initial distribution on cathode</a:t>
            </a:r>
            <a:r>
              <a:rPr lang="ja-JP" altLang="en-US" sz="1200">
                <a:latin typeface="Calibri" pitchFamily="34" charset="0"/>
              </a:rPr>
              <a:t>：</a:t>
            </a:r>
            <a:r>
              <a:rPr lang="en-US" altLang="ja-JP" sz="1200">
                <a:latin typeface="Calibri" pitchFamily="34" charset="0"/>
              </a:rPr>
              <a:t>beer-can</a:t>
            </a:r>
            <a:endParaRPr lang="ja-JP" altLang="en-US" sz="1200">
              <a:latin typeface="Calibri" pitchFamily="34" charset="0"/>
            </a:endParaRPr>
          </a:p>
        </p:txBody>
      </p:sp>
      <p:sp>
        <p:nvSpPr>
          <p:cNvPr id="16" name="テキスト ボックス 19"/>
          <p:cNvSpPr txBox="1">
            <a:spLocks noChangeArrowheads="1"/>
          </p:cNvSpPr>
          <p:nvPr/>
        </p:nvSpPr>
        <p:spPr bwMode="auto">
          <a:xfrm>
            <a:off x="7604125" y="6000750"/>
            <a:ext cx="14684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i="1">
                <a:latin typeface="Symbol" pitchFamily="18" charset="2"/>
                <a:cs typeface="Times New Roman" pitchFamily="18" charset="0"/>
              </a:rPr>
              <a:t>D</a:t>
            </a:r>
            <a:r>
              <a:rPr lang="en-US" altLang="ja-JP" sz="1600" i="1">
                <a:latin typeface="Times New Roman" pitchFamily="18" charset="0"/>
                <a:cs typeface="Times New Roman" pitchFamily="18" charset="0"/>
              </a:rPr>
              <a:t>t=</a:t>
            </a:r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sqrt(12)*</a:t>
            </a:r>
            <a:r>
              <a:rPr lang="en-US" altLang="ja-JP" sz="1600" i="1">
                <a:latin typeface="Symbol" pitchFamily="18" charset="2"/>
                <a:cs typeface="Times New Roman" pitchFamily="18" charset="0"/>
              </a:rPr>
              <a:t>s</a:t>
            </a:r>
            <a:r>
              <a:rPr lang="en-US" altLang="ja-JP" sz="1600" baseline="-250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ja-JP" sz="1600">
                <a:latin typeface="Calibri" pitchFamily="34" charset="0"/>
              </a:rPr>
              <a:t> </a:t>
            </a:r>
            <a:endParaRPr lang="en-US" altLang="ja-JP" sz="1600" i="1"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20" name="テキスト ボックス 23"/>
          <p:cNvSpPr txBox="1">
            <a:spLocks noChangeArrowheads="1"/>
          </p:cNvSpPr>
          <p:nvPr/>
        </p:nvSpPr>
        <p:spPr bwMode="auto">
          <a:xfrm>
            <a:off x="683568" y="6309320"/>
            <a:ext cx="3727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1400" dirty="0">
                <a:latin typeface="Calibri" pitchFamily="34" charset="0"/>
              </a:rPr>
              <a:t>[</a:t>
            </a:r>
            <a:r>
              <a:rPr kumimoji="0" lang="en-US" altLang="ja-JP" sz="1200" dirty="0">
                <a:latin typeface="Calibri" pitchFamily="34" charset="0"/>
              </a:rPr>
              <a:t>1] Pulsar Physics, </a:t>
            </a:r>
            <a:r>
              <a:rPr kumimoji="0" lang="ja-JP" altLang="en-US" sz="1200" dirty="0">
                <a:latin typeface="Calibri" pitchFamily="34" charset="0"/>
              </a:rPr>
              <a:t>　</a:t>
            </a:r>
            <a:r>
              <a:rPr kumimoji="0" lang="en-US" altLang="ja-JP" sz="1200" dirty="0">
                <a:latin typeface="Calibri" pitchFamily="34" charset="0"/>
              </a:rPr>
              <a:t>http://www.pulsar.nl/gpt/index.html</a:t>
            </a:r>
          </a:p>
        </p:txBody>
      </p:sp>
      <p:graphicFrame>
        <p:nvGraphicFramePr>
          <p:cNvPr id="21" name="Group 113"/>
          <p:cNvGraphicFramePr>
            <a:graphicFrameLocks/>
          </p:cNvGraphicFramePr>
          <p:nvPr/>
        </p:nvGraphicFramePr>
        <p:xfrm>
          <a:off x="611560" y="1844824"/>
          <a:ext cx="5072098" cy="15849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376264"/>
                <a:gridCol w="2695834"/>
              </a:tblGrid>
              <a:tr h="250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Beam energy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– 10 </a:t>
                      </a:r>
                      <a:r>
                        <a:rPr kumimoji="1" lang="en-US" altLang="ja-JP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MeV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</a:tr>
              <a:tr h="213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Beam current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 – 100 </a:t>
                      </a:r>
                      <a:r>
                        <a:rPr kumimoji="1" lang="en-US" altLang="ja-JP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</a:t>
                      </a:r>
                      <a:r>
                        <a:rPr kumimoji="1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(1.3 GHz)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</a:tr>
              <a:tr h="393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Normalized </a:t>
                      </a:r>
                      <a:r>
                        <a:rPr kumimoji="1" lang="en-US" altLang="ja-JP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rms</a:t>
                      </a:r>
                      <a:r>
                        <a:rPr kumimoji="1" lang="ja-JP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1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emittance</a:t>
                      </a:r>
                      <a:r>
                        <a:rPr kumimoji="1" lang="ja-JP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/>
                      </a:r>
                      <a:br>
                        <a:rPr kumimoji="1" lang="ja-JP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1" lang="ja-JP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</a:t>
                      </a:r>
                      <a:r>
                        <a:rPr kumimoji="1" lang="en-US" altLang="ja-JP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e</a:t>
                      </a:r>
                      <a:r>
                        <a:rPr kumimoji="1" lang="en-US" altLang="ja-JP" sz="16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r>
                        <a:rPr kumimoji="1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= </a:t>
                      </a:r>
                      <a:r>
                        <a:rPr kumimoji="1" lang="en-US" altLang="ja-JP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e</a:t>
                      </a:r>
                      <a:r>
                        <a:rPr kumimoji="1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/(</a:t>
                      </a:r>
                      <a:r>
                        <a:rPr kumimoji="1" lang="en-US" altLang="ja-JP" sz="1600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gb</a:t>
                      </a:r>
                      <a:r>
                        <a:rPr kumimoji="1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 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 1 </a:t>
                      </a:r>
                      <a:r>
                        <a:rPr kumimoji="1" lang="en-US" altLang="ja-JP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mm·mrad</a:t>
                      </a:r>
                      <a:r>
                        <a:rPr kumimoji="1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(77 </a:t>
                      </a:r>
                      <a:r>
                        <a:rPr kumimoji="1" lang="en-US" altLang="ja-JP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pC</a:t>
                      </a:r>
                      <a:r>
                        <a:rPr kumimoji="1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/bunch)</a:t>
                      </a:r>
                    </a:p>
                  </a:txBody>
                  <a:tcPr horzOverflow="overflow"/>
                </a:tc>
              </a:tr>
              <a:tr h="213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Rms</a:t>
                      </a:r>
                      <a:r>
                        <a:rPr kumimoji="1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bunch length</a:t>
                      </a:r>
                      <a:r>
                        <a:rPr kumimoji="1" lang="ja-JP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1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1" lang="en-US" altLang="ja-JP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rms</a:t>
                      </a:r>
                      <a:r>
                        <a:rPr kumimoji="1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– 3 </a:t>
                      </a:r>
                      <a:r>
                        <a:rPr kumimoji="1" lang="en-US" altLang="ja-JP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ps</a:t>
                      </a:r>
                      <a:r>
                        <a:rPr kumimoji="1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(0.3 – 0.9 mm)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2" name="スライド番号プレースホル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38368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Main </a:t>
            </a:r>
            <a:r>
              <a:rPr kumimoji="1" lang="en-US" altLang="ja-JP" sz="3200" dirty="0" err="1" smtClean="0"/>
              <a:t>linac</a:t>
            </a:r>
            <a:r>
              <a:rPr kumimoji="1" lang="en-US" altLang="ja-JP" sz="3200" dirty="0" smtClean="0"/>
              <a:t> of Double </a:t>
            </a:r>
            <a:r>
              <a:rPr lang="en-US" altLang="ja-JP" sz="3200" dirty="0" smtClean="0"/>
              <a:t>L</a:t>
            </a:r>
            <a:r>
              <a:rPr kumimoji="1" lang="en-US" altLang="ja-JP" sz="3200" dirty="0" smtClean="0"/>
              <a:t>oop Circulator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1440160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dirty="0" smtClean="0"/>
              <a:t>Main </a:t>
            </a:r>
            <a:r>
              <a:rPr kumimoji="1" lang="en-US" altLang="ja-JP" dirty="0" err="1" smtClean="0"/>
              <a:t>linac</a:t>
            </a:r>
            <a:r>
              <a:rPr kumimoji="1" lang="en-US" altLang="ja-JP" dirty="0" smtClean="0"/>
              <a:t> : Two accelerator and two decelerator beams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altLang="ja-JP" dirty="0" smtClean="0"/>
              <a:t>To make it easy to optimize the four beams at the same time, </a:t>
            </a:r>
            <a:r>
              <a:rPr kumimoji="1" lang="en-US" altLang="ja-JP" dirty="0" smtClean="0"/>
              <a:t> </a:t>
            </a:r>
          </a:p>
          <a:p>
            <a:pPr lvl="1"/>
            <a:r>
              <a:rPr lang="en-US" altLang="ja-JP" dirty="0" smtClean="0"/>
              <a:t>Quasi-s</a:t>
            </a:r>
            <a:r>
              <a:rPr kumimoji="1" lang="en-US" altLang="ja-JP" dirty="0" smtClean="0"/>
              <a:t>ymmetric optics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Dummy Loop: Loops are replaced by 4 x FODO</a:t>
            </a:r>
          </a:p>
          <a:p>
            <a:r>
              <a:rPr kumimoji="1" lang="en-US" altLang="ja-JP" dirty="0" smtClean="0"/>
              <a:t>Q for 5MeV also focus higher energy, 125 and 245MeV</a:t>
            </a:r>
          </a:p>
          <a:p>
            <a:endParaRPr kumimoji="1" lang="en-US" altLang="ja-JP" dirty="0" smtClean="0"/>
          </a:p>
          <a:p>
            <a:endParaRPr lang="en-US" altLang="ja-JP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55576" y="6309320"/>
            <a:ext cx="778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Fig. All accelerator and decelerator </a:t>
            </a:r>
            <a:r>
              <a:rPr lang="en-US" altLang="ja-JP" dirty="0" smtClean="0"/>
              <a:t>linear optics</a:t>
            </a:r>
            <a:r>
              <a:rPr kumimoji="1" lang="en-US" altLang="ja-JP" dirty="0" smtClean="0"/>
              <a:t> of 2-loop ERL with dummy loops </a:t>
            </a:r>
            <a:endParaRPr kumimoji="1" lang="ja-JP" altLang="en-US" dirty="0"/>
          </a:p>
        </p:txBody>
      </p:sp>
      <p:pic>
        <p:nvPicPr>
          <p:cNvPr id="1027" name="Picture 3" descr="D:\研究\PF-2011\ERL\学会発表\IPAC11\オプティクス設計方針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8280920" cy="1416270"/>
          </a:xfrm>
          <a:prstGeom prst="rect">
            <a:avLst/>
          </a:prstGeom>
          <a:noFill/>
        </p:spPr>
      </p:pic>
      <p:pic>
        <p:nvPicPr>
          <p:cNvPr id="5" name="Picture 3" descr="C:\Users\cercis\Desktop\IPAC現地編集\2loop-dumm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8501261" cy="2479129"/>
          </a:xfrm>
          <a:prstGeom prst="rect">
            <a:avLst/>
          </a:prstGeom>
          <a:noFill/>
        </p:spPr>
      </p:pic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434312"/>
          </a:xfrm>
        </p:spPr>
        <p:txBody>
          <a:bodyPr>
            <a:normAutofit fontScale="90000"/>
          </a:bodyPr>
          <a:lstStyle/>
          <a:p>
            <a:r>
              <a:rPr kumimoji="1" lang="en-US" altLang="ja-JP" sz="3200" dirty="0" err="1" smtClean="0"/>
              <a:t>Emittance</a:t>
            </a:r>
            <a:r>
              <a:rPr kumimoji="1" lang="en-US" altLang="ja-JP" sz="3200" dirty="0" smtClean="0"/>
              <a:t> growth due to CSR wake</a:t>
            </a:r>
            <a:endParaRPr kumimoji="1" lang="ja-JP" altLang="en-US" sz="3200" dirty="0"/>
          </a:p>
        </p:txBody>
      </p:sp>
      <p:pic>
        <p:nvPicPr>
          <p:cNvPr id="6" name="Picture 26" descr="D:\研究\PF-2008\PF\OHO\slide\moveonpha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268760"/>
            <a:ext cx="2323890" cy="2016224"/>
          </a:xfrm>
          <a:prstGeom prst="rect">
            <a:avLst/>
          </a:prstGeom>
          <a:noFill/>
        </p:spPr>
      </p:pic>
      <p:sp>
        <p:nvSpPr>
          <p:cNvPr id="9" name="円/楕円 8"/>
          <p:cNvSpPr/>
          <p:nvPr/>
        </p:nvSpPr>
        <p:spPr>
          <a:xfrm rot="1890782">
            <a:off x="7113357" y="1256669"/>
            <a:ext cx="481245" cy="1869590"/>
          </a:xfrm>
          <a:prstGeom prst="ellipse">
            <a:avLst/>
          </a:prstGeom>
          <a:solidFill>
            <a:srgbClr val="F2DCDB">
              <a:alpha val="30196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56176" y="980728"/>
            <a:ext cx="2464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Exit of Bending Magnets</a:t>
            </a:r>
            <a:endParaRPr kumimoji="1" lang="ja-JP" altLang="en-US" dirty="0"/>
          </a:p>
        </p:txBody>
      </p:sp>
      <p:pic>
        <p:nvPicPr>
          <p:cNvPr id="13" name="Picture 2" descr="CSRwake-fi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518" y="1412776"/>
            <a:ext cx="199168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テキスト ボックス 14"/>
          <p:cNvSpPr txBox="1"/>
          <p:nvPr/>
        </p:nvSpPr>
        <p:spPr>
          <a:xfrm>
            <a:off x="1043608" y="5805264"/>
            <a:ext cx="3318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Phase matching  is effective but…</a:t>
            </a:r>
            <a:endParaRPr kumimoji="1" lang="ja-JP" altLang="en-US" dirty="0"/>
          </a:p>
        </p:txBody>
      </p:sp>
      <p:pic>
        <p:nvPicPr>
          <p:cNvPr id="4" name="Picture 2" descr="D:\研究\PF-2011\ERL\学会発表\IPAC11\phasematch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861048"/>
            <a:ext cx="3024336" cy="1842338"/>
          </a:xfrm>
          <a:prstGeom prst="rect">
            <a:avLst/>
          </a:prstGeom>
          <a:noFill/>
        </p:spPr>
      </p:pic>
      <p:pic>
        <p:nvPicPr>
          <p:cNvPr id="2051" name="Picture 3" descr="D:\研究\PF-2011\ERL\学会発表\IPAC11\Dernebev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268760"/>
            <a:ext cx="2304256" cy="2033168"/>
          </a:xfrm>
          <a:prstGeom prst="rect">
            <a:avLst/>
          </a:prstGeom>
          <a:noFill/>
        </p:spPr>
      </p:pic>
      <p:sp>
        <p:nvSpPr>
          <p:cNvPr id="18" name="テキスト ボックス 17"/>
          <p:cNvSpPr txBox="1"/>
          <p:nvPr/>
        </p:nvSpPr>
        <p:spPr>
          <a:xfrm>
            <a:off x="827584" y="3429000"/>
            <a:ext cx="4880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Energy distribution is distorted in bending magnet</a:t>
            </a:r>
            <a:endParaRPr kumimoji="1" lang="ja-JP" altLang="en-US" dirty="0"/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5724128" y="3645024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6516216" y="3429000"/>
            <a:ext cx="1851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Emittance</a:t>
            </a:r>
            <a:r>
              <a:rPr kumimoji="1" lang="en-US" altLang="ja-JP" dirty="0" smtClean="0"/>
              <a:t> growth</a:t>
            </a:r>
            <a:endParaRPr kumimoji="1" lang="ja-JP" altLang="en-US" dirty="0"/>
          </a:p>
        </p:txBody>
      </p:sp>
      <p:pic>
        <p:nvPicPr>
          <p:cNvPr id="2052" name="Picture 4" descr="D:\研究\PF-2011\ERL\学会発表\IPAC11\arc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861048"/>
            <a:ext cx="1437600" cy="1904256"/>
          </a:xfrm>
          <a:prstGeom prst="rect">
            <a:avLst/>
          </a:prstGeom>
          <a:noFill/>
        </p:spPr>
      </p:pic>
      <p:sp>
        <p:nvSpPr>
          <p:cNvPr id="25" name="テキスト ボックス 24"/>
          <p:cNvSpPr txBox="1"/>
          <p:nvPr/>
        </p:nvSpPr>
        <p:spPr>
          <a:xfrm>
            <a:off x="4499992" y="5877272"/>
            <a:ext cx="438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Which bending magnet should be matched ?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619672" y="6309320"/>
            <a:ext cx="5631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It is difficult to analytically minimize the </a:t>
            </a:r>
            <a:r>
              <a:rPr kumimoji="1" lang="en-US" altLang="ja-JP" dirty="0" err="1" smtClean="0"/>
              <a:t>emittance</a:t>
            </a:r>
            <a:r>
              <a:rPr kumimoji="1" lang="en-US" altLang="ja-JP" dirty="0" smtClean="0"/>
              <a:t> growth.</a:t>
            </a:r>
            <a:endParaRPr kumimoji="1" lang="ja-JP" altLang="en-US" dirty="0"/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51520" y="1412776"/>
            <a:ext cx="8640960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50336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Optimization results of </a:t>
            </a:r>
            <a:r>
              <a:rPr kumimoji="1" lang="en-US" altLang="ja-JP" sz="3200" dirty="0" smtClean="0"/>
              <a:t>Injector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5805264"/>
            <a:ext cx="8291264" cy="792088"/>
          </a:xfrm>
        </p:spPr>
        <p:txBody>
          <a:bodyPr>
            <a:normAutofit fontScale="85000" lnSpcReduction="10000"/>
          </a:bodyPr>
          <a:lstStyle/>
          <a:p>
            <a:r>
              <a:rPr lang="en-GB" altLang="ja-JP" dirty="0" smtClean="0"/>
              <a:t>( </a:t>
            </a:r>
            <a:r>
              <a:rPr lang="en-GB" altLang="ja-JP" i="1" dirty="0" err="1" smtClean="0">
                <a:latin typeface="Symbol" pitchFamily="18" charset="2"/>
              </a:rPr>
              <a:t>b</a:t>
            </a:r>
            <a:r>
              <a:rPr lang="en-GB" altLang="ja-JP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altLang="ja-JP" dirty="0" smtClean="0"/>
              <a:t>, </a:t>
            </a:r>
            <a:r>
              <a:rPr lang="en-GB" altLang="ja-JP" i="1" dirty="0" err="1" smtClean="0">
                <a:latin typeface="Symbol" pitchFamily="18" charset="2"/>
              </a:rPr>
              <a:t>a</a:t>
            </a:r>
            <a:r>
              <a:rPr lang="en-GB" altLang="ja-JP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altLang="ja-JP" dirty="0" smtClean="0"/>
              <a:t>, </a:t>
            </a:r>
            <a:r>
              <a:rPr lang="en-GB" altLang="ja-JP" i="1" dirty="0" smtClean="0">
                <a:latin typeface="Symbol" pitchFamily="18" charset="2"/>
              </a:rPr>
              <a:t>b</a:t>
            </a:r>
            <a:r>
              <a:rPr lang="en-GB" altLang="ja-JP" i="1" baseline="-250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altLang="ja-JP" dirty="0" smtClean="0"/>
              <a:t>, </a:t>
            </a:r>
            <a:r>
              <a:rPr lang="en-GB" altLang="ja-JP" i="1" dirty="0" smtClean="0">
                <a:latin typeface="Symbol" pitchFamily="18" charset="2"/>
              </a:rPr>
              <a:t>a</a:t>
            </a:r>
            <a:r>
              <a:rPr lang="en-GB" altLang="ja-JP" i="1" baseline="-250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altLang="ja-JP" dirty="0" smtClean="0"/>
              <a:t> ) =  ( 16.7 m, 0.83, 33.3 m, -0.76 ). The normalized </a:t>
            </a:r>
            <a:r>
              <a:rPr lang="en-GB" altLang="ja-JP" dirty="0" err="1" smtClean="0"/>
              <a:t>emittances</a:t>
            </a:r>
            <a:r>
              <a:rPr lang="en-GB" altLang="ja-JP" dirty="0" smtClean="0"/>
              <a:t> are minimized down to 0.54 [H] and 0.89 [V]  mm-</a:t>
            </a:r>
            <a:r>
              <a:rPr lang="en-GB" altLang="ja-JP" dirty="0" err="1" smtClean="0"/>
              <a:t>mrad</a:t>
            </a:r>
            <a:r>
              <a:rPr lang="en-GB" altLang="ja-JP" dirty="0" smtClean="0"/>
              <a:t>.</a:t>
            </a:r>
            <a:endParaRPr kumimoji="1" lang="ja-JP" altLang="en-US" dirty="0"/>
          </a:p>
        </p:txBody>
      </p:sp>
      <p:pic>
        <p:nvPicPr>
          <p:cNvPr id="3074" name="Picture 2" descr="C:\Users\cercis\Desktop\enxy_Data6_case17_100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4047590" cy="2074390"/>
          </a:xfrm>
          <a:prstGeom prst="rect">
            <a:avLst/>
          </a:prstGeom>
          <a:noFill/>
        </p:spPr>
      </p:pic>
      <p:pic>
        <p:nvPicPr>
          <p:cNvPr id="3075" name="Picture 3" descr="C:\Users\cercis\Desktop\stdxyz_Data6_case17_100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3992251" cy="2095932"/>
          </a:xfrm>
          <a:prstGeom prst="rect">
            <a:avLst/>
          </a:prstGeom>
          <a:noFill/>
        </p:spPr>
      </p:pic>
      <p:pic>
        <p:nvPicPr>
          <p:cNvPr id="3076" name="Picture 4" descr="C:\Users\cercis\Desktop\betaxy_Data6_case17_100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789040"/>
            <a:ext cx="3840427" cy="1944216"/>
          </a:xfrm>
          <a:prstGeom prst="rect">
            <a:avLst/>
          </a:prstGeom>
          <a:noFill/>
        </p:spPr>
      </p:pic>
      <p:pic>
        <p:nvPicPr>
          <p:cNvPr id="3077" name="Picture 5" descr="C:\Users\cercis\Desktop\EstdE_Data6_case17_100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789040"/>
            <a:ext cx="4212186" cy="1987625"/>
          </a:xfrm>
          <a:prstGeom prst="rect">
            <a:avLst/>
          </a:prstGeom>
          <a:noFill/>
        </p:spPr>
      </p:pic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1196752"/>
            <a:ext cx="9144000" cy="4248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78328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Optical function of Double Loop Circulator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5445224"/>
            <a:ext cx="8424936" cy="1052736"/>
          </a:xfrm>
        </p:spPr>
        <p:txBody>
          <a:bodyPr>
            <a:normAutofit lnSpcReduction="10000"/>
          </a:bodyPr>
          <a:lstStyle/>
          <a:p>
            <a:r>
              <a:rPr lang="en-US" altLang="ja-JP" sz="2000" dirty="0" smtClean="0">
                <a:latin typeface="+mj-lt"/>
              </a:rPr>
              <a:t>Optical functions are quasi-symmetric.</a:t>
            </a:r>
          </a:p>
          <a:p>
            <a:r>
              <a:rPr lang="en-US" altLang="ja-JP" sz="2000" i="1" dirty="0" err="1" smtClean="0">
                <a:latin typeface="Symbol" pitchFamily="18" charset="2"/>
              </a:rPr>
              <a:t>b</a:t>
            </a:r>
            <a:r>
              <a:rPr lang="en-US" altLang="ja-JP" sz="2000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sz="2000" dirty="0" smtClean="0"/>
              <a:t> and </a:t>
            </a:r>
            <a:r>
              <a:rPr lang="en-US" altLang="ja-JP" sz="2000" i="1" dirty="0" smtClean="0">
                <a:latin typeface="Symbol" pitchFamily="18" charset="2"/>
              </a:rPr>
              <a:t>b</a:t>
            </a:r>
            <a:r>
              <a:rPr lang="en-US" altLang="ja-JP" sz="2000" i="1" baseline="-250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ja-JP" sz="2000" dirty="0" smtClean="0"/>
              <a:t> can be suppressed below 100 m in the whole circulator.</a:t>
            </a:r>
          </a:p>
          <a:p>
            <a:r>
              <a:rPr lang="en-US" altLang="ja-JP" sz="2000" dirty="0" smtClean="0"/>
              <a:t>Inner and outer loops are </a:t>
            </a:r>
            <a:r>
              <a:rPr lang="en-US" altLang="ja-JP" sz="2000" dirty="0" err="1" smtClean="0"/>
              <a:t>achromat</a:t>
            </a:r>
            <a:r>
              <a:rPr lang="en-US" altLang="ja-JP" sz="2000" dirty="0" smtClean="0"/>
              <a:t> and isochronous. </a:t>
            </a:r>
          </a:p>
        </p:txBody>
      </p:sp>
      <p:pic>
        <p:nvPicPr>
          <p:cNvPr id="1026" name="Picture 2" descr="H:\バックアップ\研究\PF-2011\ERL\周回部Optics\IPAC（245MeV-2Loop)\245MeV2loop\2010年(加速器学会)と同じ方法\7.GPT-Data7から\Case17(20110826)成功\LinearOptics\100k-c\beta-arc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196752"/>
            <a:ext cx="2635266" cy="2032689"/>
          </a:xfrm>
          <a:prstGeom prst="rect">
            <a:avLst/>
          </a:prstGeom>
          <a:noFill/>
        </p:spPr>
      </p:pic>
      <p:pic>
        <p:nvPicPr>
          <p:cNvPr id="1027" name="Picture 3" descr="H:\バックアップ\研究\PF-2011\ERL\周回部Optics\IPAC（245MeV-2Loop)\245MeV2loop\2010年(加速器学会)と同じ方法\7.GPT-Data7から\Case17(20110826)成功\LinearOptics\100k-c\beta-arc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140968"/>
            <a:ext cx="2613917" cy="2016224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7092280" y="3068960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Inner loop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92280" y="5085184"/>
            <a:ext cx="1200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Outer loop</a:t>
            </a:r>
            <a:endParaRPr kumimoji="1" lang="ja-JP" altLang="en-US" dirty="0"/>
          </a:p>
        </p:txBody>
      </p:sp>
      <p:pic>
        <p:nvPicPr>
          <p:cNvPr id="2052" name="Picture 4" descr="C:\Users\cercis\Desktop\IPAC現地編集\2loop(65MeV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84784"/>
            <a:ext cx="6026839" cy="3499315"/>
          </a:xfrm>
          <a:prstGeom prst="rect">
            <a:avLst/>
          </a:prstGeom>
          <a:noFill/>
        </p:spPr>
      </p:pic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611560" y="2204864"/>
            <a:ext cx="8208912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653136"/>
            <a:ext cx="25431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653136"/>
            <a:ext cx="261617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653136"/>
            <a:ext cx="25336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cercis\Desktop\IPAC現地編集\cERLa-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132856"/>
            <a:ext cx="7992888" cy="2645128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66936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Development of </a:t>
            </a:r>
            <a:r>
              <a:rPr lang="en-US" altLang="ja-JP" sz="3200" dirty="0" err="1" smtClean="0"/>
              <a:t>emittance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980728"/>
            <a:ext cx="8424936" cy="1512168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i="1" dirty="0" err="1" smtClean="0">
                <a:latin typeface="Symbol" pitchFamily="18" charset="2"/>
              </a:rPr>
              <a:t>e</a:t>
            </a:r>
            <a:r>
              <a:rPr lang="en-US" altLang="ja-JP" i="1" baseline="-25000" dirty="0" err="1" smtClean="0">
                <a:latin typeface="Times New Roman" pitchFamily="18" charset="0"/>
                <a:cs typeface="Times New Roman" pitchFamily="18" charset="0"/>
              </a:rPr>
              <a:t>nx</a:t>
            </a:r>
            <a:r>
              <a:rPr lang="en-US" altLang="ja-JP" dirty="0" smtClean="0"/>
              <a:t> increases step by step at every each arc.</a:t>
            </a:r>
            <a:endParaRPr lang="en-US" altLang="ja-JP" i="1" dirty="0" smtClean="0">
              <a:latin typeface="Symbol" pitchFamily="18" charset="2"/>
            </a:endParaRPr>
          </a:p>
          <a:p>
            <a:pPr lvl="1"/>
            <a:r>
              <a:rPr lang="en-US" altLang="ja-JP" dirty="0" smtClean="0"/>
              <a:t>In the first inner loop :  1 mm-</a:t>
            </a:r>
            <a:r>
              <a:rPr lang="en-US" altLang="ja-JP" dirty="0" err="1" smtClean="0"/>
              <a:t>mrad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I</a:t>
            </a:r>
            <a:r>
              <a:rPr kumimoji="1" lang="en-US" altLang="ja-JP" dirty="0" smtClean="0"/>
              <a:t>n the outer loop :  5 mm-</a:t>
            </a:r>
            <a:r>
              <a:rPr kumimoji="1" lang="en-US" altLang="ja-JP" dirty="0" err="1" smtClean="0"/>
              <a:t>mrad</a:t>
            </a:r>
            <a:endParaRPr kumimoji="1" lang="en-US" altLang="ja-JP" dirty="0" smtClean="0"/>
          </a:p>
          <a:p>
            <a:r>
              <a:rPr lang="en-US" altLang="ja-JP" dirty="0" smtClean="0"/>
              <a:t>The low </a:t>
            </a:r>
            <a:r>
              <a:rPr lang="en-US" altLang="ja-JP" dirty="0" err="1" smtClean="0"/>
              <a:t>emittance</a:t>
            </a:r>
            <a:r>
              <a:rPr lang="en-US" altLang="ja-JP" dirty="0" smtClean="0"/>
              <a:t> beam is difficult for 2 loop ERL compared with 1 loop ERL</a:t>
            </a:r>
            <a:endParaRPr kumimoji="1" lang="en-US" altLang="ja-JP" dirty="0" smtClean="0"/>
          </a:p>
        </p:txBody>
      </p:sp>
      <p:cxnSp>
        <p:nvCxnSpPr>
          <p:cNvPr id="13" name="直線矢印コネクタ 12"/>
          <p:cNvCxnSpPr/>
          <p:nvPr/>
        </p:nvCxnSpPr>
        <p:spPr>
          <a:xfrm rot="5400000" flipH="1" flipV="1">
            <a:off x="2303748" y="4473116"/>
            <a:ext cx="43204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rot="16200000" flipV="1">
            <a:off x="4355976" y="4365104"/>
            <a:ext cx="64807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rot="16200000" flipV="1">
            <a:off x="6336196" y="4257092"/>
            <a:ext cx="93610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051720" y="4941168"/>
            <a:ext cx="128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 mm-</a:t>
            </a:r>
            <a:r>
              <a:rPr kumimoji="1" lang="en-US" altLang="ja-JP" dirty="0" err="1" smtClean="0"/>
              <a:t>mrad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067944" y="5661248"/>
            <a:ext cx="128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5</a:t>
            </a:r>
            <a:r>
              <a:rPr kumimoji="1" lang="en-US" altLang="ja-JP" dirty="0" smtClean="0"/>
              <a:t> mm-</a:t>
            </a:r>
            <a:r>
              <a:rPr kumimoji="1" lang="en-US" altLang="ja-JP" dirty="0" err="1" smtClean="0"/>
              <a:t>mrad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88224" y="5013176"/>
            <a:ext cx="128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9</a:t>
            </a:r>
            <a:r>
              <a:rPr kumimoji="1" lang="en-US" altLang="ja-JP" dirty="0" smtClean="0"/>
              <a:t> mm-</a:t>
            </a:r>
            <a:r>
              <a:rPr kumimoji="1" lang="en-US" altLang="ja-JP" dirty="0" err="1" smtClean="0"/>
              <a:t>mrad</a:t>
            </a:r>
            <a:endParaRPr kumimoji="1" lang="ja-JP" altLang="en-US" dirty="0"/>
          </a:p>
        </p:txBody>
      </p:sp>
      <p:sp>
        <p:nvSpPr>
          <p:cNvPr id="21" name="スライド番号プレースホル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/>
          <p:cNvSpPr/>
          <p:nvPr/>
        </p:nvSpPr>
        <p:spPr>
          <a:xfrm>
            <a:off x="611560" y="1628800"/>
            <a:ext cx="8208912" cy="4464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365104"/>
            <a:ext cx="2477464" cy="19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319826"/>
            <a:ext cx="2520280" cy="194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319826"/>
            <a:ext cx="2520280" cy="194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cercis\Desktop\IPAC現地編集\cERLa-SxS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772816"/>
            <a:ext cx="7848872" cy="2552343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638944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Development of </a:t>
            </a:r>
            <a:r>
              <a:rPr kumimoji="1" lang="en-US" altLang="ja-JP" sz="3200" dirty="0" err="1" smtClean="0"/>
              <a:t>rms</a:t>
            </a:r>
            <a:r>
              <a:rPr kumimoji="1" lang="en-US" altLang="ja-JP" sz="3200" dirty="0" smtClean="0"/>
              <a:t> beam size</a:t>
            </a:r>
            <a:endParaRPr kumimoji="1" lang="ja-JP" altLang="en-US" sz="3200" dirty="0"/>
          </a:p>
        </p:txBody>
      </p:sp>
      <p:cxnSp>
        <p:nvCxnSpPr>
          <p:cNvPr id="12" name="直線矢印コネクタ 11"/>
          <p:cNvCxnSpPr/>
          <p:nvPr/>
        </p:nvCxnSpPr>
        <p:spPr>
          <a:xfrm rot="5400000" flipH="1" flipV="1">
            <a:off x="2015716" y="3969060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rot="16200000" flipV="1">
            <a:off x="4253372" y="4035660"/>
            <a:ext cx="648072" cy="154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rot="16200000" flipV="1">
            <a:off x="6156176" y="3573016"/>
            <a:ext cx="115212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4067944" y="5445224"/>
            <a:ext cx="100811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283968" y="5445224"/>
            <a:ext cx="723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 mm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43608" y="6021288"/>
            <a:ext cx="2097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en-US" altLang="ja-JP" i="1" dirty="0" err="1" smtClean="0">
                <a:latin typeface="Symbol" pitchFamily="18" charset="2"/>
              </a:rPr>
              <a:t>s</a:t>
            </a:r>
            <a:r>
              <a:rPr kumimoji="1" lang="en-US" altLang="ja-JP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1" lang="en-US" altLang="ja-JP" dirty="0" smtClean="0"/>
              <a:t>, </a:t>
            </a:r>
            <a:r>
              <a:rPr kumimoji="1" lang="en-US" altLang="ja-JP" i="1" dirty="0" err="1" smtClean="0">
                <a:latin typeface="Symbol" pitchFamily="18" charset="2"/>
              </a:rPr>
              <a:t>s</a:t>
            </a:r>
            <a:r>
              <a:rPr kumimoji="1" lang="en-US" altLang="ja-JP" i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1" lang="en-US" altLang="ja-JP" dirty="0" smtClean="0"/>
              <a:t>) =</a:t>
            </a:r>
          </a:p>
          <a:p>
            <a:r>
              <a:rPr kumimoji="1" lang="en-US" altLang="ja-JP" dirty="0" smtClean="0"/>
              <a:t>(0.13 mm, 0.47 mm)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779912" y="6021288"/>
            <a:ext cx="2097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</a:t>
            </a:r>
            <a:r>
              <a:rPr lang="en-US" altLang="ja-JP" i="1" dirty="0" err="1" smtClean="0">
                <a:latin typeface="Symbol" pitchFamily="18" charset="2"/>
              </a:rPr>
              <a:t>s</a:t>
            </a:r>
            <a:r>
              <a:rPr lang="en-US" altLang="ja-JP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dirty="0" smtClean="0"/>
              <a:t>, </a:t>
            </a:r>
            <a:r>
              <a:rPr lang="en-US" altLang="ja-JP" i="1" dirty="0" err="1" smtClean="0">
                <a:latin typeface="Symbol" pitchFamily="18" charset="2"/>
              </a:rPr>
              <a:t>s</a:t>
            </a:r>
            <a:r>
              <a:rPr lang="en-US" altLang="ja-JP" i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ja-JP" dirty="0" smtClean="0"/>
              <a:t>) =</a:t>
            </a:r>
          </a:p>
          <a:p>
            <a:r>
              <a:rPr kumimoji="1" lang="en-US" altLang="ja-JP" dirty="0" smtClean="0"/>
              <a:t>(0.17 mm, 0.14 mm)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16216" y="6021288"/>
            <a:ext cx="2149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</a:t>
            </a:r>
            <a:r>
              <a:rPr lang="en-US" altLang="ja-JP" i="1" dirty="0" err="1" smtClean="0">
                <a:latin typeface="Symbol" pitchFamily="18" charset="2"/>
              </a:rPr>
              <a:t>s</a:t>
            </a:r>
            <a:r>
              <a:rPr lang="en-US" altLang="ja-JP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dirty="0" smtClean="0"/>
              <a:t>, </a:t>
            </a:r>
            <a:r>
              <a:rPr lang="en-US" altLang="ja-JP" i="1" dirty="0" err="1" smtClean="0">
                <a:latin typeface="Symbol" pitchFamily="18" charset="2"/>
              </a:rPr>
              <a:t>s</a:t>
            </a:r>
            <a:r>
              <a:rPr lang="en-US" altLang="ja-JP" i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ja-JP" dirty="0" smtClean="0"/>
              <a:t>) =</a:t>
            </a:r>
          </a:p>
          <a:p>
            <a:r>
              <a:rPr lang="en-US" altLang="ja-JP" dirty="0" smtClean="0"/>
              <a:t>( 0.43 mm</a:t>
            </a:r>
            <a:r>
              <a:rPr kumimoji="1" lang="en-US" altLang="ja-JP" dirty="0" smtClean="0"/>
              <a:t>, 0.53 mm)</a:t>
            </a:r>
            <a:endParaRPr kumimoji="1" lang="ja-JP" altLang="en-US" dirty="0"/>
          </a:p>
        </p:txBody>
      </p:sp>
      <p:sp>
        <p:nvSpPr>
          <p:cNvPr id="26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576064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>
                <a:latin typeface="+mj-lt"/>
              </a:rPr>
              <a:t>Small </a:t>
            </a:r>
            <a:r>
              <a:rPr lang="en-US" altLang="ja-JP" i="1" dirty="0" err="1" smtClean="0">
                <a:latin typeface="Symbol" pitchFamily="18" charset="2"/>
              </a:rPr>
              <a:t>s</a:t>
            </a:r>
            <a:r>
              <a:rPr lang="en-US" altLang="ja-JP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dirty="0" smtClean="0"/>
              <a:t> and </a:t>
            </a:r>
            <a:r>
              <a:rPr lang="en-US" altLang="ja-JP" i="1" dirty="0" err="1" smtClean="0">
                <a:latin typeface="Symbol" pitchFamily="18" charset="2"/>
              </a:rPr>
              <a:t>s</a:t>
            </a:r>
            <a:r>
              <a:rPr lang="en-US" altLang="ja-JP" i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ja-JP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smtClean="0">
                <a:latin typeface="+mj-lt"/>
              </a:rPr>
              <a:t>can be achieved at outer loop because of low </a:t>
            </a:r>
            <a:r>
              <a:rPr lang="en-US" altLang="ja-JP" i="1" dirty="0" err="1" smtClean="0">
                <a:latin typeface="Symbol" pitchFamily="18" charset="2"/>
              </a:rPr>
              <a:t>b</a:t>
            </a:r>
            <a:r>
              <a:rPr lang="en-US" altLang="ja-JP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dirty="0" smtClean="0"/>
              <a:t> and </a:t>
            </a:r>
            <a:r>
              <a:rPr lang="en-US" altLang="ja-JP" i="1" dirty="0" smtClean="0">
                <a:latin typeface="Symbol" pitchFamily="18" charset="2"/>
              </a:rPr>
              <a:t>b</a:t>
            </a:r>
            <a:r>
              <a:rPr lang="en-US" altLang="ja-JP" i="1" baseline="-250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ja-JP" dirty="0" smtClean="0"/>
              <a:t> .</a:t>
            </a:r>
            <a:endParaRPr kumimoji="1" lang="en-US" altLang="ja-JP" dirty="0" smtClean="0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2699792" y="1484784"/>
            <a:ext cx="5904656" cy="4608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556792"/>
            <a:ext cx="31146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556792"/>
            <a:ext cx="30003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54968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Longitudinal phase space and distribution </a:t>
            </a: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9592" y="1124744"/>
            <a:ext cx="6504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125 </a:t>
            </a:r>
            <a:r>
              <a:rPr kumimoji="1" lang="en-US" altLang="ja-JP" sz="2000" dirty="0" err="1" smtClean="0"/>
              <a:t>MeV</a:t>
            </a:r>
            <a:r>
              <a:rPr kumimoji="1" lang="en-US" altLang="ja-JP" sz="2000" dirty="0" smtClean="0"/>
              <a:t> electron bunch just before the second deceleration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23928" y="2780928"/>
            <a:ext cx="1400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 CSR wake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52320" y="2852936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77 </a:t>
            </a:r>
            <a:r>
              <a:rPr kumimoji="1" lang="en-US" altLang="ja-JP" dirty="0" err="1" smtClean="0"/>
              <a:t>pC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3528" y="6165304"/>
            <a:ext cx="8524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smtClean="0"/>
              <a:t>Modulation at </a:t>
            </a:r>
            <a:r>
              <a:rPr lang="en-US" altLang="ja-JP" sz="2000" dirty="0" smtClean="0"/>
              <a:t>t</a:t>
            </a:r>
            <a:r>
              <a:rPr kumimoji="1" lang="en-US" altLang="ja-JP" sz="2000" dirty="0" smtClean="0"/>
              <a:t>he head of the electron bunch is </a:t>
            </a:r>
            <a:r>
              <a:rPr lang="en-US" altLang="ja-JP" sz="2000" dirty="0" smtClean="0"/>
              <a:t>enhanced</a:t>
            </a:r>
            <a:r>
              <a:rPr kumimoji="1" lang="en-US" altLang="ja-JP" sz="2000" dirty="0" smtClean="0"/>
              <a:t> due to the CSR wake.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55576" y="2132856"/>
            <a:ext cx="1399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Longitudinal </a:t>
            </a:r>
          </a:p>
          <a:p>
            <a:r>
              <a:rPr kumimoji="1" lang="en-US" altLang="ja-JP" dirty="0" smtClean="0"/>
              <a:t>phase space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44540" y="4293096"/>
            <a:ext cx="1721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Histogram of </a:t>
            </a:r>
          </a:p>
          <a:p>
            <a:pPr algn="ctr"/>
            <a:r>
              <a:rPr kumimoji="1" lang="en-US" altLang="ja-JP" dirty="0" smtClean="0"/>
              <a:t>the longitudinal </a:t>
            </a:r>
          </a:p>
          <a:p>
            <a:pPr algn="ctr"/>
            <a:r>
              <a:rPr kumimoji="1" lang="en-US" altLang="ja-JP" dirty="0" smtClean="0"/>
              <a:t>distribution</a:t>
            </a:r>
            <a:endParaRPr kumimoji="1" lang="ja-JP" altLang="en-US" dirty="0"/>
          </a:p>
        </p:txBody>
      </p:sp>
      <p:pic>
        <p:nvPicPr>
          <p:cNvPr id="1026" name="Picture 2" descr="C:\Users\cercis\Desktop\IPAC現地編集\histogr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789040"/>
            <a:ext cx="3076724" cy="2376264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789040"/>
            <a:ext cx="31146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直線矢印コネクタ 15"/>
          <p:cNvCxnSpPr/>
          <p:nvPr/>
        </p:nvCxnSpPr>
        <p:spPr>
          <a:xfrm>
            <a:off x="3491880" y="5157192"/>
            <a:ext cx="43204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3563888" y="5229200"/>
            <a:ext cx="723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 </a:t>
            </a:r>
            <a:r>
              <a:rPr lang="en-US" altLang="ja-JP" dirty="0" err="1" smtClean="0"/>
              <a:t>ps</a:t>
            </a:r>
            <a:endParaRPr kumimoji="1" lang="ja-JP" altLang="en-US" dirty="0"/>
          </a:p>
        </p:txBody>
      </p:sp>
      <p:sp>
        <p:nvSpPr>
          <p:cNvPr id="21" name="スライド番号プレースホル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8008938" y="889000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 sz="900">
              <a:latin typeface="Symbol" pitchFamily="18" charset="2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166813" y="312738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 sz="900">
              <a:latin typeface="Symbol" pitchFamily="18" charset="2"/>
            </a:endParaRPr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634330" y="3598862"/>
            <a:ext cx="3814763" cy="2828925"/>
            <a:chOff x="245" y="2428"/>
            <a:chExt cx="2403" cy="1782"/>
          </a:xfrm>
        </p:grpSpPr>
        <p:sp>
          <p:nvSpPr>
            <p:cNvPr id="1041" name="Rectangle 76"/>
            <p:cNvSpPr>
              <a:spLocks noChangeArrowheads="1"/>
            </p:cNvSpPr>
            <p:nvPr/>
          </p:nvSpPr>
          <p:spPr bwMode="auto">
            <a:xfrm>
              <a:off x="245" y="2428"/>
              <a:ext cx="2311" cy="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69875" indent="-269875">
                <a:spcBef>
                  <a:spcPct val="20000"/>
                </a:spcBef>
                <a:buSzPct val="60000"/>
                <a:buFont typeface="Wingdings" pitchFamily="2" charset="2"/>
                <a:buChar char="l"/>
              </a:pPr>
              <a:r>
                <a:rPr lang="en-US" altLang="ja-JP" sz="1600">
                  <a:solidFill>
                    <a:schemeClr val="tx2"/>
                  </a:solidFill>
                </a:rPr>
                <a:t>X-ray FEL Oscillator (X-FELO)</a:t>
              </a:r>
            </a:p>
            <a:p>
              <a:pPr marL="269875" indent="-269875">
                <a:spcBef>
                  <a:spcPct val="20000"/>
                </a:spcBef>
                <a:buSzPct val="60000"/>
                <a:buFont typeface="Wingdings" pitchFamily="2" charset="2"/>
                <a:buNone/>
              </a:pPr>
              <a:r>
                <a:rPr lang="en-US" altLang="ja-JP" sz="1600">
                  <a:solidFill>
                    <a:schemeClr val="tx2"/>
                  </a:solidFill>
                </a:rPr>
                <a:t>     Fully-coherent CW X-ray laser</a:t>
              </a:r>
            </a:p>
            <a:p>
              <a:pPr marL="269875" indent="-269875">
                <a:spcBef>
                  <a:spcPct val="20000"/>
                </a:spcBef>
                <a:buSzPct val="60000"/>
                <a:buFont typeface="Wingdings" pitchFamily="2" charset="2"/>
                <a:buNone/>
              </a:pPr>
              <a:endParaRPr lang="en-US" altLang="ja-JP" sz="1600">
                <a:solidFill>
                  <a:schemeClr val="tx2"/>
                </a:solidFill>
              </a:endParaRPr>
            </a:p>
            <a:p>
              <a:pPr marL="269875" indent="-269875">
                <a:spcBef>
                  <a:spcPct val="20000"/>
                </a:spcBef>
                <a:buSzPct val="60000"/>
                <a:buFont typeface="Wingdings" pitchFamily="2" charset="2"/>
                <a:buChar char="l"/>
              </a:pPr>
              <a:r>
                <a:rPr lang="en-US" altLang="ja-JP" sz="1600">
                  <a:solidFill>
                    <a:schemeClr val="tx2"/>
                  </a:solidFill>
                </a:rPr>
                <a:t>Diffraction-limited X-ray source:</a:t>
              </a:r>
              <a:br>
                <a:rPr lang="en-US" altLang="ja-JP" sz="1600">
                  <a:solidFill>
                    <a:schemeClr val="tx2"/>
                  </a:solidFill>
                </a:rPr>
              </a:br>
              <a:r>
                <a:rPr lang="en-US" altLang="ja-JP" sz="1600">
                  <a:solidFill>
                    <a:schemeClr val="tx2"/>
                  </a:solidFill>
                </a:rPr>
                <a:t>  </a:t>
              </a:r>
              <a:r>
                <a:rPr lang="en-US" altLang="ja-JP" sz="1400">
                  <a:solidFill>
                    <a:schemeClr val="tx2"/>
                  </a:solidFill>
                  <a:latin typeface="Symbol" pitchFamily="18" charset="2"/>
                </a:rPr>
                <a:t>e</a:t>
              </a:r>
              <a:r>
                <a:rPr lang="en-US" altLang="ja-JP" sz="1400" baseline="-25000">
                  <a:solidFill>
                    <a:schemeClr val="tx2"/>
                  </a:solidFill>
                </a:rPr>
                <a:t>x,y</a:t>
              </a:r>
              <a:r>
                <a:rPr lang="en-US" altLang="ja-JP" sz="1400">
                  <a:solidFill>
                    <a:schemeClr val="tx2"/>
                  </a:solidFill>
                </a:rPr>
                <a:t> = 10 - 100 pm</a:t>
              </a:r>
              <a:r>
                <a:rPr lang="en-US" altLang="ja-JP" sz="1400">
                  <a:solidFill>
                    <a:schemeClr val="tx2"/>
                  </a:solidFill>
                  <a:cs typeface="Times New Roman" pitchFamily="18" charset="0"/>
                </a:rPr>
                <a:t>·</a:t>
              </a:r>
              <a:r>
                <a:rPr lang="en-US" altLang="ja-JP" sz="1400">
                  <a:solidFill>
                    <a:schemeClr val="tx2"/>
                  </a:solidFill>
                </a:rPr>
                <a:t>rad</a:t>
              </a:r>
            </a:p>
            <a:p>
              <a:pPr marL="269875" indent="-269875">
                <a:spcBef>
                  <a:spcPct val="20000"/>
                </a:spcBef>
                <a:buSzPct val="60000"/>
                <a:buFont typeface="Wingdings" pitchFamily="2" charset="2"/>
                <a:buNone/>
              </a:pPr>
              <a:r>
                <a:rPr lang="en-US" altLang="ja-JP" sz="1400">
                  <a:solidFill>
                    <a:schemeClr val="tx2"/>
                  </a:solidFill>
                </a:rPr>
                <a:t>         I   = 10 - 100 mA</a:t>
              </a:r>
            </a:p>
            <a:p>
              <a:pPr marL="269875" indent="-269875">
                <a:spcBef>
                  <a:spcPct val="20000"/>
                </a:spcBef>
                <a:buSzPct val="60000"/>
                <a:buFont typeface="Wingdings" pitchFamily="2" charset="2"/>
                <a:buChar char="l"/>
              </a:pPr>
              <a:r>
                <a:rPr lang="en-US" altLang="ja-JP" sz="1600">
                  <a:solidFill>
                    <a:schemeClr val="tx2"/>
                  </a:solidFill>
                </a:rPr>
                <a:t>Ultra-short X-ray pulses with flexible repetition periods</a:t>
              </a:r>
              <a:br>
                <a:rPr lang="en-US" altLang="ja-JP" sz="1600">
                  <a:solidFill>
                    <a:schemeClr val="tx2"/>
                  </a:solidFill>
                </a:rPr>
              </a:br>
              <a:r>
                <a:rPr lang="ja-JP" altLang="en-US" sz="1600">
                  <a:solidFill>
                    <a:schemeClr val="tx2"/>
                  </a:solidFill>
                </a:rPr>
                <a:t>　    </a:t>
              </a:r>
              <a:r>
                <a:rPr lang="en-US" altLang="ja-JP" sz="1400" i="1">
                  <a:solidFill>
                    <a:schemeClr val="tx2"/>
                  </a:solidFill>
                  <a:latin typeface="Symbol" pitchFamily="18" charset="2"/>
                </a:rPr>
                <a:t>s</a:t>
              </a:r>
              <a:r>
                <a:rPr lang="en-US" altLang="ja-JP" sz="1400" baseline="-25000">
                  <a:solidFill>
                    <a:schemeClr val="tx2"/>
                  </a:solidFill>
                  <a:latin typeface="Symbol" pitchFamily="18" charset="2"/>
                </a:rPr>
                <a:t>t</a:t>
              </a:r>
              <a:r>
                <a:rPr lang="en-US" altLang="ja-JP" sz="1400">
                  <a:solidFill>
                    <a:schemeClr val="tx2"/>
                  </a:solidFill>
                </a:rPr>
                <a:t>  &lt; 100 fs rms</a:t>
              </a:r>
            </a:p>
            <a:p>
              <a:pPr marL="269875" indent="-269875">
                <a:spcBef>
                  <a:spcPct val="20000"/>
                </a:spcBef>
                <a:buSzPct val="60000"/>
                <a:buFont typeface="Wingdings" pitchFamily="2" charset="2"/>
                <a:buNone/>
              </a:pPr>
              <a:r>
                <a:rPr lang="en-US" altLang="ja-JP" sz="1400">
                  <a:solidFill>
                    <a:schemeClr val="tx2"/>
                  </a:solidFill>
                </a:rPr>
                <a:t>            </a:t>
              </a:r>
              <a:r>
                <a:rPr lang="en-US" altLang="ja-JP" sz="1400" i="1">
                  <a:solidFill>
                    <a:schemeClr val="tx2"/>
                  </a:solidFill>
                </a:rPr>
                <a:t>T</a:t>
              </a:r>
              <a:r>
                <a:rPr lang="en-US" altLang="ja-JP" sz="1400" baseline="-25000">
                  <a:solidFill>
                    <a:schemeClr val="tx2"/>
                  </a:solidFill>
                </a:rPr>
                <a:t>rep</a:t>
              </a:r>
              <a:r>
                <a:rPr lang="en-US" altLang="ja-JP" sz="1400">
                  <a:solidFill>
                    <a:schemeClr val="tx2"/>
                  </a:solidFill>
                </a:rPr>
                <a:t> = 0.8 ns ~ </a:t>
              </a:r>
              <a:r>
                <a:rPr lang="en-US" altLang="ja-JP" sz="1600">
                  <a:solidFill>
                    <a:schemeClr val="tx2"/>
                  </a:solidFill>
                  <a:sym typeface="Symbol" pitchFamily="18" charset="2"/>
                </a:rPr>
                <a:t></a:t>
              </a:r>
            </a:p>
          </p:txBody>
        </p:sp>
        <p:sp>
          <p:nvSpPr>
            <p:cNvPr id="1042" name="Text Box 94"/>
            <p:cNvSpPr txBox="1">
              <a:spLocks noChangeArrowheads="1"/>
            </p:cNvSpPr>
            <p:nvPr/>
          </p:nvSpPr>
          <p:spPr bwMode="auto">
            <a:xfrm>
              <a:off x="473" y="2830"/>
              <a:ext cx="21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60000"/>
                <a:buFont typeface="Wingdings" pitchFamily="2" charset="2"/>
                <a:buNone/>
              </a:pPr>
              <a:r>
                <a:rPr lang="en-US" altLang="ja-JP" sz="1200">
                  <a:solidFill>
                    <a:schemeClr val="tx2"/>
                  </a:solidFill>
                </a:rPr>
                <a:t>cf. K.-J. Kim et al., PRL 100, 244802 (2008).</a:t>
              </a:r>
              <a:endParaRPr lang="en-US" altLang="ja-JP" sz="1200"/>
            </a:p>
          </p:txBody>
        </p:sp>
        <p:graphicFrame>
          <p:nvGraphicFramePr>
            <p:cNvPr id="1026" name="Object 95"/>
            <p:cNvGraphicFramePr>
              <a:graphicFrameLocks noChangeAspect="1"/>
            </p:cNvGraphicFramePr>
            <p:nvPr/>
          </p:nvGraphicFramePr>
          <p:xfrm>
            <a:off x="2329" y="3057"/>
            <a:ext cx="319" cy="273"/>
          </p:xfrm>
          <a:graphic>
            <a:graphicData uri="http://schemas.openxmlformats.org/presentationml/2006/ole">
              <p:oleObj spid="_x0000_s1026" name="Equation" r:id="rId4" imgW="482400" imgH="393480" progId="">
                <p:embed/>
              </p:oleObj>
            </a:graphicData>
          </a:graphic>
        </p:graphicFrame>
      </p:grpSp>
      <p:sp>
        <p:nvSpPr>
          <p:cNvPr id="1037" name="Rectangle 96"/>
          <p:cNvSpPr>
            <a:spLocks noChangeArrowheads="1"/>
          </p:cNvSpPr>
          <p:nvPr/>
        </p:nvSpPr>
        <p:spPr bwMode="auto">
          <a:xfrm>
            <a:off x="524793" y="3178175"/>
            <a:ext cx="270668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indent="-179388">
              <a:spcBef>
                <a:spcPct val="20000"/>
              </a:spcBef>
            </a:pPr>
            <a:r>
              <a:rPr lang="en-US" altLang="ja-JP">
                <a:solidFill>
                  <a:srgbClr val="0066FF"/>
                </a:solidFill>
              </a:rPr>
              <a:t>Promising targets</a:t>
            </a:r>
          </a:p>
        </p:txBody>
      </p:sp>
      <p:grpSp>
        <p:nvGrpSpPr>
          <p:cNvPr id="3" name="Group 101"/>
          <p:cNvGrpSpPr>
            <a:grpSpLocks/>
          </p:cNvGrpSpPr>
          <p:nvPr/>
        </p:nvGrpSpPr>
        <p:grpSpPr bwMode="auto">
          <a:xfrm>
            <a:off x="2483768" y="2640012"/>
            <a:ext cx="4011612" cy="504825"/>
            <a:chOff x="1457" y="1776"/>
            <a:chExt cx="2527" cy="318"/>
          </a:xfrm>
        </p:grpSpPr>
        <p:sp>
          <p:nvSpPr>
            <p:cNvPr id="1039" name="AutoShape 99"/>
            <p:cNvSpPr>
              <a:spLocks noChangeArrowheads="1"/>
            </p:cNvSpPr>
            <p:nvPr/>
          </p:nvSpPr>
          <p:spPr bwMode="auto">
            <a:xfrm>
              <a:off x="1457" y="1776"/>
              <a:ext cx="2527" cy="31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40" name="Text Box 100"/>
            <p:cNvSpPr txBox="1">
              <a:spLocks noChangeArrowheads="1"/>
            </p:cNvSpPr>
            <p:nvPr/>
          </p:nvSpPr>
          <p:spPr bwMode="auto">
            <a:xfrm>
              <a:off x="1697" y="1809"/>
              <a:ext cx="20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0066FF"/>
                  </a:solidFill>
                </a:rPr>
                <a:t>Energy Recovery Linac (ERL)</a:t>
              </a: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080" y="2630487"/>
            <a:ext cx="5976938" cy="4227513"/>
          </a:xfrm>
          <a:prstGeom prst="rect">
            <a:avLst/>
          </a:prstGeom>
          <a:solidFill>
            <a:srgbClr val="D3EBED"/>
          </a:solidFill>
          <a:ln w="9525">
            <a:noFill/>
            <a:miter lim="800000"/>
            <a:headEnd/>
            <a:tailEnd/>
          </a:ln>
        </p:spPr>
      </p:pic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8300368" y="5006975"/>
            <a:ext cx="171450" cy="26670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5292080" y="5229200"/>
            <a:ext cx="8082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</a:rPr>
              <a:t>6-7 </a:t>
            </a:r>
            <a:r>
              <a:rPr lang="en-US" altLang="ja-JP" sz="1400" dirty="0" err="1" smtClean="0">
                <a:solidFill>
                  <a:srgbClr val="FF0000"/>
                </a:solidFill>
              </a:rPr>
              <a:t>GeV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lang="en-US" altLang="ja-JP" sz="1000" dirty="0">
                <a:solidFill>
                  <a:srgbClr val="FF0000"/>
                </a:solidFill>
              </a:rPr>
              <a:t>Double Acc</a:t>
            </a:r>
            <a:r>
              <a:rPr lang="en-US" altLang="ja-JP" sz="1200" dirty="0">
                <a:solidFill>
                  <a:srgbClr val="FF0000"/>
                </a:solidFill>
              </a:rPr>
              <a:t>.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6" cstate="print"/>
          <a:srcRect l="5962" t="2708" r="2419" b="71570"/>
          <a:stretch>
            <a:fillRect/>
          </a:stretch>
        </p:blipFill>
        <p:spPr bwMode="auto">
          <a:xfrm>
            <a:off x="6156176" y="4581128"/>
            <a:ext cx="2060575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797843" y="5741987"/>
            <a:ext cx="1114400" cy="646331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3GeV </a:t>
            </a:r>
            <a:r>
              <a:rPr lang="en-US" altLang="ja-JP" dirty="0" smtClean="0">
                <a:solidFill>
                  <a:srgbClr val="FF0000"/>
                </a:solidFill>
              </a:rPr>
              <a:t>ERL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(1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st</a:t>
            </a:r>
            <a:r>
              <a:rPr lang="en-US" altLang="ja-JP" dirty="0" smtClean="0">
                <a:solidFill>
                  <a:srgbClr val="FF0000"/>
                </a:solidFill>
              </a:rPr>
              <a:t> stage)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6" name="AutoShape 15"/>
          <p:cNvSpPr>
            <a:spLocks noChangeArrowheads="1"/>
          </p:cNvSpPr>
          <p:nvPr/>
        </p:nvSpPr>
        <p:spPr bwMode="auto">
          <a:xfrm>
            <a:off x="6081563" y="4455716"/>
            <a:ext cx="2681288" cy="162401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6432401" y="5643166"/>
            <a:ext cx="1804405" cy="36933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XFEL-O</a:t>
            </a:r>
            <a:r>
              <a:rPr lang="ja-JP" altLang="en-US" dirty="0" smtClean="0">
                <a:solidFill>
                  <a:srgbClr val="0000FF"/>
                </a:solidFill>
              </a:rPr>
              <a:t> </a:t>
            </a:r>
            <a:r>
              <a:rPr lang="en-US" altLang="ja-JP" dirty="0" smtClean="0">
                <a:solidFill>
                  <a:srgbClr val="0000FF"/>
                </a:solidFill>
              </a:rPr>
              <a:t>2nd stage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28" name="タイトル 1"/>
          <p:cNvSpPr txBox="1">
            <a:spLocks/>
          </p:cNvSpPr>
          <p:nvPr/>
        </p:nvSpPr>
        <p:spPr>
          <a:xfrm>
            <a:off x="395536" y="620688"/>
            <a:ext cx="8229600" cy="57832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Multi GeV ERL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コンテンツ プレースホルダ 2"/>
          <p:cNvSpPr txBox="1">
            <a:spLocks/>
          </p:cNvSpPr>
          <p:nvPr/>
        </p:nvSpPr>
        <p:spPr>
          <a:xfrm>
            <a:off x="467544" y="1124744"/>
            <a:ext cx="8229600" cy="936104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Multi-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ERL and XFEL-O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considered as a successor of Photon Factory of KEK.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altLang="ja-JP" sz="2000" dirty="0" smtClean="0">
                <a:solidFill>
                  <a:srgbClr val="FF0000"/>
                </a:solidFill>
              </a:rPr>
              <a:t>The extreme low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emittance</a:t>
            </a:r>
            <a:r>
              <a:rPr lang="en-US" altLang="ja-JP" sz="2000" dirty="0" smtClean="0">
                <a:solidFill>
                  <a:srgbClr val="FF0000"/>
                </a:solidFill>
              </a:rPr>
              <a:t> beam </a:t>
            </a:r>
            <a:r>
              <a:rPr lang="en-US" altLang="ja-JP" sz="2000" dirty="0" smtClean="0"/>
              <a:t>is necessary for both operation to achieve a high performance.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1" lang="en-US" altLang="ja-JP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1" lang="ja-JP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5292080" y="5157192"/>
            <a:ext cx="890587" cy="95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" name="スライド番号プレースホルダ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79512" y="1196752"/>
            <a:ext cx="8712968" cy="4176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78328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Space charge effect after energy recovery</a:t>
            </a:r>
            <a:endParaRPr kumimoji="1" lang="ja-JP" altLang="en-US" sz="3200" dirty="0"/>
          </a:p>
        </p:txBody>
      </p:sp>
      <p:pic>
        <p:nvPicPr>
          <p:cNvPr id="4" name="Picture 2" descr="C:\Documents and Settings\mtsukasa\My Documents\Simulation\GPT\S2E\deceleration\shimada-san_results_20110901\GPT_calc\100k_envelope\enxy_ME_100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3960440" cy="2029725"/>
          </a:xfrm>
          <a:prstGeom prst="rect">
            <a:avLst/>
          </a:prstGeom>
          <a:noFill/>
        </p:spPr>
      </p:pic>
      <p:pic>
        <p:nvPicPr>
          <p:cNvPr id="5" name="Picture 4" descr="C:\Documents and Settings\mtsukasa\My Documents\Simulation\GPT\S2E\deceleration\shimada-san_results_20110901\GPT_calc\100k_envelope\EstdE_ME_100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2976"/>
            <a:ext cx="4248473" cy="2004748"/>
          </a:xfrm>
          <a:prstGeom prst="rect">
            <a:avLst/>
          </a:prstGeom>
          <a:noFill/>
        </p:spPr>
      </p:pic>
      <p:pic>
        <p:nvPicPr>
          <p:cNvPr id="6" name="Picture 5" descr="C:\Documents and Settings\mtsukasa\My Documents\Simulation\GPT\S2E\deceleration\shimada-san_results_20110901\GPT_calc\100k_envelope\stdxyz_ME_100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3195" y="1118461"/>
            <a:ext cx="3943261" cy="2070212"/>
          </a:xfrm>
          <a:prstGeom prst="rect">
            <a:avLst/>
          </a:prstGeom>
          <a:noFill/>
        </p:spPr>
      </p:pic>
      <p:pic>
        <p:nvPicPr>
          <p:cNvPr id="7" name="Picture 6" descr="C:\Documents and Settings\mtsukasa\My Documents\Simulation\GPT\S2E\deceleration\shimada-san_results_20110901\GPT_calc\100k_envelope\betaxy_ME_100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9" y="3222851"/>
            <a:ext cx="4032450" cy="2041428"/>
          </a:xfrm>
          <a:prstGeom prst="rect">
            <a:avLst/>
          </a:prstGeom>
          <a:noFill/>
        </p:spPr>
      </p:pic>
      <p:sp>
        <p:nvSpPr>
          <p:cNvPr id="8" name="正方形/長方形 7"/>
          <p:cNvSpPr/>
          <p:nvPr/>
        </p:nvSpPr>
        <p:spPr>
          <a:xfrm>
            <a:off x="899592" y="5229200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err="1" smtClean="0"/>
              <a:t>Rms</a:t>
            </a:r>
            <a:r>
              <a:rPr lang="en-US" altLang="ja-JP" sz="2000" dirty="0" smtClean="0"/>
              <a:t> beam size of </a:t>
            </a:r>
            <a:r>
              <a:rPr lang="en-US" altLang="ja-JP" sz="2000" i="1" dirty="0" err="1" smtClean="0">
                <a:latin typeface="Symbol" pitchFamily="18" charset="2"/>
              </a:rPr>
              <a:t>s</a:t>
            </a:r>
            <a:r>
              <a:rPr lang="en-US" altLang="ja-JP" sz="2000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sz="2000" dirty="0" smtClean="0"/>
              <a:t> and </a:t>
            </a:r>
            <a:r>
              <a:rPr lang="en-US" altLang="ja-JP" sz="2000" i="1" dirty="0" err="1" smtClean="0">
                <a:latin typeface="Symbol" pitchFamily="18" charset="2"/>
              </a:rPr>
              <a:t>s</a:t>
            </a:r>
            <a:r>
              <a:rPr lang="en-US" altLang="ja-JP" sz="2000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ja-JP" sz="2000" dirty="0" smtClean="0"/>
              <a:t> are just before the extraction chicane : </a:t>
            </a:r>
          </a:p>
          <a:p>
            <a:r>
              <a:rPr lang="en-US" altLang="ja-JP" sz="2000" dirty="0" smtClean="0"/>
              <a:t>                                (</a:t>
            </a:r>
            <a:r>
              <a:rPr lang="en-US" altLang="ja-JP" sz="2000" i="1" dirty="0" err="1" smtClean="0">
                <a:latin typeface="Symbol" pitchFamily="18" charset="2"/>
              </a:rPr>
              <a:t>s</a:t>
            </a:r>
            <a:r>
              <a:rPr lang="en-US" altLang="ja-JP" sz="2000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sz="2000" dirty="0" smtClean="0"/>
              <a:t> , </a:t>
            </a:r>
            <a:r>
              <a:rPr lang="en-US" altLang="ja-JP" sz="2000" i="1" dirty="0" err="1" smtClean="0">
                <a:latin typeface="Symbol" pitchFamily="18" charset="2"/>
              </a:rPr>
              <a:t>s</a:t>
            </a:r>
            <a:r>
              <a:rPr lang="en-US" altLang="ja-JP" sz="2000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ja-JP" sz="2000" dirty="0" smtClean="0"/>
              <a:t> ) =( 4.1 mm, 0.68 mm )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43608" y="6027003"/>
            <a:ext cx="7056784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The decelerated electron bunch can be transported </a:t>
            </a:r>
          </a:p>
          <a:p>
            <a:pPr algn="ctr"/>
            <a:r>
              <a:rPr lang="en-US" altLang="ja-JP" sz="2000" dirty="0" smtClean="0"/>
              <a:t>to the dump with reasonable beam size.</a:t>
            </a:r>
            <a:endParaRPr kumimoji="1" lang="ja-JP" altLang="en-US" sz="2000" dirty="0"/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1187624" y="1268760"/>
            <a:ext cx="6480720" cy="4608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268760"/>
            <a:ext cx="30099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73016"/>
            <a:ext cx="30956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573016"/>
            <a:ext cx="3024336" cy="233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268760"/>
            <a:ext cx="30099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50336"/>
          </a:xfrm>
        </p:spPr>
        <p:txBody>
          <a:bodyPr>
            <a:normAutofit fontScale="90000"/>
          </a:bodyPr>
          <a:lstStyle/>
          <a:p>
            <a:r>
              <a:rPr lang="en-US" altLang="ja-JP" sz="3200" dirty="0" smtClean="0"/>
              <a:t>D</a:t>
            </a:r>
            <a:r>
              <a:rPr kumimoji="1" lang="en-US" altLang="ja-JP" sz="3200" dirty="0" smtClean="0"/>
              <a:t>istribution just before extraction chicane to the dump 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5949280"/>
            <a:ext cx="8352928" cy="720080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SC effects increase </a:t>
            </a:r>
            <a:r>
              <a:rPr kumimoji="1" lang="en-US" altLang="ja-JP" dirty="0" err="1" smtClean="0">
                <a:latin typeface="Symbol" pitchFamily="18" charset="2"/>
              </a:rPr>
              <a:t>s</a:t>
            </a:r>
            <a:r>
              <a:rPr kumimoji="1" lang="en-US" altLang="ja-JP" i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>
                <a:latin typeface="Symbol" pitchFamily="18" charset="2"/>
              </a:rPr>
              <a:t>e</a:t>
            </a:r>
            <a:r>
              <a:rPr kumimoji="1" lang="en-US" altLang="ja-JP" i="1" baseline="-25000" dirty="0" err="1" smtClean="0">
                <a:latin typeface="Times New Roman" pitchFamily="18" charset="0"/>
                <a:cs typeface="Times New Roman" pitchFamily="18" charset="0"/>
              </a:rPr>
              <a:t>nx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>
                <a:latin typeface="Symbol" pitchFamily="18" charset="2"/>
              </a:rPr>
              <a:t>e</a:t>
            </a:r>
            <a:r>
              <a:rPr kumimoji="1" lang="en-US" altLang="ja-JP" i="1" baseline="-25000" dirty="0" err="1" smtClean="0">
                <a:latin typeface="Times New Roman" pitchFamily="18" charset="0"/>
                <a:cs typeface="Times New Roman" pitchFamily="18" charset="0"/>
              </a:rPr>
              <a:t>ny</a:t>
            </a:r>
            <a:r>
              <a:rPr lang="en-US" altLang="ja-JP" dirty="0" smtClean="0"/>
              <a:t> by a few 10% but decrease </a:t>
            </a:r>
            <a:r>
              <a:rPr lang="en-US" altLang="ja-JP" dirty="0" err="1" smtClean="0">
                <a:latin typeface="Symbol" pitchFamily="18" charset="2"/>
              </a:rPr>
              <a:t>s</a:t>
            </a:r>
            <a:r>
              <a:rPr lang="en-US" altLang="ja-JP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smtClean="0">
                <a:latin typeface="+mj-lt"/>
                <a:cs typeface="Times New Roman" pitchFamily="18" charset="0"/>
              </a:rPr>
              <a:t>from 5 mm to 4 mm.</a:t>
            </a:r>
            <a:endParaRPr kumimoji="1" lang="ja-JP" alt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08104" y="2564904"/>
            <a:ext cx="156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w</a:t>
            </a:r>
            <a:r>
              <a:rPr kumimoji="1" lang="en-US" altLang="ja-JP" dirty="0" smtClean="0"/>
              <a:t>ith SC effects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20072" y="4797152"/>
            <a:ext cx="156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w</a:t>
            </a:r>
            <a:r>
              <a:rPr kumimoji="1" lang="en-US" altLang="ja-JP" dirty="0" smtClean="0"/>
              <a:t>ith SC effects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385081" y="2492896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w/o</a:t>
            </a:r>
            <a:r>
              <a:rPr kumimoji="1" lang="en-US" altLang="ja-JP" dirty="0" smtClean="0"/>
              <a:t> SC effects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457089" y="371703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w/o</a:t>
            </a:r>
            <a:r>
              <a:rPr kumimoji="1" lang="en-US" altLang="ja-JP" dirty="0" smtClean="0"/>
              <a:t> SC effects</a:t>
            </a:r>
            <a:endParaRPr kumimoji="1" lang="ja-JP" altLang="en-US" dirty="0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578328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Summary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rmAutofit fontScale="62500" lnSpcReduction="20000"/>
          </a:bodyPr>
          <a:lstStyle/>
          <a:p>
            <a:r>
              <a:rPr kumimoji="1" lang="en-US" altLang="ja-JP" dirty="0" smtClean="0"/>
              <a:t>Design of the linear optics of 3 </a:t>
            </a:r>
            <a:r>
              <a:rPr kumimoji="1" lang="en-US" altLang="ja-JP" dirty="0" err="1" smtClean="0"/>
              <a:t>GeV</a:t>
            </a:r>
            <a:r>
              <a:rPr kumimoji="1" lang="en-US" altLang="ja-JP" dirty="0" smtClean="0"/>
              <a:t> ERL is going on.</a:t>
            </a:r>
          </a:p>
          <a:p>
            <a:pPr lvl="1"/>
            <a:r>
              <a:rPr kumimoji="1" lang="en-US" altLang="ja-JP" dirty="0" smtClean="0"/>
              <a:t>22 x 6 m short cell TBA and 6 x 30 m long cell TBA.</a:t>
            </a:r>
          </a:p>
          <a:p>
            <a:pPr lvl="1"/>
            <a:r>
              <a:rPr kumimoji="1" lang="en-US" altLang="ja-JP" dirty="0" smtClean="0"/>
              <a:t>470 m </a:t>
            </a:r>
            <a:r>
              <a:rPr kumimoji="1" lang="en-US" altLang="ja-JP" dirty="0" err="1" smtClean="0"/>
              <a:t>llinac</a:t>
            </a:r>
            <a:r>
              <a:rPr kumimoji="1" lang="en-US" altLang="ja-JP" dirty="0" smtClean="0"/>
              <a:t> accelerating up to 3 </a:t>
            </a:r>
            <a:r>
              <a:rPr kumimoji="1" lang="en-US" altLang="ja-JP" dirty="0" err="1" smtClean="0"/>
              <a:t>GeV</a:t>
            </a:r>
            <a:r>
              <a:rPr kumimoji="1" lang="en-US" altLang="ja-JP" dirty="0" smtClean="0"/>
              <a:t> is optimized for BBU.</a:t>
            </a:r>
          </a:p>
          <a:p>
            <a:endParaRPr lang="en-US" altLang="ja-JP" dirty="0" smtClean="0"/>
          </a:p>
          <a:p>
            <a:r>
              <a:rPr kumimoji="1" lang="en-US" altLang="ja-JP" dirty="0" smtClean="0"/>
              <a:t>The first trial of S2E simulation for the 2 loop </a:t>
            </a:r>
            <a:r>
              <a:rPr kumimoji="1" lang="en-US" altLang="ja-JP" dirty="0" err="1" smtClean="0"/>
              <a:t>cERL</a:t>
            </a:r>
            <a:r>
              <a:rPr lang="en-US" altLang="ja-JP" dirty="0" smtClean="0"/>
              <a:t> is reported.</a:t>
            </a:r>
          </a:p>
          <a:p>
            <a:pPr lvl="1"/>
            <a:r>
              <a:rPr kumimoji="1" lang="en-US" altLang="ja-JP" dirty="0" smtClean="0"/>
              <a:t>GPT is used for low energy in the injector and deceleration, ‘elegant’ for high energy in circulator loops.</a:t>
            </a:r>
          </a:p>
          <a:p>
            <a:pPr lvl="1"/>
            <a:r>
              <a:rPr kumimoji="1" lang="en-US" altLang="ja-JP" dirty="0" smtClean="0"/>
              <a:t>S2E simulation </a:t>
            </a:r>
            <a:r>
              <a:rPr lang="en-US" altLang="ja-JP" dirty="0" smtClean="0"/>
              <a:t>is need to be iterated for high performance.</a:t>
            </a:r>
          </a:p>
          <a:p>
            <a:pPr lvl="1"/>
            <a:r>
              <a:rPr lang="en-US" altLang="ja-JP" dirty="0" smtClean="0"/>
              <a:t>M</a:t>
            </a:r>
            <a:r>
              <a:rPr kumimoji="1" lang="en-US" altLang="ja-JP" dirty="0" smtClean="0"/>
              <a:t>inimization of </a:t>
            </a:r>
            <a:r>
              <a:rPr kumimoji="1" lang="en-US" altLang="ja-JP" dirty="0" err="1" smtClean="0"/>
              <a:t>emittance</a:t>
            </a:r>
            <a:r>
              <a:rPr kumimoji="1" lang="en-US" altLang="ja-JP" dirty="0" smtClean="0"/>
              <a:t> and </a:t>
            </a:r>
            <a:r>
              <a:rPr lang="en-US" altLang="ja-JP" dirty="0" smtClean="0"/>
              <a:t>optical </a:t>
            </a:r>
            <a:r>
              <a:rPr kumimoji="1" lang="en-US" altLang="ja-JP" dirty="0" smtClean="0"/>
              <a:t>matching between injector and circulator </a:t>
            </a:r>
            <a:r>
              <a:rPr lang="en-US" altLang="ja-JP" dirty="0" smtClean="0"/>
              <a:t>are simultaneously performed.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Linear optics of double loop is optimized with a scheme of ‘dummy loops’.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kumimoji="1" lang="en-US" altLang="ja-JP" dirty="0" smtClean="0"/>
              <a:t>It reveals the difficulty of maintaining the low </a:t>
            </a:r>
            <a:r>
              <a:rPr kumimoji="1" lang="en-US" altLang="ja-JP" dirty="0" err="1" smtClean="0"/>
              <a:t>emittance</a:t>
            </a:r>
            <a:r>
              <a:rPr kumimoji="1" lang="en-US" altLang="ja-JP" dirty="0" smtClean="0"/>
              <a:t> beam at 2 loop ERL compared to 1 loop.</a:t>
            </a:r>
          </a:p>
          <a:p>
            <a:pPr lvl="1"/>
            <a:r>
              <a:rPr kumimoji="1" lang="en-US" altLang="ja-JP" dirty="0" smtClean="0"/>
              <a:t>First inner loop : 1mm-mrad ( Corresponding to single loop )</a:t>
            </a:r>
          </a:p>
          <a:p>
            <a:pPr lvl="1"/>
            <a:r>
              <a:rPr lang="en-US" altLang="ja-JP" dirty="0" smtClean="0"/>
              <a:t>Outer loop : 5 mm-</a:t>
            </a:r>
            <a:r>
              <a:rPr lang="en-US" altLang="ja-JP" dirty="0" err="1" smtClean="0"/>
              <a:t>mrad</a:t>
            </a:r>
            <a:r>
              <a:rPr lang="en-US" altLang="ja-JP" dirty="0" smtClean="0"/>
              <a:t> (Corresponding to double loop )</a:t>
            </a:r>
          </a:p>
          <a:p>
            <a:pPr lvl="1"/>
            <a:endParaRPr lang="en-US" altLang="ja-JP" sz="2800" dirty="0" smtClean="0"/>
          </a:p>
          <a:p>
            <a:r>
              <a:rPr lang="en-US" altLang="ja-JP" dirty="0" smtClean="0"/>
              <a:t>The decelerated electron bunch can be transported to the dump with reasonable beam size.</a:t>
            </a:r>
          </a:p>
          <a:p>
            <a:endParaRPr lang="en-US" altLang="ja-JP" sz="2800" dirty="0" smtClean="0"/>
          </a:p>
          <a:p>
            <a:r>
              <a:rPr lang="en-US" altLang="ja-JP" dirty="0" smtClean="0"/>
              <a:t>Modulation at the head of the electron bunch is enhanced due to the CSR wake.</a:t>
            </a:r>
            <a:endParaRPr lang="ja-JP" altLang="en-US" dirty="0" smtClean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76672"/>
            <a:ext cx="4154502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D:\研究\PF-2011\ERL\学会発表\FLS2012\beta-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149080"/>
            <a:ext cx="7780784" cy="2478255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3528392" cy="710952"/>
          </a:xfrm>
        </p:spPr>
        <p:txBody>
          <a:bodyPr>
            <a:normAutofit fontScale="90000"/>
          </a:bodyPr>
          <a:lstStyle/>
          <a:p>
            <a:r>
              <a:rPr lang="en-US" altLang="ja-JP" sz="3200" dirty="0" smtClean="0"/>
              <a:t>Layout of 3 </a:t>
            </a:r>
            <a:r>
              <a:rPr lang="en-US" altLang="ja-JP" sz="3200" dirty="0" err="1" smtClean="0"/>
              <a:t>GeV</a:t>
            </a:r>
            <a:r>
              <a:rPr lang="en-US" altLang="ja-JP" sz="3200" dirty="0" smtClean="0"/>
              <a:t> ERL </a:t>
            </a:r>
            <a:br>
              <a:rPr lang="en-US" altLang="ja-JP" sz="3200" dirty="0" smtClean="0"/>
            </a:br>
            <a:r>
              <a:rPr lang="en-US" altLang="ja-JP" sz="3200" dirty="0" smtClean="0"/>
              <a:t>(preliminary)</a:t>
            </a:r>
            <a:endParaRPr kumimoji="1" lang="ja-JP" altLang="en-US" sz="3200" dirty="0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1187624" y="6237312"/>
            <a:ext cx="14401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6228184" y="6237312"/>
            <a:ext cx="14401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156176" y="6237312"/>
            <a:ext cx="138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De</a:t>
            </a:r>
            <a:r>
              <a:rPr kumimoji="1" lang="en-US" altLang="ja-JP" dirty="0" smtClean="0"/>
              <a:t>celeration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259632" y="6237312"/>
            <a:ext cx="1354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Acceleration</a:t>
            </a:r>
            <a:endParaRPr kumimoji="1" lang="ja-JP" altLang="en-US" dirty="0"/>
          </a:p>
        </p:txBody>
      </p:sp>
      <p:sp>
        <p:nvSpPr>
          <p:cNvPr id="20" name="コンテンツ プレースホルダ 2"/>
          <p:cNvSpPr txBox="1">
            <a:spLocks/>
          </p:cNvSpPr>
          <p:nvPr/>
        </p:nvSpPr>
        <p:spPr>
          <a:xfrm>
            <a:off x="323528" y="1556792"/>
            <a:ext cx="4176464" cy="252028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1" lang="en-US" altLang="ja-JP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Electron</a:t>
            </a:r>
            <a:r>
              <a:rPr kumimoji="1" lang="en-US" altLang="ja-JP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energy</a:t>
            </a:r>
            <a:endParaRPr kumimoji="1" lang="en-US" altLang="ja-JP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1" lang="en-US" altLang="ja-JP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Injection</a:t>
            </a:r>
            <a:r>
              <a:rPr kumimoji="1" lang="en-US" altLang="ja-JP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dump energy :10 </a:t>
            </a:r>
            <a:r>
              <a:rPr kumimoji="1" lang="en-US" altLang="ja-JP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MeV</a:t>
            </a:r>
            <a:endParaRPr kumimoji="1" lang="en-US" altLang="ja-JP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altLang="ja-JP" sz="2600" baseline="0" dirty="0" smtClean="0"/>
              <a:t>Full</a:t>
            </a:r>
            <a:r>
              <a:rPr lang="en-US" altLang="ja-JP" sz="2600" dirty="0" smtClean="0"/>
              <a:t> energy : 3 </a:t>
            </a:r>
            <a:r>
              <a:rPr lang="en-US" altLang="ja-JP" sz="2600" dirty="0" err="1" smtClean="0"/>
              <a:t>GeV</a:t>
            </a:r>
            <a:endParaRPr lang="en-US" altLang="ja-JP" sz="2600" dirty="0" smtClean="0"/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altLang="ja-JP" sz="2600" dirty="0" smtClean="0"/>
              <a:t>Geometry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altLang="ja-JP" sz="2600" dirty="0" smtClean="0"/>
              <a:t>From the injection merger to the dump line : ~ 2000 m</a:t>
            </a:r>
            <a:endParaRPr kumimoji="1" lang="en-US" altLang="ja-JP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altLang="ja-JP" sz="2600" dirty="0" smtClean="0"/>
              <a:t>L</a:t>
            </a:r>
            <a:r>
              <a:rPr kumimoji="1" lang="en-US" altLang="ja-JP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inac</a:t>
            </a:r>
            <a:r>
              <a:rPr kumimoji="1" lang="en-US" altLang="ja-JP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length :</a:t>
            </a:r>
            <a:r>
              <a:rPr kumimoji="1" lang="en-US" altLang="ja-JP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470 m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altLang="ja-JP" sz="2600" dirty="0" smtClean="0"/>
              <a:t>Straight section for ID’s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altLang="ja-JP" sz="2600" baseline="0" dirty="0" smtClean="0"/>
              <a:t>22 </a:t>
            </a:r>
            <a:r>
              <a:rPr lang="en-US" altLang="ja-JP" sz="2600" baseline="0" dirty="0" smtClean="0"/>
              <a:t>x  6 m short straight 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1" lang="en-US" altLang="ja-JP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6 x 30 m long straight</a:t>
            </a:r>
            <a:endParaRPr kumimoji="1" lang="en-US" altLang="ja-JP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研究\PF-2011\ERL\学会発表\FLS2012\beta-CELLープレゼン用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05064"/>
            <a:ext cx="3641799" cy="2662095"/>
          </a:xfrm>
          <a:prstGeom prst="rect">
            <a:avLst/>
          </a:prstGeom>
          <a:noFill/>
        </p:spPr>
      </p:pic>
      <p:pic>
        <p:nvPicPr>
          <p:cNvPr id="11" name="Picture 2" descr="D:\研究\PF-2011\ERL\学会発表\FLS2012\beta-A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8004175" cy="2528888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2232248" cy="506320"/>
          </a:xfrm>
        </p:spPr>
        <p:txBody>
          <a:bodyPr>
            <a:normAutofit fontScale="90000"/>
          </a:bodyPr>
          <a:lstStyle/>
          <a:p>
            <a:r>
              <a:rPr lang="en-US" altLang="ja-JP" sz="3200" dirty="0" smtClean="0"/>
              <a:t>3 </a:t>
            </a:r>
            <a:r>
              <a:rPr lang="en-US" altLang="ja-JP" sz="3200" dirty="0" err="1" smtClean="0"/>
              <a:t>GeV</a:t>
            </a:r>
            <a:r>
              <a:rPr lang="en-US" altLang="ja-JP" sz="3200" dirty="0" smtClean="0"/>
              <a:t> </a:t>
            </a:r>
            <a:r>
              <a:rPr lang="en-US" altLang="ja-JP" sz="3200" dirty="0" err="1" smtClean="0"/>
              <a:t>Linac</a:t>
            </a:r>
            <a:endParaRPr kumimoji="1" lang="ja-JP" altLang="en-US" sz="32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4716016" y="2276872"/>
            <a:ext cx="432048" cy="720080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>
            <a:stCxn id="10" idx="4"/>
          </p:cNvCxnSpPr>
          <p:nvPr/>
        </p:nvCxnSpPr>
        <p:spPr>
          <a:xfrm flipH="1">
            <a:off x="4139952" y="2996952"/>
            <a:ext cx="79208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2267744" y="5301208"/>
            <a:ext cx="696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triplet</a:t>
            </a:r>
            <a:endParaRPr kumimoji="1" lang="ja-JP" altLang="en-US" sz="1600" dirty="0"/>
          </a:p>
        </p:txBody>
      </p:sp>
      <p:sp>
        <p:nvSpPr>
          <p:cNvPr id="15" name="コンテンツ プレースホルダ 2"/>
          <p:cNvSpPr txBox="1">
            <a:spLocks/>
          </p:cNvSpPr>
          <p:nvPr/>
        </p:nvSpPr>
        <p:spPr>
          <a:xfrm>
            <a:off x="4355976" y="3861048"/>
            <a:ext cx="4422775" cy="27400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95000"/>
              <a:buFont typeface="Wingdings 2" pitchFamily="18" charset="2"/>
              <a:buChar char=""/>
            </a:pPr>
            <a:r>
              <a:rPr lang="en-US" altLang="ja-JP" sz="1400" dirty="0">
                <a:latin typeface="Calibri" pitchFamily="34" charset="0"/>
              </a:rPr>
              <a:t>Cavities</a:t>
            </a:r>
          </a:p>
          <a:p>
            <a:pPr marL="730250" lvl="1" indent="-2730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95000"/>
              <a:buFont typeface="Wingdings 2" pitchFamily="18" charset="2"/>
              <a:buChar char=""/>
            </a:pPr>
            <a:r>
              <a:rPr lang="en-US" altLang="ja-JP" sz="1400" dirty="0">
                <a:latin typeface="Calibri" pitchFamily="34" charset="0"/>
              </a:rPr>
              <a:t>Eight 9-cell cavities in a </a:t>
            </a:r>
            <a:r>
              <a:rPr lang="en-US" altLang="ja-JP" sz="1400" dirty="0" err="1">
                <a:latin typeface="Calibri" pitchFamily="34" charset="0"/>
              </a:rPr>
              <a:t>cryomodule</a:t>
            </a:r>
            <a:r>
              <a:rPr lang="en-US" altLang="ja-JP" sz="1400" dirty="0">
                <a:latin typeface="Calibri" pitchFamily="34" charset="0"/>
              </a:rPr>
              <a:t>.</a:t>
            </a:r>
          </a:p>
          <a:p>
            <a:pPr marL="730250" lvl="1" indent="-2730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95000"/>
              <a:buFont typeface="Wingdings 2" pitchFamily="18" charset="2"/>
              <a:buChar char=""/>
            </a:pPr>
            <a:r>
              <a:rPr lang="en-US" altLang="ja-JP" sz="1400" dirty="0">
                <a:latin typeface="Calibri" pitchFamily="34" charset="0"/>
              </a:rPr>
              <a:t>28 </a:t>
            </a:r>
            <a:r>
              <a:rPr lang="en-US" altLang="ja-JP" sz="1400" dirty="0" err="1">
                <a:latin typeface="Calibri" pitchFamily="34" charset="0"/>
              </a:rPr>
              <a:t>cryomodules</a:t>
            </a:r>
            <a:r>
              <a:rPr lang="en-US" altLang="ja-JP" sz="1400" dirty="0">
                <a:latin typeface="Calibri" pitchFamily="34" charset="0"/>
              </a:rPr>
              <a:t> (252 cavities).</a:t>
            </a:r>
          </a:p>
          <a:p>
            <a:pPr marL="730250" lvl="1" indent="-27305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 pitchFamily="18" charset="2"/>
              <a:buChar char=""/>
            </a:pPr>
            <a:r>
              <a:rPr lang="en-US" altLang="ja-JP" sz="1400" dirty="0">
                <a:latin typeface="Calibri" pitchFamily="34" charset="0"/>
              </a:rPr>
              <a:t>Field gradient: 13.4 MV/m</a:t>
            </a:r>
          </a:p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95000"/>
              <a:buFont typeface="Wingdings 2" pitchFamily="18" charset="2"/>
              <a:buChar char=""/>
            </a:pPr>
            <a:r>
              <a:rPr lang="en-US" altLang="ja-JP" sz="1400" dirty="0">
                <a:latin typeface="Calibri" pitchFamily="34" charset="0"/>
              </a:rPr>
              <a:t>Layout</a:t>
            </a:r>
          </a:p>
          <a:p>
            <a:pPr marL="730250" lvl="1" indent="-2730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95000"/>
              <a:buFont typeface="Wingdings 2" pitchFamily="18" charset="2"/>
              <a:buChar char=""/>
            </a:pPr>
            <a:r>
              <a:rPr lang="en-US" altLang="ja-JP" sz="1400" dirty="0">
                <a:latin typeface="Calibri" pitchFamily="34" charset="0"/>
              </a:rPr>
              <a:t>Focusing by triplets.</a:t>
            </a:r>
          </a:p>
          <a:p>
            <a:pPr marL="730250" lvl="1" indent="-2730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95000"/>
              <a:buFont typeface="Wingdings 2" pitchFamily="18" charset="2"/>
              <a:buChar char=""/>
            </a:pPr>
            <a:r>
              <a:rPr lang="en-US" altLang="ja-JP" sz="1400" dirty="0">
                <a:latin typeface="Calibri" pitchFamily="34" charset="0"/>
              </a:rPr>
              <a:t>Gradient averaged over the </a:t>
            </a:r>
            <a:r>
              <a:rPr lang="en-US" altLang="ja-JP" sz="1400" dirty="0" err="1">
                <a:latin typeface="Calibri" pitchFamily="34" charset="0"/>
              </a:rPr>
              <a:t>linac</a:t>
            </a:r>
            <a:r>
              <a:rPr lang="en-US" altLang="ja-JP" sz="1400" dirty="0">
                <a:latin typeface="Calibri" pitchFamily="34" charset="0"/>
              </a:rPr>
              <a:t> is 6.4 MV/m</a:t>
            </a:r>
          </a:p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95000"/>
              <a:buFont typeface="Wingdings 2" pitchFamily="18" charset="2"/>
              <a:buChar char=""/>
            </a:pPr>
            <a:r>
              <a:rPr lang="en-US" altLang="ja-JP" sz="1400" dirty="0">
                <a:latin typeface="Calibri" pitchFamily="34" charset="0"/>
              </a:rPr>
              <a:t>Optics</a:t>
            </a:r>
          </a:p>
          <a:p>
            <a:pPr marL="730250" lvl="1" indent="-2730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95000"/>
              <a:buFont typeface="Wingdings 2" pitchFamily="18" charset="2"/>
              <a:buChar char=""/>
            </a:pPr>
            <a:r>
              <a:rPr lang="en-US" altLang="ja-JP" sz="1400" dirty="0">
                <a:latin typeface="Calibri" pitchFamily="34" charset="0"/>
              </a:rPr>
              <a:t>Minimization of beta functions to suppress the HOM BBU (optimized with SAD code)</a:t>
            </a:r>
          </a:p>
          <a:p>
            <a:pPr marL="730250" lvl="1" indent="-2730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95000"/>
              <a:buFont typeface="Wingdings 2" pitchFamily="18" charset="2"/>
              <a:buChar char=""/>
            </a:pPr>
            <a:r>
              <a:rPr lang="en-US" altLang="ja-JP" sz="1400" dirty="0">
                <a:latin typeface="Calibri" pitchFamily="34" charset="0"/>
              </a:rPr>
              <a:t>Body and edge focusing effects of the cavities are included with elegant code</a:t>
            </a:r>
          </a:p>
          <a:p>
            <a:pPr marL="730250" lvl="1" indent="-2730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95000"/>
              <a:buFont typeface="Wingdings 2" pitchFamily="18" charset="2"/>
              <a:buChar char=""/>
            </a:pPr>
            <a:r>
              <a:rPr lang="en-US" altLang="ja-JP" sz="1400" dirty="0">
                <a:latin typeface="Calibri" pitchFamily="34" charset="0"/>
              </a:rPr>
              <a:t>Deceleration is symmetric to the acceleration.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566936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Linear optics of TBA cell of circulator (preliminary)</a:t>
            </a:r>
            <a:endParaRPr kumimoji="1" lang="ja-JP" altLang="en-US" sz="3200" dirty="0"/>
          </a:p>
        </p:txBody>
      </p:sp>
      <p:pic>
        <p:nvPicPr>
          <p:cNvPr id="4" name="Picture 2" descr="D:\研究\PF-2011\ERL\3GeV-ERL\beta-C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96752"/>
            <a:ext cx="3024336" cy="2332796"/>
          </a:xfrm>
          <a:prstGeom prst="rect">
            <a:avLst/>
          </a:prstGeom>
          <a:noFill/>
        </p:spPr>
      </p:pic>
      <p:pic>
        <p:nvPicPr>
          <p:cNvPr id="5" name="Picture 3" descr="D:\研究\PF-2011\ERL\3GeV-ERL\eta-C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96752"/>
            <a:ext cx="3024336" cy="2332796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323528" y="1340768"/>
            <a:ext cx="1555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6m Short cell</a:t>
            </a:r>
          </a:p>
          <a:p>
            <a:r>
              <a:rPr kumimoji="1" lang="en-US" altLang="ja-JP" sz="2000" dirty="0" smtClean="0"/>
              <a:t>(11 x 2)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3861048"/>
            <a:ext cx="1675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30 m Long cell</a:t>
            </a:r>
          </a:p>
          <a:p>
            <a:r>
              <a:rPr kumimoji="1" lang="en-US" altLang="ja-JP" sz="2000" dirty="0" smtClean="0"/>
              <a:t>(3 x 2)</a:t>
            </a:r>
            <a:endParaRPr kumimoji="1" lang="ja-JP" altLang="en-US" sz="2000" dirty="0"/>
          </a:p>
        </p:txBody>
      </p:sp>
      <p:pic>
        <p:nvPicPr>
          <p:cNvPr id="8" name="Picture 4" descr="D:\研究\PF-2011\ERL\3GeV-ERL\beta-C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412534"/>
            <a:ext cx="3059832" cy="2360175"/>
          </a:xfrm>
          <a:prstGeom prst="rect">
            <a:avLst/>
          </a:prstGeom>
          <a:noFill/>
        </p:spPr>
      </p:pic>
      <p:pic>
        <p:nvPicPr>
          <p:cNvPr id="9" name="Picture 5" descr="D:\研究\PF-2011\ERL\3GeV-ERL\eta-C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429000"/>
            <a:ext cx="2987336" cy="2304256"/>
          </a:xfrm>
          <a:prstGeom prst="rect">
            <a:avLst/>
          </a:prstGeom>
          <a:noFill/>
        </p:spPr>
      </p:pic>
      <p:sp>
        <p:nvSpPr>
          <p:cNvPr id="10" name="コンテンツ プレースホルダ 2"/>
          <p:cNvSpPr txBox="1">
            <a:spLocks/>
          </p:cNvSpPr>
          <p:nvPr/>
        </p:nvSpPr>
        <p:spPr>
          <a:xfrm>
            <a:off x="251520" y="5805264"/>
            <a:ext cx="8568952" cy="87937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altLang="ja-JP" sz="1600" dirty="0" smtClean="0"/>
              <a:t>Achromatic and isochronous TBA optics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Bending radius are almost 20m</a:t>
            </a:r>
            <a:r>
              <a:rPr kumimoji="1" lang="en-US" altLang="ja-JP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suppress the </a:t>
            </a:r>
            <a:r>
              <a:rPr kumimoji="1" lang="en-US" altLang="ja-JP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emittance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growth due to the </a:t>
            </a:r>
            <a:r>
              <a:rPr kumimoji="1" lang="en-US" altLang="ja-JP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radiation excitation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altLang="ja-JP" sz="1600" dirty="0" smtClean="0"/>
              <a:t>Phase advance per 2 cell is </a:t>
            </a:r>
            <a:r>
              <a:rPr lang="en-US" altLang="ja-JP" sz="1600" dirty="0" smtClean="0">
                <a:latin typeface="Symbol" pitchFamily="18" charset="2"/>
              </a:rPr>
              <a:t>p</a:t>
            </a:r>
            <a:r>
              <a:rPr lang="en-US" altLang="ja-JP" sz="1600" dirty="0" smtClean="0"/>
              <a:t> (horizontal).</a:t>
            </a:r>
            <a:endParaRPr lang="ja-JP" altLang="en-US" sz="1600" dirty="0" smtClean="0"/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539552" y="6021288"/>
            <a:ext cx="8208912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78328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Compact ERL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47664" y="1124744"/>
            <a:ext cx="6004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2000" dirty="0" smtClean="0"/>
              <a:t>R&amp;D machine, 2 loop Compact ERL is under construction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1560" y="6021288"/>
            <a:ext cx="8181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R&amp;D of S2E simulation is also started for Compact ERL. </a:t>
            </a:r>
            <a:endParaRPr kumimoji="1" lang="ja-JP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861048"/>
            <a:ext cx="2998093" cy="196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73016"/>
            <a:ext cx="3816424" cy="239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9" descr="つくばキャンパス写真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556792"/>
            <a:ext cx="3954463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15"/>
          <p:cNvSpPr>
            <a:spLocks noChangeArrowheads="1"/>
          </p:cNvSpPr>
          <p:nvPr/>
        </p:nvSpPr>
        <p:spPr bwMode="auto">
          <a:xfrm>
            <a:off x="4664671" y="1993354"/>
            <a:ext cx="441325" cy="365125"/>
          </a:xfrm>
          <a:prstGeom prst="ellips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" name="Line 116"/>
          <p:cNvSpPr>
            <a:spLocks noChangeShapeType="1"/>
          </p:cNvSpPr>
          <p:nvPr/>
        </p:nvSpPr>
        <p:spPr bwMode="auto">
          <a:xfrm flipH="1" flipV="1">
            <a:off x="5040908" y="2337842"/>
            <a:ext cx="558800" cy="720725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" name="Text Box 117"/>
          <p:cNvSpPr txBox="1">
            <a:spLocks noChangeArrowheads="1"/>
          </p:cNvSpPr>
          <p:nvPr/>
        </p:nvSpPr>
        <p:spPr bwMode="auto">
          <a:xfrm>
            <a:off x="4880571" y="3056979"/>
            <a:ext cx="188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>
                <a:solidFill>
                  <a:srgbClr val="FFFF66"/>
                </a:solidFill>
              </a:rPr>
              <a:t>East Counter Hall</a:t>
            </a:r>
          </a:p>
        </p:txBody>
      </p:sp>
      <p:sp>
        <p:nvSpPr>
          <p:cNvPr id="19" name="スライド番号プレースホル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22344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Double Loop Compact ERL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1268760"/>
            <a:ext cx="5040560" cy="720080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Why did we choose </a:t>
            </a:r>
            <a:r>
              <a:rPr lang="en-US" altLang="ja-JP" dirty="0" smtClean="0"/>
              <a:t>a</a:t>
            </a:r>
            <a:r>
              <a:rPr kumimoji="1" lang="en-US" altLang="ja-JP" dirty="0" smtClean="0"/>
              <a:t> double loop circulator?</a:t>
            </a:r>
            <a:endParaRPr kumimoji="1" lang="ja-JP" altLang="en-US" dirty="0"/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>
          <a:xfrm>
            <a:off x="6300192" y="2996952"/>
            <a:ext cx="2016224" cy="45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US" altLang="ja-JP" sz="2000" dirty="0" smtClean="0"/>
              <a:t>Main parameters </a:t>
            </a:r>
          </a:p>
        </p:txBody>
      </p:sp>
      <p:pic>
        <p:nvPicPr>
          <p:cNvPr id="5" name="Picture 2" descr="D:\研究\PF-2011\ERL\学会発表\IPAC11\図\2LoopLattice\2Loop-cE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573016"/>
            <a:ext cx="7627881" cy="2547132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467544" y="1988840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2000" dirty="0" smtClean="0"/>
              <a:t>It is for saving </a:t>
            </a:r>
          </a:p>
          <a:p>
            <a:r>
              <a:rPr lang="en-GB" altLang="ja-JP" sz="2000" dirty="0" smtClean="0"/>
              <a:t>        construction area</a:t>
            </a:r>
          </a:p>
          <a:p>
            <a:r>
              <a:rPr lang="en-GB" altLang="ja-JP" sz="2000" dirty="0" smtClean="0"/>
              <a:t>        number of accelerator cavities</a:t>
            </a:r>
          </a:p>
          <a:p>
            <a:r>
              <a:rPr lang="en-GB" altLang="ja-JP" sz="2000" dirty="0" smtClean="0"/>
              <a:t>        running cost of the refrigerators</a:t>
            </a:r>
            <a:endParaRPr kumimoji="1" lang="ja-JP" altLang="en-US" sz="2000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5508104" y="908720"/>
          <a:ext cx="3408040" cy="21031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51856"/>
                <a:gridCol w="1656184"/>
              </a:tblGrid>
              <a:tr h="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Injection energy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5- 10 </a:t>
                      </a:r>
                      <a:r>
                        <a:rPr kumimoji="1" lang="en-US" altLang="ja-JP" dirty="0" err="1" smtClean="0"/>
                        <a:t>MeV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Full</a:t>
                      </a:r>
                      <a:r>
                        <a:rPr kumimoji="1" lang="en-US" altLang="ja-JP" baseline="0" dirty="0" smtClean="0"/>
                        <a:t> energy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245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baseline="0" dirty="0" err="1" smtClean="0"/>
                        <a:t>MeV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Electron</a:t>
                      </a:r>
                      <a:r>
                        <a:rPr kumimoji="1" lang="en-US" altLang="ja-JP" baseline="0" dirty="0" smtClean="0"/>
                        <a:t> charge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77 </a:t>
                      </a:r>
                      <a:r>
                        <a:rPr kumimoji="1" lang="en-US" altLang="ja-JP" dirty="0" err="1" smtClean="0"/>
                        <a:t>pC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56462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Normalized </a:t>
                      </a:r>
                      <a:r>
                        <a:rPr kumimoji="1" lang="en-US" altLang="ja-JP" dirty="0" err="1" smtClean="0"/>
                        <a:t>emittance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</a:t>
                      </a:r>
                    </a:p>
                    <a:p>
                      <a:r>
                        <a:rPr kumimoji="1" lang="en-US" altLang="ja-JP" dirty="0" smtClean="0"/>
                        <a:t> &lt; 1 mm-</a:t>
                      </a:r>
                      <a:r>
                        <a:rPr kumimoji="1" lang="en-US" altLang="ja-JP" dirty="0" err="1" smtClean="0"/>
                        <a:t>mrad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212576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Bunch length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1-3 </a:t>
                      </a:r>
                      <a:r>
                        <a:rPr kumimoji="1" lang="en-US" altLang="ja-JP" dirty="0" err="1" smtClean="0"/>
                        <a:t>ps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コンテンツ プレースホルダ 2"/>
          <p:cNvSpPr txBox="1">
            <a:spLocks/>
          </p:cNvSpPr>
          <p:nvPr/>
        </p:nvSpPr>
        <p:spPr>
          <a:xfrm>
            <a:off x="3059832" y="6237312"/>
            <a:ext cx="3960440" cy="4320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US" altLang="ja-JP" sz="2000" dirty="0" smtClean="0"/>
              <a:t>Layout of double loop Compact ERL </a:t>
            </a:r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ercis\Desktop\IPAC現地編集\245MeV-A65MeV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60633"/>
            <a:ext cx="3888432" cy="2247222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568952" cy="578328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/>
              <a:t>Start-to-End (S2E) simulation </a:t>
            </a:r>
            <a:r>
              <a:rPr lang="en-US" altLang="ja-JP" sz="3200" dirty="0" smtClean="0"/>
              <a:t>for</a:t>
            </a:r>
            <a:r>
              <a:rPr kumimoji="1" lang="en-US" altLang="ja-JP" sz="3200" dirty="0" smtClean="0"/>
              <a:t> </a:t>
            </a:r>
            <a:r>
              <a:rPr kumimoji="1" lang="en-US" altLang="ja-JP" sz="3200" dirty="0" err="1" smtClean="0"/>
              <a:t>cERL</a:t>
            </a:r>
            <a:r>
              <a:rPr kumimoji="1" lang="en-US" altLang="ja-JP" sz="3200" dirty="0" smtClean="0"/>
              <a:t> (I)</a:t>
            </a:r>
            <a:endParaRPr kumimoji="1"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3568" y="1196752"/>
            <a:ext cx="78554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S2E simulation : </a:t>
            </a:r>
            <a:r>
              <a:rPr kumimoji="1" lang="en-US" altLang="ja-JP" sz="2000" dirty="0" smtClean="0"/>
              <a:t>simulation code is switched by </a:t>
            </a:r>
            <a:r>
              <a:rPr lang="en-US" altLang="ja-JP" sz="2000" dirty="0" smtClean="0"/>
              <a:t>stages </a:t>
            </a:r>
            <a:r>
              <a:rPr kumimoji="1" lang="en-US" altLang="ja-JP" sz="2000" dirty="0" smtClean="0"/>
              <a:t>of accelerator.</a:t>
            </a:r>
          </a:p>
          <a:p>
            <a:r>
              <a:rPr lang="en-US" altLang="ja-JP" sz="2000" dirty="0" smtClean="0"/>
              <a:t>					(e.g., injector, circulator, FEL) </a:t>
            </a:r>
            <a:endParaRPr kumimoji="1" lang="en-US" altLang="ja-JP" sz="2000" dirty="0" smtClean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>
          <a:xfrm>
            <a:off x="395536" y="4653136"/>
            <a:ext cx="8568952" cy="1872208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Low</a:t>
            </a:r>
            <a:r>
              <a:rPr kumimoji="1" lang="en-US" altLang="ja-JP" dirty="0" smtClean="0"/>
              <a:t> energy region ( &lt; 65 </a:t>
            </a:r>
            <a:r>
              <a:rPr kumimoji="1" lang="en-US" altLang="ja-JP" dirty="0" err="1" smtClean="0"/>
              <a:t>MeV</a:t>
            </a:r>
            <a:r>
              <a:rPr kumimoji="1" lang="en-US" altLang="ja-JP" dirty="0" smtClean="0"/>
              <a:t>) , Injector and </a:t>
            </a:r>
            <a:r>
              <a:rPr lang="en-US" altLang="ja-JP" dirty="0" smtClean="0"/>
              <a:t>deceleration</a:t>
            </a:r>
            <a:endParaRPr kumimoji="1" lang="en-US" altLang="ja-JP" dirty="0" smtClean="0"/>
          </a:p>
          <a:p>
            <a:pPr>
              <a:buNone/>
            </a:pPr>
            <a:r>
              <a:rPr lang="en-US" altLang="ja-JP" dirty="0" smtClean="0"/>
              <a:t>	General Particle Tracer (GPT)  : </a:t>
            </a:r>
            <a:r>
              <a:rPr lang="ja-JP" altLang="en-US" dirty="0" smtClean="0"/>
              <a:t>  </a:t>
            </a:r>
            <a:r>
              <a:rPr lang="en-US" altLang="ja-JP" dirty="0" smtClean="0"/>
              <a:t> including </a:t>
            </a:r>
            <a:r>
              <a:rPr kumimoji="1" lang="en-US" altLang="ja-JP" dirty="0" smtClean="0"/>
              <a:t>SC effects, </a:t>
            </a:r>
          </a:p>
          <a:p>
            <a:pPr>
              <a:buNone/>
            </a:pPr>
            <a:r>
              <a:rPr lang="en-US" altLang="ja-JP" dirty="0" smtClean="0"/>
              <a:t>				 	ignoring CSR wake to save CPU time, </a:t>
            </a:r>
            <a:r>
              <a:rPr kumimoji="1" lang="en-US" altLang="ja-JP" dirty="0" smtClean="0">
                <a:solidFill>
                  <a:schemeClr val="accent1"/>
                </a:solidFill>
              </a:rPr>
              <a:t>not fast</a:t>
            </a:r>
          </a:p>
          <a:p>
            <a:pPr>
              <a:buNone/>
            </a:pPr>
            <a:r>
              <a:rPr kumimoji="1" lang="en-US" altLang="ja-JP" dirty="0" smtClean="0"/>
              <a:t> </a:t>
            </a:r>
          </a:p>
          <a:p>
            <a:r>
              <a:rPr lang="en-US" altLang="ja-JP" dirty="0" smtClean="0"/>
              <a:t>High energy region ( &gt; 65 </a:t>
            </a:r>
            <a:r>
              <a:rPr lang="en-US" altLang="ja-JP" dirty="0" err="1" smtClean="0"/>
              <a:t>MeV</a:t>
            </a:r>
            <a:r>
              <a:rPr lang="en-US" altLang="ja-JP" dirty="0" smtClean="0"/>
              <a:t>), 2 loop circulator</a:t>
            </a:r>
          </a:p>
          <a:p>
            <a:pPr>
              <a:buNone/>
            </a:pPr>
            <a:r>
              <a:rPr kumimoji="1" lang="en-US" altLang="ja-JP" dirty="0" smtClean="0"/>
              <a:t>	‘elegant’ : lacking SC effects, including 1D transient CSR wake, </a:t>
            </a:r>
            <a:r>
              <a:rPr kumimoji="1" lang="en-US" altLang="ja-JP" dirty="0" smtClean="0">
                <a:solidFill>
                  <a:schemeClr val="accent1"/>
                </a:solidFill>
              </a:rPr>
              <a:t>fast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5536" y="4221088"/>
            <a:ext cx="7922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 evaluate the </a:t>
            </a:r>
            <a:r>
              <a:rPr kumimoji="1" lang="en-US" altLang="ja-JP" dirty="0" err="1" smtClean="0"/>
              <a:t>emittance</a:t>
            </a:r>
            <a:r>
              <a:rPr kumimoji="1" lang="en-US" altLang="ja-JP" dirty="0" smtClean="0"/>
              <a:t> growth due to space charge (SC) effects and CSR wake  </a:t>
            </a:r>
            <a:endParaRPr kumimoji="1" lang="ja-JP" altLang="en-US" dirty="0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323528" y="2852936"/>
            <a:ext cx="4680520" cy="33123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722344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S2E simulation for </a:t>
            </a:r>
            <a:r>
              <a:rPr lang="en-US" altLang="ja-JP" sz="3200" dirty="0" err="1" smtClean="0"/>
              <a:t>cERL</a:t>
            </a:r>
            <a:r>
              <a:rPr lang="en-US" altLang="ja-JP" sz="3200" dirty="0" smtClean="0"/>
              <a:t> (II) 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6237312"/>
            <a:ext cx="828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</a:t>
            </a:r>
            <a:r>
              <a:rPr kumimoji="1" lang="en-US" altLang="ja-JP" dirty="0" smtClean="0"/>
              <a:t>he 6D distribution data is passed from the electron gun to the dump (self-consistent) </a:t>
            </a:r>
            <a:endParaRPr kumimoji="1" lang="ja-JP" altLang="en-US" dirty="0"/>
          </a:p>
        </p:txBody>
      </p:sp>
      <p:sp>
        <p:nvSpPr>
          <p:cNvPr id="6" name="コンテンツ プレースホルダ 5"/>
          <p:cNvSpPr txBox="1">
            <a:spLocks/>
          </p:cNvSpPr>
          <p:nvPr/>
        </p:nvSpPr>
        <p:spPr>
          <a:xfrm>
            <a:off x="395536" y="2348880"/>
            <a:ext cx="4608512" cy="5040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altLang="ja-JP" sz="2400" dirty="0" smtClean="0"/>
              <a:t>S2E simulation with iteration</a:t>
            </a:r>
          </a:p>
        </p:txBody>
      </p:sp>
      <p:sp>
        <p:nvSpPr>
          <p:cNvPr id="8" name="コンテンツ プレースホルダ 2"/>
          <p:cNvSpPr txBox="1">
            <a:spLocks/>
          </p:cNvSpPr>
          <p:nvPr/>
        </p:nvSpPr>
        <p:spPr>
          <a:xfrm>
            <a:off x="395536" y="1268760"/>
            <a:ext cx="8445624" cy="10954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1" lang="en-US" altLang="ja-JP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Transport beam with the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emittance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altLang="ja-JP" sz="2400" dirty="0" smtClean="0"/>
              <a:t>to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insertion device in outer loop 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Transport beam to the dump with reasonable beam size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1" lang="ja-JP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7584" y="5733256"/>
            <a:ext cx="3738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Diagram of iteration of S2E simulation</a:t>
            </a:r>
            <a:endParaRPr kumimoji="1" lang="ja-JP" altLang="en-US" dirty="0"/>
          </a:p>
        </p:txBody>
      </p:sp>
      <p:pic>
        <p:nvPicPr>
          <p:cNvPr id="13" name="Picture 2" descr="C:\Users\cercis\Desktop\IPAC現地編集\245MeV-A65MeV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8909" y="3284984"/>
            <a:ext cx="3454503" cy="1996443"/>
          </a:xfrm>
          <a:prstGeom prst="rect">
            <a:avLst/>
          </a:prstGeom>
          <a:noFill/>
        </p:spPr>
      </p:pic>
      <p:pic>
        <p:nvPicPr>
          <p:cNvPr id="3" name="Picture 2" descr="C:\Users\cercis\Desktop\IPAC現地編集\iter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24944"/>
            <a:ext cx="4314825" cy="2773363"/>
          </a:xfrm>
          <a:prstGeom prst="rect">
            <a:avLst/>
          </a:prstGeom>
          <a:noFill/>
        </p:spPr>
      </p:pic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ジャパネスク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ユーザー定義 1">
      <a:majorFont>
        <a:latin typeface="Calibri"/>
        <a:ea typeface="ＭＳ Ｐゴシック"/>
        <a:cs typeface=""/>
      </a:majorFont>
      <a:minorFont>
        <a:latin typeface="Calibri"/>
        <a:ea typeface="HGP明朝E"/>
        <a:cs typeface="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4087</TotalTime>
  <Words>1416</Words>
  <Application>Microsoft Office PowerPoint</Application>
  <PresentationFormat>画面に合わせる (4:3)</PresentationFormat>
  <Paragraphs>243</Paragraphs>
  <Slides>22</Slides>
  <Notes>3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4" baseType="lpstr">
      <vt:lpstr>リゾート</vt:lpstr>
      <vt:lpstr>Equation</vt:lpstr>
      <vt:lpstr>Lattice and optics design of  both compact ERL and 3-GeV ERL projects</vt:lpstr>
      <vt:lpstr>スライド 2</vt:lpstr>
      <vt:lpstr>Layout of 3 GeV ERL  (preliminary)</vt:lpstr>
      <vt:lpstr>3 GeV Linac</vt:lpstr>
      <vt:lpstr>Linear optics of TBA cell of circulator (preliminary)</vt:lpstr>
      <vt:lpstr>Compact ERL</vt:lpstr>
      <vt:lpstr>Double Loop Compact ERL</vt:lpstr>
      <vt:lpstr>Start-to-End (S2E) simulation for cERL (I)</vt:lpstr>
      <vt:lpstr>S2E simulation for cERL (II) </vt:lpstr>
      <vt:lpstr>Layout and optimization of injector </vt:lpstr>
      <vt:lpstr>Emittance growth due to space charge effects</vt:lpstr>
      <vt:lpstr>Simulation with GPT at injector</vt:lpstr>
      <vt:lpstr>Main linac of Double Loop Circulator</vt:lpstr>
      <vt:lpstr>Emittance growth due to CSR wake</vt:lpstr>
      <vt:lpstr>Optimization results of Injector</vt:lpstr>
      <vt:lpstr>Optical function of Double Loop Circulator</vt:lpstr>
      <vt:lpstr>Development of emittance</vt:lpstr>
      <vt:lpstr>Development of rms beam size</vt:lpstr>
      <vt:lpstr>Longitudinal phase space and distribution 　</vt:lpstr>
      <vt:lpstr>Space charge effect after energy recovery</vt:lpstr>
      <vt:lpstr>Distribution just before extraction chicane to the dump 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coral</dc:creator>
  <cp:lastModifiedBy>cercis</cp:lastModifiedBy>
  <cp:revision>330</cp:revision>
  <dcterms:modified xsi:type="dcterms:W3CDTF">2012-03-08T14:10:41Z</dcterms:modified>
</cp:coreProperties>
</file>