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49" r:id="rId3"/>
    <p:sldMasterId id="2147483706" r:id="rId4"/>
  </p:sldMasterIdLst>
  <p:notesMasterIdLst>
    <p:notesMasterId r:id="rId19"/>
  </p:notesMasterIdLst>
  <p:sldIdLst>
    <p:sldId id="256" r:id="rId5"/>
    <p:sldId id="288" r:id="rId6"/>
    <p:sldId id="297" r:id="rId7"/>
    <p:sldId id="301" r:id="rId8"/>
    <p:sldId id="293" r:id="rId9"/>
    <p:sldId id="289" r:id="rId10"/>
    <p:sldId id="294" r:id="rId11"/>
    <p:sldId id="292" r:id="rId12"/>
    <p:sldId id="295" r:id="rId13"/>
    <p:sldId id="296" r:id="rId14"/>
    <p:sldId id="298" r:id="rId15"/>
    <p:sldId id="299" r:id="rId16"/>
    <p:sldId id="300" r:id="rId17"/>
    <p:sldId id="279" r:id="rId18"/>
  </p:sldIdLst>
  <p:sldSz cx="9144000" cy="6858000" type="overhead"/>
  <p:notesSz cx="6811963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7E3"/>
    <a:srgbClr val="0066FF"/>
    <a:srgbClr val="3366FF"/>
    <a:srgbClr val="00589C"/>
    <a:srgbClr val="CF6800"/>
    <a:srgbClr val="003E89"/>
    <a:srgbClr val="CE020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60"/>
  </p:normalViewPr>
  <p:slideViewPr>
    <p:cSldViewPr>
      <p:cViewPr>
        <p:scale>
          <a:sx n="100" d="100"/>
          <a:sy n="100" d="100"/>
        </p:scale>
        <p:origin x="-498" y="72"/>
      </p:cViewPr>
      <p:guideLst>
        <p:guide orient="horz" pos="24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052A828-44DC-4D65-8609-6E05CFF7A9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24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9BA6B3-A06C-4248-81FC-B488003E8266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540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61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1300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409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34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32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 userDrawn="1"/>
        </p:nvSpPr>
        <p:spPr>
          <a:xfrm>
            <a:off x="71438" y="6215063"/>
            <a:ext cx="714375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CD40B398-F623-46F9-8127-79B515FA22F1}" type="slidenum">
              <a:rPr lang="de-DE" sz="1800" b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83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715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9259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459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066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81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7938" y="5667375"/>
            <a:ext cx="9142412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 sz="1800" b="0"/>
          </a:p>
        </p:txBody>
      </p:sp>
      <p:pic>
        <p:nvPicPr>
          <p:cNvPr id="1027" name="Picture 29"/>
          <p:cNvPicPr>
            <a:picLocks noChangeAspect="1" noChangeArrowheads="1"/>
          </p:cNvPicPr>
          <p:nvPr userDrawn="1"/>
        </p:nvPicPr>
        <p:blipFill>
          <a:blip r:embed="rId13" cstate="print"/>
          <a:srcRect b="26974"/>
          <a:stretch>
            <a:fillRect/>
          </a:stretch>
        </p:blipFill>
        <p:spPr bwMode="auto">
          <a:xfrm>
            <a:off x="4183063" y="0"/>
            <a:ext cx="4959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0"/>
          <p:cNvPicPr>
            <a:picLocks noChangeAspect="1" noChangeArrowheads="1"/>
          </p:cNvPicPr>
          <p:nvPr userDrawn="1"/>
        </p:nvPicPr>
        <p:blipFill>
          <a:blip r:embed="rId14" cstate="print"/>
          <a:srcRect b="26974"/>
          <a:stretch>
            <a:fillRect/>
          </a:stretch>
        </p:blipFill>
        <p:spPr bwMode="auto">
          <a:xfrm>
            <a:off x="-7938" y="0"/>
            <a:ext cx="419100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 userDrawn="1"/>
        </p:nvSpPr>
        <p:spPr bwMode="auto">
          <a:xfrm>
            <a:off x="-7938" y="0"/>
            <a:ext cx="9150351" cy="574675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 dirty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-7938" y="6489700"/>
            <a:ext cx="9150351" cy="3762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-7938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/>
          </a:p>
        </p:txBody>
      </p:sp>
      <p:pic>
        <p:nvPicPr>
          <p:cNvPr id="1032" name="Grafik 13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3500" y="115888"/>
            <a:ext cx="12969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3040063" y="6615113"/>
            <a:ext cx="3048000" cy="125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-7938" y="6740525"/>
            <a:ext cx="3048001" cy="1254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-7938" y="6489700"/>
            <a:ext cx="3048001" cy="125413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-7938" y="6615113"/>
            <a:ext cx="3048001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3040063" y="6740525"/>
            <a:ext cx="6103937" cy="125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27" name="Rechteck 26"/>
          <p:cNvSpPr/>
          <p:nvPr userDrawn="1"/>
        </p:nvSpPr>
        <p:spPr bwMode="auto">
          <a:xfrm>
            <a:off x="-6350" y="574675"/>
            <a:ext cx="9150350" cy="591502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519988" y="6573838"/>
            <a:ext cx="1452562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</a:rPr>
              <a:t>Mitglied der Helmholtz-Gemeinschaft</a:t>
            </a: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763" y="6597650"/>
            <a:ext cx="2982912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Jochen Teichert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j.teichert@hzdr.de</a:t>
            </a: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 www.hzdr.de 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 HZDR</a:t>
            </a:r>
          </a:p>
        </p:txBody>
      </p:sp>
      <p:pic>
        <p:nvPicPr>
          <p:cNvPr id="1041" name="Grafik 3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850" y="5253038"/>
            <a:ext cx="16287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Bild 4" descr="DDC_Sticker_groß_Schatten_RGB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75388" y="5683250"/>
            <a:ext cx="7810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mplitude_tisa_b1"/>
          <p:cNvPicPr>
            <a:picLocks noChangeAspect="1" noChangeArrowheads="1"/>
          </p:cNvPicPr>
          <p:nvPr userDrawn="1"/>
        </p:nvPicPr>
        <p:blipFill>
          <a:blip r:embed="rId13" cstate="print"/>
          <a:srcRect t="-308" b="6068"/>
          <a:stretch>
            <a:fillRect/>
          </a:stretch>
        </p:blipFill>
        <p:spPr bwMode="auto">
          <a:xfrm>
            <a:off x="-7938" y="541338"/>
            <a:ext cx="9151938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9"/>
          <p:cNvPicPr>
            <a:picLocks noChangeAspect="1" noChangeArrowheads="1"/>
          </p:cNvPicPr>
          <p:nvPr userDrawn="1"/>
        </p:nvPicPr>
        <p:blipFill>
          <a:blip r:embed="rId14" cstate="print"/>
          <a:srcRect b="26974"/>
          <a:stretch>
            <a:fillRect/>
          </a:stretch>
        </p:blipFill>
        <p:spPr bwMode="auto">
          <a:xfrm>
            <a:off x="4183063" y="0"/>
            <a:ext cx="4959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0"/>
          <p:cNvPicPr>
            <a:picLocks noChangeAspect="1" noChangeArrowheads="1"/>
          </p:cNvPicPr>
          <p:nvPr userDrawn="1"/>
        </p:nvPicPr>
        <p:blipFill>
          <a:blip r:embed="rId15" cstate="print"/>
          <a:srcRect b="26974"/>
          <a:stretch>
            <a:fillRect/>
          </a:stretch>
        </p:blipFill>
        <p:spPr bwMode="auto">
          <a:xfrm>
            <a:off x="-7938" y="0"/>
            <a:ext cx="419100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 userDrawn="1"/>
        </p:nvSpPr>
        <p:spPr bwMode="auto">
          <a:xfrm>
            <a:off x="-7938" y="0"/>
            <a:ext cx="9150351" cy="574675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-7938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/>
          </a:p>
        </p:txBody>
      </p:sp>
      <p:pic>
        <p:nvPicPr>
          <p:cNvPr id="13319" name="Grafik 13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83500" y="115888"/>
            <a:ext cx="12969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-7938" y="574675"/>
            <a:ext cx="9151938" cy="6165850"/>
          </a:xfrm>
          <a:prstGeom prst="rect">
            <a:avLst/>
          </a:prstGeom>
          <a:solidFill>
            <a:srgbClr val="00589C">
              <a:alpha val="8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</a:endParaRPr>
          </a:p>
        </p:txBody>
      </p:sp>
      <p:pic>
        <p:nvPicPr>
          <p:cNvPr id="13321" name="Grafik 3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850" y="5253038"/>
            <a:ext cx="16287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3040063" y="6615113"/>
            <a:ext cx="3048000" cy="125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-7938" y="6740525"/>
            <a:ext cx="3048001" cy="1254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-7938" y="6489700"/>
            <a:ext cx="3048001" cy="125413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-7938" y="6615113"/>
            <a:ext cx="3048001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3040063" y="6740525"/>
            <a:ext cx="6103937" cy="125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763" y="6597650"/>
            <a:ext cx="2982912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Jochen Teichert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j.teichert@hzdr.de</a:t>
            </a: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 www.hzdr.de 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 HZDR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7519988" y="6573838"/>
            <a:ext cx="1452562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</a:rPr>
              <a:t>Mitglied der Helmholtz-Gemeinschaft</a:t>
            </a:r>
          </a:p>
        </p:txBody>
      </p:sp>
      <p:sp>
        <p:nvSpPr>
          <p:cNvPr id="26" name="Text Box 3"/>
          <p:cNvSpPr txBox="1">
            <a:spLocks noChangeArrowheads="1"/>
          </p:cNvSpPr>
          <p:nvPr userDrawn="1"/>
        </p:nvSpPr>
        <p:spPr bwMode="auto">
          <a:xfrm>
            <a:off x="0" y="574678"/>
            <a:ext cx="2708176" cy="1846210"/>
          </a:xfrm>
          <a:prstGeom prst="rect">
            <a:avLst/>
          </a:prstGeom>
          <a:gradFill flip="none" rotWithShape="1">
            <a:gsLst>
              <a:gs pos="0">
                <a:srgbClr val="00519E">
                  <a:gamma/>
                  <a:shade val="92941"/>
                  <a:invGamma/>
                  <a:alpha val="50000"/>
                </a:srgbClr>
              </a:gs>
              <a:gs pos="64195">
                <a:srgbClr val="004E98">
                  <a:alpha val="10000"/>
                </a:srgbClr>
              </a:gs>
              <a:gs pos="23000">
                <a:srgbClr val="00519E">
                  <a:alpha val="45000"/>
                </a:srgbClr>
              </a:gs>
              <a:gs pos="100000">
                <a:srgbClr val="00519E">
                  <a:gamma/>
                  <a:shade val="92941"/>
                  <a:invGamma/>
                  <a:alpha val="0"/>
                </a:srgbClr>
              </a:gs>
            </a:gsLst>
            <a:lin ang="4800000" scaled="0"/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</a:endParaRPr>
          </a:p>
        </p:txBody>
      </p:sp>
      <p:pic>
        <p:nvPicPr>
          <p:cNvPr id="13332" name="Bild 4" descr="DDC_Sticker_groß_Schatten_RGB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75388" y="5683250"/>
            <a:ext cx="7810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Text Box 21"/>
          <p:cNvSpPr txBox="1">
            <a:spLocks noChangeArrowheads="1"/>
          </p:cNvSpPr>
          <p:nvPr userDrawn="1"/>
        </p:nvSpPr>
        <p:spPr bwMode="auto">
          <a:xfrm>
            <a:off x="6135688" y="6499225"/>
            <a:ext cx="446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FF96E9F-78C0-4280-9629-6BFA6E6B2811}" type="slidenum">
              <a:rPr lang="en-US" sz="1000"/>
              <a:pPr>
                <a:defRPr/>
              </a:pPr>
              <a:t>‹Nr.›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 sz="1800" b="0"/>
          </a:p>
        </p:txBody>
      </p:sp>
      <p:pic>
        <p:nvPicPr>
          <p:cNvPr id="25603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800" b="0">
                <a:solidFill>
                  <a:schemeClr val="bg1"/>
                </a:solidFill>
              </a:rPr>
              <a:t>Seite </a:t>
            </a:r>
            <a:fld id="{EE3A1643-19DD-42AD-B1E3-72145523B6DB}" type="slidenum">
              <a:rPr lang="de-DE" sz="800" b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‹Nr.›</a:t>
            </a:fld>
            <a:endParaRPr lang="de-DE" sz="800" b="0">
              <a:solidFill>
                <a:schemeClr val="bg1"/>
              </a:solidFill>
            </a:endParaRPr>
          </a:p>
        </p:txBody>
      </p:sp>
      <p:pic>
        <p:nvPicPr>
          <p:cNvPr id="25605" name="Bild 5" descr="DDC_Logo_110x50_4C.eps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6237288"/>
            <a:ext cx="7191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9"/>
          <p:cNvPicPr>
            <a:picLocks noChangeAspect="1" noChangeArrowheads="1"/>
          </p:cNvPicPr>
          <p:nvPr userDrawn="1"/>
        </p:nvPicPr>
        <p:blipFill>
          <a:blip r:embed="rId15" cstate="print"/>
          <a:srcRect b="26974"/>
          <a:stretch>
            <a:fillRect/>
          </a:stretch>
        </p:blipFill>
        <p:spPr bwMode="auto">
          <a:xfrm>
            <a:off x="4183063" y="0"/>
            <a:ext cx="4959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0"/>
          <p:cNvPicPr>
            <a:picLocks noChangeAspect="1" noChangeArrowheads="1"/>
          </p:cNvPicPr>
          <p:nvPr userDrawn="1"/>
        </p:nvPicPr>
        <p:blipFill>
          <a:blip r:embed="rId16" cstate="print"/>
          <a:srcRect b="26974"/>
          <a:stretch>
            <a:fillRect/>
          </a:stretch>
        </p:blipFill>
        <p:spPr bwMode="auto">
          <a:xfrm>
            <a:off x="-7938" y="0"/>
            <a:ext cx="419100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 userDrawn="1"/>
        </p:nvSpPr>
        <p:spPr bwMode="auto">
          <a:xfrm>
            <a:off x="-7938" y="0"/>
            <a:ext cx="9150351" cy="574675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 dirty="0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7938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/>
          </a:p>
        </p:txBody>
      </p:sp>
      <p:pic>
        <p:nvPicPr>
          <p:cNvPr id="25610" name="Grafik 12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83500" y="115888"/>
            <a:ext cx="12969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7938" y="6619875"/>
            <a:ext cx="3048001" cy="1254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475" y="6619875"/>
            <a:ext cx="6103938" cy="125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7938" y="6742113"/>
            <a:ext cx="3048001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7637463" y="6591300"/>
            <a:ext cx="1452562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</a:rPr>
              <a:t>Mitglied der Helmholtz-Gemeinschaft</a:t>
            </a:r>
          </a:p>
        </p:txBody>
      </p:sp>
      <p:pic>
        <p:nvPicPr>
          <p:cNvPr id="25615" name="Grafik 1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83500" y="6288088"/>
            <a:ext cx="1285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475" y="6742113"/>
            <a:ext cx="6103938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/>
          </a:p>
        </p:txBody>
      </p:sp>
      <p:sp>
        <p:nvSpPr>
          <p:cNvPr id="20" name="Text Box 8"/>
          <p:cNvSpPr txBox="1">
            <a:spLocks noChangeArrowheads="1"/>
          </p:cNvSpPr>
          <p:nvPr userDrawn="1"/>
        </p:nvSpPr>
        <p:spPr bwMode="auto">
          <a:xfrm>
            <a:off x="4763" y="6597650"/>
            <a:ext cx="2982912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Jochen Teichert 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j.teichertl@hzdr.de</a:t>
            </a: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600" b="0">
                <a:solidFill>
                  <a:srgbClr val="00589C"/>
                </a:solidFill>
                <a:sym typeface="Wingdings 2" pitchFamily="18" charset="2"/>
              </a:rPr>
              <a:t> www.hzdr.de  </a:t>
            </a:r>
            <a:r>
              <a:rPr lang="de-DE" sz="600" b="0">
                <a:solidFill>
                  <a:srgbClr val="00589C"/>
                </a:solidFill>
                <a:sym typeface="Wingdings 2" pitchFamily="18" charset="2"/>
              </a:rPr>
              <a:t>  HZDR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 userDrawn="1"/>
        </p:nvSpPr>
        <p:spPr bwMode="auto">
          <a:xfrm>
            <a:off x="6280150" y="6354763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19CEC517-64B9-4C8F-BA6F-C5DD8E3399D7}" type="slidenum">
              <a:rPr lang="en-US" sz="1000"/>
              <a:pPr>
                <a:defRPr/>
              </a:pPr>
              <a:t>‹Nr.›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 sz="1800" b="0">
              <a:solidFill>
                <a:srgbClr val="000000"/>
              </a:solidFill>
            </a:endParaRPr>
          </a:p>
        </p:txBody>
      </p:sp>
      <p:pic>
        <p:nvPicPr>
          <p:cNvPr id="6147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800" b="0">
                <a:solidFill>
                  <a:srgbClr val="FFFFFF"/>
                </a:solidFill>
              </a:rPr>
              <a:t>Seite </a:t>
            </a:r>
            <a:fld id="{031F22FA-DD2A-40B5-8A4B-FDF362CB1471}" type="slidenum">
              <a:rPr lang="de-DE" sz="800" b="0">
                <a:solidFill>
                  <a:srgbClr val="FFFFFF"/>
                </a:solidFill>
              </a:rPr>
              <a:pPr eaLnBrk="0" hangingPunct="0">
                <a:spcBef>
                  <a:spcPct val="50000"/>
                </a:spcBef>
                <a:defRPr/>
              </a:pPr>
              <a:t>‹Nr.›</a:t>
            </a:fld>
            <a:endParaRPr lang="de-DE" sz="800" b="0">
              <a:solidFill>
                <a:srgbClr val="FFFFFF"/>
              </a:solidFill>
            </a:endParaRPr>
          </a:p>
        </p:txBody>
      </p:sp>
      <p:pic>
        <p:nvPicPr>
          <p:cNvPr id="6149" name="Bild 5" descr="DDC_Logo_110x50_4C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7191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4"/>
          <a:stretch>
            <a:fillRect/>
          </a:stretch>
        </p:blipFill>
        <p:spPr bwMode="auto">
          <a:xfrm>
            <a:off x="4183063" y="0"/>
            <a:ext cx="49593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0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4"/>
          <a:stretch>
            <a:fillRect/>
          </a:stretch>
        </p:blipFill>
        <p:spPr bwMode="auto">
          <a:xfrm>
            <a:off x="-7938" y="0"/>
            <a:ext cx="419100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 bwMode="auto">
          <a:xfrm>
            <a:off x="-7938" y="0"/>
            <a:ext cx="9150351" cy="574675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7938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 sz="1800" b="0">
              <a:solidFill>
                <a:srgbClr val="000000"/>
              </a:solidFill>
            </a:endParaRPr>
          </a:p>
        </p:txBody>
      </p:sp>
      <p:pic>
        <p:nvPicPr>
          <p:cNvPr id="6154" name="Grafik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15888"/>
            <a:ext cx="12969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7938" y="6619875"/>
            <a:ext cx="3048001" cy="1254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475" y="6619875"/>
            <a:ext cx="6103938" cy="125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7938" y="6742113"/>
            <a:ext cx="3048001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637463" y="6591300"/>
            <a:ext cx="1452562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600" b="0" dirty="0">
                <a:solidFill>
                  <a:srgbClr val="FFFFFF"/>
                </a:solidFill>
              </a:rPr>
              <a:t>Mitglied der Helmholtz-Gemeinschaft</a:t>
            </a:r>
          </a:p>
        </p:txBody>
      </p:sp>
      <p:pic>
        <p:nvPicPr>
          <p:cNvPr id="6159" name="Grafik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286500"/>
            <a:ext cx="12858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475" y="6742113"/>
            <a:ext cx="6103938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 userDrawn="1"/>
        </p:nvSpPr>
        <p:spPr bwMode="auto">
          <a:xfrm>
            <a:off x="4763" y="6597650"/>
            <a:ext cx="2982912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" b="0" dirty="0" err="1">
                <a:solidFill>
                  <a:srgbClr val="00589C"/>
                </a:solidFill>
                <a:sym typeface="Wingdings 2" pitchFamily="18" charset="2"/>
              </a:rPr>
              <a:t>Jochen</a:t>
            </a:r>
            <a:r>
              <a:rPr lang="en-US" sz="600" b="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en-US" sz="600" b="0" dirty="0" err="1">
                <a:solidFill>
                  <a:srgbClr val="00589C"/>
                </a:solidFill>
                <a:sym typeface="Wingdings 2" pitchFamily="18" charset="2"/>
              </a:rPr>
              <a:t>Teichert</a:t>
            </a:r>
            <a:r>
              <a:rPr lang="en-US" sz="600" b="0" dirty="0">
                <a:solidFill>
                  <a:srgbClr val="00589C"/>
                </a:solidFill>
                <a:sym typeface="Wingdings 2" pitchFamily="18" charset="2"/>
              </a:rPr>
              <a:t>  </a:t>
            </a:r>
            <a:r>
              <a:rPr lang="de-DE" sz="600" b="0" dirty="0">
                <a:solidFill>
                  <a:srgbClr val="00589C"/>
                </a:solidFill>
                <a:sym typeface="Wingdings 2" pitchFamily="18" charset="2"/>
              </a:rPr>
              <a:t> j.teichert@hzdr.de</a:t>
            </a:r>
            <a:r>
              <a:rPr lang="en-US" sz="600" b="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600" b="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600" b="0" dirty="0">
                <a:solidFill>
                  <a:srgbClr val="00589C"/>
                </a:solidFill>
                <a:sym typeface="Wingdings 2" pitchFamily="18" charset="2"/>
              </a:rPr>
              <a:t> www.hzdr.de  </a:t>
            </a:r>
            <a:r>
              <a:rPr lang="de-DE" sz="600" b="0" dirty="0">
                <a:solidFill>
                  <a:srgbClr val="00589C"/>
                </a:solidFill>
                <a:sym typeface="Wingdings 2" pitchFamily="18" charset="2"/>
              </a:rPr>
              <a:t>  HZDR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42875" y="6215063"/>
            <a:ext cx="357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9"/>
          <p:cNvSpPr txBox="1">
            <a:spLocks noChangeArrowheads="1"/>
          </p:cNvSpPr>
          <p:nvPr/>
        </p:nvSpPr>
        <p:spPr bwMode="auto">
          <a:xfrm>
            <a:off x="683568" y="921494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800" b="0" dirty="0" smtClean="0">
                <a:solidFill>
                  <a:schemeClr val="bg1"/>
                </a:solidFill>
              </a:rPr>
              <a:t>J. Teichert, A. Arnold, U. Lehnert, P. Michel, P. </a:t>
            </a:r>
            <a:r>
              <a:rPr lang="de-DE" sz="1800" b="0" dirty="0" err="1" smtClean="0">
                <a:solidFill>
                  <a:schemeClr val="bg1"/>
                </a:solidFill>
              </a:rPr>
              <a:t>Murcek</a:t>
            </a:r>
            <a:r>
              <a:rPr lang="de-DE" sz="1800" b="0" dirty="0" smtClean="0">
                <a:solidFill>
                  <a:schemeClr val="bg1"/>
                </a:solidFill>
              </a:rPr>
              <a:t>, R. </a:t>
            </a:r>
            <a:r>
              <a:rPr lang="de-DE" sz="1800" b="0" dirty="0" err="1" smtClean="0">
                <a:solidFill>
                  <a:schemeClr val="bg1"/>
                </a:solidFill>
              </a:rPr>
              <a:t>Xiang</a:t>
            </a:r>
            <a:r>
              <a:rPr lang="de-DE" sz="1800" b="0" dirty="0" smtClean="0">
                <a:solidFill>
                  <a:schemeClr val="bg1"/>
                </a:solidFill>
              </a:rPr>
              <a:t> (HZDR)</a:t>
            </a:r>
            <a:endParaRPr lang="de-DE" sz="1800" b="0" dirty="0">
              <a:solidFill>
                <a:schemeClr val="bg1"/>
              </a:solidFill>
            </a:endParaRPr>
          </a:p>
          <a:p>
            <a:pPr algn="ctr"/>
            <a:r>
              <a:rPr lang="de-DE" sz="1800" b="0" dirty="0">
                <a:solidFill>
                  <a:schemeClr val="bg1"/>
                </a:solidFill>
              </a:rPr>
              <a:t>R</a:t>
            </a:r>
            <a:r>
              <a:rPr lang="de-DE" sz="1800" b="0" dirty="0" smtClean="0">
                <a:solidFill>
                  <a:schemeClr val="bg1"/>
                </a:solidFill>
              </a:rPr>
              <a:t>. </a:t>
            </a:r>
            <a:r>
              <a:rPr lang="de-DE" sz="1800" b="0" dirty="0" err="1" smtClean="0">
                <a:solidFill>
                  <a:schemeClr val="bg1"/>
                </a:solidFill>
              </a:rPr>
              <a:t>Barday</a:t>
            </a:r>
            <a:r>
              <a:rPr lang="de-DE" sz="1800" b="0" dirty="0" smtClean="0">
                <a:solidFill>
                  <a:schemeClr val="bg1"/>
                </a:solidFill>
              </a:rPr>
              <a:t>, T. Kamps, S. Schubert (HZB)</a:t>
            </a:r>
          </a:p>
          <a:p>
            <a:pPr algn="ctr"/>
            <a:endParaRPr lang="de-DE" sz="1800" b="0" dirty="0">
              <a:solidFill>
                <a:schemeClr val="bg1"/>
              </a:solidFill>
            </a:endParaRPr>
          </a:p>
        </p:txBody>
      </p:sp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1832521" y="2780928"/>
            <a:ext cx="5856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Unwanted Beam Observations </a:t>
            </a:r>
            <a:endParaRPr lang="en-US" sz="3200" b="0" dirty="0">
              <a:solidFill>
                <a:schemeClr val="bg1"/>
              </a:solidFill>
            </a:endParaRPr>
          </a:p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at ELBE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107504" y="4941168"/>
            <a:ext cx="6327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</a:rPr>
              <a:t>FLS2012 ICFA Workshop on Future Light Sources</a:t>
            </a:r>
          </a:p>
          <a:p>
            <a:r>
              <a:rPr lang="en-US" sz="1800" b="0" dirty="0" smtClean="0">
                <a:solidFill>
                  <a:schemeClr val="bg1"/>
                </a:solidFill>
              </a:rPr>
              <a:t>March 5-9, 2012, Thomas Jefferson Lab, Newport News, VA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8224838" y="66690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00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527175" y="59928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45469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2" y="1355254"/>
            <a:ext cx="4183588" cy="29378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75656" y="458112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/>
              <a:t>Maximum (</a:t>
            </a:r>
            <a:r>
              <a:rPr lang="de-DE" b="0" dirty="0" err="1" smtClean="0"/>
              <a:t>pulsed</a:t>
            </a:r>
            <a:r>
              <a:rPr lang="de-DE" b="0" dirty="0" smtClean="0"/>
              <a:t>):</a:t>
            </a:r>
          </a:p>
          <a:p>
            <a:r>
              <a:rPr lang="de-DE" b="0" dirty="0" err="1" smtClean="0"/>
              <a:t>E</a:t>
            </a:r>
            <a:r>
              <a:rPr lang="de-DE" b="0" baseline="-25000" dirty="0" err="1" smtClean="0"/>
              <a:t>acc</a:t>
            </a:r>
            <a:r>
              <a:rPr lang="de-DE" b="0" dirty="0" smtClean="0"/>
              <a:t> =  8 MV/m</a:t>
            </a:r>
          </a:p>
          <a:p>
            <a:r>
              <a:rPr lang="de-DE" b="0" dirty="0" err="1" smtClean="0"/>
              <a:t>E</a:t>
            </a:r>
            <a:r>
              <a:rPr lang="de-DE" b="0" baseline="-25000" dirty="0" err="1" smtClean="0"/>
              <a:t>peak</a:t>
            </a:r>
            <a:r>
              <a:rPr lang="de-DE" b="0" dirty="0" smtClean="0"/>
              <a:t> </a:t>
            </a:r>
            <a:r>
              <a:rPr lang="de-DE" b="0" dirty="0"/>
              <a:t>= </a:t>
            </a:r>
            <a:r>
              <a:rPr lang="de-DE" b="0" dirty="0" smtClean="0"/>
              <a:t>21.5 MV/m</a:t>
            </a:r>
            <a:endParaRPr lang="de-DE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5580112" y="4581128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rgbClr val="FF0000"/>
                </a:solidFill>
              </a:rPr>
              <a:t>Maximum </a:t>
            </a:r>
            <a:r>
              <a:rPr lang="de-DE" b="0" dirty="0" err="1" smtClean="0">
                <a:solidFill>
                  <a:srgbClr val="FF0000"/>
                </a:solidFill>
              </a:rPr>
              <a:t>for</a:t>
            </a:r>
            <a:r>
              <a:rPr lang="de-DE" b="0" dirty="0" smtClean="0">
                <a:solidFill>
                  <a:srgbClr val="FF0000"/>
                </a:solidFill>
              </a:rPr>
              <a:t> </a:t>
            </a:r>
            <a:r>
              <a:rPr lang="de-DE" b="0" dirty="0" err="1" smtClean="0">
                <a:solidFill>
                  <a:srgbClr val="FF0000"/>
                </a:solidFill>
              </a:rPr>
              <a:t>operation</a:t>
            </a:r>
            <a:endParaRPr lang="de-DE" b="0" dirty="0" smtClean="0">
              <a:solidFill>
                <a:srgbClr val="FF0000"/>
              </a:solidFill>
            </a:endParaRPr>
          </a:p>
          <a:p>
            <a:r>
              <a:rPr lang="de-DE" b="0" dirty="0" err="1" smtClean="0">
                <a:solidFill>
                  <a:srgbClr val="FF0000"/>
                </a:solidFill>
              </a:rPr>
              <a:t>E</a:t>
            </a:r>
            <a:r>
              <a:rPr lang="de-DE" b="0" baseline="-25000" dirty="0" err="1" smtClean="0">
                <a:solidFill>
                  <a:srgbClr val="FF0000"/>
                </a:solidFill>
              </a:rPr>
              <a:t>acc</a:t>
            </a:r>
            <a:r>
              <a:rPr lang="de-DE" b="0" dirty="0" smtClean="0">
                <a:solidFill>
                  <a:srgbClr val="FF0000"/>
                </a:solidFill>
              </a:rPr>
              <a:t> =  16 MV/m</a:t>
            </a:r>
          </a:p>
          <a:p>
            <a:r>
              <a:rPr lang="de-DE" b="0" dirty="0" err="1" smtClean="0">
                <a:solidFill>
                  <a:srgbClr val="FF0000"/>
                </a:solidFill>
              </a:rPr>
              <a:t>E</a:t>
            </a:r>
            <a:r>
              <a:rPr lang="de-DE" b="0" baseline="-25000" dirty="0" err="1" smtClean="0">
                <a:solidFill>
                  <a:srgbClr val="FF0000"/>
                </a:solidFill>
              </a:rPr>
              <a:t>peak</a:t>
            </a:r>
            <a:r>
              <a:rPr lang="de-DE" b="0" dirty="0" smtClean="0">
                <a:solidFill>
                  <a:srgbClr val="FF0000"/>
                </a:solidFill>
              </a:rPr>
              <a:t> </a:t>
            </a:r>
            <a:r>
              <a:rPr lang="de-DE" b="0" dirty="0">
                <a:solidFill>
                  <a:srgbClr val="FF0000"/>
                </a:solidFill>
              </a:rPr>
              <a:t>= </a:t>
            </a:r>
            <a:r>
              <a:rPr lang="de-DE" b="0" dirty="0" smtClean="0">
                <a:solidFill>
                  <a:srgbClr val="FF0000"/>
                </a:solidFill>
              </a:rPr>
              <a:t>43 MV/m</a:t>
            </a:r>
            <a:endParaRPr lang="de-DE" b="0" dirty="0">
              <a:solidFill>
                <a:srgbClr val="FF0000"/>
              </a:solidFill>
            </a:endParaRPr>
          </a:p>
        </p:txBody>
      </p:sp>
      <p:sp>
        <p:nvSpPr>
          <p:cNvPr id="3" name="Pfeil nach rechts 2"/>
          <p:cNvSpPr/>
          <p:nvPr/>
        </p:nvSpPr>
        <p:spPr bwMode="auto">
          <a:xfrm>
            <a:off x="3995936" y="4924618"/>
            <a:ext cx="1080120" cy="232574"/>
          </a:xfrm>
          <a:prstGeom prst="rightArrow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84213" y="115888"/>
            <a:ext cx="49824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Cavities with higher gradients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7773" y="934552"/>
            <a:ext cx="4434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existing cavity at ELBE with high field emission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00192" y="101670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new cavity</a:t>
            </a:r>
          </a:p>
        </p:txBody>
      </p:sp>
    </p:spTree>
    <p:extLst>
      <p:ext uri="{BB962C8B-B14F-4D97-AF65-F5344CB8AC3E}">
        <p14:creationId xmlns:p14="http://schemas.microsoft.com/office/powerpoint/2010/main" val="3345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555603" cy="3888432"/>
          </a:xfrm>
          <a:prstGeom prst="rect">
            <a:avLst/>
          </a:prstGeom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84213" y="115888"/>
            <a:ext cx="49824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Cavities with higher gradients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53778" y="675472"/>
                <a:ext cx="823783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dirty="0" smtClean="0"/>
                  <a:t>Extrapolation </a:t>
                </a:r>
                <a:r>
                  <a:rPr lang="de-DE" b="0" dirty="0" err="1" smtClean="0"/>
                  <a:t>of</a:t>
                </a:r>
                <a:r>
                  <a:rPr lang="de-DE" b="0" dirty="0" smtClean="0"/>
                  <a:t> Fowler Nordheim </a:t>
                </a:r>
                <a:r>
                  <a:rPr lang="de-DE" b="0" dirty="0" err="1" smtClean="0"/>
                  <a:t>results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for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new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cavity</a:t>
                </a:r>
                <a:r>
                  <a:rPr lang="de-DE" b="0" dirty="0" smtClean="0"/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b="0" dirty="0" smtClean="0"/>
                  <a:t>New </a:t>
                </a:r>
                <a:r>
                  <a:rPr lang="de-DE" b="0" dirty="0" err="1" smtClean="0"/>
                  <a:t>cavity</a:t>
                </a:r>
                <a:r>
                  <a:rPr lang="de-DE" b="0" dirty="0" smtClean="0"/>
                  <a:t> will </a:t>
                </a:r>
                <a:r>
                  <a:rPr lang="de-DE" b="0" dirty="0" err="1" smtClean="0"/>
                  <a:t>be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operated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at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</a:t>
                </a:r>
                <a:r>
                  <a:rPr lang="de-DE" b="0" dirty="0" smtClean="0"/>
                  <a:t> high-</a:t>
                </a:r>
                <a:r>
                  <a:rPr lang="de-DE" b="0" dirty="0" err="1" smtClean="0"/>
                  <a:t>field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limit</a:t>
                </a:r>
                <a:r>
                  <a:rPr lang="de-DE" b="0" dirty="0"/>
                  <a:t> </a:t>
                </a:r>
                <a:r>
                  <a:rPr lang="de-DE" b="0" dirty="0" err="1" smtClean="0"/>
                  <a:t>of</a:t>
                </a:r>
                <a:r>
                  <a:rPr lang="de-DE" b="0" dirty="0" smtClean="0"/>
                  <a:t> 16 MV/m. </a:t>
                </a:r>
                <a:r>
                  <a:rPr lang="de-DE" b="0" dirty="0" err="1" smtClean="0"/>
                  <a:t>Here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we</a:t>
                </a:r>
                <a:endParaRPr lang="de-DE" b="0" dirty="0" smtClean="0"/>
              </a:p>
              <a:p>
                <a:r>
                  <a:rPr lang="de-DE" b="0" dirty="0"/>
                  <a:t> </a:t>
                </a:r>
                <a:r>
                  <a:rPr lang="de-DE" b="0" dirty="0" smtClean="0"/>
                  <a:t>    </a:t>
                </a:r>
                <a:r>
                  <a:rPr lang="de-DE" b="0" dirty="0" err="1" smtClean="0"/>
                  <a:t>expect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</a:t>
                </a:r>
                <a:r>
                  <a:rPr lang="de-DE" b="0" dirty="0" smtClean="0"/>
                  <a:t> same </a:t>
                </a:r>
                <a:r>
                  <a:rPr lang="de-DE" b="0" dirty="0" err="1" smtClean="0"/>
                  <a:t>field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emission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level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as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for</a:t>
                </a:r>
                <a:r>
                  <a:rPr lang="de-DE" b="0" dirty="0" smtClean="0"/>
                  <a:t> 8 MV/m </a:t>
                </a:r>
                <a:r>
                  <a:rPr lang="de-DE" b="0" dirty="0" err="1" smtClean="0"/>
                  <a:t>for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the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old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cavity</a:t>
                </a:r>
                <a:r>
                  <a:rPr lang="de-DE" b="0" dirty="0"/>
                  <a:t> </a:t>
                </a:r>
                <a:r>
                  <a:rPr lang="de-DE" b="0" dirty="0" smtClean="0"/>
                  <a:t>(</a:t>
                </a:r>
                <a:r>
                  <a:rPr lang="de-DE" b="0" dirty="0" err="1" smtClean="0"/>
                  <a:t>blue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curve</a:t>
                </a:r>
                <a:r>
                  <a:rPr lang="de-DE" b="0" dirty="0" smtClean="0"/>
                  <a:t>)</a:t>
                </a:r>
              </a:p>
              <a:p>
                <a:r>
                  <a:rPr lang="de-DE" b="0" dirty="0"/>
                  <a:t> </a:t>
                </a:r>
                <a:r>
                  <a:rPr lang="de-DE" b="0" dirty="0" smtClean="0"/>
                  <a:t>    -&gt; </a:t>
                </a:r>
                <a:r>
                  <a:rPr lang="de-DE" b="0" dirty="0" err="1" smtClean="0"/>
                  <a:t>smaller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field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enhancement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factor</a:t>
                </a:r>
                <a:r>
                  <a:rPr lang="de-DE" b="0" dirty="0" smtClean="0"/>
                  <a:t> (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de-DE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0" dirty="0"/>
                  <a:t>= </a:t>
                </a:r>
                <a:r>
                  <a:rPr lang="en-US" b="0" dirty="0" smtClean="0"/>
                  <a:t>591)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FN fit for 20 % of current emitted from cathode (</a:t>
                </a:r>
                <a:r>
                  <a:rPr lang="el-GR" b="0" dirty="0"/>
                  <a:t>ϕ</a:t>
                </a:r>
                <a:r>
                  <a:rPr lang="de-DE" b="0" dirty="0"/>
                  <a:t> = 4.3 eV </a:t>
                </a:r>
                <a:r>
                  <a:rPr lang="de-DE" b="0" dirty="0" err="1" smtClean="0"/>
                  <a:t>for</a:t>
                </a:r>
                <a:r>
                  <a:rPr lang="de-DE" b="0" dirty="0" smtClean="0"/>
                  <a:t> Cs2Te, 40% </a:t>
                </a:r>
                <a:r>
                  <a:rPr lang="de-DE" b="0" dirty="0" err="1" smtClean="0"/>
                  <a:t>peak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field</a:t>
                </a:r>
                <a:r>
                  <a:rPr lang="de-DE" b="0" dirty="0" smtClean="0"/>
                  <a:t>)</a:t>
                </a:r>
              </a:p>
              <a:p>
                <a:r>
                  <a:rPr lang="de-DE" b="0" dirty="0"/>
                  <a:t> </a:t>
                </a:r>
                <a:r>
                  <a:rPr lang="de-DE" b="0" dirty="0" smtClean="0"/>
                  <a:t>    </a:t>
                </a:r>
                <a:r>
                  <a:rPr lang="de-DE" b="0" dirty="0" err="1" smtClean="0"/>
                  <a:t>and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extrapolation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to</a:t>
                </a:r>
                <a:r>
                  <a:rPr lang="de-DE" b="0" dirty="0" smtClean="0"/>
                  <a:t> 16 MV/m (</a:t>
                </a:r>
                <a:r>
                  <a:rPr lang="de-DE" b="0" dirty="0" err="1" smtClean="0"/>
                  <a:t>read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curve</a:t>
                </a:r>
                <a:r>
                  <a:rPr lang="de-DE" b="0" dirty="0" smtClean="0"/>
                  <a:t>) </a:t>
                </a:r>
                <a:r>
                  <a:rPr lang="de-DE" b="0" dirty="0" err="1" smtClean="0"/>
                  <a:t>gives</a:t>
                </a:r>
                <a:r>
                  <a:rPr lang="de-DE" b="0" dirty="0" smtClean="0"/>
                  <a:t> </a:t>
                </a:r>
                <a:r>
                  <a:rPr lang="de-DE" b="0" dirty="0" smtClean="0">
                    <a:solidFill>
                      <a:srgbClr val="FF0000"/>
                    </a:solidFill>
                  </a:rPr>
                  <a:t>40 µA </a:t>
                </a:r>
                <a:r>
                  <a:rPr lang="de-DE" b="0" dirty="0" err="1" smtClean="0">
                    <a:solidFill>
                      <a:srgbClr val="FF0000"/>
                    </a:solidFill>
                  </a:rPr>
                  <a:t>cathode</a:t>
                </a:r>
                <a:r>
                  <a:rPr lang="de-DE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FF0000"/>
                    </a:solidFill>
                  </a:rPr>
                  <a:t>dark</a:t>
                </a:r>
                <a:r>
                  <a:rPr lang="de-DE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b="0" dirty="0" err="1" smtClean="0">
                    <a:solidFill>
                      <a:srgbClr val="FF0000"/>
                    </a:solidFill>
                  </a:rPr>
                  <a:t>current</a:t>
                </a:r>
                <a:r>
                  <a:rPr lang="de-DE" b="0" dirty="0" smtClean="0"/>
                  <a:t> </a:t>
                </a:r>
                <a:endParaRPr lang="de-DE" b="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78" y="675472"/>
                <a:ext cx="8237833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370" t="-1167" b="-42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0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84213" y="115888"/>
            <a:ext cx="578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suppression for low rep. rate at ELBE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896"/>
            <a:ext cx="216058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8422" y="570166"/>
            <a:ext cx="3741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42DDC"/>
                </a:solidFill>
              </a:rPr>
              <a:t>Compton </a:t>
            </a:r>
            <a:r>
              <a:rPr lang="en-US" dirty="0" smtClean="0">
                <a:solidFill>
                  <a:srgbClr val="042DDC"/>
                </a:solidFill>
              </a:rPr>
              <a:t>backscattering experiment</a:t>
            </a:r>
            <a:endParaRPr lang="en-US" dirty="0">
              <a:solidFill>
                <a:srgbClr val="042DD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5661248"/>
            <a:ext cx="791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/>
              <a:t>F</a:t>
            </a:r>
            <a:r>
              <a:rPr lang="en-US" b="0" dirty="0" smtClean="0"/>
              <a:t>or higher rep. rates and CW the dark current kicker is a great technical challenge,</a:t>
            </a:r>
          </a:p>
          <a:p>
            <a:r>
              <a:rPr lang="en-US" b="0" dirty="0" smtClean="0"/>
              <a:t>     at 1.3 GHz CW (</a:t>
            </a:r>
            <a:r>
              <a:rPr lang="en-US" b="0" smtClean="0"/>
              <a:t>BERLinPro</a:t>
            </a:r>
            <a:r>
              <a:rPr lang="en-US" b="0" dirty="0" smtClean="0"/>
              <a:t> ERL) the kicker can not help.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8904"/>
            <a:ext cx="3600400" cy="100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1547664" y="1155875"/>
            <a:ext cx="165413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051720" y="920106"/>
            <a:ext cx="64633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100" b="0" dirty="0" smtClean="0"/>
              <a:t>100 </a:t>
            </a:r>
            <a:r>
              <a:rPr lang="de-DE" sz="1100" b="0" dirty="0" err="1" smtClean="0"/>
              <a:t>ms</a:t>
            </a:r>
            <a:endParaRPr lang="de-DE" sz="1100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2144242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smtClean="0"/>
              <a:t>10 </a:t>
            </a:r>
            <a:r>
              <a:rPr lang="de-DE" sz="1100" b="0" dirty="0" err="1" smtClean="0"/>
              <a:t>ms</a:t>
            </a:r>
            <a:endParaRPr lang="de-DE" sz="1100" b="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224817" y="2163987"/>
            <a:ext cx="70840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>
            <a:off x="1043608" y="1158904"/>
            <a:ext cx="288032" cy="373407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331045" y="92010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err="1" smtClean="0"/>
              <a:t>pulsed</a:t>
            </a:r>
            <a:r>
              <a:rPr lang="de-DE" sz="1400" b="0" dirty="0" smtClean="0"/>
              <a:t> RF</a:t>
            </a:r>
            <a:endParaRPr lang="de-DE" sz="1400" b="0" dirty="0"/>
          </a:p>
        </p:txBody>
      </p:sp>
      <p:sp>
        <p:nvSpPr>
          <p:cNvPr id="15" name="Textfeld 14"/>
          <p:cNvSpPr txBox="1"/>
          <p:nvPr/>
        </p:nvSpPr>
        <p:spPr>
          <a:xfrm>
            <a:off x="3537295" y="90872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err="1" smtClean="0"/>
              <a:t>laser</a:t>
            </a:r>
            <a:endParaRPr lang="de-DE" sz="1400" b="0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3201797" y="1216497"/>
            <a:ext cx="429362" cy="219518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uppieren 18"/>
          <p:cNvGrpSpPr/>
          <p:nvPr/>
        </p:nvGrpSpPr>
        <p:grpSpPr>
          <a:xfrm>
            <a:off x="899592" y="2452019"/>
            <a:ext cx="4176464" cy="998240"/>
            <a:chOff x="1448627" y="2609532"/>
            <a:chExt cx="5773158" cy="1755572"/>
          </a:xfrm>
        </p:grpSpPr>
        <p:cxnSp>
          <p:nvCxnSpPr>
            <p:cNvPr id="20" name="Gerade Verbindung mit Pfeil 19"/>
            <p:cNvCxnSpPr/>
            <p:nvPr/>
          </p:nvCxnSpPr>
          <p:spPr>
            <a:xfrm>
              <a:off x="1448627" y="4149080"/>
              <a:ext cx="36994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V="1">
              <a:off x="1463084" y="3016697"/>
              <a:ext cx="0" cy="11323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/>
          </p:nvSpPr>
          <p:spPr>
            <a:xfrm>
              <a:off x="3131840" y="3016697"/>
              <a:ext cx="45719" cy="11323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1894081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979712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2051720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2123728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2267744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2195736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2339752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2411760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2483768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2555776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2699792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2627784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2987824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3059832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3203848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3275856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3347864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3419872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3491880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3563888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2915816" y="38585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2861206" y="385855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2771800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3635896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3707904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3779912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3851920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3923928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>
              <a:off x="3995936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4067944" y="38610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 flipH="1">
              <a:off x="3862548" y="3260493"/>
              <a:ext cx="936104" cy="72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 flipH="1">
              <a:off x="3177559" y="3016697"/>
              <a:ext cx="746369" cy="3402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3910306" y="2609532"/>
              <a:ext cx="1633520" cy="48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 err="1" smtClean="0"/>
                <a:t>bunch</a:t>
              </a:r>
              <a:r>
                <a:rPr lang="de-DE" sz="1200" b="0" dirty="0" smtClean="0"/>
                <a:t>  100 </a:t>
              </a:r>
              <a:r>
                <a:rPr lang="de-DE" sz="1200" b="0" dirty="0" err="1" smtClean="0"/>
                <a:t>pC</a:t>
              </a:r>
              <a:endParaRPr lang="de-DE" sz="1200" b="0" dirty="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757324" y="2989446"/>
              <a:ext cx="2464461" cy="48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 err="1" smtClean="0"/>
                <a:t>dark</a:t>
              </a:r>
              <a:r>
                <a:rPr lang="de-DE" sz="1200" b="0" dirty="0" smtClean="0"/>
                <a:t> </a:t>
              </a:r>
              <a:r>
                <a:rPr lang="de-DE" sz="1200" b="0" dirty="0" err="1" smtClean="0"/>
                <a:t>current</a:t>
              </a:r>
              <a:r>
                <a:rPr lang="de-DE" sz="1200" b="0" dirty="0" smtClean="0"/>
                <a:t> </a:t>
              </a:r>
              <a:r>
                <a:rPr lang="de-DE" sz="1200" b="0" dirty="0" err="1" smtClean="0"/>
                <a:t>at</a:t>
              </a:r>
              <a:r>
                <a:rPr lang="de-DE" sz="1200" b="0" dirty="0" smtClean="0"/>
                <a:t> 1.3 GHz</a:t>
              </a:r>
              <a:endParaRPr lang="de-DE" sz="1200" b="0" dirty="0"/>
            </a:p>
          </p:txBody>
        </p:sp>
        <p:cxnSp>
          <p:nvCxnSpPr>
            <p:cNvPr id="57" name="Gerade Verbindung mit Pfeil 56"/>
            <p:cNvCxnSpPr/>
            <p:nvPr/>
          </p:nvCxnSpPr>
          <p:spPr>
            <a:xfrm>
              <a:off x="1894081" y="4365104"/>
              <a:ext cx="217970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1804720" y="3450259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smtClean="0"/>
              <a:t>10 </a:t>
            </a:r>
            <a:r>
              <a:rPr lang="de-DE" sz="1100" b="0" dirty="0" err="1" smtClean="0"/>
              <a:t>ms</a:t>
            </a:r>
            <a:endParaRPr lang="de-DE" sz="1100" b="0" dirty="0"/>
          </a:p>
        </p:txBody>
      </p:sp>
      <p:sp>
        <p:nvSpPr>
          <p:cNvPr id="59" name="Textfeld 58"/>
          <p:cNvSpPr txBox="1"/>
          <p:nvPr/>
        </p:nvSpPr>
        <p:spPr>
          <a:xfrm>
            <a:off x="5296293" y="2564904"/>
            <a:ext cx="2948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Q</a:t>
            </a:r>
            <a:r>
              <a:rPr lang="de-DE" sz="1400" b="0" dirty="0" err="1" smtClean="0"/>
              <a:t>dark</a:t>
            </a:r>
            <a:r>
              <a:rPr lang="de-DE" b="0" dirty="0" smtClean="0"/>
              <a:t> &lt; </a:t>
            </a:r>
            <a:r>
              <a:rPr lang="de-DE" b="0" dirty="0" err="1" smtClean="0"/>
              <a:t>Q</a:t>
            </a:r>
            <a:r>
              <a:rPr lang="de-DE" sz="1200" b="0" dirty="0" err="1" smtClean="0"/>
              <a:t>bunch</a:t>
            </a:r>
            <a:r>
              <a:rPr lang="de-DE" sz="1200" b="0" dirty="0" smtClean="0"/>
              <a:t> </a:t>
            </a:r>
            <a:r>
              <a:rPr lang="de-DE" b="0" dirty="0" smtClean="0"/>
              <a:t>= 100 </a:t>
            </a:r>
            <a:r>
              <a:rPr lang="de-DE" b="0" dirty="0" err="1" smtClean="0"/>
              <a:t>pC</a:t>
            </a:r>
            <a:endParaRPr lang="de-DE" b="0" dirty="0" smtClean="0"/>
          </a:p>
          <a:p>
            <a:r>
              <a:rPr lang="de-DE" b="0" dirty="0" err="1" smtClean="0"/>
              <a:t>Q</a:t>
            </a:r>
            <a:r>
              <a:rPr lang="de-DE" b="0" baseline="-25000" dirty="0" err="1" smtClean="0"/>
              <a:t>dark</a:t>
            </a:r>
            <a:r>
              <a:rPr lang="de-DE" b="0" baseline="-25000" dirty="0" smtClean="0"/>
              <a:t> </a:t>
            </a:r>
            <a:r>
              <a:rPr lang="de-DE" b="0" dirty="0" smtClean="0"/>
              <a:t>=10 </a:t>
            </a:r>
            <a:r>
              <a:rPr lang="de-DE" b="0" dirty="0" err="1" smtClean="0"/>
              <a:t>ms</a:t>
            </a:r>
            <a:r>
              <a:rPr lang="de-DE" b="0" dirty="0" smtClean="0"/>
              <a:t> * 40 µA = 400 </a:t>
            </a:r>
            <a:r>
              <a:rPr lang="de-DE" b="0" dirty="0" err="1" smtClean="0"/>
              <a:t>nC</a:t>
            </a:r>
            <a:endParaRPr lang="de-DE" b="0" dirty="0" smtClean="0"/>
          </a:p>
          <a:p>
            <a:r>
              <a:rPr lang="de-DE" b="0" dirty="0" err="1" smtClean="0"/>
              <a:t>suppression</a:t>
            </a:r>
            <a:r>
              <a:rPr lang="de-DE" b="0" dirty="0" smtClean="0"/>
              <a:t> </a:t>
            </a:r>
            <a:r>
              <a:rPr lang="de-DE" b="0" dirty="0" err="1" smtClean="0"/>
              <a:t>factor</a:t>
            </a:r>
            <a:r>
              <a:rPr lang="de-DE" b="0" dirty="0" smtClean="0"/>
              <a:t> &gt;10</a:t>
            </a:r>
            <a:r>
              <a:rPr lang="de-DE" b="0" baseline="30000" dirty="0" smtClean="0"/>
              <a:t>4</a:t>
            </a:r>
            <a:r>
              <a:rPr lang="de-DE" b="0" dirty="0" smtClean="0"/>
              <a:t> </a:t>
            </a:r>
          </a:p>
          <a:p>
            <a:r>
              <a:rPr lang="de-DE" b="0" dirty="0" smtClean="0"/>
              <a:t>       </a:t>
            </a:r>
            <a:r>
              <a:rPr lang="de-DE" sz="1200" b="0" dirty="0" smtClean="0"/>
              <a:t>                   </a:t>
            </a:r>
            <a:r>
              <a:rPr lang="de-DE" sz="1400" b="0" dirty="0" smtClean="0"/>
              <a:t> </a:t>
            </a:r>
            <a:endParaRPr lang="de-DE" sz="16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0131"/>
            <a:ext cx="2446719" cy="184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7532192" y="4777988"/>
            <a:ext cx="1351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err="1" smtClean="0"/>
              <a:t>courtesy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of</a:t>
            </a:r>
            <a:endParaRPr lang="de-DE" sz="1400" b="0" dirty="0" smtClean="0"/>
          </a:p>
          <a:p>
            <a:r>
              <a:rPr lang="de-DE" sz="1400" b="0" dirty="0" smtClean="0"/>
              <a:t>F. </a:t>
            </a:r>
            <a:r>
              <a:rPr lang="de-DE" sz="1400" b="0" dirty="0" err="1" smtClean="0"/>
              <a:t>Obier</a:t>
            </a:r>
            <a:r>
              <a:rPr lang="de-DE" sz="1400" b="0" dirty="0" smtClean="0"/>
              <a:t>/DESY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51520" y="3861048"/>
            <a:ext cx="47206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Adaption of FLASH/DESY RF gun dark current</a:t>
            </a:r>
          </a:p>
          <a:p>
            <a:r>
              <a:rPr lang="en-US" b="0" dirty="0" smtClean="0"/>
              <a:t>     kicker:</a:t>
            </a:r>
            <a:r>
              <a:rPr lang="en-US" b="0" dirty="0"/>
              <a:t> </a:t>
            </a:r>
            <a:r>
              <a:rPr lang="en-US" b="0" dirty="0" smtClean="0"/>
              <a:t>1 MHz sine amplitude, </a:t>
            </a:r>
            <a:r>
              <a:rPr lang="en-US" b="0" dirty="0" err="1" smtClean="0"/>
              <a:t>stripeline</a:t>
            </a:r>
            <a:r>
              <a:rPr lang="en-US" b="0" dirty="0" smtClean="0"/>
              <a:t>,</a:t>
            </a:r>
          </a:p>
          <a:p>
            <a:r>
              <a:rPr lang="en-US" b="0" dirty="0" smtClean="0"/>
              <a:t>     pulsed-mode operation,</a:t>
            </a:r>
          </a:p>
          <a:p>
            <a:endParaRPr lang="en-US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Eventually </a:t>
            </a:r>
            <a:r>
              <a:rPr lang="en-US" b="0" dirty="0" err="1" smtClean="0"/>
              <a:t>upgrate</a:t>
            </a:r>
            <a:r>
              <a:rPr lang="en-US" b="0" dirty="0" smtClean="0"/>
              <a:t> to CW would allow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application for 500 kHz high-charge mode.</a:t>
            </a:r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83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908720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an unwanted beam of &lt; 1 µA in </a:t>
            </a:r>
            <a:r>
              <a:rPr lang="en-US" dirty="0" smtClean="0"/>
              <a:t>CW accelerators with SRF guns </a:t>
            </a:r>
          </a:p>
          <a:p>
            <a:r>
              <a:rPr lang="en-US" dirty="0" smtClean="0"/>
              <a:t>there will be a n</a:t>
            </a:r>
            <a:r>
              <a:rPr lang="en-US" dirty="0" smtClean="0"/>
              <a:t>eed </a:t>
            </a:r>
            <a:r>
              <a:rPr lang="en-US" dirty="0" smtClean="0"/>
              <a:t>for photo cathodes with low dark current</a:t>
            </a:r>
          </a:p>
          <a:p>
            <a:endParaRPr lang="en-US" b="0" dirty="0" smtClean="0"/>
          </a:p>
          <a:p>
            <a:r>
              <a:rPr lang="en-US" b="0" dirty="0" smtClean="0"/>
              <a:t> proper handling to prevent dust particles and damage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smtClean="0"/>
              <a:t> plug materials and </a:t>
            </a:r>
            <a:r>
              <a:rPr lang="en-US" b="0" dirty="0" smtClean="0"/>
              <a:t>roughness</a:t>
            </a:r>
          </a:p>
          <a:p>
            <a:endParaRPr lang="en-US" b="0" dirty="0" smtClean="0"/>
          </a:p>
          <a:p>
            <a:r>
              <a:rPr lang="en-US" b="0" dirty="0" smtClean="0"/>
              <a:t> photo layer properties</a:t>
            </a:r>
          </a:p>
          <a:p>
            <a:r>
              <a:rPr lang="en-US" b="0" dirty="0" smtClean="0"/>
              <a:t>             - roughness, homogeneity, thickness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       - high work function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       - crystal size and structure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       - multi-layer design</a:t>
            </a:r>
          </a:p>
          <a:p>
            <a:r>
              <a:rPr lang="en-US" b="0" dirty="0" smtClean="0"/>
              <a:t>             - post-preparation treatment (ions, heating)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       - pre-conditioning</a:t>
            </a:r>
            <a:endParaRPr lang="en-US" b="0" dirty="0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84213" y="115888"/>
            <a:ext cx="46746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fighting against </a:t>
            </a:r>
            <a:r>
              <a:rPr lang="en-US" dirty="0" smtClean="0">
                <a:solidFill>
                  <a:schemeClr val="bg1"/>
                </a:solidFill>
              </a:rPr>
              <a:t>it sources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 bwMode="auto">
          <a:xfrm>
            <a:off x="4860032" y="673032"/>
            <a:ext cx="0" cy="811752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5940152" y="673032"/>
            <a:ext cx="72008" cy="1171792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H="1">
            <a:off x="4572001" y="620688"/>
            <a:ext cx="1080119" cy="5613431"/>
          </a:xfrm>
          <a:prstGeom prst="line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>
            <a:off x="29275" y="691209"/>
            <a:ext cx="7351037" cy="5906143"/>
            <a:chOff x="29275" y="691209"/>
            <a:chExt cx="7351037" cy="5906143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9275" y="5635611"/>
              <a:ext cx="6588224" cy="9617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tIns="152352" bIns="38088" anchor="ctr">
              <a:spAutoFit/>
            </a:bodyPr>
            <a:lstStyle/>
            <a:p>
              <a:r>
                <a:rPr lang="en-GB" sz="1400" dirty="0"/>
                <a:t>Acknowledgement</a:t>
              </a:r>
              <a:endParaRPr lang="de-DE" sz="1400" dirty="0"/>
            </a:p>
            <a:p>
              <a:r>
                <a:rPr lang="en-GB" sz="1200" b="0" dirty="0"/>
                <a:t>We acknowledge the support of the European Community-Research Infrastructure </a:t>
              </a:r>
              <a:r>
                <a:rPr lang="en-GB" sz="1200" b="0" dirty="0" smtClean="0"/>
                <a:t>Activity under </a:t>
              </a:r>
              <a:r>
                <a:rPr lang="en-GB" sz="1200" b="0" dirty="0"/>
                <a:t>the FP7 programme since 2009 (</a:t>
              </a:r>
              <a:r>
                <a:rPr lang="en-GB" sz="1200" b="0" dirty="0" err="1"/>
                <a:t>EuCARD</a:t>
              </a:r>
              <a:r>
                <a:rPr lang="en-GB" sz="1200" b="0" dirty="0"/>
                <a:t>,  contract number 227579) as well as the support of the German Federal Ministry of Education and Research grant 05 ES4BR1/8.</a:t>
              </a:r>
              <a:endParaRPr lang="de-DE" sz="1200" b="0" dirty="0"/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1" b="17195"/>
            <a:stretch/>
          </p:blipFill>
          <p:spPr>
            <a:xfrm rot="-120000">
              <a:off x="1922367" y="691209"/>
              <a:ext cx="5329673" cy="511477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  <p:sp>
          <p:nvSpPr>
            <p:cNvPr id="10" name="Rechteck 9"/>
            <p:cNvSpPr/>
            <p:nvPr/>
          </p:nvSpPr>
          <p:spPr bwMode="auto">
            <a:xfrm>
              <a:off x="1924750" y="692696"/>
              <a:ext cx="5455562" cy="5184576"/>
            </a:xfrm>
            <a:prstGeom prst="rect">
              <a:avLst/>
            </a:prstGeom>
            <a:noFill/>
            <a:ln w="193675" cap="sq">
              <a:solidFill>
                <a:schemeClr val="accent3"/>
              </a:solidFill>
              <a:miter lim="800000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84213" y="115888"/>
            <a:ext cx="3152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 FOR ATTENTION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 bwMode="auto">
          <a:xfrm>
            <a:off x="114300" y="2690639"/>
            <a:ext cx="4745732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84213" y="115888"/>
            <a:ext cx="5704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r>
              <a:rPr lang="en-US" b="1" dirty="0" smtClean="0">
                <a:solidFill>
                  <a:schemeClr val="bg1"/>
                </a:solidFill>
              </a:rPr>
              <a:t> – SRF gun for the ELBE CW Accelerator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03026" y="764704"/>
            <a:ext cx="7841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Application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high peak current operation for CW-IR-FELs with 13 MHz, 80 </a:t>
            </a:r>
            <a:r>
              <a:rPr lang="en-US" sz="1800" b="0" dirty="0" err="1" smtClean="0"/>
              <a:t>pC</a:t>
            </a:r>
            <a:endParaRPr lang="en-US" sz="18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/>
              <a:t>high bunch charge (1 </a:t>
            </a:r>
            <a:r>
              <a:rPr lang="en-US" sz="1800" b="0" dirty="0" err="1" smtClean="0"/>
              <a:t>nC</a:t>
            </a:r>
            <a:r>
              <a:rPr lang="en-US" sz="1800" b="0" dirty="0" smtClean="0"/>
              <a:t>), low rep-rate (&lt;1 MHz) for pulsed neutron and positron beam production (</a:t>
            </a:r>
            <a:r>
              <a:rPr lang="en-US" sz="1800" b="0" dirty="0" err="1" smtClean="0"/>
              <a:t>ToF</a:t>
            </a:r>
            <a:r>
              <a:rPr lang="en-US" sz="1800" b="0" dirty="0" smtClean="0"/>
              <a:t> experiments)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3366FF"/>
                </a:solidFill>
              </a:rPr>
              <a:t>low </a:t>
            </a:r>
            <a:r>
              <a:rPr lang="en-US" sz="1800" b="0" dirty="0" err="1" smtClean="0">
                <a:solidFill>
                  <a:srgbClr val="3366FF"/>
                </a:solidFill>
              </a:rPr>
              <a:t>emittance</a:t>
            </a:r>
            <a:r>
              <a:rPr lang="en-US" sz="1800" b="0" dirty="0" smtClean="0">
                <a:solidFill>
                  <a:srgbClr val="3366FF"/>
                </a:solidFill>
              </a:rPr>
              <a:t>, medium charge (100 </a:t>
            </a:r>
            <a:r>
              <a:rPr lang="en-US" sz="1800" b="0" dirty="0" err="1" smtClean="0">
                <a:solidFill>
                  <a:srgbClr val="3366FF"/>
                </a:solidFill>
              </a:rPr>
              <a:t>pC</a:t>
            </a:r>
            <a:r>
              <a:rPr lang="en-US" sz="1800" b="0" dirty="0" smtClean="0">
                <a:solidFill>
                  <a:srgbClr val="3366FF"/>
                </a:solidFill>
              </a:rPr>
              <a:t>) with short pulses for THz-radiation and x-rays by inverse Compton backscattering</a:t>
            </a:r>
            <a:endParaRPr lang="en-US" sz="1800" b="0" dirty="0">
              <a:solidFill>
                <a:srgbClr val="3366FF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60032" y="2519030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Design</a:t>
            </a:r>
          </a:p>
          <a:p>
            <a:r>
              <a:rPr lang="en-US" b="0" dirty="0" smtClean="0"/>
              <a:t>medium average current: </a:t>
            </a:r>
          </a:p>
          <a:p>
            <a:r>
              <a:rPr lang="en-US" b="0" dirty="0" smtClean="0"/>
              <a:t>                       1 - 2 mA (&lt; 10 mA)</a:t>
            </a:r>
          </a:p>
          <a:p>
            <a:r>
              <a:rPr lang="en-US" b="0" dirty="0" smtClean="0"/>
              <a:t>high rep-rate:</a:t>
            </a:r>
          </a:p>
          <a:p>
            <a:r>
              <a:rPr lang="en-US" b="0" dirty="0" smtClean="0"/>
              <a:t>                       500 kHz, 13 MHz and higher</a:t>
            </a:r>
          </a:p>
          <a:p>
            <a:r>
              <a:rPr lang="en-US" b="0" dirty="0" smtClean="0"/>
              <a:t>low and high bunch charge: </a:t>
            </a:r>
          </a:p>
          <a:p>
            <a:r>
              <a:rPr lang="en-US" b="0" dirty="0" smtClean="0"/>
              <a:t>                       80 </a:t>
            </a:r>
            <a:r>
              <a:rPr lang="en-US" b="0" dirty="0" err="1" smtClean="0"/>
              <a:t>pC</a:t>
            </a:r>
            <a:r>
              <a:rPr lang="en-US" b="0" dirty="0" smtClean="0"/>
              <a:t> - 1 </a:t>
            </a:r>
            <a:r>
              <a:rPr lang="en-US" b="0" dirty="0" err="1" smtClean="0"/>
              <a:t>nC</a:t>
            </a:r>
            <a:endParaRPr lang="en-US" b="0" dirty="0" smtClean="0"/>
          </a:p>
          <a:p>
            <a:r>
              <a:rPr lang="en-US" b="0" dirty="0" smtClean="0"/>
              <a:t>low transverse </a:t>
            </a:r>
            <a:r>
              <a:rPr lang="en-US" b="0" dirty="0" err="1" smtClean="0"/>
              <a:t>emittance</a:t>
            </a:r>
            <a:r>
              <a:rPr lang="en-US" b="0" dirty="0" smtClean="0"/>
              <a:t>: </a:t>
            </a:r>
          </a:p>
          <a:p>
            <a:r>
              <a:rPr lang="en-US" b="0" dirty="0" smtClean="0"/>
              <a:t>                        1 - 3 mm </a:t>
            </a:r>
            <a:r>
              <a:rPr lang="en-US" b="0" dirty="0" err="1" smtClean="0"/>
              <a:t>mrad</a:t>
            </a:r>
            <a:endParaRPr lang="en-US" b="0" dirty="0" smtClean="0"/>
          </a:p>
          <a:p>
            <a:r>
              <a:rPr lang="en-US" b="0" dirty="0" smtClean="0"/>
              <a:t>high energy:  </a:t>
            </a:r>
          </a:p>
          <a:p>
            <a:r>
              <a:rPr lang="en-US" b="0" dirty="0" smtClean="0"/>
              <a:t>                ≤ 9 MeV, 3½ cells (stand alone) </a:t>
            </a:r>
          </a:p>
          <a:p>
            <a:r>
              <a:rPr lang="en-US" b="0" dirty="0" smtClean="0"/>
              <a:t>highly compatible with ELBE </a:t>
            </a:r>
            <a:r>
              <a:rPr lang="en-US" b="0" dirty="0" err="1" smtClean="0"/>
              <a:t>cryomodule</a:t>
            </a:r>
            <a:r>
              <a:rPr lang="en-US" b="0" dirty="0" smtClean="0"/>
              <a:t> (LLRF, high power RF, RF couplers, etc.)</a:t>
            </a:r>
          </a:p>
          <a:p>
            <a:r>
              <a:rPr lang="en-US" b="0" dirty="0" smtClean="0"/>
              <a:t>LN2-cooled, exchangeable high-QE photo cathode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08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84213" y="188640"/>
            <a:ext cx="3557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Unwanted beam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980728"/>
            <a:ext cx="78197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Unwanted beam …particles produced and accelerated with wrong properties</a:t>
            </a:r>
          </a:p>
          <a:p>
            <a:r>
              <a:rPr lang="en-US" b="0" dirty="0" smtClean="0"/>
              <a:t>                               in space and time …</a:t>
            </a:r>
          </a:p>
          <a:p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  produces beam loss  that increases radiation level and activation </a:t>
            </a:r>
          </a:p>
          <a:p>
            <a:r>
              <a:rPr lang="en-US" b="0" dirty="0"/>
              <a:t>	</a:t>
            </a:r>
            <a:r>
              <a:rPr lang="en-US" b="0" dirty="0" smtClean="0"/>
              <a:t>	(at ELBE permission is 1% </a:t>
            </a:r>
            <a:r>
              <a:rPr lang="en-US" b="0" dirty="0" smtClean="0"/>
              <a:t>beam loss of </a:t>
            </a:r>
            <a:r>
              <a:rPr lang="en-US" b="0" dirty="0" smtClean="0"/>
              <a:t>1 mA = 10 µA)</a:t>
            </a:r>
          </a:p>
          <a:p>
            <a:r>
              <a:rPr lang="en-US" b="0" dirty="0" smtClean="0"/>
              <a:t>                         </a:t>
            </a:r>
            <a:r>
              <a:rPr lang="en-US" b="0" dirty="0" smtClean="0"/>
              <a:t>causes </a:t>
            </a:r>
            <a:r>
              <a:rPr lang="en-US" b="0" dirty="0" smtClean="0"/>
              <a:t>acute or chronic damage of accelerator components</a:t>
            </a:r>
          </a:p>
          <a:p>
            <a:r>
              <a:rPr lang="en-US" b="0" dirty="0" smtClean="0"/>
              <a:t>                                (</a:t>
            </a:r>
            <a:r>
              <a:rPr lang="en-US" b="0" dirty="0" smtClean="0"/>
              <a:t>experience </a:t>
            </a:r>
            <a:r>
              <a:rPr lang="en-US" b="0" dirty="0" smtClean="0"/>
              <a:t>is &lt;~ 1 µA preventing long-term damage)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 produces  additional background for users                                                           </a:t>
            </a:r>
            <a:endParaRPr lang="en-US" b="0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3212976"/>
            <a:ext cx="10818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Superconducting RF Photo electron gun: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</a:t>
            </a:r>
            <a:r>
              <a:rPr lang="en-US" b="0" dirty="0" smtClean="0"/>
              <a:t>Cavity &amp; cathode: dark current, discharges …</a:t>
            </a:r>
          </a:p>
          <a:p>
            <a:r>
              <a:rPr lang="en-US" b="0" dirty="0" smtClean="0"/>
              <a:t>                                  Laser:  halos from scattered light, energy tails, parasitic  pulses …                                               </a:t>
            </a:r>
          </a:p>
          <a:p>
            <a:r>
              <a:rPr lang="en-US" b="0" dirty="0" smtClean="0"/>
              <a:t>                                  RF: </a:t>
            </a:r>
            <a:r>
              <a:rPr lang="en-US" b="0" dirty="0" err="1" smtClean="0"/>
              <a:t>microphonics</a:t>
            </a:r>
            <a:r>
              <a:rPr lang="en-US" b="0" dirty="0" smtClean="0"/>
              <a:t>, </a:t>
            </a:r>
            <a:r>
              <a:rPr lang="en-US" b="0" dirty="0" smtClean="0"/>
              <a:t>phase and amplitude instabilities …</a:t>
            </a:r>
          </a:p>
          <a:p>
            <a:r>
              <a:rPr lang="en-US" b="0" dirty="0" smtClean="0"/>
              <a:t>                                  beam: wake </a:t>
            </a:r>
            <a:r>
              <a:rPr lang="en-US" b="0" dirty="0" smtClean="0"/>
              <a:t>fields, </a:t>
            </a:r>
            <a:r>
              <a:rPr lang="en-US" b="0" dirty="0" smtClean="0"/>
              <a:t>resonant HOM excitation …</a:t>
            </a:r>
            <a:endParaRPr lang="en-US" b="0" dirty="0"/>
          </a:p>
        </p:txBody>
      </p:sp>
      <p:sp>
        <p:nvSpPr>
          <p:cNvPr id="5" name="Ellipse 4"/>
          <p:cNvSpPr/>
          <p:nvPr/>
        </p:nvSpPr>
        <p:spPr bwMode="auto">
          <a:xfrm>
            <a:off x="3995936" y="3501008"/>
            <a:ext cx="1296144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1" b="26666"/>
          <a:stretch/>
        </p:blipFill>
        <p:spPr>
          <a:xfrm>
            <a:off x="268114" y="1628800"/>
            <a:ext cx="8408342" cy="2932538"/>
          </a:xfrm>
          <a:prstGeom prst="rect">
            <a:avLst/>
          </a:prstGeom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84213" y="188640"/>
            <a:ext cx="3557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Unwanted beam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7036" y="752813"/>
            <a:ext cx="59891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42DDC"/>
                </a:solidFill>
              </a:rPr>
              <a:t>Compton </a:t>
            </a:r>
            <a:r>
              <a:rPr lang="en-US" dirty="0" smtClean="0">
                <a:solidFill>
                  <a:srgbClr val="042DDC"/>
                </a:solidFill>
              </a:rPr>
              <a:t>backscattering experiment at ELBE with SRF Gun</a:t>
            </a:r>
            <a:endParaRPr lang="en-US" dirty="0">
              <a:solidFill>
                <a:srgbClr val="042DD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3"/>
          <a:stretch/>
        </p:blipFill>
        <p:spPr bwMode="auto">
          <a:xfrm>
            <a:off x="6800725" y="629469"/>
            <a:ext cx="2163763" cy="15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114559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e-beam: 25 </a:t>
            </a:r>
            <a:r>
              <a:rPr lang="de-DE" dirty="0" err="1" smtClean="0"/>
              <a:t>MeV</a:t>
            </a:r>
            <a:r>
              <a:rPr lang="de-DE" dirty="0" smtClean="0"/>
              <a:t>, 10 … 50 </a:t>
            </a:r>
            <a:r>
              <a:rPr lang="de-DE" dirty="0" err="1" smtClean="0"/>
              <a:t>pC</a:t>
            </a:r>
            <a:r>
              <a:rPr lang="de-DE" dirty="0" smtClean="0"/>
              <a:t> @ 10 Hz (</a:t>
            </a:r>
            <a:r>
              <a:rPr lang="de-DE" dirty="0" err="1" smtClean="0"/>
              <a:t>rep</a:t>
            </a:r>
            <a:r>
              <a:rPr lang="de-DE" dirty="0" smtClean="0"/>
              <a:t>.  rate </a:t>
            </a:r>
            <a:r>
              <a:rPr lang="de-DE" dirty="0" err="1" smtClean="0"/>
              <a:t>of</a:t>
            </a:r>
            <a:r>
              <a:rPr lang="de-DE" dirty="0" smtClean="0"/>
              <a:t> TW </a:t>
            </a:r>
            <a:r>
              <a:rPr lang="de-DE" dirty="0" err="1" smtClean="0"/>
              <a:t>laser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RF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smtClean="0"/>
              <a:t>&amp; </a:t>
            </a:r>
            <a:r>
              <a:rPr lang="de-DE" dirty="0" smtClean="0"/>
              <a:t>ELBE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smtClean="0"/>
              <a:t>in CW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4581128"/>
            <a:ext cx="8493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The SRF gun produces a lot of dark current, similar to normal conducting RF photo guns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The dark current has similar properties as the beam. A large fraction was accelerated</a:t>
            </a:r>
          </a:p>
          <a:p>
            <a:r>
              <a:rPr lang="en-US" b="0" dirty="0" smtClean="0"/>
              <a:t>     and transported to the user station without further losses.</a:t>
            </a:r>
            <a:endParaRPr lang="en-US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6588224" y="3553852"/>
            <a:ext cx="252028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dirty="0" err="1" smtClean="0"/>
              <a:t>nearly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the</a:t>
            </a:r>
            <a:r>
              <a:rPr lang="de-DE" sz="1400" b="0" dirty="0" smtClean="0"/>
              <a:t>  same </a:t>
            </a:r>
            <a:r>
              <a:rPr lang="de-DE" sz="1400" b="0" dirty="0" err="1" smtClean="0"/>
              <a:t>dark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current</a:t>
            </a:r>
            <a:r>
              <a:rPr lang="de-DE" sz="1400" b="0" dirty="0"/>
              <a:t> </a:t>
            </a:r>
            <a:r>
              <a:rPr lang="de-DE" sz="1400" b="0" dirty="0" err="1" smtClean="0"/>
              <a:t>as</a:t>
            </a:r>
            <a:r>
              <a:rPr lang="de-DE" sz="1400" b="0" dirty="0" smtClean="0"/>
              <a:t> in </a:t>
            </a:r>
            <a:r>
              <a:rPr lang="de-DE" sz="1400" b="0" dirty="0" err="1" smtClean="0"/>
              <a:t>the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Fcup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near</a:t>
            </a:r>
            <a:r>
              <a:rPr lang="de-DE" sz="1400" b="0" dirty="0"/>
              <a:t> </a:t>
            </a:r>
            <a:r>
              <a:rPr lang="de-DE" sz="1400" b="0" dirty="0" err="1" smtClean="0"/>
              <a:t>gun</a:t>
            </a:r>
            <a:endParaRPr lang="de-DE" sz="1400" b="0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7596336" y="2924944"/>
            <a:ext cx="144016" cy="556900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74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620688"/>
            <a:ext cx="6141425" cy="22088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84213" y="115888"/>
            <a:ext cx="3214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– Cavity field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8264" r="10093" b="3817"/>
          <a:stretch/>
        </p:blipFill>
        <p:spPr>
          <a:xfrm>
            <a:off x="395536" y="3401411"/>
            <a:ext cx="3905250" cy="28359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75656" y="3160365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field</a:t>
            </a:r>
            <a:r>
              <a:rPr lang="de-DE" b="0" dirty="0" smtClean="0"/>
              <a:t> </a:t>
            </a:r>
            <a:r>
              <a:rPr lang="de-DE" b="0" dirty="0" err="1" smtClean="0"/>
              <a:t>profile</a:t>
            </a:r>
            <a:r>
              <a:rPr lang="de-DE" b="0" dirty="0" smtClean="0"/>
              <a:t> on </a:t>
            </a:r>
            <a:r>
              <a:rPr lang="de-DE" b="0" dirty="0" err="1" smtClean="0"/>
              <a:t>axis</a:t>
            </a:r>
            <a:endParaRPr lang="de-DE" b="0" dirty="0"/>
          </a:p>
        </p:txBody>
      </p:sp>
      <p:graphicFrame>
        <p:nvGraphicFramePr>
          <p:cNvPr id="8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5011"/>
              </p:ext>
            </p:extLst>
          </p:nvPr>
        </p:nvGraphicFramePr>
        <p:xfrm>
          <a:off x="4860032" y="3068960"/>
          <a:ext cx="3457575" cy="3009206"/>
        </p:xfrm>
        <a:graphic>
          <a:graphicData uri="http://schemas.openxmlformats.org/drawingml/2006/table">
            <a:tbl>
              <a:tblPr/>
              <a:tblGrid>
                <a:gridCol w="2159000"/>
                <a:gridCol w="129857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stored energy U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32.5 J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quality factor Q</a:t>
                      </a:r>
                      <a:r>
                        <a:rPr kumimoji="0" lang="en-U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3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300" b="1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dissipated power P</a:t>
                      </a:r>
                      <a:r>
                        <a:rPr kumimoji="0" lang="en-U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3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25.8 W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maximum beam power P</a:t>
                      </a:r>
                      <a:r>
                        <a:rPr kumimoji="0" lang="en-U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9.4 kW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geometry factor G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241.9 Ω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accel. voltage V</a:t>
                      </a:r>
                      <a:r>
                        <a:rPr kumimoji="0" lang="en-U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acc</a:t>
                      </a:r>
                      <a:endParaRPr kumimoji="0" lang="de-DE" sz="13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1190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accel. gradient E</a:t>
                      </a:r>
                      <a:r>
                        <a:rPr kumimoji="0" lang="en-U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acc</a:t>
                      </a:r>
                      <a:endParaRPr kumimoji="0" lang="en-US" sz="13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90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9.4 MV</a:t>
                      </a:r>
                      <a:endParaRPr kumimoji="0" lang="de-DE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1190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18.8 MV/m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/Q</a:t>
                      </a:r>
                      <a:r>
                        <a:rPr kumimoji="0" lang="en-U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166.6 Ω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it-IT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peak</a:t>
                      </a: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/E</a:t>
                      </a:r>
                      <a:r>
                        <a:rPr kumimoji="0" lang="it-IT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acc</a:t>
                      </a:r>
                      <a:endParaRPr kumimoji="0" lang="it-IT" sz="13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2.66</a:t>
                      </a: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it-IT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peak</a:t>
                      </a: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/E</a:t>
                      </a:r>
                      <a:r>
                        <a:rPr kumimoji="0" lang="it-IT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acc</a:t>
                      </a:r>
                      <a:endParaRPr kumimoji="0" lang="it-IT" sz="13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6.1 </a:t>
                      </a:r>
                      <a:r>
                        <a:rPr kumimoji="0" lang="it-IT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mT</a:t>
                      </a: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/(MV/m)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9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8264" r="10093" b="3817"/>
          <a:stretch/>
        </p:blipFill>
        <p:spPr>
          <a:xfrm>
            <a:off x="306710" y="809123"/>
            <a:ext cx="3905250" cy="2835901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08447"/>
              </p:ext>
            </p:extLst>
          </p:nvPr>
        </p:nvGraphicFramePr>
        <p:xfrm>
          <a:off x="251520" y="3717032"/>
          <a:ext cx="4673600" cy="1517904"/>
        </p:xfrm>
        <a:graphic>
          <a:graphicData uri="http://schemas.openxmlformats.org/drawingml/2006/table">
            <a:tbl>
              <a:tblPr firstRow="1" firstCol="1" bandRow="1"/>
              <a:tblGrid>
                <a:gridCol w="2740025"/>
                <a:gridCol w="966470"/>
                <a:gridCol w="967105"/>
              </a:tblGrid>
              <a:tr h="0"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gun operation mode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CW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pulsed RF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acceleration gradient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6.0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electron kinetic energy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MeV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MeV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peak field on axis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16.5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21.5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peak field at cathode (2.5 mm retracted)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6.5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8.4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cathode field at launch phase (10°)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cathode field at 10° and -5 kV bias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cathode field at 90° and -5 kV bias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7.6 MV/m</a:t>
                      </a:r>
                      <a:endParaRPr lang="de-DE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9.5 MV/m</a:t>
                      </a:r>
                      <a:endParaRPr lang="de-DE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 bwMode="auto">
          <a:xfrm>
            <a:off x="251520" y="5013176"/>
            <a:ext cx="4680520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927262" y="2600908"/>
            <a:ext cx="504056" cy="360040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945073" y="2924944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rgbClr val="FF0000"/>
                </a:solidFill>
              </a:rPr>
              <a:t>40% </a:t>
            </a:r>
            <a:r>
              <a:rPr lang="de-DE" sz="1200" b="0" dirty="0" err="1" smtClean="0">
                <a:solidFill>
                  <a:srgbClr val="FF0000"/>
                </a:solidFill>
              </a:rPr>
              <a:t>at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cathode</a:t>
            </a:r>
            <a:endParaRPr lang="de-DE" sz="1200" b="0" dirty="0">
              <a:solidFill>
                <a:srgbClr val="FF0000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84213" y="115888"/>
            <a:ext cx="3214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– Cavity field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V="1">
            <a:off x="5580112" y="5394818"/>
            <a:ext cx="504056" cy="324036"/>
          </a:xfrm>
          <a:prstGeom prst="straightConnector1">
            <a:avLst/>
          </a:prstGeom>
          <a:solidFill>
            <a:srgbClr val="003E89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6611"/>
            <a:ext cx="3816424" cy="28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Gerade Verbindung mit Pfeil 19"/>
          <p:cNvCxnSpPr/>
          <p:nvPr/>
        </p:nvCxnSpPr>
        <p:spPr bwMode="auto">
          <a:xfrm flipH="1" flipV="1">
            <a:off x="6139681" y="5287096"/>
            <a:ext cx="396044" cy="288032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5326721" y="5015424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rgbClr val="FF0000"/>
                </a:solidFill>
              </a:rPr>
              <a:t>80% </a:t>
            </a:r>
            <a:r>
              <a:rPr lang="de-DE" sz="1200" b="0" dirty="0" err="1" smtClean="0">
                <a:solidFill>
                  <a:srgbClr val="FF0000"/>
                </a:solidFill>
              </a:rPr>
              <a:t>at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edge</a:t>
            </a:r>
            <a:endParaRPr lang="de-DE" sz="1200" b="0" dirty="0">
              <a:solidFill>
                <a:srgbClr val="FF0000"/>
              </a:solidFill>
            </a:endParaRPr>
          </a:p>
        </p:txBody>
      </p:sp>
      <p:cxnSp>
        <p:nvCxnSpPr>
          <p:cNvPr id="21" name="Gerade Verbindung 20"/>
          <p:cNvCxnSpPr/>
          <p:nvPr/>
        </p:nvCxnSpPr>
        <p:spPr bwMode="auto">
          <a:xfrm>
            <a:off x="5364088" y="5921336"/>
            <a:ext cx="3528392" cy="0"/>
          </a:xfrm>
          <a:prstGeom prst="line">
            <a:avLst/>
          </a:prstGeom>
          <a:solidFill>
            <a:srgbClr val="003E8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5564857" y="5699790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 err="1" smtClean="0"/>
              <a:t>cathode</a:t>
            </a:r>
            <a:endParaRPr lang="de-DE" sz="800" b="0" dirty="0"/>
          </a:p>
        </p:txBody>
      </p:sp>
      <p:sp>
        <p:nvSpPr>
          <p:cNvPr id="26" name="Textfeld 25"/>
          <p:cNvSpPr txBox="1"/>
          <p:nvPr/>
        </p:nvSpPr>
        <p:spPr>
          <a:xfrm>
            <a:off x="7020272" y="3503256"/>
            <a:ext cx="974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rgbClr val="FF0000"/>
                </a:solidFill>
              </a:rPr>
              <a:t>110% </a:t>
            </a:r>
            <a:r>
              <a:rPr lang="de-DE" sz="1200" b="0" dirty="0" err="1" smtClean="0">
                <a:solidFill>
                  <a:srgbClr val="FF0000"/>
                </a:solidFill>
              </a:rPr>
              <a:t>at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iris</a:t>
            </a:r>
            <a:endParaRPr lang="de-DE" sz="1200" b="0" dirty="0">
              <a:solidFill>
                <a:srgbClr val="FF0000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H="1" flipV="1">
            <a:off x="7884368" y="3738634"/>
            <a:ext cx="792088" cy="288032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179512" y="5373216"/>
            <a:ext cx="4894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Important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emitted</a:t>
            </a:r>
            <a:r>
              <a:rPr lang="de-DE" b="0" dirty="0" smtClean="0"/>
              <a:t> </a:t>
            </a:r>
            <a:r>
              <a:rPr lang="de-DE" b="0" dirty="0" err="1" smtClean="0"/>
              <a:t>dark</a:t>
            </a:r>
            <a:r>
              <a:rPr lang="de-DE" b="0" dirty="0" smtClean="0"/>
              <a:t> </a:t>
            </a:r>
            <a:r>
              <a:rPr lang="de-DE" b="0" dirty="0" err="1" smtClean="0"/>
              <a:t>current</a:t>
            </a:r>
            <a:r>
              <a:rPr lang="de-DE" b="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b="0" dirty="0" err="1" smtClean="0"/>
              <a:t>cathode</a:t>
            </a:r>
            <a:r>
              <a:rPr lang="de-DE" b="0" dirty="0" smtClean="0"/>
              <a:t> </a:t>
            </a:r>
            <a:r>
              <a:rPr lang="de-DE" b="0" dirty="0" err="1" smtClean="0"/>
              <a:t>surface</a:t>
            </a:r>
            <a:r>
              <a:rPr lang="de-DE" b="0" dirty="0" smtClean="0"/>
              <a:t> </a:t>
            </a:r>
            <a:r>
              <a:rPr lang="de-DE" b="0" dirty="0" err="1" smtClean="0"/>
              <a:t>field</a:t>
            </a:r>
            <a:r>
              <a:rPr lang="de-DE" b="0" dirty="0" smtClean="0"/>
              <a:t> </a:t>
            </a:r>
            <a:r>
              <a:rPr lang="de-DE" b="0" dirty="0" err="1" smtClean="0"/>
              <a:t>is</a:t>
            </a:r>
            <a:r>
              <a:rPr lang="de-DE" b="0" dirty="0" smtClean="0"/>
              <a:t> ~ 40 %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peak</a:t>
            </a:r>
            <a:r>
              <a:rPr lang="de-DE" b="0" dirty="0" smtClean="0"/>
              <a:t> </a:t>
            </a:r>
            <a:r>
              <a:rPr lang="de-DE" b="0" dirty="0" err="1" smtClean="0"/>
              <a:t>field</a:t>
            </a:r>
            <a:endParaRPr lang="de-DE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b="0" dirty="0" err="1" smtClean="0"/>
              <a:t>field</a:t>
            </a:r>
            <a:r>
              <a:rPr lang="de-DE" b="0" dirty="0" smtClean="0"/>
              <a:t> </a:t>
            </a:r>
            <a:r>
              <a:rPr lang="de-DE" b="0" dirty="0" err="1" smtClean="0"/>
              <a:t>at</a:t>
            </a:r>
            <a:r>
              <a:rPr lang="de-DE" b="0" dirty="0" smtClean="0"/>
              <a:t> </a:t>
            </a:r>
            <a:r>
              <a:rPr lang="de-DE" b="0" dirty="0" err="1" smtClean="0"/>
              <a:t>cathode</a:t>
            </a:r>
            <a:r>
              <a:rPr lang="de-DE" b="0" dirty="0" smtClean="0"/>
              <a:t> hole </a:t>
            </a:r>
            <a:r>
              <a:rPr lang="de-DE" b="0" dirty="0" err="1" smtClean="0"/>
              <a:t>edge</a:t>
            </a:r>
            <a:r>
              <a:rPr lang="de-DE" b="0" dirty="0" smtClean="0"/>
              <a:t> </a:t>
            </a:r>
            <a:r>
              <a:rPr lang="de-DE" b="0" dirty="0" err="1" smtClean="0"/>
              <a:t>is</a:t>
            </a:r>
            <a:r>
              <a:rPr lang="de-DE" b="0" dirty="0" smtClean="0"/>
              <a:t> ~ 80 %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peak</a:t>
            </a:r>
            <a:r>
              <a:rPr lang="de-DE" b="0" dirty="0" smtClean="0"/>
              <a:t> </a:t>
            </a:r>
            <a:r>
              <a:rPr lang="de-DE" b="0" dirty="0" err="1" smtClean="0"/>
              <a:t>field</a:t>
            </a:r>
            <a:endParaRPr lang="de-DE" b="0" dirty="0" smtClean="0"/>
          </a:p>
          <a:p>
            <a:r>
              <a:rPr lang="de-DE" b="0" dirty="0"/>
              <a:t> </a:t>
            </a:r>
            <a:r>
              <a:rPr lang="de-DE" b="0" dirty="0" smtClean="0"/>
              <a:t>    </a:t>
            </a:r>
            <a:r>
              <a:rPr lang="de-DE" b="0" dirty="0" err="1" smtClean="0"/>
              <a:t>without</a:t>
            </a:r>
            <a:r>
              <a:rPr lang="de-DE" b="0" dirty="0" smtClean="0"/>
              <a:t> </a:t>
            </a:r>
            <a:r>
              <a:rPr lang="de-DE" b="0" dirty="0" err="1" smtClean="0"/>
              <a:t>field</a:t>
            </a:r>
            <a:r>
              <a:rPr lang="de-DE" b="0" dirty="0" smtClean="0"/>
              <a:t> </a:t>
            </a:r>
            <a:r>
              <a:rPr lang="de-DE" b="0" dirty="0" err="1" smtClean="0"/>
              <a:t>enhancement</a:t>
            </a:r>
            <a:r>
              <a:rPr lang="de-DE" b="0" dirty="0" smtClean="0"/>
              <a:t> (</a:t>
            </a:r>
            <a:r>
              <a:rPr lang="de-DE" b="0" dirty="0" err="1" smtClean="0"/>
              <a:t>scratch</a:t>
            </a:r>
            <a:r>
              <a:rPr lang="de-DE" b="0" dirty="0" smtClean="0"/>
              <a:t> in </a:t>
            </a:r>
            <a:r>
              <a:rPr lang="de-DE" b="0" dirty="0" err="1" smtClean="0"/>
              <a:t>our</a:t>
            </a:r>
            <a:r>
              <a:rPr lang="de-DE" b="0" dirty="0" smtClean="0"/>
              <a:t> </a:t>
            </a:r>
            <a:r>
              <a:rPr lang="de-DE" b="0" dirty="0" err="1" smtClean="0"/>
              <a:t>cavity</a:t>
            </a:r>
            <a:r>
              <a:rPr lang="de-DE" b="0" dirty="0" smtClean="0"/>
              <a:t>)</a:t>
            </a:r>
            <a:endParaRPr lang="de-DE" b="0" dirty="0"/>
          </a:p>
        </p:txBody>
      </p:sp>
      <p:sp>
        <p:nvSpPr>
          <p:cNvPr id="24" name="Textfeld 23"/>
          <p:cNvSpPr txBox="1"/>
          <p:nvPr/>
        </p:nvSpPr>
        <p:spPr>
          <a:xfrm>
            <a:off x="5458836" y="6104329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rgbClr val="FF0000"/>
                </a:solidFill>
              </a:rPr>
              <a:t>40% </a:t>
            </a:r>
            <a:r>
              <a:rPr lang="de-DE" sz="1200" b="0" dirty="0" err="1" smtClean="0">
                <a:solidFill>
                  <a:srgbClr val="FF0000"/>
                </a:solidFill>
              </a:rPr>
              <a:t>at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cathode</a:t>
            </a:r>
            <a:endParaRPr lang="de-DE" sz="1200" b="0" dirty="0">
              <a:solidFill>
                <a:srgbClr val="FF0000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 flipH="1">
            <a:off x="6228184" y="5879520"/>
            <a:ext cx="198022" cy="260813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81" y="476672"/>
            <a:ext cx="4371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1475656" y="54868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field</a:t>
            </a:r>
            <a:r>
              <a:rPr lang="de-DE" b="0" dirty="0" smtClean="0"/>
              <a:t> </a:t>
            </a:r>
            <a:r>
              <a:rPr lang="de-DE" b="0" dirty="0" err="1" smtClean="0"/>
              <a:t>profile</a:t>
            </a:r>
            <a:r>
              <a:rPr lang="de-DE" b="0" dirty="0" smtClean="0"/>
              <a:t> on </a:t>
            </a:r>
            <a:r>
              <a:rPr lang="de-DE" b="0" dirty="0" err="1" smtClean="0"/>
              <a:t>axis</a:t>
            </a:r>
            <a:endParaRPr lang="de-DE" b="0" dirty="0"/>
          </a:p>
        </p:txBody>
      </p:sp>
      <p:sp>
        <p:nvSpPr>
          <p:cNvPr id="30" name="Textfeld 29"/>
          <p:cNvSpPr txBox="1"/>
          <p:nvPr/>
        </p:nvSpPr>
        <p:spPr>
          <a:xfrm>
            <a:off x="5724128" y="548680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surface</a:t>
            </a:r>
            <a:r>
              <a:rPr lang="de-DE" b="0" dirty="0" smtClean="0"/>
              <a:t> </a:t>
            </a:r>
            <a:r>
              <a:rPr lang="de-DE" b="0" dirty="0" err="1" smtClean="0"/>
              <a:t>electric</a:t>
            </a:r>
            <a:r>
              <a:rPr lang="de-DE" b="0" dirty="0" smtClean="0"/>
              <a:t> </a:t>
            </a:r>
            <a:r>
              <a:rPr lang="de-DE" b="0" dirty="0" err="1" smtClean="0"/>
              <a:t>field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326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5415" r="9250"/>
          <a:stretch/>
        </p:blipFill>
        <p:spPr>
          <a:xfrm>
            <a:off x="4716016" y="1052736"/>
            <a:ext cx="3633428" cy="31683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r="10921" b="5066"/>
          <a:stretch/>
        </p:blipFill>
        <p:spPr>
          <a:xfrm>
            <a:off x="282327" y="943510"/>
            <a:ext cx="3857625" cy="3133562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84213" y="115888"/>
            <a:ext cx="3440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easurement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8426" r="14641" b="7982"/>
          <a:stretch/>
        </p:blipFill>
        <p:spPr>
          <a:xfrm>
            <a:off x="5578202" y="4112039"/>
            <a:ext cx="3386286" cy="24133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570166"/>
            <a:ext cx="831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/>
              <a:t>Dark </a:t>
            </a:r>
            <a:r>
              <a:rPr lang="de-DE" b="0" dirty="0" err="1" smtClean="0"/>
              <a:t>current</a:t>
            </a:r>
            <a:r>
              <a:rPr lang="de-DE" b="0" dirty="0" smtClean="0"/>
              <a:t> in Faraday </a:t>
            </a:r>
            <a:r>
              <a:rPr lang="de-DE" b="0" dirty="0" err="1" smtClean="0"/>
              <a:t>cup</a:t>
            </a:r>
            <a:r>
              <a:rPr lang="de-DE" b="0" dirty="0" smtClean="0"/>
              <a:t> (~1.5 m </a:t>
            </a:r>
            <a:r>
              <a:rPr lang="de-DE" b="0" dirty="0" err="1" smtClean="0"/>
              <a:t>from</a:t>
            </a:r>
            <a:r>
              <a:rPr lang="de-DE" b="0" dirty="0" smtClean="0"/>
              <a:t> </a:t>
            </a:r>
            <a:r>
              <a:rPr lang="de-DE" b="0" dirty="0" err="1" smtClean="0"/>
              <a:t>cathode</a:t>
            </a:r>
            <a:r>
              <a:rPr lang="de-DE" b="0" dirty="0" smtClean="0"/>
              <a:t>) versus </a:t>
            </a:r>
            <a:r>
              <a:rPr lang="de-DE" b="0" dirty="0" err="1" smtClean="0"/>
              <a:t>gradient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different </a:t>
            </a:r>
            <a:r>
              <a:rPr lang="de-DE" b="0" dirty="0" err="1" smtClean="0"/>
              <a:t>cathodes</a:t>
            </a:r>
            <a:r>
              <a:rPr lang="de-DE" b="0" dirty="0" smtClean="0"/>
              <a:t> </a:t>
            </a:r>
            <a:endParaRPr lang="de-DE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107504" y="4365104"/>
            <a:ext cx="5389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b="0" dirty="0" err="1" smtClean="0"/>
              <a:t>about</a:t>
            </a:r>
            <a:r>
              <a:rPr lang="de-DE" b="0" dirty="0" smtClean="0"/>
              <a:t> 20 % </a:t>
            </a:r>
            <a:r>
              <a:rPr lang="de-DE" b="0" dirty="0" err="1" smtClean="0"/>
              <a:t>dark</a:t>
            </a:r>
            <a:r>
              <a:rPr lang="de-DE" b="0" dirty="0" smtClean="0"/>
              <a:t> </a:t>
            </a:r>
            <a:r>
              <a:rPr lang="de-DE" b="0" dirty="0" err="1" smtClean="0"/>
              <a:t>current</a:t>
            </a:r>
            <a:r>
              <a:rPr lang="de-DE" b="0" dirty="0" smtClean="0"/>
              <a:t> </a:t>
            </a:r>
            <a:r>
              <a:rPr lang="de-DE" b="0" dirty="0" err="1" smtClean="0"/>
              <a:t>from</a:t>
            </a:r>
            <a:r>
              <a:rPr lang="de-DE" b="0" dirty="0" smtClean="0"/>
              <a:t> </a:t>
            </a:r>
            <a:r>
              <a:rPr lang="de-DE" b="0" dirty="0" err="1" smtClean="0"/>
              <a:t>cathode</a:t>
            </a:r>
            <a:r>
              <a:rPr lang="de-DE" b="0" dirty="0" smtClean="0"/>
              <a:t>,</a:t>
            </a:r>
          </a:p>
          <a:p>
            <a:r>
              <a:rPr lang="de-DE" b="0" dirty="0"/>
              <a:t> </a:t>
            </a:r>
            <a:r>
              <a:rPr lang="de-DE" b="0" dirty="0" smtClean="0"/>
              <a:t>    80% </a:t>
            </a:r>
            <a:r>
              <a:rPr lang="de-DE" b="0" dirty="0" err="1" smtClean="0"/>
              <a:t>from</a:t>
            </a:r>
            <a:r>
              <a:rPr lang="de-DE" b="0" dirty="0" smtClean="0"/>
              <a:t> </a:t>
            </a:r>
            <a:r>
              <a:rPr lang="de-DE" b="0" dirty="0" err="1" smtClean="0"/>
              <a:t>cavity</a:t>
            </a:r>
            <a:r>
              <a:rPr lang="de-DE" b="0" dirty="0" smtClean="0"/>
              <a:t> (</a:t>
            </a:r>
            <a:r>
              <a:rPr lang="de-DE" b="0" dirty="0" err="1" smtClean="0"/>
              <a:t>scratch</a:t>
            </a:r>
            <a:r>
              <a:rPr lang="de-DE" b="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b="0" dirty="0" err="1" smtClean="0"/>
              <a:t>only</a:t>
            </a:r>
            <a:r>
              <a:rPr lang="de-DE" b="0" dirty="0" smtClean="0"/>
              <a:t> </a:t>
            </a:r>
            <a:r>
              <a:rPr lang="de-DE" b="0" dirty="0" err="1" smtClean="0"/>
              <a:t>cathodes</a:t>
            </a:r>
            <a:r>
              <a:rPr lang="de-DE" b="0" dirty="0" smtClean="0"/>
              <a:t> </a:t>
            </a:r>
            <a:r>
              <a:rPr lang="de-DE" b="0" dirty="0" err="1" smtClean="0"/>
              <a:t>with</a:t>
            </a:r>
            <a:r>
              <a:rPr lang="de-DE" b="0" dirty="0" smtClean="0"/>
              <a:t> </a:t>
            </a:r>
            <a:r>
              <a:rPr lang="de-DE" b="0" dirty="0" err="1" smtClean="0"/>
              <a:t>CsTe</a:t>
            </a:r>
            <a:r>
              <a:rPr lang="de-DE" b="0" dirty="0" smtClean="0"/>
              <a:t> </a:t>
            </a:r>
            <a:r>
              <a:rPr lang="de-DE" b="0" dirty="0" err="1" smtClean="0"/>
              <a:t>layer</a:t>
            </a:r>
            <a:r>
              <a:rPr lang="de-DE" b="0" dirty="0" smtClean="0"/>
              <a:t> </a:t>
            </a:r>
            <a:r>
              <a:rPr lang="de-DE" b="0" dirty="0" err="1" smtClean="0"/>
              <a:t>have</a:t>
            </a:r>
            <a:r>
              <a:rPr lang="de-DE" b="0" dirty="0" smtClean="0"/>
              <a:t> </a:t>
            </a:r>
            <a:r>
              <a:rPr lang="de-DE" b="0" dirty="0" err="1" smtClean="0"/>
              <a:t>dark</a:t>
            </a:r>
            <a:r>
              <a:rPr lang="de-DE" b="0" dirty="0" smtClean="0"/>
              <a:t> </a:t>
            </a:r>
            <a:r>
              <a:rPr lang="de-DE" b="0" dirty="0" err="1" smtClean="0"/>
              <a:t>current</a:t>
            </a:r>
            <a:r>
              <a:rPr lang="de-DE" b="0" dirty="0" smtClean="0"/>
              <a:t>,</a:t>
            </a:r>
          </a:p>
          <a:p>
            <a:r>
              <a:rPr lang="de-DE" b="0" dirty="0"/>
              <a:t> </a:t>
            </a:r>
            <a:r>
              <a:rPr lang="de-DE" b="0" dirty="0" smtClean="0"/>
              <a:t>    </a:t>
            </a:r>
            <a:r>
              <a:rPr lang="de-DE" b="0" dirty="0" err="1" smtClean="0"/>
              <a:t>exception</a:t>
            </a:r>
            <a:r>
              <a:rPr lang="de-DE" b="0" dirty="0" smtClean="0"/>
              <a:t>: #060410Mo, but </a:t>
            </a:r>
            <a:r>
              <a:rPr lang="de-DE" b="0" dirty="0" err="1" smtClean="0"/>
              <a:t>without</a:t>
            </a:r>
            <a:r>
              <a:rPr lang="de-DE" b="0" dirty="0" smtClean="0"/>
              <a:t> </a:t>
            </a:r>
            <a:r>
              <a:rPr lang="de-DE" b="0" dirty="0" err="1" smtClean="0"/>
              <a:t>direct</a:t>
            </a:r>
            <a:r>
              <a:rPr lang="de-DE" b="0" dirty="0" smtClean="0"/>
              <a:t> </a:t>
            </a:r>
            <a:r>
              <a:rPr lang="de-DE" b="0" dirty="0" err="1" smtClean="0"/>
              <a:t>comparison</a:t>
            </a:r>
            <a:r>
              <a:rPr lang="de-DE" b="0" dirty="0" smtClean="0"/>
              <a:t> 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9642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84213" y="115888"/>
            <a:ext cx="3074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Properties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09176" y="1729723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dark</a:t>
            </a:r>
            <a:r>
              <a:rPr lang="de-DE" b="0" dirty="0" smtClean="0"/>
              <a:t> </a:t>
            </a:r>
            <a:r>
              <a:rPr lang="de-DE" b="0" dirty="0" err="1" smtClean="0"/>
              <a:t>current</a:t>
            </a:r>
            <a:endParaRPr lang="de-DE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3563418" y="1772816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smtClean="0"/>
              <a:t>30 </a:t>
            </a:r>
            <a:r>
              <a:rPr lang="de-DE" b="0" dirty="0" err="1" smtClean="0"/>
              <a:t>pC</a:t>
            </a:r>
            <a:r>
              <a:rPr lang="de-DE" b="0" dirty="0" smtClean="0"/>
              <a:t> beam (</a:t>
            </a:r>
            <a:r>
              <a:rPr lang="de-DE" b="0" dirty="0" err="1" smtClean="0"/>
              <a:t>E</a:t>
            </a:r>
            <a:r>
              <a:rPr lang="de-DE" b="0" baseline="-25000" dirty="0" err="1" smtClean="0"/>
              <a:t>kin</a:t>
            </a:r>
            <a:r>
              <a:rPr lang="de-DE" b="0" dirty="0" smtClean="0"/>
              <a:t>= 2.8 </a:t>
            </a:r>
            <a:r>
              <a:rPr lang="de-DE" b="0" dirty="0" err="1" smtClean="0"/>
              <a:t>MeV</a:t>
            </a:r>
            <a:r>
              <a:rPr lang="de-DE" b="0" dirty="0" smtClean="0"/>
              <a:t>) </a:t>
            </a:r>
            <a:endParaRPr lang="de-DE" b="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107504" y="2068277"/>
            <a:ext cx="6243232" cy="3088915"/>
            <a:chOff x="1209088" y="1276189"/>
            <a:chExt cx="6243232" cy="308891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1293379"/>
              <a:ext cx="3024336" cy="307172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88" y="1276189"/>
              <a:ext cx="3002872" cy="3088915"/>
            </a:xfrm>
            <a:prstGeom prst="rect">
              <a:avLst/>
            </a:prstGeom>
          </p:spPr>
        </p:pic>
        <p:cxnSp>
          <p:nvCxnSpPr>
            <p:cNvPr id="9" name="Gerade Verbindung 8"/>
            <p:cNvCxnSpPr/>
            <p:nvPr/>
          </p:nvCxnSpPr>
          <p:spPr bwMode="auto">
            <a:xfrm>
              <a:off x="1475656" y="1556792"/>
              <a:ext cx="1548000" cy="0"/>
            </a:xfrm>
            <a:prstGeom prst="line">
              <a:avLst/>
            </a:prstGeom>
            <a:solidFill>
              <a:srgbClr val="003E89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feld 10"/>
            <p:cNvSpPr txBox="1"/>
            <p:nvPr/>
          </p:nvSpPr>
          <p:spPr>
            <a:xfrm>
              <a:off x="1835696" y="1279793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100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keV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 bwMode="auto">
            <a:xfrm>
              <a:off x="4680184" y="1556792"/>
              <a:ext cx="1548000" cy="0"/>
            </a:xfrm>
            <a:prstGeom prst="line">
              <a:avLst/>
            </a:prstGeom>
            <a:solidFill>
              <a:srgbClr val="003E89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feld 12"/>
            <p:cNvSpPr txBox="1"/>
            <p:nvPr/>
          </p:nvSpPr>
          <p:spPr>
            <a:xfrm>
              <a:off x="5028633" y="1279793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100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keV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95536" y="62068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Measurement of kinetic energy and energy width of dark current and comparison</a:t>
            </a:r>
          </a:p>
          <a:p>
            <a:r>
              <a:rPr lang="en-US" b="0" dirty="0" smtClean="0"/>
              <a:t>with low-bunch-charge beam –  180° bending magnet in diagnostic </a:t>
            </a:r>
            <a:r>
              <a:rPr lang="en-US" b="0" dirty="0" err="1" smtClean="0"/>
              <a:t>beamline</a:t>
            </a:r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largest fraction has nearly beam energy (emission from backplane near cathode)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small fraction with lower energy (other high-field iris regions in cavity)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6433156" y="3480627"/>
                <a:ext cx="2675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1" i="1" smtClean="0">
                          <a:latin typeface="Cambria Math"/>
                        </a:rPr>
                        <m:t>𝑬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𝑫𝑪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𝒌𝒊𝒏</m:t>
                          </m:r>
                        </m:sub>
                      </m:sSub>
                      <m:r>
                        <a:rPr lang="de-DE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𝒌𝒆𝑽</m:t>
                      </m:r>
                    </m:oMath>
                  </m:oMathPara>
                </a14:m>
                <a:endParaRPr lang="de-DE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56" y="3480627"/>
                <a:ext cx="2675348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876026" y="3984683"/>
                <a:ext cx="1244956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𝒌𝒊𝒏</m:t>
                              </m:r>
                            </m:sub>
                          </m:sSub>
                        </m:den>
                      </m:f>
                      <m:r>
                        <a:rPr lang="de-DE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DE" b="1" i="0" smtClean="0">
                          <a:latin typeface="Cambria Math"/>
                          <a:ea typeface="Cambria Math"/>
                        </a:rPr>
                        <m:t> 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26" y="3984683"/>
                <a:ext cx="1244956" cy="5964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6603248" y="2082334"/>
            <a:ext cx="2592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 smtClean="0"/>
              <a:t>parameters</a:t>
            </a:r>
            <a:r>
              <a:rPr lang="de-DE" b="0" dirty="0" smtClean="0"/>
              <a:t>:</a:t>
            </a:r>
          </a:p>
          <a:p>
            <a:r>
              <a:rPr lang="de-DE" b="0" dirty="0" smtClean="0"/>
              <a:t>6 MV/m CW, 5 </a:t>
            </a:r>
            <a:r>
              <a:rPr lang="de-DE" b="0" dirty="0" err="1" smtClean="0"/>
              <a:t>kV</a:t>
            </a:r>
            <a:r>
              <a:rPr lang="de-DE" b="0" dirty="0" smtClean="0"/>
              <a:t> DC </a:t>
            </a:r>
            <a:r>
              <a:rPr lang="de-DE" b="0" dirty="0" err="1" smtClean="0"/>
              <a:t>bias</a:t>
            </a:r>
            <a:endParaRPr lang="de-DE" b="0" dirty="0" smtClean="0"/>
          </a:p>
          <a:p>
            <a:r>
              <a:rPr lang="de-DE" b="0" dirty="0" smtClean="0"/>
              <a:t>120 </a:t>
            </a:r>
            <a:r>
              <a:rPr lang="de-DE" b="0" dirty="0" err="1" smtClean="0"/>
              <a:t>nA</a:t>
            </a:r>
            <a:r>
              <a:rPr lang="de-DE" b="0" dirty="0" smtClean="0"/>
              <a:t> </a:t>
            </a:r>
            <a:r>
              <a:rPr lang="de-DE" b="0" dirty="0" err="1" smtClean="0"/>
              <a:t>dark</a:t>
            </a:r>
            <a:r>
              <a:rPr lang="de-DE" b="0" dirty="0" smtClean="0"/>
              <a:t> </a:t>
            </a:r>
            <a:r>
              <a:rPr lang="de-DE" b="0" dirty="0" err="1" smtClean="0"/>
              <a:t>current</a:t>
            </a:r>
            <a:r>
              <a:rPr lang="de-DE" b="0" dirty="0" smtClean="0"/>
              <a:t>,</a:t>
            </a:r>
          </a:p>
          <a:p>
            <a:r>
              <a:rPr lang="de-DE" b="0" dirty="0" smtClean="0"/>
              <a:t>1.5 µA @ 50 kHz beam</a:t>
            </a:r>
            <a:endParaRPr lang="de-DE" b="0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6433156" y="3429000"/>
            <a:ext cx="2675348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84213" y="115888"/>
            <a:ext cx="4604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CURRENT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Fowler </a:t>
            </a:r>
            <a:r>
              <a:rPr lang="en-US" dirty="0" err="1" smtClean="0">
                <a:solidFill>
                  <a:schemeClr val="bg1"/>
                </a:solidFill>
              </a:rPr>
              <a:t>Nordheim</a:t>
            </a:r>
            <a:r>
              <a:rPr lang="en-US" dirty="0" smtClean="0">
                <a:solidFill>
                  <a:schemeClr val="bg1"/>
                </a:solidFill>
              </a:rPr>
              <a:t> analysis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82" y="2636912"/>
            <a:ext cx="4248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2069" y="645756"/>
            <a:ext cx="5186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smtClean="0"/>
              <a:t>Fowler Nordheim </a:t>
            </a:r>
            <a:r>
              <a:rPr lang="de-DE" sz="1400" b="0" dirty="0" err="1" smtClean="0"/>
              <a:t>formula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for</a:t>
            </a:r>
            <a:r>
              <a:rPr lang="de-DE" sz="1400" b="0" dirty="0" smtClean="0"/>
              <a:t>  </a:t>
            </a:r>
            <a:r>
              <a:rPr lang="de-DE" sz="1400" b="0" dirty="0" err="1" smtClean="0"/>
              <a:t>tunneling</a:t>
            </a:r>
            <a:r>
              <a:rPr lang="de-DE" sz="1400" b="0" dirty="0" smtClean="0"/>
              <a:t> (</a:t>
            </a:r>
            <a:r>
              <a:rPr lang="de-DE" sz="1400" b="0" dirty="0" err="1" smtClean="0"/>
              <a:t>field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emission</a:t>
            </a:r>
            <a:r>
              <a:rPr lang="de-DE" sz="1400" b="0" dirty="0" smtClean="0"/>
              <a:t>) </a:t>
            </a:r>
            <a:r>
              <a:rPr lang="de-DE" sz="1400" b="0" dirty="0" err="1" smtClean="0"/>
              <a:t>current</a:t>
            </a:r>
            <a:r>
              <a:rPr lang="de-DE" sz="1400" b="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790106" y="979547"/>
                <a:ext cx="3475310" cy="660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𝐹𝑁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𝐹𝑁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3/2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106" y="979547"/>
                <a:ext cx="3475310" cy="66050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5536" y="1652997"/>
                <a:ext cx="83729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0" dirty="0" smtClean="0"/>
                  <a:t>with A</a:t>
                </a:r>
                <a:r>
                  <a:rPr lang="de-DE" sz="1400" b="0" baseline="-25000" dirty="0" smtClean="0"/>
                  <a:t>FN</a:t>
                </a:r>
                <a:r>
                  <a:rPr lang="de-DE" sz="1400" b="0" dirty="0" smtClean="0"/>
                  <a:t>=</a:t>
                </a:r>
                <a:r>
                  <a:rPr lang="en-US" sz="1400" b="0" dirty="0"/>
                  <a:t>1.54 x </a:t>
                </a:r>
                <a:r>
                  <a:rPr lang="en-US" sz="1400" b="0" dirty="0" smtClean="0"/>
                  <a:t>10</a:t>
                </a:r>
                <a:r>
                  <a:rPr lang="en-US" sz="1400" b="0" baseline="30000" dirty="0" smtClean="0"/>
                  <a:t>6 </a:t>
                </a:r>
                <a:r>
                  <a:rPr lang="en-US" sz="1400" b="0" dirty="0" smtClean="0"/>
                  <a:t>,</a:t>
                </a:r>
                <a:r>
                  <a:rPr lang="de-DE" sz="1400" b="0" dirty="0">
                    <a:solidFill>
                      <a:srgbClr val="000000"/>
                    </a:solidFill>
                  </a:rPr>
                  <a:t> </a:t>
                </a:r>
                <a:r>
                  <a:rPr lang="de-DE" sz="1400" b="0" dirty="0" smtClean="0">
                    <a:solidFill>
                      <a:srgbClr val="000000"/>
                    </a:solidFill>
                  </a:rPr>
                  <a:t>B</a:t>
                </a:r>
                <a:r>
                  <a:rPr lang="de-DE" sz="1400" b="0" baseline="-25000" dirty="0" smtClean="0">
                    <a:solidFill>
                      <a:srgbClr val="000000"/>
                    </a:solidFill>
                  </a:rPr>
                  <a:t>FN</a:t>
                </a:r>
                <a:r>
                  <a:rPr lang="de-DE" sz="1400" b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sz="1400" b="0" dirty="0" smtClean="0"/>
                  <a:t>6.83</a:t>
                </a:r>
                <a:r>
                  <a:rPr lang="en-US" sz="1400" b="0" dirty="0"/>
                  <a:t> x </a:t>
                </a:r>
                <a:r>
                  <a:rPr lang="en-US" sz="1400" b="0" dirty="0" smtClean="0"/>
                  <a:t>10</a:t>
                </a:r>
                <a:r>
                  <a:rPr lang="en-US" sz="1400" b="0" baseline="30000" dirty="0" smtClean="0"/>
                  <a:t>3</a:t>
                </a:r>
                <a:r>
                  <a:rPr lang="en-US" sz="1400" b="0" dirty="0" smtClean="0"/>
                  <a:t> , electric field E in MV/m, work function </a:t>
                </a:r>
                <a:r>
                  <a:rPr lang="el-GR" sz="1400" b="0" dirty="0" smtClean="0"/>
                  <a:t>ϕ</a:t>
                </a:r>
                <a:r>
                  <a:rPr lang="de-DE" sz="1400" b="0" dirty="0" smtClean="0"/>
                  <a:t> in eV,</a:t>
                </a:r>
              </a:p>
              <a:p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ea typeface="Cambria Math"/>
                      </a:rPr>
                      <m:t>𝜅</m:t>
                    </m:r>
                    <m:r>
                      <a:rPr lang="de-DE" sz="1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1400" b="0" dirty="0" err="1" smtClean="0"/>
                  <a:t>is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the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field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enhancement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factor</a:t>
                </a:r>
                <a:r>
                  <a:rPr lang="de-DE" sz="1400" b="0" dirty="0" smtClean="0"/>
                  <a:t>, A </a:t>
                </a:r>
                <a:r>
                  <a:rPr lang="de-DE" sz="1400" b="0" dirty="0" err="1" smtClean="0"/>
                  <a:t>the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emission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area</a:t>
                </a:r>
                <a:r>
                  <a:rPr lang="de-DE" sz="1400" b="0" dirty="0" smtClean="0"/>
                  <a:t>. (</a:t>
                </a:r>
                <a:r>
                  <a:rPr lang="de-DE" sz="1400" b="0" dirty="0" err="1" smtClean="0"/>
                  <a:t>see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book</a:t>
                </a:r>
                <a:r>
                  <a:rPr lang="de-DE" sz="1400" b="0" dirty="0" smtClean="0"/>
                  <a:t> </a:t>
                </a:r>
                <a:r>
                  <a:rPr lang="de-DE" sz="1400" b="0" dirty="0" err="1" smtClean="0"/>
                  <a:t>of</a:t>
                </a:r>
                <a:r>
                  <a:rPr lang="de-DE" sz="1400" b="0" dirty="0" smtClean="0"/>
                  <a:t> H. </a:t>
                </a:r>
                <a:r>
                  <a:rPr lang="de-DE" sz="1400" b="0" dirty="0" err="1" smtClean="0"/>
                  <a:t>Padamsee</a:t>
                </a:r>
                <a:r>
                  <a:rPr lang="de-DE" sz="1400" b="0" dirty="0" smtClean="0"/>
                  <a:t>, J. Knobloch, T. Hays)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2997"/>
                <a:ext cx="8372933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18" t="-1163" b="-104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391934" y="2329135"/>
            <a:ext cx="3042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smtClean="0"/>
              <a:t>Time </a:t>
            </a:r>
            <a:r>
              <a:rPr lang="de-DE" sz="1400" b="0" dirty="0" err="1" smtClean="0"/>
              <a:t>averaging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for</a:t>
            </a:r>
            <a:r>
              <a:rPr lang="de-DE" sz="1400" b="0" dirty="0" smtClean="0"/>
              <a:t> a RF </a:t>
            </a:r>
            <a:r>
              <a:rPr lang="de-DE" sz="1400" b="0" dirty="0" err="1" smtClean="0"/>
              <a:t>field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yields</a:t>
            </a:r>
            <a:r>
              <a:rPr lang="de-DE" sz="1400" b="0" dirty="0" smtClean="0"/>
              <a:t>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3193231"/>
            <a:ext cx="5869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0" dirty="0" smtClean="0"/>
              <a:t>(J.W</a:t>
            </a:r>
            <a:r>
              <a:rPr lang="en-US" sz="1400" b="0" dirty="0"/>
              <a:t>. Wang and G.A. </a:t>
            </a:r>
            <a:r>
              <a:rPr lang="en-US" sz="1400" b="0" dirty="0" err="1"/>
              <a:t>Loew</a:t>
            </a:r>
            <a:r>
              <a:rPr lang="en-US" sz="1400" b="0" dirty="0"/>
              <a:t>, SLAC-PUB-7684 October </a:t>
            </a:r>
            <a:r>
              <a:rPr lang="en-US" sz="1400" b="0" dirty="0" smtClean="0"/>
              <a:t>1997)</a:t>
            </a:r>
            <a:endParaRPr lang="de-DE" sz="1400" b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18915"/>
            <a:ext cx="5616624" cy="28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948264" y="4445099"/>
                <a:ext cx="15856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0" dirty="0" smtClean="0"/>
                  <a:t>ϕ</a:t>
                </a:r>
                <a:r>
                  <a:rPr lang="de-DE" b="0" dirty="0" smtClean="0"/>
                  <a:t> = 4.3 eV (</a:t>
                </a:r>
                <a:r>
                  <a:rPr lang="de-DE" b="0" dirty="0" err="1" smtClean="0"/>
                  <a:t>Nb</a:t>
                </a:r>
                <a:r>
                  <a:rPr lang="de-DE" b="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DE" b="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de-DE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= 591</a:t>
                </a:r>
              </a:p>
              <a:p>
                <a:r>
                  <a:rPr lang="en-US" b="0" dirty="0" smtClean="0"/>
                  <a:t>A = </a:t>
                </a:r>
                <a:r>
                  <a:rPr lang="en-US" b="0" dirty="0"/>
                  <a:t>0.63 </a:t>
                </a:r>
                <a:r>
                  <a:rPr lang="en-US" b="0" dirty="0" smtClean="0"/>
                  <a:t>nm</a:t>
                </a:r>
                <a:r>
                  <a:rPr lang="en-US" b="0" baseline="30000" dirty="0" smtClean="0"/>
                  <a:t>2</a:t>
                </a:r>
                <a:endParaRPr lang="de-DE" b="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445099"/>
                <a:ext cx="158569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308" t="-2190" r="-769" b="-80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1255</Words>
  <Application>Microsoft Office PowerPoint</Application>
  <PresentationFormat>Overheadfolien</PresentationFormat>
  <Paragraphs>194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Standarddesign</vt:lpstr>
      <vt:lpstr>1_Standarddesign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Rossendorf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Teichert, Jochen</cp:lastModifiedBy>
  <cp:revision>220</cp:revision>
  <dcterms:created xsi:type="dcterms:W3CDTF">2007-03-26T08:55:35Z</dcterms:created>
  <dcterms:modified xsi:type="dcterms:W3CDTF">2012-03-08T03:24:50Z</dcterms:modified>
</cp:coreProperties>
</file>