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49" r:id="rId3"/>
    <p:sldMasterId id="2147483706" r:id="rId4"/>
    <p:sldMasterId id="2147483720" r:id="rId5"/>
  </p:sldMasterIdLst>
  <p:notesMasterIdLst>
    <p:notesMasterId r:id="rId31"/>
  </p:notesMasterIdLst>
  <p:sldIdLst>
    <p:sldId id="256" r:id="rId6"/>
    <p:sldId id="275" r:id="rId7"/>
    <p:sldId id="288" r:id="rId8"/>
    <p:sldId id="289" r:id="rId9"/>
    <p:sldId id="274" r:id="rId10"/>
    <p:sldId id="290" r:id="rId11"/>
    <p:sldId id="260" r:id="rId12"/>
    <p:sldId id="291" r:id="rId13"/>
    <p:sldId id="287" r:id="rId14"/>
    <p:sldId id="283" r:id="rId15"/>
    <p:sldId id="284" r:id="rId16"/>
    <p:sldId id="281" r:id="rId17"/>
    <p:sldId id="282" r:id="rId18"/>
    <p:sldId id="262" r:id="rId19"/>
    <p:sldId id="294" r:id="rId20"/>
    <p:sldId id="295" r:id="rId21"/>
    <p:sldId id="292" r:id="rId22"/>
    <p:sldId id="293" r:id="rId23"/>
    <p:sldId id="278" r:id="rId24"/>
    <p:sldId id="299" r:id="rId25"/>
    <p:sldId id="296" r:id="rId26"/>
    <p:sldId id="298" r:id="rId27"/>
    <p:sldId id="297" r:id="rId28"/>
    <p:sldId id="300" r:id="rId29"/>
    <p:sldId id="279" r:id="rId30"/>
  </p:sldIdLst>
  <p:sldSz cx="9144000" cy="6858000" type="overhead"/>
  <p:notesSz cx="6811963" cy="9942513"/>
  <p:defaultTextStyle>
    <a:defPPr>
      <a:defRPr lang="de-DE"/>
    </a:defPPr>
    <a:lvl1pPr algn="l" rtl="0" fontAlgn="base">
      <a:spcBef>
        <a:spcPct val="0"/>
      </a:spcBef>
      <a:spcAft>
        <a:spcPct val="0"/>
      </a:spcAft>
      <a:defRPr sz="1600" b="1" kern="1200">
        <a:solidFill>
          <a:schemeClr val="tx1"/>
        </a:solidFill>
        <a:latin typeface="Arial" charset="0"/>
        <a:ea typeface="+mn-ea"/>
        <a:cs typeface="+mn-cs"/>
      </a:defRPr>
    </a:lvl1pPr>
    <a:lvl2pPr marL="457200" algn="l" rtl="0" fontAlgn="base">
      <a:spcBef>
        <a:spcPct val="0"/>
      </a:spcBef>
      <a:spcAft>
        <a:spcPct val="0"/>
      </a:spcAft>
      <a:defRPr sz="1600" b="1" kern="1200">
        <a:solidFill>
          <a:schemeClr val="tx1"/>
        </a:solidFill>
        <a:latin typeface="Arial" charset="0"/>
        <a:ea typeface="+mn-ea"/>
        <a:cs typeface="+mn-cs"/>
      </a:defRPr>
    </a:lvl2pPr>
    <a:lvl3pPr marL="914400" algn="l" rtl="0" fontAlgn="base">
      <a:spcBef>
        <a:spcPct val="0"/>
      </a:spcBef>
      <a:spcAft>
        <a:spcPct val="0"/>
      </a:spcAft>
      <a:defRPr sz="1600" b="1" kern="1200">
        <a:solidFill>
          <a:schemeClr val="tx1"/>
        </a:solidFill>
        <a:latin typeface="Arial" charset="0"/>
        <a:ea typeface="+mn-ea"/>
        <a:cs typeface="+mn-cs"/>
      </a:defRPr>
    </a:lvl3pPr>
    <a:lvl4pPr marL="1371600" algn="l" rtl="0" fontAlgn="base">
      <a:spcBef>
        <a:spcPct val="0"/>
      </a:spcBef>
      <a:spcAft>
        <a:spcPct val="0"/>
      </a:spcAft>
      <a:defRPr sz="1600" b="1" kern="1200">
        <a:solidFill>
          <a:schemeClr val="tx1"/>
        </a:solidFill>
        <a:latin typeface="Arial" charset="0"/>
        <a:ea typeface="+mn-ea"/>
        <a:cs typeface="+mn-cs"/>
      </a:defRPr>
    </a:lvl4pPr>
    <a:lvl5pPr marL="1828800" algn="l" rtl="0" fontAlgn="base">
      <a:spcBef>
        <a:spcPct val="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C7E3"/>
    <a:srgbClr val="0066FF"/>
    <a:srgbClr val="3366FF"/>
    <a:srgbClr val="00589C"/>
    <a:srgbClr val="CF6800"/>
    <a:srgbClr val="003E89"/>
    <a:srgbClr val="CE0202"/>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0" autoAdjust="0"/>
    <p:restoredTop sz="94660"/>
  </p:normalViewPr>
  <p:slideViewPr>
    <p:cSldViewPr>
      <p:cViewPr>
        <p:scale>
          <a:sx n="70" d="100"/>
          <a:sy n="70" d="100"/>
        </p:scale>
        <p:origin x="-1368" y="-210"/>
      </p:cViewPr>
      <p:guideLst>
        <p:guide orient="horz" pos="2478"/>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51163"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de-DE"/>
          </a:p>
        </p:txBody>
      </p:sp>
      <p:sp>
        <p:nvSpPr>
          <p:cNvPr id="72707" name="Rectangle 3"/>
          <p:cNvSpPr>
            <a:spLocks noGrp="1" noChangeArrowheads="1"/>
          </p:cNvSpPr>
          <p:nvPr>
            <p:ph type="dt" idx="1"/>
          </p:nvPr>
        </p:nvSpPr>
        <p:spPr bwMode="auto">
          <a:xfrm>
            <a:off x="3859213" y="0"/>
            <a:ext cx="2951162"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de-DE"/>
          </a:p>
        </p:txBody>
      </p:sp>
      <p:sp>
        <p:nvSpPr>
          <p:cNvPr id="37892" name="Rectangle 4"/>
          <p:cNvSpPr>
            <a:spLocks noGrp="1" noRot="1" noChangeAspect="1" noChangeArrowheads="1" noTextEdit="1"/>
          </p:cNvSpPr>
          <p:nvPr>
            <p:ph type="sldImg" idx="2"/>
          </p:nvPr>
        </p:nvSpPr>
        <p:spPr bwMode="auto">
          <a:xfrm>
            <a:off x="920750" y="746125"/>
            <a:ext cx="4970463" cy="3727450"/>
          </a:xfrm>
          <a:prstGeom prst="rect">
            <a:avLst/>
          </a:prstGeom>
          <a:noFill/>
          <a:ln w="9525">
            <a:solidFill>
              <a:srgbClr val="000000"/>
            </a:solidFill>
            <a:miter lim="800000"/>
            <a:headEnd/>
            <a:tailEnd/>
          </a:ln>
        </p:spPr>
      </p:sp>
      <p:sp>
        <p:nvSpPr>
          <p:cNvPr id="72709" name="Rectangle 5"/>
          <p:cNvSpPr>
            <a:spLocks noGrp="1" noChangeArrowheads="1"/>
          </p:cNvSpPr>
          <p:nvPr>
            <p:ph type="body" sz="quarter" idx="3"/>
          </p:nvPr>
        </p:nvSpPr>
        <p:spPr bwMode="auto">
          <a:xfrm>
            <a:off x="681038" y="4722813"/>
            <a:ext cx="5449887" cy="447357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72710" name="Rectangle 6"/>
          <p:cNvSpPr>
            <a:spLocks noGrp="1" noChangeArrowheads="1"/>
          </p:cNvSpPr>
          <p:nvPr>
            <p:ph type="ftr" sz="quarter" idx="4"/>
          </p:nvPr>
        </p:nvSpPr>
        <p:spPr bwMode="auto">
          <a:xfrm>
            <a:off x="0" y="9444038"/>
            <a:ext cx="2951163"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de-DE"/>
          </a:p>
        </p:txBody>
      </p:sp>
      <p:sp>
        <p:nvSpPr>
          <p:cNvPr id="72711" name="Rectangle 7"/>
          <p:cNvSpPr>
            <a:spLocks noGrp="1" noChangeArrowheads="1"/>
          </p:cNvSpPr>
          <p:nvPr>
            <p:ph type="sldNum" sz="quarter" idx="5"/>
          </p:nvPr>
        </p:nvSpPr>
        <p:spPr bwMode="auto">
          <a:xfrm>
            <a:off x="3859213" y="9444038"/>
            <a:ext cx="2951162"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lvl1pPr>
          </a:lstStyle>
          <a:p>
            <a:pPr>
              <a:defRPr/>
            </a:pPr>
            <a:fld id="{0052A828-44DC-4D65-8609-6E05CFF7A913}" type="slidenum">
              <a:rPr lang="de-DE"/>
              <a:pPr>
                <a:defRPr/>
              </a:pPr>
              <a:t>‹Nr.›</a:t>
            </a:fld>
            <a:endParaRPr lang="de-DE"/>
          </a:p>
        </p:txBody>
      </p:sp>
    </p:spTree>
    <p:extLst>
      <p:ext uri="{BB962C8B-B14F-4D97-AF65-F5344CB8AC3E}">
        <p14:creationId xmlns:p14="http://schemas.microsoft.com/office/powerpoint/2010/main" val="3809240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miter lim="800000"/>
            <a:headEnd/>
            <a:tailEnd/>
          </a:ln>
        </p:spPr>
        <p:txBody>
          <a:bodyPr/>
          <a:lstStyle/>
          <a:p>
            <a:fld id="{409BA6B3-A06C-4248-81FC-B488003E8266}" type="slidenum">
              <a:rPr lang="de-DE" smtClean="0"/>
              <a:pPr/>
              <a:t>1</a:t>
            </a:fld>
            <a:endParaRPr lang="de-DE" smtClean="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5E521D-04AB-432F-A587-55AA5306E410}" type="slidenum">
              <a:rPr lang="de-DE"/>
              <a:pPr/>
              <a:t>16</a:t>
            </a:fld>
            <a:endParaRPr lang="de-DE"/>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pPr>
              <a:buFontTx/>
              <a:buChar char="•"/>
            </a:pPr>
            <a:r>
              <a:rPr lang="en-US"/>
              <a:t>Another important tool for optimization is the slice emittance measurement</a:t>
            </a:r>
          </a:p>
          <a:p>
            <a:pPr>
              <a:buFontTx/>
              <a:buChar char="•"/>
            </a:pPr>
            <a:r>
              <a:rPr lang="en-US"/>
              <a:t>This is done in a similar way</a:t>
            </a:r>
          </a:p>
          <a:p>
            <a:pPr>
              <a:buFontTx/>
              <a:buChar char="•"/>
            </a:pPr>
            <a:r>
              <a:rPr lang="en-US"/>
              <a:t>Now we use a fixed energy imprint to get a correlation between energy spread and the longitudinal bunch distribution</a:t>
            </a:r>
          </a:p>
          <a:p>
            <a:pPr>
              <a:buFontTx/>
              <a:buChar char="•"/>
            </a:pPr>
            <a:r>
              <a:rPr lang="en-US" sz="900">
                <a:latin typeface="Palatino Linotype" pitchFamily="18" charset="0"/>
              </a:rPr>
              <a:t>In the Spectrometer </a:t>
            </a:r>
            <a:r>
              <a:rPr lang="en-US" sz="900">
                <a:latin typeface="Palatino Linotype" pitchFamily="18" charset="0"/>
                <a:sym typeface="Wingdings" pitchFamily="2" charset="2"/>
              </a:rPr>
              <a:t> </a:t>
            </a:r>
            <a:r>
              <a:rPr lang="en-US" sz="900">
                <a:latin typeface="Palatino Linotype" pitchFamily="18" charset="0"/>
              </a:rPr>
              <a:t>longitudinal distribution transferred to transverse distribution </a:t>
            </a:r>
            <a:r>
              <a:rPr lang="en-US" sz="900">
                <a:latin typeface="Palatino Linotype" pitchFamily="18" charset="0"/>
                <a:sym typeface="Wingdings" pitchFamily="2" charset="2"/>
              </a:rPr>
              <a:t> l</a:t>
            </a:r>
            <a:r>
              <a:rPr lang="en-US" sz="900">
                <a:latin typeface="Palatino Linotype" pitchFamily="18" charset="0"/>
              </a:rPr>
              <a:t>ongitudinal slices accessible</a:t>
            </a:r>
          </a:p>
          <a:p>
            <a:pPr>
              <a:buFontTx/>
              <a:buChar char="•"/>
            </a:pPr>
            <a:r>
              <a:rPr lang="en-US" sz="900">
                <a:latin typeface="Palatino Linotype" pitchFamily="18" charset="0"/>
              </a:rPr>
              <a:t>Combination with quadrupole scan technique allows then to reconstruct the vertical emittance for each slice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6BACE1-1182-4966-B65E-7129AC08165B}" type="slidenum">
              <a:rPr lang="de-DE"/>
              <a:pPr/>
              <a:t>17</a:t>
            </a:fld>
            <a:endParaRPr lang="de-DE"/>
          </a:p>
        </p:txBody>
      </p:sp>
      <p:sp>
        <p:nvSpPr>
          <p:cNvPr id="354306" name="Folienbildplatzhalter 1"/>
          <p:cNvSpPr>
            <a:spLocks noGrp="1" noRot="1" noChangeAspect="1" noTextEdit="1"/>
          </p:cNvSpPr>
          <p:nvPr>
            <p:ph type="sldImg"/>
          </p:nvPr>
        </p:nvSpPr>
        <p:spPr>
          <a:ln/>
        </p:spPr>
      </p:sp>
      <p:sp>
        <p:nvSpPr>
          <p:cNvPr id="354307" name="Notizenplatzhalter 2"/>
          <p:cNvSpPr>
            <a:spLocks noGrp="1"/>
          </p:cNvSpPr>
          <p:nvPr>
            <p:ph type="body" idx="1"/>
          </p:nvPr>
        </p:nvSpPr>
        <p:spPr/>
        <p:txBody>
          <a:bodyPr lIns="91422" tIns="45711" rIns="91422" bIns="45711"/>
          <a:lstStyle/>
          <a:p>
            <a:pPr marL="229332" indent="-229332">
              <a:buFontTx/>
              <a:buChar char="•"/>
            </a:pPr>
            <a:r>
              <a:rPr lang="en-US"/>
              <a:t>At the end of my talk i will present the results of our first user experiment driven by the srf-gun – the thomson backscattering</a:t>
            </a:r>
          </a:p>
          <a:p>
            <a:pPr marL="229332" indent="-229332">
              <a:buFontTx/>
              <a:buChar char="•"/>
            </a:pPr>
            <a:r>
              <a:rPr lang="en-US"/>
              <a:t>The idea of thomson is the x-ray production with some tens of keV in small scale acc like ELBE</a:t>
            </a:r>
          </a:p>
          <a:p>
            <a:pPr marL="229332" indent="-229332">
              <a:buFontTx/>
              <a:buChar char="•"/>
            </a:pPr>
            <a:r>
              <a:rPr lang="en-US"/>
              <a:t>Therefore one uses the head on collision of TW laser pulse and 20-30MeV bunches from ELBE</a:t>
            </a:r>
          </a:p>
          <a:p>
            <a:pPr marL="229332" indent="-229332">
              <a:buFontTx/>
              <a:buChar char="•"/>
            </a:pPr>
            <a:r>
              <a:rPr lang="en-US"/>
              <a:t>If both hits each other, Electrons are driven by the electric ﬁeld of the laser pulse to an oscillatory motion </a:t>
            </a:r>
          </a:p>
          <a:p>
            <a:pPr marL="229332" indent="-229332">
              <a:buFontTx/>
              <a:buChar char="•"/>
            </a:pPr>
            <a:r>
              <a:rPr lang="en-US"/>
              <a:t>And emit Doppler up-shifted radiation</a:t>
            </a:r>
          </a:p>
        </p:txBody>
      </p:sp>
      <p:sp>
        <p:nvSpPr>
          <p:cNvPr id="354308" name="Foliennummernplatzhalter 3"/>
          <p:cNvSpPr txBox="1">
            <a:spLocks noGrp="1"/>
          </p:cNvSpPr>
          <p:nvPr/>
        </p:nvSpPr>
        <p:spPr bwMode="auto">
          <a:xfrm>
            <a:off x="3859583" y="9443794"/>
            <a:ext cx="2950790" cy="49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defTabSz="881063">
              <a:defRPr>
                <a:solidFill>
                  <a:schemeClr val="tx1"/>
                </a:solidFill>
                <a:latin typeface="Arial" pitchFamily="34" charset="0"/>
              </a:defRPr>
            </a:lvl1pPr>
            <a:lvl2pPr marL="715963" indent="-276225" defTabSz="881063">
              <a:defRPr>
                <a:solidFill>
                  <a:schemeClr val="tx1"/>
                </a:solidFill>
                <a:latin typeface="Arial" pitchFamily="34" charset="0"/>
              </a:defRPr>
            </a:lvl2pPr>
            <a:lvl3pPr marL="1101725" indent="-220663" defTabSz="881063">
              <a:defRPr>
                <a:solidFill>
                  <a:schemeClr val="tx1"/>
                </a:solidFill>
                <a:latin typeface="Arial" pitchFamily="34" charset="0"/>
              </a:defRPr>
            </a:lvl3pPr>
            <a:lvl4pPr marL="1541463" indent="-220663" defTabSz="881063">
              <a:defRPr>
                <a:solidFill>
                  <a:schemeClr val="tx1"/>
                </a:solidFill>
                <a:latin typeface="Arial" pitchFamily="34" charset="0"/>
              </a:defRPr>
            </a:lvl4pPr>
            <a:lvl5pPr marL="1982788" indent="-220663" defTabSz="881063">
              <a:defRPr>
                <a:solidFill>
                  <a:schemeClr val="tx1"/>
                </a:solidFill>
                <a:latin typeface="Arial" pitchFamily="34" charset="0"/>
              </a:defRPr>
            </a:lvl5pPr>
            <a:lvl6pPr marL="2439988" indent="-220663" defTabSz="881063" fontAlgn="base">
              <a:spcBef>
                <a:spcPct val="0"/>
              </a:spcBef>
              <a:spcAft>
                <a:spcPct val="0"/>
              </a:spcAft>
              <a:defRPr>
                <a:solidFill>
                  <a:schemeClr val="tx1"/>
                </a:solidFill>
                <a:latin typeface="Arial" pitchFamily="34" charset="0"/>
              </a:defRPr>
            </a:lvl6pPr>
            <a:lvl7pPr marL="2897188" indent="-220663" defTabSz="881063" fontAlgn="base">
              <a:spcBef>
                <a:spcPct val="0"/>
              </a:spcBef>
              <a:spcAft>
                <a:spcPct val="0"/>
              </a:spcAft>
              <a:defRPr>
                <a:solidFill>
                  <a:schemeClr val="tx1"/>
                </a:solidFill>
                <a:latin typeface="Arial" pitchFamily="34" charset="0"/>
              </a:defRPr>
            </a:lvl7pPr>
            <a:lvl8pPr marL="3354388" indent="-220663" defTabSz="881063" fontAlgn="base">
              <a:spcBef>
                <a:spcPct val="0"/>
              </a:spcBef>
              <a:spcAft>
                <a:spcPct val="0"/>
              </a:spcAft>
              <a:defRPr>
                <a:solidFill>
                  <a:schemeClr val="tx1"/>
                </a:solidFill>
                <a:latin typeface="Arial" pitchFamily="34" charset="0"/>
              </a:defRPr>
            </a:lvl8pPr>
            <a:lvl9pPr marL="3811588" indent="-220663" defTabSz="881063" fontAlgn="base">
              <a:spcBef>
                <a:spcPct val="0"/>
              </a:spcBef>
              <a:spcAft>
                <a:spcPct val="0"/>
              </a:spcAft>
              <a:defRPr>
                <a:solidFill>
                  <a:schemeClr val="tx1"/>
                </a:solidFill>
                <a:latin typeface="Arial" pitchFamily="34" charset="0"/>
              </a:defRPr>
            </a:lvl9pPr>
          </a:lstStyle>
          <a:p>
            <a:pPr algn="r"/>
            <a:fld id="{8CAD0403-6815-4A1E-A23A-0FF0E452DDC0}" type="slidenum">
              <a:rPr lang="de-DE" sz="1200"/>
              <a:pPr algn="r"/>
              <a:t>17</a:t>
            </a:fld>
            <a:endParaRPr lang="de-DE"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660CF-D299-48D5-8861-B0A55C8665DB}" type="slidenum">
              <a:rPr lang="de-DE"/>
              <a:pPr/>
              <a:t>18</a:t>
            </a:fld>
            <a:endParaRPr lang="de-DE"/>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pPr>
              <a:buFontTx/>
              <a:buChar char="•"/>
            </a:pPr>
            <a:r>
              <a:rPr lang="en-US"/>
              <a:t>In order to get a good starting point 1st setup ELBE linac with therm. injector than switch to SRF-Gun (Eacc=6 MV/m, exit energy 2.85 MeV)</a:t>
            </a:r>
          </a:p>
          <a:p>
            <a:pPr>
              <a:buFontTx/>
              <a:buChar char="•"/>
            </a:pPr>
            <a:r>
              <a:rPr lang="en-US"/>
              <a:t>Switch to 10 Hz single bunch mode (10 pC, 24 MeV) and optimized temporal overlap with laser</a:t>
            </a:r>
          </a:p>
          <a:p>
            <a:pPr>
              <a:buFontTx/>
              <a:buChar char="•"/>
            </a:pPr>
            <a:r>
              <a:rPr lang="en-US"/>
              <a:t>CdTe detector found same X-ray spectrum but lower photon yield than with therm. gun </a:t>
            </a:r>
          </a:p>
          <a:p>
            <a:endParaRPr lang="en-US"/>
          </a:p>
          <a:p>
            <a:r>
              <a:rPr lang="en-US"/>
              <a:t>We are very happy about this result because it’s a demonstration of the reliable gun operation during an experiment with critical needs in terms of bunch phase stability and laser-bunch synchronization </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E18C1-B8B8-443D-B71A-47963C331CCE}" type="slidenum">
              <a:rPr lang="de-DE"/>
              <a:pPr/>
              <a:t>4</a:t>
            </a:fld>
            <a:endParaRPr lang="de-DE"/>
          </a:p>
        </p:txBody>
      </p:sp>
      <p:sp>
        <p:nvSpPr>
          <p:cNvPr id="191490" name="Rectangle 2"/>
          <p:cNvSpPr>
            <a:spLocks noGrp="1" noRot="1" noChangeAspect="1" noChangeArrowheads="1" noTextEdit="1"/>
          </p:cNvSpPr>
          <p:nvPr>
            <p:ph type="sldImg"/>
          </p:nvPr>
        </p:nvSpPr>
        <p:spPr>
          <a:xfrm>
            <a:off x="920750" y="744538"/>
            <a:ext cx="4972050" cy="3729037"/>
          </a:xfrm>
          <a:ln/>
        </p:spPr>
      </p:sp>
      <p:sp>
        <p:nvSpPr>
          <p:cNvPr id="191491" name="Rectangle 3"/>
          <p:cNvSpPr>
            <a:spLocks noGrp="1" noChangeArrowheads="1"/>
          </p:cNvSpPr>
          <p:nvPr>
            <p:ph type="body" idx="1"/>
          </p:nvPr>
        </p:nvSpPr>
        <p:spPr>
          <a:xfrm>
            <a:off x="681197" y="4724287"/>
            <a:ext cx="5449570" cy="4474131"/>
          </a:xfrm>
        </p:spPr>
        <p:txBody>
          <a:bodyPr/>
          <a:lstStyle/>
          <a:p>
            <a:pPr marL="229332" indent="-229332">
              <a:spcBef>
                <a:spcPct val="0"/>
              </a:spcBef>
              <a:buFontTx/>
              <a:buChar char="•"/>
            </a:pPr>
            <a:r>
              <a:rPr lang="en-US"/>
              <a:t>Lets come to the Q vs. E measurement, as an important instrument to identify cavity contamination!</a:t>
            </a:r>
          </a:p>
          <a:p>
            <a:pPr marL="229332" indent="-229332">
              <a:spcBef>
                <a:spcPct val="0"/>
              </a:spcBef>
              <a:buFontTx/>
              <a:buChar char="•"/>
            </a:pPr>
            <a:endParaRPr lang="en-US"/>
          </a:p>
          <a:p>
            <a:pPr marL="229332" indent="-229332">
              <a:spcBef>
                <a:spcPct val="0"/>
              </a:spcBef>
              <a:buFontTx/>
              <a:buChar char="•"/>
            </a:pPr>
            <a:r>
              <a:rPr lang="en-US"/>
              <a:t>Measurement done by using this two formulas several times during the last 4 years</a:t>
            </a:r>
          </a:p>
          <a:p>
            <a:pPr marL="229332" indent="-229332">
              <a:spcBef>
                <a:spcPct val="0"/>
              </a:spcBef>
              <a:buFontTx/>
              <a:buChar char="•"/>
            </a:pPr>
            <a:r>
              <a:rPr lang="en-US"/>
              <a:t>A part of them is shown on the left</a:t>
            </a:r>
          </a:p>
          <a:p>
            <a:pPr marL="229332" indent="-229332">
              <a:spcBef>
                <a:spcPct val="0"/>
              </a:spcBef>
              <a:buFontTx/>
              <a:buChar char="•"/>
            </a:pPr>
            <a:r>
              <a:rPr lang="en-US"/>
              <a:t>What we see is measured Q0 is 10 times lower than in vertical test and the maximum achievable field 1/3 of the design value 50 MV/m) </a:t>
            </a:r>
          </a:p>
          <a:p>
            <a:pPr marL="229332" indent="-229332">
              <a:spcBef>
                <a:spcPct val="50000"/>
              </a:spcBef>
              <a:buFontTx/>
              <a:buChar char="•"/>
            </a:pPr>
            <a:r>
              <a:rPr lang="en-US"/>
              <a:t>Cavity performance limited by FE &amp; He consumption</a:t>
            </a:r>
          </a:p>
          <a:p>
            <a:pPr marL="229332" indent="-229332"/>
            <a:r>
              <a:rPr lang="en-US"/>
              <a:t>But the </a:t>
            </a:r>
            <a:r>
              <a:rPr lang="en-US" u="sng"/>
              <a:t>Good News</a:t>
            </a:r>
          </a:p>
          <a:p>
            <a:pPr marL="229332" indent="-229332">
              <a:buFontTx/>
              <a:buChar char="•"/>
            </a:pPr>
            <a:r>
              <a:rPr lang="en-US"/>
              <a:t>No Q degradation seen since 4 years of operation! </a:t>
            </a:r>
          </a:p>
          <a:p>
            <a:pPr marL="229332" indent="-229332">
              <a:buFontTx/>
              <a:buChar char="•"/>
            </a:pPr>
            <a:r>
              <a:rPr lang="en-US"/>
              <a:t>Same performance of  cavity with or w/o cathode!</a:t>
            </a:r>
          </a:p>
          <a:p>
            <a:pPr marL="229332" indent="-229332">
              <a:spcBef>
                <a:spcPct val="50000"/>
              </a:spcBef>
              <a:buFontTx/>
              <a:buChar cha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AC6E-452E-4057-A4D3-768E91AD1E2F}" type="slidenum">
              <a:rPr lang="de-DE"/>
              <a:pPr/>
              <a:t>9</a:t>
            </a:fld>
            <a:endParaRPr lang="de-DE"/>
          </a:p>
        </p:txBody>
      </p:sp>
      <p:sp>
        <p:nvSpPr>
          <p:cNvPr id="197634" name="Rectangle 2"/>
          <p:cNvSpPr>
            <a:spLocks noGrp="1" noRot="1" noChangeAspect="1" noChangeArrowheads="1" noTextEdit="1"/>
          </p:cNvSpPr>
          <p:nvPr>
            <p:ph type="sldImg"/>
          </p:nvPr>
        </p:nvSpPr>
        <p:spPr>
          <a:xfrm>
            <a:off x="919163" y="744538"/>
            <a:ext cx="4972050" cy="3729037"/>
          </a:xfrm>
          <a:ln/>
        </p:spPr>
      </p:sp>
      <p:sp>
        <p:nvSpPr>
          <p:cNvPr id="197635" name="Rectangle 3"/>
          <p:cNvSpPr>
            <a:spLocks noGrp="1" noChangeArrowheads="1"/>
          </p:cNvSpPr>
          <p:nvPr>
            <p:ph type="body" idx="1"/>
          </p:nvPr>
        </p:nvSpPr>
        <p:spPr>
          <a:xfrm>
            <a:off x="681197" y="4722694"/>
            <a:ext cx="5449570" cy="4475725"/>
          </a:xfrm>
        </p:spPr>
        <p:txBody>
          <a:bodyPr/>
          <a:lstStyle/>
          <a:p>
            <a:pPr marL="229332" indent="-229332">
              <a:buFontTx/>
              <a:buChar char="•"/>
            </a:pPr>
            <a:r>
              <a:rPr lang="en-US"/>
              <a:t>We also used the diagnostic beamline to measure transverse emittance</a:t>
            </a:r>
          </a:p>
          <a:p>
            <a:pPr marL="229332" indent="-229332">
              <a:buFontTx/>
              <a:buChar char="•"/>
            </a:pPr>
            <a:r>
              <a:rPr lang="en-US"/>
              <a:t>Unfortunately slit mask not useable because design is for 9 MeV</a:t>
            </a:r>
          </a:p>
          <a:p>
            <a:pPr marL="229332" indent="-229332">
              <a:buFontTx/>
              <a:buChar char="•"/>
            </a:pPr>
            <a:r>
              <a:rPr lang="en-US"/>
              <a:t>We have to use solenoid and quad scan method using solenoid</a:t>
            </a:r>
          </a:p>
          <a:p>
            <a:pPr marL="229332" indent="-229332">
              <a:buFontTx/>
              <a:buChar char="•"/>
            </a:pPr>
            <a:r>
              <a:rPr lang="en-US"/>
              <a:t>For this purpose we focus the beam to the first or second screen and calculate the emittance</a:t>
            </a:r>
          </a:p>
          <a:p>
            <a:pPr marL="229332" indent="-229332">
              <a:buFontTx/>
              <a:buChar char="•"/>
            </a:pPr>
            <a:r>
              <a:rPr lang="en-US"/>
              <a:t>The result of course is not good but as expected from calculation</a:t>
            </a:r>
          </a:p>
          <a:p>
            <a:pPr marL="229332" indent="-229332">
              <a:buFontTx/>
              <a:buChar char="•"/>
            </a:pPr>
            <a:r>
              <a:rPr lang="en-US"/>
              <a:t>Nevertheless operation at 77pC (standard ELBE bunch charge is possible)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CE28398-53A5-4E76-B89F-002F75AF8101}" type="slidenum">
              <a:rPr lang="de-DE"/>
              <a:pPr/>
              <a:t>10</a:t>
            </a:fld>
            <a:endParaRPr lang="de-DE"/>
          </a:p>
        </p:txBody>
      </p:sp>
      <p:sp>
        <p:nvSpPr>
          <p:cNvPr id="322562" name="Rectangle 7"/>
          <p:cNvSpPr txBox="1">
            <a:spLocks noGrp="1" noChangeArrowheads="1"/>
          </p:cNvSpPr>
          <p:nvPr/>
        </p:nvSpPr>
        <p:spPr bwMode="auto">
          <a:xfrm>
            <a:off x="3857991" y="9443794"/>
            <a:ext cx="2952382" cy="49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33" tIns="45866" rIns="91733" bIns="45866"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3BF07AC6-BB2E-44C3-89EC-F3F883BF59CD}" type="slidenum">
              <a:rPr lang="de-DE" sz="1200"/>
              <a:pPr algn="r"/>
              <a:t>10</a:t>
            </a:fld>
            <a:endParaRPr lang="de-DE" sz="120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p:spPr>
        <p:txBody>
          <a:bodyPr lIns="91733" tIns="45866" rIns="91733" bIns="45866"/>
          <a:lstStyle/>
          <a:p>
            <a:pPr marL="229332" indent="-229332">
              <a:spcBef>
                <a:spcPct val="0"/>
              </a:spcBef>
              <a:buFontTx/>
              <a:buChar char="•"/>
            </a:pPr>
            <a:r>
              <a:rPr lang="en-US"/>
              <a:t>Lets come to the cathode</a:t>
            </a:r>
          </a:p>
          <a:p>
            <a:pPr marL="229332" indent="-229332">
              <a:spcBef>
                <a:spcPct val="0"/>
              </a:spcBef>
              <a:buFontTx/>
              <a:buChar char="•"/>
            </a:pPr>
            <a:r>
              <a:rPr lang="en-US"/>
              <a:t>The preparation chamber consists of two thickness monitors to measure the Cs and Te thickness separately, the cathode on the left with anode grid to measure the photocurrent after preparation and evaporators on the right</a:t>
            </a:r>
          </a:p>
          <a:p>
            <a:pPr marL="229332" indent="-229332">
              <a:lnSpc>
                <a:spcPct val="90000"/>
              </a:lnSpc>
              <a:buFontTx/>
              <a:buChar char="•"/>
            </a:pPr>
            <a:r>
              <a:rPr lang="en-GB" sz="900">
                <a:latin typeface="Palatino Linotype" pitchFamily="18" charset="0"/>
              </a:rPr>
              <a:t>We use the thickness monitors for rate control (0.01 </a:t>
            </a:r>
            <a:r>
              <a:rPr lang="en-US" sz="900">
                <a:latin typeface="Palatino Linotype" pitchFamily="18" charset="0"/>
                <a:cs typeface="Arial" pitchFamily="34" charset="0"/>
              </a:rPr>
              <a:t>Å/s)</a:t>
            </a:r>
            <a:r>
              <a:rPr lang="en-GB" sz="900">
                <a:latin typeface="Palatino Linotype" pitchFamily="18" charset="0"/>
              </a:rPr>
              <a:t> </a:t>
            </a:r>
          </a:p>
          <a:p>
            <a:pPr marL="229332" indent="-229332">
              <a:lnSpc>
                <a:spcPct val="90000"/>
              </a:lnSpc>
              <a:buFontTx/>
              <a:buChar char="•"/>
            </a:pPr>
            <a:r>
              <a:rPr lang="en-GB" sz="900">
                <a:latin typeface="Palatino Linotype" pitchFamily="18" charset="0"/>
              </a:rPr>
              <a:t>halogen-light heating &amp; Ar</a:t>
            </a:r>
            <a:r>
              <a:rPr lang="en-GB" sz="900" baseline="30000">
                <a:latin typeface="Palatino Linotype" pitchFamily="18" charset="0"/>
              </a:rPr>
              <a:t>+</a:t>
            </a:r>
            <a:r>
              <a:rPr lang="en-GB" sz="900">
                <a:latin typeface="Palatino Linotype" pitchFamily="18" charset="0"/>
              </a:rPr>
              <a:t> cleaning of cathodes </a:t>
            </a:r>
          </a:p>
          <a:p>
            <a:pPr marL="229332" indent="-229332">
              <a:lnSpc>
                <a:spcPct val="90000"/>
              </a:lnSpc>
              <a:buFontTx/>
              <a:buChar char="•"/>
            </a:pPr>
            <a:r>
              <a:rPr lang="en-GB" sz="900">
                <a:latin typeface="Palatino Linotype" pitchFamily="18" charset="0"/>
              </a:rPr>
              <a:t>Diagnostic with 262 nm laser for QE &amp; life time and QE distribution scan	</a:t>
            </a:r>
          </a:p>
          <a:p>
            <a:pPr marL="229332" indent="-229332">
              <a:lnSpc>
                <a:spcPct val="90000"/>
              </a:lnSpc>
              <a:buFontTx/>
              <a:buChar char="•"/>
            </a:pPr>
            <a:r>
              <a:rPr lang="en-GB" sz="900">
                <a:latin typeface="Palatino Linotype" pitchFamily="18" charset="0"/>
              </a:rPr>
              <a:t>Vacuum requirement: ~</a:t>
            </a:r>
            <a:r>
              <a:rPr lang="en-US" altLang="zh-CN" sz="900">
                <a:latin typeface="Palatino Linotype" pitchFamily="18" charset="0"/>
              </a:rPr>
              <a:t>10</a:t>
            </a:r>
            <a:r>
              <a:rPr lang="en-US" altLang="zh-CN" sz="900" baseline="30000">
                <a:latin typeface="Palatino Linotype" pitchFamily="18" charset="0"/>
              </a:rPr>
              <a:t>-9</a:t>
            </a:r>
            <a:r>
              <a:rPr lang="en-US" altLang="zh-CN" sz="900">
                <a:latin typeface="Palatino Linotype" pitchFamily="18" charset="0"/>
              </a:rPr>
              <a:t> mbar</a:t>
            </a:r>
            <a:endParaRPr lang="en-GB" sz="900">
              <a:latin typeface="Palatino Linotype" pitchFamily="18" charset="0"/>
            </a:endParaRPr>
          </a:p>
          <a:p>
            <a:pPr marL="229332" indent="-229332">
              <a:lnSpc>
                <a:spcPct val="90000"/>
              </a:lnSpc>
            </a:pPr>
            <a:r>
              <a:rPr lang="en-GB" sz="900">
                <a:latin typeface="Palatino Linotype" pitchFamily="18" charset="0"/>
              </a:rPr>
              <a:t>	</a:t>
            </a:r>
          </a:p>
          <a:p>
            <a:pPr marL="229332" indent="-229332">
              <a:lnSpc>
                <a:spcPct val="90000"/>
              </a:lnSpc>
            </a:pPr>
            <a:endParaRPr lang="en-US" sz="900">
              <a:latin typeface="Palatino Linotype"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CD597-96EF-41AC-9155-EBDA370AE814}" type="slidenum">
              <a:rPr lang="de-DE"/>
              <a:pPr/>
              <a:t>11</a:t>
            </a:fld>
            <a:endParaRPr lang="de-DE"/>
          </a:p>
        </p:txBody>
      </p:sp>
      <p:sp>
        <p:nvSpPr>
          <p:cNvPr id="181250" name="Rectangle 2"/>
          <p:cNvSpPr>
            <a:spLocks noGrp="1" noRot="1" noChangeAspect="1" noChangeArrowheads="1" noTextEdit="1"/>
          </p:cNvSpPr>
          <p:nvPr>
            <p:ph type="sldImg"/>
          </p:nvPr>
        </p:nvSpPr>
        <p:spPr>
          <a:xfrm>
            <a:off x="919163" y="744538"/>
            <a:ext cx="4972050" cy="3729037"/>
          </a:xfrm>
          <a:ln/>
        </p:spPr>
      </p:sp>
      <p:sp>
        <p:nvSpPr>
          <p:cNvPr id="181251" name="Rectangle 3"/>
          <p:cNvSpPr>
            <a:spLocks noGrp="1" noChangeArrowheads="1"/>
          </p:cNvSpPr>
          <p:nvPr>
            <p:ph type="body" idx="1"/>
          </p:nvPr>
        </p:nvSpPr>
        <p:spPr>
          <a:xfrm>
            <a:off x="681197" y="4722694"/>
            <a:ext cx="5449570" cy="4475725"/>
          </a:xfrm>
        </p:spPr>
        <p:txBody>
          <a:bodyPr/>
          <a:lstStyle/>
          <a:p>
            <a:pPr marL="229332" indent="-229332">
              <a:buFontTx/>
              <a:buChar char="•"/>
            </a:pPr>
            <a:r>
              <a:rPr lang="en-US"/>
              <a:t>After preparation the cathodes needs to be stored and later moved into the gun, this is done by a transfer system with the requirements shown above.</a:t>
            </a:r>
          </a:p>
          <a:p>
            <a:pPr marL="229332" indent="-229332">
              <a:buFontTx/>
              <a:buChar char="•"/>
            </a:pPr>
            <a:r>
              <a:rPr lang="en-US"/>
              <a:t>What we see at every cathode is an early q-drop right after preparation were we do not know were it comes from</a:t>
            </a:r>
          </a:p>
          <a:p>
            <a:pPr marL="229332" indent="-229332">
              <a:buFontTx/>
              <a:buChar char="•"/>
            </a:pPr>
            <a:r>
              <a:rPr lang="en-US"/>
              <a:t>But this is stabilized at about 1% which is enough and can be preserved in the gun</a:t>
            </a:r>
          </a:p>
          <a:p>
            <a:pPr marL="229332" indent="-229332">
              <a:buFontTx/>
              <a:buChar char="•"/>
            </a:pPr>
            <a:r>
              <a:rPr lang="en-US"/>
              <a:t>The table shows the operation days and the QE in the gun of the cathode being used in the gun</a:t>
            </a:r>
          </a:p>
          <a:p>
            <a:pPr marL="229332" indent="-229332">
              <a:buFontTx/>
              <a:buChar char="•"/>
            </a:pPr>
            <a:r>
              <a:rPr lang="en-US"/>
              <a:t>The best one was in operation for more than 400 days, with an QE of at least 1%</a:t>
            </a:r>
          </a:p>
          <a:p>
            <a:pPr marL="229332" indent="-229332">
              <a:buFontTx/>
              <a:buChar char="•"/>
            </a:pPr>
            <a:r>
              <a:rPr lang="en-US"/>
              <a:t>The total beam time was 1013h and the total extracted charge was 35C</a:t>
            </a:r>
          </a:p>
          <a:p>
            <a:pPr marL="229332" indent="-229332">
              <a:buFontTx/>
              <a:buChar char="•"/>
            </a:pPr>
            <a:r>
              <a:rPr lang="en-US"/>
              <a:t>Unfortunately the cathode died during a vacuum problem</a:t>
            </a:r>
          </a:p>
          <a:p>
            <a:pPr marL="229332" indent="-229332"/>
            <a:endParaRPr lang="en-US"/>
          </a:p>
          <a:p>
            <a:pPr marL="229332" indent="-229332"/>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9F149-6C2F-4E55-AC0E-1907A5E6E0ED}" type="slidenum">
              <a:rPr lang="de-DE"/>
              <a:pPr/>
              <a:t>12</a:t>
            </a:fld>
            <a:endParaRPr lang="de-DE"/>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pPr marL="229332" indent="-229332">
              <a:buFontTx/>
              <a:buChar char="•"/>
            </a:pPr>
            <a:r>
              <a:rPr lang="en-US"/>
              <a:t>Another Problem we have to deal with is multipacting!</a:t>
            </a:r>
          </a:p>
          <a:p>
            <a:pPr marL="229332" indent="-229332">
              <a:buFontTx/>
              <a:buChar char="•"/>
            </a:pPr>
            <a:r>
              <a:rPr lang="en-US"/>
              <a:t>MP was expected in the gap between cathode and cavity at surface fields of 0.1-0.2 kV/m since the early design stage!</a:t>
            </a:r>
          </a:p>
          <a:p>
            <a:pPr marL="229332" indent="-229332">
              <a:buFontTx/>
              <a:buChar char="•"/>
            </a:pPr>
            <a:r>
              <a:rPr lang="en-US"/>
              <a:t>So biasing of the cathode up to -7 kV was considered in the cathode design (el. isolated)</a:t>
            </a:r>
          </a:p>
          <a:p>
            <a:pPr marL="229332" indent="-229332">
              <a:buFontTx/>
              <a:buChar char="•"/>
            </a:pPr>
            <a:r>
              <a:rPr lang="en-US"/>
              <a:t>What we now see During increase of RF field, a hard MP barriers are observed, depending on the bias voltage level, the position and the cathode</a:t>
            </a:r>
          </a:p>
          <a:p>
            <a:pPr marL="229332" indent="-229332">
              <a:buFontTx/>
              <a:buChar char="•"/>
            </a:pPr>
            <a:r>
              <a:rPr lang="en-US"/>
              <a:t>MP characterized by high current (1 mA) measured at the high voltage power supply, Electron flash at view screens and it is not possible to get above this level not even in pulsed mode!</a:t>
            </a:r>
          </a:p>
          <a:p>
            <a:pPr marL="229332" indent="-229332">
              <a:buFontTx/>
              <a:buChar char="•"/>
            </a:pPr>
            <a:endParaRPr lang="en-US"/>
          </a:p>
          <a:p>
            <a:pPr marL="229332" indent="-229332">
              <a:buFontTx/>
              <a:buChar char="•"/>
            </a:pPr>
            <a:endParaRPr lang="en-US"/>
          </a:p>
          <a:p>
            <a:pPr marL="229332" indent="-229332"/>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109AC-D129-43DD-BC0E-0DC4A34771AD}" type="slidenum">
              <a:rPr lang="de-DE"/>
              <a:pPr/>
              <a:t>13</a:t>
            </a:fld>
            <a:endParaRPr lang="de-DE"/>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pPr marL="229332" indent="-229332">
              <a:buFontTx/>
              <a:buChar char="•"/>
            </a:pPr>
            <a:r>
              <a:rPr lang="en-US"/>
              <a:t>Beside the biasing we also tried so round all edges at the cathodes to reduce the field enhancement factor, with minor success</a:t>
            </a:r>
          </a:p>
          <a:p>
            <a:pPr marL="229332" indent="-229332">
              <a:buFontTx/>
              <a:buChar char="•"/>
            </a:pPr>
            <a:r>
              <a:rPr lang="en-US"/>
              <a:t>More successful was the test with anti multipacting grooves to suppress resonant conditions</a:t>
            </a:r>
          </a:p>
          <a:p>
            <a:pPr marL="229332" indent="-229332">
              <a:buFontTx/>
              <a:buChar char="•"/>
            </a:pPr>
            <a:r>
              <a:rPr lang="en-US"/>
              <a:t>The diagrams show the measured cathode current during the field increase, after some processing during the first one the MP was completely gone at the second test</a:t>
            </a:r>
          </a:p>
          <a:p>
            <a:pPr marL="229332" indent="-229332">
              <a:buFontTx/>
              <a:buChar char="•"/>
            </a:pPr>
            <a:r>
              <a:rPr lang="en-US"/>
              <a:t>We plan to use Coating with TiN to reduce secondary electron yield</a:t>
            </a:r>
          </a:p>
          <a:p>
            <a:pPr marL="229332" indent="-229332"/>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12C82-F19F-4EB2-A142-E2E12C49B6B0}" type="slidenum">
              <a:rPr lang="de-DE"/>
              <a:pPr/>
              <a:t>15</a:t>
            </a:fld>
            <a:endParaRPr lang="de-DE"/>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pPr marL="229332" indent="-229332">
              <a:buFontTx/>
              <a:buChar char="•"/>
            </a:pPr>
            <a:r>
              <a:rPr lang="en-US"/>
              <a:t>Preliminary results</a:t>
            </a:r>
          </a:p>
          <a:p>
            <a:pPr marL="229332" indent="-229332">
              <a:buFontTx/>
              <a:buChar char="•"/>
            </a:pPr>
            <a:r>
              <a:rPr lang="en-US"/>
              <a:t>pictures show the bunch for different phases</a:t>
            </a:r>
          </a:p>
          <a:p>
            <a:pPr marL="229332" indent="-229332">
              <a:buFontTx/>
              <a:buChar char="•"/>
            </a:pPr>
            <a:r>
              <a:rPr lang="en-US"/>
              <a:t>Same energy spread measured as using 180° bending magnet of diagnostic beamline</a:t>
            </a:r>
          </a:p>
          <a:p>
            <a:pPr marL="229332" indent="-229332">
              <a:buFontTx/>
              <a:buChar char="•"/>
            </a:pPr>
            <a:r>
              <a:rPr lang="en-US"/>
              <a:t>Bunch compression in SRF-gun as expected from ASTRA simulation</a:t>
            </a:r>
          </a:p>
          <a:p>
            <a:pPr marL="229332" indent="-229332">
              <a:buFontTx/>
              <a:buChar char="•"/>
            </a:pPr>
            <a:r>
              <a:rPr lang="en-US"/>
              <a:t>So far phase space measured at the exit of cavity 1 but projection to gun in progress</a:t>
            </a:r>
          </a:p>
          <a:p>
            <a:pPr marL="229332" indent="-229332">
              <a:buFontTx/>
              <a:buChar char="•"/>
            </a:pPr>
            <a:r>
              <a:rPr lang="en-US"/>
              <a:t>Successful test of long. phase space measurement for future gun optimization</a:t>
            </a:r>
          </a:p>
          <a:p>
            <a:pPr marL="229332" indent="-229332">
              <a:buFontTx/>
              <a:buChar cha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13064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38588"/>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95740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304540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026159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841300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846409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64345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985329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Textfeld 3"/>
          <p:cNvSpPr txBox="1"/>
          <p:nvPr userDrawn="1"/>
        </p:nvSpPr>
        <p:spPr>
          <a:xfrm>
            <a:off x="71438" y="6215063"/>
            <a:ext cx="714375" cy="366712"/>
          </a:xfrm>
          <a:prstGeom prst="rect">
            <a:avLst/>
          </a:prstGeom>
          <a:noFill/>
        </p:spPr>
        <p:txBody>
          <a:bodyPr>
            <a:spAutoFit/>
          </a:bodyPr>
          <a:lstStyle/>
          <a:p>
            <a:pPr>
              <a:defRPr/>
            </a:pPr>
            <a:fld id="{CD40B398-F623-46F9-8127-79B515FA22F1}" type="slidenum">
              <a:rPr lang="de-DE" sz="1800" b="0">
                <a:solidFill>
                  <a:srgbClr val="000000"/>
                </a:solidFill>
              </a:rPr>
              <a:pPr>
                <a:defRPr/>
              </a:pPr>
              <a:t>‹Nr.›</a:t>
            </a:fld>
            <a:endParaRPr lang="de-DE" sz="1800" b="0" dirty="0">
              <a:solidFill>
                <a:srgbClr val="000000"/>
              </a:solidFill>
            </a:endParaRPr>
          </a:p>
        </p:txBody>
      </p:sp>
    </p:spTree>
    <p:extLst>
      <p:ext uri="{BB962C8B-B14F-4D97-AF65-F5344CB8AC3E}">
        <p14:creationId xmlns:p14="http://schemas.microsoft.com/office/powerpoint/2010/main" val="1348083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557155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859259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87459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48066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71451" y="1047750"/>
            <a:ext cx="8710246" cy="649288"/>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62659" y="1970088"/>
            <a:ext cx="4275992" cy="4248150"/>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579328" y="1970089"/>
            <a:ext cx="4277457" cy="20478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579328" y="4170364"/>
            <a:ext cx="4277457" cy="20478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07487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811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409752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00204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5439637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68851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621348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608866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106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784288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358625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37250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34561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eg"/><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image" Target="../media/image8.png"/><Relationship Id="rId20"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19" Type="http://schemas.openxmlformats.org/officeDocument/2006/relationships/image" Target="../media/image3.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10.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image" Target="../media/image8.png"/><Relationship Id="rId20"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7.png"/><Relationship Id="rId10" Type="http://schemas.openxmlformats.org/officeDocument/2006/relationships/slideLayout" Target="../slideLayouts/slideLayout45.xml"/><Relationship Id="rId19" Type="http://schemas.openxmlformats.org/officeDocument/2006/relationships/image" Target="../media/image3.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17" Type="http://schemas.openxmlformats.org/officeDocument/2006/relationships/image" Target="../media/image5.png"/><Relationship Id="rId2" Type="http://schemas.openxmlformats.org/officeDocument/2006/relationships/slideLayout" Target="../slideLayouts/slideLayout50.xml"/><Relationship Id="rId16" Type="http://schemas.openxmlformats.org/officeDocument/2006/relationships/image" Target="../media/image4.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3.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Line 10"/>
          <p:cNvSpPr>
            <a:spLocks noChangeShapeType="1"/>
          </p:cNvSpPr>
          <p:nvPr userDrawn="1"/>
        </p:nvSpPr>
        <p:spPr bwMode="auto">
          <a:xfrm>
            <a:off x="7938" y="5667375"/>
            <a:ext cx="9142412" cy="1588"/>
          </a:xfrm>
          <a:prstGeom prst="line">
            <a:avLst/>
          </a:prstGeom>
          <a:noFill/>
          <a:ln w="19050" cap="rnd">
            <a:solidFill>
              <a:schemeClr val="bg1"/>
            </a:solidFill>
            <a:prstDash val="sysDot"/>
            <a:round/>
            <a:headEnd/>
            <a:tailEnd/>
          </a:ln>
          <a:effectLst/>
          <a:extLst/>
        </p:spPr>
        <p:txBody>
          <a:bodyPr/>
          <a:lstStyle/>
          <a:p>
            <a:pPr>
              <a:defRPr/>
            </a:pPr>
            <a:endParaRPr lang="de-DE" sz="1800" b="0"/>
          </a:p>
        </p:txBody>
      </p:sp>
      <p:pic>
        <p:nvPicPr>
          <p:cNvPr id="1027" name="Picture 29"/>
          <p:cNvPicPr>
            <a:picLocks noChangeAspect="1" noChangeArrowheads="1"/>
          </p:cNvPicPr>
          <p:nvPr userDrawn="1"/>
        </p:nvPicPr>
        <p:blipFill>
          <a:blip r:embed="rId13" cstate="print"/>
          <a:srcRect b="26974"/>
          <a:stretch>
            <a:fillRect/>
          </a:stretch>
        </p:blipFill>
        <p:spPr bwMode="auto">
          <a:xfrm>
            <a:off x="4183063" y="0"/>
            <a:ext cx="4959350" cy="574675"/>
          </a:xfrm>
          <a:prstGeom prst="rect">
            <a:avLst/>
          </a:prstGeom>
          <a:noFill/>
          <a:ln w="9525">
            <a:noFill/>
            <a:miter lim="800000"/>
            <a:headEnd/>
            <a:tailEnd/>
          </a:ln>
        </p:spPr>
      </p:pic>
      <p:pic>
        <p:nvPicPr>
          <p:cNvPr id="1028" name="Picture 30"/>
          <p:cNvPicPr>
            <a:picLocks noChangeAspect="1" noChangeArrowheads="1"/>
          </p:cNvPicPr>
          <p:nvPr userDrawn="1"/>
        </p:nvPicPr>
        <p:blipFill>
          <a:blip r:embed="rId14" cstate="print"/>
          <a:srcRect b="26974"/>
          <a:stretch>
            <a:fillRect/>
          </a:stretch>
        </p:blipFill>
        <p:spPr bwMode="auto">
          <a:xfrm>
            <a:off x="-7938" y="0"/>
            <a:ext cx="4191001" cy="574675"/>
          </a:xfrm>
          <a:prstGeom prst="rect">
            <a:avLst/>
          </a:prstGeom>
          <a:noFill/>
          <a:ln w="9525">
            <a:noFill/>
            <a:miter lim="800000"/>
            <a:headEnd/>
            <a:tailEnd/>
          </a:ln>
        </p:spPr>
      </p:pic>
      <p:sp>
        <p:nvSpPr>
          <p:cNvPr id="9" name="Rechteck 8"/>
          <p:cNvSpPr/>
          <p:nvPr userDrawn="1"/>
        </p:nvSpPr>
        <p:spPr bwMode="auto">
          <a:xfrm>
            <a:off x="-7938" y="0"/>
            <a:ext cx="9150351" cy="574675"/>
          </a:xfrm>
          <a:prstGeom prst="rect">
            <a:avLst/>
          </a:prstGeom>
          <a:solidFill>
            <a:srgbClr val="00589C">
              <a:alpha val="60000"/>
            </a:srgbClr>
          </a:solidFill>
          <a:ln>
            <a:noFill/>
          </a:ln>
          <a:effectLst/>
        </p:spPr>
        <p:txBody>
          <a:bodyPr lIns="90000" tIns="46800" rIns="90000" bIns="46800"/>
          <a:lstStyle/>
          <a:p>
            <a:pPr>
              <a:defRPr/>
            </a:pPr>
            <a:endParaRPr lang="de-DE" sz="1800" b="0" dirty="0"/>
          </a:p>
        </p:txBody>
      </p:sp>
      <p:sp>
        <p:nvSpPr>
          <p:cNvPr id="13" name="Rechteck 12"/>
          <p:cNvSpPr/>
          <p:nvPr userDrawn="1"/>
        </p:nvSpPr>
        <p:spPr bwMode="auto">
          <a:xfrm>
            <a:off x="-7938" y="6489700"/>
            <a:ext cx="9150351" cy="376238"/>
          </a:xfrm>
          <a:prstGeom prst="rect">
            <a:avLst/>
          </a:prstGeom>
          <a:solidFill>
            <a:srgbClr val="00589C"/>
          </a:solidFill>
          <a:ln>
            <a:noFill/>
          </a:ln>
          <a:effectLst/>
        </p:spPr>
        <p:txBody>
          <a:bodyPr lIns="90000" tIns="46800" rIns="90000" bIns="46800"/>
          <a:lstStyle/>
          <a:p>
            <a:pPr>
              <a:defRPr/>
            </a:pPr>
            <a:endParaRPr lang="de-DE" sz="1800" b="0"/>
          </a:p>
        </p:txBody>
      </p:sp>
      <p:sp>
        <p:nvSpPr>
          <p:cNvPr id="10" name="Rechteck 9"/>
          <p:cNvSpPr/>
          <p:nvPr userDrawn="1"/>
        </p:nvSpPr>
        <p:spPr bwMode="auto">
          <a:xfrm>
            <a:off x="-7938" y="0"/>
            <a:ext cx="287338" cy="287338"/>
          </a:xfrm>
          <a:prstGeom prst="rect">
            <a:avLst/>
          </a:prstGeom>
          <a:solidFill>
            <a:srgbClr val="CF6800"/>
          </a:solidFill>
          <a:ln>
            <a:noFill/>
          </a:ln>
          <a:effectLst/>
        </p:spPr>
        <p:txBody>
          <a:bodyPr lIns="90000" tIns="46800" rIns="90000" bIns="46800"/>
          <a:lstStyle/>
          <a:p>
            <a:pPr>
              <a:defRPr/>
            </a:pPr>
            <a:endParaRPr lang="de-DE" sz="1800" b="0"/>
          </a:p>
        </p:txBody>
      </p:sp>
      <p:pic>
        <p:nvPicPr>
          <p:cNvPr id="1032" name="Grafik 13"/>
          <p:cNvPicPr>
            <a:picLocks noChangeAspect="1"/>
          </p:cNvPicPr>
          <p:nvPr userDrawn="1"/>
        </p:nvPicPr>
        <p:blipFill>
          <a:blip r:embed="rId15" cstate="print"/>
          <a:srcRect/>
          <a:stretch>
            <a:fillRect/>
          </a:stretch>
        </p:blipFill>
        <p:spPr bwMode="auto">
          <a:xfrm>
            <a:off x="7683500" y="115888"/>
            <a:ext cx="1296988" cy="236537"/>
          </a:xfrm>
          <a:prstGeom prst="rect">
            <a:avLst/>
          </a:prstGeom>
          <a:noFill/>
          <a:ln w="9525">
            <a:noFill/>
            <a:miter lim="800000"/>
            <a:headEnd/>
            <a:tailEnd/>
          </a:ln>
        </p:spPr>
      </p:pic>
      <p:sp>
        <p:nvSpPr>
          <p:cNvPr id="18" name="Rectangle 24"/>
          <p:cNvSpPr>
            <a:spLocks noChangeArrowheads="1"/>
          </p:cNvSpPr>
          <p:nvPr userDrawn="1"/>
        </p:nvSpPr>
        <p:spPr bwMode="auto">
          <a:xfrm>
            <a:off x="3040063" y="6615113"/>
            <a:ext cx="3048000" cy="125412"/>
          </a:xfrm>
          <a:prstGeom prst="rect">
            <a:avLst/>
          </a:prstGeom>
          <a:solidFill>
            <a:schemeClr val="bg1">
              <a:lumMod val="85000"/>
            </a:schemeClr>
          </a:solidFill>
          <a:ln>
            <a:noFill/>
          </a:ln>
          <a:effectLst/>
        </p:spPr>
        <p:txBody>
          <a:bodyPr wrap="none" anchor="ctr"/>
          <a:lstStyle/>
          <a:p>
            <a:pPr>
              <a:defRPr/>
            </a:pPr>
            <a:endParaRPr lang="de-DE" sz="1800" b="0"/>
          </a:p>
        </p:txBody>
      </p:sp>
      <p:sp>
        <p:nvSpPr>
          <p:cNvPr id="19" name="Rectangle 24"/>
          <p:cNvSpPr>
            <a:spLocks noChangeArrowheads="1"/>
          </p:cNvSpPr>
          <p:nvPr userDrawn="1"/>
        </p:nvSpPr>
        <p:spPr bwMode="auto">
          <a:xfrm>
            <a:off x="-7938" y="6740525"/>
            <a:ext cx="3048001" cy="125413"/>
          </a:xfrm>
          <a:prstGeom prst="rect">
            <a:avLst/>
          </a:prstGeom>
          <a:solidFill>
            <a:schemeClr val="bg1">
              <a:lumMod val="65000"/>
            </a:schemeClr>
          </a:solidFill>
          <a:ln>
            <a:noFill/>
          </a:ln>
          <a:effectLst/>
        </p:spPr>
        <p:txBody>
          <a:bodyPr wrap="none" anchor="ctr"/>
          <a:lstStyle/>
          <a:p>
            <a:pPr>
              <a:defRPr/>
            </a:pPr>
            <a:endParaRPr lang="de-DE" sz="1800" b="0"/>
          </a:p>
        </p:txBody>
      </p:sp>
      <p:sp>
        <p:nvSpPr>
          <p:cNvPr id="1048" name="Rectangle 24"/>
          <p:cNvSpPr>
            <a:spLocks noChangeArrowheads="1"/>
          </p:cNvSpPr>
          <p:nvPr userDrawn="1"/>
        </p:nvSpPr>
        <p:spPr bwMode="auto">
          <a:xfrm>
            <a:off x="-7938" y="6489700"/>
            <a:ext cx="3048001" cy="125413"/>
          </a:xfrm>
          <a:prstGeom prst="rect">
            <a:avLst/>
          </a:prstGeom>
          <a:solidFill>
            <a:srgbClr val="CF6800"/>
          </a:solidFill>
          <a:ln>
            <a:noFill/>
          </a:ln>
          <a:effectLst/>
          <a:extLst/>
        </p:spPr>
        <p:txBody>
          <a:bodyPr wrap="none" anchor="ctr"/>
          <a:lstStyle/>
          <a:p>
            <a:pPr>
              <a:defRPr/>
            </a:pPr>
            <a:endParaRPr lang="de-DE" sz="1800" b="0"/>
          </a:p>
        </p:txBody>
      </p:sp>
      <p:sp>
        <p:nvSpPr>
          <p:cNvPr id="24" name="Rectangle 24"/>
          <p:cNvSpPr>
            <a:spLocks noChangeArrowheads="1"/>
          </p:cNvSpPr>
          <p:nvPr userDrawn="1"/>
        </p:nvSpPr>
        <p:spPr bwMode="auto">
          <a:xfrm>
            <a:off x="-7938" y="6615113"/>
            <a:ext cx="3048001" cy="125412"/>
          </a:xfrm>
          <a:prstGeom prst="rect">
            <a:avLst/>
          </a:prstGeom>
          <a:solidFill>
            <a:schemeClr val="bg1">
              <a:lumMod val="95000"/>
            </a:schemeClr>
          </a:solidFill>
          <a:ln>
            <a:noFill/>
          </a:ln>
          <a:effectLst/>
        </p:spPr>
        <p:txBody>
          <a:bodyPr wrap="none" anchor="ctr"/>
          <a:lstStyle/>
          <a:p>
            <a:pPr>
              <a:defRPr/>
            </a:pPr>
            <a:endParaRPr lang="de-DE" sz="1800" b="0"/>
          </a:p>
        </p:txBody>
      </p:sp>
      <p:sp>
        <p:nvSpPr>
          <p:cNvPr id="25" name="Rectangle 24"/>
          <p:cNvSpPr>
            <a:spLocks noChangeArrowheads="1"/>
          </p:cNvSpPr>
          <p:nvPr userDrawn="1"/>
        </p:nvSpPr>
        <p:spPr bwMode="auto">
          <a:xfrm>
            <a:off x="3040063" y="6740525"/>
            <a:ext cx="6103937" cy="125413"/>
          </a:xfrm>
          <a:prstGeom prst="rect">
            <a:avLst/>
          </a:prstGeom>
          <a:solidFill>
            <a:schemeClr val="bg1">
              <a:lumMod val="95000"/>
            </a:schemeClr>
          </a:solidFill>
          <a:ln>
            <a:noFill/>
          </a:ln>
          <a:effectLst/>
        </p:spPr>
        <p:txBody>
          <a:bodyPr wrap="none" anchor="ctr"/>
          <a:lstStyle/>
          <a:p>
            <a:pPr>
              <a:defRPr/>
            </a:pPr>
            <a:endParaRPr lang="de-DE" sz="1800" b="0"/>
          </a:p>
        </p:txBody>
      </p:sp>
      <p:sp>
        <p:nvSpPr>
          <p:cNvPr id="27" name="Rechteck 26"/>
          <p:cNvSpPr/>
          <p:nvPr userDrawn="1"/>
        </p:nvSpPr>
        <p:spPr bwMode="auto">
          <a:xfrm>
            <a:off x="-6350" y="574675"/>
            <a:ext cx="9150350" cy="5915025"/>
          </a:xfrm>
          <a:prstGeom prst="rect">
            <a:avLst/>
          </a:prstGeom>
          <a:solidFill>
            <a:srgbClr val="00589C"/>
          </a:solidFill>
          <a:ln>
            <a:noFill/>
          </a:ln>
          <a:effectLst/>
        </p:spPr>
        <p:txBody>
          <a:bodyPr lIns="90000" tIns="46800" rIns="90000" bIns="46800"/>
          <a:lstStyle/>
          <a:p>
            <a:pPr>
              <a:defRPr/>
            </a:pPr>
            <a:endParaRPr lang="de-DE" sz="1800" b="0"/>
          </a:p>
        </p:txBody>
      </p:sp>
      <p:sp>
        <p:nvSpPr>
          <p:cNvPr id="5" name="Textfeld 4"/>
          <p:cNvSpPr txBox="1"/>
          <p:nvPr userDrawn="1"/>
        </p:nvSpPr>
        <p:spPr>
          <a:xfrm>
            <a:off x="7519988" y="6573838"/>
            <a:ext cx="1452562" cy="184150"/>
          </a:xfrm>
          <a:prstGeom prst="rect">
            <a:avLst/>
          </a:prstGeom>
          <a:noFill/>
        </p:spPr>
        <p:txBody>
          <a:bodyPr wrap="none">
            <a:spAutoFit/>
          </a:bodyPr>
          <a:lstStyle/>
          <a:p>
            <a:pPr>
              <a:defRPr/>
            </a:pPr>
            <a:r>
              <a:rPr lang="de-DE" sz="600" b="0" dirty="0">
                <a:solidFill>
                  <a:schemeClr val="bg1"/>
                </a:solidFill>
              </a:rPr>
              <a:t>Mitglied der Helmholtz-Gemeinschaft</a:t>
            </a:r>
          </a:p>
        </p:txBody>
      </p:sp>
      <p:sp>
        <p:nvSpPr>
          <p:cNvPr id="31" name="Text Box 8"/>
          <p:cNvSpPr txBox="1">
            <a:spLocks noChangeArrowheads="1"/>
          </p:cNvSpPr>
          <p:nvPr userDrawn="1"/>
        </p:nvSpPr>
        <p:spPr bwMode="auto">
          <a:xfrm>
            <a:off x="4763" y="6597650"/>
            <a:ext cx="2982912" cy="184150"/>
          </a:xfrm>
          <a:prstGeom prst="rect">
            <a:avLst/>
          </a:prstGeom>
          <a:noFill/>
          <a:ln>
            <a:noFill/>
          </a:ln>
          <a:effectLst/>
          <a:extLst/>
        </p:spPr>
        <p:txBody>
          <a:bodyPr>
            <a:spAutoFit/>
          </a:bodyPr>
          <a:lstStyle/>
          <a:p>
            <a:pPr algn="ctr">
              <a:spcBef>
                <a:spcPct val="50000"/>
              </a:spcBef>
              <a:defRPr/>
            </a:pPr>
            <a:r>
              <a:rPr lang="en-US" sz="600" b="0">
                <a:solidFill>
                  <a:srgbClr val="00589C"/>
                </a:solidFill>
                <a:sym typeface="Wingdings 2" pitchFamily="18" charset="2"/>
              </a:rPr>
              <a:t>Jochen Teichert </a:t>
            </a:r>
            <a:r>
              <a:rPr lang="de-DE" sz="600" b="0">
                <a:solidFill>
                  <a:srgbClr val="00589C"/>
                </a:solidFill>
                <a:sym typeface="Wingdings 2" pitchFamily="18" charset="2"/>
              </a:rPr>
              <a:t> j.teichert@hzdr.de</a:t>
            </a:r>
            <a:r>
              <a:rPr lang="en-US" sz="600" b="0">
                <a:solidFill>
                  <a:srgbClr val="00589C"/>
                </a:solidFill>
                <a:sym typeface="Wingdings 2" pitchFamily="18" charset="2"/>
              </a:rPr>
              <a:t> </a:t>
            </a:r>
            <a:r>
              <a:rPr lang="de-DE" sz="600" b="0">
                <a:solidFill>
                  <a:srgbClr val="00589C"/>
                </a:solidFill>
                <a:sym typeface="Wingdings 2" pitchFamily="18" charset="2"/>
              </a:rPr>
              <a:t> </a:t>
            </a:r>
            <a:r>
              <a:rPr lang="en-US" sz="600" b="0">
                <a:solidFill>
                  <a:srgbClr val="00589C"/>
                </a:solidFill>
                <a:sym typeface="Wingdings 2" pitchFamily="18" charset="2"/>
              </a:rPr>
              <a:t> www.hzdr.de  </a:t>
            </a:r>
            <a:r>
              <a:rPr lang="de-DE" sz="600" b="0">
                <a:solidFill>
                  <a:srgbClr val="00589C"/>
                </a:solidFill>
                <a:sym typeface="Wingdings 2" pitchFamily="18" charset="2"/>
              </a:rPr>
              <a:t>  HZDR</a:t>
            </a:r>
          </a:p>
        </p:txBody>
      </p:sp>
      <p:pic>
        <p:nvPicPr>
          <p:cNvPr id="1041" name="Grafik 3"/>
          <p:cNvPicPr>
            <a:picLocks noChangeAspect="1"/>
          </p:cNvPicPr>
          <p:nvPr userDrawn="1"/>
        </p:nvPicPr>
        <p:blipFill>
          <a:blip r:embed="rId16" cstate="print"/>
          <a:srcRect/>
          <a:stretch>
            <a:fillRect/>
          </a:stretch>
        </p:blipFill>
        <p:spPr bwMode="auto">
          <a:xfrm>
            <a:off x="7308850" y="5253038"/>
            <a:ext cx="1628775" cy="1128712"/>
          </a:xfrm>
          <a:prstGeom prst="rect">
            <a:avLst/>
          </a:prstGeom>
          <a:noFill/>
          <a:ln w="9525">
            <a:noFill/>
            <a:miter lim="800000"/>
            <a:headEnd/>
            <a:tailEnd/>
          </a:ln>
        </p:spPr>
      </p:pic>
      <p:pic>
        <p:nvPicPr>
          <p:cNvPr id="1042" name="Bild 4" descr="DDC_Sticker_groß_Schatten_RGB.png"/>
          <p:cNvPicPr>
            <a:picLocks noChangeAspect="1"/>
          </p:cNvPicPr>
          <p:nvPr userDrawn="1"/>
        </p:nvPicPr>
        <p:blipFill>
          <a:blip r:embed="rId17" cstate="print"/>
          <a:srcRect/>
          <a:stretch>
            <a:fillRect/>
          </a:stretch>
        </p:blipFill>
        <p:spPr bwMode="auto">
          <a:xfrm>
            <a:off x="6275388" y="5683250"/>
            <a:ext cx="781050" cy="779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descr="amplitude_tisa_b1"/>
          <p:cNvPicPr>
            <a:picLocks noChangeAspect="1" noChangeArrowheads="1"/>
          </p:cNvPicPr>
          <p:nvPr userDrawn="1"/>
        </p:nvPicPr>
        <p:blipFill>
          <a:blip r:embed="rId13" cstate="print"/>
          <a:srcRect t="-308" b="6068"/>
          <a:stretch>
            <a:fillRect/>
          </a:stretch>
        </p:blipFill>
        <p:spPr bwMode="auto">
          <a:xfrm>
            <a:off x="-7938" y="541338"/>
            <a:ext cx="9151938" cy="6199187"/>
          </a:xfrm>
          <a:prstGeom prst="rect">
            <a:avLst/>
          </a:prstGeom>
          <a:noFill/>
          <a:ln w="9525">
            <a:noFill/>
            <a:miter lim="800000"/>
            <a:headEnd/>
            <a:tailEnd/>
          </a:ln>
        </p:spPr>
      </p:pic>
      <p:pic>
        <p:nvPicPr>
          <p:cNvPr id="13315" name="Picture 29"/>
          <p:cNvPicPr>
            <a:picLocks noChangeAspect="1" noChangeArrowheads="1"/>
          </p:cNvPicPr>
          <p:nvPr userDrawn="1"/>
        </p:nvPicPr>
        <p:blipFill>
          <a:blip r:embed="rId14" cstate="print"/>
          <a:srcRect b="26974"/>
          <a:stretch>
            <a:fillRect/>
          </a:stretch>
        </p:blipFill>
        <p:spPr bwMode="auto">
          <a:xfrm>
            <a:off x="4183063" y="0"/>
            <a:ext cx="4959350" cy="574675"/>
          </a:xfrm>
          <a:prstGeom prst="rect">
            <a:avLst/>
          </a:prstGeom>
          <a:noFill/>
          <a:ln w="9525">
            <a:noFill/>
            <a:miter lim="800000"/>
            <a:headEnd/>
            <a:tailEnd/>
          </a:ln>
        </p:spPr>
      </p:pic>
      <p:pic>
        <p:nvPicPr>
          <p:cNvPr id="13316" name="Picture 30"/>
          <p:cNvPicPr>
            <a:picLocks noChangeAspect="1" noChangeArrowheads="1"/>
          </p:cNvPicPr>
          <p:nvPr userDrawn="1"/>
        </p:nvPicPr>
        <p:blipFill>
          <a:blip r:embed="rId15" cstate="print"/>
          <a:srcRect b="26974"/>
          <a:stretch>
            <a:fillRect/>
          </a:stretch>
        </p:blipFill>
        <p:spPr bwMode="auto">
          <a:xfrm>
            <a:off x="-7938" y="0"/>
            <a:ext cx="4191001" cy="574675"/>
          </a:xfrm>
          <a:prstGeom prst="rect">
            <a:avLst/>
          </a:prstGeom>
          <a:noFill/>
          <a:ln w="9525">
            <a:noFill/>
            <a:miter lim="800000"/>
            <a:headEnd/>
            <a:tailEnd/>
          </a:ln>
        </p:spPr>
      </p:pic>
      <p:sp>
        <p:nvSpPr>
          <p:cNvPr id="9" name="Rechteck 8"/>
          <p:cNvSpPr/>
          <p:nvPr userDrawn="1"/>
        </p:nvSpPr>
        <p:spPr bwMode="auto">
          <a:xfrm>
            <a:off x="-7938" y="0"/>
            <a:ext cx="9150351" cy="574675"/>
          </a:xfrm>
          <a:prstGeom prst="rect">
            <a:avLst/>
          </a:prstGeom>
          <a:solidFill>
            <a:srgbClr val="00589C">
              <a:alpha val="60000"/>
            </a:srgbClr>
          </a:solidFill>
          <a:ln>
            <a:noFill/>
          </a:ln>
          <a:effectLst/>
        </p:spPr>
        <p:txBody>
          <a:bodyPr lIns="90000" tIns="46800" rIns="90000" bIns="46800"/>
          <a:lstStyle/>
          <a:p>
            <a:pPr>
              <a:defRPr/>
            </a:pPr>
            <a:endParaRPr lang="de-DE" sz="1800" b="0" dirty="0"/>
          </a:p>
        </p:txBody>
      </p:sp>
      <p:sp>
        <p:nvSpPr>
          <p:cNvPr id="10" name="Rechteck 9"/>
          <p:cNvSpPr/>
          <p:nvPr userDrawn="1"/>
        </p:nvSpPr>
        <p:spPr bwMode="auto">
          <a:xfrm>
            <a:off x="-7938" y="0"/>
            <a:ext cx="287338" cy="287338"/>
          </a:xfrm>
          <a:prstGeom prst="rect">
            <a:avLst/>
          </a:prstGeom>
          <a:solidFill>
            <a:srgbClr val="CF6800"/>
          </a:solidFill>
          <a:ln>
            <a:noFill/>
          </a:ln>
          <a:effectLst/>
        </p:spPr>
        <p:txBody>
          <a:bodyPr lIns="90000" tIns="46800" rIns="90000" bIns="46800"/>
          <a:lstStyle/>
          <a:p>
            <a:pPr>
              <a:defRPr/>
            </a:pPr>
            <a:endParaRPr lang="de-DE" sz="1800" b="0"/>
          </a:p>
        </p:txBody>
      </p:sp>
      <p:pic>
        <p:nvPicPr>
          <p:cNvPr id="13319" name="Grafik 13"/>
          <p:cNvPicPr>
            <a:picLocks noChangeAspect="1"/>
          </p:cNvPicPr>
          <p:nvPr userDrawn="1"/>
        </p:nvPicPr>
        <p:blipFill>
          <a:blip r:embed="rId16" cstate="print"/>
          <a:srcRect/>
          <a:stretch>
            <a:fillRect/>
          </a:stretch>
        </p:blipFill>
        <p:spPr bwMode="auto">
          <a:xfrm>
            <a:off x="7683500" y="115888"/>
            <a:ext cx="1296988" cy="236537"/>
          </a:xfrm>
          <a:prstGeom prst="rect">
            <a:avLst/>
          </a:prstGeom>
          <a:noFill/>
          <a:ln w="9525">
            <a:noFill/>
            <a:miter lim="800000"/>
            <a:headEnd/>
            <a:tailEnd/>
          </a:ln>
        </p:spPr>
      </p:pic>
      <p:sp>
        <p:nvSpPr>
          <p:cNvPr id="21" name="Text Box 3"/>
          <p:cNvSpPr txBox="1">
            <a:spLocks noChangeArrowheads="1"/>
          </p:cNvSpPr>
          <p:nvPr userDrawn="1"/>
        </p:nvSpPr>
        <p:spPr bwMode="auto">
          <a:xfrm>
            <a:off x="-7938" y="574675"/>
            <a:ext cx="9151938" cy="6165850"/>
          </a:xfrm>
          <a:prstGeom prst="rect">
            <a:avLst/>
          </a:prstGeom>
          <a:solidFill>
            <a:srgbClr val="00589C">
              <a:alpha val="80000"/>
            </a:srgbClr>
          </a:solidFill>
          <a:ln>
            <a:noFill/>
          </a:ln>
          <a:effectLst/>
          <a:extLst/>
        </p:spPr>
        <p:txBody>
          <a:bodyPr/>
          <a:lstStyle/>
          <a:p>
            <a:pPr>
              <a:spcBef>
                <a:spcPct val="50000"/>
              </a:spcBef>
              <a:defRPr/>
            </a:pPr>
            <a:endParaRPr lang="en-US" sz="1800" b="0">
              <a:solidFill>
                <a:srgbClr val="000000"/>
              </a:solidFill>
            </a:endParaRPr>
          </a:p>
        </p:txBody>
      </p:sp>
      <p:pic>
        <p:nvPicPr>
          <p:cNvPr id="13321" name="Grafik 3"/>
          <p:cNvPicPr>
            <a:picLocks noChangeAspect="1"/>
          </p:cNvPicPr>
          <p:nvPr userDrawn="1"/>
        </p:nvPicPr>
        <p:blipFill>
          <a:blip r:embed="rId17" cstate="print"/>
          <a:srcRect/>
          <a:stretch>
            <a:fillRect/>
          </a:stretch>
        </p:blipFill>
        <p:spPr bwMode="auto">
          <a:xfrm>
            <a:off x="7308850" y="5253038"/>
            <a:ext cx="1628775" cy="1128712"/>
          </a:xfrm>
          <a:prstGeom prst="rect">
            <a:avLst/>
          </a:prstGeom>
          <a:noFill/>
          <a:ln w="9525">
            <a:noFill/>
            <a:miter lim="800000"/>
            <a:headEnd/>
            <a:tailEnd/>
          </a:ln>
        </p:spPr>
      </p:pic>
      <p:sp>
        <p:nvSpPr>
          <p:cNvPr id="18" name="Rectangle 24"/>
          <p:cNvSpPr>
            <a:spLocks noChangeArrowheads="1"/>
          </p:cNvSpPr>
          <p:nvPr userDrawn="1"/>
        </p:nvSpPr>
        <p:spPr bwMode="auto">
          <a:xfrm>
            <a:off x="3040063" y="6615113"/>
            <a:ext cx="3048000" cy="125412"/>
          </a:xfrm>
          <a:prstGeom prst="rect">
            <a:avLst/>
          </a:prstGeom>
          <a:solidFill>
            <a:schemeClr val="bg1">
              <a:lumMod val="85000"/>
            </a:schemeClr>
          </a:solidFill>
          <a:ln>
            <a:noFill/>
          </a:ln>
          <a:effectLst/>
        </p:spPr>
        <p:txBody>
          <a:bodyPr wrap="none" anchor="ctr"/>
          <a:lstStyle/>
          <a:p>
            <a:pPr>
              <a:defRPr/>
            </a:pPr>
            <a:endParaRPr lang="de-DE" sz="1800" b="0"/>
          </a:p>
        </p:txBody>
      </p:sp>
      <p:sp>
        <p:nvSpPr>
          <p:cNvPr id="19" name="Rectangle 24"/>
          <p:cNvSpPr>
            <a:spLocks noChangeArrowheads="1"/>
          </p:cNvSpPr>
          <p:nvPr userDrawn="1"/>
        </p:nvSpPr>
        <p:spPr bwMode="auto">
          <a:xfrm>
            <a:off x="-7938" y="6740525"/>
            <a:ext cx="3048001" cy="125413"/>
          </a:xfrm>
          <a:prstGeom prst="rect">
            <a:avLst/>
          </a:prstGeom>
          <a:solidFill>
            <a:schemeClr val="bg1">
              <a:lumMod val="65000"/>
            </a:schemeClr>
          </a:solidFill>
          <a:ln>
            <a:noFill/>
          </a:ln>
          <a:effectLst/>
        </p:spPr>
        <p:txBody>
          <a:bodyPr wrap="none" anchor="ctr"/>
          <a:lstStyle/>
          <a:p>
            <a:pPr>
              <a:defRPr/>
            </a:pPr>
            <a:endParaRPr lang="de-DE" sz="1800" b="0"/>
          </a:p>
        </p:txBody>
      </p:sp>
      <p:sp>
        <p:nvSpPr>
          <p:cNvPr id="1048" name="Rectangle 24"/>
          <p:cNvSpPr>
            <a:spLocks noChangeArrowheads="1"/>
          </p:cNvSpPr>
          <p:nvPr userDrawn="1"/>
        </p:nvSpPr>
        <p:spPr bwMode="auto">
          <a:xfrm>
            <a:off x="-7938" y="6489700"/>
            <a:ext cx="3048001" cy="125413"/>
          </a:xfrm>
          <a:prstGeom prst="rect">
            <a:avLst/>
          </a:prstGeom>
          <a:solidFill>
            <a:srgbClr val="CF6800"/>
          </a:solidFill>
          <a:ln>
            <a:noFill/>
          </a:ln>
          <a:effectLst/>
          <a:extLst/>
        </p:spPr>
        <p:txBody>
          <a:bodyPr wrap="none" anchor="ctr"/>
          <a:lstStyle/>
          <a:p>
            <a:pPr>
              <a:defRPr/>
            </a:pPr>
            <a:endParaRPr lang="de-DE" sz="1800" b="0"/>
          </a:p>
        </p:txBody>
      </p:sp>
      <p:sp>
        <p:nvSpPr>
          <p:cNvPr id="24" name="Rectangle 24"/>
          <p:cNvSpPr>
            <a:spLocks noChangeArrowheads="1"/>
          </p:cNvSpPr>
          <p:nvPr userDrawn="1"/>
        </p:nvSpPr>
        <p:spPr bwMode="auto">
          <a:xfrm>
            <a:off x="-7938" y="6615113"/>
            <a:ext cx="3048001" cy="125412"/>
          </a:xfrm>
          <a:prstGeom prst="rect">
            <a:avLst/>
          </a:prstGeom>
          <a:solidFill>
            <a:schemeClr val="bg1">
              <a:lumMod val="95000"/>
            </a:schemeClr>
          </a:solidFill>
          <a:ln>
            <a:noFill/>
          </a:ln>
          <a:effectLst/>
        </p:spPr>
        <p:txBody>
          <a:bodyPr wrap="none" anchor="ctr"/>
          <a:lstStyle/>
          <a:p>
            <a:pPr>
              <a:defRPr/>
            </a:pPr>
            <a:endParaRPr lang="de-DE" sz="1800" b="0"/>
          </a:p>
        </p:txBody>
      </p:sp>
      <p:sp>
        <p:nvSpPr>
          <p:cNvPr id="25" name="Rectangle 24"/>
          <p:cNvSpPr>
            <a:spLocks noChangeArrowheads="1"/>
          </p:cNvSpPr>
          <p:nvPr userDrawn="1"/>
        </p:nvSpPr>
        <p:spPr bwMode="auto">
          <a:xfrm>
            <a:off x="3040063" y="6740525"/>
            <a:ext cx="6103937" cy="125413"/>
          </a:xfrm>
          <a:prstGeom prst="rect">
            <a:avLst/>
          </a:prstGeom>
          <a:solidFill>
            <a:schemeClr val="bg1">
              <a:lumMod val="95000"/>
            </a:schemeClr>
          </a:solidFill>
          <a:ln>
            <a:noFill/>
          </a:ln>
          <a:effectLst/>
        </p:spPr>
        <p:txBody>
          <a:bodyPr wrap="none" anchor="ctr"/>
          <a:lstStyle/>
          <a:p>
            <a:pPr>
              <a:defRPr/>
            </a:pPr>
            <a:endParaRPr lang="de-DE" sz="1800" b="0"/>
          </a:p>
        </p:txBody>
      </p:sp>
      <p:sp>
        <p:nvSpPr>
          <p:cNvPr id="31" name="Text Box 8"/>
          <p:cNvSpPr txBox="1">
            <a:spLocks noChangeArrowheads="1"/>
          </p:cNvSpPr>
          <p:nvPr userDrawn="1"/>
        </p:nvSpPr>
        <p:spPr bwMode="auto">
          <a:xfrm>
            <a:off x="4763" y="6597650"/>
            <a:ext cx="2982912" cy="184150"/>
          </a:xfrm>
          <a:prstGeom prst="rect">
            <a:avLst/>
          </a:prstGeom>
          <a:noFill/>
          <a:ln>
            <a:noFill/>
          </a:ln>
          <a:effectLst/>
          <a:extLst/>
        </p:spPr>
        <p:txBody>
          <a:bodyPr>
            <a:spAutoFit/>
          </a:bodyPr>
          <a:lstStyle/>
          <a:p>
            <a:pPr algn="ctr">
              <a:spcBef>
                <a:spcPct val="50000"/>
              </a:spcBef>
              <a:defRPr/>
            </a:pPr>
            <a:r>
              <a:rPr lang="en-US" sz="600" b="0">
                <a:solidFill>
                  <a:srgbClr val="00589C"/>
                </a:solidFill>
                <a:sym typeface="Wingdings 2" pitchFamily="18" charset="2"/>
              </a:rPr>
              <a:t>Jochen Teichert </a:t>
            </a:r>
            <a:r>
              <a:rPr lang="de-DE" sz="600" b="0">
                <a:solidFill>
                  <a:srgbClr val="00589C"/>
                </a:solidFill>
                <a:sym typeface="Wingdings 2" pitchFamily="18" charset="2"/>
              </a:rPr>
              <a:t> j.teichert@hzdr.de</a:t>
            </a:r>
            <a:r>
              <a:rPr lang="en-US" sz="600" b="0">
                <a:solidFill>
                  <a:srgbClr val="00589C"/>
                </a:solidFill>
                <a:sym typeface="Wingdings 2" pitchFamily="18" charset="2"/>
              </a:rPr>
              <a:t> </a:t>
            </a:r>
            <a:r>
              <a:rPr lang="de-DE" sz="600" b="0">
                <a:solidFill>
                  <a:srgbClr val="00589C"/>
                </a:solidFill>
                <a:sym typeface="Wingdings 2" pitchFamily="18" charset="2"/>
              </a:rPr>
              <a:t> </a:t>
            </a:r>
            <a:r>
              <a:rPr lang="en-US" sz="600" b="0">
                <a:solidFill>
                  <a:srgbClr val="00589C"/>
                </a:solidFill>
                <a:sym typeface="Wingdings 2" pitchFamily="18" charset="2"/>
              </a:rPr>
              <a:t> www.hzdr.de  </a:t>
            </a:r>
            <a:r>
              <a:rPr lang="de-DE" sz="600" b="0">
                <a:solidFill>
                  <a:srgbClr val="00589C"/>
                </a:solidFill>
                <a:sym typeface="Wingdings 2" pitchFamily="18" charset="2"/>
              </a:rPr>
              <a:t>  HZDR</a:t>
            </a:r>
          </a:p>
        </p:txBody>
      </p:sp>
      <p:sp>
        <p:nvSpPr>
          <p:cNvPr id="5" name="Textfeld 4"/>
          <p:cNvSpPr txBox="1"/>
          <p:nvPr userDrawn="1"/>
        </p:nvSpPr>
        <p:spPr>
          <a:xfrm>
            <a:off x="7519988" y="6573838"/>
            <a:ext cx="1452562" cy="184150"/>
          </a:xfrm>
          <a:prstGeom prst="rect">
            <a:avLst/>
          </a:prstGeom>
          <a:noFill/>
        </p:spPr>
        <p:txBody>
          <a:bodyPr wrap="none">
            <a:spAutoFit/>
          </a:bodyPr>
          <a:lstStyle/>
          <a:p>
            <a:pPr>
              <a:defRPr/>
            </a:pPr>
            <a:r>
              <a:rPr lang="de-DE" sz="600" b="0" dirty="0">
                <a:solidFill>
                  <a:schemeClr val="bg1"/>
                </a:solidFill>
              </a:rPr>
              <a:t>Mitglied der Helmholtz-Gemeinschaft</a:t>
            </a:r>
          </a:p>
        </p:txBody>
      </p:sp>
      <p:sp>
        <p:nvSpPr>
          <p:cNvPr id="26" name="Text Box 3"/>
          <p:cNvSpPr txBox="1">
            <a:spLocks noChangeArrowheads="1"/>
          </p:cNvSpPr>
          <p:nvPr userDrawn="1"/>
        </p:nvSpPr>
        <p:spPr bwMode="auto">
          <a:xfrm>
            <a:off x="0" y="574678"/>
            <a:ext cx="2708176" cy="1846210"/>
          </a:xfrm>
          <a:prstGeom prst="rect">
            <a:avLst/>
          </a:prstGeom>
          <a:gradFill flip="none" rotWithShape="1">
            <a:gsLst>
              <a:gs pos="0">
                <a:srgbClr val="00519E">
                  <a:gamma/>
                  <a:shade val="92941"/>
                  <a:invGamma/>
                  <a:alpha val="50000"/>
                </a:srgbClr>
              </a:gs>
              <a:gs pos="64195">
                <a:srgbClr val="004E98">
                  <a:alpha val="10000"/>
                </a:srgbClr>
              </a:gs>
              <a:gs pos="23000">
                <a:srgbClr val="00519E">
                  <a:alpha val="45000"/>
                </a:srgbClr>
              </a:gs>
              <a:gs pos="100000">
                <a:srgbClr val="00519E">
                  <a:gamma/>
                  <a:shade val="92941"/>
                  <a:invGamma/>
                  <a:alpha val="0"/>
                </a:srgbClr>
              </a:gs>
            </a:gsLst>
            <a:lin ang="4800000" scaled="0"/>
            <a:tileRect/>
          </a:gradFill>
          <a:ln>
            <a:noFill/>
          </a:ln>
          <a:effectLst/>
          <a:extLst/>
        </p:spPr>
        <p:txBody>
          <a:bodyPr/>
          <a:lstStyle/>
          <a:p>
            <a:pPr>
              <a:spcBef>
                <a:spcPct val="50000"/>
              </a:spcBef>
              <a:defRPr/>
            </a:pPr>
            <a:endParaRPr lang="en-US" sz="1800" b="0">
              <a:solidFill>
                <a:srgbClr val="000000"/>
              </a:solidFill>
            </a:endParaRPr>
          </a:p>
        </p:txBody>
      </p:sp>
      <p:pic>
        <p:nvPicPr>
          <p:cNvPr id="13332" name="Bild 4" descr="DDC_Sticker_groß_Schatten_RGB.png"/>
          <p:cNvPicPr>
            <a:picLocks noChangeAspect="1"/>
          </p:cNvPicPr>
          <p:nvPr userDrawn="1"/>
        </p:nvPicPr>
        <p:blipFill>
          <a:blip r:embed="rId18" cstate="print"/>
          <a:srcRect/>
          <a:stretch>
            <a:fillRect/>
          </a:stretch>
        </p:blipFill>
        <p:spPr bwMode="auto">
          <a:xfrm>
            <a:off x="6275388" y="5683250"/>
            <a:ext cx="781050" cy="779463"/>
          </a:xfrm>
          <a:prstGeom prst="rect">
            <a:avLst/>
          </a:prstGeom>
          <a:noFill/>
          <a:ln w="9525">
            <a:noFill/>
            <a:miter lim="800000"/>
            <a:headEnd/>
            <a:tailEnd/>
          </a:ln>
        </p:spPr>
      </p:pic>
      <p:sp>
        <p:nvSpPr>
          <p:cNvPr id="13333" name="Text Box 21"/>
          <p:cNvSpPr txBox="1">
            <a:spLocks noChangeArrowheads="1"/>
          </p:cNvSpPr>
          <p:nvPr userDrawn="1"/>
        </p:nvSpPr>
        <p:spPr bwMode="auto">
          <a:xfrm>
            <a:off x="6135688" y="6499225"/>
            <a:ext cx="446087" cy="244475"/>
          </a:xfrm>
          <a:prstGeom prst="rect">
            <a:avLst/>
          </a:prstGeom>
          <a:noFill/>
          <a:ln w="9525">
            <a:noFill/>
            <a:miter lim="800000"/>
            <a:headEnd/>
            <a:tailEnd/>
          </a:ln>
          <a:effectLst/>
        </p:spPr>
        <p:txBody>
          <a:bodyPr wrap="none">
            <a:spAutoFit/>
          </a:bodyPr>
          <a:lstStyle/>
          <a:p>
            <a:pPr>
              <a:defRPr/>
            </a:pPr>
            <a:fld id="{9FF96E9F-78C0-4280-9629-6BFA6E6B2811}" type="slidenum">
              <a:rPr lang="en-US" sz="1000"/>
              <a:pPr>
                <a:defRPr/>
              </a:pPr>
              <a:t>‹Nr.›</a:t>
            </a:fld>
            <a:endParaRPr lang="en-US" sz="100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82" name="Line 10"/>
          <p:cNvSpPr>
            <a:spLocks noChangeShapeType="1"/>
          </p:cNvSpPr>
          <p:nvPr userDrawn="1"/>
        </p:nvSpPr>
        <p:spPr bwMode="auto">
          <a:xfrm>
            <a:off x="0" y="466725"/>
            <a:ext cx="9142413" cy="1588"/>
          </a:xfrm>
          <a:prstGeom prst="line">
            <a:avLst/>
          </a:prstGeom>
          <a:noFill/>
          <a:ln w="19050" cap="rnd">
            <a:solidFill>
              <a:schemeClr val="bg1"/>
            </a:solidFill>
            <a:prstDash val="sysDot"/>
            <a:round/>
            <a:headEnd/>
            <a:tailEnd/>
          </a:ln>
          <a:effectLst/>
          <a:extLst/>
        </p:spPr>
        <p:txBody>
          <a:bodyPr/>
          <a:lstStyle/>
          <a:p>
            <a:pPr>
              <a:defRPr/>
            </a:pPr>
            <a:endParaRPr lang="de-DE" sz="1800" b="0"/>
          </a:p>
        </p:txBody>
      </p:sp>
      <p:pic>
        <p:nvPicPr>
          <p:cNvPr id="25603" name="Picture 18" descr="FZD-Bildmarke_Preussel_wtransparent"/>
          <p:cNvPicPr>
            <a:picLocks noChangeAspect="1" noChangeArrowheads="1"/>
          </p:cNvPicPr>
          <p:nvPr userDrawn="1"/>
        </p:nvPicPr>
        <p:blipFill>
          <a:blip r:embed="rId15" cstate="print"/>
          <a:srcRect/>
          <a:stretch>
            <a:fillRect/>
          </a:stretch>
        </p:blipFill>
        <p:spPr bwMode="auto">
          <a:xfrm>
            <a:off x="8532813" y="44450"/>
            <a:ext cx="325437" cy="360363"/>
          </a:xfrm>
          <a:prstGeom prst="rect">
            <a:avLst/>
          </a:prstGeom>
          <a:noFill/>
          <a:ln w="9525">
            <a:noFill/>
            <a:miter lim="800000"/>
            <a:headEnd/>
            <a:tailEnd/>
          </a:ln>
        </p:spPr>
      </p:pic>
      <p:sp>
        <p:nvSpPr>
          <p:cNvPr id="3101" name="Text Box 29"/>
          <p:cNvSpPr txBox="1">
            <a:spLocks noChangeArrowheads="1"/>
          </p:cNvSpPr>
          <p:nvPr userDrawn="1"/>
        </p:nvSpPr>
        <p:spPr bwMode="auto">
          <a:xfrm>
            <a:off x="287338" y="6619875"/>
            <a:ext cx="2438400" cy="122238"/>
          </a:xfrm>
          <a:prstGeom prst="rect">
            <a:avLst/>
          </a:prstGeom>
          <a:noFill/>
          <a:ln>
            <a:noFill/>
          </a:ln>
          <a:effectLst/>
          <a:extLst/>
        </p:spPr>
        <p:txBody>
          <a:bodyPr lIns="0" tIns="0" rIns="0" bIns="0">
            <a:spAutoFit/>
          </a:bodyPr>
          <a:lstStyle/>
          <a:p>
            <a:pPr eaLnBrk="0" hangingPunct="0">
              <a:spcBef>
                <a:spcPct val="50000"/>
              </a:spcBef>
              <a:defRPr/>
            </a:pPr>
            <a:r>
              <a:rPr lang="de-DE" sz="800" b="0">
                <a:solidFill>
                  <a:schemeClr val="bg1"/>
                </a:solidFill>
              </a:rPr>
              <a:t>Seite </a:t>
            </a:r>
            <a:fld id="{EE3A1643-19DD-42AD-B1E3-72145523B6DB}" type="slidenum">
              <a:rPr lang="de-DE" sz="800" b="0">
                <a:solidFill>
                  <a:schemeClr val="bg1"/>
                </a:solidFill>
              </a:rPr>
              <a:pPr eaLnBrk="0" hangingPunct="0">
                <a:spcBef>
                  <a:spcPct val="50000"/>
                </a:spcBef>
                <a:defRPr/>
              </a:pPr>
              <a:t>‹Nr.›</a:t>
            </a:fld>
            <a:endParaRPr lang="de-DE" sz="800" b="0">
              <a:solidFill>
                <a:schemeClr val="bg1"/>
              </a:solidFill>
            </a:endParaRPr>
          </a:p>
        </p:txBody>
      </p:sp>
      <p:pic>
        <p:nvPicPr>
          <p:cNvPr id="25605" name="Bild 5" descr="DDC_Logo_110x50_4C.eps"/>
          <p:cNvPicPr>
            <a:picLocks noChangeAspect="1"/>
          </p:cNvPicPr>
          <p:nvPr userDrawn="1"/>
        </p:nvPicPr>
        <p:blipFill>
          <a:blip r:embed="rId16" cstate="print"/>
          <a:srcRect/>
          <a:stretch>
            <a:fillRect/>
          </a:stretch>
        </p:blipFill>
        <p:spPr bwMode="auto">
          <a:xfrm>
            <a:off x="6732588" y="6237288"/>
            <a:ext cx="719137" cy="328612"/>
          </a:xfrm>
          <a:prstGeom prst="rect">
            <a:avLst/>
          </a:prstGeom>
          <a:noFill/>
          <a:ln w="9525">
            <a:noFill/>
            <a:miter lim="800000"/>
            <a:headEnd/>
            <a:tailEnd/>
          </a:ln>
        </p:spPr>
      </p:pic>
      <p:pic>
        <p:nvPicPr>
          <p:cNvPr id="25606" name="Picture 29"/>
          <p:cNvPicPr>
            <a:picLocks noChangeAspect="1" noChangeArrowheads="1"/>
          </p:cNvPicPr>
          <p:nvPr userDrawn="1"/>
        </p:nvPicPr>
        <p:blipFill>
          <a:blip r:embed="rId17" cstate="print"/>
          <a:srcRect b="26974"/>
          <a:stretch>
            <a:fillRect/>
          </a:stretch>
        </p:blipFill>
        <p:spPr bwMode="auto">
          <a:xfrm>
            <a:off x="4183063" y="0"/>
            <a:ext cx="4959350" cy="574675"/>
          </a:xfrm>
          <a:prstGeom prst="rect">
            <a:avLst/>
          </a:prstGeom>
          <a:noFill/>
          <a:ln w="9525">
            <a:noFill/>
            <a:miter lim="800000"/>
            <a:headEnd/>
            <a:tailEnd/>
          </a:ln>
        </p:spPr>
      </p:pic>
      <p:pic>
        <p:nvPicPr>
          <p:cNvPr id="25607" name="Picture 30"/>
          <p:cNvPicPr>
            <a:picLocks noChangeAspect="1" noChangeArrowheads="1"/>
          </p:cNvPicPr>
          <p:nvPr userDrawn="1"/>
        </p:nvPicPr>
        <p:blipFill>
          <a:blip r:embed="rId18" cstate="print"/>
          <a:srcRect b="26974"/>
          <a:stretch>
            <a:fillRect/>
          </a:stretch>
        </p:blipFill>
        <p:spPr bwMode="auto">
          <a:xfrm>
            <a:off x="-7938" y="0"/>
            <a:ext cx="4191001" cy="574675"/>
          </a:xfrm>
          <a:prstGeom prst="rect">
            <a:avLst/>
          </a:prstGeom>
          <a:noFill/>
          <a:ln w="9525">
            <a:noFill/>
            <a:miter lim="800000"/>
            <a:headEnd/>
            <a:tailEnd/>
          </a:ln>
        </p:spPr>
      </p:pic>
      <p:sp>
        <p:nvSpPr>
          <p:cNvPr id="11" name="Rechteck 10"/>
          <p:cNvSpPr/>
          <p:nvPr userDrawn="1"/>
        </p:nvSpPr>
        <p:spPr bwMode="auto">
          <a:xfrm>
            <a:off x="-7938" y="0"/>
            <a:ext cx="9150351" cy="574675"/>
          </a:xfrm>
          <a:prstGeom prst="rect">
            <a:avLst/>
          </a:prstGeom>
          <a:solidFill>
            <a:srgbClr val="00589C">
              <a:alpha val="60000"/>
            </a:srgbClr>
          </a:solidFill>
          <a:ln>
            <a:noFill/>
          </a:ln>
          <a:effectLst/>
        </p:spPr>
        <p:txBody>
          <a:bodyPr lIns="90000" tIns="46800" rIns="90000" bIns="46800"/>
          <a:lstStyle/>
          <a:p>
            <a:pPr>
              <a:defRPr/>
            </a:pPr>
            <a:endParaRPr lang="de-DE" sz="1800" b="0" dirty="0"/>
          </a:p>
        </p:txBody>
      </p:sp>
      <p:sp>
        <p:nvSpPr>
          <p:cNvPr id="12" name="Rechteck 11"/>
          <p:cNvSpPr/>
          <p:nvPr userDrawn="1"/>
        </p:nvSpPr>
        <p:spPr bwMode="auto">
          <a:xfrm>
            <a:off x="-7938" y="0"/>
            <a:ext cx="287338" cy="287338"/>
          </a:xfrm>
          <a:prstGeom prst="rect">
            <a:avLst/>
          </a:prstGeom>
          <a:solidFill>
            <a:srgbClr val="CF6800"/>
          </a:solidFill>
          <a:ln>
            <a:noFill/>
          </a:ln>
          <a:effectLst/>
        </p:spPr>
        <p:txBody>
          <a:bodyPr lIns="90000" tIns="46800" rIns="90000" bIns="46800"/>
          <a:lstStyle/>
          <a:p>
            <a:pPr>
              <a:defRPr/>
            </a:pPr>
            <a:endParaRPr lang="de-DE" sz="1800" b="0"/>
          </a:p>
        </p:txBody>
      </p:sp>
      <p:pic>
        <p:nvPicPr>
          <p:cNvPr id="25610" name="Grafik 12"/>
          <p:cNvPicPr>
            <a:picLocks noChangeAspect="1"/>
          </p:cNvPicPr>
          <p:nvPr userDrawn="1"/>
        </p:nvPicPr>
        <p:blipFill>
          <a:blip r:embed="rId19" cstate="print"/>
          <a:srcRect/>
          <a:stretch>
            <a:fillRect/>
          </a:stretch>
        </p:blipFill>
        <p:spPr bwMode="auto">
          <a:xfrm>
            <a:off x="7683500" y="115888"/>
            <a:ext cx="1296988" cy="236537"/>
          </a:xfrm>
          <a:prstGeom prst="rect">
            <a:avLst/>
          </a:prstGeom>
          <a:noFill/>
          <a:ln w="9525">
            <a:noFill/>
            <a:miter lim="800000"/>
            <a:headEnd/>
            <a:tailEnd/>
          </a:ln>
        </p:spPr>
      </p:pic>
      <p:sp>
        <p:nvSpPr>
          <p:cNvPr id="14" name="Rectangle 24"/>
          <p:cNvSpPr>
            <a:spLocks noChangeArrowheads="1"/>
          </p:cNvSpPr>
          <p:nvPr userDrawn="1"/>
        </p:nvSpPr>
        <p:spPr bwMode="auto">
          <a:xfrm>
            <a:off x="-7938" y="6619875"/>
            <a:ext cx="3048001" cy="125413"/>
          </a:xfrm>
          <a:prstGeom prst="rect">
            <a:avLst/>
          </a:prstGeom>
          <a:solidFill>
            <a:schemeClr val="bg1">
              <a:lumMod val="65000"/>
            </a:schemeClr>
          </a:solidFill>
          <a:ln>
            <a:noFill/>
          </a:ln>
          <a:effectLst/>
        </p:spPr>
        <p:txBody>
          <a:bodyPr wrap="none" anchor="ctr"/>
          <a:lstStyle/>
          <a:p>
            <a:pPr>
              <a:defRPr/>
            </a:pPr>
            <a:endParaRPr lang="de-DE" sz="1800" b="0"/>
          </a:p>
        </p:txBody>
      </p:sp>
      <p:sp>
        <p:nvSpPr>
          <p:cNvPr id="15" name="Rectangle 24"/>
          <p:cNvSpPr>
            <a:spLocks noChangeArrowheads="1"/>
          </p:cNvSpPr>
          <p:nvPr userDrawn="1"/>
        </p:nvSpPr>
        <p:spPr bwMode="auto">
          <a:xfrm>
            <a:off x="3038475" y="6619875"/>
            <a:ext cx="6103938" cy="125413"/>
          </a:xfrm>
          <a:prstGeom prst="rect">
            <a:avLst/>
          </a:prstGeom>
          <a:solidFill>
            <a:srgbClr val="00589C"/>
          </a:solidFill>
          <a:ln>
            <a:noFill/>
          </a:ln>
          <a:effectLst/>
        </p:spPr>
        <p:txBody>
          <a:bodyPr wrap="none" anchor="ctr"/>
          <a:lstStyle/>
          <a:p>
            <a:pPr>
              <a:defRPr/>
            </a:pPr>
            <a:endParaRPr lang="de-DE" sz="1800" b="0"/>
          </a:p>
        </p:txBody>
      </p:sp>
      <p:sp>
        <p:nvSpPr>
          <p:cNvPr id="16" name="Rectangle 24"/>
          <p:cNvSpPr>
            <a:spLocks noChangeArrowheads="1"/>
          </p:cNvSpPr>
          <p:nvPr userDrawn="1"/>
        </p:nvSpPr>
        <p:spPr bwMode="auto">
          <a:xfrm>
            <a:off x="-7938" y="6742113"/>
            <a:ext cx="3048001" cy="125412"/>
          </a:xfrm>
          <a:prstGeom prst="rect">
            <a:avLst/>
          </a:prstGeom>
          <a:solidFill>
            <a:srgbClr val="00589C"/>
          </a:solidFill>
          <a:ln>
            <a:noFill/>
          </a:ln>
          <a:effectLst/>
        </p:spPr>
        <p:txBody>
          <a:bodyPr wrap="none" anchor="ctr"/>
          <a:lstStyle/>
          <a:p>
            <a:pPr>
              <a:defRPr/>
            </a:pPr>
            <a:endParaRPr lang="de-DE" sz="1800" b="0"/>
          </a:p>
        </p:txBody>
      </p:sp>
      <p:sp>
        <p:nvSpPr>
          <p:cNvPr id="17" name="Textfeld 16"/>
          <p:cNvSpPr txBox="1"/>
          <p:nvPr userDrawn="1"/>
        </p:nvSpPr>
        <p:spPr>
          <a:xfrm>
            <a:off x="7637463" y="6591300"/>
            <a:ext cx="1452562" cy="184150"/>
          </a:xfrm>
          <a:prstGeom prst="rect">
            <a:avLst/>
          </a:prstGeom>
          <a:noFill/>
        </p:spPr>
        <p:txBody>
          <a:bodyPr wrap="none">
            <a:spAutoFit/>
          </a:bodyPr>
          <a:lstStyle/>
          <a:p>
            <a:pPr>
              <a:defRPr/>
            </a:pPr>
            <a:r>
              <a:rPr lang="de-DE" sz="600" b="0" dirty="0">
                <a:solidFill>
                  <a:schemeClr val="bg1"/>
                </a:solidFill>
              </a:rPr>
              <a:t>Mitglied der Helmholtz-Gemeinschaft</a:t>
            </a:r>
          </a:p>
        </p:txBody>
      </p:sp>
      <p:pic>
        <p:nvPicPr>
          <p:cNvPr id="25615" name="Grafik 1"/>
          <p:cNvPicPr>
            <a:picLocks noChangeAspect="1"/>
          </p:cNvPicPr>
          <p:nvPr userDrawn="1"/>
        </p:nvPicPr>
        <p:blipFill>
          <a:blip r:embed="rId20" cstate="print"/>
          <a:srcRect/>
          <a:stretch>
            <a:fillRect/>
          </a:stretch>
        </p:blipFill>
        <p:spPr bwMode="auto">
          <a:xfrm>
            <a:off x="7683500" y="6288088"/>
            <a:ext cx="1285875" cy="231775"/>
          </a:xfrm>
          <a:prstGeom prst="rect">
            <a:avLst/>
          </a:prstGeom>
          <a:noFill/>
          <a:ln w="9525">
            <a:noFill/>
            <a:miter lim="800000"/>
            <a:headEnd/>
            <a:tailEnd/>
          </a:ln>
        </p:spPr>
      </p:pic>
      <p:sp>
        <p:nvSpPr>
          <p:cNvPr id="19" name="Rectangle 24"/>
          <p:cNvSpPr>
            <a:spLocks noChangeArrowheads="1"/>
          </p:cNvSpPr>
          <p:nvPr userDrawn="1"/>
        </p:nvSpPr>
        <p:spPr bwMode="auto">
          <a:xfrm>
            <a:off x="3038475" y="6742113"/>
            <a:ext cx="6103938" cy="125412"/>
          </a:xfrm>
          <a:prstGeom prst="rect">
            <a:avLst/>
          </a:prstGeom>
          <a:solidFill>
            <a:schemeClr val="bg1">
              <a:lumMod val="95000"/>
            </a:schemeClr>
          </a:solidFill>
          <a:ln>
            <a:noFill/>
          </a:ln>
          <a:effectLst/>
        </p:spPr>
        <p:txBody>
          <a:bodyPr wrap="none" anchor="ctr"/>
          <a:lstStyle/>
          <a:p>
            <a:pPr>
              <a:defRPr/>
            </a:pPr>
            <a:endParaRPr lang="de-DE" sz="1800" b="0"/>
          </a:p>
        </p:txBody>
      </p:sp>
      <p:sp>
        <p:nvSpPr>
          <p:cNvPr id="20" name="Text Box 8"/>
          <p:cNvSpPr txBox="1">
            <a:spLocks noChangeArrowheads="1"/>
          </p:cNvSpPr>
          <p:nvPr userDrawn="1"/>
        </p:nvSpPr>
        <p:spPr bwMode="auto">
          <a:xfrm>
            <a:off x="4763" y="6597650"/>
            <a:ext cx="2982912" cy="184150"/>
          </a:xfrm>
          <a:prstGeom prst="rect">
            <a:avLst/>
          </a:prstGeom>
          <a:noFill/>
          <a:ln>
            <a:noFill/>
          </a:ln>
          <a:effectLst/>
          <a:extLst/>
        </p:spPr>
        <p:txBody>
          <a:bodyPr>
            <a:spAutoFit/>
          </a:bodyPr>
          <a:lstStyle/>
          <a:p>
            <a:pPr algn="ctr">
              <a:spcBef>
                <a:spcPct val="50000"/>
              </a:spcBef>
              <a:defRPr/>
            </a:pPr>
            <a:r>
              <a:rPr lang="en-US" sz="600" b="0">
                <a:solidFill>
                  <a:srgbClr val="00589C"/>
                </a:solidFill>
                <a:sym typeface="Wingdings 2" pitchFamily="18" charset="2"/>
              </a:rPr>
              <a:t>Jochen Teichert  </a:t>
            </a:r>
            <a:r>
              <a:rPr lang="de-DE" sz="600" b="0">
                <a:solidFill>
                  <a:srgbClr val="00589C"/>
                </a:solidFill>
                <a:sym typeface="Wingdings 2" pitchFamily="18" charset="2"/>
              </a:rPr>
              <a:t> j.teichertl@hzdr.de</a:t>
            </a:r>
            <a:r>
              <a:rPr lang="en-US" sz="600" b="0">
                <a:solidFill>
                  <a:srgbClr val="00589C"/>
                </a:solidFill>
                <a:sym typeface="Wingdings 2" pitchFamily="18" charset="2"/>
              </a:rPr>
              <a:t> </a:t>
            </a:r>
            <a:r>
              <a:rPr lang="de-DE" sz="600" b="0">
                <a:solidFill>
                  <a:srgbClr val="00589C"/>
                </a:solidFill>
                <a:sym typeface="Wingdings 2" pitchFamily="18" charset="2"/>
              </a:rPr>
              <a:t> </a:t>
            </a:r>
            <a:r>
              <a:rPr lang="en-US" sz="600" b="0">
                <a:solidFill>
                  <a:srgbClr val="00589C"/>
                </a:solidFill>
                <a:sym typeface="Wingdings 2" pitchFamily="18" charset="2"/>
              </a:rPr>
              <a:t> www.hzdr.de  </a:t>
            </a:r>
            <a:r>
              <a:rPr lang="de-DE" sz="600" b="0">
                <a:solidFill>
                  <a:srgbClr val="00589C"/>
                </a:solidFill>
                <a:sym typeface="Wingdings 2" pitchFamily="18" charset="2"/>
              </a:rPr>
              <a:t>  HZDR</a:t>
            </a:r>
          </a:p>
        </p:txBody>
      </p:sp>
      <p:sp>
        <p:nvSpPr>
          <p:cNvPr id="25618" name="Text Box 18"/>
          <p:cNvSpPr txBox="1">
            <a:spLocks noChangeArrowheads="1"/>
          </p:cNvSpPr>
          <p:nvPr userDrawn="1"/>
        </p:nvSpPr>
        <p:spPr bwMode="auto">
          <a:xfrm>
            <a:off x="6280150" y="6354763"/>
            <a:ext cx="446088" cy="244475"/>
          </a:xfrm>
          <a:prstGeom prst="rect">
            <a:avLst/>
          </a:prstGeom>
          <a:noFill/>
          <a:ln w="9525">
            <a:noFill/>
            <a:miter lim="800000"/>
            <a:headEnd/>
            <a:tailEnd/>
          </a:ln>
          <a:effectLst/>
        </p:spPr>
        <p:txBody>
          <a:bodyPr wrap="none">
            <a:spAutoFit/>
          </a:bodyPr>
          <a:lstStyle/>
          <a:p>
            <a:pPr>
              <a:defRPr/>
            </a:pPr>
            <a:fld id="{19CEC517-64B9-4C8F-BA6F-C5DD8E3399D7}" type="slidenum">
              <a:rPr lang="en-US" sz="1000"/>
              <a:pPr>
                <a:defRPr/>
              </a:pPr>
              <a:t>‹Nr.›</a:t>
            </a:fld>
            <a:endParaRPr lang="en-US" sz="1000"/>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32" r:id="rId12"/>
    <p:sldLayoutId id="2147483733" r:id="rId13"/>
  </p:sldLayoutIdLst>
  <p:txStyles>
    <p:titleStyle>
      <a:lvl1pPr algn="l" rtl="0" eaLnBrk="0" fontAlgn="base" hangingPunct="0">
        <a:spcBef>
          <a:spcPct val="0"/>
        </a:spcBef>
        <a:spcAft>
          <a:spcPct val="0"/>
        </a:spcAft>
        <a:defRPr sz="3000">
          <a:solidFill>
            <a:srgbClr val="003E89"/>
          </a:solidFill>
          <a:latin typeface="+mj-lt"/>
          <a:ea typeface="+mj-ea"/>
          <a:cs typeface="+mj-cs"/>
        </a:defRPr>
      </a:lvl1pPr>
      <a:lvl2pPr algn="l" rtl="0" eaLnBrk="0" fontAlgn="base" hangingPunct="0">
        <a:spcBef>
          <a:spcPct val="0"/>
        </a:spcBef>
        <a:spcAft>
          <a:spcPct val="0"/>
        </a:spcAft>
        <a:defRPr sz="3000">
          <a:solidFill>
            <a:srgbClr val="003E89"/>
          </a:solidFill>
          <a:latin typeface="Arial" charset="0"/>
        </a:defRPr>
      </a:lvl2pPr>
      <a:lvl3pPr algn="l" rtl="0" eaLnBrk="0" fontAlgn="base" hangingPunct="0">
        <a:spcBef>
          <a:spcPct val="0"/>
        </a:spcBef>
        <a:spcAft>
          <a:spcPct val="0"/>
        </a:spcAft>
        <a:defRPr sz="3000">
          <a:solidFill>
            <a:srgbClr val="003E89"/>
          </a:solidFill>
          <a:latin typeface="Arial" charset="0"/>
        </a:defRPr>
      </a:lvl3pPr>
      <a:lvl4pPr algn="l" rtl="0" eaLnBrk="0" fontAlgn="base" hangingPunct="0">
        <a:spcBef>
          <a:spcPct val="0"/>
        </a:spcBef>
        <a:spcAft>
          <a:spcPct val="0"/>
        </a:spcAft>
        <a:defRPr sz="3000">
          <a:solidFill>
            <a:srgbClr val="003E89"/>
          </a:solidFill>
          <a:latin typeface="Arial" charset="0"/>
        </a:defRPr>
      </a:lvl4pPr>
      <a:lvl5pPr algn="l" rtl="0" eaLnBrk="0" fontAlgn="base" hangingPunct="0">
        <a:spcBef>
          <a:spcPct val="0"/>
        </a:spcBef>
        <a:spcAft>
          <a:spcPct val="0"/>
        </a:spcAft>
        <a:defRPr sz="3000">
          <a:solidFill>
            <a:srgbClr val="003E89"/>
          </a:solidFill>
          <a:latin typeface="Arial" charset="0"/>
        </a:defRPr>
      </a:lvl5pPr>
      <a:lvl6pPr marL="457200" algn="l" rtl="0" fontAlgn="base">
        <a:spcBef>
          <a:spcPct val="0"/>
        </a:spcBef>
        <a:spcAft>
          <a:spcPct val="0"/>
        </a:spcAft>
        <a:defRPr sz="3000">
          <a:solidFill>
            <a:srgbClr val="003E89"/>
          </a:solidFill>
          <a:latin typeface="Arial" charset="0"/>
        </a:defRPr>
      </a:lvl6pPr>
      <a:lvl7pPr marL="914400" algn="l" rtl="0" fontAlgn="base">
        <a:spcBef>
          <a:spcPct val="0"/>
        </a:spcBef>
        <a:spcAft>
          <a:spcPct val="0"/>
        </a:spcAft>
        <a:defRPr sz="3000">
          <a:solidFill>
            <a:srgbClr val="003E89"/>
          </a:solidFill>
          <a:latin typeface="Arial" charset="0"/>
        </a:defRPr>
      </a:lvl7pPr>
      <a:lvl8pPr marL="1371600" algn="l" rtl="0" fontAlgn="base">
        <a:spcBef>
          <a:spcPct val="0"/>
        </a:spcBef>
        <a:spcAft>
          <a:spcPct val="0"/>
        </a:spcAft>
        <a:defRPr sz="3000">
          <a:solidFill>
            <a:srgbClr val="003E89"/>
          </a:solidFill>
          <a:latin typeface="Arial" charset="0"/>
        </a:defRPr>
      </a:lvl8pPr>
      <a:lvl9pPr marL="1828800" algn="l" rtl="0" fontAlgn="base">
        <a:spcBef>
          <a:spcPct val="0"/>
        </a:spcBef>
        <a:spcAft>
          <a:spcPct val="0"/>
        </a:spcAft>
        <a:defRPr sz="3000">
          <a:solidFill>
            <a:srgbClr val="003E89"/>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82" name="Line 10"/>
          <p:cNvSpPr>
            <a:spLocks noChangeShapeType="1"/>
          </p:cNvSpPr>
          <p:nvPr userDrawn="1"/>
        </p:nvSpPr>
        <p:spPr bwMode="auto">
          <a:xfrm>
            <a:off x="0" y="466725"/>
            <a:ext cx="9142413" cy="1588"/>
          </a:xfrm>
          <a:prstGeom prst="line">
            <a:avLst/>
          </a:prstGeom>
          <a:noFill/>
          <a:ln w="19050" cap="rnd">
            <a:solidFill>
              <a:schemeClr val="bg1"/>
            </a:solidFill>
            <a:prstDash val="sysDot"/>
            <a:round/>
            <a:headEnd/>
            <a:tailEnd/>
          </a:ln>
          <a:effectLst/>
          <a:extLst/>
        </p:spPr>
        <p:txBody>
          <a:bodyPr/>
          <a:lstStyle/>
          <a:p>
            <a:pPr>
              <a:defRPr/>
            </a:pPr>
            <a:endParaRPr lang="de-DE" sz="1800" b="0">
              <a:solidFill>
                <a:srgbClr val="000000"/>
              </a:solidFill>
            </a:endParaRPr>
          </a:p>
        </p:txBody>
      </p:sp>
      <p:pic>
        <p:nvPicPr>
          <p:cNvPr id="6147" name="Picture 18" descr="FZD-Bildmarke_Preussel_wtransparent"/>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532813" y="44450"/>
            <a:ext cx="3254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1" name="Text Box 29"/>
          <p:cNvSpPr txBox="1">
            <a:spLocks noChangeArrowheads="1"/>
          </p:cNvSpPr>
          <p:nvPr userDrawn="1"/>
        </p:nvSpPr>
        <p:spPr bwMode="auto">
          <a:xfrm>
            <a:off x="287338" y="6619875"/>
            <a:ext cx="2438400" cy="122238"/>
          </a:xfrm>
          <a:prstGeom prst="rect">
            <a:avLst/>
          </a:prstGeom>
          <a:noFill/>
          <a:ln>
            <a:noFill/>
          </a:ln>
          <a:effectLst/>
          <a:extLst/>
        </p:spPr>
        <p:txBody>
          <a:bodyPr lIns="0" tIns="0" rIns="0" bIns="0">
            <a:spAutoFit/>
          </a:bodyPr>
          <a:lstStyle/>
          <a:p>
            <a:pPr eaLnBrk="0" hangingPunct="0">
              <a:spcBef>
                <a:spcPct val="50000"/>
              </a:spcBef>
              <a:defRPr/>
            </a:pPr>
            <a:r>
              <a:rPr lang="de-DE" sz="800" b="0">
                <a:solidFill>
                  <a:srgbClr val="FFFFFF"/>
                </a:solidFill>
              </a:rPr>
              <a:t>Seite </a:t>
            </a:r>
            <a:fld id="{031F22FA-DD2A-40B5-8A4B-FDF362CB1471}" type="slidenum">
              <a:rPr lang="de-DE" sz="800" b="0">
                <a:solidFill>
                  <a:srgbClr val="FFFFFF"/>
                </a:solidFill>
              </a:rPr>
              <a:pPr eaLnBrk="0" hangingPunct="0">
                <a:spcBef>
                  <a:spcPct val="50000"/>
                </a:spcBef>
                <a:defRPr/>
              </a:pPr>
              <a:t>‹Nr.›</a:t>
            </a:fld>
            <a:endParaRPr lang="de-DE" sz="800" b="0">
              <a:solidFill>
                <a:srgbClr val="FFFFFF"/>
              </a:solidFill>
            </a:endParaRPr>
          </a:p>
        </p:txBody>
      </p:sp>
      <p:pic>
        <p:nvPicPr>
          <p:cNvPr id="6149" name="Bild 5" descr="DDC_Logo_110x50_4C.eps"/>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732588" y="6237288"/>
            <a:ext cx="719137"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9"/>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b="26974"/>
          <a:stretch>
            <a:fillRect/>
          </a:stretch>
        </p:blipFill>
        <p:spPr bwMode="auto">
          <a:xfrm>
            <a:off x="4183063" y="0"/>
            <a:ext cx="49593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0"/>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b="26974"/>
          <a:stretch>
            <a:fillRect/>
          </a:stretch>
        </p:blipFill>
        <p:spPr bwMode="auto">
          <a:xfrm>
            <a:off x="-7938" y="0"/>
            <a:ext cx="419100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bwMode="auto">
          <a:xfrm>
            <a:off x="-7938" y="0"/>
            <a:ext cx="9150351" cy="574675"/>
          </a:xfrm>
          <a:prstGeom prst="rect">
            <a:avLst/>
          </a:prstGeom>
          <a:solidFill>
            <a:srgbClr val="00589C">
              <a:alpha val="60000"/>
            </a:srgbClr>
          </a:solidFill>
          <a:ln>
            <a:noFill/>
          </a:ln>
          <a:effectLst/>
        </p:spPr>
        <p:txBody>
          <a:bodyPr lIns="90000" tIns="46800" rIns="90000" bIns="46800"/>
          <a:lstStyle/>
          <a:p>
            <a:pPr>
              <a:defRPr/>
            </a:pPr>
            <a:endParaRPr lang="de-DE" sz="1800" b="0" dirty="0">
              <a:solidFill>
                <a:srgbClr val="000000"/>
              </a:solidFill>
            </a:endParaRPr>
          </a:p>
        </p:txBody>
      </p:sp>
      <p:sp>
        <p:nvSpPr>
          <p:cNvPr id="12" name="Rechteck 11"/>
          <p:cNvSpPr/>
          <p:nvPr userDrawn="1"/>
        </p:nvSpPr>
        <p:spPr bwMode="auto">
          <a:xfrm>
            <a:off x="-7938" y="0"/>
            <a:ext cx="287338" cy="287338"/>
          </a:xfrm>
          <a:prstGeom prst="rect">
            <a:avLst/>
          </a:prstGeom>
          <a:solidFill>
            <a:srgbClr val="CF6800"/>
          </a:solidFill>
          <a:ln>
            <a:noFill/>
          </a:ln>
          <a:effectLst/>
        </p:spPr>
        <p:txBody>
          <a:bodyPr lIns="90000" tIns="46800" rIns="90000" bIns="46800"/>
          <a:lstStyle/>
          <a:p>
            <a:pPr>
              <a:defRPr/>
            </a:pPr>
            <a:endParaRPr lang="de-DE" sz="1800" b="0">
              <a:solidFill>
                <a:srgbClr val="000000"/>
              </a:solidFill>
            </a:endParaRPr>
          </a:p>
        </p:txBody>
      </p:sp>
      <p:pic>
        <p:nvPicPr>
          <p:cNvPr id="6154" name="Grafik 12"/>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7683500" y="115888"/>
            <a:ext cx="129698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4"/>
          <p:cNvSpPr>
            <a:spLocks noChangeArrowheads="1"/>
          </p:cNvSpPr>
          <p:nvPr userDrawn="1"/>
        </p:nvSpPr>
        <p:spPr bwMode="auto">
          <a:xfrm>
            <a:off x="-7938" y="6619875"/>
            <a:ext cx="3048001" cy="125413"/>
          </a:xfrm>
          <a:prstGeom prst="rect">
            <a:avLst/>
          </a:prstGeom>
          <a:solidFill>
            <a:schemeClr val="bg1">
              <a:lumMod val="65000"/>
            </a:schemeClr>
          </a:solidFill>
          <a:ln>
            <a:noFill/>
          </a:ln>
          <a:effectLst/>
        </p:spPr>
        <p:txBody>
          <a:bodyPr wrap="none" anchor="ctr"/>
          <a:lstStyle/>
          <a:p>
            <a:pPr>
              <a:defRPr/>
            </a:pPr>
            <a:endParaRPr lang="de-DE" sz="1800" b="0">
              <a:solidFill>
                <a:srgbClr val="000000"/>
              </a:solidFill>
            </a:endParaRPr>
          </a:p>
        </p:txBody>
      </p:sp>
      <p:sp>
        <p:nvSpPr>
          <p:cNvPr id="15" name="Rectangle 24"/>
          <p:cNvSpPr>
            <a:spLocks noChangeArrowheads="1"/>
          </p:cNvSpPr>
          <p:nvPr userDrawn="1"/>
        </p:nvSpPr>
        <p:spPr bwMode="auto">
          <a:xfrm>
            <a:off x="3038475" y="6619875"/>
            <a:ext cx="6103938" cy="125413"/>
          </a:xfrm>
          <a:prstGeom prst="rect">
            <a:avLst/>
          </a:prstGeom>
          <a:solidFill>
            <a:srgbClr val="00589C"/>
          </a:solidFill>
          <a:ln>
            <a:noFill/>
          </a:ln>
          <a:effectLst/>
        </p:spPr>
        <p:txBody>
          <a:bodyPr wrap="none" anchor="ctr"/>
          <a:lstStyle/>
          <a:p>
            <a:pPr>
              <a:defRPr/>
            </a:pPr>
            <a:endParaRPr lang="de-DE" sz="1800" b="0">
              <a:solidFill>
                <a:srgbClr val="000000"/>
              </a:solidFill>
            </a:endParaRPr>
          </a:p>
        </p:txBody>
      </p:sp>
      <p:sp>
        <p:nvSpPr>
          <p:cNvPr id="16" name="Rectangle 24"/>
          <p:cNvSpPr>
            <a:spLocks noChangeArrowheads="1"/>
          </p:cNvSpPr>
          <p:nvPr userDrawn="1"/>
        </p:nvSpPr>
        <p:spPr bwMode="auto">
          <a:xfrm>
            <a:off x="-7938" y="6742113"/>
            <a:ext cx="3048001" cy="125412"/>
          </a:xfrm>
          <a:prstGeom prst="rect">
            <a:avLst/>
          </a:prstGeom>
          <a:solidFill>
            <a:srgbClr val="00589C"/>
          </a:solidFill>
          <a:ln>
            <a:noFill/>
          </a:ln>
          <a:effectLst/>
        </p:spPr>
        <p:txBody>
          <a:bodyPr wrap="none" anchor="ctr"/>
          <a:lstStyle/>
          <a:p>
            <a:pPr>
              <a:defRPr/>
            </a:pPr>
            <a:endParaRPr lang="de-DE" sz="1800" b="0">
              <a:solidFill>
                <a:srgbClr val="000000"/>
              </a:solidFill>
            </a:endParaRPr>
          </a:p>
        </p:txBody>
      </p:sp>
      <p:sp>
        <p:nvSpPr>
          <p:cNvPr id="17" name="Textfeld 16"/>
          <p:cNvSpPr txBox="1"/>
          <p:nvPr userDrawn="1"/>
        </p:nvSpPr>
        <p:spPr>
          <a:xfrm>
            <a:off x="7637463" y="6591300"/>
            <a:ext cx="1452562" cy="184150"/>
          </a:xfrm>
          <a:prstGeom prst="rect">
            <a:avLst/>
          </a:prstGeom>
          <a:noFill/>
        </p:spPr>
        <p:txBody>
          <a:bodyPr wrap="none">
            <a:spAutoFit/>
          </a:bodyPr>
          <a:lstStyle/>
          <a:p>
            <a:pPr>
              <a:defRPr/>
            </a:pPr>
            <a:r>
              <a:rPr lang="de-DE" sz="600" b="0" dirty="0">
                <a:solidFill>
                  <a:srgbClr val="FFFFFF"/>
                </a:solidFill>
              </a:rPr>
              <a:t>Mitglied der Helmholtz-Gemeinschaft</a:t>
            </a:r>
          </a:p>
        </p:txBody>
      </p:sp>
      <p:pic>
        <p:nvPicPr>
          <p:cNvPr id="6159" name="Grafik 1"/>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715250" y="6286500"/>
            <a:ext cx="12858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4"/>
          <p:cNvSpPr>
            <a:spLocks noChangeArrowheads="1"/>
          </p:cNvSpPr>
          <p:nvPr userDrawn="1"/>
        </p:nvSpPr>
        <p:spPr bwMode="auto">
          <a:xfrm>
            <a:off x="3038475" y="6742113"/>
            <a:ext cx="6103938" cy="125412"/>
          </a:xfrm>
          <a:prstGeom prst="rect">
            <a:avLst/>
          </a:prstGeom>
          <a:solidFill>
            <a:schemeClr val="bg1">
              <a:lumMod val="95000"/>
            </a:schemeClr>
          </a:solidFill>
          <a:ln>
            <a:noFill/>
          </a:ln>
          <a:effectLst/>
        </p:spPr>
        <p:txBody>
          <a:bodyPr wrap="none" anchor="ctr"/>
          <a:lstStyle/>
          <a:p>
            <a:pPr>
              <a:defRPr/>
            </a:pPr>
            <a:endParaRPr lang="de-DE" sz="1800" b="0">
              <a:solidFill>
                <a:srgbClr val="000000"/>
              </a:solidFill>
            </a:endParaRPr>
          </a:p>
        </p:txBody>
      </p:sp>
      <p:sp>
        <p:nvSpPr>
          <p:cNvPr id="20" name="Text Box 8"/>
          <p:cNvSpPr txBox="1">
            <a:spLocks noChangeArrowheads="1"/>
          </p:cNvSpPr>
          <p:nvPr userDrawn="1"/>
        </p:nvSpPr>
        <p:spPr bwMode="auto">
          <a:xfrm>
            <a:off x="4763" y="6597650"/>
            <a:ext cx="2982912" cy="184150"/>
          </a:xfrm>
          <a:prstGeom prst="rect">
            <a:avLst/>
          </a:prstGeom>
          <a:noFill/>
          <a:ln>
            <a:noFill/>
          </a:ln>
          <a:effectLst/>
          <a:extLst/>
        </p:spPr>
        <p:txBody>
          <a:bodyPr>
            <a:spAutoFit/>
          </a:bodyPr>
          <a:lstStyle/>
          <a:p>
            <a:pPr algn="ctr">
              <a:spcBef>
                <a:spcPct val="50000"/>
              </a:spcBef>
              <a:defRPr/>
            </a:pPr>
            <a:r>
              <a:rPr lang="en-US" sz="600" b="0" dirty="0" err="1">
                <a:solidFill>
                  <a:srgbClr val="00589C"/>
                </a:solidFill>
                <a:sym typeface="Wingdings 2" pitchFamily="18" charset="2"/>
              </a:rPr>
              <a:t>Jochen</a:t>
            </a:r>
            <a:r>
              <a:rPr lang="en-US" sz="600" b="0" dirty="0">
                <a:solidFill>
                  <a:srgbClr val="00589C"/>
                </a:solidFill>
                <a:sym typeface="Wingdings 2" pitchFamily="18" charset="2"/>
              </a:rPr>
              <a:t> </a:t>
            </a:r>
            <a:r>
              <a:rPr lang="en-US" sz="600" b="0" dirty="0" err="1">
                <a:solidFill>
                  <a:srgbClr val="00589C"/>
                </a:solidFill>
                <a:sym typeface="Wingdings 2" pitchFamily="18" charset="2"/>
              </a:rPr>
              <a:t>Teichert</a:t>
            </a:r>
            <a:r>
              <a:rPr lang="en-US" sz="600" b="0" dirty="0">
                <a:solidFill>
                  <a:srgbClr val="00589C"/>
                </a:solidFill>
                <a:sym typeface="Wingdings 2" pitchFamily="18" charset="2"/>
              </a:rPr>
              <a:t>  </a:t>
            </a:r>
            <a:r>
              <a:rPr lang="de-DE" sz="600" b="0" dirty="0">
                <a:solidFill>
                  <a:srgbClr val="00589C"/>
                </a:solidFill>
                <a:sym typeface="Wingdings 2" pitchFamily="18" charset="2"/>
              </a:rPr>
              <a:t> j.teichert@hzdr.de</a:t>
            </a:r>
            <a:r>
              <a:rPr lang="en-US" sz="600" b="0" dirty="0">
                <a:solidFill>
                  <a:srgbClr val="00589C"/>
                </a:solidFill>
                <a:sym typeface="Wingdings 2" pitchFamily="18" charset="2"/>
              </a:rPr>
              <a:t> </a:t>
            </a:r>
            <a:r>
              <a:rPr lang="de-DE" sz="600" b="0" dirty="0">
                <a:solidFill>
                  <a:srgbClr val="00589C"/>
                </a:solidFill>
                <a:sym typeface="Wingdings 2" pitchFamily="18" charset="2"/>
              </a:rPr>
              <a:t> </a:t>
            </a:r>
            <a:r>
              <a:rPr lang="en-US" sz="600" b="0" dirty="0">
                <a:solidFill>
                  <a:srgbClr val="00589C"/>
                </a:solidFill>
                <a:sym typeface="Wingdings 2" pitchFamily="18" charset="2"/>
              </a:rPr>
              <a:t> www.hzdr.de  </a:t>
            </a:r>
            <a:r>
              <a:rPr lang="de-DE" sz="600" b="0" dirty="0">
                <a:solidFill>
                  <a:srgbClr val="00589C"/>
                </a:solidFill>
                <a:sym typeface="Wingdings 2" pitchFamily="18" charset="2"/>
              </a:rPr>
              <a:t>  HZDR</a:t>
            </a:r>
          </a:p>
        </p:txBody>
      </p:sp>
      <p:sp>
        <p:nvSpPr>
          <p:cNvPr id="22" name="Textfeld 21"/>
          <p:cNvSpPr txBox="1"/>
          <p:nvPr userDrawn="1"/>
        </p:nvSpPr>
        <p:spPr>
          <a:xfrm>
            <a:off x="142875" y="6215063"/>
            <a:ext cx="357188" cy="369887"/>
          </a:xfrm>
          <a:prstGeom prst="rect">
            <a:avLst/>
          </a:prstGeom>
          <a:noFill/>
        </p:spPr>
        <p:txBody>
          <a:bodyPr>
            <a:spAutoFit/>
          </a:bodyPr>
          <a:lstStyle/>
          <a:p>
            <a:pPr>
              <a:defRPr/>
            </a:pPr>
            <a:endParaRPr lang="de-DE" sz="1800" b="0" dirty="0">
              <a:solidFill>
                <a:srgbClr val="000000"/>
              </a:solidFill>
            </a:endParaRPr>
          </a:p>
        </p:txBody>
      </p:sp>
    </p:spTree>
    <p:extLst>
      <p:ext uri="{BB962C8B-B14F-4D97-AF65-F5344CB8AC3E}">
        <p14:creationId xmlns:p14="http://schemas.microsoft.com/office/powerpoint/2010/main" val="34237775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hdr="0" ftr="0" dt="0"/>
  <p:txStyles>
    <p:titleStyle>
      <a:lvl1pPr algn="l" rtl="0" eaLnBrk="0" fontAlgn="base" hangingPunct="0">
        <a:spcBef>
          <a:spcPct val="0"/>
        </a:spcBef>
        <a:spcAft>
          <a:spcPct val="0"/>
        </a:spcAft>
        <a:defRPr sz="3000">
          <a:solidFill>
            <a:srgbClr val="003E89"/>
          </a:solidFill>
          <a:latin typeface="+mj-lt"/>
          <a:ea typeface="+mj-ea"/>
          <a:cs typeface="+mj-cs"/>
        </a:defRPr>
      </a:lvl1pPr>
      <a:lvl2pPr algn="l" rtl="0" eaLnBrk="0" fontAlgn="base" hangingPunct="0">
        <a:spcBef>
          <a:spcPct val="0"/>
        </a:spcBef>
        <a:spcAft>
          <a:spcPct val="0"/>
        </a:spcAft>
        <a:defRPr sz="3000">
          <a:solidFill>
            <a:srgbClr val="003E89"/>
          </a:solidFill>
          <a:latin typeface="Arial" charset="0"/>
        </a:defRPr>
      </a:lvl2pPr>
      <a:lvl3pPr algn="l" rtl="0" eaLnBrk="0" fontAlgn="base" hangingPunct="0">
        <a:spcBef>
          <a:spcPct val="0"/>
        </a:spcBef>
        <a:spcAft>
          <a:spcPct val="0"/>
        </a:spcAft>
        <a:defRPr sz="3000">
          <a:solidFill>
            <a:srgbClr val="003E89"/>
          </a:solidFill>
          <a:latin typeface="Arial" charset="0"/>
        </a:defRPr>
      </a:lvl3pPr>
      <a:lvl4pPr algn="l" rtl="0" eaLnBrk="0" fontAlgn="base" hangingPunct="0">
        <a:spcBef>
          <a:spcPct val="0"/>
        </a:spcBef>
        <a:spcAft>
          <a:spcPct val="0"/>
        </a:spcAft>
        <a:defRPr sz="3000">
          <a:solidFill>
            <a:srgbClr val="003E89"/>
          </a:solidFill>
          <a:latin typeface="Arial" charset="0"/>
        </a:defRPr>
      </a:lvl4pPr>
      <a:lvl5pPr algn="l" rtl="0" eaLnBrk="0" fontAlgn="base" hangingPunct="0">
        <a:spcBef>
          <a:spcPct val="0"/>
        </a:spcBef>
        <a:spcAft>
          <a:spcPct val="0"/>
        </a:spcAft>
        <a:defRPr sz="3000">
          <a:solidFill>
            <a:srgbClr val="003E89"/>
          </a:solidFill>
          <a:latin typeface="Arial" charset="0"/>
        </a:defRPr>
      </a:lvl5pPr>
      <a:lvl6pPr marL="457200" algn="l" rtl="0" fontAlgn="base">
        <a:spcBef>
          <a:spcPct val="0"/>
        </a:spcBef>
        <a:spcAft>
          <a:spcPct val="0"/>
        </a:spcAft>
        <a:defRPr sz="3000">
          <a:solidFill>
            <a:srgbClr val="003E89"/>
          </a:solidFill>
          <a:latin typeface="Arial" charset="0"/>
        </a:defRPr>
      </a:lvl6pPr>
      <a:lvl7pPr marL="914400" algn="l" rtl="0" fontAlgn="base">
        <a:spcBef>
          <a:spcPct val="0"/>
        </a:spcBef>
        <a:spcAft>
          <a:spcPct val="0"/>
        </a:spcAft>
        <a:defRPr sz="3000">
          <a:solidFill>
            <a:srgbClr val="003E89"/>
          </a:solidFill>
          <a:latin typeface="Arial" charset="0"/>
        </a:defRPr>
      </a:lvl7pPr>
      <a:lvl8pPr marL="1371600" algn="l" rtl="0" fontAlgn="base">
        <a:spcBef>
          <a:spcPct val="0"/>
        </a:spcBef>
        <a:spcAft>
          <a:spcPct val="0"/>
        </a:spcAft>
        <a:defRPr sz="3000">
          <a:solidFill>
            <a:srgbClr val="003E89"/>
          </a:solidFill>
          <a:latin typeface="Arial" charset="0"/>
        </a:defRPr>
      </a:lvl8pPr>
      <a:lvl9pPr marL="1828800" algn="l" rtl="0" fontAlgn="base">
        <a:spcBef>
          <a:spcPct val="0"/>
        </a:spcBef>
        <a:spcAft>
          <a:spcPct val="0"/>
        </a:spcAft>
        <a:defRPr sz="3000">
          <a:solidFill>
            <a:srgbClr val="003E89"/>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Line 10"/>
          <p:cNvSpPr>
            <a:spLocks noChangeShapeType="1"/>
          </p:cNvSpPr>
          <p:nvPr userDrawn="1"/>
        </p:nvSpPr>
        <p:spPr bwMode="auto">
          <a:xfrm>
            <a:off x="7938" y="5667375"/>
            <a:ext cx="9142412" cy="1588"/>
          </a:xfrm>
          <a:prstGeom prst="line">
            <a:avLst/>
          </a:prstGeom>
          <a:noFill/>
          <a:ln w="19050" cap="rnd">
            <a:solidFill>
              <a:schemeClr val="bg1"/>
            </a:solidFill>
            <a:prstDash val="sysDot"/>
            <a:round/>
            <a:headEnd/>
            <a:tailEnd/>
          </a:ln>
          <a:effectLst/>
          <a:extLst/>
        </p:spPr>
        <p:txBody>
          <a:bodyPr/>
          <a:lstStyle/>
          <a:p>
            <a:pPr>
              <a:defRPr/>
            </a:pPr>
            <a:endParaRPr lang="de-DE" sz="1800" b="0">
              <a:solidFill>
                <a:srgbClr val="000000"/>
              </a:solidFill>
            </a:endParaRPr>
          </a:p>
        </p:txBody>
      </p:sp>
      <p:pic>
        <p:nvPicPr>
          <p:cNvPr id="4099" name="Picture 2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b="26974"/>
          <a:stretch>
            <a:fillRect/>
          </a:stretch>
        </p:blipFill>
        <p:spPr bwMode="auto">
          <a:xfrm>
            <a:off x="4183063" y="0"/>
            <a:ext cx="49593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0"/>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b="26974"/>
          <a:stretch>
            <a:fillRect/>
          </a:stretch>
        </p:blipFill>
        <p:spPr bwMode="auto">
          <a:xfrm>
            <a:off x="-7938" y="0"/>
            <a:ext cx="4191001"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bwMode="auto">
          <a:xfrm>
            <a:off x="-7938" y="0"/>
            <a:ext cx="9150351" cy="574675"/>
          </a:xfrm>
          <a:prstGeom prst="rect">
            <a:avLst/>
          </a:prstGeom>
          <a:solidFill>
            <a:srgbClr val="00589C">
              <a:alpha val="60000"/>
            </a:srgbClr>
          </a:solidFill>
          <a:ln>
            <a:noFill/>
          </a:ln>
          <a:effectLst/>
        </p:spPr>
        <p:txBody>
          <a:bodyPr lIns="90000" tIns="46800" rIns="90000" bIns="46800"/>
          <a:lstStyle/>
          <a:p>
            <a:pPr>
              <a:defRPr/>
            </a:pPr>
            <a:endParaRPr lang="de-DE" sz="1800" b="0" dirty="0">
              <a:solidFill>
                <a:srgbClr val="000000"/>
              </a:solidFill>
            </a:endParaRPr>
          </a:p>
        </p:txBody>
      </p:sp>
      <p:sp>
        <p:nvSpPr>
          <p:cNvPr id="13" name="Rechteck 12"/>
          <p:cNvSpPr/>
          <p:nvPr userDrawn="1"/>
        </p:nvSpPr>
        <p:spPr bwMode="auto">
          <a:xfrm>
            <a:off x="-7938" y="6489700"/>
            <a:ext cx="9150351" cy="376238"/>
          </a:xfrm>
          <a:prstGeom prst="rect">
            <a:avLst/>
          </a:prstGeom>
          <a:solidFill>
            <a:srgbClr val="00589C"/>
          </a:solidFill>
          <a:ln>
            <a:noFill/>
          </a:ln>
          <a:effectLst/>
        </p:spPr>
        <p:txBody>
          <a:bodyPr lIns="90000" tIns="46800" rIns="90000" bIns="46800"/>
          <a:lstStyle/>
          <a:p>
            <a:pPr>
              <a:defRPr/>
            </a:pPr>
            <a:endParaRPr lang="de-DE" sz="1800" b="0">
              <a:solidFill>
                <a:srgbClr val="000000"/>
              </a:solidFill>
            </a:endParaRPr>
          </a:p>
        </p:txBody>
      </p:sp>
      <p:sp>
        <p:nvSpPr>
          <p:cNvPr id="10" name="Rechteck 9"/>
          <p:cNvSpPr/>
          <p:nvPr userDrawn="1"/>
        </p:nvSpPr>
        <p:spPr bwMode="auto">
          <a:xfrm>
            <a:off x="-7938" y="0"/>
            <a:ext cx="287338" cy="287338"/>
          </a:xfrm>
          <a:prstGeom prst="rect">
            <a:avLst/>
          </a:prstGeom>
          <a:solidFill>
            <a:srgbClr val="CF6800"/>
          </a:solidFill>
          <a:ln>
            <a:noFill/>
          </a:ln>
          <a:effectLst/>
        </p:spPr>
        <p:txBody>
          <a:bodyPr lIns="90000" tIns="46800" rIns="90000" bIns="46800"/>
          <a:lstStyle/>
          <a:p>
            <a:pPr>
              <a:defRPr/>
            </a:pPr>
            <a:endParaRPr lang="de-DE" sz="1800" b="0">
              <a:solidFill>
                <a:srgbClr val="000000"/>
              </a:solidFill>
            </a:endParaRPr>
          </a:p>
        </p:txBody>
      </p:sp>
      <p:pic>
        <p:nvPicPr>
          <p:cNvPr id="4104" name="Grafik 13"/>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683500" y="115888"/>
            <a:ext cx="1296988"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4"/>
          <p:cNvSpPr>
            <a:spLocks noChangeArrowheads="1"/>
          </p:cNvSpPr>
          <p:nvPr userDrawn="1"/>
        </p:nvSpPr>
        <p:spPr bwMode="auto">
          <a:xfrm>
            <a:off x="3040063" y="6615113"/>
            <a:ext cx="3048000" cy="125412"/>
          </a:xfrm>
          <a:prstGeom prst="rect">
            <a:avLst/>
          </a:prstGeom>
          <a:solidFill>
            <a:schemeClr val="bg1">
              <a:lumMod val="85000"/>
            </a:schemeClr>
          </a:solidFill>
          <a:ln>
            <a:noFill/>
          </a:ln>
          <a:effectLst/>
        </p:spPr>
        <p:txBody>
          <a:bodyPr wrap="none" anchor="ctr"/>
          <a:lstStyle/>
          <a:p>
            <a:pPr>
              <a:defRPr/>
            </a:pPr>
            <a:endParaRPr lang="de-DE" sz="1800" b="0">
              <a:solidFill>
                <a:srgbClr val="000000"/>
              </a:solidFill>
            </a:endParaRPr>
          </a:p>
        </p:txBody>
      </p:sp>
      <p:sp>
        <p:nvSpPr>
          <p:cNvPr id="19" name="Rectangle 24"/>
          <p:cNvSpPr>
            <a:spLocks noChangeArrowheads="1"/>
          </p:cNvSpPr>
          <p:nvPr userDrawn="1"/>
        </p:nvSpPr>
        <p:spPr bwMode="auto">
          <a:xfrm>
            <a:off x="-7938" y="6740525"/>
            <a:ext cx="3048001" cy="125413"/>
          </a:xfrm>
          <a:prstGeom prst="rect">
            <a:avLst/>
          </a:prstGeom>
          <a:solidFill>
            <a:schemeClr val="bg1">
              <a:lumMod val="65000"/>
            </a:schemeClr>
          </a:solidFill>
          <a:ln>
            <a:noFill/>
          </a:ln>
          <a:effectLst/>
        </p:spPr>
        <p:txBody>
          <a:bodyPr wrap="none" anchor="ctr"/>
          <a:lstStyle/>
          <a:p>
            <a:pPr>
              <a:defRPr/>
            </a:pPr>
            <a:endParaRPr lang="de-DE" sz="1800" b="0">
              <a:solidFill>
                <a:srgbClr val="000000"/>
              </a:solidFill>
            </a:endParaRPr>
          </a:p>
        </p:txBody>
      </p:sp>
      <p:sp>
        <p:nvSpPr>
          <p:cNvPr id="1048" name="Rectangle 24"/>
          <p:cNvSpPr>
            <a:spLocks noChangeArrowheads="1"/>
          </p:cNvSpPr>
          <p:nvPr userDrawn="1"/>
        </p:nvSpPr>
        <p:spPr bwMode="auto">
          <a:xfrm>
            <a:off x="-7938" y="6489700"/>
            <a:ext cx="3048001" cy="125413"/>
          </a:xfrm>
          <a:prstGeom prst="rect">
            <a:avLst/>
          </a:prstGeom>
          <a:solidFill>
            <a:srgbClr val="CF6800"/>
          </a:solidFill>
          <a:ln>
            <a:noFill/>
          </a:ln>
          <a:effectLst/>
          <a:extLst/>
        </p:spPr>
        <p:txBody>
          <a:bodyPr wrap="none" anchor="ctr"/>
          <a:lstStyle/>
          <a:p>
            <a:pPr>
              <a:defRPr/>
            </a:pPr>
            <a:endParaRPr lang="de-DE" sz="1800" b="0">
              <a:solidFill>
                <a:srgbClr val="000000"/>
              </a:solidFill>
            </a:endParaRPr>
          </a:p>
        </p:txBody>
      </p:sp>
      <p:sp>
        <p:nvSpPr>
          <p:cNvPr id="24" name="Rectangle 24"/>
          <p:cNvSpPr>
            <a:spLocks noChangeArrowheads="1"/>
          </p:cNvSpPr>
          <p:nvPr userDrawn="1"/>
        </p:nvSpPr>
        <p:spPr bwMode="auto">
          <a:xfrm>
            <a:off x="-7938" y="6615113"/>
            <a:ext cx="3048001" cy="125412"/>
          </a:xfrm>
          <a:prstGeom prst="rect">
            <a:avLst/>
          </a:prstGeom>
          <a:solidFill>
            <a:schemeClr val="bg1">
              <a:lumMod val="95000"/>
            </a:schemeClr>
          </a:solidFill>
          <a:ln>
            <a:noFill/>
          </a:ln>
          <a:effectLst/>
        </p:spPr>
        <p:txBody>
          <a:bodyPr wrap="none" anchor="ctr"/>
          <a:lstStyle/>
          <a:p>
            <a:pPr>
              <a:defRPr/>
            </a:pPr>
            <a:endParaRPr lang="de-DE" sz="1800" b="0">
              <a:solidFill>
                <a:srgbClr val="000000"/>
              </a:solidFill>
            </a:endParaRPr>
          </a:p>
        </p:txBody>
      </p:sp>
      <p:sp>
        <p:nvSpPr>
          <p:cNvPr id="25" name="Rectangle 24"/>
          <p:cNvSpPr>
            <a:spLocks noChangeArrowheads="1"/>
          </p:cNvSpPr>
          <p:nvPr userDrawn="1"/>
        </p:nvSpPr>
        <p:spPr bwMode="auto">
          <a:xfrm>
            <a:off x="3040063" y="6740525"/>
            <a:ext cx="6103937" cy="125413"/>
          </a:xfrm>
          <a:prstGeom prst="rect">
            <a:avLst/>
          </a:prstGeom>
          <a:solidFill>
            <a:schemeClr val="bg1">
              <a:lumMod val="95000"/>
            </a:schemeClr>
          </a:solidFill>
          <a:ln>
            <a:noFill/>
          </a:ln>
          <a:effectLst/>
        </p:spPr>
        <p:txBody>
          <a:bodyPr wrap="none" anchor="ctr"/>
          <a:lstStyle/>
          <a:p>
            <a:pPr>
              <a:defRPr/>
            </a:pPr>
            <a:endParaRPr lang="de-DE" sz="1800" b="0">
              <a:solidFill>
                <a:srgbClr val="000000"/>
              </a:solidFill>
            </a:endParaRPr>
          </a:p>
        </p:txBody>
      </p:sp>
      <p:sp>
        <p:nvSpPr>
          <p:cNvPr id="27" name="Rechteck 26"/>
          <p:cNvSpPr/>
          <p:nvPr userDrawn="1"/>
        </p:nvSpPr>
        <p:spPr bwMode="auto">
          <a:xfrm>
            <a:off x="-6350" y="574675"/>
            <a:ext cx="9150350" cy="5915025"/>
          </a:xfrm>
          <a:prstGeom prst="rect">
            <a:avLst/>
          </a:prstGeom>
          <a:solidFill>
            <a:srgbClr val="00589C"/>
          </a:solidFill>
          <a:ln>
            <a:noFill/>
          </a:ln>
          <a:effectLst/>
        </p:spPr>
        <p:txBody>
          <a:bodyPr lIns="90000" tIns="46800" rIns="90000" bIns="46800"/>
          <a:lstStyle/>
          <a:p>
            <a:pPr>
              <a:defRPr/>
            </a:pPr>
            <a:endParaRPr lang="de-DE" sz="1800" b="0">
              <a:solidFill>
                <a:srgbClr val="000000"/>
              </a:solidFill>
            </a:endParaRPr>
          </a:p>
        </p:txBody>
      </p:sp>
      <p:sp>
        <p:nvSpPr>
          <p:cNvPr id="5" name="Textfeld 4"/>
          <p:cNvSpPr txBox="1"/>
          <p:nvPr userDrawn="1"/>
        </p:nvSpPr>
        <p:spPr>
          <a:xfrm>
            <a:off x="7519988" y="6573838"/>
            <a:ext cx="1452562" cy="184150"/>
          </a:xfrm>
          <a:prstGeom prst="rect">
            <a:avLst/>
          </a:prstGeom>
          <a:noFill/>
        </p:spPr>
        <p:txBody>
          <a:bodyPr wrap="none">
            <a:spAutoFit/>
          </a:bodyPr>
          <a:lstStyle/>
          <a:p>
            <a:pPr>
              <a:defRPr/>
            </a:pPr>
            <a:r>
              <a:rPr lang="de-DE" sz="600" b="0" dirty="0">
                <a:solidFill>
                  <a:srgbClr val="FFFFFF"/>
                </a:solidFill>
              </a:rPr>
              <a:t>Mitglied der Helmholtz-Gemeinschaft</a:t>
            </a:r>
          </a:p>
        </p:txBody>
      </p:sp>
      <p:sp>
        <p:nvSpPr>
          <p:cNvPr id="31" name="Text Box 8"/>
          <p:cNvSpPr txBox="1">
            <a:spLocks noChangeArrowheads="1"/>
          </p:cNvSpPr>
          <p:nvPr userDrawn="1"/>
        </p:nvSpPr>
        <p:spPr bwMode="auto">
          <a:xfrm>
            <a:off x="4763" y="6597650"/>
            <a:ext cx="2982912" cy="184150"/>
          </a:xfrm>
          <a:prstGeom prst="rect">
            <a:avLst/>
          </a:prstGeom>
          <a:noFill/>
          <a:ln>
            <a:noFill/>
          </a:ln>
          <a:effectLst/>
          <a:extLst/>
        </p:spPr>
        <p:txBody>
          <a:bodyPr>
            <a:spAutoFit/>
          </a:bodyPr>
          <a:lstStyle/>
          <a:p>
            <a:pPr algn="ctr">
              <a:spcBef>
                <a:spcPct val="50000"/>
              </a:spcBef>
              <a:defRPr/>
            </a:pPr>
            <a:r>
              <a:rPr lang="en-US" sz="600" b="0" dirty="0" err="1">
                <a:solidFill>
                  <a:srgbClr val="00589C"/>
                </a:solidFill>
                <a:sym typeface="Wingdings 2" pitchFamily="18" charset="2"/>
              </a:rPr>
              <a:t>Jochen</a:t>
            </a:r>
            <a:r>
              <a:rPr lang="en-US" sz="600" b="0" dirty="0">
                <a:solidFill>
                  <a:srgbClr val="00589C"/>
                </a:solidFill>
                <a:sym typeface="Wingdings 2" pitchFamily="18" charset="2"/>
              </a:rPr>
              <a:t> </a:t>
            </a:r>
            <a:r>
              <a:rPr lang="en-US" sz="600" b="0" dirty="0" err="1">
                <a:solidFill>
                  <a:srgbClr val="00589C"/>
                </a:solidFill>
                <a:sym typeface="Wingdings 2" pitchFamily="18" charset="2"/>
              </a:rPr>
              <a:t>Teichert</a:t>
            </a:r>
            <a:r>
              <a:rPr lang="en-US" sz="600" b="0" dirty="0">
                <a:solidFill>
                  <a:srgbClr val="00589C"/>
                </a:solidFill>
                <a:sym typeface="Wingdings 2" pitchFamily="18" charset="2"/>
              </a:rPr>
              <a:t>  </a:t>
            </a:r>
            <a:r>
              <a:rPr lang="de-DE" sz="600" b="0" dirty="0">
                <a:solidFill>
                  <a:srgbClr val="00589C"/>
                </a:solidFill>
                <a:sym typeface="Wingdings 2" pitchFamily="18" charset="2"/>
              </a:rPr>
              <a:t> j.teichert@hzdr.de</a:t>
            </a:r>
            <a:r>
              <a:rPr lang="en-US" sz="600" b="0" dirty="0">
                <a:solidFill>
                  <a:srgbClr val="00589C"/>
                </a:solidFill>
                <a:sym typeface="Wingdings 2" pitchFamily="18" charset="2"/>
              </a:rPr>
              <a:t> </a:t>
            </a:r>
            <a:r>
              <a:rPr lang="de-DE" sz="600" b="0" dirty="0">
                <a:solidFill>
                  <a:srgbClr val="00589C"/>
                </a:solidFill>
                <a:sym typeface="Wingdings 2" pitchFamily="18" charset="2"/>
              </a:rPr>
              <a:t> </a:t>
            </a:r>
            <a:r>
              <a:rPr lang="en-US" sz="600" b="0" dirty="0">
                <a:solidFill>
                  <a:srgbClr val="00589C"/>
                </a:solidFill>
                <a:sym typeface="Wingdings 2" pitchFamily="18" charset="2"/>
              </a:rPr>
              <a:t> www.hzdr.de  </a:t>
            </a:r>
            <a:r>
              <a:rPr lang="de-DE" sz="600" b="0" dirty="0">
                <a:solidFill>
                  <a:srgbClr val="00589C"/>
                </a:solidFill>
                <a:sym typeface="Wingdings 2" pitchFamily="18" charset="2"/>
              </a:rPr>
              <a:t>  HZDR</a:t>
            </a:r>
          </a:p>
        </p:txBody>
      </p:sp>
      <p:pic>
        <p:nvPicPr>
          <p:cNvPr id="4113" name="Grafik 3"/>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308850" y="5253038"/>
            <a:ext cx="1628775"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Bild 4" descr="DDC_Sticker_groß_Schatten_RGB.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275388" y="5683250"/>
            <a:ext cx="78105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3763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6.wmf"/><Relationship Id="rId2" Type="http://schemas.openxmlformats.org/officeDocument/2006/relationships/slideLayout" Target="../slideLayouts/slideLayout3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4.wmf"/><Relationship Id="rId18" Type="http://schemas.openxmlformats.org/officeDocument/2006/relationships/oleObject" Target="../embeddings/oleObject11.bin"/><Relationship Id="rId3" Type="http://schemas.openxmlformats.org/officeDocument/2006/relationships/image" Target="../media/image47.jpeg"/><Relationship Id="rId7" Type="http://schemas.openxmlformats.org/officeDocument/2006/relationships/image" Target="../media/image41.wmf"/><Relationship Id="rId12" Type="http://schemas.openxmlformats.org/officeDocument/2006/relationships/oleObject" Target="../embeddings/oleObject9.bin"/><Relationship Id="rId17" Type="http://schemas.openxmlformats.org/officeDocument/2006/relationships/image" Target="../media/image45.wmf"/><Relationship Id="rId2" Type="http://schemas.openxmlformats.org/officeDocument/2006/relationships/slideLayout" Target="../slideLayouts/slideLayout29.xml"/><Relationship Id="rId16" Type="http://schemas.openxmlformats.org/officeDocument/2006/relationships/oleObject" Target="../embeddings/oleObject10.bin"/><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43.wmf"/><Relationship Id="rId5" Type="http://schemas.openxmlformats.org/officeDocument/2006/relationships/image" Target="../media/image40.wmf"/><Relationship Id="rId15" Type="http://schemas.openxmlformats.org/officeDocument/2006/relationships/image" Target="../media/image49.png"/><Relationship Id="rId10" Type="http://schemas.openxmlformats.org/officeDocument/2006/relationships/oleObject" Target="../embeddings/oleObject8.bin"/><Relationship Id="rId19" Type="http://schemas.openxmlformats.org/officeDocument/2006/relationships/image" Target="../media/image46.wmf"/><Relationship Id="rId4" Type="http://schemas.openxmlformats.org/officeDocument/2006/relationships/oleObject" Target="../embeddings/oleObject5.bin"/><Relationship Id="rId9" Type="http://schemas.openxmlformats.org/officeDocument/2006/relationships/image" Target="../media/image42.wmf"/><Relationship Id="rId1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notesSlide" Target="../notesSlides/notesSlide10.xml"/><Relationship Id="rId16" Type="http://schemas.openxmlformats.org/officeDocument/2006/relationships/image" Target="../media/image72.png"/><Relationship Id="rId1" Type="http://schemas.openxmlformats.org/officeDocument/2006/relationships/slideLayout" Target="../slideLayouts/slideLayout2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2.xml"/><Relationship Id="rId7" Type="http://schemas.openxmlformats.org/officeDocument/2006/relationships/image" Target="../media/image78.wmf"/><Relationship Id="rId2" Type="http://schemas.openxmlformats.org/officeDocument/2006/relationships/slideLayout" Target="../slideLayouts/slideLayout29.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81.png"/><Relationship Id="rId5" Type="http://schemas.openxmlformats.org/officeDocument/2006/relationships/image" Target="../media/image77.wmf"/><Relationship Id="rId10" Type="http://schemas.openxmlformats.org/officeDocument/2006/relationships/image" Target="../media/image80.png"/><Relationship Id="rId4" Type="http://schemas.openxmlformats.org/officeDocument/2006/relationships/oleObject" Target="../embeddings/oleObject12.bin"/><Relationship Id="rId9" Type="http://schemas.openxmlformats.org/officeDocument/2006/relationships/image" Target="../media/image79.wmf"/></Relationships>
</file>

<file path=ppt/slides/_rels/slide1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wmf"/><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7.xml"/><Relationship Id="rId1" Type="http://schemas.openxmlformats.org/officeDocument/2006/relationships/vmlDrawing" Target="../drawings/vmlDrawing2.v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10"/>
          <p:cNvSpPr txBox="1">
            <a:spLocks noChangeArrowheads="1"/>
          </p:cNvSpPr>
          <p:nvPr/>
        </p:nvSpPr>
        <p:spPr bwMode="auto">
          <a:xfrm>
            <a:off x="1776413" y="2780928"/>
            <a:ext cx="5968301" cy="1077218"/>
          </a:xfrm>
          <a:prstGeom prst="rect">
            <a:avLst/>
          </a:prstGeom>
          <a:noFill/>
          <a:ln w="9525">
            <a:noFill/>
            <a:miter lim="800000"/>
            <a:headEnd/>
            <a:tailEnd/>
          </a:ln>
        </p:spPr>
        <p:txBody>
          <a:bodyPr wrap="none">
            <a:spAutoFit/>
          </a:bodyPr>
          <a:lstStyle/>
          <a:p>
            <a:pPr algn="ctr"/>
            <a:r>
              <a:rPr lang="en-US" sz="3200" b="0" dirty="0" smtClean="0">
                <a:solidFill>
                  <a:schemeClr val="bg1"/>
                </a:solidFill>
              </a:rPr>
              <a:t>Status and Future Plans for the </a:t>
            </a:r>
          </a:p>
          <a:p>
            <a:pPr algn="ctr"/>
            <a:r>
              <a:rPr lang="en-US" sz="3200" b="0" dirty="0" smtClean="0">
                <a:solidFill>
                  <a:schemeClr val="bg1"/>
                </a:solidFill>
              </a:rPr>
              <a:t>SRF Gun at ELBE</a:t>
            </a:r>
            <a:endParaRPr lang="en-US" sz="3200" b="0" dirty="0">
              <a:solidFill>
                <a:schemeClr val="bg1"/>
              </a:solidFill>
            </a:endParaRPr>
          </a:p>
        </p:txBody>
      </p:sp>
      <p:sp>
        <p:nvSpPr>
          <p:cNvPr id="38915" name="Text Box 9"/>
          <p:cNvSpPr txBox="1">
            <a:spLocks noChangeArrowheads="1"/>
          </p:cNvSpPr>
          <p:nvPr/>
        </p:nvSpPr>
        <p:spPr bwMode="auto">
          <a:xfrm>
            <a:off x="107504" y="4941168"/>
            <a:ext cx="6327566" cy="646331"/>
          </a:xfrm>
          <a:prstGeom prst="rect">
            <a:avLst/>
          </a:prstGeom>
          <a:noFill/>
          <a:ln w="9525">
            <a:noFill/>
            <a:miter lim="800000"/>
            <a:headEnd/>
            <a:tailEnd/>
          </a:ln>
        </p:spPr>
        <p:txBody>
          <a:bodyPr wrap="none">
            <a:spAutoFit/>
          </a:bodyPr>
          <a:lstStyle/>
          <a:p>
            <a:r>
              <a:rPr lang="en-US" sz="1800" b="0" dirty="0" smtClean="0">
                <a:solidFill>
                  <a:schemeClr val="bg1"/>
                </a:solidFill>
              </a:rPr>
              <a:t>FLS2012 ICFA Workshop on Future Light Sources</a:t>
            </a:r>
          </a:p>
          <a:p>
            <a:r>
              <a:rPr lang="en-US" sz="1800" b="0" dirty="0" smtClean="0">
                <a:solidFill>
                  <a:schemeClr val="bg1"/>
                </a:solidFill>
              </a:rPr>
              <a:t>March 5-9, 2012, Thomas Jefferson Lab, Newport News, VA</a:t>
            </a:r>
            <a:endParaRPr lang="en-US" sz="1800" b="0" dirty="0">
              <a:solidFill>
                <a:schemeClr val="bg1"/>
              </a:solidFill>
            </a:endParaRPr>
          </a:p>
        </p:txBody>
      </p:sp>
      <p:sp>
        <p:nvSpPr>
          <p:cNvPr id="38916" name="Text Box 5"/>
          <p:cNvSpPr txBox="1">
            <a:spLocks noChangeArrowheads="1"/>
          </p:cNvSpPr>
          <p:nvPr/>
        </p:nvSpPr>
        <p:spPr bwMode="auto">
          <a:xfrm>
            <a:off x="8224838" y="6669088"/>
            <a:ext cx="184150" cy="214312"/>
          </a:xfrm>
          <a:prstGeom prst="rect">
            <a:avLst/>
          </a:prstGeom>
          <a:noFill/>
          <a:ln w="9525">
            <a:noFill/>
            <a:miter lim="800000"/>
            <a:headEnd/>
            <a:tailEnd/>
          </a:ln>
        </p:spPr>
        <p:txBody>
          <a:bodyPr wrap="none">
            <a:spAutoFit/>
          </a:bodyPr>
          <a:lstStyle/>
          <a:p>
            <a:endParaRPr lang="en-US" sz="800"/>
          </a:p>
        </p:txBody>
      </p:sp>
      <p:sp>
        <p:nvSpPr>
          <p:cNvPr id="38917" name="Text Box 6"/>
          <p:cNvSpPr txBox="1">
            <a:spLocks noChangeArrowheads="1"/>
          </p:cNvSpPr>
          <p:nvPr/>
        </p:nvSpPr>
        <p:spPr bwMode="auto">
          <a:xfrm>
            <a:off x="1527175" y="5992813"/>
            <a:ext cx="184150" cy="336550"/>
          </a:xfrm>
          <a:prstGeom prst="rect">
            <a:avLst/>
          </a:prstGeom>
          <a:noFill/>
          <a:ln w="9525">
            <a:noFill/>
            <a:miter lim="800000"/>
            <a:headEnd/>
            <a:tailEnd/>
          </a:ln>
        </p:spPr>
        <p:txBody>
          <a:bodyPr wrap="none">
            <a:spAutoFit/>
          </a:bodyPr>
          <a:lstStyle/>
          <a:p>
            <a:endParaRPr lang="en-US"/>
          </a:p>
        </p:txBody>
      </p:sp>
      <p:sp>
        <p:nvSpPr>
          <p:cNvPr id="7" name="Text Box 9"/>
          <p:cNvSpPr txBox="1">
            <a:spLocks noChangeArrowheads="1"/>
          </p:cNvSpPr>
          <p:nvPr/>
        </p:nvSpPr>
        <p:spPr bwMode="auto">
          <a:xfrm>
            <a:off x="683568" y="1015568"/>
            <a:ext cx="7776864" cy="1846659"/>
          </a:xfrm>
          <a:prstGeom prst="rect">
            <a:avLst/>
          </a:prstGeom>
          <a:noFill/>
          <a:ln w="9525">
            <a:noFill/>
            <a:miter lim="800000"/>
            <a:headEnd/>
            <a:tailEnd/>
          </a:ln>
        </p:spPr>
        <p:txBody>
          <a:bodyPr wrap="square">
            <a:spAutoFit/>
          </a:bodyPr>
          <a:lstStyle/>
          <a:p>
            <a:pPr algn="ctr"/>
            <a:r>
              <a:rPr lang="de-DE" sz="2400" b="0" dirty="0" smtClean="0">
                <a:solidFill>
                  <a:schemeClr val="bg1"/>
                </a:solidFill>
              </a:rPr>
              <a:t>J. Teichert</a:t>
            </a:r>
            <a:r>
              <a:rPr lang="de-DE" sz="2400" b="0" dirty="0">
                <a:solidFill>
                  <a:schemeClr val="bg1"/>
                </a:solidFill>
              </a:rPr>
              <a:t> </a:t>
            </a:r>
            <a:r>
              <a:rPr lang="de-DE" sz="2400" b="0" dirty="0" smtClean="0">
                <a:solidFill>
                  <a:schemeClr val="bg1"/>
                </a:solidFill>
              </a:rPr>
              <a:t>(HZDR)</a:t>
            </a:r>
          </a:p>
          <a:p>
            <a:pPr algn="ctr"/>
            <a:r>
              <a:rPr lang="de-DE" sz="1800" b="0" dirty="0" smtClean="0">
                <a:solidFill>
                  <a:schemeClr val="bg1"/>
                </a:solidFill>
              </a:rPr>
              <a:t>A. Arnold, U. Lehnert, P. Michel, P. </a:t>
            </a:r>
            <a:r>
              <a:rPr lang="de-DE" sz="1800" b="0" dirty="0" err="1" smtClean="0">
                <a:solidFill>
                  <a:schemeClr val="bg1"/>
                </a:solidFill>
              </a:rPr>
              <a:t>Murcek</a:t>
            </a:r>
            <a:r>
              <a:rPr lang="de-DE" sz="1800" b="0" dirty="0" smtClean="0">
                <a:solidFill>
                  <a:schemeClr val="bg1"/>
                </a:solidFill>
              </a:rPr>
              <a:t>, R. </a:t>
            </a:r>
            <a:r>
              <a:rPr lang="de-DE" sz="1800" b="0" dirty="0" err="1" smtClean="0">
                <a:solidFill>
                  <a:schemeClr val="bg1"/>
                </a:solidFill>
              </a:rPr>
              <a:t>Xiang</a:t>
            </a:r>
            <a:r>
              <a:rPr lang="de-DE" sz="1800" b="0" dirty="0" smtClean="0">
                <a:solidFill>
                  <a:schemeClr val="bg1"/>
                </a:solidFill>
              </a:rPr>
              <a:t> (HZDR)</a:t>
            </a:r>
            <a:endParaRPr lang="de-DE" sz="1800" b="0" dirty="0">
              <a:solidFill>
                <a:schemeClr val="bg1"/>
              </a:solidFill>
            </a:endParaRPr>
          </a:p>
          <a:p>
            <a:pPr algn="ctr"/>
            <a:r>
              <a:rPr lang="de-DE" sz="1800" b="0" dirty="0" smtClean="0">
                <a:solidFill>
                  <a:schemeClr val="bg1"/>
                </a:solidFill>
              </a:rPr>
              <a:t>T. Kamps, </a:t>
            </a:r>
            <a:r>
              <a:rPr lang="de-DE" sz="1800" b="0" dirty="0">
                <a:solidFill>
                  <a:schemeClr val="bg1"/>
                </a:solidFill>
              </a:rPr>
              <a:t>J. Rudolph(HZB</a:t>
            </a:r>
            <a:r>
              <a:rPr lang="de-DE" sz="1800" b="0" dirty="0" smtClean="0">
                <a:solidFill>
                  <a:schemeClr val="bg1"/>
                </a:solidFill>
              </a:rPr>
              <a:t>)</a:t>
            </a:r>
          </a:p>
          <a:p>
            <a:pPr algn="ctr"/>
            <a:r>
              <a:rPr lang="de-DE" sz="1800" b="0" dirty="0" smtClean="0">
                <a:solidFill>
                  <a:schemeClr val="bg1"/>
                </a:solidFill>
              </a:rPr>
              <a:t>P. Kneisel (</a:t>
            </a:r>
            <a:r>
              <a:rPr lang="de-DE" sz="1800" b="0" dirty="0" err="1" smtClean="0">
                <a:solidFill>
                  <a:schemeClr val="bg1"/>
                </a:solidFill>
              </a:rPr>
              <a:t>Jlab</a:t>
            </a:r>
            <a:r>
              <a:rPr lang="de-DE" sz="1800" b="0" dirty="0" smtClean="0">
                <a:solidFill>
                  <a:schemeClr val="bg1"/>
                </a:solidFill>
              </a:rPr>
              <a:t>)</a:t>
            </a:r>
          </a:p>
          <a:p>
            <a:pPr algn="ctr"/>
            <a:r>
              <a:rPr lang="de-DE" sz="1800" b="0" dirty="0" err="1" smtClean="0">
                <a:solidFill>
                  <a:schemeClr val="bg1"/>
                </a:solidFill>
              </a:rPr>
              <a:t>I.Will</a:t>
            </a:r>
            <a:r>
              <a:rPr lang="de-DE" sz="1800" b="0" dirty="0" smtClean="0">
                <a:solidFill>
                  <a:schemeClr val="bg1"/>
                </a:solidFill>
              </a:rPr>
              <a:t> (MBI)</a:t>
            </a:r>
          </a:p>
          <a:p>
            <a:pPr algn="ctr"/>
            <a:endParaRPr lang="de-DE" sz="1800" b="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12"/>
          <p:cNvSpPr>
            <a:spLocks noChangeArrowheads="1"/>
          </p:cNvSpPr>
          <p:nvPr/>
        </p:nvSpPr>
        <p:spPr bwMode="auto">
          <a:xfrm>
            <a:off x="92075" y="5191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2200">
              <a:solidFill>
                <a:srgbClr val="00487D"/>
              </a:solidFill>
              <a:latin typeface="Calibri" pitchFamily="34" charset="0"/>
            </a:endParaRPr>
          </a:p>
        </p:txBody>
      </p:sp>
      <p:pic>
        <p:nvPicPr>
          <p:cNvPr id="32154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3578"/>
            <a:ext cx="3745235" cy="309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3" name="TextBox 2"/>
          <p:cNvSpPr txBox="1">
            <a:spLocks noChangeArrowheads="1"/>
          </p:cNvSpPr>
          <p:nvPr/>
        </p:nvSpPr>
        <p:spPr bwMode="auto">
          <a:xfrm>
            <a:off x="107504" y="1540024"/>
            <a:ext cx="287426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400" dirty="0" smtClean="0">
                <a:latin typeface="Palatino Linotype" pitchFamily="18" charset="0"/>
              </a:rPr>
              <a:t>Inside </a:t>
            </a:r>
            <a:r>
              <a:rPr lang="en-US" sz="1400" dirty="0">
                <a:latin typeface="Palatino Linotype" pitchFamily="18" charset="0"/>
              </a:rPr>
              <a:t>preparation chamber</a:t>
            </a:r>
            <a:endParaRPr lang="de-DE" sz="1400" dirty="0">
              <a:latin typeface="Palatino Linotype" pitchFamily="18" charset="0"/>
            </a:endParaRPr>
          </a:p>
        </p:txBody>
      </p:sp>
      <p:pic>
        <p:nvPicPr>
          <p:cNvPr id="321584" name="Picture 48" descr="310309Mo scan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3802087"/>
            <a:ext cx="34575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99CC00"/>
                </a:solidFill>
                <a:miter lim="800000"/>
                <a:headEnd/>
                <a:tailEnd/>
              </a14:hiddenLine>
            </a:ext>
          </a:extLst>
        </p:spPr>
      </p:pic>
      <p:pic>
        <p:nvPicPr>
          <p:cNvPr id="321585" name="Picture 49" descr="310309Mo proc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980752"/>
            <a:ext cx="35290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3366FF"/>
                </a:solidFill>
                <a:miter lim="800000"/>
                <a:headEnd/>
                <a:tailEnd/>
              </a14:hiddenLine>
            </a:ext>
          </a:extLst>
        </p:spPr>
      </p:pic>
      <p:sp>
        <p:nvSpPr>
          <p:cNvPr id="321586" name="Text Box 3"/>
          <p:cNvSpPr>
            <a:spLocks noChangeArrowheads="1"/>
          </p:cNvSpPr>
          <p:nvPr/>
        </p:nvSpPr>
        <p:spPr bwMode="auto">
          <a:xfrm>
            <a:off x="35496" y="5013176"/>
            <a:ext cx="5184775" cy="15123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lnSpc>
                <a:spcPct val="90000"/>
              </a:lnSpc>
              <a:spcBef>
                <a:spcPct val="20000"/>
              </a:spcBef>
              <a:buFontTx/>
              <a:buChar char="•"/>
            </a:pPr>
            <a:r>
              <a:rPr lang="en-GB" b="0" dirty="0"/>
              <a:t>Cathodes mech. polished and cleaned with </a:t>
            </a:r>
            <a:r>
              <a:rPr lang="en-GB" b="0" dirty="0" err="1"/>
              <a:t>Ar</a:t>
            </a:r>
            <a:r>
              <a:rPr lang="en-GB" b="0" baseline="30000" dirty="0"/>
              <a:t>+</a:t>
            </a:r>
            <a:r>
              <a:rPr lang="en-GB" b="0" dirty="0"/>
              <a:t> </a:t>
            </a:r>
          </a:p>
          <a:p>
            <a:pPr marL="381000" indent="-381000">
              <a:lnSpc>
                <a:spcPct val="90000"/>
              </a:lnSpc>
              <a:spcBef>
                <a:spcPct val="20000"/>
              </a:spcBef>
              <a:buFontTx/>
              <a:buChar char="•"/>
            </a:pPr>
            <a:r>
              <a:rPr lang="en-GB" b="0" dirty="0"/>
              <a:t>Heated to 120° C and evaporated with Cs and </a:t>
            </a:r>
            <a:r>
              <a:rPr lang="en-GB" b="0" dirty="0" err="1"/>
              <a:t>Te</a:t>
            </a:r>
            <a:r>
              <a:rPr lang="en-GB" b="0" dirty="0"/>
              <a:t> (successive- or simultaneously)</a:t>
            </a:r>
          </a:p>
          <a:p>
            <a:pPr marL="381000" indent="-381000">
              <a:lnSpc>
                <a:spcPct val="90000"/>
              </a:lnSpc>
              <a:spcBef>
                <a:spcPct val="20000"/>
              </a:spcBef>
              <a:buFontTx/>
              <a:buChar char="•"/>
            </a:pPr>
            <a:r>
              <a:rPr lang="en-GB" b="0" dirty="0"/>
              <a:t>Online thickness and QE measurement </a:t>
            </a:r>
          </a:p>
          <a:p>
            <a:pPr marL="381000" indent="-381000">
              <a:lnSpc>
                <a:spcPct val="90000"/>
              </a:lnSpc>
              <a:spcBef>
                <a:spcPct val="20000"/>
              </a:spcBef>
              <a:buFontTx/>
              <a:buChar char="•"/>
            </a:pPr>
            <a:r>
              <a:rPr lang="en-GB" b="0" dirty="0"/>
              <a:t>After prep. also QE distribution scan	</a:t>
            </a:r>
          </a:p>
          <a:p>
            <a:pPr marL="381000" indent="-381000">
              <a:lnSpc>
                <a:spcPct val="90000"/>
              </a:lnSpc>
              <a:spcBef>
                <a:spcPct val="20000"/>
              </a:spcBef>
              <a:buFontTx/>
              <a:buChar char="•"/>
            </a:pPr>
            <a:r>
              <a:rPr lang="en-GB" b="0" dirty="0"/>
              <a:t>Vacuum requirement: ~</a:t>
            </a:r>
            <a:r>
              <a:rPr lang="en-US" altLang="zh-CN" b="0" dirty="0">
                <a:ea typeface="SimSun" pitchFamily="2" charset="-122"/>
              </a:rPr>
              <a:t>10</a:t>
            </a:r>
            <a:r>
              <a:rPr lang="en-US" altLang="zh-CN" b="0" baseline="30000" dirty="0">
                <a:ea typeface="SimSun" pitchFamily="2" charset="-122"/>
              </a:rPr>
              <a:t>-9</a:t>
            </a:r>
            <a:r>
              <a:rPr lang="en-US" altLang="zh-CN" b="0" dirty="0">
                <a:ea typeface="SimSun" pitchFamily="2" charset="-122"/>
              </a:rPr>
              <a:t> mbar</a:t>
            </a:r>
            <a:endParaRPr lang="en-GB" b="0" dirty="0"/>
          </a:p>
          <a:p>
            <a:pPr marL="381000" indent="-381000">
              <a:lnSpc>
                <a:spcPct val="90000"/>
              </a:lnSpc>
              <a:spcBef>
                <a:spcPct val="20000"/>
              </a:spcBef>
              <a:buFontTx/>
              <a:buChar char="•"/>
            </a:pPr>
            <a:endParaRPr lang="en-GB" dirty="0"/>
          </a:p>
        </p:txBody>
      </p:sp>
      <p:pic>
        <p:nvPicPr>
          <p:cNvPr id="634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620688"/>
            <a:ext cx="2749393" cy="21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6"/>
          <p:cNvSpPr>
            <a:spLocks noChangeArrowheads="1"/>
          </p:cNvSpPr>
          <p:nvPr/>
        </p:nvSpPr>
        <p:spPr bwMode="auto">
          <a:xfrm>
            <a:off x="395288" y="73025"/>
            <a:ext cx="68405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800" b="0" dirty="0" smtClean="0">
                <a:solidFill>
                  <a:schemeClr val="bg1"/>
                </a:solidFill>
              </a:rPr>
              <a:t>STATUS </a:t>
            </a:r>
            <a:r>
              <a:rPr lang="en-GB" sz="1800" b="0" dirty="0">
                <a:solidFill>
                  <a:schemeClr val="bg1"/>
                </a:solidFill>
              </a:rPr>
              <a:t>– </a:t>
            </a:r>
            <a:r>
              <a:rPr lang="en-GB" sz="1800" b="0" dirty="0" smtClean="0">
                <a:solidFill>
                  <a:schemeClr val="bg1"/>
                </a:solidFill>
              </a:rPr>
              <a:t>Cs2Te photo cathodes</a:t>
            </a:r>
            <a:endParaRPr lang="en-US" sz="1800" b="0" dirty="0">
              <a:solidFill>
                <a:schemeClr val="bg1"/>
              </a:solidFill>
            </a:endParaRPr>
          </a:p>
        </p:txBody>
      </p:sp>
    </p:spTree>
    <p:extLst>
      <p:ext uri="{BB962C8B-B14F-4D97-AF65-F5344CB8AC3E}">
        <p14:creationId xmlns:p14="http://schemas.microsoft.com/office/powerpoint/2010/main" val="1900913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35" name="Text Box 11"/>
          <p:cNvSpPr txBox="1">
            <a:spLocks noChangeArrowheads="1"/>
          </p:cNvSpPr>
          <p:nvPr/>
        </p:nvSpPr>
        <p:spPr bwMode="auto">
          <a:xfrm>
            <a:off x="2195513" y="692150"/>
            <a:ext cx="3096567" cy="1818063"/>
          </a:xfrm>
          <a:prstGeom prst="rect">
            <a:avLst/>
          </a:prstGeom>
          <a:solidFill>
            <a:schemeClr val="bg1">
              <a:alpha val="5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pPr>
            <a:r>
              <a:rPr lang="en-US" dirty="0">
                <a:latin typeface="+mn-lt"/>
              </a:rPr>
              <a:t>Requirements </a:t>
            </a:r>
            <a:r>
              <a:rPr lang="en-US" dirty="0" smtClean="0">
                <a:latin typeface="+mn-lt"/>
              </a:rPr>
              <a:t>for Transfer:</a:t>
            </a:r>
          </a:p>
          <a:p>
            <a:pPr>
              <a:spcBef>
                <a:spcPct val="50000"/>
              </a:spcBef>
              <a:buFont typeface="Arial" pitchFamily="34" charset="0"/>
              <a:buChar char="•"/>
            </a:pPr>
            <a:r>
              <a:rPr lang="en-US" b="0" dirty="0" smtClean="0">
                <a:latin typeface="+mn-lt"/>
              </a:rPr>
              <a:t>Load </a:t>
            </a:r>
            <a:r>
              <a:rPr lang="en-US" b="0" dirty="0">
                <a:latin typeface="+mn-lt"/>
              </a:rPr>
              <a:t>lock system with &lt; 10</a:t>
            </a:r>
            <a:r>
              <a:rPr lang="en-US" b="0" baseline="30000" dirty="0">
                <a:latin typeface="+mn-lt"/>
              </a:rPr>
              <a:t>-9</a:t>
            </a:r>
            <a:r>
              <a:rPr lang="en-US" b="0" dirty="0">
                <a:latin typeface="+mn-lt"/>
              </a:rPr>
              <a:t> mbar to preserve QE  ≥ 1 %</a:t>
            </a:r>
            <a:endParaRPr lang="en-US" b="0" dirty="0">
              <a:latin typeface="+mn-lt"/>
              <a:cs typeface="Arial" pitchFamily="34" charset="0"/>
            </a:endParaRPr>
          </a:p>
          <a:p>
            <a:pPr>
              <a:spcBef>
                <a:spcPct val="50000"/>
              </a:spcBef>
              <a:buFontTx/>
              <a:buChar char="•"/>
            </a:pPr>
            <a:r>
              <a:rPr lang="en-US" b="0" dirty="0">
                <a:latin typeface="+mn-lt"/>
                <a:cs typeface="Arial" pitchFamily="34" charset="0"/>
              </a:rPr>
              <a:t>Exchange w/o warm-up &amp; in short time and low particle generation </a:t>
            </a:r>
          </a:p>
        </p:txBody>
      </p:sp>
      <p:pic>
        <p:nvPicPr>
          <p:cNvPr id="180238" name="Picture 14" descr="FZD_G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2347913"/>
            <a:ext cx="3889375" cy="3025775"/>
          </a:xfrm>
          <a:prstGeom prst="rect">
            <a:avLst/>
          </a:prstGeom>
          <a:noFill/>
          <a:extLst>
            <a:ext uri="{909E8E84-426E-40DD-AFC4-6F175D3DCCD1}">
              <a14:hiddenFill xmlns:a14="http://schemas.microsoft.com/office/drawing/2010/main">
                <a:solidFill>
                  <a:srgbClr val="FFFFFF"/>
                </a:solidFill>
              </a14:hiddenFill>
            </a:ext>
          </a:extLst>
        </p:spPr>
      </p:pic>
      <p:sp>
        <p:nvSpPr>
          <p:cNvPr id="180241" name="Rectangle 17"/>
          <p:cNvSpPr>
            <a:spLocks noChangeArrowheads="1"/>
          </p:cNvSpPr>
          <p:nvPr/>
        </p:nvSpPr>
        <p:spPr bwMode="auto">
          <a:xfrm>
            <a:off x="2195513" y="3500438"/>
            <a:ext cx="431800" cy="43338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graphicFrame>
        <p:nvGraphicFramePr>
          <p:cNvPr id="180297" name="Group 73"/>
          <p:cNvGraphicFramePr>
            <a:graphicFrameLocks noGrp="1"/>
          </p:cNvGraphicFramePr>
          <p:nvPr>
            <p:ph/>
            <p:extLst>
              <p:ext uri="{D42A27DB-BD31-4B8C-83A1-F6EECF244321}">
                <p14:modId xmlns:p14="http://schemas.microsoft.com/office/powerpoint/2010/main" val="1081504040"/>
              </p:ext>
            </p:extLst>
          </p:nvPr>
        </p:nvGraphicFramePr>
        <p:xfrm>
          <a:off x="5364163" y="3429000"/>
          <a:ext cx="3673475" cy="2455680"/>
        </p:xfrm>
        <a:graphic>
          <a:graphicData uri="http://schemas.openxmlformats.org/drawingml/2006/table">
            <a:tbl>
              <a:tblPr/>
              <a:tblGrid>
                <a:gridCol w="1081087"/>
                <a:gridCol w="1439863"/>
                <a:gridCol w="1152525"/>
              </a:tblGrid>
              <a:tr h="250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Palatino Linotype" pitchFamily="18" charset="0"/>
                          <a:cs typeface="Times New Roman" pitchFamily="18" charset="0"/>
                        </a:rPr>
                        <a:t>Cathode</a:t>
                      </a:r>
                      <a:endParaRPr kumimoji="0" lang="en-GB" sz="1400" b="0" i="0" u="none" strike="noStrike" cap="none" normalizeH="0" baseline="0" dirty="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Palatino Linotype" pitchFamily="18" charset="0"/>
                          <a:cs typeface="Times New Roman" pitchFamily="18" charset="0"/>
                        </a:rPr>
                        <a:t>Operation days</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chemeClr val="tx1"/>
                          </a:solidFill>
                          <a:effectLst/>
                          <a:latin typeface="Palatino Linotype" pitchFamily="18" charset="0"/>
                          <a:cs typeface="Times New Roman" pitchFamily="18" charset="0"/>
                        </a:rPr>
                        <a:t>Q.E. in gun</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#090508Mo</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Palatino Linotype" pitchFamily="18" charset="0"/>
                          <a:cs typeface="Times New Roman" pitchFamily="18" charset="0"/>
                        </a:rPr>
                        <a:t>30</a:t>
                      </a:r>
                      <a:endParaRPr kumimoji="0" lang="en-GB" sz="1400" b="0" i="0" u="none" strike="noStrike" cap="none" normalizeH="0" baseline="0" dirty="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0.05%</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#070708Mo</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60</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0.1%</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#310309Mo</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109</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1.1%</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#040809Mo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182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0.6%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#230709Mo</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56</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0.03%</a:t>
                      </a:r>
                      <a:endParaRPr kumimoji="0" lang="en-GB" sz="1400" b="0" i="0" u="none" strike="noStrike" cap="none" normalizeH="0" baseline="0" smtClean="0">
                        <a:ln>
                          <a:noFill/>
                        </a:ln>
                        <a:solidFill>
                          <a:schemeClr val="tx1"/>
                        </a:solidFill>
                        <a:effectLst/>
                        <a:latin typeface="Palatino Linotype"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rgbClr val="FF0000"/>
                          </a:solidFill>
                          <a:effectLst/>
                          <a:latin typeface="Palatino Linotype" pitchFamily="18" charset="0"/>
                          <a:cs typeface="Times New Roman" pitchFamily="18" charset="0"/>
                        </a:rPr>
                        <a:t>#250310Mo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rgbClr val="FF0000"/>
                          </a:solidFill>
                          <a:effectLst/>
                          <a:latin typeface="Palatino Linotype" pitchFamily="18" charset="0"/>
                          <a:cs typeface="Times New Roman" pitchFamily="18" charset="0"/>
                        </a:rPr>
                        <a:t>427</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smtClean="0">
                          <a:ln>
                            <a:noFill/>
                          </a:ln>
                          <a:solidFill>
                            <a:srgbClr val="FF0000"/>
                          </a:solidFill>
                          <a:effectLst/>
                          <a:latin typeface="Palatino Linotype" pitchFamily="18" charset="0"/>
                          <a:cs typeface="Times New Roman" pitchFamily="18" charset="0"/>
                        </a:rPr>
                        <a:t>1.0%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#090611Mo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smtClean="0">
                          <a:ln>
                            <a:noFill/>
                          </a:ln>
                          <a:solidFill>
                            <a:schemeClr val="tx1"/>
                          </a:solidFill>
                          <a:effectLst/>
                          <a:latin typeface="Palatino Linotype" pitchFamily="18" charset="0"/>
                          <a:cs typeface="Times New Roman" pitchFamily="18" charset="0"/>
                        </a:rPr>
                        <a:t>From 2011-7-26</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chemeClr val="tx1"/>
                          </a:solidFill>
                          <a:effectLst/>
                          <a:latin typeface="Palatino Linotype" pitchFamily="18" charset="0"/>
                          <a:cs typeface="Times New Roman" pitchFamily="18" charset="0"/>
                        </a:rPr>
                        <a:t>1.2%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180291" name="Picture 48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041" y="711994"/>
            <a:ext cx="3672656" cy="255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92" name="Group 68"/>
          <p:cNvGrpSpPr>
            <a:grpSpLocks/>
          </p:cNvGrpSpPr>
          <p:nvPr/>
        </p:nvGrpSpPr>
        <p:grpSpPr bwMode="auto">
          <a:xfrm>
            <a:off x="9972675" y="1173163"/>
            <a:ext cx="6429375" cy="4511675"/>
            <a:chOff x="585" y="810"/>
            <a:chExt cx="4050" cy="2842"/>
          </a:xfrm>
        </p:grpSpPr>
        <p:pic>
          <p:nvPicPr>
            <p:cNvPr id="180293" name="Grafik 3" descr="QE measurement for cathode 250310M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 y="810"/>
              <a:ext cx="4050" cy="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94" name="Rectangle 70"/>
            <p:cNvSpPr>
              <a:spLocks noChangeArrowheads="1"/>
            </p:cNvSpPr>
            <p:nvPr/>
          </p:nvSpPr>
          <p:spPr bwMode="auto">
            <a:xfrm>
              <a:off x="1429" y="1253"/>
              <a:ext cx="1229" cy="212"/>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t>cathode #250310Mo</a:t>
              </a:r>
            </a:p>
          </p:txBody>
        </p:sp>
      </p:grpSp>
      <p:sp>
        <p:nvSpPr>
          <p:cNvPr id="180298" name="Line 74"/>
          <p:cNvSpPr>
            <a:spLocks noChangeShapeType="1"/>
          </p:cNvSpPr>
          <p:nvPr/>
        </p:nvSpPr>
        <p:spPr bwMode="auto">
          <a:xfrm flipH="1" flipV="1">
            <a:off x="107950" y="2205038"/>
            <a:ext cx="2087563" cy="17287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180299" name="Line 75"/>
          <p:cNvSpPr>
            <a:spLocks noChangeShapeType="1"/>
          </p:cNvSpPr>
          <p:nvPr/>
        </p:nvSpPr>
        <p:spPr bwMode="auto">
          <a:xfrm flipH="1" flipV="1">
            <a:off x="1692275" y="692150"/>
            <a:ext cx="935038" cy="28082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grpSp>
        <p:nvGrpSpPr>
          <p:cNvPr id="180303" name="Group 79"/>
          <p:cNvGrpSpPr>
            <a:grpSpLocks/>
          </p:cNvGrpSpPr>
          <p:nvPr/>
        </p:nvGrpSpPr>
        <p:grpSpPr bwMode="auto">
          <a:xfrm>
            <a:off x="1474788" y="5229200"/>
            <a:ext cx="4968875" cy="1293813"/>
            <a:chOff x="929" y="3385"/>
            <a:chExt cx="3130" cy="815"/>
          </a:xfrm>
        </p:grpSpPr>
        <p:sp>
          <p:nvSpPr>
            <p:cNvPr id="7178" name="TextBox 3"/>
            <p:cNvSpPr txBox="1">
              <a:spLocks noChangeArrowheads="1"/>
            </p:cNvSpPr>
            <p:nvPr/>
          </p:nvSpPr>
          <p:spPr bwMode="auto">
            <a:xfrm>
              <a:off x="929" y="3521"/>
              <a:ext cx="1860" cy="67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Tx/>
                <a:buChar char="•"/>
              </a:pPr>
              <a:r>
                <a:rPr lang="en-US" b="0" dirty="0">
                  <a:latin typeface="+mj-lt"/>
                </a:rPr>
                <a:t>fresh QE 15.5%, in gun 1% </a:t>
              </a:r>
            </a:p>
            <a:p>
              <a:pPr>
                <a:buFontTx/>
                <a:buChar char="•"/>
              </a:pPr>
              <a:r>
                <a:rPr lang="en-US" b="0" dirty="0">
                  <a:latin typeface="+mj-lt"/>
                </a:rPr>
                <a:t>total beam time </a:t>
              </a:r>
              <a:r>
                <a:rPr lang="en-US" b="0" dirty="0">
                  <a:solidFill>
                    <a:srgbClr val="C00000"/>
                  </a:solidFill>
                  <a:latin typeface="+mj-lt"/>
                </a:rPr>
                <a:t>1013 h</a:t>
              </a:r>
              <a:r>
                <a:rPr lang="en-US" b="0" dirty="0">
                  <a:latin typeface="+mj-lt"/>
                </a:rPr>
                <a:t> </a:t>
              </a:r>
            </a:p>
            <a:p>
              <a:pPr>
                <a:buFontTx/>
                <a:buChar char="•"/>
              </a:pPr>
              <a:r>
                <a:rPr lang="en-US" b="0" dirty="0">
                  <a:latin typeface="+mj-lt"/>
                </a:rPr>
                <a:t>extracted charge </a:t>
              </a:r>
              <a:r>
                <a:rPr lang="en-US" b="0" dirty="0">
                  <a:solidFill>
                    <a:srgbClr val="C00000"/>
                  </a:solidFill>
                  <a:latin typeface="+mj-lt"/>
                </a:rPr>
                <a:t>35 C</a:t>
              </a:r>
              <a:endParaRPr lang="de-DE" b="0" dirty="0">
                <a:solidFill>
                  <a:srgbClr val="C00000"/>
                </a:solidFill>
                <a:latin typeface="+mj-lt"/>
              </a:endParaRPr>
            </a:p>
          </p:txBody>
        </p:sp>
        <p:sp>
          <p:nvSpPr>
            <p:cNvPr id="180300" name="Rectangle 76"/>
            <p:cNvSpPr>
              <a:spLocks noChangeArrowheads="1"/>
            </p:cNvSpPr>
            <p:nvPr/>
          </p:nvSpPr>
          <p:spPr bwMode="auto">
            <a:xfrm>
              <a:off x="3379" y="3385"/>
              <a:ext cx="680" cy="22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180301" name="Line 77"/>
            <p:cNvSpPr>
              <a:spLocks noChangeShapeType="1"/>
            </p:cNvSpPr>
            <p:nvPr/>
          </p:nvSpPr>
          <p:spPr bwMode="auto">
            <a:xfrm flipV="1">
              <a:off x="930" y="3385"/>
              <a:ext cx="2449" cy="136"/>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180302" name="Line 78"/>
            <p:cNvSpPr>
              <a:spLocks noChangeShapeType="1"/>
            </p:cNvSpPr>
            <p:nvPr/>
          </p:nvSpPr>
          <p:spPr bwMode="auto">
            <a:xfrm flipV="1">
              <a:off x="2789" y="3612"/>
              <a:ext cx="1270" cy="45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grpSp>
      <p:pic>
        <p:nvPicPr>
          <p:cNvPr id="6246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92" r="8036"/>
          <a:stretch/>
        </p:blipFill>
        <p:spPr bwMode="auto">
          <a:xfrm>
            <a:off x="107950" y="692150"/>
            <a:ext cx="1943770" cy="178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6"/>
          <p:cNvSpPr>
            <a:spLocks noChangeArrowheads="1"/>
          </p:cNvSpPr>
          <p:nvPr/>
        </p:nvSpPr>
        <p:spPr bwMode="auto">
          <a:xfrm>
            <a:off x="395288" y="73025"/>
            <a:ext cx="68405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800" b="0" dirty="0" smtClean="0">
                <a:solidFill>
                  <a:schemeClr val="bg1"/>
                </a:solidFill>
              </a:rPr>
              <a:t>STATUS </a:t>
            </a:r>
            <a:r>
              <a:rPr lang="en-GB" sz="1800" b="0" dirty="0">
                <a:solidFill>
                  <a:schemeClr val="bg1"/>
                </a:solidFill>
              </a:rPr>
              <a:t>– </a:t>
            </a:r>
            <a:r>
              <a:rPr lang="en-GB" sz="1800" b="0" dirty="0" smtClean="0">
                <a:solidFill>
                  <a:schemeClr val="bg1"/>
                </a:solidFill>
              </a:rPr>
              <a:t>Cs2Te photo cathodes</a:t>
            </a:r>
            <a:endParaRPr lang="en-US" sz="1800" b="0" dirty="0">
              <a:solidFill>
                <a:schemeClr val="bg1"/>
              </a:solidFill>
            </a:endParaRPr>
          </a:p>
        </p:txBody>
      </p:sp>
    </p:spTree>
    <p:extLst>
      <p:ext uri="{BB962C8B-B14F-4D97-AF65-F5344CB8AC3E}">
        <p14:creationId xmlns:p14="http://schemas.microsoft.com/office/powerpoint/2010/main" val="3676468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4" name="Rectangle 6"/>
          <p:cNvSpPr>
            <a:spLocks noChangeArrowheads="1"/>
          </p:cNvSpPr>
          <p:nvPr/>
        </p:nvSpPr>
        <p:spPr bwMode="auto">
          <a:xfrm>
            <a:off x="395288" y="73025"/>
            <a:ext cx="68405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800" b="0" dirty="0" smtClean="0">
                <a:solidFill>
                  <a:schemeClr val="bg1"/>
                </a:solidFill>
              </a:rPr>
              <a:t>STATUS </a:t>
            </a:r>
            <a:r>
              <a:rPr lang="en-GB" sz="1800" b="0" dirty="0">
                <a:solidFill>
                  <a:schemeClr val="bg1"/>
                </a:solidFill>
              </a:rPr>
              <a:t>– </a:t>
            </a:r>
            <a:r>
              <a:rPr lang="en-GB" sz="1800" b="0" dirty="0" err="1">
                <a:solidFill>
                  <a:schemeClr val="bg1"/>
                </a:solidFill>
              </a:rPr>
              <a:t>Multipacting</a:t>
            </a:r>
            <a:r>
              <a:rPr lang="en-GB" sz="1800" b="0" dirty="0">
                <a:solidFill>
                  <a:schemeClr val="bg1"/>
                </a:solidFill>
              </a:rPr>
              <a:t> at </a:t>
            </a:r>
            <a:r>
              <a:rPr lang="en-GB" sz="1800" b="0" dirty="0" smtClean="0">
                <a:solidFill>
                  <a:schemeClr val="bg1"/>
                </a:solidFill>
              </a:rPr>
              <a:t>cathodes</a:t>
            </a:r>
            <a:endParaRPr lang="en-US" sz="1800" b="0" dirty="0">
              <a:solidFill>
                <a:schemeClr val="bg1"/>
              </a:solidFill>
            </a:endParaRPr>
          </a:p>
        </p:txBody>
      </p:sp>
      <p:sp>
        <p:nvSpPr>
          <p:cNvPr id="237576" name="Text Box 8"/>
          <p:cNvSpPr txBox="1">
            <a:spLocks noChangeArrowheads="1"/>
          </p:cNvSpPr>
          <p:nvPr/>
        </p:nvSpPr>
        <p:spPr bwMode="auto">
          <a:xfrm>
            <a:off x="250825" y="692150"/>
            <a:ext cx="5545138" cy="131445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Tx/>
              <a:buChar char="•"/>
            </a:pPr>
            <a:r>
              <a:rPr lang="en-US" b="0" dirty="0">
                <a:latin typeface="+mn-lt"/>
              </a:rPr>
              <a:t>MP was expected in the gap between cathode and cavity at surface fields of 0.1-0.2 kV/m since the early design stage!</a:t>
            </a:r>
          </a:p>
          <a:p>
            <a:pPr>
              <a:buFontTx/>
              <a:buChar char="•"/>
            </a:pPr>
            <a:r>
              <a:rPr lang="en-US" b="0" dirty="0">
                <a:latin typeface="+mn-lt"/>
              </a:rPr>
              <a:t>So biasing of the cathode up to -7 kV was considered in the cathode design (el. isolated)</a:t>
            </a:r>
          </a:p>
        </p:txBody>
      </p:sp>
      <p:grpSp>
        <p:nvGrpSpPr>
          <p:cNvPr id="237587" name="Group 19"/>
          <p:cNvGrpSpPr>
            <a:grpSpLocks/>
          </p:cNvGrpSpPr>
          <p:nvPr/>
        </p:nvGrpSpPr>
        <p:grpSpPr bwMode="auto">
          <a:xfrm>
            <a:off x="5508625" y="692150"/>
            <a:ext cx="3346450" cy="2044700"/>
            <a:chOff x="3470" y="436"/>
            <a:chExt cx="2108" cy="1288"/>
          </a:xfrm>
        </p:grpSpPr>
        <p:pic>
          <p:nvPicPr>
            <p:cNvPr id="23757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 y="436"/>
              <a:ext cx="1700" cy="12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7579" name="Oval 11"/>
            <p:cNvSpPr>
              <a:spLocks noChangeArrowheads="1"/>
            </p:cNvSpPr>
            <p:nvPr/>
          </p:nvSpPr>
          <p:spPr bwMode="auto">
            <a:xfrm>
              <a:off x="4444" y="1342"/>
              <a:ext cx="341" cy="364"/>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37580" name="Text Box 12"/>
            <p:cNvSpPr txBox="1">
              <a:spLocks noChangeArrowheads="1"/>
            </p:cNvSpPr>
            <p:nvPr/>
          </p:nvSpPr>
          <p:spPr bwMode="auto">
            <a:xfrm>
              <a:off x="3912" y="469"/>
              <a:ext cx="1298" cy="212"/>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t>multipact simulation</a:t>
              </a:r>
            </a:p>
          </p:txBody>
        </p:sp>
        <p:sp>
          <p:nvSpPr>
            <p:cNvPr id="237581" name="Line 13"/>
            <p:cNvSpPr>
              <a:spLocks noChangeShapeType="1"/>
            </p:cNvSpPr>
            <p:nvPr/>
          </p:nvSpPr>
          <p:spPr bwMode="auto">
            <a:xfrm>
              <a:off x="3470" y="845"/>
              <a:ext cx="1134" cy="63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grpSp>
      <p:pic>
        <p:nvPicPr>
          <p:cNvPr id="237583" name="Picture 15" descr="MP_bei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3000" y="4219575"/>
            <a:ext cx="1181100" cy="1035050"/>
          </a:xfrm>
          <a:prstGeom prst="rect">
            <a:avLst/>
          </a:prstGeom>
          <a:noFill/>
          <a:extLst>
            <a:ext uri="{909E8E84-426E-40DD-AFC4-6F175D3DCCD1}">
              <a14:hiddenFill xmlns:a14="http://schemas.microsoft.com/office/drawing/2010/main">
                <a:solidFill>
                  <a:srgbClr val="FFFFFF"/>
                </a:solidFill>
              </a14:hiddenFill>
            </a:ext>
          </a:extLst>
        </p:spPr>
      </p:pic>
      <p:sp>
        <p:nvSpPr>
          <p:cNvPr id="237584" name="Rectangle 16"/>
          <p:cNvSpPr>
            <a:spLocks noChangeArrowheads="1"/>
          </p:cNvSpPr>
          <p:nvPr/>
        </p:nvSpPr>
        <p:spPr bwMode="auto">
          <a:xfrm>
            <a:off x="7104063" y="4603750"/>
            <a:ext cx="857250" cy="21431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800" b="1">
                <a:solidFill>
                  <a:schemeClr val="bg1"/>
                </a:solidFill>
              </a:rPr>
              <a:t>MP at 2 MV/m</a:t>
            </a:r>
          </a:p>
        </p:txBody>
      </p:sp>
      <p:sp>
        <p:nvSpPr>
          <p:cNvPr id="237585" name="Text Box 17"/>
          <p:cNvSpPr txBox="1">
            <a:spLocks noChangeArrowheads="1"/>
          </p:cNvSpPr>
          <p:nvPr/>
        </p:nvSpPr>
        <p:spPr bwMode="auto">
          <a:xfrm>
            <a:off x="5292081" y="2852936"/>
            <a:ext cx="3744416" cy="2556727"/>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Char char="•"/>
            </a:pPr>
            <a:r>
              <a:rPr lang="en-US" b="0" dirty="0">
                <a:latin typeface="+mn-lt"/>
              </a:rPr>
              <a:t>During increase of RF field, a hard MP </a:t>
            </a:r>
            <a:r>
              <a:rPr lang="en-US" b="0" dirty="0" smtClean="0">
                <a:latin typeface="+mn-lt"/>
              </a:rPr>
              <a:t>barrier was </a:t>
            </a:r>
            <a:r>
              <a:rPr lang="en-US" b="0" dirty="0">
                <a:latin typeface="+mn-lt"/>
              </a:rPr>
              <a:t>observed, depending on the bias voltage level, the position and the used cathode</a:t>
            </a:r>
          </a:p>
          <a:p>
            <a:pPr>
              <a:spcBef>
                <a:spcPct val="50000"/>
              </a:spcBef>
              <a:buFontTx/>
              <a:buChar char="•"/>
            </a:pPr>
            <a:r>
              <a:rPr lang="en-US" b="0" dirty="0">
                <a:latin typeface="+mn-lt"/>
              </a:rPr>
              <a:t>MP characterized by high current </a:t>
            </a:r>
            <a:r>
              <a:rPr lang="en-US" b="0" dirty="0" smtClean="0">
                <a:latin typeface="+mn-lt"/>
              </a:rPr>
              <a:t> (1 mA</a:t>
            </a:r>
            <a:r>
              <a:rPr lang="en-US" b="0" dirty="0">
                <a:latin typeface="+mn-lt"/>
              </a:rPr>
              <a:t>) measured at the high voltage power supply</a:t>
            </a:r>
          </a:p>
          <a:p>
            <a:pPr>
              <a:spcBef>
                <a:spcPct val="50000"/>
              </a:spcBef>
              <a:buFontTx/>
              <a:buChar char="•"/>
            </a:pPr>
            <a:r>
              <a:rPr lang="en-US" b="0" dirty="0">
                <a:latin typeface="+mn-lt"/>
              </a:rPr>
              <a:t>Electron flash at view </a:t>
            </a:r>
            <a:r>
              <a:rPr lang="en-US" b="0" dirty="0" smtClean="0">
                <a:latin typeface="+mn-lt"/>
              </a:rPr>
              <a:t>screens</a:t>
            </a:r>
            <a:endParaRPr lang="en-US" b="0" dirty="0">
              <a:latin typeface="+mn-lt"/>
            </a:endParaRPr>
          </a:p>
        </p:txBody>
      </p:sp>
      <p:graphicFrame>
        <p:nvGraphicFramePr>
          <p:cNvPr id="237588" name="Object 20"/>
          <p:cNvGraphicFramePr>
            <a:graphicFrameLocks noGrp="1" noChangeAspect="1"/>
          </p:cNvGraphicFramePr>
          <p:nvPr>
            <p:ph/>
          </p:nvPr>
        </p:nvGraphicFramePr>
        <p:xfrm>
          <a:off x="107950" y="2236788"/>
          <a:ext cx="5113338" cy="3567112"/>
        </p:xfrm>
        <a:graphic>
          <a:graphicData uri="http://schemas.openxmlformats.org/presentationml/2006/ole">
            <mc:AlternateContent xmlns:mc="http://schemas.openxmlformats.org/markup-compatibility/2006">
              <mc:Choice xmlns:v="urn:schemas-microsoft-com:vml" Requires="v">
                <p:oleObj spid="_x0000_s55322" name="Graph" r:id="rId6" imgW="4150157" imgH="2895600" progId="Origin50.Graph">
                  <p:embed/>
                </p:oleObj>
              </mc:Choice>
              <mc:Fallback>
                <p:oleObj name="Graph" r:id="rId6" imgW="4150157" imgH="2895600" progId="Origin50.Graph">
                  <p:embed/>
                  <p:pic>
                    <p:nvPicPr>
                      <p:cNvPr id="0" name="Picture 10"/>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2236788"/>
                        <a:ext cx="5113338" cy="356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7590" name="Rectangle 22"/>
          <p:cNvSpPr>
            <a:spLocks noChangeArrowheads="1"/>
          </p:cNvSpPr>
          <p:nvPr/>
        </p:nvSpPr>
        <p:spPr bwMode="auto">
          <a:xfrm>
            <a:off x="971550" y="3282950"/>
            <a:ext cx="1327150" cy="33655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t>(#040809Mo)</a:t>
            </a:r>
          </a:p>
        </p:txBody>
      </p:sp>
      <p:sp>
        <p:nvSpPr>
          <p:cNvPr id="237593" name="Rectangle 25"/>
          <p:cNvSpPr>
            <a:spLocks noChangeArrowheads="1"/>
          </p:cNvSpPr>
          <p:nvPr/>
        </p:nvSpPr>
        <p:spPr bwMode="auto">
          <a:xfrm>
            <a:off x="6516688" y="6021388"/>
            <a:ext cx="935037" cy="503237"/>
          </a:xfrm>
          <a:prstGeom prst="rect">
            <a:avLst/>
          </a:prstGeom>
          <a:solidFill>
            <a:schemeClr val="bg1"/>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237592" name="Text Box 24"/>
          <p:cNvSpPr txBox="1">
            <a:spLocks noChangeArrowheads="1"/>
          </p:cNvSpPr>
          <p:nvPr/>
        </p:nvSpPr>
        <p:spPr bwMode="auto">
          <a:xfrm>
            <a:off x="233338" y="5856140"/>
            <a:ext cx="5275287" cy="27918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r>
              <a:rPr lang="en-US" sz="1200" dirty="0"/>
              <a:t>The onset level is different for </a:t>
            </a:r>
            <a:r>
              <a:rPr lang="en-US" sz="1200" dirty="0" smtClean="0"/>
              <a:t>every </a:t>
            </a:r>
            <a:r>
              <a:rPr lang="en-US" sz="1200" dirty="0"/>
              <a:t>cathode and its </a:t>
            </a:r>
            <a:r>
              <a:rPr lang="en-US" sz="1200" dirty="0" smtClean="0"/>
              <a:t>positions!</a:t>
            </a:r>
            <a:endParaRPr lang="en-US" sz="1200" dirty="0"/>
          </a:p>
        </p:txBody>
      </p:sp>
    </p:spTree>
    <p:extLst>
      <p:ext uri="{BB962C8B-B14F-4D97-AF65-F5344CB8AC3E}">
        <p14:creationId xmlns:p14="http://schemas.microsoft.com/office/powerpoint/2010/main" val="2131194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Text Box 4"/>
          <p:cNvSpPr txBox="1">
            <a:spLocks noChangeArrowheads="1"/>
          </p:cNvSpPr>
          <p:nvPr/>
        </p:nvSpPr>
        <p:spPr bwMode="auto">
          <a:xfrm>
            <a:off x="250825" y="695325"/>
            <a:ext cx="6769447" cy="2033506"/>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Tx/>
              <a:buChar char="•"/>
            </a:pPr>
            <a:r>
              <a:rPr lang="en-US" sz="1800" b="0" dirty="0">
                <a:latin typeface="+mn-lt"/>
              </a:rPr>
              <a:t>Rounding all edges to reduce field enhancement factor</a:t>
            </a:r>
          </a:p>
          <a:p>
            <a:pPr>
              <a:buFontTx/>
              <a:buChar char="•"/>
            </a:pPr>
            <a:r>
              <a:rPr lang="en-US" sz="1800" b="0" dirty="0">
                <a:latin typeface="+mn-lt"/>
              </a:rPr>
              <a:t>Anti </a:t>
            </a:r>
            <a:r>
              <a:rPr lang="en-US" sz="1800" b="0" dirty="0" err="1">
                <a:latin typeface="+mn-lt"/>
              </a:rPr>
              <a:t>multipacting</a:t>
            </a:r>
            <a:r>
              <a:rPr lang="en-US" sz="1800" b="0" dirty="0">
                <a:latin typeface="+mn-lt"/>
              </a:rPr>
              <a:t> grooves to suppress resonant </a:t>
            </a:r>
            <a:r>
              <a:rPr lang="en-US" sz="1800" b="0" dirty="0" smtClean="0">
                <a:latin typeface="+mn-lt"/>
              </a:rPr>
              <a:t>conditions</a:t>
            </a:r>
          </a:p>
          <a:p>
            <a:pPr marL="0" indent="0"/>
            <a:endParaRPr lang="en-US" sz="1800" b="0" dirty="0">
              <a:latin typeface="+mn-lt"/>
            </a:endParaRPr>
          </a:p>
          <a:p>
            <a:pPr marL="285750" indent="-285750">
              <a:buFont typeface="Arial" pitchFamily="34" charset="0"/>
              <a:buChar char="•"/>
            </a:pPr>
            <a:r>
              <a:rPr lang="en-US" sz="1800" b="0" dirty="0" smtClean="0">
                <a:latin typeface="+mn-lt"/>
              </a:rPr>
              <a:t>Recently, a comparative study with a number of cathodes showed that cathodes with Cs2Te layer have more or less</a:t>
            </a:r>
          </a:p>
          <a:p>
            <a:pPr marL="0" indent="0"/>
            <a:r>
              <a:rPr lang="en-US" sz="1800" b="0" dirty="0">
                <a:latin typeface="+mn-lt"/>
              </a:rPr>
              <a:t> </a:t>
            </a:r>
            <a:r>
              <a:rPr lang="en-US" sz="1800" b="0" dirty="0" smtClean="0">
                <a:latin typeface="+mn-lt"/>
              </a:rPr>
              <a:t>   strong </a:t>
            </a:r>
            <a:r>
              <a:rPr lang="en-US" sz="1800" b="0" dirty="0" err="1" smtClean="0">
                <a:latin typeface="+mn-lt"/>
              </a:rPr>
              <a:t>multipacting</a:t>
            </a:r>
            <a:r>
              <a:rPr lang="en-US" sz="1800" b="0" dirty="0" smtClean="0">
                <a:latin typeface="+mn-lt"/>
              </a:rPr>
              <a:t>:</a:t>
            </a:r>
          </a:p>
          <a:p>
            <a:pPr marL="0" indent="0"/>
            <a:r>
              <a:rPr lang="en-US" sz="1800" b="0" dirty="0">
                <a:latin typeface="+mn-lt"/>
              </a:rPr>
              <a:t> </a:t>
            </a:r>
            <a:r>
              <a:rPr lang="en-US" sz="1800" b="0" dirty="0" smtClean="0">
                <a:latin typeface="+mn-lt"/>
              </a:rPr>
              <a:t>   -&gt; increased secondary electron yield due to </a:t>
            </a:r>
            <a:r>
              <a:rPr lang="en-US" sz="1800" b="0" dirty="0">
                <a:latin typeface="+mn-lt"/>
              </a:rPr>
              <a:t>C</a:t>
            </a:r>
            <a:r>
              <a:rPr lang="en-US" sz="1800" b="0" dirty="0" smtClean="0">
                <a:latin typeface="+mn-lt"/>
              </a:rPr>
              <a:t>s pollution  </a:t>
            </a:r>
            <a:endParaRPr lang="en-US" sz="1800" b="0" dirty="0">
              <a:latin typeface="+mn-lt"/>
            </a:endParaRPr>
          </a:p>
        </p:txBody>
      </p:sp>
      <p:pic>
        <p:nvPicPr>
          <p:cNvPr id="243728" name="Picture 16" descr="Strukturierte_Kathode_T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6830" y="1195809"/>
            <a:ext cx="2025650" cy="3889375"/>
          </a:xfrm>
          <a:prstGeom prst="rect">
            <a:avLst/>
          </a:prstGeom>
          <a:noFill/>
          <a:extLst>
            <a:ext uri="{909E8E84-426E-40DD-AFC4-6F175D3DCCD1}">
              <a14:hiddenFill xmlns:a14="http://schemas.microsoft.com/office/drawing/2010/main">
                <a:solidFill>
                  <a:srgbClr val="FFFFFF"/>
                </a:solidFill>
              </a14:hiddenFill>
            </a:ext>
          </a:extLst>
        </p:spPr>
      </p:pic>
      <p:sp>
        <p:nvSpPr>
          <p:cNvPr id="243730" name="Rectangle 18"/>
          <p:cNvSpPr>
            <a:spLocks noChangeArrowheads="1"/>
          </p:cNvSpPr>
          <p:nvPr/>
        </p:nvSpPr>
        <p:spPr bwMode="auto">
          <a:xfrm>
            <a:off x="452736" y="3429000"/>
            <a:ext cx="5728213" cy="1479509"/>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800" b="0" dirty="0" smtClean="0"/>
              <a:t>Present activities:</a:t>
            </a:r>
          </a:p>
          <a:p>
            <a:pPr marL="285750" indent="-285750">
              <a:buFont typeface="Arial" pitchFamily="34" charset="0"/>
              <a:buChar char="•"/>
            </a:pPr>
            <a:r>
              <a:rPr lang="en-US" sz="1800" b="0" dirty="0" smtClean="0"/>
              <a:t>Additional shielding of cathode stem in cathode</a:t>
            </a:r>
          </a:p>
          <a:p>
            <a:r>
              <a:rPr lang="en-US" sz="1800" b="0" dirty="0"/>
              <a:t> </a:t>
            </a:r>
            <a:r>
              <a:rPr lang="en-US" sz="1800" b="0" dirty="0" smtClean="0"/>
              <a:t>   preparation system    </a:t>
            </a:r>
          </a:p>
          <a:p>
            <a:pPr marL="285750" indent="-285750">
              <a:buFont typeface="Arial" pitchFamily="34" charset="0"/>
              <a:buChar char="•"/>
            </a:pPr>
            <a:r>
              <a:rPr lang="en-US" sz="1800" b="0" dirty="0" smtClean="0"/>
              <a:t>Coating </a:t>
            </a:r>
            <a:r>
              <a:rPr lang="en-US" sz="1800" b="0" dirty="0"/>
              <a:t>with </a:t>
            </a:r>
            <a:r>
              <a:rPr lang="en-US" sz="1800" b="0" dirty="0" err="1"/>
              <a:t>TiN</a:t>
            </a:r>
            <a:r>
              <a:rPr lang="en-US" sz="1800" b="0" dirty="0"/>
              <a:t> to reduce secondary electron </a:t>
            </a:r>
            <a:r>
              <a:rPr lang="en-US" sz="1800" b="0" dirty="0" smtClean="0"/>
              <a:t>yield</a:t>
            </a:r>
          </a:p>
          <a:p>
            <a:r>
              <a:rPr lang="en-US" sz="1800" b="0" dirty="0"/>
              <a:t> </a:t>
            </a:r>
            <a:r>
              <a:rPr lang="en-US" sz="1800" b="0" dirty="0" smtClean="0"/>
              <a:t>                       (A. </a:t>
            </a:r>
            <a:r>
              <a:rPr lang="en-US" sz="1800" b="0" dirty="0" err="1" smtClean="0"/>
              <a:t>Brinckmann</a:t>
            </a:r>
            <a:r>
              <a:rPr lang="en-US" sz="1800" b="0" dirty="0" smtClean="0"/>
              <a:t>, DESY)</a:t>
            </a:r>
            <a:endParaRPr lang="en-US" sz="1800" b="0" dirty="0"/>
          </a:p>
        </p:txBody>
      </p:sp>
      <p:sp>
        <p:nvSpPr>
          <p:cNvPr id="17" name="Rectangle 6"/>
          <p:cNvSpPr>
            <a:spLocks noChangeArrowheads="1"/>
          </p:cNvSpPr>
          <p:nvPr/>
        </p:nvSpPr>
        <p:spPr bwMode="auto">
          <a:xfrm>
            <a:off x="395288" y="73025"/>
            <a:ext cx="68405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1800" b="0" dirty="0" smtClean="0">
                <a:solidFill>
                  <a:schemeClr val="bg1"/>
                </a:solidFill>
              </a:rPr>
              <a:t>STATUS </a:t>
            </a:r>
            <a:r>
              <a:rPr lang="en-GB" sz="1800" b="0" dirty="0">
                <a:solidFill>
                  <a:schemeClr val="bg1"/>
                </a:solidFill>
              </a:rPr>
              <a:t>– </a:t>
            </a:r>
            <a:r>
              <a:rPr lang="en-GB" sz="1800" b="0" dirty="0" err="1">
                <a:solidFill>
                  <a:schemeClr val="bg1"/>
                </a:solidFill>
              </a:rPr>
              <a:t>Multipacting</a:t>
            </a:r>
            <a:r>
              <a:rPr lang="en-GB" sz="1800" b="0" dirty="0">
                <a:solidFill>
                  <a:schemeClr val="bg1"/>
                </a:solidFill>
              </a:rPr>
              <a:t> </a:t>
            </a:r>
            <a:r>
              <a:rPr lang="en-GB" sz="1800" b="0" dirty="0" smtClean="0">
                <a:solidFill>
                  <a:schemeClr val="bg1"/>
                </a:solidFill>
              </a:rPr>
              <a:t>at cathodes</a:t>
            </a:r>
            <a:endParaRPr lang="en-US" sz="1800" b="0" dirty="0">
              <a:solidFill>
                <a:schemeClr val="bg1"/>
              </a:solidFill>
            </a:endParaRPr>
          </a:p>
        </p:txBody>
      </p:sp>
    </p:spTree>
    <p:extLst>
      <p:ext uri="{BB962C8B-B14F-4D97-AF65-F5344CB8AC3E}">
        <p14:creationId xmlns:p14="http://schemas.microsoft.com/office/powerpoint/2010/main" val="144872685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72" name="Picture 4" descr="beamline2-Spektro"/>
          <p:cNvPicPr>
            <a:picLocks noChangeAspect="1" noChangeArrowheads="1"/>
          </p:cNvPicPr>
          <p:nvPr/>
        </p:nvPicPr>
        <p:blipFill>
          <a:blip r:embed="rId3" cstate="print"/>
          <a:srcRect l="3732" t="59993" r="4065" b="12875"/>
          <a:stretch>
            <a:fillRect/>
          </a:stretch>
        </p:blipFill>
        <p:spPr bwMode="auto">
          <a:xfrm>
            <a:off x="163252" y="620688"/>
            <a:ext cx="7885113" cy="3057525"/>
          </a:xfrm>
          <a:prstGeom prst="rect">
            <a:avLst/>
          </a:prstGeom>
          <a:noFill/>
          <a:ln w="9525">
            <a:noFill/>
            <a:miter lim="800000"/>
            <a:headEnd/>
            <a:tailEnd/>
          </a:ln>
        </p:spPr>
      </p:pic>
      <p:sp>
        <p:nvSpPr>
          <p:cNvPr id="49173" name="Rectangle 5"/>
          <p:cNvSpPr>
            <a:spLocks noChangeArrowheads="1"/>
          </p:cNvSpPr>
          <p:nvPr/>
        </p:nvSpPr>
        <p:spPr bwMode="auto">
          <a:xfrm>
            <a:off x="323528" y="44624"/>
            <a:ext cx="7460119" cy="369332"/>
          </a:xfrm>
          <a:prstGeom prst="rect">
            <a:avLst/>
          </a:prstGeom>
          <a:noFill/>
          <a:ln w="9525">
            <a:noFill/>
            <a:miter lim="800000"/>
            <a:headEnd/>
            <a:tailEnd/>
          </a:ln>
        </p:spPr>
        <p:txBody>
          <a:bodyPr wrap="none">
            <a:spAutoFit/>
          </a:bodyPr>
          <a:lstStyle/>
          <a:p>
            <a:r>
              <a:rPr lang="en-US" sz="1800" b="0" dirty="0" smtClean="0">
                <a:solidFill>
                  <a:schemeClr val="bg1"/>
                </a:solidFill>
              </a:rPr>
              <a:t>STATUS -  Injection in ELBE &amp; </a:t>
            </a:r>
            <a:r>
              <a:rPr lang="en-US" sz="1800" b="0" dirty="0">
                <a:solidFill>
                  <a:schemeClr val="bg1"/>
                </a:solidFill>
              </a:rPr>
              <a:t>l</a:t>
            </a:r>
            <a:r>
              <a:rPr lang="en-US" sz="1800" b="0" dirty="0" smtClean="0">
                <a:solidFill>
                  <a:schemeClr val="bg1"/>
                </a:solidFill>
              </a:rPr>
              <a:t>ongitudinal </a:t>
            </a:r>
            <a:r>
              <a:rPr lang="en-US" sz="1800" b="0" dirty="0">
                <a:solidFill>
                  <a:schemeClr val="bg1"/>
                </a:solidFill>
              </a:rPr>
              <a:t>phase space measurement</a:t>
            </a:r>
          </a:p>
        </p:txBody>
      </p:sp>
      <p:sp>
        <p:nvSpPr>
          <p:cNvPr id="49174" name="Text Box 4677"/>
          <p:cNvSpPr txBox="1">
            <a:spLocks noChangeArrowheads="1"/>
          </p:cNvSpPr>
          <p:nvPr/>
        </p:nvSpPr>
        <p:spPr bwMode="auto">
          <a:xfrm>
            <a:off x="323528" y="548680"/>
            <a:ext cx="8446543" cy="369332"/>
          </a:xfrm>
          <a:prstGeom prst="rect">
            <a:avLst/>
          </a:prstGeom>
          <a:noFill/>
          <a:ln w="9525">
            <a:noFill/>
            <a:miter lim="800000"/>
            <a:headEnd/>
            <a:tailEnd/>
          </a:ln>
        </p:spPr>
        <p:txBody>
          <a:bodyPr wrap="none">
            <a:spAutoFit/>
          </a:bodyPr>
          <a:lstStyle/>
          <a:p>
            <a:pPr defTabSz="2968625">
              <a:buFontTx/>
              <a:buChar char="•"/>
            </a:pPr>
            <a:r>
              <a:rPr lang="de-DE" sz="1800" dirty="0">
                <a:solidFill>
                  <a:srgbClr val="3366FF"/>
                </a:solidFill>
              </a:rPr>
              <a:t> </a:t>
            </a:r>
            <a:r>
              <a:rPr lang="en-US" sz="1800" b="0" dirty="0">
                <a:solidFill>
                  <a:srgbClr val="3366FF"/>
                </a:solidFill>
              </a:rPr>
              <a:t>Method of measurement</a:t>
            </a:r>
            <a:r>
              <a:rPr lang="en-US" sz="1800" b="0" dirty="0" smtClean="0">
                <a:solidFill>
                  <a:srgbClr val="3366FF"/>
                </a:solidFill>
              </a:rPr>
              <a:t>: </a:t>
            </a:r>
            <a:r>
              <a:rPr lang="en-US" sz="1800" b="0" dirty="0">
                <a:solidFill>
                  <a:srgbClr val="3366FF"/>
                </a:solidFill>
              </a:rPr>
              <a:t>phase scan </a:t>
            </a:r>
            <a:r>
              <a:rPr lang="en-US" sz="1800" b="0" dirty="0" smtClean="0">
                <a:solidFill>
                  <a:srgbClr val="3366FF"/>
                </a:solidFill>
              </a:rPr>
              <a:t>technique using the second ELBE cavity </a:t>
            </a:r>
            <a:r>
              <a:rPr lang="de-DE" sz="1800" b="0" dirty="0" smtClean="0">
                <a:solidFill>
                  <a:srgbClr val="3366FF"/>
                </a:solidFill>
              </a:rPr>
              <a:t> </a:t>
            </a:r>
            <a:r>
              <a:rPr lang="de-DE" sz="1800" b="0" dirty="0" smtClean="0">
                <a:solidFill>
                  <a:srgbClr val="0066FF"/>
                </a:solidFill>
              </a:rPr>
              <a:t> </a:t>
            </a:r>
            <a:endParaRPr lang="de-DE" sz="1800" b="0" dirty="0">
              <a:solidFill>
                <a:srgbClr val="0066FF"/>
              </a:solidFill>
            </a:endParaRPr>
          </a:p>
        </p:txBody>
      </p:sp>
      <p:sp>
        <p:nvSpPr>
          <p:cNvPr id="49175" name="Oval 7"/>
          <p:cNvSpPr>
            <a:spLocks noChangeArrowheads="1"/>
          </p:cNvSpPr>
          <p:nvPr/>
        </p:nvSpPr>
        <p:spPr bwMode="auto">
          <a:xfrm>
            <a:off x="3995936" y="1702197"/>
            <a:ext cx="504825" cy="574675"/>
          </a:xfrm>
          <a:prstGeom prst="ellipse">
            <a:avLst/>
          </a:prstGeom>
          <a:noFill/>
          <a:ln w="25400">
            <a:solidFill>
              <a:srgbClr val="FF0000"/>
            </a:solidFill>
            <a:round/>
            <a:headEnd/>
            <a:tailEnd/>
          </a:ln>
        </p:spPr>
        <p:txBody>
          <a:bodyPr wrap="none" anchor="ctr"/>
          <a:lstStyle/>
          <a:p>
            <a:endParaRPr lang="en-US" sz="1800"/>
          </a:p>
        </p:txBody>
      </p:sp>
      <p:sp>
        <p:nvSpPr>
          <p:cNvPr id="49176" name="Oval 8"/>
          <p:cNvSpPr>
            <a:spLocks noChangeArrowheads="1"/>
          </p:cNvSpPr>
          <p:nvPr/>
        </p:nvSpPr>
        <p:spPr bwMode="auto">
          <a:xfrm>
            <a:off x="2915816" y="1702197"/>
            <a:ext cx="720725" cy="574675"/>
          </a:xfrm>
          <a:prstGeom prst="ellipse">
            <a:avLst/>
          </a:prstGeom>
          <a:noFill/>
          <a:ln w="25400">
            <a:solidFill>
              <a:srgbClr val="FF0000"/>
            </a:solidFill>
            <a:round/>
            <a:headEnd/>
            <a:tailEnd/>
          </a:ln>
        </p:spPr>
        <p:txBody>
          <a:bodyPr wrap="none" anchor="ctr"/>
          <a:lstStyle/>
          <a:p>
            <a:endParaRPr lang="en-US" sz="1800"/>
          </a:p>
        </p:txBody>
      </p:sp>
      <p:sp>
        <p:nvSpPr>
          <p:cNvPr id="49177" name="Text Box 9"/>
          <p:cNvSpPr txBox="1">
            <a:spLocks noChangeArrowheads="1"/>
          </p:cNvSpPr>
          <p:nvPr/>
        </p:nvSpPr>
        <p:spPr bwMode="auto">
          <a:xfrm>
            <a:off x="1613744" y="963960"/>
            <a:ext cx="1662112" cy="304800"/>
          </a:xfrm>
          <a:prstGeom prst="rect">
            <a:avLst/>
          </a:prstGeom>
          <a:noFill/>
          <a:ln w="9525">
            <a:noFill/>
            <a:miter lim="800000"/>
            <a:headEnd/>
            <a:tailEnd/>
          </a:ln>
        </p:spPr>
        <p:txBody>
          <a:bodyPr wrap="none">
            <a:spAutoFit/>
          </a:bodyPr>
          <a:lstStyle/>
          <a:p>
            <a:r>
              <a:rPr lang="en-US" sz="1400" b="0" dirty="0"/>
              <a:t>C2 phase variation</a:t>
            </a:r>
          </a:p>
        </p:txBody>
      </p:sp>
      <p:sp>
        <p:nvSpPr>
          <p:cNvPr id="49178" name="Line 10"/>
          <p:cNvSpPr>
            <a:spLocks noChangeShapeType="1"/>
          </p:cNvSpPr>
          <p:nvPr/>
        </p:nvSpPr>
        <p:spPr bwMode="auto">
          <a:xfrm>
            <a:off x="3203972" y="1195412"/>
            <a:ext cx="215900" cy="433388"/>
          </a:xfrm>
          <a:prstGeom prst="line">
            <a:avLst/>
          </a:prstGeom>
          <a:noFill/>
          <a:ln w="9525">
            <a:solidFill>
              <a:schemeClr val="tx1"/>
            </a:solidFill>
            <a:round/>
            <a:headEnd/>
            <a:tailEnd type="triangle" w="med" len="med"/>
          </a:ln>
        </p:spPr>
        <p:txBody>
          <a:bodyPr/>
          <a:lstStyle/>
          <a:p>
            <a:endParaRPr lang="de-DE"/>
          </a:p>
        </p:txBody>
      </p:sp>
      <p:sp>
        <p:nvSpPr>
          <p:cNvPr id="49179" name="Text Box 11"/>
          <p:cNvSpPr txBox="1">
            <a:spLocks noChangeArrowheads="1"/>
          </p:cNvSpPr>
          <p:nvPr/>
        </p:nvSpPr>
        <p:spPr bwMode="auto">
          <a:xfrm>
            <a:off x="4580805" y="980728"/>
            <a:ext cx="1503363" cy="304800"/>
          </a:xfrm>
          <a:prstGeom prst="rect">
            <a:avLst/>
          </a:prstGeom>
          <a:noFill/>
          <a:ln w="9525">
            <a:noFill/>
            <a:miter lim="800000"/>
            <a:headEnd/>
            <a:tailEnd/>
          </a:ln>
        </p:spPr>
        <p:txBody>
          <a:bodyPr wrap="none">
            <a:spAutoFit/>
          </a:bodyPr>
          <a:lstStyle/>
          <a:p>
            <a:r>
              <a:rPr lang="en-US" sz="1400" b="0" dirty="0"/>
              <a:t>energy spectrum</a:t>
            </a:r>
          </a:p>
        </p:txBody>
      </p:sp>
      <p:sp>
        <p:nvSpPr>
          <p:cNvPr id="49180" name="Line 12"/>
          <p:cNvSpPr>
            <a:spLocks noChangeShapeType="1"/>
          </p:cNvSpPr>
          <p:nvPr/>
        </p:nvSpPr>
        <p:spPr bwMode="auto">
          <a:xfrm flipH="1">
            <a:off x="4355976" y="1124744"/>
            <a:ext cx="215900" cy="433388"/>
          </a:xfrm>
          <a:prstGeom prst="line">
            <a:avLst/>
          </a:prstGeom>
          <a:noFill/>
          <a:ln w="9525">
            <a:solidFill>
              <a:schemeClr val="tx1"/>
            </a:solidFill>
            <a:round/>
            <a:headEnd/>
            <a:tailEnd type="triangle" w="med" len="med"/>
          </a:ln>
        </p:spPr>
        <p:txBody>
          <a:bodyPr/>
          <a:lstStyle/>
          <a:p>
            <a:endParaRPr lang="de-DE"/>
          </a:p>
        </p:txBody>
      </p:sp>
      <p:graphicFrame>
        <p:nvGraphicFramePr>
          <p:cNvPr id="49165" name="Object 13"/>
          <p:cNvGraphicFramePr>
            <a:graphicFrameLocks noChangeAspect="1"/>
          </p:cNvGraphicFramePr>
          <p:nvPr>
            <p:extLst>
              <p:ext uri="{D42A27DB-BD31-4B8C-83A1-F6EECF244321}">
                <p14:modId xmlns:p14="http://schemas.microsoft.com/office/powerpoint/2010/main" val="2523435892"/>
              </p:ext>
            </p:extLst>
          </p:nvPr>
        </p:nvGraphicFramePr>
        <p:xfrm>
          <a:off x="395536" y="3933056"/>
          <a:ext cx="1028700" cy="546100"/>
        </p:xfrm>
        <a:graphic>
          <a:graphicData uri="http://schemas.openxmlformats.org/presentationml/2006/ole">
            <mc:AlternateContent xmlns:mc="http://schemas.openxmlformats.org/markup-compatibility/2006">
              <mc:Choice xmlns:v="urn:schemas-microsoft-com:vml" Requires="v">
                <p:oleObj spid="_x0000_s49363" name="Equation" r:id="rId4" imgW="1028254" imgH="545863" progId="">
                  <p:embed/>
                </p:oleObj>
              </mc:Choice>
              <mc:Fallback>
                <p:oleObj name="Equation" r:id="rId4" imgW="1028254" imgH="545863" progId="">
                  <p:embed/>
                  <p:pic>
                    <p:nvPicPr>
                      <p:cNvPr id="0" name="Picture 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933056"/>
                        <a:ext cx="102870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66" name="Object 14"/>
          <p:cNvGraphicFramePr>
            <a:graphicFrameLocks noChangeAspect="1"/>
          </p:cNvGraphicFramePr>
          <p:nvPr>
            <p:extLst>
              <p:ext uri="{D42A27DB-BD31-4B8C-83A1-F6EECF244321}">
                <p14:modId xmlns:p14="http://schemas.microsoft.com/office/powerpoint/2010/main" val="3339629128"/>
              </p:ext>
            </p:extLst>
          </p:nvPr>
        </p:nvGraphicFramePr>
        <p:xfrm>
          <a:off x="1705868" y="3789040"/>
          <a:ext cx="2578100" cy="889000"/>
        </p:xfrm>
        <a:graphic>
          <a:graphicData uri="http://schemas.openxmlformats.org/presentationml/2006/ole">
            <mc:AlternateContent xmlns:mc="http://schemas.openxmlformats.org/markup-compatibility/2006">
              <mc:Choice xmlns:v="urn:schemas-microsoft-com:vml" Requires="v">
                <p:oleObj spid="_x0000_s49364" name="Equation" r:id="rId6" imgW="2578100" imgH="889000" progId="">
                  <p:embed/>
                </p:oleObj>
              </mc:Choice>
              <mc:Fallback>
                <p:oleObj name="Equation" r:id="rId6" imgW="2578100" imgH="889000" progId="">
                  <p:embed/>
                  <p:pic>
                    <p:nvPicPr>
                      <p:cNvPr id="0" name="Picture 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5868" y="3789040"/>
                        <a:ext cx="25781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81" name="Text Box 15"/>
          <p:cNvSpPr txBox="1">
            <a:spLocks noChangeArrowheads="1"/>
          </p:cNvSpPr>
          <p:nvPr/>
        </p:nvSpPr>
        <p:spPr bwMode="auto">
          <a:xfrm>
            <a:off x="251520" y="3484240"/>
            <a:ext cx="2174875" cy="304800"/>
          </a:xfrm>
          <a:prstGeom prst="rect">
            <a:avLst/>
          </a:prstGeom>
          <a:noFill/>
          <a:ln w="9525">
            <a:noFill/>
            <a:miter lim="800000"/>
            <a:headEnd/>
            <a:tailEnd/>
          </a:ln>
        </p:spPr>
        <p:txBody>
          <a:bodyPr wrap="none">
            <a:spAutoFit/>
          </a:bodyPr>
          <a:lstStyle/>
          <a:p>
            <a:r>
              <a:rPr lang="en-US" sz="1400" b="0" dirty="0"/>
              <a:t>longitudinal beam ellipse </a:t>
            </a:r>
          </a:p>
        </p:txBody>
      </p:sp>
      <p:graphicFrame>
        <p:nvGraphicFramePr>
          <p:cNvPr id="49168" name="Object 16"/>
          <p:cNvGraphicFramePr>
            <a:graphicFrameLocks noChangeAspect="1"/>
          </p:cNvGraphicFramePr>
          <p:nvPr>
            <p:extLst>
              <p:ext uri="{D42A27DB-BD31-4B8C-83A1-F6EECF244321}">
                <p14:modId xmlns:p14="http://schemas.microsoft.com/office/powerpoint/2010/main" val="754737599"/>
              </p:ext>
            </p:extLst>
          </p:nvPr>
        </p:nvGraphicFramePr>
        <p:xfrm>
          <a:off x="925736" y="5733256"/>
          <a:ext cx="1270000" cy="266700"/>
        </p:xfrm>
        <a:graphic>
          <a:graphicData uri="http://schemas.openxmlformats.org/presentationml/2006/ole">
            <mc:AlternateContent xmlns:mc="http://schemas.openxmlformats.org/markup-compatibility/2006">
              <mc:Choice xmlns:v="urn:schemas-microsoft-com:vml" Requires="v">
                <p:oleObj spid="_x0000_s49365" name="Equation" r:id="rId8" imgW="1269449" imgH="266584" progId="">
                  <p:embed/>
                </p:oleObj>
              </mc:Choice>
              <mc:Fallback>
                <p:oleObj name="Equation" r:id="rId8" imgW="1269449" imgH="266584" progId="">
                  <p:embed/>
                  <p:pic>
                    <p:nvPicPr>
                      <p:cNvPr id="0" name="Picture 1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736" y="5733256"/>
                        <a:ext cx="12700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82" name="Text Box 17"/>
          <p:cNvSpPr txBox="1">
            <a:spLocks noChangeArrowheads="1"/>
          </p:cNvSpPr>
          <p:nvPr/>
        </p:nvSpPr>
        <p:spPr bwMode="auto">
          <a:xfrm>
            <a:off x="274638" y="4725144"/>
            <a:ext cx="2065337" cy="304800"/>
          </a:xfrm>
          <a:prstGeom prst="rect">
            <a:avLst/>
          </a:prstGeom>
          <a:noFill/>
          <a:ln w="9525">
            <a:noFill/>
            <a:miter lim="800000"/>
            <a:headEnd/>
            <a:tailEnd/>
          </a:ln>
        </p:spPr>
        <p:txBody>
          <a:bodyPr wrap="none">
            <a:spAutoFit/>
          </a:bodyPr>
          <a:lstStyle/>
          <a:p>
            <a:r>
              <a:rPr lang="en-US" sz="1400" b="0" dirty="0"/>
              <a:t>cavity transport matrix   </a:t>
            </a:r>
          </a:p>
        </p:txBody>
      </p:sp>
      <p:graphicFrame>
        <p:nvGraphicFramePr>
          <p:cNvPr id="49170" name="Object 18"/>
          <p:cNvGraphicFramePr>
            <a:graphicFrameLocks noChangeAspect="1"/>
          </p:cNvGraphicFramePr>
          <p:nvPr>
            <p:extLst>
              <p:ext uri="{D42A27DB-BD31-4B8C-83A1-F6EECF244321}">
                <p14:modId xmlns:p14="http://schemas.microsoft.com/office/powerpoint/2010/main" val="1605286627"/>
              </p:ext>
            </p:extLst>
          </p:nvPr>
        </p:nvGraphicFramePr>
        <p:xfrm>
          <a:off x="501650" y="5043140"/>
          <a:ext cx="2095500" cy="546100"/>
        </p:xfrm>
        <a:graphic>
          <a:graphicData uri="http://schemas.openxmlformats.org/presentationml/2006/ole">
            <mc:AlternateContent xmlns:mc="http://schemas.openxmlformats.org/markup-compatibility/2006">
              <mc:Choice xmlns:v="urn:schemas-microsoft-com:vml" Requires="v">
                <p:oleObj spid="_x0000_s49366" name="Equation" r:id="rId10" imgW="2094591" imgH="545863" progId="">
                  <p:embed/>
                </p:oleObj>
              </mc:Choice>
              <mc:Fallback>
                <p:oleObj name="Equation" r:id="rId10" imgW="2094591" imgH="545863" progId="">
                  <p:embed/>
                  <p:pic>
                    <p:nvPicPr>
                      <p:cNvPr id="0" name="Picture 1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650" y="5043140"/>
                        <a:ext cx="209550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71" name="Object 19"/>
          <p:cNvGraphicFramePr>
            <a:graphicFrameLocks noChangeAspect="1"/>
          </p:cNvGraphicFramePr>
          <p:nvPr>
            <p:extLst>
              <p:ext uri="{D42A27DB-BD31-4B8C-83A1-F6EECF244321}">
                <p14:modId xmlns:p14="http://schemas.microsoft.com/office/powerpoint/2010/main" val="4120430944"/>
              </p:ext>
            </p:extLst>
          </p:nvPr>
        </p:nvGraphicFramePr>
        <p:xfrm>
          <a:off x="2987824" y="5017740"/>
          <a:ext cx="1485900" cy="571500"/>
        </p:xfrm>
        <a:graphic>
          <a:graphicData uri="http://schemas.openxmlformats.org/presentationml/2006/ole">
            <mc:AlternateContent xmlns:mc="http://schemas.openxmlformats.org/markup-compatibility/2006">
              <mc:Choice xmlns:v="urn:schemas-microsoft-com:vml" Requires="v">
                <p:oleObj spid="_x0000_s49367" name="Equation" r:id="rId12" imgW="1485900" imgH="571500" progId="">
                  <p:embed/>
                </p:oleObj>
              </mc:Choice>
              <mc:Fallback>
                <p:oleObj name="Equation" r:id="rId12" imgW="1485900" imgH="571500" progId="">
                  <p:embed/>
                  <p:pic>
                    <p:nvPicPr>
                      <p:cNvPr id="0" name="Picture 1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7824" y="5017740"/>
                        <a:ext cx="14859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Grafik 1"/>
          <p:cNvPicPr>
            <a:picLocks noChangeAspect="1"/>
          </p:cNvPicPr>
          <p:nvPr/>
        </p:nvPicPr>
        <p:blipFill rotWithShape="1">
          <a:blip r:embed="rId14" cstate="print">
            <a:extLst>
              <a:ext uri="{28A0092B-C50C-407E-A947-70E740481C1C}">
                <a14:useLocalDpi xmlns:a14="http://schemas.microsoft.com/office/drawing/2010/main" val="0"/>
              </a:ext>
            </a:extLst>
          </a:blip>
          <a:srcRect l="27702" t="26215" r="17291" b="23476"/>
          <a:stretch/>
        </p:blipFill>
        <p:spPr>
          <a:xfrm>
            <a:off x="6171957" y="2466144"/>
            <a:ext cx="2834223" cy="1944117"/>
          </a:xfrm>
          <a:prstGeom prst="rect">
            <a:avLst/>
          </a:prstGeom>
        </p:spPr>
      </p:pic>
      <p:cxnSp>
        <p:nvCxnSpPr>
          <p:cNvPr id="8" name="Gerade Verbindung mit Pfeil 7"/>
          <p:cNvCxnSpPr/>
          <p:nvPr/>
        </p:nvCxnSpPr>
        <p:spPr bwMode="auto">
          <a:xfrm flipH="1" flipV="1">
            <a:off x="4788557" y="2492896"/>
            <a:ext cx="1295611" cy="216024"/>
          </a:xfrm>
          <a:prstGeom prst="straightConnector1">
            <a:avLst/>
          </a:prstGeom>
          <a:solidFill>
            <a:srgbClr val="003E89"/>
          </a:solidFill>
          <a:ln w="2222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9217" name="Picture 6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1113" y="4493050"/>
            <a:ext cx="2445067" cy="206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Objekt 9"/>
          <p:cNvGraphicFramePr>
            <a:graphicFrameLocks noChangeAspect="1"/>
          </p:cNvGraphicFramePr>
          <p:nvPr>
            <p:extLst>
              <p:ext uri="{D42A27DB-BD31-4B8C-83A1-F6EECF244321}">
                <p14:modId xmlns:p14="http://schemas.microsoft.com/office/powerpoint/2010/main" val="747989976"/>
              </p:ext>
            </p:extLst>
          </p:nvPr>
        </p:nvGraphicFramePr>
        <p:xfrm>
          <a:off x="2248892" y="6237312"/>
          <a:ext cx="4051300" cy="266700"/>
        </p:xfrm>
        <a:graphic>
          <a:graphicData uri="http://schemas.openxmlformats.org/presentationml/2006/ole">
            <mc:AlternateContent xmlns:mc="http://schemas.openxmlformats.org/markup-compatibility/2006">
              <mc:Choice xmlns:v="urn:schemas-microsoft-com:vml" Requires="v">
                <p:oleObj spid="_x0000_s49368" name="Equation" r:id="rId16" imgW="4051300" imgH="266700" progId="">
                  <p:embed/>
                </p:oleObj>
              </mc:Choice>
              <mc:Fallback>
                <p:oleObj name="Equation" r:id="rId16" imgW="4051300" imgH="266700" progId="">
                  <p:embed/>
                  <p:pic>
                    <p:nvPicPr>
                      <p:cNvPr id="0" name="Picture 1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48892" y="6237312"/>
                        <a:ext cx="40513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10"/>
          <p:cNvSpPr txBox="1">
            <a:spLocks noChangeArrowheads="1"/>
          </p:cNvSpPr>
          <p:nvPr/>
        </p:nvSpPr>
        <p:spPr bwMode="auto">
          <a:xfrm>
            <a:off x="4463926" y="5524946"/>
            <a:ext cx="1711325" cy="336550"/>
          </a:xfrm>
          <a:prstGeom prst="rect">
            <a:avLst/>
          </a:prstGeom>
          <a:noFill/>
          <a:ln w="9525">
            <a:noFill/>
            <a:miter lim="800000"/>
            <a:headEnd/>
            <a:tailEnd/>
          </a:ln>
        </p:spPr>
        <p:txBody>
          <a:bodyPr wrap="none">
            <a:spAutoFit/>
          </a:bodyPr>
          <a:lstStyle/>
          <a:p>
            <a:r>
              <a:rPr lang="en-US" b="0" dirty="0"/>
              <a:t>from parabola fit</a:t>
            </a:r>
            <a:r>
              <a:rPr lang="en-US" dirty="0"/>
              <a:t> </a:t>
            </a:r>
          </a:p>
        </p:txBody>
      </p:sp>
      <p:sp>
        <p:nvSpPr>
          <p:cNvPr id="29" name="Line 7"/>
          <p:cNvSpPr>
            <a:spLocks noChangeShapeType="1"/>
          </p:cNvSpPr>
          <p:nvPr/>
        </p:nvSpPr>
        <p:spPr bwMode="auto">
          <a:xfrm flipH="1">
            <a:off x="2915814" y="5805264"/>
            <a:ext cx="1584946" cy="504055"/>
          </a:xfrm>
          <a:prstGeom prst="line">
            <a:avLst/>
          </a:prstGeom>
          <a:noFill/>
          <a:ln w="9525">
            <a:solidFill>
              <a:srgbClr val="CE0202"/>
            </a:solidFill>
            <a:round/>
            <a:headEnd/>
            <a:tailEnd type="triangle" w="med" len="med"/>
          </a:ln>
        </p:spPr>
        <p:txBody>
          <a:bodyPr/>
          <a:lstStyle/>
          <a:p>
            <a:endParaRPr lang="de-DE"/>
          </a:p>
        </p:txBody>
      </p:sp>
      <p:sp>
        <p:nvSpPr>
          <p:cNvPr id="30" name="Line 8"/>
          <p:cNvSpPr>
            <a:spLocks noChangeShapeType="1"/>
          </p:cNvSpPr>
          <p:nvPr/>
        </p:nvSpPr>
        <p:spPr bwMode="auto">
          <a:xfrm flipH="1">
            <a:off x="3564431" y="5878661"/>
            <a:ext cx="1295600" cy="430659"/>
          </a:xfrm>
          <a:prstGeom prst="line">
            <a:avLst/>
          </a:prstGeom>
          <a:noFill/>
          <a:ln w="9525">
            <a:solidFill>
              <a:srgbClr val="CE0202"/>
            </a:solidFill>
            <a:round/>
            <a:headEnd/>
            <a:tailEnd type="triangle" w="med" len="med"/>
          </a:ln>
        </p:spPr>
        <p:txBody>
          <a:bodyPr/>
          <a:lstStyle/>
          <a:p>
            <a:endParaRPr lang="de-DE"/>
          </a:p>
        </p:txBody>
      </p:sp>
      <p:sp>
        <p:nvSpPr>
          <p:cNvPr id="31" name="Line 9"/>
          <p:cNvSpPr>
            <a:spLocks noChangeShapeType="1"/>
          </p:cNvSpPr>
          <p:nvPr/>
        </p:nvSpPr>
        <p:spPr bwMode="auto">
          <a:xfrm flipH="1">
            <a:off x="5004048" y="5884143"/>
            <a:ext cx="72008" cy="425177"/>
          </a:xfrm>
          <a:prstGeom prst="line">
            <a:avLst/>
          </a:prstGeom>
          <a:noFill/>
          <a:ln w="9525">
            <a:solidFill>
              <a:srgbClr val="CE0202"/>
            </a:solidFill>
            <a:round/>
            <a:headEnd/>
            <a:tailEnd type="triangle" w="med" len="med"/>
          </a:ln>
        </p:spPr>
        <p:txBody>
          <a:bodyPr/>
          <a:lstStyle/>
          <a:p>
            <a:endParaRPr lang="de-DE"/>
          </a:p>
        </p:txBody>
      </p:sp>
      <p:graphicFrame>
        <p:nvGraphicFramePr>
          <p:cNvPr id="11" name="Objekt 10"/>
          <p:cNvGraphicFramePr>
            <a:graphicFrameLocks noChangeAspect="1"/>
          </p:cNvGraphicFramePr>
          <p:nvPr>
            <p:extLst>
              <p:ext uri="{D42A27DB-BD31-4B8C-83A1-F6EECF244321}">
                <p14:modId xmlns:p14="http://schemas.microsoft.com/office/powerpoint/2010/main" val="1671547979"/>
              </p:ext>
            </p:extLst>
          </p:nvPr>
        </p:nvGraphicFramePr>
        <p:xfrm>
          <a:off x="7236296" y="4699744"/>
          <a:ext cx="1358900" cy="330200"/>
        </p:xfrm>
        <a:graphic>
          <a:graphicData uri="http://schemas.openxmlformats.org/presentationml/2006/ole">
            <mc:AlternateContent xmlns:mc="http://schemas.openxmlformats.org/markup-compatibility/2006">
              <mc:Choice xmlns:v="urn:schemas-microsoft-com:vml" Requires="v">
                <p:oleObj spid="_x0000_s49369" name="Equation" r:id="rId18" imgW="1358900" imgH="330200" progId="">
                  <p:embed/>
                </p:oleObj>
              </mc:Choice>
              <mc:Fallback>
                <p:oleObj name="Equation" r:id="rId18" imgW="1358900" imgH="330200" progId="">
                  <p:embed/>
                  <p:pic>
                    <p:nvPicPr>
                      <p:cNvPr id="0" name="Picture 10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36296" y="4699744"/>
                        <a:ext cx="1358900" cy="330200"/>
                      </a:xfrm>
                      <a:prstGeom prst="rect">
                        <a:avLst/>
                      </a:prstGeom>
                      <a:solidFill>
                        <a:schemeClr val="bg1"/>
                      </a:solidFill>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3064" name="Group 24"/>
          <p:cNvGrpSpPr>
            <a:grpSpLocks/>
          </p:cNvGrpSpPr>
          <p:nvPr/>
        </p:nvGrpSpPr>
        <p:grpSpPr bwMode="auto">
          <a:xfrm>
            <a:off x="250825" y="692150"/>
            <a:ext cx="8640763" cy="1081088"/>
            <a:chOff x="159" y="2794"/>
            <a:chExt cx="5443" cy="681"/>
          </a:xfrm>
        </p:grpSpPr>
        <p:pic>
          <p:nvPicPr>
            <p:cNvPr id="343065" name="Picture 29" descr="phaseC2_M3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 y="2794"/>
              <a:ext cx="902"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6" name="Picture 30" descr="phaseC2_M3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 y="2795"/>
              <a:ext cx="90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7" name="Picture 31" descr="phaseC2_M3_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4" y="2794"/>
              <a:ext cx="90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8" name="Picture 32" descr="phaseC2_M3_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2" y="2794"/>
              <a:ext cx="90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69" name="Picture 33" descr="phaseC2_M3_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 y="2794"/>
              <a:ext cx="90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70" name="Picture 34" descr="phaseC2_M3_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 y="2794"/>
              <a:ext cx="900"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3072" name="Text Box 32"/>
          <p:cNvSpPr txBox="1">
            <a:spLocks noChangeArrowheads="1"/>
          </p:cNvSpPr>
          <p:nvPr/>
        </p:nvSpPr>
        <p:spPr bwMode="auto">
          <a:xfrm>
            <a:off x="2287588" y="1773238"/>
            <a:ext cx="37561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t>Browne </a:t>
            </a:r>
            <a:r>
              <a:rPr lang="en-US" sz="1400" dirty="0" err="1"/>
              <a:t>Buechner</a:t>
            </a:r>
            <a:r>
              <a:rPr lang="en-US" sz="1400" dirty="0"/>
              <a:t> spectrometer pictures </a:t>
            </a:r>
          </a:p>
        </p:txBody>
      </p:sp>
      <p:grpSp>
        <p:nvGrpSpPr>
          <p:cNvPr id="343079" name="Group 39"/>
          <p:cNvGrpSpPr>
            <a:grpSpLocks/>
          </p:cNvGrpSpPr>
          <p:nvPr/>
        </p:nvGrpSpPr>
        <p:grpSpPr bwMode="auto">
          <a:xfrm>
            <a:off x="179388" y="2078038"/>
            <a:ext cx="8856662" cy="4087812"/>
            <a:chOff x="113" y="1309"/>
            <a:chExt cx="5579" cy="2575"/>
          </a:xfrm>
        </p:grpSpPr>
        <p:sp>
          <p:nvSpPr>
            <p:cNvPr id="343061" name="Text Box 21"/>
            <p:cNvSpPr txBox="1">
              <a:spLocks noChangeArrowheads="1"/>
            </p:cNvSpPr>
            <p:nvPr/>
          </p:nvSpPr>
          <p:spPr bwMode="auto">
            <a:xfrm>
              <a:off x="249" y="3205"/>
              <a:ext cx="5398" cy="6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Char char="•"/>
              </a:pPr>
              <a:r>
                <a:rPr lang="en-US" b="0" dirty="0">
                  <a:latin typeface="+mn-lt"/>
                </a:rPr>
                <a:t>Same energy spread measured as in the 180</a:t>
              </a:r>
              <a:r>
                <a:rPr lang="en-US" b="0" dirty="0" smtClean="0">
                  <a:latin typeface="+mn-lt"/>
                </a:rPr>
                <a:t>° </a:t>
              </a:r>
              <a:r>
                <a:rPr lang="en-US" b="0" dirty="0">
                  <a:latin typeface="+mn-lt"/>
                </a:rPr>
                <a:t>magnet of the diagnostic </a:t>
              </a:r>
              <a:r>
                <a:rPr lang="en-US" b="0" dirty="0" err="1">
                  <a:latin typeface="+mn-lt"/>
                </a:rPr>
                <a:t>beamline</a:t>
              </a:r>
              <a:endParaRPr lang="en-US" b="0" dirty="0">
                <a:latin typeface="+mn-lt"/>
              </a:endParaRPr>
            </a:p>
            <a:p>
              <a:pPr>
                <a:spcBef>
                  <a:spcPct val="50000"/>
                </a:spcBef>
                <a:buFontTx/>
                <a:buChar char="•"/>
              </a:pPr>
              <a:r>
                <a:rPr lang="en-US" b="0" dirty="0">
                  <a:latin typeface="+mn-lt"/>
                </a:rPr>
                <a:t>Bunch compression in SRF-gun as expected from ASTRA </a:t>
              </a:r>
              <a:r>
                <a:rPr lang="en-US" b="0" dirty="0" smtClean="0">
                  <a:latin typeface="+mn-lt"/>
                </a:rPr>
                <a:t>simulation</a:t>
              </a:r>
              <a:endParaRPr lang="en-US" b="0" dirty="0">
                <a:latin typeface="+mn-lt"/>
              </a:endParaRPr>
            </a:p>
            <a:p>
              <a:pPr>
                <a:spcBef>
                  <a:spcPct val="50000"/>
                </a:spcBef>
                <a:buFontTx/>
                <a:buChar char="•"/>
              </a:pPr>
              <a:r>
                <a:rPr lang="en-US" b="0" dirty="0">
                  <a:latin typeface="+mn-lt"/>
                </a:rPr>
                <a:t>Successful test of long. phase space measurement for future gun optimization</a:t>
              </a:r>
            </a:p>
          </p:txBody>
        </p:sp>
        <p:pic>
          <p:nvPicPr>
            <p:cNvPr id="343062" name="Picture 22" descr="Phase_Space_4MeV_50p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63" y="1395"/>
              <a:ext cx="1929" cy="1779"/>
            </a:xfrm>
            <a:prstGeom prst="rect">
              <a:avLst/>
            </a:prstGeom>
            <a:noFill/>
            <a:extLst>
              <a:ext uri="{909E8E84-426E-40DD-AFC4-6F175D3DCCD1}">
                <a14:hiddenFill xmlns:a14="http://schemas.microsoft.com/office/drawing/2010/main">
                  <a:solidFill>
                    <a:srgbClr val="FFFFFF"/>
                  </a:solidFill>
                </a14:hiddenFill>
              </a:ext>
            </a:extLst>
          </p:spPr>
        </p:pic>
        <p:pic>
          <p:nvPicPr>
            <p:cNvPr id="343063" name="Picture 23" descr="Bunchlength_March11_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8" y="1309"/>
              <a:ext cx="1860" cy="1894"/>
            </a:xfrm>
            <a:prstGeom prst="rect">
              <a:avLst/>
            </a:prstGeom>
            <a:noFill/>
            <a:extLst>
              <a:ext uri="{909E8E84-426E-40DD-AFC4-6F175D3DCCD1}">
                <a14:hiddenFill xmlns:a14="http://schemas.microsoft.com/office/drawing/2010/main">
                  <a:solidFill>
                    <a:srgbClr val="FFFFFF"/>
                  </a:solidFill>
                </a14:hiddenFill>
              </a:ext>
            </a:extLst>
          </p:spPr>
        </p:pic>
        <p:pic>
          <p:nvPicPr>
            <p:cNvPr id="343074" name="Picture 5" descr="Energysprea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 y="1349"/>
              <a:ext cx="1861" cy="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75" name="Rectangle 35"/>
            <p:cNvSpPr>
              <a:spLocks noChangeArrowheads="1"/>
            </p:cNvSpPr>
            <p:nvPr/>
          </p:nvSpPr>
          <p:spPr bwMode="auto">
            <a:xfrm>
              <a:off x="385" y="1579"/>
              <a:ext cx="1348" cy="173"/>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a:t>E</a:t>
              </a:r>
              <a:r>
                <a:rPr lang="en-US" sz="1200" baseline="-25000"/>
                <a:t>kin</a:t>
              </a:r>
              <a:r>
                <a:rPr lang="en-US" sz="1200"/>
                <a:t> = 3 MeV (CW) and 10 pC</a:t>
              </a:r>
            </a:p>
          </p:txBody>
        </p:sp>
        <p:sp>
          <p:nvSpPr>
            <p:cNvPr id="343077" name="Text Box 37"/>
            <p:cNvSpPr txBox="1">
              <a:spLocks noChangeArrowheads="1"/>
            </p:cNvSpPr>
            <p:nvPr/>
          </p:nvSpPr>
          <p:spPr bwMode="auto">
            <a:xfrm>
              <a:off x="4150" y="2750"/>
              <a:ext cx="607" cy="173"/>
            </a:xfrm>
            <a:prstGeom prst="rect">
              <a:avLst/>
            </a:prstGeom>
            <a:solidFill>
              <a:schemeClr val="bg1">
                <a:alpha val="60001"/>
              </a:schemeClr>
            </a:solidFill>
            <a:ln>
              <a:noFill/>
            </a:ln>
            <a:effectLst/>
            <a:extLs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a:t>@ exit of C1</a:t>
              </a:r>
            </a:p>
          </p:txBody>
        </p:sp>
      </p:grpSp>
      <p:sp>
        <p:nvSpPr>
          <p:cNvPr id="20" name="Rectangle 5"/>
          <p:cNvSpPr>
            <a:spLocks noChangeArrowheads="1"/>
          </p:cNvSpPr>
          <p:nvPr/>
        </p:nvSpPr>
        <p:spPr bwMode="auto">
          <a:xfrm>
            <a:off x="323528" y="44624"/>
            <a:ext cx="7460119" cy="369332"/>
          </a:xfrm>
          <a:prstGeom prst="rect">
            <a:avLst/>
          </a:prstGeom>
          <a:noFill/>
          <a:ln w="9525">
            <a:noFill/>
            <a:miter lim="800000"/>
            <a:headEnd/>
            <a:tailEnd/>
          </a:ln>
        </p:spPr>
        <p:txBody>
          <a:bodyPr wrap="none">
            <a:spAutoFit/>
          </a:bodyPr>
          <a:lstStyle/>
          <a:p>
            <a:r>
              <a:rPr lang="en-US" sz="1800" b="0" dirty="0" smtClean="0">
                <a:solidFill>
                  <a:schemeClr val="bg1"/>
                </a:solidFill>
              </a:rPr>
              <a:t>STATUS -  Injection in ELBE &amp; </a:t>
            </a:r>
            <a:r>
              <a:rPr lang="en-US" sz="1800" b="0" dirty="0">
                <a:solidFill>
                  <a:schemeClr val="bg1"/>
                </a:solidFill>
              </a:rPr>
              <a:t>l</a:t>
            </a:r>
            <a:r>
              <a:rPr lang="en-US" sz="1800" b="0" dirty="0" smtClean="0">
                <a:solidFill>
                  <a:schemeClr val="bg1"/>
                </a:solidFill>
              </a:rPr>
              <a:t>ongitudinal </a:t>
            </a:r>
            <a:r>
              <a:rPr lang="en-US" sz="1800" b="0" dirty="0">
                <a:solidFill>
                  <a:schemeClr val="bg1"/>
                </a:solidFill>
              </a:rPr>
              <a:t>phase space measurement</a:t>
            </a:r>
          </a:p>
        </p:txBody>
      </p:sp>
    </p:spTree>
    <p:extLst>
      <p:ext uri="{BB962C8B-B14F-4D97-AF65-F5344CB8AC3E}">
        <p14:creationId xmlns:p14="http://schemas.microsoft.com/office/powerpoint/2010/main" val="2680239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Grafik 7" descr="PPT_Image_Kopf.bmp"/>
          <p:cNvPicPr>
            <a:picLocks noChangeAspect="1"/>
          </p:cNvPicPr>
          <p:nvPr/>
        </p:nvPicPr>
        <p:blipFill>
          <a:blip r:embed="rId3" cstate="print">
            <a:extLst>
              <a:ext uri="{28A0092B-C50C-407E-A947-70E740481C1C}">
                <a14:useLocalDpi xmlns:a14="http://schemas.microsoft.com/office/drawing/2010/main" val="0"/>
              </a:ext>
            </a:extLst>
          </a:blip>
          <a:srcRect l="77570"/>
          <a:stretch>
            <a:fillRect/>
          </a:stretch>
        </p:blipFill>
        <p:spPr bwMode="auto">
          <a:xfrm>
            <a:off x="7164288" y="926430"/>
            <a:ext cx="1185862"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30840" r="9669" b="4460"/>
          <a:stretch>
            <a:fillRect/>
          </a:stretch>
        </p:blipFill>
        <p:spPr bwMode="auto">
          <a:xfrm>
            <a:off x="107949" y="1594867"/>
            <a:ext cx="43211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903759"/>
            <a:ext cx="12239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345119" name="Group 23"/>
          <p:cNvGrpSpPr>
            <a:grpSpLocks/>
          </p:cNvGrpSpPr>
          <p:nvPr/>
        </p:nvGrpSpPr>
        <p:grpSpPr bwMode="auto">
          <a:xfrm>
            <a:off x="287338" y="3359646"/>
            <a:ext cx="8569325" cy="933450"/>
            <a:chOff x="158" y="3522"/>
            <a:chExt cx="5144" cy="588"/>
          </a:xfrm>
        </p:grpSpPr>
        <p:pic>
          <p:nvPicPr>
            <p:cNvPr id="345120" name="Picture 14" descr="slice_emitt3_34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 y="3522"/>
              <a:ext cx="834"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21" name="Picture 15" descr="slice_emitt3_22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 y="3522"/>
              <a:ext cx="834"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22" name="Picture 16" descr="slice_emitt3_16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2" y="3522"/>
              <a:ext cx="834"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23" name="Picture 17" descr="slice_emitt3_10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44" y="3522"/>
              <a:ext cx="834"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24" name="Picture 18" descr="slice_emitt3_4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06" y="3522"/>
              <a:ext cx="834"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25" name="Picture 19" descr="slice_emitt3_-8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8" y="3522"/>
              <a:ext cx="834"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5127" name="Rectangle 3"/>
          <p:cNvSpPr>
            <a:spLocks noChangeArrowheads="1"/>
          </p:cNvSpPr>
          <p:nvPr/>
        </p:nvSpPr>
        <p:spPr bwMode="auto">
          <a:xfrm>
            <a:off x="4595323" y="1402557"/>
            <a:ext cx="4392613" cy="1855216"/>
          </a:xfrm>
          <a:prstGeom prst="rect">
            <a:avLst/>
          </a:prstGeom>
          <a:noFill/>
          <a:ln>
            <a:noFill/>
          </a:ln>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361950" indent="-361950">
              <a:spcBef>
                <a:spcPct val="50000"/>
              </a:spcBef>
              <a:buFontTx/>
              <a:buChar char="•"/>
              <a:tabLst>
                <a:tab pos="361950" algn="l"/>
              </a:tabLst>
            </a:pPr>
            <a:r>
              <a:rPr lang="en-US" b="0" dirty="0">
                <a:sym typeface="Wingdings" pitchFamily="2" charset="2"/>
              </a:rPr>
              <a:t>Fixed energy imprint for c</a:t>
            </a:r>
            <a:r>
              <a:rPr lang="en-US" b="0" dirty="0"/>
              <a:t>orrelation </a:t>
            </a:r>
            <a:r>
              <a:rPr lang="en-US" b="0" dirty="0" err="1"/>
              <a:t>betw</a:t>
            </a:r>
            <a:r>
              <a:rPr lang="en-US" b="0" dirty="0"/>
              <a:t>. energy spread and long. bunch distribution</a:t>
            </a:r>
          </a:p>
          <a:p>
            <a:pPr marL="361950" indent="-361950">
              <a:spcBef>
                <a:spcPct val="50000"/>
              </a:spcBef>
              <a:buFontTx/>
              <a:buChar char="•"/>
              <a:tabLst>
                <a:tab pos="361950" algn="l"/>
              </a:tabLst>
            </a:pPr>
            <a:r>
              <a:rPr lang="en-US" b="0" dirty="0"/>
              <a:t>Spectrometer </a:t>
            </a:r>
            <a:r>
              <a:rPr lang="en-US" b="0" dirty="0">
                <a:sym typeface="Wingdings" pitchFamily="2" charset="2"/>
              </a:rPr>
              <a:t> </a:t>
            </a:r>
            <a:r>
              <a:rPr lang="en-US" b="0" dirty="0"/>
              <a:t>longitudinal distribution transferred to </a:t>
            </a:r>
            <a:r>
              <a:rPr lang="en-US" b="0" dirty="0" smtClean="0"/>
              <a:t>transverse </a:t>
            </a:r>
            <a:r>
              <a:rPr lang="en-US" b="0" dirty="0"/>
              <a:t>distribution </a:t>
            </a:r>
            <a:endParaRPr lang="en-US" b="0" dirty="0" smtClean="0"/>
          </a:p>
          <a:p>
            <a:pPr marL="361950" indent="-361950">
              <a:spcBef>
                <a:spcPct val="50000"/>
              </a:spcBef>
              <a:buFontTx/>
              <a:buChar char="•"/>
              <a:tabLst>
                <a:tab pos="361950" algn="l"/>
              </a:tabLst>
            </a:pPr>
            <a:r>
              <a:rPr lang="en-US" b="0" dirty="0" smtClean="0"/>
              <a:t>Combination </a:t>
            </a:r>
            <a:r>
              <a:rPr lang="en-US" b="0" dirty="0"/>
              <a:t>with </a:t>
            </a:r>
            <a:r>
              <a:rPr lang="en-US" b="0" dirty="0" err="1"/>
              <a:t>quadrupole</a:t>
            </a:r>
            <a:r>
              <a:rPr lang="en-US" b="0" dirty="0"/>
              <a:t> scan </a:t>
            </a:r>
            <a:endParaRPr lang="en-US" b="0" dirty="0" smtClean="0"/>
          </a:p>
          <a:p>
            <a:pPr marL="361950" indent="-361950">
              <a:spcBef>
                <a:spcPct val="50000"/>
              </a:spcBef>
              <a:buFontTx/>
              <a:buChar char="•"/>
              <a:tabLst>
                <a:tab pos="361950" algn="l"/>
              </a:tabLst>
            </a:pPr>
            <a:r>
              <a:rPr lang="en-US" b="0" dirty="0" smtClean="0"/>
              <a:t>Tool </a:t>
            </a:r>
            <a:r>
              <a:rPr lang="en-US" b="0" dirty="0"/>
              <a:t>for future </a:t>
            </a:r>
            <a:r>
              <a:rPr lang="en-US" b="0" dirty="0" err="1"/>
              <a:t>emittance</a:t>
            </a:r>
            <a:r>
              <a:rPr lang="en-US" b="0" dirty="0"/>
              <a:t> compensation</a:t>
            </a:r>
          </a:p>
        </p:txBody>
      </p:sp>
      <p:grpSp>
        <p:nvGrpSpPr>
          <p:cNvPr id="345153" name="Group 65"/>
          <p:cNvGrpSpPr>
            <a:grpSpLocks/>
          </p:cNvGrpSpPr>
          <p:nvPr/>
        </p:nvGrpSpPr>
        <p:grpSpPr bwMode="auto">
          <a:xfrm>
            <a:off x="34925" y="4365625"/>
            <a:ext cx="2109788" cy="2016125"/>
            <a:chOff x="1732" y="2750"/>
            <a:chExt cx="1329" cy="1270"/>
          </a:xfrm>
        </p:grpSpPr>
        <p:grpSp>
          <p:nvGrpSpPr>
            <p:cNvPr id="345132" name="Group 22"/>
            <p:cNvGrpSpPr>
              <a:grpSpLocks/>
            </p:cNvGrpSpPr>
            <p:nvPr/>
          </p:nvGrpSpPr>
          <p:grpSpPr bwMode="auto">
            <a:xfrm>
              <a:off x="1903" y="2750"/>
              <a:ext cx="1158" cy="1134"/>
              <a:chOff x="1746" y="1933"/>
              <a:chExt cx="1158" cy="1020"/>
            </a:xfrm>
          </p:grpSpPr>
          <p:pic>
            <p:nvPicPr>
              <p:cNvPr id="345133" name="Picture 6" descr="scan13_slice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82" y="1933"/>
                <a:ext cx="193"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34" name="Picture 7" descr="scan13_slice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46" y="1933"/>
                <a:ext cx="193"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35" name="Picture 8" descr="scan13_slice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11" y="1933"/>
                <a:ext cx="193"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36" name="Picture 9" descr="scan13_slice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8" y="1933"/>
                <a:ext cx="193"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137" name="Picture 10" descr="scan13_slice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25" y="1933"/>
                <a:ext cx="193"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5141" name="Line 33"/>
            <p:cNvSpPr>
              <a:spLocks noChangeShapeType="1"/>
            </p:cNvSpPr>
            <p:nvPr/>
          </p:nvSpPr>
          <p:spPr bwMode="auto">
            <a:xfrm flipV="1">
              <a:off x="1953" y="3170"/>
              <a:ext cx="0" cy="670"/>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345142" name="Rectangle 35"/>
            <p:cNvSpPr>
              <a:spLocks noChangeArrowheads="1"/>
            </p:cNvSpPr>
            <p:nvPr/>
          </p:nvSpPr>
          <p:spPr bwMode="auto">
            <a:xfrm>
              <a:off x="2452" y="3847"/>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pPr eaLnBrk="0" hangingPunct="0"/>
              <a:r>
                <a:rPr lang="en-US" sz="1200" b="1">
                  <a:solidFill>
                    <a:srgbClr val="000000"/>
                  </a:solidFill>
                  <a:latin typeface="Arial" pitchFamily="34" charset="0"/>
                  <a:ea typeface="MS PGothic" pitchFamily="34" charset="-128"/>
                  <a:cs typeface="Arial" pitchFamily="34" charset="0"/>
                </a:rPr>
                <a:t>x</a:t>
              </a:r>
            </a:p>
          </p:txBody>
        </p:sp>
        <p:sp>
          <p:nvSpPr>
            <p:cNvPr id="345143" name="Line 36"/>
            <p:cNvSpPr>
              <a:spLocks noChangeShapeType="1"/>
            </p:cNvSpPr>
            <p:nvPr/>
          </p:nvSpPr>
          <p:spPr bwMode="auto">
            <a:xfrm rot="5400000" flipV="1">
              <a:off x="2303" y="3490"/>
              <a:ext cx="0" cy="700"/>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de-DE"/>
            </a:p>
          </p:txBody>
        </p:sp>
        <p:sp>
          <p:nvSpPr>
            <p:cNvPr id="345144" name="Rectangle 34"/>
            <p:cNvSpPr>
              <a:spLocks noChangeArrowheads="1"/>
            </p:cNvSpPr>
            <p:nvPr/>
          </p:nvSpPr>
          <p:spPr bwMode="auto">
            <a:xfrm>
              <a:off x="1732" y="3178"/>
              <a:ext cx="1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p>
              <a:pPr eaLnBrk="0" hangingPunct="0"/>
              <a:r>
                <a:rPr lang="en-US" sz="1200" b="1">
                  <a:solidFill>
                    <a:srgbClr val="000000"/>
                  </a:solidFill>
                  <a:latin typeface="Arial" pitchFamily="34" charset="0"/>
                  <a:ea typeface="MS PGothic" pitchFamily="34" charset="-128"/>
                  <a:cs typeface="Arial" pitchFamily="34" charset="0"/>
                </a:rPr>
                <a:t>y</a:t>
              </a:r>
            </a:p>
          </p:txBody>
        </p:sp>
      </p:grpSp>
      <p:pic>
        <p:nvPicPr>
          <p:cNvPr id="345147" name="Picture 5" descr="SliceEmitt2_Results_long"/>
          <p:cNvPicPr>
            <a:picLocks noChangeAspect="1" noChangeArrowheads="1"/>
          </p:cNvPicPr>
          <p:nvPr/>
        </p:nvPicPr>
        <p:blipFill>
          <a:blip r:embed="rId17" cstate="print">
            <a:extLst>
              <a:ext uri="{28A0092B-C50C-407E-A947-70E740481C1C}">
                <a14:useLocalDpi xmlns:a14="http://schemas.microsoft.com/office/drawing/2010/main" val="0"/>
              </a:ext>
            </a:extLst>
          </a:blip>
          <a:srcRect l="1567"/>
          <a:stretch>
            <a:fillRect/>
          </a:stretch>
        </p:blipFill>
        <p:spPr bwMode="auto">
          <a:xfrm>
            <a:off x="6083175" y="4436764"/>
            <a:ext cx="288131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148" name="Text Box 60"/>
          <p:cNvSpPr txBox="1">
            <a:spLocks noChangeArrowheads="1"/>
          </p:cNvSpPr>
          <p:nvPr/>
        </p:nvSpPr>
        <p:spPr bwMode="auto">
          <a:xfrm>
            <a:off x="7451725" y="4522788"/>
            <a:ext cx="1089025" cy="274637"/>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a:t>3 MeV, 10 pC</a:t>
            </a:r>
          </a:p>
        </p:txBody>
      </p:sp>
      <p:sp>
        <p:nvSpPr>
          <p:cNvPr id="345149" name="Rectangle 61"/>
          <p:cNvSpPr>
            <a:spLocks noChangeArrowheads="1"/>
          </p:cNvSpPr>
          <p:nvPr/>
        </p:nvSpPr>
        <p:spPr bwMode="auto">
          <a:xfrm>
            <a:off x="215222" y="6308725"/>
            <a:ext cx="2340554" cy="27918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dirty="0"/>
              <a:t>J. Rudolph, et al</a:t>
            </a:r>
            <a:r>
              <a:rPr lang="en-US" sz="1200" dirty="0" smtClean="0"/>
              <a:t>., Dipac2011</a:t>
            </a:r>
            <a:endParaRPr lang="en-US" sz="1200" dirty="0"/>
          </a:p>
        </p:txBody>
      </p:sp>
      <p:sp>
        <p:nvSpPr>
          <p:cNvPr id="345150" name="AutoShape 62"/>
          <p:cNvSpPr>
            <a:spLocks noChangeArrowheads="1"/>
          </p:cNvSpPr>
          <p:nvPr/>
        </p:nvSpPr>
        <p:spPr bwMode="auto">
          <a:xfrm>
            <a:off x="2411413" y="5013325"/>
            <a:ext cx="504825" cy="504825"/>
          </a:xfrm>
          <a:prstGeom prst="rightArrow">
            <a:avLst>
              <a:gd name="adj1" fmla="val 50000"/>
              <a:gd name="adj2" fmla="val 25000"/>
            </a:avLst>
          </a:prstGeom>
          <a:noFill/>
          <a:ln w="19050">
            <a:solidFill>
              <a:schemeClr val="tx1"/>
            </a:solidFill>
            <a:miter lim="800000"/>
            <a:headEnd/>
            <a:tailEnd/>
          </a:ln>
          <a:effectLst/>
          <a:extLst>
            <a:ext uri="{909E8E84-426E-40DD-AFC4-6F175D3DCCD1}">
              <a14:hiddenFill xmlns:a14="http://schemas.microsoft.com/office/drawing/2010/main">
                <a:solidFill>
                  <a:srgbClr val="003E8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345151" name="Text Box 63"/>
          <p:cNvSpPr txBox="1">
            <a:spLocks noChangeArrowheads="1"/>
          </p:cNvSpPr>
          <p:nvPr/>
        </p:nvSpPr>
        <p:spPr bwMode="auto">
          <a:xfrm>
            <a:off x="-396875" y="7029450"/>
            <a:ext cx="10483850" cy="33655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a:t>Ergebnisse stimmen ganz  gut überein, tool um später die gunparameter mit emittanzkompensation zu optimieren</a:t>
            </a:r>
          </a:p>
        </p:txBody>
      </p:sp>
      <p:pic>
        <p:nvPicPr>
          <p:cNvPr id="345152" name="Picture 4" descr="SliceEmitt2_Ellipses"/>
          <p:cNvPicPr>
            <a:picLocks noChangeAspect="1" noChangeArrowheads="1"/>
          </p:cNvPicPr>
          <p:nvPr/>
        </p:nvPicPr>
        <p:blipFill>
          <a:blip r:embed="rId18" cstate="print">
            <a:extLst>
              <a:ext uri="{28A0092B-C50C-407E-A947-70E740481C1C}">
                <a14:useLocalDpi xmlns:a14="http://schemas.microsoft.com/office/drawing/2010/main" val="0"/>
              </a:ext>
            </a:extLst>
          </a:blip>
          <a:srcRect l="2577" r="4735"/>
          <a:stretch>
            <a:fillRect/>
          </a:stretch>
        </p:blipFill>
        <p:spPr bwMode="auto">
          <a:xfrm>
            <a:off x="3130153" y="4499694"/>
            <a:ext cx="25939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5"/>
          <p:cNvSpPr>
            <a:spLocks noChangeArrowheads="1"/>
          </p:cNvSpPr>
          <p:nvPr/>
        </p:nvSpPr>
        <p:spPr bwMode="auto">
          <a:xfrm>
            <a:off x="323528" y="107340"/>
            <a:ext cx="6370077" cy="369332"/>
          </a:xfrm>
          <a:prstGeom prst="rect">
            <a:avLst/>
          </a:prstGeom>
          <a:noFill/>
          <a:ln w="9525">
            <a:noFill/>
            <a:miter lim="800000"/>
            <a:headEnd/>
            <a:tailEnd/>
          </a:ln>
        </p:spPr>
        <p:txBody>
          <a:bodyPr wrap="none">
            <a:spAutoFit/>
          </a:bodyPr>
          <a:lstStyle/>
          <a:p>
            <a:r>
              <a:rPr lang="en-US" sz="1800" b="0" dirty="0" smtClean="0">
                <a:solidFill>
                  <a:schemeClr val="bg1"/>
                </a:solidFill>
              </a:rPr>
              <a:t>STATUS -  Injection in ELBE &amp; slice </a:t>
            </a:r>
            <a:r>
              <a:rPr lang="en-US" sz="1800" b="0" dirty="0" err="1" smtClean="0">
                <a:solidFill>
                  <a:schemeClr val="bg1"/>
                </a:solidFill>
              </a:rPr>
              <a:t>emittance</a:t>
            </a:r>
            <a:r>
              <a:rPr lang="en-US" sz="1800" b="0" dirty="0" smtClean="0">
                <a:solidFill>
                  <a:schemeClr val="bg1"/>
                </a:solidFill>
              </a:rPr>
              <a:t> </a:t>
            </a:r>
            <a:r>
              <a:rPr lang="en-US" sz="1800" b="0" dirty="0">
                <a:solidFill>
                  <a:schemeClr val="bg1"/>
                </a:solidFill>
              </a:rPr>
              <a:t>measurement</a:t>
            </a:r>
          </a:p>
        </p:txBody>
      </p:sp>
      <p:pic>
        <p:nvPicPr>
          <p:cNvPr id="32" name="Picture 4"/>
          <p:cNvPicPr>
            <a:picLocks noChangeAspect="1" noChangeArrowheads="1"/>
          </p:cNvPicPr>
          <p:nvPr/>
        </p:nvPicPr>
        <p:blipFill rotWithShape="1">
          <a:blip r:embed="rId4" cstate="print"/>
          <a:srcRect l="29605" t="2158" b="68753"/>
          <a:stretch/>
        </p:blipFill>
        <p:spPr bwMode="auto">
          <a:xfrm>
            <a:off x="701520" y="650330"/>
            <a:ext cx="3852069" cy="906462"/>
          </a:xfrm>
          <a:prstGeom prst="rect">
            <a:avLst/>
          </a:prstGeom>
          <a:noFill/>
          <a:ln w="9525">
            <a:noFill/>
            <a:miter lim="800000"/>
            <a:headEnd/>
            <a:tailEnd/>
          </a:ln>
        </p:spPr>
      </p:pic>
      <p:sp>
        <p:nvSpPr>
          <p:cNvPr id="33" name="Rectangle 61"/>
          <p:cNvSpPr>
            <a:spLocks noChangeArrowheads="1"/>
          </p:cNvSpPr>
          <p:nvPr/>
        </p:nvSpPr>
        <p:spPr bwMode="auto">
          <a:xfrm>
            <a:off x="6172005" y="620688"/>
            <a:ext cx="2144411" cy="27918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200" dirty="0"/>
              <a:t>J. Rudolph, </a:t>
            </a:r>
            <a:r>
              <a:rPr lang="en-US" sz="1200" dirty="0" smtClean="0"/>
              <a:t>T. </a:t>
            </a:r>
            <a:r>
              <a:rPr lang="en-US" sz="1200" dirty="0" err="1" smtClean="0"/>
              <a:t>Kamps</a:t>
            </a:r>
            <a:r>
              <a:rPr lang="en-US" sz="1200" dirty="0" smtClean="0"/>
              <a:t>, HZB</a:t>
            </a:r>
            <a:endParaRPr lang="en-US" sz="1200" dirty="0"/>
          </a:p>
        </p:txBody>
      </p:sp>
    </p:spTree>
    <p:extLst>
      <p:ext uri="{BB962C8B-B14F-4D97-AF65-F5344CB8AC3E}">
        <p14:creationId xmlns:p14="http://schemas.microsoft.com/office/powerpoint/2010/main" val="3966582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1392"/>
          <a:stretch>
            <a:fillRect/>
          </a:stretch>
        </p:blipFill>
        <p:spPr bwMode="auto">
          <a:xfrm>
            <a:off x="1490663" y="693738"/>
            <a:ext cx="7653337"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3284" name="Gerade Verbindung mit Pfeil 25"/>
          <p:cNvCxnSpPr>
            <a:cxnSpLocks noChangeShapeType="1"/>
          </p:cNvCxnSpPr>
          <p:nvPr/>
        </p:nvCxnSpPr>
        <p:spPr bwMode="auto">
          <a:xfrm>
            <a:off x="1185863" y="4246563"/>
            <a:ext cx="2520950" cy="0"/>
          </a:xfrm>
          <a:prstGeom prst="straightConnector1">
            <a:avLst/>
          </a:prstGeom>
          <a:noFill/>
          <a:ln w="34925" algn="ctr">
            <a:solidFill>
              <a:srgbClr val="92D050"/>
            </a:solidFill>
            <a:round/>
            <a:headEnd/>
            <a:tailEnd type="arrow" w="med" len="med"/>
          </a:ln>
        </p:spPr>
      </p:cxnSp>
      <p:cxnSp>
        <p:nvCxnSpPr>
          <p:cNvPr id="353285" name="Gerade Verbindung mit Pfeil 29"/>
          <p:cNvCxnSpPr>
            <a:cxnSpLocks noChangeShapeType="1"/>
          </p:cNvCxnSpPr>
          <p:nvPr/>
        </p:nvCxnSpPr>
        <p:spPr bwMode="auto">
          <a:xfrm>
            <a:off x="3635375" y="4246563"/>
            <a:ext cx="2519363" cy="0"/>
          </a:xfrm>
          <a:prstGeom prst="straightConnector1">
            <a:avLst/>
          </a:prstGeom>
          <a:noFill/>
          <a:ln w="34925" algn="ctr">
            <a:solidFill>
              <a:srgbClr val="92D050"/>
            </a:solidFill>
            <a:round/>
            <a:headEnd/>
            <a:tailEnd type="arrow" w="med" len="med"/>
          </a:ln>
        </p:spPr>
      </p:cxnSp>
      <p:sp>
        <p:nvSpPr>
          <p:cNvPr id="27" name="Bogen 26"/>
          <p:cNvSpPr/>
          <p:nvPr/>
        </p:nvSpPr>
        <p:spPr bwMode="auto">
          <a:xfrm rot="5400000">
            <a:off x="6503194" y="3790156"/>
            <a:ext cx="433388" cy="479425"/>
          </a:xfrm>
          <a:prstGeom prst="arc">
            <a:avLst/>
          </a:prstGeom>
          <a:noFill/>
          <a:ln w="34925" cap="flat" cmpd="sng" algn="ctr">
            <a:solidFill>
              <a:srgbClr val="92D050"/>
            </a:solidFill>
            <a:prstDash val="solid"/>
            <a:round/>
            <a:headEnd type="none" w="med" len="med"/>
            <a:tailEnd type="none" w="med" len="med"/>
          </a:ln>
          <a:effectLst/>
          <a:extLst/>
        </p:spPr>
        <p:txBody>
          <a:bodyPr anchor="ctr"/>
          <a:lstStyle/>
          <a:p>
            <a:pPr algn="ctr">
              <a:defRPr/>
            </a:pPr>
            <a:endParaRPr lang="de-DE" sz="1800">
              <a:latin typeface="Arial" charset="0"/>
            </a:endParaRPr>
          </a:p>
        </p:txBody>
      </p:sp>
      <p:cxnSp>
        <p:nvCxnSpPr>
          <p:cNvPr id="353287" name="Gerade Verbindung 28"/>
          <p:cNvCxnSpPr>
            <a:cxnSpLocks noChangeShapeType="1"/>
          </p:cNvCxnSpPr>
          <p:nvPr/>
        </p:nvCxnSpPr>
        <p:spPr bwMode="auto">
          <a:xfrm>
            <a:off x="6083300" y="4246563"/>
            <a:ext cx="671513" cy="0"/>
          </a:xfrm>
          <a:prstGeom prst="line">
            <a:avLst/>
          </a:prstGeom>
          <a:noFill/>
          <a:ln w="34925" algn="ctr">
            <a:solidFill>
              <a:srgbClr val="92D050"/>
            </a:solidFill>
            <a:round/>
            <a:headEnd/>
            <a:tailEnd/>
          </a:ln>
        </p:spPr>
      </p:cxnSp>
      <p:cxnSp>
        <p:nvCxnSpPr>
          <p:cNvPr id="353288" name="Gerade Verbindung mit Pfeil 34"/>
          <p:cNvCxnSpPr>
            <a:cxnSpLocks noChangeShapeType="1"/>
            <a:stCxn id="27" idx="0"/>
          </p:cNvCxnSpPr>
          <p:nvPr/>
        </p:nvCxnSpPr>
        <p:spPr bwMode="auto">
          <a:xfrm flipV="1">
            <a:off x="6961188" y="1635125"/>
            <a:ext cx="4762" cy="2376488"/>
          </a:xfrm>
          <a:prstGeom prst="straightConnector1">
            <a:avLst/>
          </a:prstGeom>
          <a:noFill/>
          <a:ln w="34925" algn="ctr">
            <a:solidFill>
              <a:srgbClr val="92D050"/>
            </a:solidFill>
            <a:round/>
            <a:headEnd/>
            <a:tailEnd type="arrow" w="med" len="med"/>
          </a:ln>
        </p:spPr>
      </p:cxnSp>
      <p:sp>
        <p:nvSpPr>
          <p:cNvPr id="100357" name="Rechteck 100356"/>
          <p:cNvSpPr/>
          <p:nvPr/>
        </p:nvSpPr>
        <p:spPr bwMode="auto">
          <a:xfrm>
            <a:off x="6892925" y="1222375"/>
            <a:ext cx="144463" cy="358775"/>
          </a:xfrm>
          <a:prstGeom prst="rect">
            <a:avLst/>
          </a:prstGeom>
          <a:solidFill>
            <a:schemeClr val="tx1">
              <a:lumMod val="65000"/>
              <a:lumOff val="35000"/>
            </a:schemeClr>
          </a:solidFill>
          <a:ln>
            <a:noFill/>
          </a:ln>
          <a:effectLst/>
          <a:extLst/>
        </p:spPr>
        <p:txBody>
          <a:bodyPr lIns="90000" tIns="46800" rIns="90000" bIns="46800"/>
          <a:lstStyle/>
          <a:p>
            <a:pPr>
              <a:defRPr/>
            </a:pPr>
            <a:endParaRPr lang="de-DE" sz="1800">
              <a:latin typeface="Arial" charset="0"/>
            </a:endParaRPr>
          </a:p>
        </p:txBody>
      </p:sp>
      <p:sp>
        <p:nvSpPr>
          <p:cNvPr id="100359" name="Ellipse 100358"/>
          <p:cNvSpPr>
            <a:spLocks noChangeArrowheads="1"/>
          </p:cNvSpPr>
          <p:nvPr/>
        </p:nvSpPr>
        <p:spPr bwMode="auto">
          <a:xfrm>
            <a:off x="5146675" y="4102100"/>
            <a:ext cx="288925" cy="287338"/>
          </a:xfrm>
          <a:prstGeom prst="ellipse">
            <a:avLst/>
          </a:prstGeom>
          <a:noFill/>
          <a:ln w="25400">
            <a:solidFill>
              <a:srgbClr val="FFB1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en-US" sz="1800">
              <a:latin typeface="Arial" pitchFamily="34" charset="0"/>
            </a:endParaRPr>
          </a:p>
        </p:txBody>
      </p:sp>
      <p:sp>
        <p:nvSpPr>
          <p:cNvPr id="100360" name="Rechteck 100359"/>
          <p:cNvSpPr>
            <a:spLocks noChangeArrowheads="1"/>
          </p:cNvSpPr>
          <p:nvPr/>
        </p:nvSpPr>
        <p:spPr bwMode="auto">
          <a:xfrm>
            <a:off x="3806825" y="4102100"/>
            <a:ext cx="144463" cy="2873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endParaRPr lang="en-US" sz="1800">
              <a:latin typeface="Arial" pitchFamily="34" charset="0"/>
            </a:endParaRPr>
          </a:p>
        </p:txBody>
      </p:sp>
      <p:sp>
        <p:nvSpPr>
          <p:cNvPr id="44" name="Rechteck 43"/>
          <p:cNvSpPr>
            <a:spLocks noChangeArrowheads="1"/>
          </p:cNvSpPr>
          <p:nvPr/>
        </p:nvSpPr>
        <p:spPr bwMode="auto">
          <a:xfrm>
            <a:off x="4383088" y="4102100"/>
            <a:ext cx="142875" cy="2873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endParaRPr lang="en-US" sz="1800">
              <a:latin typeface="Arial" pitchFamily="34" charset="0"/>
            </a:endParaRPr>
          </a:p>
        </p:txBody>
      </p:sp>
      <p:sp>
        <p:nvSpPr>
          <p:cNvPr id="45" name="Rechteck 44"/>
          <p:cNvSpPr>
            <a:spLocks noChangeArrowheads="1"/>
          </p:cNvSpPr>
          <p:nvPr/>
        </p:nvSpPr>
        <p:spPr bwMode="auto">
          <a:xfrm>
            <a:off x="4030663" y="4102100"/>
            <a:ext cx="244475" cy="2873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endParaRPr lang="en-US" sz="1800">
              <a:latin typeface="Arial" pitchFamily="34" charset="0"/>
            </a:endParaRPr>
          </a:p>
        </p:txBody>
      </p:sp>
      <p:cxnSp>
        <p:nvCxnSpPr>
          <p:cNvPr id="353294" name="Gerade Verbindung 100374"/>
          <p:cNvCxnSpPr>
            <a:cxnSpLocks noChangeShapeType="1"/>
          </p:cNvCxnSpPr>
          <p:nvPr/>
        </p:nvCxnSpPr>
        <p:spPr bwMode="auto">
          <a:xfrm flipV="1">
            <a:off x="5291138" y="4210050"/>
            <a:ext cx="2087562" cy="36513"/>
          </a:xfrm>
          <a:prstGeom prst="line">
            <a:avLst/>
          </a:prstGeom>
          <a:noFill/>
          <a:ln w="15875" algn="ctr">
            <a:solidFill>
              <a:srgbClr val="C00000">
                <a:alpha val="50195"/>
              </a:srgbClr>
            </a:solidFill>
            <a:round/>
            <a:headEnd/>
            <a:tailEnd/>
          </a:ln>
        </p:spPr>
      </p:cxnSp>
      <p:cxnSp>
        <p:nvCxnSpPr>
          <p:cNvPr id="353295" name="Gerade Verbindung 100377"/>
          <p:cNvCxnSpPr>
            <a:cxnSpLocks noChangeShapeType="1"/>
          </p:cNvCxnSpPr>
          <p:nvPr/>
        </p:nvCxnSpPr>
        <p:spPr bwMode="auto">
          <a:xfrm>
            <a:off x="5291138" y="4246563"/>
            <a:ext cx="2160587" cy="34925"/>
          </a:xfrm>
          <a:prstGeom prst="line">
            <a:avLst/>
          </a:prstGeom>
          <a:noFill/>
          <a:ln w="15875" algn="ctr">
            <a:solidFill>
              <a:srgbClr val="C00000">
                <a:alpha val="50195"/>
              </a:srgbClr>
            </a:solidFill>
            <a:round/>
            <a:headEnd/>
            <a:tailEnd/>
          </a:ln>
        </p:spPr>
      </p:cxnSp>
      <p:cxnSp>
        <p:nvCxnSpPr>
          <p:cNvPr id="353296" name="Gerade Verbindung 100381"/>
          <p:cNvCxnSpPr>
            <a:cxnSpLocks noChangeShapeType="1"/>
          </p:cNvCxnSpPr>
          <p:nvPr/>
        </p:nvCxnSpPr>
        <p:spPr bwMode="auto">
          <a:xfrm flipH="1">
            <a:off x="7343775" y="4210050"/>
            <a:ext cx="34925" cy="611188"/>
          </a:xfrm>
          <a:prstGeom prst="line">
            <a:avLst/>
          </a:prstGeom>
          <a:noFill/>
          <a:ln w="15875" algn="ctr">
            <a:solidFill>
              <a:srgbClr val="C00000">
                <a:alpha val="50195"/>
              </a:srgbClr>
            </a:solidFill>
            <a:round/>
            <a:headEnd/>
            <a:tailEnd/>
          </a:ln>
        </p:spPr>
      </p:cxnSp>
      <p:cxnSp>
        <p:nvCxnSpPr>
          <p:cNvPr id="353297" name="Gerade Verbindung 31"/>
          <p:cNvCxnSpPr>
            <a:cxnSpLocks noChangeShapeType="1"/>
          </p:cNvCxnSpPr>
          <p:nvPr/>
        </p:nvCxnSpPr>
        <p:spPr bwMode="auto">
          <a:xfrm flipH="1">
            <a:off x="5651500" y="5326063"/>
            <a:ext cx="503238" cy="0"/>
          </a:xfrm>
          <a:prstGeom prst="line">
            <a:avLst/>
          </a:prstGeom>
          <a:noFill/>
          <a:ln w="15875" algn="ctr">
            <a:solidFill>
              <a:srgbClr val="C00000">
                <a:alpha val="50195"/>
              </a:srgbClr>
            </a:solidFill>
            <a:round/>
            <a:headEnd/>
            <a:tailEnd/>
          </a:ln>
        </p:spPr>
      </p:cxnSp>
      <p:cxnSp>
        <p:nvCxnSpPr>
          <p:cNvPr id="353298" name="Gerade Verbindung 33"/>
          <p:cNvCxnSpPr>
            <a:cxnSpLocks noChangeShapeType="1"/>
          </p:cNvCxnSpPr>
          <p:nvPr/>
        </p:nvCxnSpPr>
        <p:spPr bwMode="auto">
          <a:xfrm flipV="1">
            <a:off x="5651500" y="4462463"/>
            <a:ext cx="142875" cy="863600"/>
          </a:xfrm>
          <a:prstGeom prst="line">
            <a:avLst/>
          </a:prstGeom>
          <a:noFill/>
          <a:ln w="15875" algn="ctr">
            <a:solidFill>
              <a:srgbClr val="C00000">
                <a:alpha val="50195"/>
              </a:srgbClr>
            </a:solidFill>
            <a:round/>
            <a:headEnd/>
            <a:tailEnd/>
          </a:ln>
        </p:spPr>
      </p:cxnSp>
      <p:cxnSp>
        <p:nvCxnSpPr>
          <p:cNvPr id="353299" name="Gerade Verbindung 36"/>
          <p:cNvCxnSpPr>
            <a:cxnSpLocks noChangeShapeType="1"/>
          </p:cNvCxnSpPr>
          <p:nvPr/>
        </p:nvCxnSpPr>
        <p:spPr bwMode="auto">
          <a:xfrm flipH="1">
            <a:off x="4643438" y="4462463"/>
            <a:ext cx="1150937" cy="287337"/>
          </a:xfrm>
          <a:prstGeom prst="line">
            <a:avLst/>
          </a:prstGeom>
          <a:noFill/>
          <a:ln w="15875" algn="ctr">
            <a:solidFill>
              <a:srgbClr val="C00000">
                <a:alpha val="50195"/>
              </a:srgbClr>
            </a:solidFill>
            <a:round/>
            <a:headEnd/>
            <a:tailEnd/>
          </a:ln>
        </p:spPr>
      </p:cxnSp>
      <p:cxnSp>
        <p:nvCxnSpPr>
          <p:cNvPr id="353300" name="Gerade Verbindung 38"/>
          <p:cNvCxnSpPr>
            <a:cxnSpLocks noChangeShapeType="1"/>
          </p:cNvCxnSpPr>
          <p:nvPr/>
        </p:nvCxnSpPr>
        <p:spPr bwMode="auto">
          <a:xfrm>
            <a:off x="4643438" y="4749800"/>
            <a:ext cx="2808287" cy="0"/>
          </a:xfrm>
          <a:prstGeom prst="line">
            <a:avLst/>
          </a:prstGeom>
          <a:noFill/>
          <a:ln w="15875" algn="ctr">
            <a:solidFill>
              <a:srgbClr val="C00000">
                <a:alpha val="50195"/>
              </a:srgbClr>
            </a:solidFill>
            <a:round/>
            <a:headEnd/>
            <a:tailEnd/>
          </a:ln>
        </p:spPr>
      </p:cxnSp>
      <p:cxnSp>
        <p:nvCxnSpPr>
          <p:cNvPr id="353301" name="Gerade Verbindung 40"/>
          <p:cNvCxnSpPr>
            <a:cxnSpLocks noChangeShapeType="1"/>
          </p:cNvCxnSpPr>
          <p:nvPr/>
        </p:nvCxnSpPr>
        <p:spPr bwMode="auto">
          <a:xfrm flipV="1">
            <a:off x="7451725" y="4281488"/>
            <a:ext cx="0" cy="468312"/>
          </a:xfrm>
          <a:prstGeom prst="line">
            <a:avLst/>
          </a:prstGeom>
          <a:noFill/>
          <a:ln w="15875" algn="ctr">
            <a:solidFill>
              <a:srgbClr val="C00000">
                <a:alpha val="50195"/>
              </a:srgbClr>
            </a:solidFill>
            <a:round/>
            <a:headEnd/>
            <a:tailEnd/>
          </a:ln>
        </p:spPr>
      </p:cxnSp>
      <p:cxnSp>
        <p:nvCxnSpPr>
          <p:cNvPr id="353302" name="Gerade Verbindung 45"/>
          <p:cNvCxnSpPr>
            <a:cxnSpLocks noChangeShapeType="1"/>
          </p:cNvCxnSpPr>
          <p:nvPr/>
        </p:nvCxnSpPr>
        <p:spPr bwMode="auto">
          <a:xfrm flipH="1">
            <a:off x="4643438" y="4821238"/>
            <a:ext cx="2700337" cy="73025"/>
          </a:xfrm>
          <a:prstGeom prst="line">
            <a:avLst/>
          </a:prstGeom>
          <a:noFill/>
          <a:ln w="15875" algn="ctr">
            <a:solidFill>
              <a:srgbClr val="C00000">
                <a:alpha val="50195"/>
              </a:srgbClr>
            </a:solidFill>
            <a:round/>
            <a:headEnd/>
            <a:tailEnd/>
          </a:ln>
        </p:spPr>
      </p:cxnSp>
      <p:cxnSp>
        <p:nvCxnSpPr>
          <p:cNvPr id="353303" name="Gerade Verbindung 49"/>
          <p:cNvCxnSpPr>
            <a:cxnSpLocks noChangeShapeType="1"/>
          </p:cNvCxnSpPr>
          <p:nvPr/>
        </p:nvCxnSpPr>
        <p:spPr bwMode="auto">
          <a:xfrm flipV="1">
            <a:off x="4643438" y="4605338"/>
            <a:ext cx="1295400" cy="288925"/>
          </a:xfrm>
          <a:prstGeom prst="line">
            <a:avLst/>
          </a:prstGeom>
          <a:noFill/>
          <a:ln w="15875" algn="ctr">
            <a:solidFill>
              <a:srgbClr val="C00000">
                <a:alpha val="50195"/>
              </a:srgbClr>
            </a:solidFill>
            <a:round/>
            <a:headEnd/>
            <a:tailEnd/>
          </a:ln>
        </p:spPr>
      </p:cxnSp>
      <p:cxnSp>
        <p:nvCxnSpPr>
          <p:cNvPr id="353304" name="Gerade Verbindung 51"/>
          <p:cNvCxnSpPr>
            <a:cxnSpLocks noChangeShapeType="1"/>
          </p:cNvCxnSpPr>
          <p:nvPr/>
        </p:nvCxnSpPr>
        <p:spPr bwMode="auto">
          <a:xfrm flipH="1">
            <a:off x="5794375" y="4605338"/>
            <a:ext cx="144463" cy="865187"/>
          </a:xfrm>
          <a:prstGeom prst="line">
            <a:avLst/>
          </a:prstGeom>
          <a:noFill/>
          <a:ln w="15875" algn="ctr">
            <a:solidFill>
              <a:srgbClr val="C00000">
                <a:alpha val="50195"/>
              </a:srgbClr>
            </a:solidFill>
            <a:round/>
            <a:headEnd/>
            <a:tailEnd/>
          </a:ln>
        </p:spPr>
      </p:cxnSp>
      <p:cxnSp>
        <p:nvCxnSpPr>
          <p:cNvPr id="353305" name="Gerade Verbindung 53"/>
          <p:cNvCxnSpPr>
            <a:cxnSpLocks noChangeShapeType="1"/>
          </p:cNvCxnSpPr>
          <p:nvPr/>
        </p:nvCxnSpPr>
        <p:spPr bwMode="auto">
          <a:xfrm>
            <a:off x="5794375" y="5470525"/>
            <a:ext cx="360363" cy="0"/>
          </a:xfrm>
          <a:prstGeom prst="line">
            <a:avLst/>
          </a:prstGeom>
          <a:noFill/>
          <a:ln w="15875" algn="ctr">
            <a:solidFill>
              <a:srgbClr val="C00000">
                <a:alpha val="50195"/>
              </a:srgbClr>
            </a:solidFill>
            <a:round/>
            <a:headEnd/>
            <a:tailEnd/>
          </a:ln>
        </p:spPr>
      </p:cxnSp>
      <p:sp>
        <p:nvSpPr>
          <p:cNvPr id="353306" name="Ellipse 54"/>
          <p:cNvSpPr>
            <a:spLocks noChangeArrowheads="1"/>
          </p:cNvSpPr>
          <p:nvPr/>
        </p:nvSpPr>
        <p:spPr bwMode="auto">
          <a:xfrm>
            <a:off x="6083300" y="5326063"/>
            <a:ext cx="144463" cy="144462"/>
          </a:xfrm>
          <a:prstGeom prst="ellipse">
            <a:avLst/>
          </a:prstGeom>
          <a:noFill/>
          <a:ln w="15875">
            <a:solidFill>
              <a:srgbClr val="C00000">
                <a:alpha val="50195"/>
              </a:srgbClr>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en-US" sz="1800">
              <a:latin typeface="Arial" pitchFamily="34" charset="0"/>
            </a:endParaRPr>
          </a:p>
        </p:txBody>
      </p:sp>
      <p:sp>
        <p:nvSpPr>
          <p:cNvPr id="353307" name="Textfeld 55"/>
          <p:cNvSpPr txBox="1">
            <a:spLocks noChangeArrowheads="1"/>
          </p:cNvSpPr>
          <p:nvPr/>
        </p:nvSpPr>
        <p:spPr bwMode="auto">
          <a:xfrm>
            <a:off x="5938838" y="5656263"/>
            <a:ext cx="1519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sz="1200" b="1">
                <a:solidFill>
                  <a:srgbClr val="C00000"/>
                </a:solidFill>
              </a:rPr>
              <a:t>Laser beam</a:t>
            </a:r>
          </a:p>
          <a:p>
            <a:r>
              <a:rPr lang="de-DE" sz="1200" b="1">
                <a:solidFill>
                  <a:srgbClr val="C00000"/>
                </a:solidFill>
              </a:rPr>
              <a:t>from DRACO laser</a:t>
            </a:r>
          </a:p>
        </p:txBody>
      </p:sp>
      <p:sp>
        <p:nvSpPr>
          <p:cNvPr id="353308" name="Textfeld 56"/>
          <p:cNvSpPr txBox="1">
            <a:spLocks noChangeArrowheads="1"/>
          </p:cNvSpPr>
          <p:nvPr/>
        </p:nvSpPr>
        <p:spPr bwMode="auto">
          <a:xfrm>
            <a:off x="1042988" y="3765550"/>
            <a:ext cx="123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sz="1200" b="1">
                <a:solidFill>
                  <a:srgbClr val="92D050"/>
                </a:solidFill>
              </a:rPr>
              <a:t>Electron beam</a:t>
            </a:r>
          </a:p>
          <a:p>
            <a:r>
              <a:rPr lang="de-DE" sz="1200" b="1">
                <a:solidFill>
                  <a:srgbClr val="92D050"/>
                </a:solidFill>
              </a:rPr>
              <a:t>from ELBE</a:t>
            </a:r>
          </a:p>
        </p:txBody>
      </p:sp>
      <p:sp>
        <p:nvSpPr>
          <p:cNvPr id="353309" name="Textfeld 57"/>
          <p:cNvSpPr txBox="1">
            <a:spLocks noChangeArrowheads="1"/>
          </p:cNvSpPr>
          <p:nvPr/>
        </p:nvSpPr>
        <p:spPr bwMode="auto">
          <a:xfrm>
            <a:off x="3346450" y="3813175"/>
            <a:ext cx="1508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sz="1200" b="1"/>
              <a:t>Quadrupole triplet</a:t>
            </a:r>
          </a:p>
        </p:txBody>
      </p:sp>
      <p:sp>
        <p:nvSpPr>
          <p:cNvPr id="353310" name="Textfeld 58"/>
          <p:cNvSpPr txBox="1">
            <a:spLocks noChangeArrowheads="1"/>
          </p:cNvSpPr>
          <p:nvPr/>
        </p:nvSpPr>
        <p:spPr bwMode="auto">
          <a:xfrm>
            <a:off x="4930775" y="1514475"/>
            <a:ext cx="1192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sz="1200" b="1"/>
              <a:t>Al beamdump</a:t>
            </a:r>
          </a:p>
        </p:txBody>
      </p:sp>
      <p:cxnSp>
        <p:nvCxnSpPr>
          <p:cNvPr id="353311" name="Gerade Verbindung mit Pfeil 60"/>
          <p:cNvCxnSpPr>
            <a:cxnSpLocks noChangeShapeType="1"/>
          </p:cNvCxnSpPr>
          <p:nvPr/>
        </p:nvCxnSpPr>
        <p:spPr bwMode="auto">
          <a:xfrm flipV="1">
            <a:off x="6083300" y="1401763"/>
            <a:ext cx="809625" cy="252412"/>
          </a:xfrm>
          <a:prstGeom prst="straightConnector1">
            <a:avLst/>
          </a:prstGeom>
          <a:noFill/>
          <a:ln w="22225" algn="ctr">
            <a:solidFill>
              <a:schemeClr val="tx1"/>
            </a:solidFill>
            <a:round/>
            <a:headEnd/>
            <a:tailEnd type="arrow" w="med" len="med"/>
          </a:ln>
        </p:spPr>
      </p:cxnSp>
      <p:sp>
        <p:nvSpPr>
          <p:cNvPr id="353312" name="Textfeld 96"/>
          <p:cNvSpPr txBox="1">
            <a:spLocks noChangeArrowheads="1"/>
          </p:cNvSpPr>
          <p:nvPr/>
        </p:nvSpPr>
        <p:spPr bwMode="auto">
          <a:xfrm>
            <a:off x="5508625" y="2828925"/>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sz="1200" b="1"/>
              <a:t>dipole magnet</a:t>
            </a:r>
          </a:p>
        </p:txBody>
      </p:sp>
      <p:cxnSp>
        <p:nvCxnSpPr>
          <p:cNvPr id="353313" name="Gerade Verbindung mit Pfeil 95"/>
          <p:cNvCxnSpPr>
            <a:cxnSpLocks noChangeShapeType="1"/>
            <a:stCxn id="353312" idx="2"/>
          </p:cNvCxnSpPr>
          <p:nvPr/>
        </p:nvCxnSpPr>
        <p:spPr bwMode="auto">
          <a:xfrm>
            <a:off x="6118225" y="3103563"/>
            <a:ext cx="669925" cy="925512"/>
          </a:xfrm>
          <a:prstGeom prst="straightConnector1">
            <a:avLst/>
          </a:prstGeom>
          <a:noFill/>
          <a:ln w="22225" algn="ctr">
            <a:solidFill>
              <a:schemeClr val="tx1"/>
            </a:solidFill>
            <a:round/>
            <a:headEnd/>
            <a:tailEnd type="arrow" w="med" len="med"/>
          </a:ln>
        </p:spPr>
      </p:cxnSp>
      <p:cxnSp>
        <p:nvCxnSpPr>
          <p:cNvPr id="103" name="Gerade Verbindung mit Pfeil 102"/>
          <p:cNvCxnSpPr/>
          <p:nvPr/>
        </p:nvCxnSpPr>
        <p:spPr bwMode="auto">
          <a:xfrm>
            <a:off x="5291138" y="4246563"/>
            <a:ext cx="3024187" cy="0"/>
          </a:xfrm>
          <a:prstGeom prst="straightConnector1">
            <a:avLst/>
          </a:prstGeom>
          <a:solidFill>
            <a:srgbClr val="003E89"/>
          </a:solidFill>
          <a:ln w="34925" cap="flat" cmpd="sng" algn="ctr">
            <a:solidFill>
              <a:schemeClr val="accent2">
                <a:lumMod val="75000"/>
                <a:alpha val="70000"/>
              </a:schemeClr>
            </a:solidFill>
            <a:prstDash val="solid"/>
            <a:round/>
            <a:headEnd type="none" w="med" len="med"/>
            <a:tailEnd type="arrow"/>
          </a:ln>
          <a:effectLst/>
          <a:extLst/>
        </p:spPr>
      </p:cxnSp>
      <p:sp>
        <p:nvSpPr>
          <p:cNvPr id="114" name="Textfeld 113"/>
          <p:cNvSpPr txBox="1"/>
          <p:nvPr/>
        </p:nvSpPr>
        <p:spPr>
          <a:xfrm>
            <a:off x="6383338" y="4322763"/>
            <a:ext cx="630237" cy="274637"/>
          </a:xfrm>
          <a:prstGeom prst="rect">
            <a:avLst/>
          </a:prstGeom>
          <a:noFill/>
        </p:spPr>
        <p:txBody>
          <a:bodyPr wrap="none">
            <a:spAutoFit/>
          </a:bodyPr>
          <a:lstStyle/>
          <a:p>
            <a:pPr>
              <a:defRPr/>
            </a:pPr>
            <a:r>
              <a:rPr lang="de-DE" sz="1200" b="1" dirty="0">
                <a:solidFill>
                  <a:schemeClr val="accent2">
                    <a:lumMod val="75000"/>
                  </a:schemeClr>
                </a:solidFill>
                <a:latin typeface="Arial" charset="0"/>
              </a:rPr>
              <a:t>x-</a:t>
            </a:r>
            <a:r>
              <a:rPr lang="de-DE" sz="1200" b="1" dirty="0" err="1">
                <a:solidFill>
                  <a:schemeClr val="accent2">
                    <a:lumMod val="75000"/>
                  </a:schemeClr>
                </a:solidFill>
                <a:latin typeface="Arial" charset="0"/>
              </a:rPr>
              <a:t>rays</a:t>
            </a:r>
            <a:endParaRPr lang="de-DE" sz="1200" b="1" dirty="0">
              <a:solidFill>
                <a:schemeClr val="accent2">
                  <a:lumMod val="75000"/>
                </a:schemeClr>
              </a:solidFill>
              <a:latin typeface="Arial" charset="0"/>
            </a:endParaRPr>
          </a:p>
        </p:txBody>
      </p:sp>
      <p:sp>
        <p:nvSpPr>
          <p:cNvPr id="353316" name="Textfeld 118"/>
          <p:cNvSpPr txBox="1">
            <a:spLocks noChangeArrowheads="1"/>
          </p:cNvSpPr>
          <p:nvPr/>
        </p:nvSpPr>
        <p:spPr bwMode="auto">
          <a:xfrm>
            <a:off x="7740650" y="2205038"/>
            <a:ext cx="10937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sz="1200" b="1"/>
              <a:t>Pb shielding</a:t>
            </a:r>
          </a:p>
        </p:txBody>
      </p:sp>
      <p:sp>
        <p:nvSpPr>
          <p:cNvPr id="353319" name="Rechteck 10243"/>
          <p:cNvSpPr>
            <a:spLocks noChangeArrowheads="1"/>
          </p:cNvSpPr>
          <p:nvPr/>
        </p:nvSpPr>
        <p:spPr bwMode="auto">
          <a:xfrm>
            <a:off x="8315325" y="4102100"/>
            <a:ext cx="431800" cy="2873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endParaRPr lang="en-US" sz="1800">
              <a:latin typeface="Arial" pitchFamily="34" charset="0"/>
            </a:endParaRPr>
          </a:p>
        </p:txBody>
      </p:sp>
      <p:sp>
        <p:nvSpPr>
          <p:cNvPr id="353320" name="Textfeld 10244"/>
          <p:cNvSpPr txBox="1">
            <a:spLocks noChangeArrowheads="1"/>
          </p:cNvSpPr>
          <p:nvPr/>
        </p:nvSpPr>
        <p:spPr bwMode="auto">
          <a:xfrm>
            <a:off x="8229600" y="4084638"/>
            <a:ext cx="5984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sz="1500" b="1"/>
              <a:t>Cam</a:t>
            </a:r>
          </a:p>
        </p:txBody>
      </p:sp>
      <p:sp>
        <p:nvSpPr>
          <p:cNvPr id="353321" name="Textfeld 133"/>
          <p:cNvSpPr txBox="1">
            <a:spLocks noChangeArrowheads="1"/>
          </p:cNvSpPr>
          <p:nvPr/>
        </p:nvSpPr>
        <p:spPr bwMode="auto">
          <a:xfrm>
            <a:off x="3778250" y="4462463"/>
            <a:ext cx="8191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DE" sz="1200" b="1" dirty="0"/>
              <a:t>Off-</a:t>
            </a:r>
            <a:r>
              <a:rPr lang="de-DE" sz="1200" b="1" dirty="0" err="1"/>
              <a:t>axis</a:t>
            </a:r>
            <a:endParaRPr lang="de-DE" sz="1200" b="1" dirty="0"/>
          </a:p>
          <a:p>
            <a:r>
              <a:rPr lang="de-DE" sz="1200" b="1" dirty="0" err="1"/>
              <a:t>parabola</a:t>
            </a:r>
            <a:endParaRPr lang="de-DE" sz="1200" b="1" dirty="0"/>
          </a:p>
          <a:p>
            <a:r>
              <a:rPr lang="de-DE" sz="1200" b="1" dirty="0"/>
              <a:t>(F/#=30)</a:t>
            </a:r>
          </a:p>
        </p:txBody>
      </p:sp>
      <p:pic>
        <p:nvPicPr>
          <p:cNvPr id="353327" name="Picture 2" descr="M:\fwt\members\jochmann\IMG_03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350" y="620713"/>
            <a:ext cx="32543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328" name="Rectangle 48"/>
          <p:cNvSpPr>
            <a:spLocks noChangeArrowheads="1"/>
          </p:cNvSpPr>
          <p:nvPr/>
        </p:nvSpPr>
        <p:spPr bwMode="auto">
          <a:xfrm>
            <a:off x="395288" y="73025"/>
            <a:ext cx="68405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571500" indent="-571500"/>
            <a:r>
              <a:rPr lang="en-US" sz="2000" dirty="0">
                <a:solidFill>
                  <a:schemeClr val="bg1"/>
                </a:solidFill>
              </a:rPr>
              <a:t>ELBE – Thomson Backscattering </a:t>
            </a:r>
            <a:r>
              <a:rPr lang="de-DE" sz="2000" dirty="0">
                <a:solidFill>
                  <a:schemeClr val="bg1"/>
                </a:solidFill>
              </a:rPr>
              <a:t>(Laser Group)</a:t>
            </a:r>
            <a:endParaRPr lang="en-US" sz="2000" dirty="0">
              <a:solidFill>
                <a:schemeClr val="bg1"/>
              </a:solidFill>
            </a:endParaRPr>
          </a:p>
        </p:txBody>
      </p:sp>
      <p:sp>
        <p:nvSpPr>
          <p:cNvPr id="353330" name="Line 50"/>
          <p:cNvSpPr>
            <a:spLocks noChangeShapeType="1"/>
          </p:cNvSpPr>
          <p:nvPr/>
        </p:nvSpPr>
        <p:spPr bwMode="auto">
          <a:xfrm flipH="1" flipV="1">
            <a:off x="7451725" y="1557338"/>
            <a:ext cx="792163" cy="647700"/>
          </a:xfrm>
          <a:prstGeom prst="line">
            <a:avLst/>
          </a:prstGeom>
          <a:noFill/>
          <a:ln w="222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353331" name="Line 51"/>
          <p:cNvSpPr>
            <a:spLocks noChangeShapeType="1"/>
          </p:cNvSpPr>
          <p:nvPr/>
        </p:nvSpPr>
        <p:spPr bwMode="auto">
          <a:xfrm>
            <a:off x="8316913" y="2492375"/>
            <a:ext cx="0" cy="1008063"/>
          </a:xfrm>
          <a:prstGeom prst="line">
            <a:avLst/>
          </a:prstGeom>
          <a:noFill/>
          <a:ln w="222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353332" name="Text Box 52"/>
          <p:cNvSpPr txBox="1">
            <a:spLocks noChangeArrowheads="1"/>
          </p:cNvSpPr>
          <p:nvPr/>
        </p:nvSpPr>
        <p:spPr bwMode="auto">
          <a:xfrm>
            <a:off x="107950" y="654050"/>
            <a:ext cx="4824413" cy="2414588"/>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Char char="•"/>
            </a:pPr>
            <a:r>
              <a:rPr lang="en-US">
                <a:latin typeface="Palatino Linotype" pitchFamily="18" charset="0"/>
              </a:rPr>
              <a:t>Production of x-ray photons (some tens keV) in small-scale linear accelerators like ELBE</a:t>
            </a:r>
          </a:p>
          <a:p>
            <a:pPr>
              <a:spcBef>
                <a:spcPct val="50000"/>
              </a:spcBef>
              <a:buFontTx/>
              <a:buChar char="•"/>
            </a:pPr>
            <a:r>
              <a:rPr lang="en-US">
                <a:latin typeface="Palatino Linotype" pitchFamily="18" charset="0"/>
              </a:rPr>
              <a:t>Head-on collision of ≤150 TW laser pulse and 20 - 30 MeV electron bunch of ELBE linac</a:t>
            </a:r>
          </a:p>
          <a:p>
            <a:pPr>
              <a:spcBef>
                <a:spcPct val="50000"/>
              </a:spcBef>
              <a:buFontTx/>
              <a:buChar char="•"/>
            </a:pPr>
            <a:r>
              <a:rPr lang="en-US">
                <a:latin typeface="Palatino Linotype" pitchFamily="18" charset="0"/>
              </a:rPr>
              <a:t>Electrons are driven by the electric ﬁeld of the laser pulse to an oscillatory motion (undulator)</a:t>
            </a:r>
          </a:p>
          <a:p>
            <a:pPr>
              <a:spcBef>
                <a:spcPct val="50000"/>
              </a:spcBef>
              <a:buFontTx/>
              <a:buChar char="•"/>
            </a:pPr>
            <a:r>
              <a:rPr lang="en-US">
                <a:latin typeface="Palatino Linotype" pitchFamily="18" charset="0"/>
              </a:rPr>
              <a:t>emit Doppler up-shifted radiation at an angular frequency of ω</a:t>
            </a:r>
            <a:r>
              <a:rPr lang="en-US" baseline="-25000">
                <a:latin typeface="Palatino Linotype" pitchFamily="18" charset="0"/>
              </a:rPr>
              <a:t>sc</a:t>
            </a:r>
            <a:r>
              <a:rPr lang="en-US">
                <a:latin typeface="Palatino Linotype" pitchFamily="18" charset="0"/>
              </a:rPr>
              <a:t>=(10-20 keV)/</a:t>
            </a:r>
            <a:r>
              <a:rPr lang="en-US" i="1">
                <a:latin typeface="Palatino Linotype" pitchFamily="18" charset="0"/>
              </a:rPr>
              <a:t>h</a:t>
            </a:r>
            <a:r>
              <a:rPr lang="en-US">
                <a:latin typeface="Palatino Linotype" pitchFamily="18" charset="0"/>
              </a:rPr>
              <a:t> (for ELBE)</a:t>
            </a:r>
          </a:p>
        </p:txBody>
      </p:sp>
      <p:sp>
        <p:nvSpPr>
          <p:cNvPr id="353334" name="Rectangle 54"/>
          <p:cNvSpPr>
            <a:spLocks noChangeArrowheads="1"/>
          </p:cNvSpPr>
          <p:nvPr/>
        </p:nvSpPr>
        <p:spPr bwMode="auto">
          <a:xfrm>
            <a:off x="107950" y="6237288"/>
            <a:ext cx="3949700" cy="30480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A.D. Debus et al., Appl Phys B (2010) 100: 61–76</a:t>
            </a:r>
          </a:p>
        </p:txBody>
      </p:sp>
      <p:sp>
        <p:nvSpPr>
          <p:cNvPr id="353335" name="Text Box 55"/>
          <p:cNvSpPr txBox="1">
            <a:spLocks noChangeArrowheads="1"/>
          </p:cNvSpPr>
          <p:nvPr/>
        </p:nvSpPr>
        <p:spPr bwMode="auto">
          <a:xfrm>
            <a:off x="8116888" y="5876925"/>
            <a:ext cx="1027112" cy="51752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en-US" sz="1400">
                <a:latin typeface="Arial" pitchFamily="34" charset="0"/>
              </a:rPr>
              <a:t>vacuum chamber</a:t>
            </a:r>
          </a:p>
        </p:txBody>
      </p:sp>
      <p:sp>
        <p:nvSpPr>
          <p:cNvPr id="353336" name="Line 56"/>
          <p:cNvSpPr>
            <a:spLocks noChangeShapeType="1"/>
          </p:cNvSpPr>
          <p:nvPr/>
        </p:nvSpPr>
        <p:spPr bwMode="auto">
          <a:xfrm flipH="1" flipV="1">
            <a:off x="7667625" y="5734050"/>
            <a:ext cx="433388" cy="358775"/>
          </a:xfrm>
          <a:prstGeom prst="line">
            <a:avLst/>
          </a:prstGeom>
          <a:noFill/>
          <a:ln w="222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Tree>
    <p:extLst>
      <p:ext uri="{BB962C8B-B14F-4D97-AF65-F5344CB8AC3E}">
        <p14:creationId xmlns:p14="http://schemas.microsoft.com/office/powerpoint/2010/main" val="1170098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5333" name="Object 5"/>
          <p:cNvGraphicFramePr>
            <a:graphicFrameLocks noChangeAspect="1"/>
          </p:cNvGraphicFramePr>
          <p:nvPr/>
        </p:nvGraphicFramePr>
        <p:xfrm>
          <a:off x="4787900" y="3644900"/>
          <a:ext cx="4103688" cy="2879725"/>
        </p:xfrm>
        <a:graphic>
          <a:graphicData uri="http://schemas.openxmlformats.org/presentationml/2006/ole">
            <mc:AlternateContent xmlns:mc="http://schemas.openxmlformats.org/markup-compatibility/2006">
              <mc:Choice xmlns:v="urn:schemas-microsoft-com:vml" Requires="v">
                <p:oleObj spid="_x0000_s64580" name="Graph" r:id="rId4" imgW="4150157" imgH="2895600" progId="Origin50.Graph">
                  <p:embed/>
                </p:oleObj>
              </mc:Choice>
              <mc:Fallback>
                <p:oleObj name="Graph" r:id="rId4" imgW="4150157" imgH="2895600" progId="Origin50.Graph">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l="6332" t="7460" r="10410" b="2539"/>
                      <a:stretch>
                        <a:fillRect/>
                      </a:stretch>
                    </p:blipFill>
                    <p:spPr bwMode="auto">
                      <a:xfrm>
                        <a:off x="4787900" y="3644900"/>
                        <a:ext cx="4103688" cy="2879725"/>
                      </a:xfrm>
                      <a:prstGeom prst="rect">
                        <a:avLst/>
                      </a:prstGeom>
                      <a:solidFill>
                        <a:schemeClr val="bg1"/>
                      </a:solidFill>
                    </p:spPr>
                  </p:pic>
                </p:oleObj>
              </mc:Fallback>
            </mc:AlternateContent>
          </a:graphicData>
        </a:graphic>
      </p:graphicFrame>
      <p:graphicFrame>
        <p:nvGraphicFramePr>
          <p:cNvPr id="355335" name="Object 7"/>
          <p:cNvGraphicFramePr>
            <a:graphicFrameLocks noChangeAspect="1"/>
          </p:cNvGraphicFramePr>
          <p:nvPr/>
        </p:nvGraphicFramePr>
        <p:xfrm>
          <a:off x="395288" y="3644900"/>
          <a:ext cx="3960812" cy="2987675"/>
        </p:xfrm>
        <a:graphic>
          <a:graphicData uri="http://schemas.openxmlformats.org/presentationml/2006/ole">
            <mc:AlternateContent xmlns:mc="http://schemas.openxmlformats.org/markup-compatibility/2006">
              <mc:Choice xmlns:v="urn:schemas-microsoft-com:vml" Requires="v">
                <p:oleObj spid="_x0000_s64581" name="Graph" r:id="rId6" imgW="4150157" imgH="2895600" progId="Origin50.Graph">
                  <p:embed/>
                </p:oleObj>
              </mc:Choice>
              <mc:Fallback>
                <p:oleObj name="Graph" r:id="rId6" imgW="4150157" imgH="2895600" progId="Origin50.Graph">
                  <p:embed/>
                  <p:pic>
                    <p:nvPicPr>
                      <p:cNvPr id="0" name="Picture 21"/>
                      <p:cNvPicPr>
                        <a:picLocks noChangeAspect="1" noChangeArrowheads="1"/>
                      </p:cNvPicPr>
                      <p:nvPr/>
                    </p:nvPicPr>
                    <p:blipFill>
                      <a:blip r:embed="rId7">
                        <a:extLst>
                          <a:ext uri="{28A0092B-C50C-407E-A947-70E740481C1C}">
                            <a14:useLocalDpi xmlns:a14="http://schemas.microsoft.com/office/drawing/2010/main" val="0"/>
                          </a:ext>
                        </a:extLst>
                      </a:blip>
                      <a:srcRect l="8684" t="7510" r="11514"/>
                      <a:stretch>
                        <a:fillRect/>
                      </a:stretch>
                    </p:blipFill>
                    <p:spPr bwMode="auto">
                      <a:xfrm>
                        <a:off x="395288" y="3644900"/>
                        <a:ext cx="3960812" cy="298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5338" name="Object 10"/>
          <p:cNvGraphicFramePr>
            <a:graphicFrameLocks noChangeAspect="1"/>
          </p:cNvGraphicFramePr>
          <p:nvPr/>
        </p:nvGraphicFramePr>
        <p:xfrm>
          <a:off x="9324975" y="1989138"/>
          <a:ext cx="2298700" cy="304800"/>
        </p:xfrm>
        <a:graphic>
          <a:graphicData uri="http://schemas.openxmlformats.org/presentationml/2006/ole">
            <mc:AlternateContent xmlns:mc="http://schemas.openxmlformats.org/markup-compatibility/2006">
              <mc:Choice xmlns:v="urn:schemas-microsoft-com:vml" Requires="v">
                <p:oleObj spid="_x0000_s64582" name="Equation" r:id="rId8" imgW="2298700" imgH="304800" progId="">
                  <p:embed/>
                </p:oleObj>
              </mc:Choice>
              <mc:Fallback>
                <p:oleObj name="Equation" r:id="rId8" imgW="2298700" imgH="304800" progId="">
                  <p:embed/>
                  <p:pic>
                    <p:nvPicPr>
                      <p:cNvPr id="0"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24975" y="1989138"/>
                        <a:ext cx="22987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5340" name="Rectangle 12"/>
          <p:cNvSpPr>
            <a:spLocks noChangeArrowheads="1"/>
          </p:cNvSpPr>
          <p:nvPr/>
        </p:nvSpPr>
        <p:spPr bwMode="auto">
          <a:xfrm>
            <a:off x="395288" y="73025"/>
            <a:ext cx="68405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571500" indent="-571500"/>
            <a:r>
              <a:rPr lang="en-US" sz="2000" dirty="0">
                <a:solidFill>
                  <a:schemeClr val="bg1"/>
                </a:solidFill>
              </a:rPr>
              <a:t>ELBE – </a:t>
            </a:r>
            <a:r>
              <a:rPr lang="de-DE" sz="2000" dirty="0">
                <a:solidFill>
                  <a:schemeClr val="bg1"/>
                </a:solidFill>
              </a:rPr>
              <a:t>Thomson </a:t>
            </a:r>
            <a:r>
              <a:rPr lang="de-DE" sz="2000" dirty="0" err="1">
                <a:solidFill>
                  <a:schemeClr val="bg1"/>
                </a:solidFill>
              </a:rPr>
              <a:t>Backscattering</a:t>
            </a:r>
            <a:r>
              <a:rPr lang="de-DE" sz="2000" dirty="0">
                <a:solidFill>
                  <a:schemeClr val="bg1"/>
                </a:solidFill>
              </a:rPr>
              <a:t> (Laser Group)</a:t>
            </a:r>
            <a:endParaRPr lang="en-US" sz="2000" dirty="0">
              <a:solidFill>
                <a:schemeClr val="bg1"/>
              </a:solidFill>
            </a:endParaRPr>
          </a:p>
        </p:txBody>
      </p:sp>
      <p:sp>
        <p:nvSpPr>
          <p:cNvPr id="355343" name="Line 15"/>
          <p:cNvSpPr>
            <a:spLocks noChangeShapeType="1"/>
          </p:cNvSpPr>
          <p:nvPr/>
        </p:nvSpPr>
        <p:spPr bwMode="auto">
          <a:xfrm>
            <a:off x="2484438" y="4437063"/>
            <a:ext cx="3024187" cy="13684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355344" name="Text Box 16"/>
          <p:cNvSpPr txBox="1">
            <a:spLocks noChangeArrowheads="1"/>
          </p:cNvSpPr>
          <p:nvPr/>
        </p:nvSpPr>
        <p:spPr bwMode="auto">
          <a:xfrm>
            <a:off x="250825" y="769938"/>
            <a:ext cx="5689600" cy="2659062"/>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Char char="•"/>
            </a:pPr>
            <a:r>
              <a:rPr lang="en-US">
                <a:latin typeface="Palatino Linotype" pitchFamily="18" charset="0"/>
              </a:rPr>
              <a:t>1</a:t>
            </a:r>
            <a:r>
              <a:rPr lang="en-US" baseline="30000">
                <a:latin typeface="Palatino Linotype" pitchFamily="18" charset="0"/>
              </a:rPr>
              <a:t>st</a:t>
            </a:r>
            <a:r>
              <a:rPr lang="en-US">
                <a:latin typeface="Palatino Linotype" pitchFamily="18" charset="0"/>
              </a:rPr>
              <a:t> setup ELBE linac with therm. injector than switch to SRF-Gun (E</a:t>
            </a:r>
            <a:r>
              <a:rPr lang="en-US" baseline="-25000">
                <a:latin typeface="Palatino Linotype" pitchFamily="18" charset="0"/>
              </a:rPr>
              <a:t>acc</a:t>
            </a:r>
            <a:r>
              <a:rPr lang="en-US">
                <a:latin typeface="Palatino Linotype" pitchFamily="18" charset="0"/>
              </a:rPr>
              <a:t>=6 MV/m, exit energy 2.85 MeV)</a:t>
            </a:r>
          </a:p>
          <a:p>
            <a:pPr>
              <a:spcBef>
                <a:spcPct val="50000"/>
              </a:spcBef>
              <a:buFontTx/>
              <a:buChar char="•"/>
            </a:pPr>
            <a:r>
              <a:rPr lang="en-US">
                <a:latin typeface="Palatino Linotype" pitchFamily="18" charset="0"/>
              </a:rPr>
              <a:t>Switch to 10 Hz single bunch mode (10 pC, 24 MeV) and optimized temporal overlap with laser</a:t>
            </a:r>
          </a:p>
          <a:p>
            <a:pPr>
              <a:spcBef>
                <a:spcPct val="50000"/>
              </a:spcBef>
              <a:buFontTx/>
              <a:buChar char="•"/>
            </a:pPr>
            <a:r>
              <a:rPr lang="en-US">
                <a:latin typeface="Palatino Linotype" pitchFamily="18" charset="0"/>
              </a:rPr>
              <a:t>CdTe detector found same X-ray spectrum but lower photon yield than with therm. gun </a:t>
            </a:r>
          </a:p>
          <a:p>
            <a:pPr>
              <a:spcBef>
                <a:spcPct val="50000"/>
              </a:spcBef>
            </a:pPr>
            <a:r>
              <a:rPr lang="en-US">
                <a:latin typeface="Palatino Linotype" pitchFamily="18" charset="0"/>
                <a:cs typeface="Times New Roman" pitchFamily="18" charset="0"/>
              </a:rPr>
              <a:t>→	1</a:t>
            </a:r>
            <a:r>
              <a:rPr lang="en-US" baseline="30000">
                <a:latin typeface="Palatino Linotype" pitchFamily="18" charset="0"/>
                <a:cs typeface="Times New Roman" pitchFamily="18" charset="0"/>
              </a:rPr>
              <a:t>st</a:t>
            </a:r>
            <a:r>
              <a:rPr lang="en-US">
                <a:latin typeface="Palatino Linotype" pitchFamily="18" charset="0"/>
                <a:cs typeface="Times New Roman" pitchFamily="18" charset="0"/>
              </a:rPr>
              <a:t> Demonstration of the Reliability of the</a:t>
            </a:r>
            <a:r>
              <a:rPr lang="en-US">
                <a:latin typeface="Palatino Linotype" pitchFamily="18" charset="0"/>
              </a:rPr>
              <a:t> SRF-Gun during an user experiment with critical needs in terms of bunch phase stability and laser-bunch synchronization </a:t>
            </a:r>
          </a:p>
        </p:txBody>
      </p:sp>
      <p:pic>
        <p:nvPicPr>
          <p:cNvPr id="355345"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t="1018"/>
          <a:stretch>
            <a:fillRect/>
          </a:stretch>
        </p:blipFill>
        <p:spPr bwMode="auto">
          <a:xfrm>
            <a:off x="5794375" y="587375"/>
            <a:ext cx="3241675" cy="262572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24975" y="2349500"/>
            <a:ext cx="2447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47" name="Line 19"/>
          <p:cNvSpPr>
            <a:spLocks noChangeShapeType="1"/>
          </p:cNvSpPr>
          <p:nvPr/>
        </p:nvSpPr>
        <p:spPr bwMode="auto">
          <a:xfrm flipV="1">
            <a:off x="7019925" y="1628775"/>
            <a:ext cx="0" cy="1150938"/>
          </a:xfrm>
          <a:prstGeom prst="line">
            <a:avLst/>
          </a:prstGeom>
          <a:noFill/>
          <a:ln w="19050">
            <a:solidFill>
              <a:schemeClr val="tx1"/>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355348" name="Line 20"/>
          <p:cNvSpPr>
            <a:spLocks noChangeShapeType="1"/>
          </p:cNvSpPr>
          <p:nvPr/>
        </p:nvSpPr>
        <p:spPr bwMode="auto">
          <a:xfrm flipH="1">
            <a:off x="6300788" y="1628775"/>
            <a:ext cx="7191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Tree>
    <p:extLst>
      <p:ext uri="{BB962C8B-B14F-4D97-AF65-F5344CB8AC3E}">
        <p14:creationId xmlns:p14="http://schemas.microsoft.com/office/powerpoint/2010/main" val="3495475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56" y="1484783"/>
            <a:ext cx="8244408" cy="3379379"/>
          </a:xfrm>
          <a:prstGeom prst="rect">
            <a:avLst/>
          </a:prstGeom>
        </p:spPr>
      </p:pic>
      <p:sp>
        <p:nvSpPr>
          <p:cNvPr id="3" name="Rechteck 2"/>
          <p:cNvSpPr/>
          <p:nvPr/>
        </p:nvSpPr>
        <p:spPr bwMode="auto">
          <a:xfrm>
            <a:off x="5580112" y="3429000"/>
            <a:ext cx="1224136" cy="416235"/>
          </a:xfrm>
          <a:prstGeom prst="rect">
            <a:avLst/>
          </a:prstGeom>
          <a:solidFill>
            <a:srgbClr val="4FC7E3"/>
          </a:solidFill>
          <a:ln>
            <a:noFill/>
          </a:ln>
          <a:effectLst/>
          <a:ex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Arial" charset="0"/>
              </a:rPr>
              <a:t>DRACO </a:t>
            </a:r>
            <a:r>
              <a:rPr kumimoji="0" lang="de-DE" sz="1200" b="0" i="0" u="none" strike="noStrike" cap="none" normalizeH="0" baseline="0" dirty="0" err="1" smtClean="0">
                <a:ln>
                  <a:noFill/>
                </a:ln>
                <a:solidFill>
                  <a:schemeClr val="tx1"/>
                </a:solidFill>
                <a:effectLst/>
                <a:latin typeface="Arial" charset="0"/>
              </a:rPr>
              <a:t>laser</a:t>
            </a:r>
            <a:endParaRPr kumimoji="0" lang="de-DE" sz="1200" b="0" i="0" u="none" strike="noStrike" cap="none" normalizeH="0" baseline="0" dirty="0" smtClean="0">
              <a:ln>
                <a:noFill/>
              </a:ln>
              <a:solidFill>
                <a:schemeClr val="tx1"/>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Arial" charset="0"/>
              </a:rPr>
              <a:t>150 -&gt; 500 TW</a:t>
            </a:r>
          </a:p>
        </p:txBody>
      </p:sp>
      <p:sp>
        <p:nvSpPr>
          <p:cNvPr id="4" name="Rechteck 3"/>
          <p:cNvSpPr/>
          <p:nvPr/>
        </p:nvSpPr>
        <p:spPr bwMode="auto">
          <a:xfrm>
            <a:off x="6948264" y="2852936"/>
            <a:ext cx="432048" cy="216024"/>
          </a:xfrm>
          <a:prstGeom prst="rect">
            <a:avLst/>
          </a:pr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6" name="Gerade Verbindung 5"/>
          <p:cNvCxnSpPr>
            <a:stCxn id="3" idx="0"/>
          </p:cNvCxnSpPr>
          <p:nvPr/>
        </p:nvCxnSpPr>
        <p:spPr bwMode="auto">
          <a:xfrm>
            <a:off x="6192180" y="3429000"/>
            <a:ext cx="0" cy="0"/>
          </a:xfrm>
          <a:prstGeom prst="line">
            <a:avLst/>
          </a:pr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p:cNvSpPr/>
          <p:nvPr/>
        </p:nvSpPr>
        <p:spPr bwMode="auto">
          <a:xfrm>
            <a:off x="7164288" y="4221088"/>
            <a:ext cx="1440160" cy="432048"/>
          </a:xfrm>
          <a:prstGeom prst="rect">
            <a:avLst/>
          </a:prstGeom>
          <a:solidFill>
            <a:srgbClr val="4FC7E3"/>
          </a:solidFill>
          <a:ln>
            <a:noFill/>
          </a:ln>
          <a:effectLst/>
          <a:extLst/>
        </p:spPr>
        <p:txBody>
          <a:bodyPr vert="horz" wrap="square" lIns="90000" tIns="46800" rIns="90000" bIns="4680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Arial" charset="0"/>
              </a:rPr>
              <a:t>Penelope  </a:t>
            </a:r>
          </a:p>
          <a:p>
            <a:pPr marL="0" marR="0" indent="0" algn="ctr" defTabSz="914400" rtl="0" eaLnBrk="1" fontAlgn="base" latinLnBrk="0" hangingPunct="1">
              <a:lnSpc>
                <a:spcPct val="100000"/>
              </a:lnSpc>
              <a:spcBef>
                <a:spcPct val="0"/>
              </a:spcBef>
              <a:spcAft>
                <a:spcPct val="0"/>
              </a:spcAft>
              <a:buClrTx/>
              <a:buSzTx/>
              <a:buFontTx/>
              <a:buNone/>
              <a:tabLst/>
            </a:pPr>
            <a:r>
              <a:rPr lang="de-DE" sz="1200" b="0" dirty="0"/>
              <a:t> </a:t>
            </a:r>
            <a:r>
              <a:rPr lang="de-DE" sz="1200" b="0" dirty="0" smtClean="0"/>
              <a:t>1.5 PW </a:t>
            </a:r>
            <a:r>
              <a:rPr lang="de-DE" sz="1200" b="0" dirty="0" err="1" smtClean="0"/>
              <a:t>laser</a:t>
            </a:r>
            <a:endParaRPr kumimoji="0" lang="de-DE" sz="1200" b="0" i="0" u="none" strike="noStrike" cap="none" normalizeH="0" baseline="0" dirty="0" smtClean="0">
              <a:ln>
                <a:noFill/>
              </a:ln>
              <a:solidFill>
                <a:schemeClr val="tx1"/>
              </a:solidFill>
              <a:effectLst/>
              <a:latin typeface="Arial" charset="0"/>
            </a:endParaRPr>
          </a:p>
        </p:txBody>
      </p:sp>
      <p:sp>
        <p:nvSpPr>
          <p:cNvPr id="8" name="Rechteck 7"/>
          <p:cNvSpPr/>
          <p:nvPr/>
        </p:nvSpPr>
        <p:spPr bwMode="auto">
          <a:xfrm>
            <a:off x="6953921" y="3023241"/>
            <a:ext cx="72008" cy="45719"/>
          </a:xfrm>
          <a:prstGeom prst="rect">
            <a:avLst/>
          </a:pr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10" name="Gewinkelte Verbindung 9"/>
          <p:cNvCxnSpPr>
            <a:stCxn id="3" idx="0"/>
          </p:cNvCxnSpPr>
          <p:nvPr/>
        </p:nvCxnSpPr>
        <p:spPr bwMode="auto">
          <a:xfrm rot="5400000" flipH="1" flipV="1">
            <a:off x="6498214" y="3050958"/>
            <a:ext cx="72008" cy="684076"/>
          </a:xfrm>
          <a:prstGeom prst="bentConnector2">
            <a:avLst/>
          </a:prstGeom>
          <a:solidFill>
            <a:srgbClr val="003E89"/>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winkelte Verbindung 13"/>
          <p:cNvCxnSpPr>
            <a:stCxn id="8" idx="1"/>
          </p:cNvCxnSpPr>
          <p:nvPr/>
        </p:nvCxnSpPr>
        <p:spPr bwMode="auto">
          <a:xfrm rot="10800000" flipV="1">
            <a:off x="6876257" y="3046100"/>
            <a:ext cx="77665" cy="310891"/>
          </a:xfrm>
          <a:prstGeom prst="bentConnector2">
            <a:avLst/>
          </a:prstGeom>
          <a:solidFill>
            <a:srgbClr val="003E89"/>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Rechteck 14"/>
          <p:cNvSpPr/>
          <p:nvPr/>
        </p:nvSpPr>
        <p:spPr bwMode="auto">
          <a:xfrm>
            <a:off x="7236296" y="3501007"/>
            <a:ext cx="432048" cy="216025"/>
          </a:xfrm>
          <a:prstGeom prst="rect">
            <a:avLst/>
          </a:pr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17" name="Gewinkelte Verbindung 16"/>
          <p:cNvCxnSpPr>
            <a:endCxn id="15" idx="1"/>
          </p:cNvCxnSpPr>
          <p:nvPr/>
        </p:nvCxnSpPr>
        <p:spPr bwMode="auto">
          <a:xfrm>
            <a:off x="6876256" y="3356990"/>
            <a:ext cx="360040" cy="252030"/>
          </a:xfrm>
          <a:prstGeom prst="bentConnector3">
            <a:avLst>
              <a:gd name="adj1" fmla="val 141"/>
            </a:avLst>
          </a:prstGeom>
          <a:solidFill>
            <a:srgbClr val="003E89"/>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p:cNvSpPr txBox="1"/>
          <p:nvPr/>
        </p:nvSpPr>
        <p:spPr>
          <a:xfrm>
            <a:off x="7646642" y="2060848"/>
            <a:ext cx="936105" cy="461665"/>
          </a:xfrm>
          <a:prstGeom prst="rect">
            <a:avLst/>
          </a:prstGeom>
          <a:noFill/>
        </p:spPr>
        <p:txBody>
          <a:bodyPr wrap="square" rtlCol="0">
            <a:spAutoFit/>
          </a:bodyPr>
          <a:lstStyle/>
          <a:p>
            <a:pPr algn="ctr"/>
            <a:r>
              <a:rPr lang="de-DE" sz="800" b="0" dirty="0" err="1" smtClean="0"/>
              <a:t>ion</a:t>
            </a:r>
            <a:r>
              <a:rPr lang="de-DE" sz="800" b="0" dirty="0" smtClean="0"/>
              <a:t> </a:t>
            </a:r>
            <a:r>
              <a:rPr lang="de-DE" sz="800" b="0" dirty="0" err="1" smtClean="0"/>
              <a:t>wake</a:t>
            </a:r>
            <a:r>
              <a:rPr lang="de-DE" sz="800" b="0" dirty="0" smtClean="0"/>
              <a:t> </a:t>
            </a:r>
            <a:r>
              <a:rPr lang="de-DE" sz="800" b="0" dirty="0" err="1" smtClean="0"/>
              <a:t>field</a:t>
            </a:r>
            <a:r>
              <a:rPr lang="de-DE" sz="800" b="0" dirty="0" smtClean="0"/>
              <a:t>  </a:t>
            </a:r>
            <a:r>
              <a:rPr lang="de-DE" sz="800" b="0" dirty="0" err="1" smtClean="0"/>
              <a:t>acceleration</a:t>
            </a:r>
            <a:endParaRPr lang="de-DE" sz="800" b="0" dirty="0" smtClean="0"/>
          </a:p>
          <a:p>
            <a:endParaRPr lang="de-DE" sz="800" b="0" dirty="0"/>
          </a:p>
        </p:txBody>
      </p:sp>
      <p:sp>
        <p:nvSpPr>
          <p:cNvPr id="21" name="Textfeld 20"/>
          <p:cNvSpPr txBox="1"/>
          <p:nvPr/>
        </p:nvSpPr>
        <p:spPr>
          <a:xfrm>
            <a:off x="7374429" y="2846516"/>
            <a:ext cx="797972" cy="215444"/>
          </a:xfrm>
          <a:prstGeom prst="rect">
            <a:avLst/>
          </a:prstGeom>
          <a:noFill/>
        </p:spPr>
        <p:txBody>
          <a:bodyPr wrap="square" rtlCol="0">
            <a:spAutoFit/>
          </a:bodyPr>
          <a:lstStyle/>
          <a:p>
            <a:pPr algn="ctr"/>
            <a:r>
              <a:rPr lang="de-DE" sz="800" b="0" dirty="0" smtClean="0"/>
              <a:t>CBS x-</a:t>
            </a:r>
            <a:r>
              <a:rPr lang="de-DE" sz="800" b="0" dirty="0" err="1" smtClean="0"/>
              <a:t>rays</a:t>
            </a:r>
            <a:endParaRPr lang="de-DE" sz="800" b="0" dirty="0" smtClean="0"/>
          </a:p>
        </p:txBody>
      </p:sp>
      <p:sp>
        <p:nvSpPr>
          <p:cNvPr id="22" name="Textfeld 21"/>
          <p:cNvSpPr txBox="1"/>
          <p:nvPr/>
        </p:nvSpPr>
        <p:spPr>
          <a:xfrm>
            <a:off x="6948264" y="3666510"/>
            <a:ext cx="1090787" cy="338554"/>
          </a:xfrm>
          <a:prstGeom prst="rect">
            <a:avLst/>
          </a:prstGeom>
          <a:noFill/>
        </p:spPr>
        <p:txBody>
          <a:bodyPr wrap="square" rtlCol="0">
            <a:spAutoFit/>
          </a:bodyPr>
          <a:lstStyle/>
          <a:p>
            <a:pPr algn="ctr"/>
            <a:r>
              <a:rPr lang="de-DE" sz="800" b="0" dirty="0" err="1" smtClean="0"/>
              <a:t>electron</a:t>
            </a:r>
            <a:r>
              <a:rPr lang="de-DE" sz="800" b="0" dirty="0" smtClean="0"/>
              <a:t> </a:t>
            </a:r>
            <a:r>
              <a:rPr lang="de-DE" sz="800" b="0" dirty="0" err="1" smtClean="0"/>
              <a:t>wake</a:t>
            </a:r>
            <a:r>
              <a:rPr lang="de-DE" sz="800" b="0" dirty="0" smtClean="0"/>
              <a:t> </a:t>
            </a:r>
            <a:r>
              <a:rPr lang="de-DE" sz="800" b="0" dirty="0" err="1" smtClean="0"/>
              <a:t>field</a:t>
            </a:r>
            <a:r>
              <a:rPr lang="de-DE" sz="800" b="0" dirty="0" smtClean="0"/>
              <a:t> </a:t>
            </a:r>
            <a:r>
              <a:rPr lang="de-DE" sz="800" b="0" dirty="0" err="1" smtClean="0"/>
              <a:t>acceleration</a:t>
            </a:r>
            <a:endParaRPr lang="de-DE" sz="800" b="0" dirty="0" smtClean="0"/>
          </a:p>
        </p:txBody>
      </p:sp>
      <p:sp>
        <p:nvSpPr>
          <p:cNvPr id="23" name="Rechteck 22"/>
          <p:cNvSpPr/>
          <p:nvPr/>
        </p:nvSpPr>
        <p:spPr bwMode="auto">
          <a:xfrm>
            <a:off x="6084168" y="1412776"/>
            <a:ext cx="2808312" cy="3600400"/>
          </a:xfrm>
          <a:prstGeom prst="rect">
            <a:avLst/>
          </a:prstGeom>
          <a:noFill/>
          <a:ln>
            <a:solidFill>
              <a:srgbClr val="FF0000"/>
            </a:solidFill>
          </a:ln>
          <a:effectLst/>
          <a:ex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4" name="Rectangle 5"/>
          <p:cNvSpPr>
            <a:spLocks noChangeArrowheads="1"/>
          </p:cNvSpPr>
          <p:nvPr/>
        </p:nvSpPr>
        <p:spPr bwMode="auto">
          <a:xfrm>
            <a:off x="408885" y="107340"/>
            <a:ext cx="5622052" cy="369332"/>
          </a:xfrm>
          <a:prstGeom prst="rect">
            <a:avLst/>
          </a:prstGeom>
          <a:noFill/>
          <a:ln w="9525">
            <a:noFill/>
            <a:miter lim="800000"/>
            <a:headEnd/>
            <a:tailEnd/>
          </a:ln>
        </p:spPr>
        <p:txBody>
          <a:bodyPr wrap="none">
            <a:spAutoFit/>
          </a:bodyPr>
          <a:lstStyle/>
          <a:p>
            <a:r>
              <a:rPr lang="en-US" sz="1800" b="0" dirty="0" smtClean="0">
                <a:solidFill>
                  <a:schemeClr val="bg1"/>
                </a:solidFill>
              </a:rPr>
              <a:t>FUTURE -  Center for High Power Radiation Sources</a:t>
            </a:r>
            <a:endParaRPr lang="en-US" sz="1800" b="0" dirty="0">
              <a:solidFill>
                <a:schemeClr val="bg1"/>
              </a:solidFill>
            </a:endParaRPr>
          </a:p>
        </p:txBody>
      </p:sp>
      <p:sp>
        <p:nvSpPr>
          <p:cNvPr id="25" name="Textfeld 24"/>
          <p:cNvSpPr txBox="1"/>
          <p:nvPr/>
        </p:nvSpPr>
        <p:spPr>
          <a:xfrm>
            <a:off x="5004048" y="642174"/>
            <a:ext cx="3395481" cy="338554"/>
          </a:xfrm>
          <a:prstGeom prst="rect">
            <a:avLst/>
          </a:prstGeom>
          <a:noFill/>
        </p:spPr>
        <p:txBody>
          <a:bodyPr wrap="none" rtlCol="0">
            <a:spAutoFit/>
          </a:bodyPr>
          <a:lstStyle/>
          <a:p>
            <a:r>
              <a:rPr lang="en-US" b="0" dirty="0" smtClean="0"/>
              <a:t>extension of ELBE building finished</a:t>
            </a:r>
            <a:endParaRPr lang="en-US" b="0" dirty="0"/>
          </a:p>
        </p:txBody>
      </p:sp>
      <p:cxnSp>
        <p:nvCxnSpPr>
          <p:cNvPr id="27" name="Gerade Verbindung mit Pfeil 26"/>
          <p:cNvCxnSpPr>
            <a:stCxn id="25" idx="2"/>
          </p:cNvCxnSpPr>
          <p:nvPr/>
        </p:nvCxnSpPr>
        <p:spPr bwMode="auto">
          <a:xfrm>
            <a:off x="6701789" y="980728"/>
            <a:ext cx="174468" cy="432048"/>
          </a:xfrm>
          <a:prstGeom prst="straightConnector1">
            <a:avLst/>
          </a:prstGeom>
          <a:solidFill>
            <a:srgbClr val="003E89"/>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5275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49275"/>
            <a:ext cx="9144000" cy="604837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Text Box 3"/>
          <p:cNvSpPr txBox="1">
            <a:spLocks noChangeArrowheads="1"/>
          </p:cNvSpPr>
          <p:nvPr/>
        </p:nvSpPr>
        <p:spPr bwMode="auto">
          <a:xfrm>
            <a:off x="2940011" y="720707"/>
            <a:ext cx="4080261" cy="3572389"/>
          </a:xfrm>
          <a:prstGeom prst="rect">
            <a:avLst/>
          </a:prstGeom>
          <a:solidFill>
            <a:schemeClr val="bg1">
              <a:alpha val="60001"/>
            </a:schemeClr>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257300" indent="-342900" eaLnBrk="0" hangingPunct="0">
              <a:defRPr>
                <a:solidFill>
                  <a:schemeClr val="tx1"/>
                </a:solidFill>
                <a:latin typeface="Arial" pitchFamily="34" charset="0"/>
              </a:defRPr>
            </a:lvl3pPr>
            <a:lvl4pPr marL="1714500" indent="-342900" eaLnBrk="0" hangingPunct="0">
              <a:defRPr>
                <a:solidFill>
                  <a:schemeClr val="tx1"/>
                </a:solidFill>
                <a:latin typeface="Arial" pitchFamily="34" charset="0"/>
              </a:defRPr>
            </a:lvl4pPr>
            <a:lvl5pPr marL="2171700" indent="-342900"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hangingPunct="1"/>
            <a:r>
              <a:rPr lang="en-US" sz="2000" b="0" dirty="0" smtClean="0">
                <a:solidFill>
                  <a:srgbClr val="000000"/>
                </a:solidFill>
              </a:rPr>
              <a:t>1. INTRODUCTION</a:t>
            </a:r>
            <a:endParaRPr lang="en-US" sz="2000" b="0" dirty="0">
              <a:solidFill>
                <a:srgbClr val="000000"/>
              </a:solidFill>
            </a:endParaRPr>
          </a:p>
          <a:p>
            <a:pPr marL="0" indent="0" eaLnBrk="1" hangingPunct="1"/>
            <a:r>
              <a:rPr lang="en-US" sz="2000" b="0" dirty="0" smtClean="0">
                <a:solidFill>
                  <a:srgbClr val="000000"/>
                </a:solidFill>
              </a:rPr>
              <a:t>2. STATUS</a:t>
            </a:r>
          </a:p>
          <a:p>
            <a:pPr eaLnBrk="1" hangingPunct="1"/>
            <a:r>
              <a:rPr lang="en-US" sz="2000" b="0" dirty="0" smtClean="0">
                <a:solidFill>
                  <a:srgbClr val="000000"/>
                </a:solidFill>
              </a:rPr>
              <a:t>    </a:t>
            </a:r>
            <a:r>
              <a:rPr lang="en-US" sz="1800" b="0" dirty="0" smtClean="0">
                <a:solidFill>
                  <a:srgbClr val="000000"/>
                </a:solidFill>
              </a:rPr>
              <a:t>- Superconducting Cavity</a:t>
            </a:r>
          </a:p>
          <a:p>
            <a:pPr eaLnBrk="1" hangingPunct="1"/>
            <a:r>
              <a:rPr lang="en-US" sz="1800" b="0" dirty="0" smtClean="0">
                <a:solidFill>
                  <a:srgbClr val="000000"/>
                </a:solidFill>
              </a:rPr>
              <a:t>    - SRF Gun at ELBE</a:t>
            </a:r>
          </a:p>
          <a:p>
            <a:pPr eaLnBrk="1" hangingPunct="1"/>
            <a:r>
              <a:rPr lang="en-US" sz="1800" b="0" dirty="0" smtClean="0">
                <a:solidFill>
                  <a:srgbClr val="000000"/>
                </a:solidFill>
              </a:rPr>
              <a:t>    - SRF Gun Beam Parameters</a:t>
            </a:r>
          </a:p>
          <a:p>
            <a:pPr eaLnBrk="1" hangingPunct="1"/>
            <a:r>
              <a:rPr lang="en-US" sz="1800" b="0" dirty="0">
                <a:solidFill>
                  <a:srgbClr val="000000"/>
                </a:solidFill>
              </a:rPr>
              <a:t> </a:t>
            </a:r>
            <a:r>
              <a:rPr lang="en-US" sz="1800" b="0" dirty="0" smtClean="0">
                <a:solidFill>
                  <a:srgbClr val="000000"/>
                </a:solidFill>
              </a:rPr>
              <a:t>   - Cs2Te Photo Cathodes</a:t>
            </a:r>
          </a:p>
          <a:p>
            <a:pPr eaLnBrk="1" hangingPunct="1"/>
            <a:r>
              <a:rPr lang="en-US" sz="1800" b="0" dirty="0">
                <a:solidFill>
                  <a:srgbClr val="000000"/>
                </a:solidFill>
              </a:rPr>
              <a:t> </a:t>
            </a:r>
            <a:r>
              <a:rPr lang="en-US" sz="1800" b="0" dirty="0" smtClean="0">
                <a:solidFill>
                  <a:srgbClr val="000000"/>
                </a:solidFill>
              </a:rPr>
              <a:t>   - </a:t>
            </a:r>
            <a:r>
              <a:rPr lang="en-US" sz="1800" b="0" dirty="0" err="1" smtClean="0">
                <a:solidFill>
                  <a:srgbClr val="000000"/>
                </a:solidFill>
              </a:rPr>
              <a:t>Multipacting</a:t>
            </a:r>
            <a:r>
              <a:rPr lang="en-US" sz="1800" b="0" dirty="0" smtClean="0">
                <a:solidFill>
                  <a:srgbClr val="000000"/>
                </a:solidFill>
              </a:rPr>
              <a:t> at Cathodes</a:t>
            </a:r>
          </a:p>
          <a:p>
            <a:pPr eaLnBrk="1" hangingPunct="1"/>
            <a:r>
              <a:rPr lang="en-US" sz="1800" b="0" dirty="0">
                <a:solidFill>
                  <a:srgbClr val="000000"/>
                </a:solidFill>
              </a:rPr>
              <a:t> </a:t>
            </a:r>
            <a:r>
              <a:rPr lang="en-US" sz="1800" b="0" dirty="0" smtClean="0">
                <a:solidFill>
                  <a:srgbClr val="000000"/>
                </a:solidFill>
              </a:rPr>
              <a:t>   - Injection in ELBE</a:t>
            </a:r>
          </a:p>
          <a:p>
            <a:pPr eaLnBrk="1" hangingPunct="1"/>
            <a:r>
              <a:rPr lang="en-US" sz="2000" b="0" dirty="0" smtClean="0">
                <a:solidFill>
                  <a:srgbClr val="000000"/>
                </a:solidFill>
              </a:rPr>
              <a:t>3. FUTURE</a:t>
            </a:r>
          </a:p>
          <a:p>
            <a:pPr eaLnBrk="1" hangingPunct="1"/>
            <a:r>
              <a:rPr lang="en-US" sz="2000" b="0" dirty="0" smtClean="0">
                <a:solidFill>
                  <a:srgbClr val="000000"/>
                </a:solidFill>
              </a:rPr>
              <a:t>    </a:t>
            </a:r>
            <a:r>
              <a:rPr lang="en-US" sz="1800" b="0" dirty="0" smtClean="0">
                <a:solidFill>
                  <a:srgbClr val="000000"/>
                </a:solidFill>
              </a:rPr>
              <a:t>- New Cavities with </a:t>
            </a:r>
            <a:r>
              <a:rPr lang="en-US" sz="1800" b="0" dirty="0">
                <a:solidFill>
                  <a:srgbClr val="000000"/>
                </a:solidFill>
              </a:rPr>
              <a:t>H</a:t>
            </a:r>
            <a:r>
              <a:rPr lang="en-US" sz="1800" b="0" dirty="0" smtClean="0">
                <a:solidFill>
                  <a:srgbClr val="000000"/>
                </a:solidFill>
              </a:rPr>
              <a:t>igh Gradient</a:t>
            </a:r>
          </a:p>
          <a:p>
            <a:pPr eaLnBrk="1" hangingPunct="1"/>
            <a:r>
              <a:rPr lang="en-US" sz="1800" b="0" dirty="0">
                <a:solidFill>
                  <a:srgbClr val="000000"/>
                </a:solidFill>
              </a:rPr>
              <a:t> </a:t>
            </a:r>
            <a:r>
              <a:rPr lang="en-US" sz="1800" b="0" dirty="0" smtClean="0">
                <a:solidFill>
                  <a:srgbClr val="000000"/>
                </a:solidFill>
              </a:rPr>
              <a:t>    - </a:t>
            </a:r>
            <a:r>
              <a:rPr lang="en-US" sz="1800" b="0" dirty="0" err="1" smtClean="0">
                <a:solidFill>
                  <a:srgbClr val="000000"/>
                </a:solidFill>
              </a:rPr>
              <a:t>Cryomodule</a:t>
            </a:r>
            <a:r>
              <a:rPr lang="en-US" sz="1800" b="0" dirty="0" smtClean="0">
                <a:solidFill>
                  <a:srgbClr val="000000"/>
                </a:solidFill>
              </a:rPr>
              <a:t> with SC Solenoid</a:t>
            </a:r>
          </a:p>
          <a:p>
            <a:pPr eaLnBrk="1" hangingPunct="1"/>
            <a:r>
              <a:rPr lang="en-US" sz="1800" b="0" dirty="0">
                <a:solidFill>
                  <a:srgbClr val="000000"/>
                </a:solidFill>
              </a:rPr>
              <a:t> </a:t>
            </a:r>
            <a:r>
              <a:rPr lang="en-US" sz="1800" b="0" dirty="0" smtClean="0">
                <a:solidFill>
                  <a:srgbClr val="000000"/>
                </a:solidFill>
              </a:rPr>
              <a:t>    - UV laser for 13 MHz and 500 kHz</a:t>
            </a:r>
          </a:p>
        </p:txBody>
      </p:sp>
      <p:sp>
        <p:nvSpPr>
          <p:cNvPr id="93188" name="Rectangle 4"/>
          <p:cNvSpPr>
            <a:spLocks noChangeArrowheads="1"/>
          </p:cNvSpPr>
          <p:nvPr/>
        </p:nvSpPr>
        <p:spPr bwMode="auto">
          <a:xfrm>
            <a:off x="396081" y="52115"/>
            <a:ext cx="388778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en-GB" sz="2400" b="0" dirty="0" smtClean="0">
                <a:solidFill>
                  <a:srgbClr val="FFFFFF"/>
                </a:solidFill>
                <a:latin typeface="Arial" pitchFamily="34" charset="0"/>
              </a:rPr>
              <a:t>OUTLINE</a:t>
            </a:r>
            <a:endParaRPr lang="en-US" sz="2400" b="0" dirty="0" smtClean="0">
              <a:solidFill>
                <a:srgbClr val="FFFFFF"/>
              </a:solidFill>
              <a:latin typeface="Arial" pitchFamily="34" charset="0"/>
            </a:endParaRPr>
          </a:p>
        </p:txBody>
      </p:sp>
    </p:spTree>
    <p:extLst>
      <p:ext uri="{BB962C8B-B14F-4D97-AF65-F5344CB8AC3E}">
        <p14:creationId xmlns:p14="http://schemas.microsoft.com/office/powerpoint/2010/main" val="444620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3356992"/>
            <a:ext cx="320276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8937" y="1052736"/>
            <a:ext cx="2249487"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ChangeArrowheads="1"/>
          </p:cNvSpPr>
          <p:nvPr/>
        </p:nvSpPr>
        <p:spPr bwMode="auto">
          <a:xfrm>
            <a:off x="408885" y="107340"/>
            <a:ext cx="4557658" cy="369332"/>
          </a:xfrm>
          <a:prstGeom prst="rect">
            <a:avLst/>
          </a:prstGeom>
          <a:noFill/>
          <a:ln w="9525">
            <a:noFill/>
            <a:miter lim="800000"/>
            <a:headEnd/>
            <a:tailEnd/>
          </a:ln>
        </p:spPr>
        <p:txBody>
          <a:bodyPr wrap="none">
            <a:spAutoFit/>
          </a:bodyPr>
          <a:lstStyle/>
          <a:p>
            <a:r>
              <a:rPr lang="en-US" sz="1800" b="0" dirty="0" smtClean="0">
                <a:solidFill>
                  <a:schemeClr val="bg1"/>
                </a:solidFill>
              </a:rPr>
              <a:t>FUTURE -  New cavities with high gradient</a:t>
            </a:r>
            <a:endParaRPr lang="en-US" sz="1800" b="0" dirty="0">
              <a:solidFill>
                <a:schemeClr val="bg1"/>
              </a:solidFill>
            </a:endParaRPr>
          </a:p>
        </p:txBody>
      </p:sp>
      <p:sp>
        <p:nvSpPr>
          <p:cNvPr id="5" name="Text Box 12"/>
          <p:cNvSpPr txBox="1">
            <a:spLocks noChangeArrowheads="1"/>
          </p:cNvSpPr>
          <p:nvPr/>
        </p:nvSpPr>
        <p:spPr bwMode="auto">
          <a:xfrm>
            <a:off x="5652120" y="4509120"/>
            <a:ext cx="1025525" cy="835025"/>
          </a:xfrm>
          <a:prstGeom prst="rect">
            <a:avLst/>
          </a:prstGeom>
          <a:solidFill>
            <a:schemeClr val="bg1"/>
          </a:solidFill>
          <a:ln w="9525" algn="ctr">
            <a:solidFill>
              <a:schemeClr val="tx1"/>
            </a:solidFill>
            <a:miter lim="800000"/>
            <a:headEnd/>
            <a:tailEnd/>
          </a:ln>
        </p:spPr>
        <p:txBody>
          <a:bodyPr wrap="none" lIns="90000" tIns="46800" rIns="90000" bIns="46800">
            <a:spAutoFit/>
          </a:bodyPr>
          <a:lstStyle/>
          <a:p>
            <a:pPr algn="ctr"/>
            <a:r>
              <a:rPr lang="de-DE" b="0" dirty="0" err="1"/>
              <a:t>standard</a:t>
            </a:r>
            <a:endParaRPr lang="de-DE" b="0" dirty="0"/>
          </a:p>
          <a:p>
            <a:pPr algn="ctr"/>
            <a:r>
              <a:rPr lang="de-DE" b="0" dirty="0"/>
              <a:t>RRR 300</a:t>
            </a:r>
          </a:p>
          <a:p>
            <a:pPr algn="ctr"/>
            <a:r>
              <a:rPr lang="de-DE" b="0" dirty="0" err="1"/>
              <a:t>Nb</a:t>
            </a:r>
            <a:r>
              <a:rPr lang="de-DE" b="0" dirty="0"/>
              <a:t> </a:t>
            </a:r>
            <a:r>
              <a:rPr lang="de-DE" b="0" dirty="0" err="1"/>
              <a:t>cavity</a:t>
            </a:r>
            <a:endParaRPr lang="de-DE" b="0" dirty="0"/>
          </a:p>
        </p:txBody>
      </p:sp>
      <p:sp>
        <p:nvSpPr>
          <p:cNvPr id="6" name="Text Box 13"/>
          <p:cNvSpPr txBox="1">
            <a:spLocks noChangeArrowheads="1"/>
          </p:cNvSpPr>
          <p:nvPr/>
        </p:nvSpPr>
        <p:spPr bwMode="auto">
          <a:xfrm>
            <a:off x="7325345" y="4725020"/>
            <a:ext cx="1149350" cy="590550"/>
          </a:xfrm>
          <a:prstGeom prst="rect">
            <a:avLst/>
          </a:prstGeom>
          <a:solidFill>
            <a:schemeClr val="bg1"/>
          </a:solidFill>
          <a:ln w="9525" algn="ctr">
            <a:solidFill>
              <a:schemeClr val="tx1"/>
            </a:solidFill>
            <a:miter lim="800000"/>
            <a:headEnd/>
            <a:tailEnd/>
          </a:ln>
        </p:spPr>
        <p:txBody>
          <a:bodyPr wrap="none" lIns="90000" tIns="46800" rIns="90000" bIns="46800">
            <a:spAutoFit/>
          </a:bodyPr>
          <a:lstStyle/>
          <a:p>
            <a:pPr algn="ctr"/>
            <a:r>
              <a:rPr lang="de-DE" b="0"/>
              <a:t>large grain</a:t>
            </a:r>
          </a:p>
          <a:p>
            <a:pPr algn="ctr"/>
            <a:r>
              <a:rPr lang="de-DE" b="0"/>
              <a:t>Nb cavity</a:t>
            </a:r>
          </a:p>
        </p:txBody>
      </p:sp>
      <p:sp>
        <p:nvSpPr>
          <p:cNvPr id="7" name="Textfeld 6"/>
          <p:cNvSpPr txBox="1"/>
          <p:nvPr/>
        </p:nvSpPr>
        <p:spPr>
          <a:xfrm>
            <a:off x="251520" y="908720"/>
            <a:ext cx="6027612" cy="1815882"/>
          </a:xfrm>
          <a:prstGeom prst="rect">
            <a:avLst/>
          </a:prstGeom>
          <a:noFill/>
        </p:spPr>
        <p:txBody>
          <a:bodyPr wrap="none" rtlCol="0">
            <a:spAutoFit/>
          </a:bodyPr>
          <a:lstStyle/>
          <a:p>
            <a:r>
              <a:rPr lang="en-US" b="0" dirty="0" smtClean="0"/>
              <a:t>Fabrication of two new cavities to approach the design value</a:t>
            </a:r>
          </a:p>
          <a:p>
            <a:r>
              <a:rPr lang="en-US" b="0" dirty="0" smtClean="0"/>
              <a:t>of the acceleration gradient</a:t>
            </a:r>
          </a:p>
          <a:p>
            <a:pPr>
              <a:buFont typeface="Arial" pitchFamily="34" charset="0"/>
              <a:buChar char="•"/>
            </a:pPr>
            <a:r>
              <a:rPr lang="en-US" b="0" dirty="0" smtClean="0"/>
              <a:t> collaboration with </a:t>
            </a:r>
            <a:r>
              <a:rPr lang="en-US" b="0" dirty="0" err="1" smtClean="0"/>
              <a:t>Jlab</a:t>
            </a:r>
            <a:r>
              <a:rPr lang="en-US" b="0" dirty="0" smtClean="0"/>
              <a:t> (fabrication, treatment and tests)</a:t>
            </a:r>
          </a:p>
          <a:p>
            <a:pPr>
              <a:buFont typeface="Arial" pitchFamily="34" charset="0"/>
              <a:buChar char="•"/>
            </a:pPr>
            <a:r>
              <a:rPr lang="en-US" b="0" dirty="0" smtClean="0"/>
              <a:t> slightly modified design:</a:t>
            </a:r>
          </a:p>
          <a:p>
            <a:r>
              <a:rPr lang="en-US" b="0" dirty="0" smtClean="0"/>
              <a:t>                      lower Lorentz force detuning</a:t>
            </a:r>
          </a:p>
          <a:p>
            <a:r>
              <a:rPr lang="en-US" b="0" dirty="0" smtClean="0"/>
              <a:t>                      lower </a:t>
            </a:r>
            <a:r>
              <a:rPr lang="en-US" b="0" dirty="0" err="1" smtClean="0"/>
              <a:t>microphonics</a:t>
            </a:r>
            <a:endParaRPr lang="en-US" b="0" dirty="0" smtClean="0"/>
          </a:p>
          <a:p>
            <a:r>
              <a:rPr lang="en-US" b="0" dirty="0" smtClean="0"/>
              <a:t>                      better cleaning and simpler clean room assembly</a:t>
            </a:r>
            <a:endParaRPr lang="en-US" b="0" dirty="0"/>
          </a:p>
        </p:txBody>
      </p:sp>
      <p:cxnSp>
        <p:nvCxnSpPr>
          <p:cNvPr id="9" name="Gerade Verbindung mit Pfeil 8"/>
          <p:cNvCxnSpPr/>
          <p:nvPr/>
        </p:nvCxnSpPr>
        <p:spPr bwMode="auto">
          <a:xfrm flipH="1" flipV="1">
            <a:off x="2915816" y="5229200"/>
            <a:ext cx="360040" cy="720080"/>
          </a:xfrm>
          <a:prstGeom prst="straightConnector1">
            <a:avLst/>
          </a:prstGeom>
          <a:solidFill>
            <a:srgbClr val="003E89"/>
          </a:solidFill>
          <a:ln>
            <a:noFill/>
            <a:tailEnd type="arrow"/>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10"/>
          <p:cNvCxnSpPr/>
          <p:nvPr/>
        </p:nvCxnSpPr>
        <p:spPr bwMode="auto">
          <a:xfrm flipH="1" flipV="1">
            <a:off x="2915816" y="5373216"/>
            <a:ext cx="792088" cy="864096"/>
          </a:xfrm>
          <a:prstGeom prst="straightConnector1">
            <a:avLst/>
          </a:prstGeom>
          <a:solidFill>
            <a:srgbClr val="003E89"/>
          </a:solidFill>
          <a:ln w="28575">
            <a:solidFill>
              <a:schemeClr val="tx1"/>
            </a:solidFill>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p:cNvSpPr txBox="1"/>
          <p:nvPr/>
        </p:nvSpPr>
        <p:spPr>
          <a:xfrm>
            <a:off x="3707904" y="6021288"/>
            <a:ext cx="1764714" cy="338554"/>
          </a:xfrm>
          <a:prstGeom prst="rect">
            <a:avLst/>
          </a:prstGeom>
          <a:noFill/>
        </p:spPr>
        <p:txBody>
          <a:bodyPr wrap="none" rtlCol="0">
            <a:spAutoFit/>
          </a:bodyPr>
          <a:lstStyle/>
          <a:p>
            <a:r>
              <a:rPr lang="en-US" b="0" dirty="0" smtClean="0"/>
              <a:t>half-cell stiffening</a:t>
            </a:r>
            <a:endParaRPr lang="en-US" b="0" dirty="0"/>
          </a:p>
        </p:txBody>
      </p:sp>
      <p:cxnSp>
        <p:nvCxnSpPr>
          <p:cNvPr id="18" name="Gerade Verbindung mit Pfeil 17"/>
          <p:cNvCxnSpPr/>
          <p:nvPr/>
        </p:nvCxnSpPr>
        <p:spPr bwMode="auto">
          <a:xfrm flipV="1">
            <a:off x="1691680" y="4725144"/>
            <a:ext cx="936104" cy="1440160"/>
          </a:xfrm>
          <a:prstGeom prst="straightConnector1">
            <a:avLst/>
          </a:prstGeom>
          <a:solidFill>
            <a:srgbClr val="003E89"/>
          </a:solidFill>
          <a:ln w="28575">
            <a:solidFill>
              <a:schemeClr val="tx1"/>
            </a:solidFill>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p:cNvCxnSpPr>
            <a:stCxn id="25" idx="2"/>
          </p:cNvCxnSpPr>
          <p:nvPr/>
        </p:nvCxnSpPr>
        <p:spPr bwMode="auto">
          <a:xfrm>
            <a:off x="1579768" y="3263498"/>
            <a:ext cx="831992" cy="957590"/>
          </a:xfrm>
          <a:prstGeom prst="straightConnector1">
            <a:avLst/>
          </a:prstGeom>
          <a:solidFill>
            <a:srgbClr val="003E89"/>
          </a:solidFill>
          <a:ln w="28575">
            <a:solidFill>
              <a:schemeClr val="tx1"/>
            </a:solidFill>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feld 23"/>
          <p:cNvSpPr txBox="1"/>
          <p:nvPr/>
        </p:nvSpPr>
        <p:spPr>
          <a:xfrm>
            <a:off x="683568" y="6093296"/>
            <a:ext cx="1335622" cy="338554"/>
          </a:xfrm>
          <a:prstGeom prst="rect">
            <a:avLst/>
          </a:prstGeom>
          <a:noFill/>
        </p:spPr>
        <p:txBody>
          <a:bodyPr wrap="none" rtlCol="0">
            <a:spAutoFit/>
          </a:bodyPr>
          <a:lstStyle/>
          <a:p>
            <a:r>
              <a:rPr lang="en-US" b="0" dirty="0" smtClean="0"/>
              <a:t>larger boring</a:t>
            </a:r>
            <a:endParaRPr lang="en-US" b="0" dirty="0"/>
          </a:p>
        </p:txBody>
      </p:sp>
      <p:sp>
        <p:nvSpPr>
          <p:cNvPr id="25" name="Textfeld 24"/>
          <p:cNvSpPr txBox="1"/>
          <p:nvPr/>
        </p:nvSpPr>
        <p:spPr>
          <a:xfrm>
            <a:off x="251520" y="2924944"/>
            <a:ext cx="2656496" cy="338554"/>
          </a:xfrm>
          <a:prstGeom prst="rect">
            <a:avLst/>
          </a:prstGeom>
          <a:noFill/>
        </p:spPr>
        <p:txBody>
          <a:bodyPr wrap="none" rtlCol="0">
            <a:spAutoFit/>
          </a:bodyPr>
          <a:lstStyle/>
          <a:p>
            <a:r>
              <a:rPr lang="en-US" b="0" dirty="0" smtClean="0"/>
              <a:t>modified choke-cell pick-up</a:t>
            </a:r>
            <a:endParaRPr lang="en-US" b="0" dirty="0"/>
          </a:p>
        </p:txBody>
      </p:sp>
    </p:spTree>
    <p:extLst>
      <p:ext uri="{BB962C8B-B14F-4D97-AF65-F5344CB8AC3E}">
        <p14:creationId xmlns:p14="http://schemas.microsoft.com/office/powerpoint/2010/main" val="2659541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7125" y="3429000"/>
            <a:ext cx="3727123" cy="2617298"/>
          </a:xfrm>
          <a:prstGeom prst="rect">
            <a:avLst/>
          </a:prstGeom>
        </p:spPr>
      </p:pic>
      <p:sp>
        <p:nvSpPr>
          <p:cNvPr id="3" name="Textfeld 2"/>
          <p:cNvSpPr txBox="1"/>
          <p:nvPr/>
        </p:nvSpPr>
        <p:spPr>
          <a:xfrm>
            <a:off x="6659041" y="5226711"/>
            <a:ext cx="2361544" cy="830997"/>
          </a:xfrm>
          <a:prstGeom prst="rect">
            <a:avLst/>
          </a:prstGeom>
          <a:noFill/>
        </p:spPr>
        <p:txBody>
          <a:bodyPr wrap="none" rtlCol="0">
            <a:spAutoFit/>
          </a:bodyPr>
          <a:lstStyle/>
          <a:p>
            <a:r>
              <a:rPr lang="en-US" dirty="0" smtClean="0"/>
              <a:t>43 MV/m peak field</a:t>
            </a:r>
          </a:p>
          <a:p>
            <a:r>
              <a:rPr lang="en-US" dirty="0" smtClean="0"/>
              <a:t>in vertical test @ </a:t>
            </a:r>
            <a:r>
              <a:rPr lang="en-US" dirty="0" err="1" smtClean="0"/>
              <a:t>JLab</a:t>
            </a:r>
            <a:endParaRPr lang="en-US" dirty="0" smtClean="0"/>
          </a:p>
          <a:p>
            <a:r>
              <a:rPr lang="en-US" dirty="0" smtClean="0"/>
              <a:t>after He tank welding </a:t>
            </a:r>
            <a:endParaRPr lang="en-US" dirty="0"/>
          </a:p>
        </p:txBody>
      </p:sp>
      <p:cxnSp>
        <p:nvCxnSpPr>
          <p:cNvPr id="5" name="Gerade Verbindung mit Pfeil 4"/>
          <p:cNvCxnSpPr/>
          <p:nvPr/>
        </p:nvCxnSpPr>
        <p:spPr bwMode="auto">
          <a:xfrm>
            <a:off x="6304646" y="4553884"/>
            <a:ext cx="419185" cy="762865"/>
          </a:xfrm>
          <a:prstGeom prst="straightConnector1">
            <a:avLst/>
          </a:prstGeom>
          <a:solidFill>
            <a:srgbClr val="003E89"/>
          </a:solidFill>
          <a:ln w="28575"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feld 8"/>
          <p:cNvSpPr txBox="1"/>
          <p:nvPr/>
        </p:nvSpPr>
        <p:spPr>
          <a:xfrm>
            <a:off x="3829584" y="5157192"/>
            <a:ext cx="1846980" cy="338554"/>
          </a:xfrm>
          <a:prstGeom prst="rect">
            <a:avLst/>
          </a:prstGeom>
          <a:noFill/>
        </p:spPr>
        <p:txBody>
          <a:bodyPr wrap="none" rtlCol="0">
            <a:spAutoFit/>
          </a:bodyPr>
          <a:lstStyle/>
          <a:p>
            <a:r>
              <a:rPr lang="de-DE" dirty="0" err="1" smtClean="0"/>
              <a:t>JLAB_FG_Cavity</a:t>
            </a:r>
            <a:endParaRPr lang="de-DE" dirty="0"/>
          </a:p>
        </p:txBody>
      </p:sp>
      <p:sp>
        <p:nvSpPr>
          <p:cNvPr id="10" name="Rectangle 5"/>
          <p:cNvSpPr>
            <a:spLocks noChangeArrowheads="1"/>
          </p:cNvSpPr>
          <p:nvPr/>
        </p:nvSpPr>
        <p:spPr bwMode="auto">
          <a:xfrm>
            <a:off x="408885" y="107340"/>
            <a:ext cx="4621778" cy="369332"/>
          </a:xfrm>
          <a:prstGeom prst="rect">
            <a:avLst/>
          </a:prstGeom>
          <a:noFill/>
          <a:ln w="9525">
            <a:noFill/>
            <a:miter lim="800000"/>
            <a:headEnd/>
            <a:tailEnd/>
          </a:ln>
        </p:spPr>
        <p:txBody>
          <a:bodyPr wrap="none">
            <a:spAutoFit/>
          </a:bodyPr>
          <a:lstStyle/>
          <a:p>
            <a:r>
              <a:rPr lang="en-US" sz="1800" b="0" dirty="0" smtClean="0">
                <a:solidFill>
                  <a:schemeClr val="bg1"/>
                </a:solidFill>
              </a:rPr>
              <a:t>FUTURE -  New cavities with high gradient </a:t>
            </a:r>
            <a:endParaRPr lang="en-US" sz="1800" b="0" dirty="0">
              <a:solidFill>
                <a:schemeClr val="bg1"/>
              </a:solidFill>
            </a:endParaRP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628800"/>
            <a:ext cx="2825605" cy="4764653"/>
          </a:xfrm>
          <a:prstGeom prst="rect">
            <a:avLst/>
          </a:prstGeom>
        </p:spPr>
      </p:pic>
      <p:sp>
        <p:nvSpPr>
          <p:cNvPr id="8" name="Textfeld 7"/>
          <p:cNvSpPr txBox="1"/>
          <p:nvPr/>
        </p:nvSpPr>
        <p:spPr>
          <a:xfrm>
            <a:off x="3078510" y="6007726"/>
            <a:ext cx="2911374" cy="584775"/>
          </a:xfrm>
          <a:prstGeom prst="rect">
            <a:avLst/>
          </a:prstGeom>
          <a:noFill/>
        </p:spPr>
        <p:txBody>
          <a:bodyPr wrap="none" rtlCol="0">
            <a:spAutoFit/>
          </a:bodyPr>
          <a:lstStyle/>
          <a:p>
            <a:r>
              <a:rPr lang="de-DE" b="0" dirty="0" err="1" smtClean="0"/>
              <a:t>many</a:t>
            </a:r>
            <a:r>
              <a:rPr lang="de-DE" b="0" dirty="0" smtClean="0"/>
              <a:t> </a:t>
            </a:r>
            <a:r>
              <a:rPr lang="de-DE" b="0" dirty="0" err="1" smtClean="0"/>
              <a:t>thanks</a:t>
            </a:r>
            <a:r>
              <a:rPr lang="de-DE" b="0" dirty="0" smtClean="0"/>
              <a:t> </a:t>
            </a:r>
            <a:r>
              <a:rPr lang="de-DE" b="0" dirty="0" err="1" smtClean="0"/>
              <a:t>to</a:t>
            </a:r>
            <a:r>
              <a:rPr lang="de-DE" b="0" dirty="0" smtClean="0"/>
              <a:t> Peter Kneisel </a:t>
            </a:r>
          </a:p>
          <a:p>
            <a:r>
              <a:rPr lang="de-DE" b="0" dirty="0" err="1" smtClean="0"/>
              <a:t>and</a:t>
            </a:r>
            <a:r>
              <a:rPr lang="de-DE" b="0" dirty="0" smtClean="0"/>
              <a:t> </a:t>
            </a:r>
            <a:r>
              <a:rPr lang="de-DE" b="0" dirty="0" err="1" smtClean="0"/>
              <a:t>his</a:t>
            </a:r>
            <a:r>
              <a:rPr lang="de-DE" b="0" dirty="0" smtClean="0"/>
              <a:t> </a:t>
            </a:r>
            <a:r>
              <a:rPr lang="de-DE" b="0" dirty="0" err="1" smtClean="0"/>
              <a:t>co-oworkers</a:t>
            </a:r>
            <a:r>
              <a:rPr lang="de-DE" b="0" dirty="0" smtClean="0"/>
              <a:t> </a:t>
            </a:r>
            <a:r>
              <a:rPr lang="de-DE" b="0" dirty="0" err="1" smtClean="0"/>
              <a:t>at</a:t>
            </a:r>
            <a:r>
              <a:rPr lang="de-DE" b="0" dirty="0" smtClean="0"/>
              <a:t> </a:t>
            </a:r>
            <a:r>
              <a:rPr lang="de-DE" b="0" dirty="0" err="1" smtClean="0"/>
              <a:t>JLab</a:t>
            </a:r>
            <a:endParaRPr lang="de-DE" b="0" dirty="0"/>
          </a:p>
        </p:txBody>
      </p:sp>
      <p:pic>
        <p:nvPicPr>
          <p:cNvPr id="655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924" y="620688"/>
            <a:ext cx="36703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036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2708920"/>
            <a:ext cx="5199688" cy="343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8" y="692696"/>
            <a:ext cx="4788024" cy="292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ChangeArrowheads="1"/>
          </p:cNvSpPr>
          <p:nvPr/>
        </p:nvSpPr>
        <p:spPr bwMode="auto">
          <a:xfrm>
            <a:off x="408885" y="107340"/>
            <a:ext cx="6058069" cy="369332"/>
          </a:xfrm>
          <a:prstGeom prst="rect">
            <a:avLst/>
          </a:prstGeom>
          <a:noFill/>
          <a:ln w="9525">
            <a:noFill/>
            <a:miter lim="800000"/>
            <a:headEnd/>
            <a:tailEnd/>
          </a:ln>
        </p:spPr>
        <p:txBody>
          <a:bodyPr wrap="none">
            <a:spAutoFit/>
          </a:bodyPr>
          <a:lstStyle/>
          <a:p>
            <a:r>
              <a:rPr lang="en-US" sz="1800" b="0" dirty="0" smtClean="0">
                <a:solidFill>
                  <a:schemeClr val="bg1"/>
                </a:solidFill>
              </a:rPr>
              <a:t>FUTURE -  New </a:t>
            </a:r>
            <a:r>
              <a:rPr lang="en-US" sz="1800" b="0" dirty="0" err="1" smtClean="0">
                <a:solidFill>
                  <a:schemeClr val="bg1"/>
                </a:solidFill>
              </a:rPr>
              <a:t>cryomodule</a:t>
            </a:r>
            <a:r>
              <a:rPr lang="en-US" sz="1800" b="0" dirty="0" smtClean="0">
                <a:solidFill>
                  <a:schemeClr val="bg1"/>
                </a:solidFill>
              </a:rPr>
              <a:t> with </a:t>
            </a:r>
            <a:r>
              <a:rPr lang="en-US" sz="1800" b="0" dirty="0" err="1" smtClean="0">
                <a:solidFill>
                  <a:schemeClr val="bg1"/>
                </a:solidFill>
              </a:rPr>
              <a:t>intregrated</a:t>
            </a:r>
            <a:r>
              <a:rPr lang="en-US" sz="1800" b="0" dirty="0" smtClean="0">
                <a:solidFill>
                  <a:schemeClr val="bg1"/>
                </a:solidFill>
              </a:rPr>
              <a:t> SC solenoid</a:t>
            </a:r>
            <a:endParaRPr lang="en-US" sz="1800" b="0" dirty="0">
              <a:solidFill>
                <a:schemeClr val="bg1"/>
              </a:solidFill>
            </a:endParaRPr>
          </a:p>
        </p:txBody>
      </p:sp>
      <p:sp>
        <p:nvSpPr>
          <p:cNvPr id="5" name="Textfeld 4"/>
          <p:cNvSpPr txBox="1"/>
          <p:nvPr/>
        </p:nvSpPr>
        <p:spPr>
          <a:xfrm>
            <a:off x="4860032" y="764704"/>
            <a:ext cx="3972562" cy="338554"/>
          </a:xfrm>
          <a:prstGeom prst="rect">
            <a:avLst/>
          </a:prstGeom>
          <a:noFill/>
        </p:spPr>
        <p:txBody>
          <a:bodyPr wrap="none" rtlCol="0">
            <a:spAutoFit/>
          </a:bodyPr>
          <a:lstStyle/>
          <a:p>
            <a:r>
              <a:rPr lang="de-DE" b="0" dirty="0" smtClean="0"/>
              <a:t>„Old“ </a:t>
            </a:r>
            <a:r>
              <a:rPr lang="de-DE" b="0" dirty="0" err="1" smtClean="0"/>
              <a:t>cold</a:t>
            </a:r>
            <a:r>
              <a:rPr lang="de-DE" b="0" dirty="0" smtClean="0"/>
              <a:t> </a:t>
            </a:r>
            <a:r>
              <a:rPr lang="de-DE" b="0" dirty="0" err="1" smtClean="0"/>
              <a:t>mass</a:t>
            </a:r>
            <a:r>
              <a:rPr lang="de-DE" b="0" dirty="0" smtClean="0"/>
              <a:t> </a:t>
            </a:r>
            <a:r>
              <a:rPr lang="de-DE" b="0" dirty="0" err="1" smtClean="0"/>
              <a:t>of</a:t>
            </a:r>
            <a:r>
              <a:rPr lang="de-DE" b="0" dirty="0" smtClean="0"/>
              <a:t> </a:t>
            </a:r>
            <a:r>
              <a:rPr lang="de-DE" b="0" dirty="0" err="1" smtClean="0"/>
              <a:t>the</a:t>
            </a:r>
            <a:r>
              <a:rPr lang="de-DE" b="0" dirty="0" smtClean="0"/>
              <a:t> </a:t>
            </a:r>
            <a:r>
              <a:rPr lang="de-DE" b="0" dirty="0" err="1" smtClean="0"/>
              <a:t>operating</a:t>
            </a:r>
            <a:r>
              <a:rPr lang="de-DE" b="0" dirty="0" smtClean="0"/>
              <a:t> SRF </a:t>
            </a:r>
            <a:r>
              <a:rPr lang="de-DE" b="0" dirty="0" err="1" smtClean="0"/>
              <a:t>gun</a:t>
            </a:r>
            <a:endParaRPr lang="de-DE" b="0" dirty="0"/>
          </a:p>
        </p:txBody>
      </p:sp>
      <p:sp>
        <p:nvSpPr>
          <p:cNvPr id="6" name="Textfeld 5"/>
          <p:cNvSpPr txBox="1"/>
          <p:nvPr/>
        </p:nvSpPr>
        <p:spPr>
          <a:xfrm>
            <a:off x="251520" y="4725144"/>
            <a:ext cx="3456384" cy="1323439"/>
          </a:xfrm>
          <a:prstGeom prst="rect">
            <a:avLst/>
          </a:prstGeom>
          <a:noFill/>
        </p:spPr>
        <p:txBody>
          <a:bodyPr wrap="square" rtlCol="0">
            <a:spAutoFit/>
          </a:bodyPr>
          <a:lstStyle/>
          <a:p>
            <a:r>
              <a:rPr lang="en-US" b="0" dirty="0" smtClean="0"/>
              <a:t>Design for the new </a:t>
            </a:r>
            <a:r>
              <a:rPr lang="en-US" b="0" dirty="0" err="1" smtClean="0"/>
              <a:t>cryomodule</a:t>
            </a:r>
            <a:r>
              <a:rPr lang="en-US" b="0" dirty="0" smtClean="0"/>
              <a:t> with</a:t>
            </a:r>
          </a:p>
          <a:p>
            <a:pPr>
              <a:buFont typeface="Arial" pitchFamily="34" charset="0"/>
              <a:buChar char="•"/>
            </a:pPr>
            <a:r>
              <a:rPr lang="en-US" b="0" dirty="0" smtClean="0"/>
              <a:t> SC solenoid  (2 K)</a:t>
            </a:r>
          </a:p>
          <a:p>
            <a:r>
              <a:rPr lang="en-US" b="0" dirty="0" smtClean="0"/>
              <a:t>  </a:t>
            </a:r>
            <a:r>
              <a:rPr lang="en-US" b="0" dirty="0" err="1" smtClean="0"/>
              <a:t>Niowave</a:t>
            </a:r>
            <a:r>
              <a:rPr lang="en-US" b="0" dirty="0" smtClean="0"/>
              <a:t> Inc. (</a:t>
            </a:r>
            <a:r>
              <a:rPr lang="en-US" b="0" dirty="0" smtClean="0"/>
              <a:t>NPS</a:t>
            </a:r>
            <a:r>
              <a:rPr lang="en-US" b="0" dirty="0" smtClean="0"/>
              <a:t>, HZB)</a:t>
            </a:r>
          </a:p>
          <a:p>
            <a:pPr>
              <a:buFont typeface="Arial" pitchFamily="34" charset="0"/>
              <a:buChar char="•"/>
            </a:pPr>
            <a:r>
              <a:rPr lang="en-US" b="0" dirty="0" smtClean="0"/>
              <a:t> remote controlled </a:t>
            </a:r>
            <a:r>
              <a:rPr lang="en-US" b="0" dirty="0" err="1" smtClean="0"/>
              <a:t>xy</a:t>
            </a:r>
            <a:r>
              <a:rPr lang="en-US" b="0" dirty="0" smtClean="0"/>
              <a:t>-table for </a:t>
            </a:r>
          </a:p>
          <a:p>
            <a:r>
              <a:rPr lang="en-US" b="0" dirty="0" smtClean="0"/>
              <a:t>  alignment (77 K)</a:t>
            </a:r>
            <a:endParaRPr lang="en-US" b="0" dirty="0"/>
          </a:p>
        </p:txBody>
      </p:sp>
    </p:spTree>
    <p:extLst>
      <p:ext uri="{BB962C8B-B14F-4D97-AF65-F5344CB8AC3E}">
        <p14:creationId xmlns:p14="http://schemas.microsoft.com/office/powerpoint/2010/main" val="1166009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448" y="1995214"/>
            <a:ext cx="8689032" cy="30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descr="MBI_logo_Yellow_330x330"/>
          <p:cNvPicPr>
            <a:picLocks noChangeAspect="1" noChangeArrowheads="1"/>
          </p:cNvPicPr>
          <p:nvPr/>
        </p:nvPicPr>
        <p:blipFill>
          <a:blip r:embed="rId3" cstate="print">
            <a:extLst>
              <a:ext uri="{28A0092B-C50C-407E-A947-70E740481C1C}">
                <a14:useLocalDpi xmlns:a14="http://schemas.microsoft.com/office/drawing/2010/main" val="0"/>
              </a:ext>
            </a:extLst>
          </a:blip>
          <a:srcRect b="22729"/>
          <a:stretch>
            <a:fillRect/>
          </a:stretch>
        </p:blipFill>
        <p:spPr bwMode="auto">
          <a:xfrm>
            <a:off x="214858" y="656356"/>
            <a:ext cx="1620838" cy="1260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408885" y="107340"/>
            <a:ext cx="5686172" cy="369332"/>
          </a:xfrm>
          <a:prstGeom prst="rect">
            <a:avLst/>
          </a:prstGeom>
          <a:noFill/>
          <a:ln w="9525">
            <a:noFill/>
            <a:miter lim="800000"/>
            <a:headEnd/>
            <a:tailEnd/>
          </a:ln>
        </p:spPr>
        <p:txBody>
          <a:bodyPr wrap="none">
            <a:spAutoFit/>
          </a:bodyPr>
          <a:lstStyle/>
          <a:p>
            <a:r>
              <a:rPr lang="en-US" sz="1800" b="0" dirty="0" smtClean="0">
                <a:solidFill>
                  <a:schemeClr val="bg1"/>
                </a:solidFill>
              </a:rPr>
              <a:t>FUTURE -  UV laser system for 13 MHz and 500 kHz </a:t>
            </a:r>
            <a:endParaRPr lang="en-US" sz="1800" b="0" dirty="0">
              <a:solidFill>
                <a:schemeClr val="bg1"/>
              </a:solidFill>
            </a:endParaRPr>
          </a:p>
        </p:txBody>
      </p:sp>
      <p:sp>
        <p:nvSpPr>
          <p:cNvPr id="2" name="Textfeld 1"/>
          <p:cNvSpPr txBox="1"/>
          <p:nvPr/>
        </p:nvSpPr>
        <p:spPr>
          <a:xfrm>
            <a:off x="1979712" y="656356"/>
            <a:ext cx="6316153" cy="1077218"/>
          </a:xfrm>
          <a:prstGeom prst="rect">
            <a:avLst/>
          </a:prstGeom>
          <a:noFill/>
        </p:spPr>
        <p:txBody>
          <a:bodyPr wrap="none" rtlCol="0">
            <a:spAutoFit/>
          </a:bodyPr>
          <a:lstStyle/>
          <a:p>
            <a:r>
              <a:rPr lang="en-US" b="0" dirty="0" smtClean="0"/>
              <a:t>Under development at Max-Born-</a:t>
            </a:r>
            <a:r>
              <a:rPr lang="en-US" b="0" dirty="0" err="1" smtClean="0"/>
              <a:t>Institut</a:t>
            </a:r>
            <a:r>
              <a:rPr lang="en-US" b="0" dirty="0" smtClean="0"/>
              <a:t> Berlin</a:t>
            </a:r>
          </a:p>
          <a:p>
            <a:r>
              <a:rPr lang="en-US" b="0" dirty="0" smtClean="0"/>
              <a:t>Will support both operation modes:</a:t>
            </a:r>
          </a:p>
          <a:p>
            <a:pPr marL="285750" indent="-285750">
              <a:buFont typeface="Arial" pitchFamily="34" charset="0"/>
              <a:buChar char="•"/>
            </a:pPr>
            <a:r>
              <a:rPr lang="en-US" b="0" dirty="0" smtClean="0"/>
              <a:t>13 MHz,  2…4 </a:t>
            </a:r>
            <a:r>
              <a:rPr lang="en-US" b="0" dirty="0" err="1" smtClean="0"/>
              <a:t>ps</a:t>
            </a:r>
            <a:r>
              <a:rPr lang="en-US" b="0" dirty="0" smtClean="0"/>
              <a:t> (FWHM) pulse length for 77 </a:t>
            </a:r>
            <a:r>
              <a:rPr lang="en-US" b="0" dirty="0" err="1" smtClean="0"/>
              <a:t>pC</a:t>
            </a:r>
            <a:endParaRPr lang="en-US" b="0" dirty="0" smtClean="0"/>
          </a:p>
          <a:p>
            <a:pPr marL="285750" indent="-285750">
              <a:buFont typeface="Arial" pitchFamily="34" charset="0"/>
              <a:buChar char="•"/>
            </a:pPr>
            <a:r>
              <a:rPr lang="en-US" b="0" dirty="0" smtClean="0"/>
              <a:t>500 kHz (250, 125 …), 10…15 </a:t>
            </a:r>
            <a:r>
              <a:rPr lang="en-US" b="0" dirty="0" err="1" smtClean="0"/>
              <a:t>ps</a:t>
            </a:r>
            <a:r>
              <a:rPr lang="en-US" b="0" dirty="0" smtClean="0"/>
              <a:t> (FWHM) pulse length for 1 </a:t>
            </a:r>
            <a:r>
              <a:rPr lang="en-US" b="0" dirty="0" err="1" smtClean="0"/>
              <a:t>nC</a:t>
            </a:r>
            <a:endParaRPr lang="en-US" b="0" dirty="0"/>
          </a:p>
        </p:txBody>
      </p:sp>
      <p:sp>
        <p:nvSpPr>
          <p:cNvPr id="6" name="Textfeld 5"/>
          <p:cNvSpPr txBox="1"/>
          <p:nvPr/>
        </p:nvSpPr>
        <p:spPr>
          <a:xfrm>
            <a:off x="431408" y="5001607"/>
            <a:ext cx="2160976" cy="338554"/>
          </a:xfrm>
          <a:prstGeom prst="rect">
            <a:avLst/>
          </a:prstGeom>
          <a:noFill/>
        </p:spPr>
        <p:txBody>
          <a:bodyPr wrap="none" rtlCol="0">
            <a:spAutoFit/>
          </a:bodyPr>
          <a:lstStyle/>
          <a:p>
            <a:r>
              <a:rPr lang="de-DE" dirty="0" err="1" smtClean="0"/>
              <a:t>Courtesy</a:t>
            </a:r>
            <a:r>
              <a:rPr lang="de-DE" dirty="0" smtClean="0"/>
              <a:t> I. Will, MBI</a:t>
            </a:r>
            <a:endParaRPr lang="de-DE" dirty="0"/>
          </a:p>
        </p:txBody>
      </p:sp>
    </p:spTree>
    <p:extLst>
      <p:ext uri="{BB962C8B-B14F-4D97-AF65-F5344CB8AC3E}">
        <p14:creationId xmlns:p14="http://schemas.microsoft.com/office/powerpoint/2010/main" val="447353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08885" y="107340"/>
            <a:ext cx="1420261" cy="369332"/>
          </a:xfrm>
          <a:prstGeom prst="rect">
            <a:avLst/>
          </a:prstGeom>
          <a:noFill/>
          <a:ln w="9525">
            <a:noFill/>
            <a:miter lim="800000"/>
            <a:headEnd/>
            <a:tailEnd/>
          </a:ln>
        </p:spPr>
        <p:txBody>
          <a:bodyPr wrap="none">
            <a:spAutoFit/>
          </a:bodyPr>
          <a:lstStyle/>
          <a:p>
            <a:r>
              <a:rPr lang="en-US" sz="1800" b="0" dirty="0" smtClean="0">
                <a:solidFill>
                  <a:schemeClr val="bg1"/>
                </a:solidFill>
              </a:rPr>
              <a:t>SUMMARY </a:t>
            </a:r>
            <a:endParaRPr lang="en-US" sz="1800" b="0" dirty="0">
              <a:solidFill>
                <a:schemeClr val="bg1"/>
              </a:solidFill>
            </a:endParaRPr>
          </a:p>
        </p:txBody>
      </p:sp>
      <p:sp>
        <p:nvSpPr>
          <p:cNvPr id="3" name="Rechteck 2"/>
          <p:cNvSpPr/>
          <p:nvPr/>
        </p:nvSpPr>
        <p:spPr>
          <a:xfrm>
            <a:off x="179512" y="620688"/>
            <a:ext cx="8928992" cy="5386090"/>
          </a:xfrm>
          <a:prstGeom prst="rect">
            <a:avLst/>
          </a:prstGeom>
        </p:spPr>
        <p:txBody>
          <a:bodyPr wrap="square">
            <a:spAutoFit/>
          </a:bodyPr>
          <a:lstStyle/>
          <a:p>
            <a:pPr>
              <a:spcBef>
                <a:spcPct val="50000"/>
              </a:spcBef>
            </a:pPr>
            <a:r>
              <a:rPr lang="en-US" b="0" dirty="0" smtClean="0"/>
              <a:t>STATUS</a:t>
            </a:r>
          </a:p>
          <a:p>
            <a:pPr marL="342900" indent="-342900">
              <a:spcBef>
                <a:spcPct val="50000"/>
              </a:spcBef>
              <a:buFontTx/>
              <a:buChar char="•"/>
            </a:pPr>
            <a:r>
              <a:rPr lang="en-US" b="0" dirty="0" smtClean="0"/>
              <a:t>Long </a:t>
            </a:r>
            <a:r>
              <a:rPr lang="en-US" b="0" dirty="0"/>
              <a:t>lifetime of </a:t>
            </a:r>
            <a:r>
              <a:rPr lang="en-US" b="0" dirty="0" smtClean="0"/>
              <a:t>NC Cs</a:t>
            </a:r>
            <a:r>
              <a:rPr lang="en-US" b="0" baseline="-25000" dirty="0" smtClean="0"/>
              <a:t>2</a:t>
            </a:r>
            <a:r>
              <a:rPr lang="en-US" b="0" dirty="0" smtClean="0"/>
              <a:t>Te photo </a:t>
            </a:r>
            <a:r>
              <a:rPr lang="en-US" b="0" dirty="0"/>
              <a:t>cathodes in </a:t>
            </a:r>
            <a:r>
              <a:rPr lang="en-US" b="0" dirty="0" smtClean="0"/>
              <a:t>SRF gun (&gt;1 </a:t>
            </a:r>
            <a:r>
              <a:rPr lang="en-US" b="0" dirty="0" err="1"/>
              <a:t>yr</a:t>
            </a:r>
            <a:r>
              <a:rPr lang="en-US" b="0" dirty="0"/>
              <a:t>, total charge 35 C @ QE </a:t>
            </a:r>
            <a:r>
              <a:rPr lang="en-US" b="0" dirty="0">
                <a:sym typeface="Symbol" pitchFamily="18" charset="2"/>
              </a:rPr>
              <a:t>=</a:t>
            </a:r>
            <a:r>
              <a:rPr lang="en-US" b="0" dirty="0"/>
              <a:t> 1</a:t>
            </a:r>
            <a:r>
              <a:rPr lang="en-US" b="0" dirty="0" smtClean="0"/>
              <a:t>%) </a:t>
            </a:r>
            <a:endParaRPr lang="en-US" b="0" dirty="0"/>
          </a:p>
          <a:p>
            <a:pPr marL="342900" indent="-342900">
              <a:spcBef>
                <a:spcPct val="50000"/>
              </a:spcBef>
              <a:buFontTx/>
              <a:buChar char="•"/>
            </a:pPr>
            <a:r>
              <a:rPr lang="en-US" b="0" dirty="0"/>
              <a:t>No Q degradation since 4 years (RF operation ≈ 2500 h, beam time ≈ 1400 h)</a:t>
            </a:r>
          </a:p>
          <a:p>
            <a:pPr marL="342900" indent="-342900">
              <a:spcBef>
                <a:spcPct val="50000"/>
              </a:spcBef>
              <a:buFontTx/>
              <a:buChar char="•"/>
            </a:pPr>
            <a:r>
              <a:rPr lang="en-US" b="0" dirty="0"/>
              <a:t>Strong MP </a:t>
            </a:r>
            <a:r>
              <a:rPr lang="en-US" b="0" dirty="0" smtClean="0"/>
              <a:t>at cathodes </a:t>
            </a:r>
            <a:r>
              <a:rPr lang="en-US" b="0" dirty="0"/>
              <a:t>defeated by DC </a:t>
            </a:r>
            <a:r>
              <a:rPr lang="en-US" b="0" dirty="0" smtClean="0"/>
              <a:t>bias </a:t>
            </a:r>
            <a:r>
              <a:rPr lang="en-US" b="0" dirty="0"/>
              <a:t>and g</a:t>
            </a:r>
            <a:r>
              <a:rPr lang="en-US" b="0" dirty="0" smtClean="0"/>
              <a:t>rooves, further improvement needed</a:t>
            </a:r>
            <a:endParaRPr lang="en-US" b="0" dirty="0"/>
          </a:p>
          <a:p>
            <a:pPr marL="342900" indent="-342900">
              <a:spcBef>
                <a:spcPct val="50000"/>
              </a:spcBef>
              <a:buFontTx/>
              <a:buChar char="•"/>
            </a:pPr>
            <a:r>
              <a:rPr lang="en-US" b="0" dirty="0"/>
              <a:t>First </a:t>
            </a:r>
            <a:r>
              <a:rPr lang="en-US" b="0" dirty="0" smtClean="0"/>
              <a:t>successful use of SRF injector at the ELBE </a:t>
            </a:r>
            <a:r>
              <a:rPr lang="en-US" b="0" dirty="0"/>
              <a:t>accelerator</a:t>
            </a:r>
          </a:p>
          <a:p>
            <a:pPr marL="342900" indent="-342900">
              <a:spcBef>
                <a:spcPct val="50000"/>
              </a:spcBef>
            </a:pPr>
            <a:r>
              <a:rPr lang="en-US" b="0" dirty="0"/>
              <a:t>		- Slice </a:t>
            </a:r>
            <a:r>
              <a:rPr lang="en-US" b="0" dirty="0" err="1"/>
              <a:t>emittance</a:t>
            </a:r>
            <a:r>
              <a:rPr lang="en-US" b="0" dirty="0"/>
              <a:t> measurements (J. Rudolph and HZB)</a:t>
            </a:r>
          </a:p>
          <a:p>
            <a:pPr marL="342900" indent="-342900">
              <a:spcBef>
                <a:spcPct val="50000"/>
              </a:spcBef>
            </a:pPr>
            <a:r>
              <a:rPr lang="en-US" b="0" dirty="0"/>
              <a:t>		- Longitudinal phase space</a:t>
            </a:r>
          </a:p>
          <a:p>
            <a:pPr marL="342900" indent="-342900">
              <a:spcBef>
                <a:spcPct val="50000"/>
              </a:spcBef>
            </a:pPr>
            <a:r>
              <a:rPr lang="en-US" b="0" dirty="0"/>
              <a:t>		- Inverse Compton backscattering </a:t>
            </a:r>
            <a:r>
              <a:rPr lang="en-US" b="0" dirty="0" smtClean="0"/>
              <a:t>(together with DRACO Laser </a:t>
            </a:r>
            <a:r>
              <a:rPr lang="en-US" b="0" dirty="0"/>
              <a:t>Group at HZDR)</a:t>
            </a:r>
          </a:p>
          <a:p>
            <a:pPr marL="342900" indent="-342900">
              <a:spcBef>
                <a:spcPct val="50000"/>
              </a:spcBef>
              <a:buFontTx/>
              <a:buChar char="•"/>
            </a:pPr>
            <a:r>
              <a:rPr lang="en-US" b="0" dirty="0"/>
              <a:t>But gun performance limited by low RF-field (</a:t>
            </a:r>
            <a:r>
              <a:rPr lang="en-US" b="0" dirty="0" err="1"/>
              <a:t>E</a:t>
            </a:r>
            <a:r>
              <a:rPr lang="en-US" b="0" baseline="-25000" dirty="0" err="1"/>
              <a:t>pk</a:t>
            </a:r>
            <a:r>
              <a:rPr lang="en-US" b="0" dirty="0"/>
              <a:t> </a:t>
            </a:r>
            <a:r>
              <a:rPr lang="en-US" b="0" dirty="0">
                <a:sym typeface="Symbol" pitchFamily="18" charset="2"/>
              </a:rPr>
              <a:t></a:t>
            </a:r>
            <a:r>
              <a:rPr lang="en-US" b="0" dirty="0"/>
              <a:t> 18MV/m and Q</a:t>
            </a:r>
            <a:r>
              <a:rPr lang="en-US" b="0" baseline="-25000" dirty="0"/>
              <a:t>0 </a:t>
            </a:r>
            <a:r>
              <a:rPr lang="en-US" b="0" dirty="0">
                <a:sym typeface="Symbol" pitchFamily="18" charset="2"/>
              </a:rPr>
              <a:t>3x10</a:t>
            </a:r>
            <a:r>
              <a:rPr lang="en-US" b="0" baseline="30000" dirty="0">
                <a:sym typeface="Symbol" pitchFamily="18" charset="2"/>
              </a:rPr>
              <a:t>9</a:t>
            </a:r>
            <a:r>
              <a:rPr lang="en-US" b="0" dirty="0">
                <a:sym typeface="Symbol" pitchFamily="18" charset="2"/>
              </a:rPr>
              <a:t>) </a:t>
            </a:r>
            <a:endParaRPr lang="en-US" b="0" dirty="0" smtClean="0">
              <a:sym typeface="Symbol" pitchFamily="18" charset="2"/>
            </a:endParaRPr>
          </a:p>
          <a:p>
            <a:pPr>
              <a:spcBef>
                <a:spcPct val="50000"/>
              </a:spcBef>
            </a:pPr>
            <a:r>
              <a:rPr lang="en-US" b="0" dirty="0" smtClean="0">
                <a:sym typeface="Symbol" pitchFamily="18" charset="2"/>
              </a:rPr>
              <a:t>FUTURE</a:t>
            </a:r>
          </a:p>
          <a:p>
            <a:pPr marL="342900" indent="-342900">
              <a:spcBef>
                <a:spcPct val="50000"/>
              </a:spcBef>
              <a:buFontTx/>
              <a:buChar char="•"/>
            </a:pPr>
            <a:r>
              <a:rPr lang="en-US" b="0" dirty="0" smtClean="0"/>
              <a:t>On new upgrade </a:t>
            </a:r>
            <a:r>
              <a:rPr lang="en-US" b="0" dirty="0"/>
              <a:t>cavity built </a:t>
            </a:r>
            <a:r>
              <a:rPr lang="en-US" b="0" dirty="0" smtClean="0"/>
              <a:t>at </a:t>
            </a:r>
            <a:r>
              <a:rPr lang="en-US" b="0" dirty="0" err="1" smtClean="0"/>
              <a:t>JLab</a:t>
            </a:r>
            <a:r>
              <a:rPr lang="en-US" b="0" dirty="0" smtClean="0"/>
              <a:t> (Peter </a:t>
            </a:r>
            <a:r>
              <a:rPr lang="en-US" b="0" dirty="0" err="1" smtClean="0"/>
              <a:t>Kneisel</a:t>
            </a:r>
            <a:r>
              <a:rPr lang="en-US" b="0" smtClean="0"/>
              <a:t>) </a:t>
            </a:r>
            <a:r>
              <a:rPr lang="en-US" b="0" dirty="0" smtClean="0"/>
              <a:t>with  </a:t>
            </a:r>
            <a:r>
              <a:rPr lang="en-US" b="0" dirty="0" err="1" smtClean="0"/>
              <a:t>E</a:t>
            </a:r>
            <a:r>
              <a:rPr lang="en-US" b="0" baseline="-25000" dirty="0" err="1" smtClean="0"/>
              <a:t>pk</a:t>
            </a:r>
            <a:r>
              <a:rPr lang="en-US" b="0" baseline="-25000" dirty="0" smtClean="0"/>
              <a:t> </a:t>
            </a:r>
            <a:r>
              <a:rPr lang="en-US" b="0" dirty="0" smtClean="0"/>
              <a:t>= 43 MV/m (8 MeV) is ready  </a:t>
            </a:r>
          </a:p>
          <a:p>
            <a:pPr marL="342900" indent="-342900">
              <a:spcBef>
                <a:spcPct val="50000"/>
              </a:spcBef>
              <a:buFontTx/>
              <a:buChar char="•"/>
            </a:pPr>
            <a:r>
              <a:rPr lang="en-US" b="0" dirty="0" smtClean="0"/>
              <a:t>Clean-room assembly of cold mass at </a:t>
            </a:r>
            <a:r>
              <a:rPr lang="en-US" b="0" dirty="0" err="1" smtClean="0"/>
              <a:t>JLab</a:t>
            </a:r>
            <a:r>
              <a:rPr lang="en-US" b="0" dirty="0" smtClean="0"/>
              <a:t> and final installation in new </a:t>
            </a:r>
            <a:r>
              <a:rPr lang="en-US" b="0" dirty="0" err="1" smtClean="0"/>
              <a:t>cryomodule</a:t>
            </a:r>
            <a:r>
              <a:rPr lang="en-US" b="0" dirty="0" smtClean="0"/>
              <a:t> with SC solenoid </a:t>
            </a:r>
            <a:endParaRPr lang="en-US" b="0" dirty="0"/>
          </a:p>
          <a:p>
            <a:pPr marL="342900" indent="-342900">
              <a:spcBef>
                <a:spcPct val="50000"/>
              </a:spcBef>
              <a:buFontTx/>
              <a:buChar char="•"/>
            </a:pPr>
            <a:r>
              <a:rPr lang="en-US" b="0" dirty="0"/>
              <a:t>13 MHz </a:t>
            </a:r>
            <a:r>
              <a:rPr lang="en-US" b="0" dirty="0" smtClean="0"/>
              <a:t>/ 500  kHz  UV-laser </a:t>
            </a:r>
            <a:r>
              <a:rPr lang="en-US" b="0" dirty="0"/>
              <a:t>upgrade </a:t>
            </a:r>
            <a:r>
              <a:rPr lang="en-US" b="0" dirty="0" smtClean="0"/>
              <a:t>will allow high-average </a:t>
            </a:r>
            <a:r>
              <a:rPr lang="en-US" b="0" dirty="0"/>
              <a:t>current operation (1mA)</a:t>
            </a:r>
          </a:p>
          <a:p>
            <a:pPr>
              <a:spcBef>
                <a:spcPct val="50000"/>
              </a:spcBef>
            </a:pPr>
            <a:endParaRPr lang="en-US" b="0" dirty="0">
              <a:sym typeface="Symbol" pitchFamily="18" charset="2"/>
            </a:endParaRPr>
          </a:p>
        </p:txBody>
      </p:sp>
    </p:spTree>
    <p:extLst>
      <p:ext uri="{BB962C8B-B14F-4D97-AF65-F5344CB8AC3E}">
        <p14:creationId xmlns:p14="http://schemas.microsoft.com/office/powerpoint/2010/main" val="3954824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bwMode="auto">
          <a:xfrm>
            <a:off x="4860032" y="673032"/>
            <a:ext cx="0" cy="811752"/>
          </a:xfrm>
          <a:prstGeom prst="line">
            <a:avLst/>
          </a:pr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5"/>
          <p:cNvCxnSpPr/>
          <p:nvPr/>
        </p:nvCxnSpPr>
        <p:spPr bwMode="auto">
          <a:xfrm>
            <a:off x="5940152" y="673032"/>
            <a:ext cx="72008" cy="1171792"/>
          </a:xfrm>
          <a:prstGeom prst="line">
            <a:avLst/>
          </a:pr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7"/>
          <p:cNvCxnSpPr/>
          <p:nvPr/>
        </p:nvCxnSpPr>
        <p:spPr bwMode="auto">
          <a:xfrm flipH="1">
            <a:off x="4572001" y="620688"/>
            <a:ext cx="1080119" cy="5613431"/>
          </a:xfrm>
          <a:prstGeom prst="line">
            <a:avLst/>
          </a:pr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11"/>
          <p:cNvGrpSpPr/>
          <p:nvPr/>
        </p:nvGrpSpPr>
        <p:grpSpPr>
          <a:xfrm>
            <a:off x="29275" y="691209"/>
            <a:ext cx="7351037" cy="5906143"/>
            <a:chOff x="29275" y="691209"/>
            <a:chExt cx="7351037" cy="5906143"/>
          </a:xfrm>
        </p:grpSpPr>
        <p:sp>
          <p:nvSpPr>
            <p:cNvPr id="11" name="Rectangle 5"/>
            <p:cNvSpPr>
              <a:spLocks noChangeArrowheads="1"/>
            </p:cNvSpPr>
            <p:nvPr/>
          </p:nvSpPr>
          <p:spPr bwMode="auto">
            <a:xfrm>
              <a:off x="29275" y="5635611"/>
              <a:ext cx="6588224" cy="961741"/>
            </a:xfrm>
            <a:prstGeom prst="rect">
              <a:avLst/>
            </a:prstGeom>
            <a:solidFill>
              <a:schemeClr val="bg1"/>
            </a:solidFill>
            <a:ln w="9525">
              <a:solidFill>
                <a:schemeClr val="accent3"/>
              </a:solidFill>
              <a:miter lim="800000"/>
              <a:headEnd/>
              <a:tailEnd/>
            </a:ln>
          </p:spPr>
          <p:txBody>
            <a:bodyPr wrap="square" tIns="152352" bIns="38088" anchor="ctr">
              <a:spAutoFit/>
            </a:bodyPr>
            <a:lstStyle/>
            <a:p>
              <a:r>
                <a:rPr lang="en-GB" sz="1400" dirty="0"/>
                <a:t>Acknowledgement</a:t>
              </a:r>
              <a:endParaRPr lang="de-DE" sz="1400" dirty="0"/>
            </a:p>
            <a:p>
              <a:r>
                <a:rPr lang="en-GB" sz="1200" b="0" dirty="0"/>
                <a:t>We acknowledge the support of the European Community-Research Infrastructure </a:t>
              </a:r>
              <a:r>
                <a:rPr lang="en-GB" sz="1200" b="0" dirty="0" smtClean="0"/>
                <a:t>Activity under </a:t>
              </a:r>
              <a:r>
                <a:rPr lang="en-GB" sz="1200" b="0" dirty="0"/>
                <a:t>the FP7 programme since 2009 (</a:t>
              </a:r>
              <a:r>
                <a:rPr lang="en-GB" sz="1200" b="0" dirty="0" err="1"/>
                <a:t>EuCARD</a:t>
              </a:r>
              <a:r>
                <a:rPr lang="en-GB" sz="1200" b="0" dirty="0"/>
                <a:t>,  contract number 227579) as well as the support of the German Federal Ministry of Education and Research grant 05 ES4BR1/8.</a:t>
              </a:r>
              <a:endParaRPr lang="de-DE" sz="1200" b="0" dirty="0"/>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t="8991" b="17195"/>
            <a:stretch/>
          </p:blipFill>
          <p:spPr>
            <a:xfrm rot="-120000">
              <a:off x="1922367" y="691209"/>
              <a:ext cx="5329673" cy="5114777"/>
            </a:xfrm>
            <a:prstGeom prst="rect">
              <a:avLst/>
            </a:prstGeom>
            <a:ln>
              <a:solidFill>
                <a:schemeClr val="accent3"/>
              </a:solidFill>
            </a:ln>
          </p:spPr>
        </p:pic>
        <p:sp>
          <p:nvSpPr>
            <p:cNvPr id="10" name="Rechteck 9"/>
            <p:cNvSpPr/>
            <p:nvPr/>
          </p:nvSpPr>
          <p:spPr bwMode="auto">
            <a:xfrm>
              <a:off x="1924750" y="692696"/>
              <a:ext cx="5455562" cy="5184576"/>
            </a:xfrm>
            <a:prstGeom prst="rect">
              <a:avLst/>
            </a:prstGeom>
            <a:noFill/>
            <a:ln w="193675" cap="sq">
              <a:solidFill>
                <a:schemeClr val="accent3"/>
              </a:solidFill>
              <a:miter lim="800000"/>
            </a:ln>
            <a:effectLst/>
            <a:ex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grpSp>
      <p:sp>
        <p:nvSpPr>
          <p:cNvPr id="9" name="Rectangle 18"/>
          <p:cNvSpPr>
            <a:spLocks noChangeArrowheads="1"/>
          </p:cNvSpPr>
          <p:nvPr/>
        </p:nvSpPr>
        <p:spPr bwMode="auto">
          <a:xfrm>
            <a:off x="684213" y="115888"/>
            <a:ext cx="31524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chemeClr val="bg1"/>
                </a:solidFill>
              </a:rPr>
              <a:t>THANK YOU FOR ATTENTION </a:t>
            </a:r>
            <a:endParaRPr lang="en-US" b="1" dirty="0">
              <a:solidFill>
                <a:schemeClr val="bg1"/>
              </a:solidFill>
            </a:endParaRPr>
          </a:p>
        </p:txBody>
      </p:sp>
    </p:spTree>
    <p:extLst>
      <p:ext uri="{BB962C8B-B14F-4D97-AF65-F5344CB8AC3E}">
        <p14:creationId xmlns:p14="http://schemas.microsoft.com/office/powerpoint/2010/main" val="23528096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91"/>
          <a:stretch/>
        </p:blipFill>
        <p:spPr bwMode="auto">
          <a:xfrm>
            <a:off x="114300" y="2690639"/>
            <a:ext cx="4745732" cy="364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18"/>
          <p:cNvSpPr>
            <a:spLocks noChangeArrowheads="1"/>
          </p:cNvSpPr>
          <p:nvPr/>
        </p:nvSpPr>
        <p:spPr bwMode="auto">
          <a:xfrm>
            <a:off x="684213" y="115888"/>
            <a:ext cx="57041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chemeClr val="bg1"/>
                </a:solidFill>
              </a:rPr>
              <a:t>INTRODUCTION</a:t>
            </a:r>
            <a:r>
              <a:rPr lang="en-US" b="1" dirty="0" smtClean="0">
                <a:solidFill>
                  <a:schemeClr val="bg1"/>
                </a:solidFill>
              </a:rPr>
              <a:t> – SRF gun for the ELBE CW Accelerator</a:t>
            </a:r>
            <a:endParaRPr lang="en-US" b="1" dirty="0">
              <a:solidFill>
                <a:schemeClr val="bg1"/>
              </a:solidFill>
            </a:endParaRPr>
          </a:p>
        </p:txBody>
      </p:sp>
      <p:sp>
        <p:nvSpPr>
          <p:cNvPr id="4" name="Rechteck 3"/>
          <p:cNvSpPr/>
          <p:nvPr/>
        </p:nvSpPr>
        <p:spPr>
          <a:xfrm>
            <a:off x="403026" y="764704"/>
            <a:ext cx="7841381" cy="1754326"/>
          </a:xfrm>
          <a:prstGeom prst="rect">
            <a:avLst/>
          </a:prstGeom>
        </p:spPr>
        <p:txBody>
          <a:bodyPr wrap="square">
            <a:spAutoFit/>
          </a:bodyPr>
          <a:lstStyle/>
          <a:p>
            <a:r>
              <a:rPr lang="en-US" sz="1800" dirty="0" smtClean="0"/>
              <a:t>Application</a:t>
            </a:r>
          </a:p>
          <a:p>
            <a:pPr marL="285750" indent="-285750">
              <a:buFont typeface="Arial" pitchFamily="34" charset="0"/>
              <a:buChar char="•"/>
            </a:pPr>
            <a:r>
              <a:rPr lang="en-US" sz="1800" b="0" dirty="0" smtClean="0"/>
              <a:t>high peak current operation for CW-IR-FELs with 13 MHz, 80 </a:t>
            </a:r>
            <a:r>
              <a:rPr lang="en-US" sz="1800" b="0" dirty="0" err="1" smtClean="0"/>
              <a:t>pC</a:t>
            </a:r>
            <a:endParaRPr lang="en-US" sz="1800" b="0" dirty="0" smtClean="0"/>
          </a:p>
          <a:p>
            <a:pPr marL="285750" indent="-285750">
              <a:buFont typeface="Arial" pitchFamily="34" charset="0"/>
              <a:buChar char="•"/>
            </a:pPr>
            <a:r>
              <a:rPr lang="en-US" sz="1800" b="0" dirty="0" smtClean="0"/>
              <a:t>high bunch charge (1 </a:t>
            </a:r>
            <a:r>
              <a:rPr lang="en-US" sz="1800" b="0" dirty="0" err="1" smtClean="0"/>
              <a:t>nC</a:t>
            </a:r>
            <a:r>
              <a:rPr lang="en-US" sz="1800" b="0" dirty="0" smtClean="0"/>
              <a:t>), low rep-rate (&lt;1 MHz) for pulsed neutron and positron beam production (</a:t>
            </a:r>
            <a:r>
              <a:rPr lang="en-US" sz="1800" b="0" dirty="0" err="1" smtClean="0"/>
              <a:t>ToF</a:t>
            </a:r>
            <a:r>
              <a:rPr lang="en-US" sz="1800" b="0" dirty="0" smtClean="0"/>
              <a:t> experiments)</a:t>
            </a:r>
          </a:p>
          <a:p>
            <a:pPr marL="285750" indent="-285750">
              <a:buFont typeface="Arial" pitchFamily="34" charset="0"/>
              <a:buChar char="•"/>
            </a:pPr>
            <a:r>
              <a:rPr lang="en-US" sz="1800" b="0" dirty="0" smtClean="0">
                <a:solidFill>
                  <a:srgbClr val="3366FF"/>
                </a:solidFill>
              </a:rPr>
              <a:t>low </a:t>
            </a:r>
            <a:r>
              <a:rPr lang="en-US" sz="1800" b="0" dirty="0" err="1" smtClean="0">
                <a:solidFill>
                  <a:srgbClr val="3366FF"/>
                </a:solidFill>
              </a:rPr>
              <a:t>emittance</a:t>
            </a:r>
            <a:r>
              <a:rPr lang="en-US" sz="1800" b="0" dirty="0" smtClean="0">
                <a:solidFill>
                  <a:srgbClr val="3366FF"/>
                </a:solidFill>
              </a:rPr>
              <a:t>, medium charge (100 </a:t>
            </a:r>
            <a:r>
              <a:rPr lang="en-US" sz="1800" b="0" dirty="0" err="1" smtClean="0">
                <a:solidFill>
                  <a:srgbClr val="3366FF"/>
                </a:solidFill>
              </a:rPr>
              <a:t>pC</a:t>
            </a:r>
            <a:r>
              <a:rPr lang="en-US" sz="1800" b="0" dirty="0" smtClean="0">
                <a:solidFill>
                  <a:srgbClr val="3366FF"/>
                </a:solidFill>
              </a:rPr>
              <a:t>) with short pulses for THz-radiation and x-rays by inverse Compton backscattering</a:t>
            </a:r>
            <a:endParaRPr lang="en-US" sz="1800" b="0" dirty="0">
              <a:solidFill>
                <a:srgbClr val="3366FF"/>
              </a:solidFill>
            </a:endParaRPr>
          </a:p>
        </p:txBody>
      </p:sp>
      <p:sp>
        <p:nvSpPr>
          <p:cNvPr id="5" name="Rechteck 4"/>
          <p:cNvSpPr/>
          <p:nvPr/>
        </p:nvSpPr>
        <p:spPr>
          <a:xfrm>
            <a:off x="4860032" y="2519030"/>
            <a:ext cx="4248472" cy="3785652"/>
          </a:xfrm>
          <a:prstGeom prst="rect">
            <a:avLst/>
          </a:prstGeom>
        </p:spPr>
        <p:txBody>
          <a:bodyPr wrap="square">
            <a:spAutoFit/>
          </a:bodyPr>
          <a:lstStyle/>
          <a:p>
            <a:r>
              <a:rPr lang="en-US" sz="1800" dirty="0" smtClean="0"/>
              <a:t>Design</a:t>
            </a:r>
          </a:p>
          <a:p>
            <a:r>
              <a:rPr lang="en-US" b="0" dirty="0" smtClean="0"/>
              <a:t>medium average current: </a:t>
            </a:r>
          </a:p>
          <a:p>
            <a:r>
              <a:rPr lang="en-US" b="0" dirty="0" smtClean="0"/>
              <a:t>                       1 - 2 mA (&lt; 10 mA)</a:t>
            </a:r>
          </a:p>
          <a:p>
            <a:r>
              <a:rPr lang="en-US" b="0" dirty="0" smtClean="0"/>
              <a:t>high rep-rate:</a:t>
            </a:r>
          </a:p>
          <a:p>
            <a:r>
              <a:rPr lang="en-US" b="0" dirty="0" smtClean="0"/>
              <a:t>                       500 kHz, 13 MHz and higher</a:t>
            </a:r>
          </a:p>
          <a:p>
            <a:r>
              <a:rPr lang="en-US" b="0" dirty="0" smtClean="0"/>
              <a:t>low and high bunch charge: </a:t>
            </a:r>
          </a:p>
          <a:p>
            <a:r>
              <a:rPr lang="en-US" b="0" dirty="0" smtClean="0"/>
              <a:t>                       80 </a:t>
            </a:r>
            <a:r>
              <a:rPr lang="en-US" b="0" dirty="0" err="1" smtClean="0"/>
              <a:t>pC</a:t>
            </a:r>
            <a:r>
              <a:rPr lang="en-US" b="0" dirty="0" smtClean="0"/>
              <a:t> - 1 </a:t>
            </a:r>
            <a:r>
              <a:rPr lang="en-US" b="0" dirty="0" err="1" smtClean="0"/>
              <a:t>nC</a:t>
            </a:r>
            <a:endParaRPr lang="en-US" b="0" dirty="0" smtClean="0"/>
          </a:p>
          <a:p>
            <a:r>
              <a:rPr lang="en-US" b="0" dirty="0" smtClean="0"/>
              <a:t>low transverse </a:t>
            </a:r>
            <a:r>
              <a:rPr lang="en-US" b="0" dirty="0" err="1" smtClean="0"/>
              <a:t>emittance</a:t>
            </a:r>
            <a:r>
              <a:rPr lang="en-US" b="0" dirty="0" smtClean="0"/>
              <a:t>: </a:t>
            </a:r>
          </a:p>
          <a:p>
            <a:r>
              <a:rPr lang="en-US" b="0" dirty="0" smtClean="0"/>
              <a:t>                        1 - 3 mm </a:t>
            </a:r>
            <a:r>
              <a:rPr lang="en-US" b="0" dirty="0" err="1" smtClean="0"/>
              <a:t>mrad</a:t>
            </a:r>
            <a:endParaRPr lang="en-US" b="0" dirty="0" smtClean="0"/>
          </a:p>
          <a:p>
            <a:r>
              <a:rPr lang="en-US" b="0" dirty="0" smtClean="0"/>
              <a:t>high energy:  </a:t>
            </a:r>
          </a:p>
          <a:p>
            <a:r>
              <a:rPr lang="en-US" b="0" dirty="0" smtClean="0"/>
              <a:t>                ≤ 9 MeV, 3½ cells (stand alone) </a:t>
            </a:r>
          </a:p>
          <a:p>
            <a:r>
              <a:rPr lang="en-US" b="0" dirty="0" smtClean="0"/>
              <a:t>highly compatible with ELBE </a:t>
            </a:r>
            <a:r>
              <a:rPr lang="en-US" b="0" dirty="0" err="1" smtClean="0"/>
              <a:t>cryomodule</a:t>
            </a:r>
            <a:r>
              <a:rPr lang="en-US" b="0" dirty="0" smtClean="0"/>
              <a:t> (LLRF, high power RF, RF couplers, etc.)</a:t>
            </a:r>
          </a:p>
          <a:p>
            <a:r>
              <a:rPr lang="en-US" b="0" dirty="0" smtClean="0"/>
              <a:t>LN2-cooled, exchangeable high-QE photo cathode </a:t>
            </a:r>
            <a:endParaRPr lang="en-US" b="0" dirty="0"/>
          </a:p>
        </p:txBody>
      </p:sp>
    </p:spTree>
    <p:extLst>
      <p:ext uri="{BB962C8B-B14F-4D97-AF65-F5344CB8AC3E}">
        <p14:creationId xmlns:p14="http://schemas.microsoft.com/office/powerpoint/2010/main" val="3690817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544" name="Group 80"/>
          <p:cNvGraphicFramePr>
            <a:graphicFrameLocks noGrp="1"/>
          </p:cNvGraphicFramePr>
          <p:nvPr>
            <p:ph sz="quarter" idx="2"/>
          </p:nvPr>
        </p:nvGraphicFramePr>
        <p:xfrm>
          <a:off x="684213" y="5373688"/>
          <a:ext cx="4227512" cy="920880"/>
        </p:xfrm>
        <a:graphic>
          <a:graphicData uri="http://schemas.openxmlformats.org/drawingml/2006/table">
            <a:tbl>
              <a:tblPr/>
              <a:tblGrid>
                <a:gridCol w="1054100"/>
                <a:gridCol w="1054100"/>
                <a:gridCol w="1216025"/>
                <a:gridCol w="903287"/>
              </a:tblGrid>
              <a:tr h="261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Palatino Linotype" pitchFamily="18" charset="0"/>
                      </a:endParaRPr>
                    </a:p>
                  </a:txBody>
                  <a:tcPr marL="90000" marR="90000" marT="46800" marB="46800"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E</a:t>
                      </a:r>
                      <a:r>
                        <a:rPr kumimoji="0" lang="en-US" sz="1400" b="0" i="0" u="none" strike="noStrike" cap="none" normalizeH="0" baseline="-25000" smtClean="0">
                          <a:ln>
                            <a:noFill/>
                          </a:ln>
                          <a:solidFill>
                            <a:schemeClr val="tx1"/>
                          </a:solidFill>
                          <a:effectLst/>
                          <a:latin typeface="Palatino Linotype" pitchFamily="18" charset="0"/>
                        </a:rPr>
                        <a:t>acc</a:t>
                      </a:r>
                      <a:endParaRPr kumimoji="0" lang="en-US" sz="1400" b="0" i="0" u="none" strike="noStrike" cap="none" normalizeH="0" baseline="0" smtClean="0">
                        <a:ln>
                          <a:noFill/>
                        </a:ln>
                        <a:solidFill>
                          <a:schemeClr val="tx1"/>
                        </a:solidFill>
                        <a:effectLst/>
                        <a:latin typeface="Palatino Linotype"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E</a:t>
                      </a:r>
                      <a:r>
                        <a:rPr kumimoji="0" lang="en-US" sz="1400" b="0" i="0" u="none" strike="noStrike" cap="none" normalizeH="0" baseline="-25000" smtClean="0">
                          <a:ln>
                            <a:noFill/>
                          </a:ln>
                          <a:solidFill>
                            <a:schemeClr val="tx1"/>
                          </a:solidFill>
                          <a:effectLst/>
                          <a:latin typeface="Palatino Linotype" pitchFamily="18" charset="0"/>
                        </a:rPr>
                        <a:t>peak </a:t>
                      </a:r>
                      <a:r>
                        <a:rPr kumimoji="0" lang="en-US" sz="1400" b="0" i="0" u="none" strike="noStrike" cap="none" normalizeH="0" baseline="0" smtClean="0">
                          <a:ln>
                            <a:noFill/>
                          </a:ln>
                          <a:solidFill>
                            <a:schemeClr val="tx1"/>
                          </a:solidFill>
                          <a:effectLst/>
                          <a:latin typeface="Palatino Linotype" pitchFamily="18" charset="0"/>
                        </a:rPr>
                        <a:t>on Axis</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E</a:t>
                      </a:r>
                      <a:r>
                        <a:rPr kumimoji="0" lang="en-US" sz="1400" b="0" i="0" u="none" strike="noStrike" cap="none" normalizeH="0" baseline="-25000" smtClean="0">
                          <a:ln>
                            <a:noFill/>
                          </a:ln>
                          <a:solidFill>
                            <a:schemeClr val="tx1"/>
                          </a:solidFill>
                          <a:effectLst/>
                          <a:latin typeface="Palatino Linotype" pitchFamily="18" charset="0"/>
                        </a:rPr>
                        <a:t>kin</a:t>
                      </a:r>
                      <a:endParaRPr kumimoji="0" lang="en-US" sz="1400" b="0" i="0" u="none" strike="noStrike" cap="none" normalizeH="0" baseline="0" smtClean="0">
                        <a:ln>
                          <a:noFill/>
                        </a:ln>
                        <a:solidFill>
                          <a:schemeClr val="tx1"/>
                        </a:solidFill>
                        <a:effectLst/>
                        <a:latin typeface="Palatino Linotype" pitchFamily="18" charset="0"/>
                      </a:endParaRPr>
                    </a:p>
                  </a:txBody>
                  <a:tcPr marL="90000" marR="90000" marT="46800" marB="46800"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r h="271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CW</a:t>
                      </a:r>
                    </a:p>
                  </a:txBody>
                  <a:tcPr marL="90000" marR="90000" marT="46800" marB="468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6.5 MV/m</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17.5 MV/m</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3.3 MeV</a:t>
                      </a:r>
                    </a:p>
                  </a:txBody>
                  <a:tcPr marL="90000" marR="90000" marT="46800" marB="468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50000"/>
                      </a:schemeClr>
                    </a:solid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Pulsed RF</a:t>
                      </a:r>
                    </a:p>
                  </a:txBody>
                  <a:tcPr marL="90000" marR="90000" marT="46800" marB="468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8 MV/m</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Palatino Linotype" pitchFamily="18" charset="0"/>
                        </a:rPr>
                        <a:t>22 MV/m</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Palatino Linotype" pitchFamily="18" charset="0"/>
                        </a:rPr>
                        <a:t>4.0 MeV</a:t>
                      </a:r>
                    </a:p>
                  </a:txBody>
                  <a:tcPr marL="90000" marR="90000" marT="46800" marB="468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solidFill>
                      <a:schemeClr val="bg1">
                        <a:alpha val="50000"/>
                      </a:schemeClr>
                    </a:solidFill>
                  </a:tcPr>
                </a:tc>
              </a:tr>
            </a:tbl>
          </a:graphicData>
        </a:graphic>
      </p:graphicFrame>
      <p:sp>
        <p:nvSpPr>
          <p:cNvPr id="190491" name="Text Box 27"/>
          <p:cNvSpPr txBox="1">
            <a:spLocks noChangeArrowheads="1"/>
          </p:cNvSpPr>
          <p:nvPr/>
        </p:nvSpPr>
        <p:spPr bwMode="auto">
          <a:xfrm>
            <a:off x="5580063" y="981075"/>
            <a:ext cx="3419475" cy="4403386"/>
          </a:xfrm>
          <a:prstGeom prst="rect">
            <a:avLst/>
          </a:prstGeom>
          <a:solidFill>
            <a:schemeClr val="bg1">
              <a:alpha val="50000"/>
            </a:schemeClr>
          </a:solidFill>
          <a:ln>
            <a:noFill/>
          </a:ln>
          <a:effectLst/>
          <a:extLst>
            <a:ext uri="{91240B29-F687-4F45-9708-019B960494DF}">
              <a14:hiddenLine xmlns:a14="http://schemas.microsoft.com/office/drawing/2010/main" w="25400">
                <a:solidFill>
                  <a:srgbClr val="003E8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0" indent="0">
              <a:spcBef>
                <a:spcPct val="50000"/>
              </a:spcBef>
            </a:pPr>
            <a:endParaRPr lang="en-US" dirty="0">
              <a:latin typeface="+mn-lt"/>
            </a:endParaRPr>
          </a:p>
          <a:p>
            <a:pPr>
              <a:spcBef>
                <a:spcPct val="50000"/>
              </a:spcBef>
              <a:buFontTx/>
              <a:buChar char="•"/>
            </a:pPr>
            <a:r>
              <a:rPr lang="en-US" b="0" dirty="0">
                <a:latin typeface="+mn-lt"/>
              </a:rPr>
              <a:t>measured Q</a:t>
            </a:r>
            <a:r>
              <a:rPr lang="en-US" b="0" baseline="-25000" dirty="0">
                <a:latin typeface="+mn-lt"/>
              </a:rPr>
              <a:t>0</a:t>
            </a:r>
            <a:r>
              <a:rPr lang="en-US" b="0" dirty="0">
                <a:latin typeface="+mn-lt"/>
              </a:rPr>
              <a:t> is 10 times lower than in vertical test </a:t>
            </a:r>
          </a:p>
          <a:p>
            <a:pPr>
              <a:spcBef>
                <a:spcPct val="50000"/>
              </a:spcBef>
            </a:pPr>
            <a:r>
              <a:rPr lang="en-US" b="0" dirty="0">
                <a:latin typeface="+mn-lt"/>
              </a:rPr>
              <a:t>  → cavity pollution during string assembly?</a:t>
            </a:r>
          </a:p>
          <a:p>
            <a:pPr>
              <a:spcBef>
                <a:spcPct val="50000"/>
              </a:spcBef>
              <a:buFontTx/>
              <a:buChar char="•"/>
            </a:pPr>
            <a:r>
              <a:rPr lang="en-US" b="0" dirty="0">
                <a:latin typeface="+mn-lt"/>
              </a:rPr>
              <a:t>Maximum achievable field 1/3 of the design value 50 MV/m) </a:t>
            </a:r>
          </a:p>
          <a:p>
            <a:pPr>
              <a:spcBef>
                <a:spcPct val="50000"/>
              </a:spcBef>
              <a:buFontTx/>
              <a:buChar char="•"/>
            </a:pPr>
            <a:r>
              <a:rPr lang="en-US" b="0" dirty="0">
                <a:latin typeface="+mn-lt"/>
              </a:rPr>
              <a:t>Cavity performance limited by FE &amp; He consumption</a:t>
            </a:r>
          </a:p>
          <a:p>
            <a:pPr>
              <a:spcBef>
                <a:spcPct val="50000"/>
              </a:spcBef>
            </a:pPr>
            <a:r>
              <a:rPr lang="en-US" u="sng" dirty="0">
                <a:latin typeface="+mn-lt"/>
              </a:rPr>
              <a:t>Good News</a:t>
            </a:r>
          </a:p>
          <a:p>
            <a:pPr>
              <a:spcBef>
                <a:spcPct val="50000"/>
              </a:spcBef>
              <a:buFontTx/>
              <a:buChar char="•"/>
            </a:pPr>
            <a:r>
              <a:rPr lang="en-US" b="0" dirty="0">
                <a:latin typeface="+mn-lt"/>
              </a:rPr>
              <a:t>No Q degradation seen since 4 years of operation! </a:t>
            </a:r>
          </a:p>
          <a:p>
            <a:pPr>
              <a:spcBef>
                <a:spcPct val="50000"/>
              </a:spcBef>
              <a:buFontTx/>
              <a:buChar char="•"/>
            </a:pPr>
            <a:r>
              <a:rPr lang="en-US" b="0" dirty="0">
                <a:latin typeface="+mn-lt"/>
              </a:rPr>
              <a:t>Same performance of  cavity with or w/o cathode!</a:t>
            </a:r>
          </a:p>
        </p:txBody>
      </p:sp>
      <p:sp>
        <p:nvSpPr>
          <p:cNvPr id="190493" name="Rectangle 29"/>
          <p:cNvSpPr>
            <a:spLocks noChangeArrowheads="1"/>
          </p:cNvSpPr>
          <p:nvPr/>
        </p:nvSpPr>
        <p:spPr bwMode="auto">
          <a:xfrm>
            <a:off x="250825" y="620713"/>
            <a:ext cx="6265391" cy="3715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r>
              <a:rPr lang="en-US" sz="1800" dirty="0"/>
              <a:t>Q vs. E </a:t>
            </a:r>
            <a:r>
              <a:rPr lang="en-US" sz="1800" dirty="0" smtClean="0"/>
              <a:t>measurement </a:t>
            </a:r>
            <a:r>
              <a:rPr lang="en-US" sz="1800" dirty="0"/>
              <a:t>to identify cavity </a:t>
            </a:r>
            <a:r>
              <a:rPr lang="en-US" sz="1800" dirty="0" smtClean="0"/>
              <a:t>contamination</a:t>
            </a:r>
            <a:endParaRPr lang="en-US" sz="1800" dirty="0"/>
          </a:p>
        </p:txBody>
      </p:sp>
      <p:graphicFrame>
        <p:nvGraphicFramePr>
          <p:cNvPr id="190500" name="Object 36"/>
          <p:cNvGraphicFramePr>
            <a:graphicFrameLocks noGrp="1" noChangeAspect="1"/>
          </p:cNvGraphicFramePr>
          <p:nvPr>
            <p:ph sz="half" idx="1"/>
            <p:extLst>
              <p:ext uri="{D42A27DB-BD31-4B8C-83A1-F6EECF244321}">
                <p14:modId xmlns:p14="http://schemas.microsoft.com/office/powerpoint/2010/main" val="4252937152"/>
              </p:ext>
            </p:extLst>
          </p:nvPr>
        </p:nvGraphicFramePr>
        <p:xfrm>
          <a:off x="106933" y="1175513"/>
          <a:ext cx="5257155" cy="3837663"/>
        </p:xfrm>
        <a:graphic>
          <a:graphicData uri="http://schemas.openxmlformats.org/presentationml/2006/ole">
            <mc:AlternateContent xmlns:mc="http://schemas.openxmlformats.org/markup-compatibility/2006">
              <mc:Choice xmlns:v="urn:schemas-microsoft-com:vml" Requires="v">
                <p:oleObj spid="_x0000_s59465" name="Graph" r:id="rId4" imgW="4044086" imgH="2839517" progId="Origin50.Graph">
                  <p:embed/>
                </p:oleObj>
              </mc:Choice>
              <mc:Fallback>
                <p:oleObj name="Graph" r:id="rId4" imgW="4044086" imgH="2839517" progId="Origin50.Graph">
                  <p:embed/>
                  <p:pic>
                    <p:nvPicPr>
                      <p:cNvPr id="0" name="Picture 2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33" y="1175513"/>
                        <a:ext cx="5257155" cy="383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92" name="Object 28"/>
          <p:cNvGraphicFramePr>
            <a:graphicFrameLocks noGrp="1" noChangeAspect="1"/>
          </p:cNvGraphicFramePr>
          <p:nvPr>
            <p:ph sz="quarter" idx="3"/>
          </p:nvPr>
        </p:nvGraphicFramePr>
        <p:xfrm>
          <a:off x="765175" y="1268413"/>
          <a:ext cx="711200" cy="457200"/>
        </p:xfrm>
        <a:graphic>
          <a:graphicData uri="http://schemas.openxmlformats.org/presentationml/2006/ole">
            <mc:AlternateContent xmlns:mc="http://schemas.openxmlformats.org/markup-compatibility/2006">
              <mc:Choice xmlns:v="urn:schemas-microsoft-com:vml" Requires="v">
                <p:oleObj spid="_x0000_s59466" name="Equation" r:id="rId6" imgW="711200" imgH="457200" progId="">
                  <p:embed/>
                </p:oleObj>
              </mc:Choice>
              <mc:Fallback>
                <p:oleObj name="Equation" r:id="rId6" imgW="711200" imgH="457200" progId="">
                  <p:embed/>
                  <p:pic>
                    <p:nvPicPr>
                      <p:cNvPr id="0"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75" y="1268413"/>
                        <a:ext cx="711200" cy="45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0545" name="Text Box 81"/>
          <p:cNvSpPr txBox="1">
            <a:spLocks noChangeArrowheads="1"/>
          </p:cNvSpPr>
          <p:nvPr/>
        </p:nvSpPr>
        <p:spPr bwMode="auto">
          <a:xfrm>
            <a:off x="323850" y="5037138"/>
            <a:ext cx="1114425" cy="336550"/>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u="sng"/>
              <a:t>Summary:</a:t>
            </a:r>
          </a:p>
        </p:txBody>
      </p:sp>
      <p:sp>
        <p:nvSpPr>
          <p:cNvPr id="10" name="Rectangle 18"/>
          <p:cNvSpPr>
            <a:spLocks noChangeArrowheads="1"/>
          </p:cNvSpPr>
          <p:nvPr/>
        </p:nvSpPr>
        <p:spPr bwMode="auto">
          <a:xfrm>
            <a:off x="684213" y="115888"/>
            <a:ext cx="35252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chemeClr val="bg1"/>
                </a:solidFill>
              </a:rPr>
              <a:t>STATUS</a:t>
            </a:r>
            <a:r>
              <a:rPr lang="en-US" b="1" dirty="0" smtClean="0">
                <a:solidFill>
                  <a:schemeClr val="bg1"/>
                </a:solidFill>
              </a:rPr>
              <a:t> – Superconducting Cavity</a:t>
            </a:r>
            <a:endParaRPr lang="en-US" b="1" dirty="0">
              <a:solidFill>
                <a:schemeClr val="bg1"/>
              </a:solidFill>
            </a:endParaRPr>
          </a:p>
        </p:txBody>
      </p:sp>
    </p:spTree>
    <p:extLst>
      <p:ext uri="{BB962C8B-B14F-4D97-AF65-F5344CB8AC3E}">
        <p14:creationId xmlns:p14="http://schemas.microsoft.com/office/powerpoint/2010/main" val="1002186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sz="half" idx="1"/>
            <p:extLst>
              <p:ext uri="{D42A27DB-BD31-4B8C-83A1-F6EECF244321}">
                <p14:modId xmlns:p14="http://schemas.microsoft.com/office/powerpoint/2010/main" val="2754560647"/>
              </p:ext>
            </p:extLst>
          </p:nvPr>
        </p:nvGraphicFramePr>
        <p:xfrm>
          <a:off x="260003" y="1911697"/>
          <a:ext cx="5721350" cy="3965575"/>
        </p:xfrm>
        <a:graphic>
          <a:graphicData uri="http://schemas.openxmlformats.org/presentationml/2006/ole">
            <mc:AlternateContent xmlns:mc="http://schemas.openxmlformats.org/markup-compatibility/2006">
              <mc:Choice xmlns:v="urn:schemas-microsoft-com:vml" Requires="v">
                <p:oleObj spid="_x0000_s54299" name="Photo Editor Photo" r:id="rId3" imgW="6447619" imgH="4123810" progId="">
                  <p:embed/>
                </p:oleObj>
              </mc:Choice>
              <mc:Fallback>
                <p:oleObj name="Photo Editor Photo" r:id="rId3" imgW="6447619" imgH="4123810" progId="">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03" y="1911697"/>
                        <a:ext cx="5721350" cy="3965575"/>
                      </a:xfrm>
                      <a:prstGeom prst="rect">
                        <a:avLst/>
                      </a:prstGeom>
                      <a:noFill/>
                      <a:ln>
                        <a:noFill/>
                      </a:ln>
                      <a:effectLst/>
                      <a:extLst>
                        <a:ext uri="{909E8E84-426E-40DD-AFC4-6F175D3DCCD1}">
                          <a14:hiddenFill xmlns:a14="http://schemas.microsoft.com/office/drawing/2010/main">
                            <a:solidFill>
                              <a:srgbClr val="003E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7" name="Picture 6" descr="Halbschnitt Kryostat Perspektive"/>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t="2467" b="1926"/>
          <a:stretch>
            <a:fillRect/>
          </a:stretch>
        </p:blipFill>
        <p:spPr bwMode="auto">
          <a:xfrm>
            <a:off x="107950" y="588963"/>
            <a:ext cx="2466975" cy="204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AutoShape 10"/>
          <p:cNvSpPr>
            <a:spLocks noChangeArrowheads="1"/>
          </p:cNvSpPr>
          <p:nvPr/>
        </p:nvSpPr>
        <p:spPr bwMode="auto">
          <a:xfrm rot="5797248">
            <a:off x="547688" y="2773362"/>
            <a:ext cx="863600" cy="447675"/>
          </a:xfrm>
          <a:custGeom>
            <a:avLst/>
            <a:gdLst>
              <a:gd name="T0" fmla="*/ 33096784 w 21600"/>
              <a:gd name="T1" fmla="*/ 0 h 21600"/>
              <a:gd name="T2" fmla="*/ 0 w 21600"/>
              <a:gd name="T3" fmla="*/ 4646783 h 21600"/>
              <a:gd name="T4" fmla="*/ 33096784 w 21600"/>
              <a:gd name="T5" fmla="*/ 9293566 h 21600"/>
              <a:gd name="T6" fmla="*/ 44129027 w 21600"/>
              <a:gd name="T7" fmla="*/ 464678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3E89"/>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90000" tIns="46800" rIns="90000" bIns="46800" anchor="ctr"/>
          <a:lstStyle/>
          <a:p>
            <a:endParaRPr lang="en-US" sz="1800" b="0" smtClean="0">
              <a:solidFill>
                <a:srgbClr val="000000"/>
              </a:solidFill>
              <a:latin typeface="Arial" pitchFamily="34" charset="0"/>
            </a:endParaRPr>
          </a:p>
        </p:txBody>
      </p:sp>
      <p:sp>
        <p:nvSpPr>
          <p:cNvPr id="1029" name="Text Box 21"/>
          <p:cNvSpPr txBox="1">
            <a:spLocks noChangeArrowheads="1"/>
          </p:cNvSpPr>
          <p:nvPr/>
        </p:nvSpPr>
        <p:spPr bwMode="auto">
          <a:xfrm>
            <a:off x="4371975" y="765175"/>
            <a:ext cx="46831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800" smtClean="0">
                <a:solidFill>
                  <a:srgbClr val="FF0000"/>
                </a:solidFill>
              </a:rPr>
              <a:t>ELBE Superconducting RF Photoinjector</a:t>
            </a:r>
          </a:p>
          <a:p>
            <a:pPr eaLnBrk="1" hangingPunct="1">
              <a:buFontTx/>
              <a:buChar char="•"/>
            </a:pPr>
            <a:r>
              <a:rPr lang="en-US" sz="1800" smtClean="0">
                <a:solidFill>
                  <a:srgbClr val="FF0000"/>
                </a:solidFill>
              </a:rPr>
              <a:t> New Injector for the ELBE SC Linac</a:t>
            </a:r>
          </a:p>
          <a:p>
            <a:pPr eaLnBrk="1" hangingPunct="1">
              <a:buFontTx/>
              <a:buChar char="•"/>
            </a:pPr>
            <a:r>
              <a:rPr lang="en-US" sz="1800" smtClean="0">
                <a:solidFill>
                  <a:srgbClr val="FF0000"/>
                </a:solidFill>
              </a:rPr>
              <a:t> Test Bench for SRF Gun R&amp;D</a:t>
            </a:r>
          </a:p>
        </p:txBody>
      </p:sp>
      <p:sp>
        <p:nvSpPr>
          <p:cNvPr id="1030" name="Oval 65"/>
          <p:cNvSpPr>
            <a:spLocks noChangeArrowheads="1"/>
          </p:cNvSpPr>
          <p:nvPr/>
        </p:nvSpPr>
        <p:spPr bwMode="auto">
          <a:xfrm>
            <a:off x="250825" y="3573463"/>
            <a:ext cx="1330325" cy="8636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lang="en-US" sz="1800" b="0" smtClean="0">
              <a:solidFill>
                <a:srgbClr val="000000"/>
              </a:solidFill>
              <a:latin typeface="Arial" pitchFamily="34" charset="0"/>
            </a:endParaRPr>
          </a:p>
        </p:txBody>
      </p:sp>
      <p:sp>
        <p:nvSpPr>
          <p:cNvPr id="1031" name="Rechteck 8"/>
          <p:cNvSpPr>
            <a:spLocks noChangeArrowheads="1"/>
          </p:cNvSpPr>
          <p:nvPr/>
        </p:nvSpPr>
        <p:spPr bwMode="auto">
          <a:xfrm>
            <a:off x="683568" y="0"/>
            <a:ext cx="5286375"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sz="1800" b="0" dirty="0" smtClean="0">
                <a:solidFill>
                  <a:srgbClr val="FFFFFF"/>
                </a:solidFill>
                <a:latin typeface="Arial" pitchFamily="34" charset="0"/>
              </a:rPr>
              <a:t>STATUS – SRF Gun at ELBE </a:t>
            </a:r>
          </a:p>
        </p:txBody>
      </p:sp>
      <p:pic>
        <p:nvPicPr>
          <p:cNvPr id="1075" name="Picture 4570" descr="Doglegphoto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663" y="1989138"/>
            <a:ext cx="4703762"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7" name="Line 53"/>
          <p:cNvSpPr>
            <a:spLocks noChangeShapeType="1"/>
          </p:cNvSpPr>
          <p:nvPr/>
        </p:nvSpPr>
        <p:spPr bwMode="auto">
          <a:xfrm flipH="1" flipV="1">
            <a:off x="949871" y="4005064"/>
            <a:ext cx="885825" cy="28803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b="0" smtClean="0">
              <a:solidFill>
                <a:srgbClr val="000000"/>
              </a:solidFill>
              <a:latin typeface="Arial" pitchFamily="34" charset="0"/>
            </a:endParaRPr>
          </a:p>
        </p:txBody>
      </p:sp>
      <p:sp>
        <p:nvSpPr>
          <p:cNvPr id="4" name="Textfeld 3"/>
          <p:cNvSpPr txBox="1"/>
          <p:nvPr/>
        </p:nvSpPr>
        <p:spPr>
          <a:xfrm>
            <a:off x="1763688" y="4149080"/>
            <a:ext cx="1733167" cy="338554"/>
          </a:xfrm>
          <a:prstGeom prst="rect">
            <a:avLst/>
          </a:prstGeom>
          <a:noFill/>
          <a:ln>
            <a:solidFill>
              <a:schemeClr val="tx1"/>
            </a:solidFill>
          </a:ln>
        </p:spPr>
        <p:txBody>
          <a:bodyPr wrap="none" rtlCol="0">
            <a:spAutoFit/>
          </a:bodyPr>
          <a:lstStyle/>
          <a:p>
            <a:r>
              <a:rPr lang="de-DE" dirty="0" err="1" smtClean="0"/>
              <a:t>Dogleg</a:t>
            </a:r>
            <a:r>
              <a:rPr lang="de-DE" dirty="0" smtClean="0"/>
              <a:t> </a:t>
            </a:r>
            <a:r>
              <a:rPr lang="de-DE" dirty="0" err="1" smtClean="0"/>
              <a:t>to</a:t>
            </a:r>
            <a:r>
              <a:rPr lang="de-DE" dirty="0" smtClean="0"/>
              <a:t> ELBE</a:t>
            </a:r>
            <a:endParaRPr lang="de-DE" dirty="0"/>
          </a:p>
        </p:txBody>
      </p:sp>
      <p:sp>
        <p:nvSpPr>
          <p:cNvPr id="14" name="Line 53"/>
          <p:cNvSpPr>
            <a:spLocks noChangeShapeType="1"/>
          </p:cNvSpPr>
          <p:nvPr/>
        </p:nvSpPr>
        <p:spPr bwMode="auto">
          <a:xfrm flipV="1">
            <a:off x="915986" y="4149080"/>
            <a:ext cx="33883" cy="93610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b="0" smtClean="0">
              <a:solidFill>
                <a:srgbClr val="000000"/>
              </a:solidFill>
              <a:latin typeface="Arial" pitchFamily="34" charset="0"/>
            </a:endParaRPr>
          </a:p>
        </p:txBody>
      </p:sp>
      <p:sp>
        <p:nvSpPr>
          <p:cNvPr id="15" name="Textfeld 14"/>
          <p:cNvSpPr txBox="1"/>
          <p:nvPr/>
        </p:nvSpPr>
        <p:spPr>
          <a:xfrm>
            <a:off x="879427" y="4962654"/>
            <a:ext cx="2180405" cy="338554"/>
          </a:xfrm>
          <a:prstGeom prst="rect">
            <a:avLst/>
          </a:prstGeom>
          <a:noFill/>
          <a:ln>
            <a:solidFill>
              <a:schemeClr val="tx1"/>
            </a:solidFill>
          </a:ln>
        </p:spPr>
        <p:txBody>
          <a:bodyPr wrap="none" rtlCol="0">
            <a:spAutoFit/>
          </a:bodyPr>
          <a:lstStyle/>
          <a:p>
            <a:r>
              <a:rPr lang="de-DE" dirty="0" err="1" smtClean="0"/>
              <a:t>Diagnostic</a:t>
            </a:r>
            <a:r>
              <a:rPr lang="de-DE" dirty="0" smtClean="0"/>
              <a:t> </a:t>
            </a:r>
            <a:r>
              <a:rPr lang="de-DE" dirty="0" err="1"/>
              <a:t>b</a:t>
            </a:r>
            <a:r>
              <a:rPr lang="de-DE" dirty="0" err="1" smtClean="0"/>
              <a:t>eamline</a:t>
            </a:r>
            <a:endParaRPr lang="de-DE" dirty="0"/>
          </a:p>
        </p:txBody>
      </p:sp>
    </p:spTree>
    <p:extLst>
      <p:ext uri="{BB962C8B-B14F-4D97-AF65-F5344CB8AC3E}">
        <p14:creationId xmlns:p14="http://schemas.microsoft.com/office/powerpoint/2010/main" val="1905923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8"/>
          <p:cNvSpPr>
            <a:spLocks noChangeArrowheads="1"/>
          </p:cNvSpPr>
          <p:nvPr/>
        </p:nvSpPr>
        <p:spPr bwMode="auto">
          <a:xfrm>
            <a:off x="683568" y="0"/>
            <a:ext cx="52863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sz="1800" b="0" dirty="0" smtClean="0">
                <a:solidFill>
                  <a:srgbClr val="FFFFFF"/>
                </a:solidFill>
                <a:latin typeface="Arial" pitchFamily="34" charset="0"/>
              </a:rPr>
              <a:t>STATUS – SRF Gun Diagnostic </a:t>
            </a:r>
            <a:r>
              <a:rPr lang="en-US" sz="1800" b="0" dirty="0" err="1" smtClean="0">
                <a:solidFill>
                  <a:srgbClr val="FFFFFF"/>
                </a:solidFill>
                <a:latin typeface="Arial" pitchFamily="34" charset="0"/>
              </a:rPr>
              <a:t>Beamline</a:t>
            </a:r>
            <a:r>
              <a:rPr lang="en-US" sz="1800" b="0" dirty="0" smtClean="0">
                <a:solidFill>
                  <a:srgbClr val="FFFFFF"/>
                </a:solidFill>
                <a:latin typeface="Arial" pitchFamily="34" charset="0"/>
              </a:rPr>
              <a:t> </a:t>
            </a:r>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l="6253" t="32280" r="6281" b="29990"/>
          <a:stretch>
            <a:fillRect/>
          </a:stretch>
        </p:blipFill>
        <p:spPr bwMode="auto">
          <a:xfrm>
            <a:off x="555808" y="1247274"/>
            <a:ext cx="7844820" cy="22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 Verbindung mit Pfeil 6"/>
          <p:cNvCxnSpPr/>
          <p:nvPr/>
        </p:nvCxnSpPr>
        <p:spPr bwMode="auto">
          <a:xfrm flipV="1">
            <a:off x="3995936" y="1124744"/>
            <a:ext cx="792088" cy="720080"/>
          </a:xfrm>
          <a:prstGeom prst="straightConnector1">
            <a:avLst/>
          </a:prstGeom>
          <a:solidFill>
            <a:srgbClr val="003E89"/>
          </a:solidFill>
          <a:ln w="19050"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7"/>
          <p:cNvSpPr txBox="1"/>
          <p:nvPr/>
        </p:nvSpPr>
        <p:spPr>
          <a:xfrm>
            <a:off x="4490385" y="836712"/>
            <a:ext cx="729687" cy="338554"/>
          </a:xfrm>
          <a:prstGeom prst="rect">
            <a:avLst/>
          </a:prstGeom>
          <a:noFill/>
        </p:spPr>
        <p:txBody>
          <a:bodyPr wrap="none" rtlCol="0">
            <a:spAutoFit/>
          </a:bodyPr>
          <a:lstStyle/>
          <a:p>
            <a:r>
              <a:rPr lang="de-DE" dirty="0" smtClean="0"/>
              <a:t>ELBE</a:t>
            </a:r>
            <a:endParaRPr lang="de-DE" dirty="0"/>
          </a:p>
        </p:txBody>
      </p:sp>
      <p:sp>
        <p:nvSpPr>
          <p:cNvPr id="9" name="Text Box 3"/>
          <p:cNvSpPr txBox="1">
            <a:spLocks noChangeArrowheads="1"/>
          </p:cNvSpPr>
          <p:nvPr/>
        </p:nvSpPr>
        <p:spPr bwMode="auto">
          <a:xfrm>
            <a:off x="540420" y="3933056"/>
            <a:ext cx="6119812" cy="2064284"/>
          </a:xfrm>
          <a:prstGeom prst="rect">
            <a:avLst/>
          </a:prstGeom>
          <a:solidFill>
            <a:schemeClr val="bg1">
              <a:alpha val="5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Tx/>
              <a:buChar char="•"/>
            </a:pPr>
            <a:r>
              <a:rPr lang="en-US" dirty="0" smtClean="0">
                <a:latin typeface="Palatino Linotype" pitchFamily="18" charset="0"/>
              </a:rPr>
              <a:t>Faraday cup:  current,  bunch charge,  dark current</a:t>
            </a:r>
          </a:p>
          <a:p>
            <a:pPr>
              <a:buFontTx/>
              <a:buChar char="•"/>
            </a:pPr>
            <a:r>
              <a:rPr lang="en-US" dirty="0" smtClean="0">
                <a:latin typeface="Palatino Linotype" pitchFamily="18" charset="0"/>
              </a:rPr>
              <a:t>five screen stations with YAGs  and OTR</a:t>
            </a:r>
            <a:r>
              <a:rPr lang="en-US" dirty="0">
                <a:latin typeface="Palatino Linotype" pitchFamily="18" charset="0"/>
              </a:rPr>
              <a:t>s</a:t>
            </a:r>
            <a:r>
              <a:rPr lang="en-US" dirty="0" smtClean="0">
                <a:latin typeface="Palatino Linotype" pitchFamily="18" charset="0"/>
              </a:rPr>
              <a:t> </a:t>
            </a:r>
          </a:p>
          <a:p>
            <a:pPr>
              <a:buFontTx/>
              <a:buChar char="•"/>
            </a:pPr>
            <a:r>
              <a:rPr lang="en-US" dirty="0" smtClean="0">
                <a:latin typeface="Palatino Linotype" pitchFamily="18" charset="0"/>
              </a:rPr>
              <a:t>180° bending magnet: energy </a:t>
            </a:r>
            <a:r>
              <a:rPr lang="en-US" dirty="0">
                <a:latin typeface="Palatino Linotype" pitchFamily="18" charset="0"/>
              </a:rPr>
              <a:t>and energy </a:t>
            </a:r>
            <a:r>
              <a:rPr lang="en-US" dirty="0" smtClean="0">
                <a:latin typeface="Palatino Linotype" pitchFamily="18" charset="0"/>
              </a:rPr>
              <a:t>spread</a:t>
            </a:r>
          </a:p>
          <a:p>
            <a:pPr>
              <a:buFontTx/>
              <a:buChar char="•"/>
            </a:pPr>
            <a:r>
              <a:rPr lang="en-US" dirty="0" smtClean="0">
                <a:latin typeface="Palatino Linotype" pitchFamily="18" charset="0"/>
              </a:rPr>
              <a:t>transverse </a:t>
            </a:r>
            <a:r>
              <a:rPr lang="en-US" dirty="0" err="1" smtClean="0">
                <a:latin typeface="Palatino Linotype" pitchFamily="18" charset="0"/>
              </a:rPr>
              <a:t>emittance</a:t>
            </a:r>
            <a:r>
              <a:rPr lang="en-US" dirty="0" smtClean="0">
                <a:latin typeface="Palatino Linotype" pitchFamily="18" charset="0"/>
              </a:rPr>
              <a:t>: solenoid, </a:t>
            </a:r>
            <a:r>
              <a:rPr lang="en-US" dirty="0" err="1" smtClean="0">
                <a:latin typeface="Palatino Linotype" pitchFamily="18" charset="0"/>
              </a:rPr>
              <a:t>quadrupoles</a:t>
            </a:r>
            <a:r>
              <a:rPr lang="en-US" dirty="0" smtClean="0">
                <a:latin typeface="Palatino Linotype" pitchFamily="18" charset="0"/>
              </a:rPr>
              <a:t>, slit mask</a:t>
            </a:r>
          </a:p>
          <a:p>
            <a:pPr>
              <a:buFontTx/>
              <a:buChar char="•"/>
            </a:pPr>
            <a:r>
              <a:rPr lang="en-US" dirty="0" smtClean="0">
                <a:latin typeface="Palatino Linotype" pitchFamily="18" charset="0"/>
              </a:rPr>
              <a:t>Cerenkov radiation station: bunch length</a:t>
            </a:r>
          </a:p>
          <a:p>
            <a:pPr>
              <a:buFontTx/>
              <a:buChar char="•"/>
            </a:pPr>
            <a:r>
              <a:rPr lang="en-US" dirty="0" smtClean="0">
                <a:latin typeface="Palatino Linotype" pitchFamily="18" charset="0"/>
              </a:rPr>
              <a:t>Integrated current transformer (ICT): current,  stability</a:t>
            </a:r>
          </a:p>
          <a:p>
            <a:pPr>
              <a:buFontTx/>
              <a:buChar char="•"/>
            </a:pPr>
            <a:r>
              <a:rPr lang="en-US" dirty="0" smtClean="0">
                <a:latin typeface="Palatino Linotype" pitchFamily="18" charset="0"/>
              </a:rPr>
              <a:t>Beam loss monitors</a:t>
            </a:r>
          </a:p>
          <a:p>
            <a:pPr>
              <a:buFontTx/>
              <a:buChar char="•"/>
            </a:pPr>
            <a:endParaRPr lang="en-US" dirty="0">
              <a:latin typeface="Palatino Linotype" pitchFamily="18" charset="0"/>
            </a:endParaRPr>
          </a:p>
        </p:txBody>
      </p:sp>
      <p:sp>
        <p:nvSpPr>
          <p:cNvPr id="11" name="Textfeld 10"/>
          <p:cNvSpPr txBox="1"/>
          <p:nvPr/>
        </p:nvSpPr>
        <p:spPr>
          <a:xfrm>
            <a:off x="683568" y="3450486"/>
            <a:ext cx="2621230" cy="338554"/>
          </a:xfrm>
          <a:prstGeom prst="rect">
            <a:avLst/>
          </a:prstGeom>
          <a:noFill/>
        </p:spPr>
        <p:txBody>
          <a:bodyPr wrap="none" rtlCol="0">
            <a:spAutoFit/>
          </a:bodyPr>
          <a:lstStyle/>
          <a:p>
            <a:r>
              <a:rPr lang="de-DE" b="0" dirty="0" err="1" smtClean="0"/>
              <a:t>Designed</a:t>
            </a:r>
            <a:r>
              <a:rPr lang="de-DE" b="0" dirty="0" smtClean="0"/>
              <a:t> </a:t>
            </a:r>
            <a:r>
              <a:rPr lang="de-DE" b="0" dirty="0" err="1" smtClean="0"/>
              <a:t>and</a:t>
            </a:r>
            <a:r>
              <a:rPr lang="de-DE" b="0" dirty="0" smtClean="0"/>
              <a:t> </a:t>
            </a:r>
            <a:r>
              <a:rPr lang="de-DE" b="0" dirty="0" err="1" smtClean="0"/>
              <a:t>built</a:t>
            </a:r>
            <a:r>
              <a:rPr lang="de-DE" b="0" dirty="0" smtClean="0"/>
              <a:t> </a:t>
            </a:r>
            <a:r>
              <a:rPr lang="de-DE" b="0" dirty="0" err="1" smtClean="0"/>
              <a:t>by</a:t>
            </a:r>
            <a:r>
              <a:rPr lang="de-DE" b="0" dirty="0" smtClean="0"/>
              <a:t> HZB</a:t>
            </a:r>
            <a:endParaRPr lang="de-DE" b="0" dirty="0"/>
          </a:p>
        </p:txBody>
      </p:sp>
    </p:spTree>
    <p:extLst>
      <p:ext uri="{BB962C8B-B14F-4D97-AF65-F5344CB8AC3E}">
        <p14:creationId xmlns:p14="http://schemas.microsoft.com/office/powerpoint/2010/main" val="2636972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668" descr="phasescan2"/>
          <p:cNvPicPr>
            <a:picLocks noChangeAspect="1" noChangeArrowheads="1"/>
          </p:cNvPicPr>
          <p:nvPr/>
        </p:nvPicPr>
        <p:blipFill>
          <a:blip r:embed="rId2" cstate="print"/>
          <a:srcRect l="5052" r="8490"/>
          <a:stretch>
            <a:fillRect/>
          </a:stretch>
        </p:blipFill>
        <p:spPr bwMode="auto">
          <a:xfrm>
            <a:off x="251520" y="692696"/>
            <a:ext cx="3314700" cy="2690813"/>
          </a:xfrm>
          <a:prstGeom prst="rect">
            <a:avLst/>
          </a:prstGeom>
          <a:noFill/>
          <a:ln w="9525">
            <a:noFill/>
            <a:miter lim="800000"/>
            <a:headEnd/>
            <a:tailEnd/>
          </a:ln>
        </p:spPr>
      </p:pic>
      <p:pic>
        <p:nvPicPr>
          <p:cNvPr id="54274" name="Picture 4670" descr="phasescan1"/>
          <p:cNvPicPr>
            <a:picLocks noChangeAspect="1" noChangeArrowheads="1"/>
          </p:cNvPicPr>
          <p:nvPr/>
        </p:nvPicPr>
        <p:blipFill>
          <a:blip r:embed="rId3" cstate="print"/>
          <a:srcRect l="6789" r="3349"/>
          <a:stretch>
            <a:fillRect/>
          </a:stretch>
        </p:blipFill>
        <p:spPr bwMode="auto">
          <a:xfrm>
            <a:off x="5004048" y="699517"/>
            <a:ext cx="3405187" cy="2657475"/>
          </a:xfrm>
          <a:prstGeom prst="rect">
            <a:avLst/>
          </a:prstGeom>
          <a:noFill/>
          <a:ln w="9525">
            <a:noFill/>
            <a:miter lim="800000"/>
            <a:headEnd/>
            <a:tailEnd/>
          </a:ln>
        </p:spPr>
      </p:pic>
      <p:grpSp>
        <p:nvGrpSpPr>
          <p:cNvPr id="54277" name="Group 23"/>
          <p:cNvGrpSpPr>
            <a:grpSpLocks/>
          </p:cNvGrpSpPr>
          <p:nvPr/>
        </p:nvGrpSpPr>
        <p:grpSpPr bwMode="auto">
          <a:xfrm>
            <a:off x="81979" y="3068960"/>
            <a:ext cx="4418013" cy="1657350"/>
            <a:chOff x="612" y="2205"/>
            <a:chExt cx="2783" cy="1044"/>
          </a:xfrm>
        </p:grpSpPr>
        <p:grpSp>
          <p:nvGrpSpPr>
            <p:cNvPr id="54280" name="Group 17"/>
            <p:cNvGrpSpPr>
              <a:grpSpLocks/>
            </p:cNvGrpSpPr>
            <p:nvPr/>
          </p:nvGrpSpPr>
          <p:grpSpPr bwMode="auto">
            <a:xfrm>
              <a:off x="793" y="2523"/>
              <a:ext cx="2319" cy="635"/>
              <a:chOff x="833" y="2251"/>
              <a:chExt cx="2319" cy="635"/>
            </a:xfrm>
          </p:grpSpPr>
          <p:grpSp>
            <p:nvGrpSpPr>
              <p:cNvPr id="54286" name="Group 11"/>
              <p:cNvGrpSpPr>
                <a:grpSpLocks/>
              </p:cNvGrpSpPr>
              <p:nvPr/>
            </p:nvGrpSpPr>
            <p:grpSpPr bwMode="auto">
              <a:xfrm>
                <a:off x="1610" y="2251"/>
                <a:ext cx="1542" cy="635"/>
                <a:chOff x="1338" y="2614"/>
                <a:chExt cx="997" cy="650"/>
              </a:xfrm>
            </p:grpSpPr>
            <p:sp>
              <p:nvSpPr>
                <p:cNvPr id="54288" name="Arc 8"/>
                <p:cNvSpPr>
                  <a:spLocks/>
                </p:cNvSpPr>
                <p:nvPr/>
              </p:nvSpPr>
              <p:spPr bwMode="auto">
                <a:xfrm>
                  <a:off x="1837" y="2614"/>
                  <a:ext cx="498" cy="635"/>
                </a:xfrm>
                <a:custGeom>
                  <a:avLst/>
                  <a:gdLst>
                    <a:gd name="T0" fmla="*/ 0 w 18673"/>
                    <a:gd name="T1" fmla="*/ 0 h 21600"/>
                    <a:gd name="T2" fmla="*/ 0 w 18673"/>
                    <a:gd name="T3" fmla="*/ 0 h 21600"/>
                    <a:gd name="T4" fmla="*/ 0 w 18673"/>
                    <a:gd name="T5" fmla="*/ 0 h 21600"/>
                    <a:gd name="T6" fmla="*/ 0 60000 65536"/>
                    <a:gd name="T7" fmla="*/ 0 60000 65536"/>
                    <a:gd name="T8" fmla="*/ 0 60000 65536"/>
                    <a:gd name="T9" fmla="*/ 0 w 18673"/>
                    <a:gd name="T10" fmla="*/ 0 h 21600"/>
                    <a:gd name="T11" fmla="*/ 18673 w 18673"/>
                    <a:gd name="T12" fmla="*/ 21600 h 21600"/>
                  </a:gdLst>
                  <a:ahLst/>
                  <a:cxnLst>
                    <a:cxn ang="T6">
                      <a:pos x="T0" y="T1"/>
                    </a:cxn>
                    <a:cxn ang="T7">
                      <a:pos x="T2" y="T3"/>
                    </a:cxn>
                    <a:cxn ang="T8">
                      <a:pos x="T4" y="T5"/>
                    </a:cxn>
                  </a:cxnLst>
                  <a:rect l="T9" t="T10" r="T11" b="T12"/>
                  <a:pathLst>
                    <a:path w="18673" h="21600" fill="none" extrusionOk="0">
                      <a:moveTo>
                        <a:pt x="-1" y="0"/>
                      </a:moveTo>
                      <a:cubicBezTo>
                        <a:pt x="7693" y="0"/>
                        <a:pt x="14805" y="4091"/>
                        <a:pt x="18672" y="10742"/>
                      </a:cubicBezTo>
                    </a:path>
                    <a:path w="18673" h="21600" stroke="0" extrusionOk="0">
                      <a:moveTo>
                        <a:pt x="-1" y="0"/>
                      </a:moveTo>
                      <a:cubicBezTo>
                        <a:pt x="7693" y="0"/>
                        <a:pt x="14805" y="4091"/>
                        <a:pt x="18672" y="10742"/>
                      </a:cubicBezTo>
                      <a:lnTo>
                        <a:pt x="0" y="21600"/>
                      </a:lnTo>
                      <a:close/>
                    </a:path>
                  </a:pathLst>
                </a:custGeom>
                <a:noFill/>
                <a:ln w="12700">
                  <a:solidFill>
                    <a:srgbClr val="0000FF"/>
                  </a:solidFill>
                  <a:round/>
                  <a:headEnd/>
                  <a:tailEnd/>
                </a:ln>
              </p:spPr>
              <p:txBody>
                <a:bodyPr wrap="none" anchor="ctr"/>
                <a:lstStyle/>
                <a:p>
                  <a:endParaRPr lang="de-DE"/>
                </a:p>
              </p:txBody>
            </p:sp>
            <p:sp>
              <p:nvSpPr>
                <p:cNvPr id="54289" name="Arc 10"/>
                <p:cNvSpPr>
                  <a:spLocks/>
                </p:cNvSpPr>
                <p:nvPr/>
              </p:nvSpPr>
              <p:spPr bwMode="auto">
                <a:xfrm rot="-5400000">
                  <a:off x="1265" y="2687"/>
                  <a:ext cx="650" cy="503"/>
                </a:xfrm>
                <a:custGeom>
                  <a:avLst/>
                  <a:gdLst>
                    <a:gd name="T0" fmla="*/ 0 w 21600"/>
                    <a:gd name="T1" fmla="*/ 0 h 18857"/>
                    <a:gd name="T2" fmla="*/ 0 w 21600"/>
                    <a:gd name="T3" fmla="*/ 0 h 18857"/>
                    <a:gd name="T4" fmla="*/ 0 w 21600"/>
                    <a:gd name="T5" fmla="*/ 0 h 18857"/>
                    <a:gd name="T6" fmla="*/ 0 60000 65536"/>
                    <a:gd name="T7" fmla="*/ 0 60000 65536"/>
                    <a:gd name="T8" fmla="*/ 0 60000 65536"/>
                    <a:gd name="T9" fmla="*/ 0 w 21600"/>
                    <a:gd name="T10" fmla="*/ 0 h 18857"/>
                    <a:gd name="T11" fmla="*/ 21600 w 21600"/>
                    <a:gd name="T12" fmla="*/ 18857 h 18857"/>
                  </a:gdLst>
                  <a:ahLst/>
                  <a:cxnLst>
                    <a:cxn ang="T6">
                      <a:pos x="T0" y="T1"/>
                    </a:cxn>
                    <a:cxn ang="T7">
                      <a:pos x="T2" y="T3"/>
                    </a:cxn>
                    <a:cxn ang="T8">
                      <a:pos x="T4" y="T5"/>
                    </a:cxn>
                  </a:cxnLst>
                  <a:rect l="T9" t="T10" r="T11" b="T12"/>
                  <a:pathLst>
                    <a:path w="21600" h="18857" fill="none" extrusionOk="0">
                      <a:moveTo>
                        <a:pt x="10534" y="0"/>
                      </a:moveTo>
                      <a:cubicBezTo>
                        <a:pt x="17366" y="3817"/>
                        <a:pt x="21600" y="11031"/>
                        <a:pt x="21600" y="18857"/>
                      </a:cubicBezTo>
                    </a:path>
                    <a:path w="21600" h="18857" stroke="0" extrusionOk="0">
                      <a:moveTo>
                        <a:pt x="10534" y="0"/>
                      </a:moveTo>
                      <a:cubicBezTo>
                        <a:pt x="17366" y="3817"/>
                        <a:pt x="21600" y="11031"/>
                        <a:pt x="21600" y="18857"/>
                      </a:cubicBezTo>
                      <a:lnTo>
                        <a:pt x="0" y="18857"/>
                      </a:lnTo>
                      <a:close/>
                    </a:path>
                  </a:pathLst>
                </a:custGeom>
                <a:noFill/>
                <a:ln w="12700">
                  <a:solidFill>
                    <a:srgbClr val="0000FF"/>
                  </a:solidFill>
                  <a:round/>
                  <a:headEnd/>
                  <a:tailEnd/>
                </a:ln>
              </p:spPr>
              <p:txBody>
                <a:bodyPr wrap="none" anchor="ctr"/>
                <a:lstStyle/>
                <a:p>
                  <a:endParaRPr lang="de-DE"/>
                </a:p>
              </p:txBody>
            </p:sp>
          </p:grpSp>
          <p:sp>
            <p:nvSpPr>
              <p:cNvPr id="54287" name="Arc 14"/>
              <p:cNvSpPr>
                <a:spLocks/>
              </p:cNvSpPr>
              <p:nvPr/>
            </p:nvSpPr>
            <p:spPr bwMode="auto">
              <a:xfrm rot="5400000">
                <a:off x="904" y="2180"/>
                <a:ext cx="635" cy="778"/>
              </a:xfrm>
              <a:custGeom>
                <a:avLst/>
                <a:gdLst>
                  <a:gd name="T0" fmla="*/ 0 w 21600"/>
                  <a:gd name="T1" fmla="*/ 0 h 18857"/>
                  <a:gd name="T2" fmla="*/ 0 w 21600"/>
                  <a:gd name="T3" fmla="*/ 0 h 18857"/>
                  <a:gd name="T4" fmla="*/ 0 w 21600"/>
                  <a:gd name="T5" fmla="*/ 0 h 18857"/>
                  <a:gd name="T6" fmla="*/ 0 60000 65536"/>
                  <a:gd name="T7" fmla="*/ 0 60000 65536"/>
                  <a:gd name="T8" fmla="*/ 0 60000 65536"/>
                  <a:gd name="T9" fmla="*/ 0 w 21600"/>
                  <a:gd name="T10" fmla="*/ 0 h 18857"/>
                  <a:gd name="T11" fmla="*/ 21600 w 21600"/>
                  <a:gd name="T12" fmla="*/ 18857 h 18857"/>
                </a:gdLst>
                <a:ahLst/>
                <a:cxnLst>
                  <a:cxn ang="T6">
                    <a:pos x="T0" y="T1"/>
                  </a:cxn>
                  <a:cxn ang="T7">
                    <a:pos x="T2" y="T3"/>
                  </a:cxn>
                  <a:cxn ang="T8">
                    <a:pos x="T4" y="T5"/>
                  </a:cxn>
                </a:cxnLst>
                <a:rect l="T9" t="T10" r="T11" b="T12"/>
                <a:pathLst>
                  <a:path w="21600" h="18857" fill="none" extrusionOk="0">
                    <a:moveTo>
                      <a:pt x="10534" y="0"/>
                    </a:moveTo>
                    <a:cubicBezTo>
                      <a:pt x="17366" y="3817"/>
                      <a:pt x="21600" y="11031"/>
                      <a:pt x="21600" y="18857"/>
                    </a:cubicBezTo>
                  </a:path>
                  <a:path w="21600" h="18857" stroke="0" extrusionOk="0">
                    <a:moveTo>
                      <a:pt x="10534" y="0"/>
                    </a:moveTo>
                    <a:cubicBezTo>
                      <a:pt x="17366" y="3817"/>
                      <a:pt x="21600" y="11031"/>
                      <a:pt x="21600" y="18857"/>
                    </a:cubicBezTo>
                    <a:lnTo>
                      <a:pt x="0" y="18857"/>
                    </a:lnTo>
                    <a:close/>
                  </a:path>
                </a:pathLst>
              </a:custGeom>
              <a:noFill/>
              <a:ln w="12700">
                <a:solidFill>
                  <a:srgbClr val="0000FF"/>
                </a:solidFill>
                <a:round/>
                <a:headEnd/>
                <a:tailEnd/>
              </a:ln>
            </p:spPr>
            <p:txBody>
              <a:bodyPr wrap="none" anchor="ctr"/>
              <a:lstStyle/>
              <a:p>
                <a:endParaRPr lang="de-DE"/>
              </a:p>
            </p:txBody>
          </p:sp>
        </p:grpSp>
        <p:sp>
          <p:nvSpPr>
            <p:cNvPr id="54281" name="Line 18"/>
            <p:cNvSpPr>
              <a:spLocks noChangeShapeType="1"/>
            </p:cNvSpPr>
            <p:nvPr/>
          </p:nvSpPr>
          <p:spPr bwMode="auto">
            <a:xfrm>
              <a:off x="612" y="2840"/>
              <a:ext cx="2676" cy="0"/>
            </a:xfrm>
            <a:prstGeom prst="line">
              <a:avLst/>
            </a:prstGeom>
            <a:noFill/>
            <a:ln w="9525">
              <a:solidFill>
                <a:schemeClr val="tx1"/>
              </a:solidFill>
              <a:round/>
              <a:headEnd/>
              <a:tailEnd type="triangle" w="med" len="med"/>
            </a:ln>
          </p:spPr>
          <p:txBody>
            <a:bodyPr/>
            <a:lstStyle/>
            <a:p>
              <a:endParaRPr lang="de-DE"/>
            </a:p>
          </p:txBody>
        </p:sp>
        <p:sp>
          <p:nvSpPr>
            <p:cNvPr id="54282" name="Text Box 19"/>
            <p:cNvSpPr txBox="1">
              <a:spLocks noChangeArrowheads="1"/>
            </p:cNvSpPr>
            <p:nvPr/>
          </p:nvSpPr>
          <p:spPr bwMode="auto">
            <a:xfrm>
              <a:off x="3243" y="2795"/>
              <a:ext cx="152" cy="212"/>
            </a:xfrm>
            <a:prstGeom prst="rect">
              <a:avLst/>
            </a:prstGeom>
            <a:noFill/>
            <a:ln w="9525">
              <a:noFill/>
              <a:miter lim="800000"/>
              <a:headEnd/>
              <a:tailEnd/>
            </a:ln>
          </p:spPr>
          <p:txBody>
            <a:bodyPr wrap="none">
              <a:spAutoFit/>
            </a:bodyPr>
            <a:lstStyle/>
            <a:p>
              <a:r>
                <a:rPr lang="en-US" b="0"/>
                <a:t>t</a:t>
              </a:r>
            </a:p>
          </p:txBody>
        </p:sp>
        <p:sp>
          <p:nvSpPr>
            <p:cNvPr id="54283" name="Line 20"/>
            <p:cNvSpPr>
              <a:spLocks noChangeShapeType="1"/>
            </p:cNvSpPr>
            <p:nvPr/>
          </p:nvSpPr>
          <p:spPr bwMode="auto">
            <a:xfrm flipV="1">
              <a:off x="793" y="2341"/>
              <a:ext cx="0" cy="908"/>
            </a:xfrm>
            <a:prstGeom prst="line">
              <a:avLst/>
            </a:prstGeom>
            <a:noFill/>
            <a:ln w="9525">
              <a:solidFill>
                <a:schemeClr val="tx1"/>
              </a:solidFill>
              <a:round/>
              <a:headEnd/>
              <a:tailEnd type="triangle" w="med" len="med"/>
            </a:ln>
          </p:spPr>
          <p:txBody>
            <a:bodyPr/>
            <a:lstStyle/>
            <a:p>
              <a:endParaRPr lang="de-DE"/>
            </a:p>
          </p:txBody>
        </p:sp>
        <p:sp>
          <p:nvSpPr>
            <p:cNvPr id="54284" name="Text Box 21"/>
            <p:cNvSpPr txBox="1">
              <a:spLocks noChangeArrowheads="1"/>
            </p:cNvSpPr>
            <p:nvPr/>
          </p:nvSpPr>
          <p:spPr bwMode="auto">
            <a:xfrm>
              <a:off x="781" y="2324"/>
              <a:ext cx="438" cy="212"/>
            </a:xfrm>
            <a:prstGeom prst="rect">
              <a:avLst/>
            </a:prstGeom>
            <a:noFill/>
            <a:ln w="9525">
              <a:noFill/>
              <a:miter lim="800000"/>
              <a:headEnd/>
              <a:tailEnd/>
            </a:ln>
          </p:spPr>
          <p:txBody>
            <a:bodyPr wrap="none">
              <a:spAutoFit/>
            </a:bodyPr>
            <a:lstStyle/>
            <a:p>
              <a:r>
                <a:rPr lang="en-US" b="0"/>
                <a:t>eE</a:t>
              </a:r>
              <a:r>
                <a:rPr lang="en-US" b="0" baseline="-25000"/>
                <a:t>z</a:t>
              </a:r>
              <a:r>
                <a:rPr lang="en-US" b="0"/>
                <a:t>(t)</a:t>
              </a:r>
            </a:p>
          </p:txBody>
        </p:sp>
        <p:sp>
          <p:nvSpPr>
            <p:cNvPr id="54285" name="Line 22"/>
            <p:cNvSpPr>
              <a:spLocks noChangeShapeType="1"/>
            </p:cNvSpPr>
            <p:nvPr/>
          </p:nvSpPr>
          <p:spPr bwMode="auto">
            <a:xfrm>
              <a:off x="1565" y="2205"/>
              <a:ext cx="0" cy="635"/>
            </a:xfrm>
            <a:prstGeom prst="line">
              <a:avLst/>
            </a:prstGeom>
            <a:noFill/>
            <a:ln w="9525">
              <a:solidFill>
                <a:srgbClr val="FF0000"/>
              </a:solidFill>
              <a:prstDash val="dash"/>
              <a:round/>
              <a:headEnd/>
              <a:tailEnd/>
            </a:ln>
          </p:spPr>
          <p:txBody>
            <a:bodyPr/>
            <a:lstStyle/>
            <a:p>
              <a:endParaRPr lang="de-DE"/>
            </a:p>
          </p:txBody>
        </p:sp>
      </p:grpSp>
      <p:sp>
        <p:nvSpPr>
          <p:cNvPr id="54278" name="Text Box 24"/>
          <p:cNvSpPr txBox="1">
            <a:spLocks noChangeArrowheads="1"/>
          </p:cNvSpPr>
          <p:nvPr/>
        </p:nvSpPr>
        <p:spPr bwMode="auto">
          <a:xfrm>
            <a:off x="2771800" y="3789040"/>
            <a:ext cx="884237" cy="304800"/>
          </a:xfrm>
          <a:prstGeom prst="rect">
            <a:avLst/>
          </a:prstGeom>
          <a:noFill/>
          <a:ln w="9525">
            <a:noFill/>
            <a:miter lim="800000"/>
            <a:headEnd/>
            <a:tailEnd/>
          </a:ln>
        </p:spPr>
        <p:txBody>
          <a:bodyPr wrap="none">
            <a:spAutoFit/>
          </a:bodyPr>
          <a:lstStyle/>
          <a:p>
            <a:r>
              <a:rPr lang="en-US" sz="1400" b="0"/>
              <a:t>RF wave</a:t>
            </a:r>
          </a:p>
        </p:txBody>
      </p:sp>
      <p:pic>
        <p:nvPicPr>
          <p:cNvPr id="604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736305"/>
            <a:ext cx="31337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hteck 8"/>
          <p:cNvSpPr>
            <a:spLocks noChangeArrowheads="1"/>
          </p:cNvSpPr>
          <p:nvPr/>
        </p:nvSpPr>
        <p:spPr bwMode="auto">
          <a:xfrm>
            <a:off x="683568" y="0"/>
            <a:ext cx="52863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sz="1800" b="0" dirty="0" smtClean="0">
                <a:solidFill>
                  <a:srgbClr val="FFFFFF"/>
                </a:solidFill>
                <a:latin typeface="Arial" pitchFamily="34" charset="0"/>
              </a:rPr>
              <a:t>STATUS – SRF Gun Beam Parameters</a:t>
            </a:r>
          </a:p>
        </p:txBody>
      </p:sp>
      <p:pic>
        <p:nvPicPr>
          <p:cNvPr id="604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456" y="5373216"/>
            <a:ext cx="4230687"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467914" y="620688"/>
            <a:ext cx="3239990" cy="338554"/>
          </a:xfrm>
          <a:prstGeom prst="rect">
            <a:avLst/>
          </a:prstGeom>
          <a:noFill/>
        </p:spPr>
        <p:txBody>
          <a:bodyPr wrap="none" rtlCol="0">
            <a:spAutoFit/>
          </a:bodyPr>
          <a:lstStyle/>
          <a:p>
            <a:r>
              <a:rPr lang="de-DE" dirty="0" smtClean="0"/>
              <a:t>Phase </a:t>
            </a:r>
            <a:r>
              <a:rPr lang="de-DE" dirty="0" err="1" smtClean="0"/>
              <a:t>scan</a:t>
            </a:r>
            <a:r>
              <a:rPr lang="de-DE" dirty="0" smtClean="0"/>
              <a:t> - </a:t>
            </a:r>
            <a:r>
              <a:rPr lang="de-DE" dirty="0" err="1" smtClean="0"/>
              <a:t>low</a:t>
            </a:r>
            <a:r>
              <a:rPr lang="de-DE" dirty="0" smtClean="0"/>
              <a:t> </a:t>
            </a:r>
            <a:r>
              <a:rPr lang="de-DE" dirty="0" err="1" smtClean="0"/>
              <a:t>bunch</a:t>
            </a:r>
            <a:r>
              <a:rPr lang="de-DE" dirty="0" smtClean="0"/>
              <a:t> </a:t>
            </a:r>
            <a:r>
              <a:rPr lang="de-DE" dirty="0" err="1" smtClean="0"/>
              <a:t>charge</a:t>
            </a:r>
            <a:endParaRPr lang="de-DE" dirty="0"/>
          </a:p>
        </p:txBody>
      </p:sp>
      <p:sp>
        <p:nvSpPr>
          <p:cNvPr id="23" name="Textfeld 22"/>
          <p:cNvSpPr txBox="1"/>
          <p:nvPr/>
        </p:nvSpPr>
        <p:spPr>
          <a:xfrm>
            <a:off x="5148434" y="620688"/>
            <a:ext cx="3523722" cy="338554"/>
          </a:xfrm>
          <a:prstGeom prst="rect">
            <a:avLst/>
          </a:prstGeom>
          <a:noFill/>
        </p:spPr>
        <p:txBody>
          <a:bodyPr wrap="none" rtlCol="0">
            <a:spAutoFit/>
          </a:bodyPr>
          <a:lstStyle/>
          <a:p>
            <a:r>
              <a:rPr lang="de-DE" dirty="0" smtClean="0"/>
              <a:t>Phase </a:t>
            </a:r>
            <a:r>
              <a:rPr lang="de-DE" dirty="0" err="1" smtClean="0"/>
              <a:t>scan</a:t>
            </a:r>
            <a:r>
              <a:rPr lang="de-DE" dirty="0" smtClean="0"/>
              <a:t> - </a:t>
            </a:r>
            <a:r>
              <a:rPr lang="de-DE" dirty="0" err="1" smtClean="0"/>
              <a:t>higher</a:t>
            </a:r>
            <a:r>
              <a:rPr lang="de-DE" dirty="0" smtClean="0"/>
              <a:t> </a:t>
            </a:r>
            <a:r>
              <a:rPr lang="de-DE" dirty="0" err="1" smtClean="0"/>
              <a:t>bunch</a:t>
            </a:r>
            <a:r>
              <a:rPr lang="de-DE" dirty="0" smtClean="0"/>
              <a:t> </a:t>
            </a:r>
            <a:r>
              <a:rPr lang="de-DE" dirty="0" err="1" smtClean="0"/>
              <a:t>charge</a:t>
            </a:r>
            <a:endParaRPr lang="de-DE" dirty="0"/>
          </a:p>
        </p:txBody>
      </p:sp>
      <p:sp>
        <p:nvSpPr>
          <p:cNvPr id="24" name="Textfeld 23"/>
          <p:cNvSpPr txBox="1"/>
          <p:nvPr/>
        </p:nvSpPr>
        <p:spPr>
          <a:xfrm>
            <a:off x="4860402" y="3306470"/>
            <a:ext cx="4051109" cy="338554"/>
          </a:xfrm>
          <a:prstGeom prst="rect">
            <a:avLst/>
          </a:prstGeom>
          <a:noFill/>
        </p:spPr>
        <p:txBody>
          <a:bodyPr wrap="none" rtlCol="0">
            <a:spAutoFit/>
          </a:bodyPr>
          <a:lstStyle/>
          <a:p>
            <a:r>
              <a:rPr lang="de-DE" dirty="0" err="1" smtClean="0"/>
              <a:t>bunch</a:t>
            </a:r>
            <a:r>
              <a:rPr lang="de-DE" dirty="0" smtClean="0"/>
              <a:t> </a:t>
            </a:r>
            <a:r>
              <a:rPr lang="de-DE" dirty="0" err="1" smtClean="0"/>
              <a:t>charge</a:t>
            </a:r>
            <a:r>
              <a:rPr lang="de-DE" dirty="0" smtClean="0"/>
              <a:t> </a:t>
            </a:r>
            <a:r>
              <a:rPr lang="de-DE" dirty="0" err="1" smtClean="0"/>
              <a:t>limit</a:t>
            </a:r>
            <a:r>
              <a:rPr lang="de-DE" dirty="0" smtClean="0"/>
              <a:t> due </a:t>
            </a:r>
            <a:r>
              <a:rPr lang="de-DE" dirty="0" err="1" smtClean="0"/>
              <a:t>to</a:t>
            </a:r>
            <a:r>
              <a:rPr lang="de-DE" dirty="0" smtClean="0"/>
              <a:t> </a:t>
            </a:r>
            <a:r>
              <a:rPr lang="de-DE" dirty="0" err="1" smtClean="0"/>
              <a:t>space</a:t>
            </a:r>
            <a:r>
              <a:rPr lang="de-DE" dirty="0" smtClean="0"/>
              <a:t> </a:t>
            </a:r>
            <a:r>
              <a:rPr lang="de-DE" dirty="0" err="1" smtClean="0"/>
              <a:t>charge</a:t>
            </a: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7781" t="7799" r="9078" b="3179"/>
          <a:stretch/>
        </p:blipFill>
        <p:spPr>
          <a:xfrm>
            <a:off x="251520" y="1556792"/>
            <a:ext cx="4143375" cy="3105150"/>
          </a:xfrm>
          <a:prstGeom prst="rect">
            <a:avLst/>
          </a:prstGeom>
        </p:spPr>
      </p:pic>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653" y="1556792"/>
            <a:ext cx="3779795" cy="303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8"/>
          <p:cNvSpPr>
            <a:spLocks noChangeArrowheads="1"/>
          </p:cNvSpPr>
          <p:nvPr/>
        </p:nvSpPr>
        <p:spPr bwMode="auto">
          <a:xfrm>
            <a:off x="683568" y="0"/>
            <a:ext cx="52863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sz="1800" b="0" dirty="0" smtClean="0">
                <a:solidFill>
                  <a:srgbClr val="FFFFFF"/>
                </a:solidFill>
                <a:latin typeface="Arial" pitchFamily="34" charset="0"/>
              </a:rPr>
              <a:t>STATUS – SRF Gun Beam Parameters</a:t>
            </a:r>
          </a:p>
        </p:txBody>
      </p:sp>
      <p:sp>
        <p:nvSpPr>
          <p:cNvPr id="5" name="Textfeld 4"/>
          <p:cNvSpPr txBox="1"/>
          <p:nvPr/>
        </p:nvSpPr>
        <p:spPr>
          <a:xfrm>
            <a:off x="611560" y="959242"/>
            <a:ext cx="5876930" cy="338554"/>
          </a:xfrm>
          <a:prstGeom prst="rect">
            <a:avLst/>
          </a:prstGeom>
          <a:noFill/>
        </p:spPr>
        <p:txBody>
          <a:bodyPr wrap="none" rtlCol="0">
            <a:spAutoFit/>
          </a:bodyPr>
          <a:lstStyle/>
          <a:p>
            <a:r>
              <a:rPr lang="de-DE" dirty="0" err="1" smtClean="0"/>
              <a:t>Energy</a:t>
            </a:r>
            <a:r>
              <a:rPr lang="de-DE" dirty="0" smtClean="0"/>
              <a:t> </a:t>
            </a:r>
            <a:r>
              <a:rPr lang="de-DE" dirty="0" err="1" smtClean="0"/>
              <a:t>and</a:t>
            </a:r>
            <a:r>
              <a:rPr lang="de-DE" dirty="0" smtClean="0"/>
              <a:t> </a:t>
            </a:r>
            <a:r>
              <a:rPr lang="de-DE" dirty="0" err="1" smtClean="0"/>
              <a:t>energy</a:t>
            </a:r>
            <a:r>
              <a:rPr lang="de-DE" dirty="0" smtClean="0"/>
              <a:t> </a:t>
            </a:r>
            <a:r>
              <a:rPr lang="de-DE" dirty="0" err="1" smtClean="0"/>
              <a:t>spread</a:t>
            </a:r>
            <a:r>
              <a:rPr lang="de-DE" dirty="0" smtClean="0"/>
              <a:t> </a:t>
            </a:r>
            <a:r>
              <a:rPr lang="de-DE" dirty="0" err="1" smtClean="0"/>
              <a:t>measurements</a:t>
            </a:r>
            <a:r>
              <a:rPr lang="de-DE" dirty="0" smtClean="0"/>
              <a:t> </a:t>
            </a:r>
            <a:r>
              <a:rPr lang="de-DE" dirty="0" err="1" smtClean="0"/>
              <a:t>with</a:t>
            </a:r>
            <a:r>
              <a:rPr lang="de-DE" dirty="0" smtClean="0"/>
              <a:t> 180° </a:t>
            </a:r>
            <a:r>
              <a:rPr lang="de-DE" dirty="0" err="1" smtClean="0"/>
              <a:t>dipole</a:t>
            </a:r>
            <a:endParaRPr lang="de-DE" dirty="0"/>
          </a:p>
        </p:txBody>
      </p:sp>
    </p:spTree>
    <p:extLst>
      <p:ext uri="{BB962C8B-B14F-4D97-AF65-F5344CB8AC3E}">
        <p14:creationId xmlns:p14="http://schemas.microsoft.com/office/powerpoint/2010/main" val="2410431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WinccSRFgun"/>
          <p:cNvPicPr>
            <a:picLocks noChangeAspect="1" noChangeArrowheads="1"/>
          </p:cNvPicPr>
          <p:nvPr/>
        </p:nvPicPr>
        <p:blipFill>
          <a:blip r:embed="rId3" cstate="print">
            <a:extLst>
              <a:ext uri="{28A0092B-C50C-407E-A947-70E740481C1C}">
                <a14:useLocalDpi xmlns:a14="http://schemas.microsoft.com/office/drawing/2010/main" val="0"/>
              </a:ext>
            </a:extLst>
          </a:blip>
          <a:srcRect l="7307" t="35423" r="37796" b="35312"/>
          <a:stretch>
            <a:fillRect/>
          </a:stretch>
        </p:blipFill>
        <p:spPr bwMode="auto">
          <a:xfrm>
            <a:off x="5487988" y="663575"/>
            <a:ext cx="3527425" cy="1612900"/>
          </a:xfrm>
          <a:prstGeom prst="rect">
            <a:avLst/>
          </a:prstGeom>
          <a:noFill/>
          <a:ln w="25400">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196611" name="Line 3"/>
          <p:cNvSpPr>
            <a:spLocks noChangeShapeType="1"/>
          </p:cNvSpPr>
          <p:nvPr/>
        </p:nvSpPr>
        <p:spPr bwMode="auto">
          <a:xfrm flipH="1" flipV="1">
            <a:off x="8459788" y="1555750"/>
            <a:ext cx="1587" cy="936625"/>
          </a:xfrm>
          <a:prstGeom prst="line">
            <a:avLst/>
          </a:prstGeom>
          <a:noFill/>
          <a:ln w="2857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196612" name="Line 4"/>
          <p:cNvSpPr>
            <a:spLocks noChangeShapeType="1"/>
          </p:cNvSpPr>
          <p:nvPr/>
        </p:nvSpPr>
        <p:spPr bwMode="auto">
          <a:xfrm flipH="1" flipV="1">
            <a:off x="6804025" y="1555750"/>
            <a:ext cx="0" cy="936625"/>
          </a:xfrm>
          <a:prstGeom prst="line">
            <a:avLst/>
          </a:prstGeom>
          <a:noFill/>
          <a:ln w="2857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196614" name="Text Box 6"/>
          <p:cNvSpPr txBox="1">
            <a:spLocks noChangeArrowheads="1"/>
          </p:cNvSpPr>
          <p:nvPr/>
        </p:nvSpPr>
        <p:spPr bwMode="auto">
          <a:xfrm>
            <a:off x="250825" y="620713"/>
            <a:ext cx="5113338" cy="1325620"/>
          </a:xfrm>
          <a:prstGeom prst="rect">
            <a:avLst/>
          </a:prstGeom>
          <a:solidFill>
            <a:schemeClr val="bg1">
              <a:alpha val="5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endParaRPr lang="en-US" u="sng" dirty="0">
              <a:latin typeface="Palatino Linotype" pitchFamily="18" charset="0"/>
            </a:endParaRPr>
          </a:p>
          <a:p>
            <a:pPr>
              <a:buFontTx/>
              <a:buChar char="•"/>
            </a:pPr>
            <a:r>
              <a:rPr lang="en-US" b="0" dirty="0">
                <a:latin typeface="+mn-lt"/>
              </a:rPr>
              <a:t>Transverse </a:t>
            </a:r>
            <a:r>
              <a:rPr lang="en-US" b="0" dirty="0" err="1">
                <a:latin typeface="+mn-lt"/>
              </a:rPr>
              <a:t>emittance</a:t>
            </a:r>
            <a:r>
              <a:rPr lang="en-US" b="0" dirty="0">
                <a:latin typeface="+mn-lt"/>
              </a:rPr>
              <a:t> with solenoid and quad Scan</a:t>
            </a:r>
          </a:p>
          <a:p>
            <a:pPr>
              <a:buFontTx/>
              <a:buChar char="•"/>
            </a:pPr>
            <a:r>
              <a:rPr lang="en-US" b="0" dirty="0">
                <a:latin typeface="+mn-lt"/>
              </a:rPr>
              <a:t>slit mask not useable because design is for 9 MeV</a:t>
            </a:r>
          </a:p>
          <a:p>
            <a:pPr>
              <a:buFontTx/>
              <a:buChar char="•"/>
            </a:pPr>
            <a:r>
              <a:rPr lang="en-US" b="0" dirty="0">
                <a:latin typeface="+mn-lt"/>
                <a:cs typeface="Times New Roman" pitchFamily="18" charset="0"/>
              </a:rPr>
              <a:t>improved setup needed</a:t>
            </a:r>
            <a:r>
              <a:rPr lang="en-US" b="0" dirty="0">
                <a:latin typeface="+mn-lt"/>
              </a:rPr>
              <a:t>!</a:t>
            </a:r>
          </a:p>
        </p:txBody>
      </p:sp>
      <p:sp>
        <p:nvSpPr>
          <p:cNvPr id="196616" name="Text Box 8"/>
          <p:cNvSpPr txBox="1">
            <a:spLocks noChangeArrowheads="1"/>
          </p:cNvSpPr>
          <p:nvPr/>
        </p:nvSpPr>
        <p:spPr bwMode="auto">
          <a:xfrm>
            <a:off x="3348038" y="1762125"/>
            <a:ext cx="2109787" cy="730250"/>
          </a:xfrm>
          <a:prstGeom prst="rect">
            <a:avLst/>
          </a:prstGeom>
          <a:solidFill>
            <a:schemeClr val="bg1">
              <a:alpha val="50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400"/>
              <a:t>solenoid for</a:t>
            </a:r>
          </a:p>
          <a:p>
            <a:pPr algn="ctr"/>
            <a:r>
              <a:rPr lang="en-US" sz="1400"/>
              <a:t>emittance compensation</a:t>
            </a:r>
          </a:p>
          <a:p>
            <a:pPr algn="ctr"/>
            <a:r>
              <a:rPr lang="en-US" sz="1400"/>
              <a:t>field precisely measured</a:t>
            </a:r>
          </a:p>
        </p:txBody>
      </p:sp>
      <p:sp>
        <p:nvSpPr>
          <p:cNvPr id="196617" name="Text Box 9"/>
          <p:cNvSpPr txBox="1">
            <a:spLocks noChangeArrowheads="1"/>
          </p:cNvSpPr>
          <p:nvPr/>
        </p:nvSpPr>
        <p:spPr bwMode="auto">
          <a:xfrm>
            <a:off x="6156325" y="2420938"/>
            <a:ext cx="1212850" cy="30480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1400"/>
              <a:t>screen DV01 </a:t>
            </a:r>
          </a:p>
        </p:txBody>
      </p:sp>
      <p:sp>
        <p:nvSpPr>
          <p:cNvPr id="196618" name="Text Box 10"/>
          <p:cNvSpPr txBox="1">
            <a:spLocks noChangeArrowheads="1"/>
          </p:cNvSpPr>
          <p:nvPr/>
        </p:nvSpPr>
        <p:spPr bwMode="auto">
          <a:xfrm>
            <a:off x="7812088" y="2420938"/>
            <a:ext cx="1212850" cy="304800"/>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de-DE" sz="1400"/>
              <a:t>screen DV02 </a:t>
            </a:r>
          </a:p>
        </p:txBody>
      </p:sp>
      <p:sp>
        <p:nvSpPr>
          <p:cNvPr id="196619" name="Rectangle 11"/>
          <p:cNvSpPr>
            <a:spLocks noChangeArrowheads="1"/>
          </p:cNvSpPr>
          <p:nvPr/>
        </p:nvSpPr>
        <p:spPr bwMode="auto">
          <a:xfrm>
            <a:off x="5436542" y="4487863"/>
            <a:ext cx="3743970" cy="1371787"/>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marL="342900" indent="-342900">
              <a:spcBef>
                <a:spcPct val="50000"/>
              </a:spcBef>
              <a:buFontTx/>
              <a:buChar char="•"/>
            </a:pPr>
            <a:r>
              <a:rPr lang="en-US" dirty="0"/>
              <a:t>Good agreement with ASTRA </a:t>
            </a:r>
          </a:p>
          <a:p>
            <a:pPr marL="342900" indent="-342900">
              <a:spcBef>
                <a:spcPct val="50000"/>
              </a:spcBef>
              <a:buFontTx/>
              <a:buChar char="•"/>
            </a:pPr>
            <a:r>
              <a:rPr lang="en-US" dirty="0"/>
              <a:t>measured normalized </a:t>
            </a:r>
            <a:r>
              <a:rPr lang="en-US" dirty="0" err="1"/>
              <a:t>emittance</a:t>
            </a:r>
            <a:r>
              <a:rPr lang="en-US" dirty="0"/>
              <a:t> </a:t>
            </a:r>
            <a:r>
              <a:rPr lang="en-US" sz="1800" dirty="0">
                <a:solidFill>
                  <a:srgbClr val="3366FF"/>
                </a:solidFill>
              </a:rPr>
              <a:t>          </a:t>
            </a:r>
            <a:r>
              <a:rPr lang="en-US" dirty="0">
                <a:solidFill>
                  <a:srgbClr val="3366FF"/>
                </a:solidFill>
              </a:rPr>
              <a:t>3±1 mm </a:t>
            </a:r>
            <a:r>
              <a:rPr lang="en-US" dirty="0" err="1">
                <a:solidFill>
                  <a:srgbClr val="3366FF"/>
                </a:solidFill>
              </a:rPr>
              <a:t>mrad</a:t>
            </a:r>
            <a:r>
              <a:rPr lang="en-US" dirty="0">
                <a:solidFill>
                  <a:srgbClr val="3366FF"/>
                </a:solidFill>
              </a:rPr>
              <a:t> @ 77 </a:t>
            </a:r>
            <a:r>
              <a:rPr lang="en-US" dirty="0" err="1">
                <a:solidFill>
                  <a:srgbClr val="3366FF"/>
                </a:solidFill>
              </a:rPr>
              <a:t>pC</a:t>
            </a:r>
            <a:endParaRPr lang="en-US" dirty="0"/>
          </a:p>
          <a:p>
            <a:pPr marL="342900" indent="-342900">
              <a:spcBef>
                <a:spcPct val="50000"/>
              </a:spcBef>
              <a:buFontTx/>
              <a:buChar char="•"/>
            </a:pPr>
            <a:r>
              <a:rPr lang="en-US" dirty="0"/>
              <a:t>Good enough for ELBE injection</a:t>
            </a:r>
          </a:p>
        </p:txBody>
      </p:sp>
      <p:pic>
        <p:nvPicPr>
          <p:cNvPr id="196620" name="Picture 12" descr="emit_charge 20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3" y="2636838"/>
            <a:ext cx="5111750" cy="3624262"/>
          </a:xfrm>
          <a:prstGeom prst="rect">
            <a:avLst/>
          </a:prstGeom>
          <a:noFill/>
          <a:ln w="25400">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196613" name="Line 5"/>
          <p:cNvSpPr>
            <a:spLocks noChangeShapeType="1"/>
          </p:cNvSpPr>
          <p:nvPr/>
        </p:nvSpPr>
        <p:spPr bwMode="auto">
          <a:xfrm flipV="1">
            <a:off x="5003800" y="1484313"/>
            <a:ext cx="792163" cy="504825"/>
          </a:xfrm>
          <a:prstGeom prst="line">
            <a:avLst/>
          </a:prstGeom>
          <a:noFill/>
          <a:ln w="2857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pic>
        <p:nvPicPr>
          <p:cNvPr id="196628" name="Picture 20" descr="LabviewSolscan20pC"/>
          <p:cNvPicPr>
            <a:picLocks noChangeAspect="1" noChangeArrowheads="1"/>
          </p:cNvPicPr>
          <p:nvPr/>
        </p:nvPicPr>
        <p:blipFill>
          <a:blip r:embed="rId5" cstate="print">
            <a:extLst>
              <a:ext uri="{28A0092B-C50C-407E-A947-70E740481C1C}">
                <a14:useLocalDpi xmlns:a14="http://schemas.microsoft.com/office/drawing/2010/main" val="0"/>
              </a:ext>
            </a:extLst>
          </a:blip>
          <a:srcRect l="41521" b="15038"/>
          <a:stretch>
            <a:fillRect/>
          </a:stretch>
        </p:blipFill>
        <p:spPr bwMode="auto">
          <a:xfrm>
            <a:off x="5940425" y="2781300"/>
            <a:ext cx="2808288" cy="165576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8"/>
          <p:cNvSpPr>
            <a:spLocks noChangeArrowheads="1"/>
          </p:cNvSpPr>
          <p:nvPr/>
        </p:nvSpPr>
        <p:spPr bwMode="auto">
          <a:xfrm>
            <a:off x="683568" y="0"/>
            <a:ext cx="52863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sz="1800" b="0" dirty="0" smtClean="0">
                <a:solidFill>
                  <a:srgbClr val="FFFFFF"/>
                </a:solidFill>
                <a:latin typeface="Arial" pitchFamily="34" charset="0"/>
              </a:rPr>
              <a:t>STATUS – SRF Gun Beam Parameters</a:t>
            </a:r>
          </a:p>
        </p:txBody>
      </p:sp>
    </p:spTree>
    <p:extLst>
      <p:ext uri="{BB962C8B-B14F-4D97-AF65-F5344CB8AC3E}">
        <p14:creationId xmlns:p14="http://schemas.microsoft.com/office/powerpoint/2010/main" val="3107377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3E89"/>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2533</Words>
  <Application>Microsoft Office PowerPoint</Application>
  <PresentationFormat>Overheadfolien</PresentationFormat>
  <Paragraphs>346</Paragraphs>
  <Slides>25</Slides>
  <Notes>12</Notes>
  <HiddenSlides>0</HiddenSlides>
  <MMClips>0</MMClips>
  <ScaleCrop>false</ScaleCrop>
  <HeadingPairs>
    <vt:vector size="6" baseType="variant">
      <vt:variant>
        <vt:lpstr>Design</vt:lpstr>
      </vt:variant>
      <vt:variant>
        <vt:i4>5</vt:i4>
      </vt:variant>
      <vt:variant>
        <vt:lpstr>Eingebettete OLE-Server</vt:lpstr>
      </vt:variant>
      <vt:variant>
        <vt:i4>3</vt:i4>
      </vt:variant>
      <vt:variant>
        <vt:lpstr>Folientitel</vt:lpstr>
      </vt:variant>
      <vt:variant>
        <vt:i4>25</vt:i4>
      </vt:variant>
    </vt:vector>
  </HeadingPairs>
  <TitlesOfParts>
    <vt:vector size="33" baseType="lpstr">
      <vt:lpstr>Standarddesign</vt:lpstr>
      <vt:lpstr>1_Standarddesign</vt:lpstr>
      <vt:lpstr>Benutzerdefiniertes Design</vt:lpstr>
      <vt:lpstr>1_Benutzerdefiniertes Design</vt:lpstr>
      <vt:lpstr>2_Standarddesign</vt:lpstr>
      <vt:lpstr>Graph</vt:lpstr>
      <vt:lpstr>Equation</vt:lpstr>
      <vt:lpstr>Photo Editor Photo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Forschungszentrum Rossendorf e.V.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Administrator</dc:creator>
  <cp:lastModifiedBy>Teichert, Jochen</cp:lastModifiedBy>
  <cp:revision>160</cp:revision>
  <dcterms:created xsi:type="dcterms:W3CDTF">2007-03-26T08:55:35Z</dcterms:created>
  <dcterms:modified xsi:type="dcterms:W3CDTF">2012-03-06T01:28:37Z</dcterms:modified>
</cp:coreProperties>
</file>