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  <p:sldMasterId id="2147483811" r:id="rId6"/>
    <p:sldMasterId id="2147483835" r:id="rId7"/>
    <p:sldMasterId id="2147483895" r:id="rId8"/>
    <p:sldMasterId id="2147483932" r:id="rId9"/>
    <p:sldMasterId id="2147483957" r:id="rId10"/>
    <p:sldMasterId id="2147483969" r:id="rId11"/>
    <p:sldMasterId id="2147483982" r:id="rId12"/>
    <p:sldMasterId id="2147483995" r:id="rId13"/>
    <p:sldMasterId id="2147484007" r:id="rId14"/>
  </p:sldMasterIdLst>
  <p:notesMasterIdLst>
    <p:notesMasterId r:id="rId31"/>
  </p:notesMasterIdLst>
  <p:sldIdLst>
    <p:sldId id="326" r:id="rId15"/>
    <p:sldId id="260" r:id="rId16"/>
    <p:sldId id="330" r:id="rId17"/>
    <p:sldId id="348" r:id="rId18"/>
    <p:sldId id="363" r:id="rId19"/>
    <p:sldId id="364" r:id="rId20"/>
    <p:sldId id="320" r:id="rId21"/>
    <p:sldId id="360" r:id="rId22"/>
    <p:sldId id="361" r:id="rId23"/>
    <p:sldId id="362" r:id="rId24"/>
    <p:sldId id="365" r:id="rId25"/>
    <p:sldId id="367" r:id="rId26"/>
    <p:sldId id="368" r:id="rId27"/>
    <p:sldId id="366" r:id="rId28"/>
    <p:sldId id="303" r:id="rId29"/>
    <p:sldId id="369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F06BA"/>
    <a:srgbClr val="F6BB00"/>
    <a:srgbClr val="0216AE"/>
    <a:srgbClr val="0080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36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9457E-FCF1-4D78-99A7-02C7D6954489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D063F-29CF-4E70-8DEC-A31DD44F2A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D063F-29CF-4E70-8DEC-A31DD44F2A6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971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Helvetica" charset="0"/>
              </a:rPr>
              <a:t>TISNCM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Troitsk</a:t>
            </a:r>
            <a:r>
              <a:rPr lang="en-US" dirty="0" smtClean="0">
                <a:latin typeface="Helvetica" charset="0"/>
              </a:rPr>
              <a:t> Institute for </a:t>
            </a:r>
            <a:r>
              <a:rPr lang="en-US" dirty="0" err="1" smtClean="0">
                <a:latin typeface="Helvetica" charset="0"/>
              </a:rPr>
              <a:t>Superhard</a:t>
            </a:r>
            <a:r>
              <a:rPr lang="en-US" dirty="0" smtClean="0">
                <a:latin typeface="Helvetica" charset="0"/>
              </a:rPr>
              <a:t> and Novel carbon</a:t>
            </a:r>
            <a:r>
              <a:rPr lang="en-US" baseline="0" dirty="0" smtClean="0">
                <a:latin typeface="Helvetica" charset="0"/>
              </a:rPr>
              <a:t> materials  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>
              <a:latin typeface="Helvetica" charset="0"/>
            </a:endParaRPr>
          </a:p>
          <a:p>
            <a:pPr marL="228600" indent="-228600" eaLnBrk="1" hangingPunct="1">
              <a:spcBef>
                <a:spcPct val="0"/>
              </a:spcBef>
              <a:buAutoNum type="arabicParenR"/>
            </a:pPr>
            <a:r>
              <a:rPr lang="en-US" baseline="0" dirty="0" smtClean="0">
                <a:latin typeface="Helvetica" charset="0"/>
              </a:rPr>
              <a:t>The gas detector plot in upper right hand of the viewgraph shows the pulse by pulse energy in </a:t>
            </a:r>
            <a:r>
              <a:rPr lang="en-US" baseline="0" dirty="0" err="1" smtClean="0">
                <a:latin typeface="Helvetica" charset="0"/>
              </a:rPr>
              <a:t>mJ</a:t>
            </a:r>
            <a:r>
              <a:rPr lang="en-US" baseline="0" dirty="0" smtClean="0">
                <a:latin typeface="Helvetica" charset="0"/>
              </a:rPr>
              <a:t> with 40 </a:t>
            </a:r>
            <a:r>
              <a:rPr lang="en-US" baseline="0" dirty="0" err="1" smtClean="0">
                <a:latin typeface="Helvetica" charset="0"/>
              </a:rPr>
              <a:t>pC</a:t>
            </a:r>
            <a:r>
              <a:rPr lang="en-US" baseline="0" dirty="0" smtClean="0">
                <a:latin typeface="Helvetica" charset="0"/>
              </a:rPr>
              <a:t> bunch charge.  The left side is with no seed and the right is seeded operation.</a:t>
            </a:r>
          </a:p>
          <a:p>
            <a:pPr marL="228600" indent="-228600" eaLnBrk="1" hangingPunct="1">
              <a:spcBef>
                <a:spcPct val="0"/>
              </a:spcBef>
              <a:buAutoNum type="arabicParenR"/>
            </a:pPr>
            <a:r>
              <a:rPr lang="en-US" baseline="0" dirty="0" smtClean="0">
                <a:latin typeface="Helvetica" charset="0"/>
              </a:rPr>
              <a:t>The peak powers in GW are based on a 10 </a:t>
            </a:r>
            <a:r>
              <a:rPr lang="en-US" baseline="0" dirty="0" err="1" smtClean="0">
                <a:latin typeface="Helvetica" charset="0"/>
              </a:rPr>
              <a:t>fs</a:t>
            </a:r>
            <a:r>
              <a:rPr lang="en-US" baseline="0" dirty="0" smtClean="0">
                <a:latin typeface="Helvetica" charset="0"/>
              </a:rPr>
              <a:t> pulse duration: 100 micro joules is then 10 GW peak power.</a:t>
            </a:r>
          </a:p>
          <a:p>
            <a:pPr marL="228600" indent="-228600" eaLnBrk="1" hangingPunct="1">
              <a:spcBef>
                <a:spcPct val="0"/>
              </a:spcBef>
              <a:buAutoNum type="arabicParenR"/>
            </a:pPr>
            <a:r>
              <a:rPr lang="en-US" baseline="0" dirty="0" smtClean="0">
                <a:latin typeface="Helvetica" charset="0"/>
              </a:rPr>
              <a:t>The SASE and seeded spectra on the left are measured with a Bragg spectrometer with 0.2 </a:t>
            </a:r>
            <a:r>
              <a:rPr lang="en-US" baseline="0" dirty="0" err="1" smtClean="0">
                <a:latin typeface="Helvetica" charset="0"/>
              </a:rPr>
              <a:t>eV</a:t>
            </a:r>
            <a:r>
              <a:rPr lang="en-US" baseline="0" dirty="0" smtClean="0">
                <a:latin typeface="Helvetica" charset="0"/>
              </a:rPr>
              <a:t> resolution.</a:t>
            </a:r>
          </a:p>
          <a:p>
            <a:pPr marL="228600" indent="-228600" eaLnBrk="1" hangingPunct="1">
              <a:spcBef>
                <a:spcPct val="0"/>
              </a:spcBef>
              <a:buAutoNum type="arabicParenR"/>
            </a:pPr>
            <a:r>
              <a:rPr lang="en-US" baseline="0" dirty="0" smtClean="0">
                <a:latin typeface="Helvetica" charset="0"/>
              </a:rPr>
              <a:t>The lineouts below the spectra are on the same vertical and horizontal scales.</a:t>
            </a:r>
          </a:p>
          <a:p>
            <a:pPr marL="228600" indent="-228600" eaLnBrk="1" hangingPunct="1">
              <a:spcBef>
                <a:spcPct val="0"/>
              </a:spcBef>
              <a:buAutoNum type="arabicParenR"/>
            </a:pPr>
            <a:r>
              <a:rPr lang="en-US" baseline="0" dirty="0" smtClean="0">
                <a:latin typeface="Helvetica" charset="0"/>
              </a:rPr>
              <a:t>The observed spectra at 40 </a:t>
            </a:r>
            <a:r>
              <a:rPr lang="en-US" baseline="0" dirty="0" err="1" smtClean="0">
                <a:latin typeface="Helvetica" charset="0"/>
              </a:rPr>
              <a:t>pC</a:t>
            </a:r>
            <a:r>
              <a:rPr lang="en-US" baseline="0" dirty="0" smtClean="0">
                <a:latin typeface="Helvetica" charset="0"/>
              </a:rPr>
              <a:t> are comparable to those shown 0n the slide.</a:t>
            </a:r>
            <a:endParaRPr lang="en-US" dirty="0" smtClean="0">
              <a:latin typeface="Helvetica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49300" y="436086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fontAlgn="auto">
              <a:spcBef>
                <a:spcPct val="30000"/>
              </a:spcBef>
              <a:spcAft>
                <a:spcPts val="0"/>
              </a:spcAft>
            </a:pPr>
            <a:endParaRPr lang="en-US" sz="120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3BE5EB-DDB4-4B06-94A3-148272F546B9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17CE76-3A73-410F-9925-0508D781095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251B07-A767-4C2F-A72B-1A0FA31549F3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8AF59-B469-48BA-9B00-81A11DE2A3ED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0.pn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6863" y="6553200"/>
            <a:ext cx="3944937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FEL and Beam Phys. Dept. (ARD/SLAC), J. Wu, jhwu@slac.stanford.edu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9575" y="152400"/>
            <a:ext cx="2155825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152400"/>
            <a:ext cx="6315075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2836863" y="6553200"/>
            <a:ext cx="3944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ctr">
              <a:defRPr/>
            </a:pPr>
            <a:r>
              <a:rPr lang="sv-SE" sz="1400" b="1" smtClean="0">
                <a:solidFill>
                  <a:srgbClr val="000000"/>
                </a:solidFill>
                <a:latin typeface="Arial"/>
              </a:rPr>
              <a:t>FEL 2011, J. Wu, SLAC</a:t>
            </a:r>
            <a:endParaRPr lang="en-US" sz="1400" b="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142875" y="142875"/>
            <a:ext cx="8858250" cy="6357938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5" name="Picture 3" descr="I:\slacHeader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320272"/>
            <a:ext cx="1916250" cy="252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12700"/>
          </a:effectLst>
        </p:spPr>
      </p:pic>
      <p:pic>
        <p:nvPicPr>
          <p:cNvPr id="6" name="Picture 2" descr="I:\DOE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6320272"/>
            <a:ext cx="1014300" cy="252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outerShdw blurRad="50800" dist="50800" sx="1000" sy="1000" algn="ctr" rotWithShape="0">
              <a:srgbClr val="000000"/>
            </a:outerShdw>
            <a:softEdge rad="12700"/>
          </a:effectLst>
        </p:spPr>
      </p:pic>
      <p:cxnSp>
        <p:nvCxnSpPr>
          <p:cNvPr id="7" name="直接连接符 6"/>
          <p:cNvCxnSpPr/>
          <p:nvPr/>
        </p:nvCxnSpPr>
        <p:spPr>
          <a:xfrm>
            <a:off x="168275" y="857250"/>
            <a:ext cx="8786813" cy="158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57150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5429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572250"/>
            <a:ext cx="2133600" cy="293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572250"/>
            <a:ext cx="28956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FEL and Beam Phys. Dept. (ARD/SLAC), J. Wu, jhwu@slac.stanford.edu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572250"/>
            <a:ext cx="2133600" cy="2857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90AA0B1-736B-4577-836A-A9119A67B8DF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Arial"/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</p:cSld>
  <p:clrMapOvr>
    <a:masterClrMapping/>
  </p:clrMapOvr>
  <p:transition advTm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B0C86-4C91-4ED4-9C39-971D4BBC00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86FE2-B380-4474-816F-5729C1ED9E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CAA3A-0B3F-4632-AC60-F2B8880CBB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8747B-0B6D-4A5D-902B-F5AAE680C7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FE1DC-FBC6-4031-B079-EDF624484E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AAE4E-8D2C-49E7-9691-41EC24F041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89AFD-E7A5-4FA1-81A7-C2062BB959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0FDD6-8031-44FE-ABB1-7BF6C6F91D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0FAE6-A3ED-420F-8569-600EE2C72B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F6E93-496F-4E27-8243-39625F56B6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EF1B9-E7FF-4F35-B348-23FB2F2773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9E233-8A28-4EBB-B8F3-25583B34A47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E745A-B224-48BB-8B11-81FED78436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5A04D-A27C-4167-83CE-E3C513B5C0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2A887-892F-4266-8FF3-D62D99C6C9F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C6E36-58A5-4BB8-AE1B-DC751B8639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E0A79-A4C5-456A-9F7C-F48EAD4871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18A42-4491-4E6F-8427-F37B692019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11F56-3F65-4946-BEF9-8AEF98CF62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DABA0-6812-461B-87D1-69B98C6466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2BC14-A87F-4589-8BDC-DA4D21266F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4D022-1DBA-4623-AF81-95A8D9F042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5BDC-DAE8-432A-9E45-102C14255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708-A2F1-4E20-95EC-4714FB429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5BDC-DAE8-432A-9E45-102C14255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708-A2F1-4E20-95EC-4714FB429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5BDC-DAE8-432A-9E45-102C14255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708-A2F1-4E20-95EC-4714FB429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5BDC-DAE8-432A-9E45-102C14255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708-A2F1-4E20-95EC-4714FB429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5BDC-DAE8-432A-9E45-102C14255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708-A2F1-4E20-95EC-4714FB429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5BDC-DAE8-432A-9E45-102C14255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708-A2F1-4E20-95EC-4714FB429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5BDC-DAE8-432A-9E45-102C14255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708-A2F1-4E20-95EC-4714FB429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5BDC-DAE8-432A-9E45-102C14255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708-A2F1-4E20-95EC-4714FB429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5BDC-DAE8-432A-9E45-102C14255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708-A2F1-4E20-95EC-4714FB429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5BDC-DAE8-432A-9E45-102C14255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708-A2F1-4E20-95EC-4714FB429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5BDC-DAE8-432A-9E45-102C142552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708-A2F1-4E20-95EC-4714FB429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2192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2192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9575" y="152400"/>
            <a:ext cx="2155825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152400"/>
            <a:ext cx="6315075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900" y="1219200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219200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000" y="152400"/>
            <a:ext cx="21717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5900" y="152400"/>
            <a:ext cx="63627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80A3-B25E-4A61-8AA6-EB10C1B1EF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80A3-B25E-4A61-8AA6-EB10C1B1EF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80A3-B25E-4A61-8AA6-EB10C1B1EF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80A3-B25E-4A61-8AA6-EB10C1B1EF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80A3-B25E-4A61-8AA6-EB10C1B1EF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80A3-B25E-4A61-8AA6-EB10C1B1EF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80A3-B25E-4A61-8AA6-EB10C1B1EF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80A3-B25E-4A61-8AA6-EB10C1B1EF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80A3-B25E-4A61-8AA6-EB10C1B1EF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80A3-B25E-4A61-8AA6-EB10C1B1EF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80A3-B25E-4A61-8AA6-EB10C1B1EF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en-US" sz="900" b="1" smtClean="0">
              <a:solidFill>
                <a:srgbClr val="261748"/>
              </a:solidFill>
              <a:latin typeface="Arial" pitchFamily="34" charset="0"/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en-US" sz="900" smtClean="0">
              <a:solidFill>
                <a:srgbClr val="261748"/>
              </a:solidFill>
              <a:latin typeface="Arial" pitchFamily="34" charset="0"/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en-US" sz="900" b="1" smtClean="0">
              <a:solidFill>
                <a:srgbClr val="261748"/>
              </a:solidFill>
              <a:latin typeface="Arial" pitchFamily="34" charset="0"/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12738" y="6489700"/>
            <a:ext cx="4224337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en-US" sz="900" smtClean="0">
                <a:solidFill>
                  <a:srgbClr val="261748"/>
                </a:solidFill>
                <a:latin typeface="Arial" pitchFamily="34" charset="0"/>
              </a:rPr>
              <a:t>G. Geloni, V. Kocharyan, E. Saldin, FEL R&amp;D meeting, LCLS, 12 January 2012</a:t>
            </a:r>
            <a:endParaRPr lang="en-GB" sz="900" smtClean="0">
              <a:solidFill>
                <a:srgbClr val="261748"/>
              </a:solidFill>
              <a:latin typeface="Arial" pitchFamily="34" charset="0"/>
            </a:endParaRPr>
          </a:p>
        </p:txBody>
      </p:sp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ln w="28575"/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r>
              <a:rPr lang="en-GB" dirty="0"/>
              <a:t>Subtitle format (max. 4 lines)</a:t>
            </a:r>
          </a:p>
          <a:p>
            <a:r>
              <a:rPr lang="en-GB" dirty="0"/>
              <a:t>(conference, location, name of the speaker, date)</a:t>
            </a:r>
          </a:p>
          <a:p>
            <a:r>
              <a:rPr lang="en-GB" dirty="0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r>
              <a:rPr lang="en-GB"/>
              <a:t>Title format (max. 2 lines), don’t edit here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44B8F-C466-4187-A37A-42325CE8929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AED326-6B16-4E84-A461-FE4263190D0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9DF0F6-A6A5-4AD6-B827-BADEDE115D0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AD1DA-21BA-4E34-AA5F-431289D4256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2F3C6-F2D3-484D-91EB-53E765C550B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6B3B10-1742-454E-A564-FE50636BFA0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156BB-FE2C-4451-ADA2-B7C064063EEB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D53793-1043-4E86-9E5E-1F65493CA70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8F8216-A814-4316-B048-7DCAAAC4237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DCF8DC-F784-4C27-BFE4-EF85979F7FE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en-US" sz="900" b="1" smtClean="0">
              <a:solidFill>
                <a:srgbClr val="261748"/>
              </a:solidFill>
              <a:latin typeface="Arial" pitchFamily="34" charset="0"/>
            </a:endParaRPr>
          </a:p>
        </p:txBody>
      </p:sp>
      <p:sp>
        <p:nvSpPr>
          <p:cNvPr id="3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en-US" sz="900" smtClean="0">
              <a:solidFill>
                <a:srgbClr val="261748"/>
              </a:solidFill>
              <a:latin typeface="Arial" pitchFamily="34" charset="0"/>
            </a:endParaRPr>
          </a:p>
        </p:txBody>
      </p:sp>
      <p:pic>
        <p:nvPicPr>
          <p:cNvPr id="4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en-US" sz="900" b="1" smtClean="0">
              <a:solidFill>
                <a:srgbClr val="261748"/>
              </a:solidFill>
              <a:latin typeface="Arial" pitchFamily="34" charset="0"/>
            </a:endParaRPr>
          </a:p>
        </p:txBody>
      </p:sp>
      <p:pic>
        <p:nvPicPr>
          <p:cNvPr id="6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 userDrawn="1"/>
        </p:nvSpPr>
        <p:spPr bwMode="auto">
          <a:xfrm>
            <a:off x="312738" y="6489700"/>
            <a:ext cx="400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en-US" sz="900" smtClean="0">
                <a:solidFill>
                  <a:srgbClr val="261748"/>
                </a:solidFill>
                <a:latin typeface="Arial" pitchFamily="34" charset="0"/>
              </a:rPr>
              <a:t>G. Geloni, V. Kocharyan, E. Saldin, SOLEIL seminar, November 28</a:t>
            </a:r>
            <a:r>
              <a:rPr lang="en-US" sz="900" baseline="30000" smtClean="0">
                <a:solidFill>
                  <a:srgbClr val="261748"/>
                </a:solidFill>
                <a:latin typeface="Arial" pitchFamily="34" charset="0"/>
              </a:rPr>
              <a:t>th</a:t>
            </a:r>
            <a:r>
              <a:rPr lang="en-US" sz="900" smtClean="0">
                <a:solidFill>
                  <a:srgbClr val="261748"/>
                </a:solidFill>
                <a:latin typeface="Arial" pitchFamily="34" charset="0"/>
              </a:rPr>
              <a:t>, 2011</a:t>
            </a:r>
            <a:endParaRPr lang="en-GB" sz="900" smtClean="0">
              <a:solidFill>
                <a:srgbClr val="261748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</a:pPr>
            <a:endParaRPr lang="en-GB" sz="900" smtClean="0">
              <a:solidFill>
                <a:srgbClr val="261748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900" y="1219200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219200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000" y="152400"/>
            <a:ext cx="21717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5900" y="152400"/>
            <a:ext cx="63627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9D4BD-7E12-49FC-A2D9-0E3E619B0F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DD631-9198-4543-871C-8C32BDBA5F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20134-F9C5-4C42-B03E-02ED372DF6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6DEE7-B33E-4AFA-AECD-2034DE7AD7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F066D-76EC-47CD-9597-8C46B767209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A10BC-6566-4DF0-ABAB-9B759F9D04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F3096-E587-4B5F-814E-08EFC021ED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F3255-6948-414A-89DE-96960D934E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5CC3A-4494-44FD-8B51-25CBD74CAB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4A7D6-AC02-4789-8C17-CCA347EB15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419B6-1CFC-4D9B-B661-446C1C14BA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B65EA3-2B73-41EA-A62A-905C75B40E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6863" y="6553200"/>
            <a:ext cx="3944937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FEL and Beam Phys. Dept. (ARD/SLAC), J. Wu, jhwu@slac.stanford.edu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6863" y="6553200"/>
            <a:ext cx="3944937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FEL and Beam Phys. Dept. (ARD/SLAC), J. Wu, jhwu@slac.stanford.edu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6863" y="6553200"/>
            <a:ext cx="3944937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FEL and Beam Phys. Dept. (ARD/SLAC), J. Wu, jhwu@slac.stanford.edu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2192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2192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6863" y="6553200"/>
            <a:ext cx="3944937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FEL and Beam Phys. Dept. (ARD/SLAC), J. Wu, jhwu@slac.stanford.edu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6863" y="6553200"/>
            <a:ext cx="3944937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FEL and Beam Phys. Dept. (ARD/SLAC), J. Wu, jhwu@slac.stanford.edu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6863" y="6553200"/>
            <a:ext cx="3944937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FEL and Beam Phys. Dept. (ARD/SLAC), J. Wu, jhwu@slac.stanford.edu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6863" y="6553200"/>
            <a:ext cx="3944937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FEL and Beam Phys. Dept. (ARD/SLAC), J. Wu, jhwu@slac.stanford.edu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6863" y="6553200"/>
            <a:ext cx="3944937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FEL and Beam Phys. Dept. (ARD/SLAC), J. Wu, jhwu@slac.stanford.edu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6863" y="6553200"/>
            <a:ext cx="3944937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FEL and Beam Phys. Dept. (ARD/SLAC), J. Wu, jhwu@slac.stanford.edu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SLAC_Logo_hire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6157913"/>
            <a:ext cx="152717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3" descr="ar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05800" y="6019800"/>
            <a:ext cx="712788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9A3C97-CCDC-4811-8362-62DAA647AE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C1546B-0E72-4987-8A5E-803B20EBCD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7D45BDC-DAE8-432A-9E45-102C142552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3/6/2012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390708-A2F1-4E20-95EC-4714FB4298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36863" y="6153150"/>
            <a:ext cx="39449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 userDrawn="1"/>
        </p:nvSpPr>
        <p:spPr bwMode="auto">
          <a:xfrm>
            <a:off x="0" y="990600"/>
            <a:ext cx="8574088" cy="0"/>
          </a:xfrm>
          <a:prstGeom prst="line">
            <a:avLst/>
          </a:prstGeom>
          <a:noFill/>
          <a:ln w="38100">
            <a:solidFill>
              <a:srgbClr val="B400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1219200"/>
            <a:ext cx="8610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8" name="Picture 15" descr="SLAC_Logo_hire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6157913"/>
            <a:ext cx="152717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1" descr="ar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05800" y="6019800"/>
            <a:ext cx="712788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5"/>
          <p:cNvSpPr>
            <a:spLocks noChangeShapeType="1"/>
          </p:cNvSpPr>
          <p:nvPr userDrawn="1"/>
        </p:nvSpPr>
        <p:spPr bwMode="auto">
          <a:xfrm>
            <a:off x="0" y="990600"/>
            <a:ext cx="8686800" cy="0"/>
          </a:xfrm>
          <a:prstGeom prst="line">
            <a:avLst/>
          </a:prstGeom>
          <a:noFill/>
          <a:ln w="28575">
            <a:solidFill>
              <a:srgbClr val="B4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 – Arial Bold 36 Point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1219200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3" name="Rectangle 10"/>
          <p:cNvSpPr>
            <a:spLocks noChangeArrowheads="1"/>
          </p:cNvSpPr>
          <p:nvPr userDrawn="1"/>
        </p:nvSpPr>
        <p:spPr bwMode="auto">
          <a:xfrm>
            <a:off x="4340225" y="6299200"/>
            <a:ext cx="40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67EF58A3-83EE-4EE5-B427-4E8E004D7D9A}" type="slidenum">
              <a:rPr lang="en-US" sz="1400" b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pPr/>
              <a:t>‹#›</a:t>
            </a:fld>
            <a:endParaRPr lang="en-US" sz="1400" b="1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2054" name="Picture 14" descr="SLAC_Logo_hire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6159500"/>
            <a:ext cx="1524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3" descr="ar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05800" y="6019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ar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05800" y="6019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4" descr="SLAC_Logo_hire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159500"/>
            <a:ext cx="1524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5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05200" y="6172200"/>
            <a:ext cx="28479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33480A3-B25E-4A61-8AA6-EB10C1B1EFE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fld id="{E7B0F12F-32F7-436E-B0B3-4BF0406DF538}" type="slidenum">
              <a:rPr lang="en-GB" b="1" smtClean="0">
                <a:solidFill>
                  <a:srgbClr val="FFFFFF"/>
                </a:solidFill>
                <a:latin typeface="Arial" pitchFamily="34" charset="0"/>
              </a:rPr>
              <a:pPr/>
              <a:t>‹#›</a:t>
            </a:fld>
            <a:endParaRPr lang="en-GB" b="1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28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en-US" sz="900" b="1" smtClean="0">
              <a:solidFill>
                <a:srgbClr val="261748"/>
              </a:solidFill>
              <a:latin typeface="Arial" pitchFamily="34" charset="0"/>
            </a:endParaRPr>
          </a:p>
        </p:txBody>
      </p:sp>
      <p:sp>
        <p:nvSpPr>
          <p:cNvPr id="1029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2400" smtClean="0">
              <a:solidFill>
                <a:srgbClr val="261748"/>
              </a:solidFill>
              <a:latin typeface="Arial" pitchFamily="34" charset="0"/>
            </a:endParaRPr>
          </a:p>
        </p:txBody>
      </p:sp>
      <p:sp>
        <p:nvSpPr>
          <p:cNvPr id="1030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GB" sz="1000" b="0" smtClean="0">
                <a:solidFill>
                  <a:srgbClr val="FFFFFF"/>
                </a:solidFill>
              </a:rPr>
              <a:t>PPR 2-2009</a:t>
            </a:r>
          </a:p>
        </p:txBody>
      </p:sp>
      <p:pic>
        <p:nvPicPr>
          <p:cNvPr id="1031" name="Picture 127" descr="logo-XFEL_rgb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3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59" name="Text Box 135"/>
          <p:cNvSpPr txBox="1">
            <a:spLocks noChangeArrowheads="1"/>
          </p:cNvSpPr>
          <p:nvPr userDrawn="1"/>
        </p:nvSpPr>
        <p:spPr bwMode="auto">
          <a:xfrm>
            <a:off x="76200" y="6537325"/>
            <a:ext cx="800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 smtClean="0">
                <a:solidFill>
                  <a:srgbClr val="000000"/>
                </a:solidFill>
                <a:latin typeface="Helvetica" pitchFamily="34" charset="0"/>
              </a:rPr>
              <a:t>WP-X, Speaker Name		 XFEL Project Progress Report (2-2009) – 1</a:t>
            </a:r>
            <a:r>
              <a:rPr lang="en-GB" sz="1000" baseline="30000" smtClean="0">
                <a:solidFill>
                  <a:srgbClr val="000000"/>
                </a:solidFill>
                <a:latin typeface="Helvetica" pitchFamily="34" charset="0"/>
              </a:rPr>
              <a:t>st </a:t>
            </a:r>
            <a:r>
              <a:rPr lang="en-GB" sz="1000" smtClean="0">
                <a:solidFill>
                  <a:srgbClr val="000000"/>
                </a:solidFill>
                <a:latin typeface="Helvetica" pitchFamily="34" charset="0"/>
              </a:rPr>
              <a:t>&amp; 2</a:t>
            </a:r>
            <a:r>
              <a:rPr lang="en-GB" sz="1000" baseline="30000" smtClean="0">
                <a:solidFill>
                  <a:srgbClr val="000000"/>
                </a:solidFill>
                <a:latin typeface="Helvetica" pitchFamily="34" charset="0"/>
              </a:rPr>
              <a:t>nd</a:t>
            </a:r>
            <a:r>
              <a:rPr lang="en-GB" sz="1000" smtClean="0">
                <a:solidFill>
                  <a:srgbClr val="000000"/>
                </a:solidFill>
                <a:latin typeface="Helvetica" pitchFamily="34" charset="0"/>
              </a:rPr>
              <a:t> Dec.  2009</a:t>
            </a:r>
            <a:endParaRPr lang="en-GB" smtClean="0">
              <a:solidFill>
                <a:srgbClr val="000000"/>
              </a:solidFill>
              <a:latin typeface="Helvet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MS PGothic" pitchFamily="34" charset="-128"/>
          <a:cs typeface="ＭＳ Ｐゴシック" charset="-128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MS PGothic" pitchFamily="34" charset="-128"/>
          <a:cs typeface="ＭＳ Ｐゴシック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MS PGothic" pitchFamily="34" charset="-128"/>
          <a:cs typeface="ＭＳ Ｐゴシック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MS PGothic" pitchFamily="34" charset="-128"/>
          <a:cs typeface="ＭＳ Ｐゴシック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MS PGothic" pitchFamily="34" charset="-128"/>
          <a:cs typeface="ＭＳ Ｐゴシック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5"/>
          <p:cNvSpPr>
            <a:spLocks noChangeShapeType="1"/>
          </p:cNvSpPr>
          <p:nvPr userDrawn="1"/>
        </p:nvSpPr>
        <p:spPr bwMode="auto">
          <a:xfrm>
            <a:off x="0" y="990600"/>
            <a:ext cx="8686800" cy="0"/>
          </a:xfrm>
          <a:prstGeom prst="line">
            <a:avLst/>
          </a:prstGeom>
          <a:noFill/>
          <a:ln w="28575">
            <a:solidFill>
              <a:srgbClr val="B4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 – Arial Bold 36 Point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1219200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3" name="Rectangle 10"/>
          <p:cNvSpPr>
            <a:spLocks noChangeArrowheads="1"/>
          </p:cNvSpPr>
          <p:nvPr userDrawn="1"/>
        </p:nvSpPr>
        <p:spPr bwMode="auto">
          <a:xfrm>
            <a:off x="4340225" y="6299200"/>
            <a:ext cx="40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F135DB3B-49D3-4B1A-9BE7-3779B1407668}" type="slidenum">
              <a:rPr lang="en-US" sz="1400" b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pPr/>
              <a:t>‹#›</a:t>
            </a:fld>
            <a:endParaRPr lang="en-US" sz="1400" b="1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29200" y="6172200"/>
            <a:ext cx="39449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endParaRPr lang="en-US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2055" name="Picture 14" descr="SLAC_Logo_hire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6159500"/>
            <a:ext cx="1524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6EE647B-954A-4FD4-822E-52512BAD2D75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36863" y="6153150"/>
            <a:ext cx="39449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FEL and Beam Phys. Dept. (ARD/SLAC), J. Wu, jhwu@slac.stanford.edu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1" name="Line 5"/>
          <p:cNvSpPr>
            <a:spLocks noChangeShapeType="1"/>
          </p:cNvSpPr>
          <p:nvPr userDrawn="1"/>
        </p:nvSpPr>
        <p:spPr bwMode="auto">
          <a:xfrm>
            <a:off x="0" y="661988"/>
            <a:ext cx="8574088" cy="0"/>
          </a:xfrm>
          <a:prstGeom prst="line">
            <a:avLst/>
          </a:prstGeom>
          <a:noFill/>
          <a:ln w="38100">
            <a:solidFill>
              <a:srgbClr val="B400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2388"/>
            <a:ext cx="861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762000"/>
            <a:ext cx="8610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8" name="Picture 15" descr="SLAC_Logo_hire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157913"/>
            <a:ext cx="152717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1" descr="ar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05800" y="6019800"/>
            <a:ext cx="712788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5.gif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731500" y="1577975"/>
            <a:ext cx="7772400" cy="23082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b="1" i="1" dirty="0" smtClean="0">
                <a:solidFill>
                  <a:srgbClr val="C00000"/>
                </a:solidFill>
              </a:rPr>
              <a:t>Hard X-ray FELs (Overview)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371600" y="22098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371600" y="2971799"/>
            <a:ext cx="6400800" cy="233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Zhirong </a:t>
            </a:r>
            <a:r>
              <a:rPr lang="en-US" sz="2000" b="1" dirty="0" smtClean="0">
                <a:solidFill>
                  <a:srgbClr val="000000"/>
                </a:solidFill>
              </a:rPr>
              <a:t>Huang</a:t>
            </a:r>
          </a:p>
          <a:p>
            <a:pPr algn="ctr">
              <a:spcBef>
                <a:spcPct val="20000"/>
              </a:spcBef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/>
            </a:r>
            <a:br>
              <a:rPr lang="en-US" sz="2000" b="1" dirty="0">
                <a:solidFill>
                  <a:srgbClr val="000000"/>
                </a:solidFill>
              </a:rPr>
            </a:br>
            <a:r>
              <a:rPr lang="en-US" sz="2000" b="1" dirty="0" smtClean="0">
                <a:solidFill>
                  <a:srgbClr val="000000"/>
                </a:solidFill>
              </a:rPr>
              <a:t>March 6, 2012</a:t>
            </a:r>
          </a:p>
          <a:p>
            <a:pPr algn="ctr">
              <a:spcBef>
                <a:spcPct val="20000"/>
              </a:spcBef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algn="ctr">
              <a:spcBef>
                <a:spcPct val="20000"/>
              </a:spcBef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FLS2012 Workshop, Jefferson Lab</a:t>
            </a: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10" name="Picture 9" descr="he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0890" y="164575"/>
            <a:ext cx="4839030" cy="924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6200"/>
            <a:ext cx="8991600" cy="643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8101" name="Text Box 5"/>
          <p:cNvSpPr txBox="1">
            <a:spLocks noChangeArrowheads="1"/>
          </p:cNvSpPr>
          <p:nvPr/>
        </p:nvSpPr>
        <p:spPr bwMode="auto">
          <a:xfrm>
            <a:off x="457200" y="6308725"/>
            <a:ext cx="7807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A. Zholents, G. Penn, PRST 2005;          Y. Ding et. al., PRST 2009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houfeng\Desktop\emittHistory\emittHistory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11314"/>
            <a:ext cx="8610600" cy="5113276"/>
          </a:xfrm>
          <a:prstGeom prst="rect">
            <a:avLst/>
          </a:prstGeom>
          <a:noFill/>
        </p:spPr>
      </p:pic>
      <p:sp>
        <p:nvSpPr>
          <p:cNvPr id="6" name="Rectangle 29"/>
          <p:cNvSpPr>
            <a:spLocks noGrp="1" noChangeArrowheads="1"/>
          </p:cNvSpPr>
          <p:nvPr>
            <p:ph type="title"/>
          </p:nvPr>
        </p:nvSpPr>
        <p:spPr>
          <a:xfrm>
            <a:off x="147545" y="0"/>
            <a:ext cx="8610600" cy="762000"/>
          </a:xfrm>
          <a:noFill/>
          <a:ln/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Brighter beams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5565" y="6347780"/>
            <a:ext cx="1082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F. Zhou</a:t>
            </a:r>
            <a:endParaRPr lang="en-US" sz="20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2100" y="666305"/>
            <a:ext cx="8610600" cy="573610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Recent LCLS injector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emittance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results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34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BC1 collimation to remove double-horn*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" y="986135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C00000"/>
                </a:solidFill>
                <a:latin typeface="Calibri"/>
              </a:rPr>
              <a:t>BC1 collimator: 250--&gt; 150pC</a:t>
            </a:r>
          </a:p>
        </p:txBody>
      </p:sp>
      <p:pic>
        <p:nvPicPr>
          <p:cNvPr id="11" name="Picture 10" descr="OTR11W_SXdx1.out.xy.png"/>
          <p:cNvPicPr>
            <a:picLocks noChangeAspect="1"/>
          </p:cNvPicPr>
          <p:nvPr/>
        </p:nvPicPr>
        <p:blipFill>
          <a:blip r:embed="rId2" cstate="print"/>
          <a:srcRect t="12522"/>
          <a:stretch>
            <a:fillRect/>
          </a:stretch>
        </p:blipFill>
        <p:spPr>
          <a:xfrm>
            <a:off x="152400" y="1453268"/>
            <a:ext cx="4191000" cy="2661532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rot="5400000">
            <a:off x="1447800" y="2590800"/>
            <a:ext cx="1981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4038600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Asymmetric collimation , full width=6.4mm, offset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dx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=1mm.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25"/>
          <p:cNvGrpSpPr/>
          <p:nvPr/>
        </p:nvGrpSpPr>
        <p:grpSpPr>
          <a:xfrm>
            <a:off x="4800600" y="990600"/>
            <a:ext cx="4267200" cy="5715000"/>
            <a:chOff x="4800600" y="990600"/>
            <a:chExt cx="4267200" cy="5715000"/>
          </a:xfrm>
        </p:grpSpPr>
        <p:pic>
          <p:nvPicPr>
            <p:cNvPr id="9" name="Picture 8" descr="HXR_current_250pC_150pCBC1coldx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0600" y="4226279"/>
              <a:ext cx="3962400" cy="2479321"/>
            </a:xfrm>
            <a:prstGeom prst="rect">
              <a:avLst/>
            </a:prstGeom>
          </p:spPr>
        </p:pic>
        <p:pic>
          <p:nvPicPr>
            <p:cNvPr id="12" name="Picture 11" descr="undbeg38_HXcol3mmdx1mm_match.out.tp.png"/>
            <p:cNvPicPr>
              <a:picLocks noChangeAspect="1"/>
            </p:cNvPicPr>
            <p:nvPr/>
          </p:nvPicPr>
          <p:blipFill>
            <a:blip r:embed="rId4" cstate="print"/>
            <a:srcRect t="9302" b="2326"/>
            <a:stretch>
              <a:fillRect/>
            </a:stretch>
          </p:blipFill>
          <p:spPr>
            <a:xfrm>
              <a:off x="4800600" y="1364397"/>
              <a:ext cx="4038600" cy="2752913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172200" y="4724400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C25DA"/>
                  </a:solidFill>
                  <a:latin typeface="Calibri"/>
                </a:rPr>
                <a:t>Collimation,5 kA</a:t>
              </a:r>
              <a:endParaRPr lang="en-US" dirty="0">
                <a:solidFill>
                  <a:srgbClr val="0C25DA"/>
                </a:solidFill>
                <a:latin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15000" y="990600"/>
              <a:ext cx="22653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err="1" smtClean="0">
                  <a:solidFill>
                    <a:srgbClr val="C00000"/>
                  </a:solidFill>
                  <a:latin typeface="Calibri"/>
                </a:rPr>
                <a:t>Undulator</a:t>
              </a:r>
              <a:r>
                <a:rPr lang="en-US" sz="2000" b="1" dirty="0" smtClean="0">
                  <a:solidFill>
                    <a:srgbClr val="C00000"/>
                  </a:solidFill>
                  <a:latin typeface="Calibri"/>
                </a:rPr>
                <a:t> entrance</a:t>
              </a:r>
              <a:endParaRPr lang="en-US" sz="2000" b="1" dirty="0">
                <a:solidFill>
                  <a:srgbClr val="C00000"/>
                </a:solidFill>
                <a:latin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48600" y="4495800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FF0000"/>
                  </a:solidFill>
                  <a:latin typeface="Calibri"/>
                </a:rPr>
                <a:t>Without collimation</a:t>
              </a:r>
              <a:endParaRPr lang="en-US" dirty="0">
                <a:solidFill>
                  <a:srgbClr val="FF0000"/>
                </a:solidFill>
                <a:latin typeface="Calibri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52400" y="6324600"/>
            <a:ext cx="226892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(* J.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Frisch, Y. Ding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90600" y="1676400"/>
            <a:ext cx="990600" cy="1828800"/>
          </a:xfrm>
          <a:prstGeom prst="rect">
            <a:avLst/>
          </a:prstGeom>
          <a:solidFill>
            <a:schemeClr val="bg2">
              <a:lumMod val="75000"/>
              <a:alpha val="47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00400" y="1676400"/>
            <a:ext cx="609600" cy="1828800"/>
          </a:xfrm>
          <a:prstGeom prst="rect">
            <a:avLst/>
          </a:prstGeom>
          <a:solidFill>
            <a:schemeClr val="bg2">
              <a:lumMod val="75000"/>
              <a:alpha val="36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Collimation </a:t>
            </a:r>
            <a:r>
              <a:rPr lang="en-US" dirty="0" smtClean="0"/>
              <a:t>simulation: </a:t>
            </a:r>
            <a:r>
              <a:rPr lang="en-US" dirty="0" smtClean="0"/>
              <a:t>FEL at 0.15 nm</a:t>
            </a:r>
            <a:endParaRPr lang="en-US" dirty="0"/>
          </a:p>
        </p:txBody>
      </p:sp>
      <p:pic>
        <p:nvPicPr>
          <p:cNvPr id="13" name="Content Placeholder 12" descr="HXR_ps80m_250pC_150pCBC1coldx1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749800" y="1274763"/>
            <a:ext cx="4394200" cy="3059112"/>
          </a:xfrm>
        </p:spPr>
      </p:pic>
      <p:sp>
        <p:nvSpPr>
          <p:cNvPr id="6" name="TextBox 5"/>
          <p:cNvSpPr txBox="1"/>
          <p:nvPr/>
        </p:nvSpPr>
        <p:spPr>
          <a:xfrm>
            <a:off x="1576410" y="4372655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250pC,L2 = -36deg;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BC1 collimator, </a:t>
            </a:r>
            <a:r>
              <a:rPr lang="en-US" sz="2400" dirty="0" err="1" smtClean="0">
                <a:solidFill>
                  <a:srgbClr val="FF0000"/>
                </a:solidFill>
                <a:latin typeface="Calibri"/>
              </a:rPr>
              <a:t>dx</a:t>
            </a:r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=1mm--&gt; 150pC, L2 = -38deg.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4" name="Picture 13" descr="HXR_pz_250pC_150pCBC1coldx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611" y="1274660"/>
            <a:ext cx="4407389" cy="30679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78505" y="158556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Z = 80m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0640" y="5390120"/>
            <a:ext cx="8610600" cy="919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Preliminary collimation experiment showed similar FEL performance (collimator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wakefield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not an issue)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Chirp control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70640" y="1124700"/>
            <a:ext cx="8610600" cy="919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LCLS uses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Linac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wakefield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to cancel the beam chirp for under-compressed beam and to increase the chirp for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overcompressed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beam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Chirp control depends on charge, compression setting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Blip>
                <a:blip r:embed="rId2"/>
              </a:buBlip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SRF does not generate enough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wakefield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Would be nice to have an independent chirp control unit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(de-chirper or chirper)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30" y="3121760"/>
            <a:ext cx="8711111" cy="372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sz="2800" dirty="0" smtClean="0"/>
              <a:t>Corrugated waveguide as </a:t>
            </a:r>
            <a:r>
              <a:rPr lang="en-US" sz="2800" dirty="0" err="1" smtClean="0"/>
              <a:t>dechirped</a:t>
            </a:r>
            <a:r>
              <a:rPr lang="en-US" sz="2800" dirty="0" smtClean="0"/>
              <a:t> and chirper</a:t>
            </a:r>
            <a:endParaRPr lang="en-US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7323" t="2657" r="27562" b="25616"/>
          <a:stretch>
            <a:fillRect/>
          </a:stretch>
        </p:blipFill>
        <p:spPr bwMode="auto">
          <a:xfrm>
            <a:off x="3458255" y="1009485"/>
            <a:ext cx="2726755" cy="207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38740" y="1393535"/>
            <a:ext cx="2403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K. Bane, G. Stupakov</a:t>
            </a:r>
          </a:p>
          <a:p>
            <a:r>
              <a:rPr lang="en-US" dirty="0" smtClean="0"/>
              <a:t>SLAC-PUB-14839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425" y="1124700"/>
            <a:ext cx="8734880" cy="5031055"/>
          </a:xfrm>
          <a:noFill/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sz="2400" dirty="0" smtClean="0"/>
              <a:t>Hard x-ray FELs are working well and more to come.</a:t>
            </a:r>
            <a:endParaRPr lang="en-US" sz="2400" dirty="0" smtClean="0"/>
          </a:p>
          <a:p>
            <a:pPr>
              <a:buBlip>
                <a:blip r:embed="rId2"/>
              </a:buBlip>
            </a:pPr>
            <a:r>
              <a:rPr lang="en-US" sz="2400" dirty="0" smtClean="0"/>
              <a:t>Seeding works but challenges remain to reach its full potential.</a:t>
            </a:r>
            <a:endParaRPr lang="en-US" sz="2400" dirty="0" smtClean="0"/>
          </a:p>
          <a:p>
            <a:pPr>
              <a:buBlip>
                <a:blip r:embed="rId2"/>
              </a:buBlip>
            </a:pPr>
            <a:r>
              <a:rPr lang="en-US" sz="2400" dirty="0" smtClean="0"/>
              <a:t>Many schemes for </a:t>
            </a:r>
            <a:r>
              <a:rPr lang="en-US" sz="2400" dirty="0" err="1" smtClean="0"/>
              <a:t>attosecond</a:t>
            </a:r>
            <a:r>
              <a:rPr lang="en-US" sz="2400" dirty="0" smtClean="0"/>
              <a:t> pulse generation have been proposed. Needs to understand scientific cases for hard x-ray </a:t>
            </a:r>
            <a:r>
              <a:rPr lang="en-US" sz="2400" dirty="0" err="1" smtClean="0"/>
              <a:t>attosecond</a:t>
            </a:r>
            <a:r>
              <a:rPr lang="en-US" sz="2400" dirty="0" smtClean="0"/>
              <a:t> pulses.</a:t>
            </a:r>
            <a:endParaRPr lang="en-US" sz="2400" dirty="0" smtClean="0"/>
          </a:p>
          <a:p>
            <a:pPr>
              <a:buBlip>
                <a:blip r:embed="rId2"/>
              </a:buBlip>
            </a:pPr>
            <a:r>
              <a:rPr lang="en-US" sz="2400" dirty="0" smtClean="0"/>
              <a:t>Understanding cathode issues and optimize injector performance can go a long way in FEL performance</a:t>
            </a:r>
            <a:endParaRPr lang="en-US" sz="2400" dirty="0" smtClean="0"/>
          </a:p>
          <a:p>
            <a:pPr>
              <a:buBlip>
                <a:blip r:embed="rId2"/>
              </a:buBlip>
            </a:pPr>
            <a:r>
              <a:rPr lang="en-US" sz="2400" dirty="0" smtClean="0"/>
              <a:t> Control of longitudinal phase space is critical for seeding and for special applications (suc</a:t>
            </a:r>
            <a:r>
              <a:rPr lang="en-US" sz="2400" dirty="0" smtClean="0"/>
              <a:t>h as wide-bandwidth FELs).</a:t>
            </a:r>
            <a:endParaRPr lang="en-US" sz="2400" dirty="0" smtClean="0"/>
          </a:p>
          <a:p>
            <a:pPr lvl="1" eaLnBrk="1" hangingPunct="1">
              <a:buBlip>
                <a:blip r:embed="rId2"/>
              </a:buBlip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124700"/>
            <a:ext cx="8610600" cy="4570195"/>
          </a:xfrm>
          <a:noFill/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sz="2400" dirty="0" smtClean="0"/>
              <a:t>Introduction</a:t>
            </a:r>
          </a:p>
          <a:p>
            <a:pPr>
              <a:buBlip>
                <a:blip r:embed="rId2"/>
              </a:buBlip>
            </a:pPr>
            <a:r>
              <a:rPr lang="en-US" sz="2400" dirty="0" smtClean="0"/>
              <a:t>Seeding and TW</a:t>
            </a:r>
          </a:p>
          <a:p>
            <a:pPr>
              <a:buBlip>
                <a:blip r:embed="rId2"/>
              </a:buBlip>
            </a:pPr>
            <a:r>
              <a:rPr lang="en-US" sz="2400" dirty="0" err="1" smtClean="0"/>
              <a:t>Attosecond</a:t>
            </a:r>
            <a:r>
              <a:rPr lang="en-US" sz="2400" dirty="0" smtClean="0"/>
              <a:t> pulses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en-US" sz="2400" dirty="0" smtClean="0">
                <a:solidFill>
                  <a:srgbClr val="000000"/>
                </a:solidFill>
              </a:rPr>
              <a:t>Better beams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609" t="14190" r="48696" b="44422"/>
          <a:stretch>
            <a:fillRect/>
          </a:stretch>
        </p:blipFill>
        <p:spPr bwMode="auto">
          <a:xfrm>
            <a:off x="40210" y="1047890"/>
            <a:ext cx="42672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SAC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810" y="3889860"/>
            <a:ext cx="4264760" cy="2564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341570" y="1085345"/>
            <a:ext cx="46470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lnSpc>
                <a:spcPct val="150000"/>
              </a:lnSpc>
              <a:buBlip>
                <a:blip r:embed="rId4"/>
              </a:buBlip>
            </a:pPr>
            <a:r>
              <a:rPr lang="en-US" sz="2000" dirty="0" smtClean="0"/>
              <a:t>SASE wavelength range: </a:t>
            </a:r>
            <a:r>
              <a:rPr lang="en-US" sz="2000" b="1" dirty="0" smtClean="0"/>
              <a:t>25 – 1.2 </a:t>
            </a:r>
            <a:r>
              <a:rPr lang="en-US" sz="2000" dirty="0" smtClean="0"/>
              <a:t>Å</a:t>
            </a:r>
          </a:p>
          <a:p>
            <a:pPr marL="344488" indent="-344488">
              <a:lnSpc>
                <a:spcPct val="150000"/>
              </a:lnSpc>
              <a:buBlip>
                <a:blip r:embed="rId4"/>
              </a:buBlip>
            </a:pPr>
            <a:r>
              <a:rPr lang="en-US" sz="2000" dirty="0" smtClean="0"/>
              <a:t>Photon energy range: </a:t>
            </a:r>
            <a:r>
              <a:rPr lang="en-US" sz="2000" b="1" dirty="0" smtClean="0"/>
              <a:t>0.5 - 10 </a:t>
            </a:r>
            <a:r>
              <a:rPr lang="en-US" sz="2000" dirty="0" err="1" smtClean="0"/>
              <a:t>keV</a:t>
            </a:r>
            <a:endParaRPr lang="en-US" sz="2000" dirty="0" smtClean="0"/>
          </a:p>
          <a:p>
            <a:pPr marL="344488" indent="-344488">
              <a:lnSpc>
                <a:spcPct val="150000"/>
              </a:lnSpc>
              <a:buBlip>
                <a:blip r:embed="rId4"/>
              </a:buBlip>
            </a:pPr>
            <a:r>
              <a:rPr lang="en-US" sz="2000" dirty="0" smtClean="0"/>
              <a:t>Pulse length (</a:t>
            </a:r>
            <a:r>
              <a:rPr lang="en-US" sz="2000" b="1" dirty="0" smtClean="0"/>
              <a:t>5 - 100 </a:t>
            </a:r>
            <a:r>
              <a:rPr lang="en-US" sz="2000" dirty="0" smtClean="0"/>
              <a:t>fs FWHM)</a:t>
            </a:r>
          </a:p>
          <a:p>
            <a:pPr marL="344488" indent="-344488">
              <a:lnSpc>
                <a:spcPct val="150000"/>
              </a:lnSpc>
              <a:buBlip>
                <a:blip r:embed="rId4"/>
              </a:buBlip>
            </a:pPr>
            <a:r>
              <a:rPr lang="en-US" sz="2000" dirty="0" smtClean="0"/>
              <a:t>Pulse energy up to </a:t>
            </a:r>
            <a:r>
              <a:rPr lang="en-US" sz="2000" b="1" dirty="0" smtClean="0"/>
              <a:t>4 </a:t>
            </a:r>
            <a:r>
              <a:rPr lang="en-US" sz="2000" dirty="0" err="1" smtClean="0"/>
              <a:t>mJ</a:t>
            </a:r>
            <a:endParaRPr lang="en-US" sz="2000" dirty="0" smtClean="0"/>
          </a:p>
          <a:p>
            <a:pPr marL="344488" indent="-344488">
              <a:lnSpc>
                <a:spcPct val="150000"/>
              </a:lnSpc>
              <a:buBlip>
                <a:blip r:embed="rId4"/>
              </a:buBlip>
            </a:pPr>
            <a:r>
              <a:rPr lang="en-US" sz="2000" b="1" dirty="0" smtClean="0"/>
              <a:t>~95</a:t>
            </a:r>
            <a:r>
              <a:rPr lang="en-US" sz="2000" dirty="0" smtClean="0"/>
              <a:t>% accelerator availability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9975" y="3966670"/>
            <a:ext cx="50310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lnSpc>
                <a:spcPct val="150000"/>
              </a:lnSpc>
              <a:buBlip>
                <a:blip r:embed="rId5"/>
              </a:buBlip>
            </a:pPr>
            <a:r>
              <a:rPr lang="en-US" sz="2000" dirty="0" smtClean="0"/>
              <a:t>SASE Wavelength range: </a:t>
            </a:r>
            <a:r>
              <a:rPr lang="en-US" sz="2000" b="1" dirty="0" smtClean="0"/>
              <a:t>3 – 0.6 </a:t>
            </a:r>
            <a:r>
              <a:rPr lang="en-US" sz="2000" dirty="0" smtClean="0"/>
              <a:t>Å</a:t>
            </a:r>
          </a:p>
          <a:p>
            <a:pPr marL="344488" indent="-344488">
              <a:lnSpc>
                <a:spcPct val="150000"/>
              </a:lnSpc>
              <a:buBlip>
                <a:blip r:embed="rId5"/>
              </a:buBlip>
            </a:pPr>
            <a:r>
              <a:rPr lang="en-US" sz="2000" dirty="0" smtClean="0"/>
              <a:t>Photon energy range: </a:t>
            </a:r>
            <a:r>
              <a:rPr lang="en-US" sz="2000" b="1" dirty="0" smtClean="0"/>
              <a:t>4 - 20 </a:t>
            </a:r>
            <a:r>
              <a:rPr lang="en-US" sz="2000" dirty="0" err="1" smtClean="0"/>
              <a:t>keV</a:t>
            </a:r>
            <a:endParaRPr lang="en-US" sz="2000" dirty="0" smtClean="0"/>
          </a:p>
          <a:p>
            <a:pPr marL="344488" indent="-344488">
              <a:lnSpc>
                <a:spcPct val="150000"/>
              </a:lnSpc>
              <a:buBlip>
                <a:blip r:embed="rId5"/>
              </a:buBlip>
            </a:pPr>
            <a:r>
              <a:rPr lang="en-US" sz="2000" dirty="0" smtClean="0"/>
              <a:t>Pulse length (</a:t>
            </a:r>
            <a:r>
              <a:rPr lang="en-US" sz="2000" b="1" dirty="0" smtClean="0"/>
              <a:t>10 </a:t>
            </a:r>
            <a:r>
              <a:rPr lang="en-US" sz="2000" dirty="0" smtClean="0"/>
              <a:t>fs FWHM)</a:t>
            </a:r>
          </a:p>
          <a:p>
            <a:pPr marL="344488" indent="-344488">
              <a:lnSpc>
                <a:spcPct val="150000"/>
              </a:lnSpc>
              <a:buBlip>
                <a:blip r:embed="rId5"/>
              </a:buBlip>
            </a:pPr>
            <a:r>
              <a:rPr lang="en-US" sz="2000" dirty="0" smtClean="0"/>
              <a:t>Pulse energy up to </a:t>
            </a:r>
            <a:r>
              <a:rPr lang="en-US" sz="2000" b="1" dirty="0" smtClean="0"/>
              <a:t>1 </a:t>
            </a:r>
            <a:r>
              <a:rPr lang="en-US" sz="2000" dirty="0" err="1" smtClean="0"/>
              <a:t>mJ</a:t>
            </a:r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78615" y="4005075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6BB00"/>
                </a:solidFill>
              </a:rPr>
              <a:t>Spring-8 SACLA</a:t>
            </a:r>
          </a:p>
          <a:p>
            <a:r>
              <a:rPr lang="en-US" b="1" i="1" dirty="0" smtClean="0">
                <a:solidFill>
                  <a:schemeClr val="bg1"/>
                </a:solidFill>
              </a:rPr>
              <a:t>2011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93095" y="17055"/>
            <a:ext cx="788090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Where are we now (hard x-rays)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810" y="6309375"/>
            <a:ext cx="3637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8000"/>
                </a:solidFill>
              </a:rPr>
              <a:t>more XFELs to come… </a:t>
            </a:r>
            <a:endParaRPr lang="en-US" sz="2400" b="1" i="1" dirty="0">
              <a:solidFill>
                <a:srgbClr val="008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80A3-B25E-4A61-8AA6-EB10C1B1EF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431940"/>
            <a:ext cx="4610405" cy="5387655"/>
          </a:xfrm>
          <a:prstGeom prst="rect">
            <a:avLst/>
          </a:prstGeom>
        </p:spPr>
      </p:pic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4772243" y="3439023"/>
            <a:ext cx="3661101" cy="329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9063" indent="-119063">
              <a:spcBef>
                <a:spcPts val="600"/>
              </a:spcBef>
              <a:spcAft>
                <a:spcPts val="400"/>
              </a:spcAft>
              <a:buFontTx/>
              <a:buChar char="•"/>
            </a:pPr>
            <a:r>
              <a:rPr lang="en-US" sz="2000" dirty="0" smtClean="0">
                <a:latin typeface="Calibri" charset="0"/>
              </a:rPr>
              <a:t>The mean seeded FEL power is 4 GW with a 2 GW SASE background at 8 </a:t>
            </a:r>
            <a:r>
              <a:rPr lang="en-US" sz="2000" dirty="0" err="1" smtClean="0">
                <a:latin typeface="Calibri" charset="0"/>
              </a:rPr>
              <a:t>keV</a:t>
            </a:r>
            <a:r>
              <a:rPr lang="en-US" sz="2000" dirty="0" smtClean="0">
                <a:latin typeface="Calibri" charset="0"/>
              </a:rPr>
              <a:t> for 40 </a:t>
            </a:r>
            <a:r>
              <a:rPr lang="en-US" sz="2000" dirty="0" err="1" smtClean="0">
                <a:latin typeface="Calibri" charset="0"/>
              </a:rPr>
              <a:t>pC</a:t>
            </a:r>
            <a:r>
              <a:rPr lang="en-US" sz="2000" dirty="0" smtClean="0">
                <a:latin typeface="Calibri" charset="0"/>
              </a:rPr>
              <a:t>  bunch charge (~10 </a:t>
            </a:r>
            <a:r>
              <a:rPr lang="en-US" sz="2000" dirty="0" err="1" smtClean="0">
                <a:latin typeface="Calibri" charset="0"/>
              </a:rPr>
              <a:t>fs</a:t>
            </a:r>
            <a:r>
              <a:rPr lang="en-US" sz="2000" dirty="0" smtClean="0">
                <a:latin typeface="Calibri" charset="0"/>
              </a:rPr>
              <a:t>).</a:t>
            </a:r>
          </a:p>
          <a:p>
            <a:pPr marL="119063" indent="-119063">
              <a:spcBef>
                <a:spcPts val="600"/>
              </a:spcBef>
              <a:spcAft>
                <a:spcPts val="400"/>
              </a:spcAft>
              <a:buFontTx/>
              <a:buChar char="•"/>
            </a:pPr>
            <a:r>
              <a:rPr lang="en-US" sz="2000" dirty="0" smtClean="0">
                <a:latin typeface="Calibri" charset="0"/>
              </a:rPr>
              <a:t>Next steps include system optimization of the LCLS </a:t>
            </a:r>
            <a:r>
              <a:rPr lang="en-US" sz="2000" dirty="0" err="1" smtClean="0">
                <a:latin typeface="Calibri" charset="0"/>
              </a:rPr>
              <a:t>undulator</a:t>
            </a:r>
            <a:r>
              <a:rPr lang="en-US" sz="2000" dirty="0" smtClean="0">
                <a:latin typeface="Calibri" charset="0"/>
              </a:rPr>
              <a:t> </a:t>
            </a:r>
            <a:r>
              <a:rPr lang="en-US" sz="2000" dirty="0" err="1" smtClean="0">
                <a:latin typeface="Calibri" charset="0"/>
              </a:rPr>
              <a:t>beamline</a:t>
            </a:r>
            <a:r>
              <a:rPr lang="en-US" sz="2000" dirty="0" smtClean="0">
                <a:latin typeface="Calibri" charset="0"/>
              </a:rPr>
              <a:t> including additional </a:t>
            </a:r>
            <a:r>
              <a:rPr lang="en-US" sz="2000" dirty="0" err="1" smtClean="0">
                <a:latin typeface="Calibri" charset="0"/>
              </a:rPr>
              <a:t>undulators</a:t>
            </a:r>
            <a:r>
              <a:rPr lang="en-US" sz="2000" dirty="0" smtClean="0">
                <a:latin typeface="Calibri" charset="0"/>
              </a:rPr>
              <a:t> which should increase seeded power and reduce intensity fluctuation.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725778" y="1470348"/>
            <a:ext cx="3910061" cy="1958651"/>
            <a:chOff x="5212231" y="797060"/>
            <a:chExt cx="4016560" cy="2059510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43731" r="2366"/>
            <a:stretch/>
          </p:blipFill>
          <p:spPr bwMode="auto">
            <a:xfrm>
              <a:off x="5212231" y="802356"/>
              <a:ext cx="3710059" cy="2052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/>
            <p:cNvSpPr txBox="1"/>
            <p:nvPr/>
          </p:nvSpPr>
          <p:spPr>
            <a:xfrm rot="5400000">
              <a:off x="8025149" y="1652927"/>
              <a:ext cx="2059510" cy="347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5BFF3E"/>
                  </a:solidFill>
                </a:rPr>
                <a:t>Pulse energy (</a:t>
              </a:r>
              <a:r>
                <a:rPr lang="en-US" sz="1600" b="1" dirty="0" err="1" smtClean="0">
                  <a:solidFill>
                    <a:srgbClr val="5BFF3E"/>
                  </a:solidFill>
                </a:rPr>
                <a:t>mJ</a:t>
              </a:r>
              <a:r>
                <a:rPr lang="en-US" sz="1600" b="1" dirty="0" smtClean="0">
                  <a:solidFill>
                    <a:srgbClr val="5BFF3E"/>
                  </a:solidFill>
                </a:rPr>
                <a:t>)</a:t>
              </a:r>
              <a:endParaRPr lang="en-US" sz="1600" b="1" dirty="0">
                <a:solidFill>
                  <a:srgbClr val="5BFF3E"/>
                </a:solidFill>
              </a:endParaRPr>
            </a:p>
          </p:txBody>
        </p:sp>
      </p:grpSp>
      <p:sp>
        <p:nvSpPr>
          <p:cNvPr id="54" name="Rectangle 44"/>
          <p:cNvSpPr>
            <a:spLocks noChangeArrowheads="1"/>
          </p:cNvSpPr>
          <p:nvPr/>
        </p:nvSpPr>
        <p:spPr bwMode="auto">
          <a:xfrm>
            <a:off x="4553483" y="1054981"/>
            <a:ext cx="41504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 smtClean="0">
                <a:latin typeface="Arial Narrow" pitchFamily="34" charset="0"/>
              </a:rPr>
              <a:t>Single shot pulse energy from the gas detectors</a:t>
            </a:r>
            <a:endParaRPr lang="en-US" sz="1600" b="1" dirty="0">
              <a:latin typeface="Arial Narrow" pitchFamily="34" charset="0"/>
            </a:endParaRP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9428" r="35239"/>
          <a:stretch/>
        </p:blipFill>
        <p:spPr bwMode="auto">
          <a:xfrm>
            <a:off x="4653942" y="1475385"/>
            <a:ext cx="2967386" cy="195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TextBox 55"/>
          <p:cNvSpPr txBox="1"/>
          <p:nvPr/>
        </p:nvSpPr>
        <p:spPr>
          <a:xfrm>
            <a:off x="5118275" y="3076063"/>
            <a:ext cx="592129" cy="338554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BFF3E"/>
                </a:solidFill>
              </a:rPr>
              <a:t>SASE</a:t>
            </a:r>
            <a:endParaRPr lang="en-US" sz="1600" dirty="0">
              <a:solidFill>
                <a:srgbClr val="5BFF3E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552587" y="3076063"/>
            <a:ext cx="800820" cy="338554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BFF3E"/>
                </a:solidFill>
              </a:rPr>
              <a:t>Seeded</a:t>
            </a:r>
            <a:endParaRPr lang="en-US" sz="1600" dirty="0">
              <a:solidFill>
                <a:srgbClr val="5BFF3E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2958990" y="3229986"/>
            <a:ext cx="489897" cy="0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506862" y="3575631"/>
            <a:ext cx="489897" cy="0"/>
          </a:xfrm>
          <a:prstGeom prst="straightConnector1">
            <a:avLst/>
          </a:prstGeom>
          <a:ln w="1905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63957" y="279790"/>
            <a:ext cx="4100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Self-Seeding works!</a:t>
            </a:r>
            <a:endParaRPr lang="en-US" sz="3200" b="1" dirty="0"/>
          </a:p>
        </p:txBody>
      </p:sp>
      <p:sp>
        <p:nvSpPr>
          <p:cNvPr id="61" name="Rectangle 44"/>
          <p:cNvSpPr>
            <a:spLocks noChangeArrowheads="1"/>
          </p:cNvSpPr>
          <p:nvPr/>
        </p:nvSpPr>
        <p:spPr bwMode="auto">
          <a:xfrm>
            <a:off x="270640" y="1047890"/>
            <a:ext cx="41504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 smtClean="0">
                <a:latin typeface="Arial Narrow" pitchFamily="34" charset="0"/>
              </a:rPr>
              <a:t>Single shot SASE and Seeded FEL spectra  </a:t>
            </a:r>
            <a:endParaRPr lang="en-US" sz="1600" b="1" dirty="0">
              <a:latin typeface="Arial Narrow" pitchFamily="34" charset="0"/>
            </a:endParaRPr>
          </a:p>
        </p:txBody>
      </p:sp>
      <p:pic>
        <p:nvPicPr>
          <p:cNvPr id="15" name="Picture 47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0407" y="347020"/>
            <a:ext cx="1092678" cy="50884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9155" y="364272"/>
            <a:ext cx="1421923" cy="48695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2355" y="364272"/>
            <a:ext cx="1752600" cy="48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69501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533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2800" kern="1200" dirty="0" smtClean="0">
                <a:solidFill>
                  <a:srgbClr val="7030A0"/>
                </a:solidFill>
                <a:latin typeface="Arial" pitchFamily="34" charset="0"/>
                <a:ea typeface="+mn-ea"/>
                <a:cs typeface="Arial" pitchFamily="34" charset="0"/>
              </a:rPr>
              <a:t>Complicated longitudinal phase space of e-beam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40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start-to-end simulations (double-horn with energy chirp)</a:t>
            </a:r>
          </a:p>
          <a:p>
            <a:pPr>
              <a:buBlip>
                <a:blip r:embed="rId2"/>
              </a:buBlip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May not be easy to optimize seeding performance with such beams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806840" y="6270970"/>
            <a:ext cx="5943600" cy="384050"/>
          </a:xfrm>
        </p:spPr>
        <p:txBody>
          <a:bodyPr/>
          <a:lstStyle/>
          <a:p>
            <a:pPr>
              <a:defRPr/>
            </a:pPr>
            <a:r>
              <a:rPr lang="sv-SE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J. Wu</a:t>
            </a: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40pC0p6mmirisUNDBEG_try.png"/>
          <p:cNvPicPr>
            <a:picLocks noChangeAspect="1"/>
          </p:cNvPicPr>
          <p:nvPr/>
        </p:nvPicPr>
        <p:blipFill>
          <a:blip r:embed="rId3" cstate="print"/>
          <a:srcRect t="12055" b="5731"/>
          <a:stretch>
            <a:fillRect/>
          </a:stretch>
        </p:blipFill>
        <p:spPr>
          <a:xfrm>
            <a:off x="4145280" y="1676400"/>
            <a:ext cx="4998720" cy="3169942"/>
          </a:xfrm>
          <a:prstGeom prst="rect">
            <a:avLst/>
          </a:prstGeom>
        </p:spPr>
      </p:pic>
      <p:pic>
        <p:nvPicPr>
          <p:cNvPr id="11" name="Picture 10" descr="L1S22L2S33Ipk_fine.png"/>
          <p:cNvPicPr>
            <a:picLocks noChangeAspect="1"/>
          </p:cNvPicPr>
          <p:nvPr/>
        </p:nvPicPr>
        <p:blipFill>
          <a:blip r:embed="rId4" cstate="print"/>
          <a:srcRect t="5731" r="10976" b="5731"/>
          <a:stretch>
            <a:fillRect/>
          </a:stretch>
        </p:blipFill>
        <p:spPr>
          <a:xfrm>
            <a:off x="121939" y="1676400"/>
            <a:ext cx="4450061" cy="3413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Number Placeholder 88"/>
          <p:cNvSpPr>
            <a:spLocks noGrp="1"/>
          </p:cNvSpPr>
          <p:nvPr>
            <p:ph type="sldNum" sz="quarter" idx="12"/>
          </p:nvPr>
        </p:nvSpPr>
        <p:spPr>
          <a:xfrm>
            <a:off x="-11113" y="6321425"/>
            <a:ext cx="2133601" cy="476250"/>
          </a:xfrm>
        </p:spPr>
        <p:txBody>
          <a:bodyPr/>
          <a:lstStyle/>
          <a:p>
            <a:pPr>
              <a:defRPr/>
            </a:pPr>
            <a:fld id="{55B0A334-7BF7-425C-9BC0-D4F1395CAB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5" name="Text Box 198"/>
          <p:cNvSpPr txBox="1">
            <a:spLocks noChangeArrowheads="1"/>
          </p:cNvSpPr>
          <p:nvPr/>
        </p:nvSpPr>
        <p:spPr bwMode="auto">
          <a:xfrm>
            <a:off x="2042876" y="101600"/>
            <a:ext cx="5045548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Calibri"/>
                <a:cs typeface="Arial" pitchFamily="34" charset="0"/>
              </a:rPr>
              <a:t>Two-bunch </a:t>
            </a:r>
            <a:r>
              <a:rPr lang="en-US" sz="3200" b="1" dirty="0">
                <a:solidFill>
                  <a:srgbClr val="FF0000"/>
                </a:solidFill>
                <a:latin typeface="Calibri"/>
                <a:cs typeface="Arial" pitchFamily="34" charset="0"/>
              </a:rPr>
              <a:t>HXR Self-seeding</a:t>
            </a:r>
          </a:p>
        </p:txBody>
      </p:sp>
      <p:sp>
        <p:nvSpPr>
          <p:cNvPr id="158" name="Line 59"/>
          <p:cNvSpPr>
            <a:spLocks noChangeShapeType="1"/>
          </p:cNvSpPr>
          <p:nvPr/>
        </p:nvSpPr>
        <p:spPr bwMode="auto">
          <a:xfrm>
            <a:off x="2207995" y="1600200"/>
            <a:ext cx="182563" cy="152400"/>
          </a:xfrm>
          <a:prstGeom prst="line">
            <a:avLst/>
          </a:prstGeom>
          <a:ln>
            <a:solidFill>
              <a:srgbClr val="CC00FF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9" name="Line 62"/>
          <p:cNvSpPr>
            <a:spLocks noChangeShapeType="1"/>
          </p:cNvSpPr>
          <p:nvPr/>
        </p:nvSpPr>
        <p:spPr bwMode="auto">
          <a:xfrm flipH="1">
            <a:off x="2969995" y="2514600"/>
            <a:ext cx="381000" cy="0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0" name="Line 63"/>
          <p:cNvSpPr>
            <a:spLocks noChangeShapeType="1"/>
          </p:cNvSpPr>
          <p:nvPr/>
        </p:nvSpPr>
        <p:spPr bwMode="auto">
          <a:xfrm>
            <a:off x="2284195" y="1676400"/>
            <a:ext cx="685800" cy="838200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1" name="Line 65"/>
          <p:cNvSpPr>
            <a:spLocks noChangeShapeType="1"/>
          </p:cNvSpPr>
          <p:nvPr/>
        </p:nvSpPr>
        <p:spPr bwMode="auto">
          <a:xfrm flipV="1">
            <a:off x="1828583" y="1676400"/>
            <a:ext cx="455612" cy="23813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6" name="Text Box 76"/>
          <p:cNvSpPr txBox="1">
            <a:spLocks noChangeArrowheads="1"/>
          </p:cNvSpPr>
          <p:nvPr/>
        </p:nvSpPr>
        <p:spPr bwMode="auto">
          <a:xfrm>
            <a:off x="2893795" y="9144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~ 4 m</a:t>
            </a:r>
          </a:p>
        </p:txBody>
      </p:sp>
      <p:cxnSp>
        <p:nvCxnSpPr>
          <p:cNvPr id="164" name="Straight Connector 163"/>
          <p:cNvCxnSpPr/>
          <p:nvPr/>
        </p:nvCxnSpPr>
        <p:spPr>
          <a:xfrm rot="5400000">
            <a:off x="1731745" y="1123950"/>
            <a:ext cx="342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rot="5400000">
            <a:off x="4398745" y="1162050"/>
            <a:ext cx="342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>
            <a:off x="3808195" y="1066800"/>
            <a:ext cx="685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 rot="10800000">
            <a:off x="1941295" y="1065213"/>
            <a:ext cx="7239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1" name="Rectangle 47"/>
          <p:cNvSpPr>
            <a:spLocks noChangeArrowheads="1"/>
          </p:cNvSpPr>
          <p:nvPr/>
        </p:nvSpPr>
        <p:spPr bwMode="auto">
          <a:xfrm>
            <a:off x="531595" y="1447800"/>
            <a:ext cx="152400" cy="457200"/>
          </a:xfrm>
          <a:prstGeom prst="rect">
            <a:avLst/>
          </a:prstGeom>
          <a:solidFill>
            <a:srgbClr val="0091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62" name="Rectangle 48"/>
          <p:cNvSpPr>
            <a:spLocks noChangeArrowheads="1"/>
          </p:cNvSpPr>
          <p:nvPr/>
        </p:nvSpPr>
        <p:spPr bwMode="auto">
          <a:xfrm>
            <a:off x="683995" y="1447800"/>
            <a:ext cx="152400" cy="4572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63" name="Rectangle 49"/>
          <p:cNvSpPr>
            <a:spLocks noChangeArrowheads="1"/>
          </p:cNvSpPr>
          <p:nvPr/>
        </p:nvSpPr>
        <p:spPr bwMode="auto">
          <a:xfrm>
            <a:off x="836395" y="1447800"/>
            <a:ext cx="152400" cy="457200"/>
          </a:xfrm>
          <a:prstGeom prst="rect">
            <a:avLst/>
          </a:prstGeom>
          <a:solidFill>
            <a:srgbClr val="0091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64" name="Rectangle 50"/>
          <p:cNvSpPr>
            <a:spLocks noChangeArrowheads="1"/>
          </p:cNvSpPr>
          <p:nvPr/>
        </p:nvSpPr>
        <p:spPr bwMode="auto">
          <a:xfrm>
            <a:off x="988795" y="1447800"/>
            <a:ext cx="152400" cy="4572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65" name="Rectangle 51"/>
          <p:cNvSpPr>
            <a:spLocks noChangeArrowheads="1"/>
          </p:cNvSpPr>
          <p:nvPr/>
        </p:nvSpPr>
        <p:spPr bwMode="auto">
          <a:xfrm>
            <a:off x="1141195" y="1447800"/>
            <a:ext cx="152400" cy="457200"/>
          </a:xfrm>
          <a:prstGeom prst="rect">
            <a:avLst/>
          </a:prstGeom>
          <a:solidFill>
            <a:srgbClr val="0091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66" name="Rectangle 52"/>
          <p:cNvSpPr>
            <a:spLocks noChangeArrowheads="1"/>
          </p:cNvSpPr>
          <p:nvPr/>
        </p:nvSpPr>
        <p:spPr bwMode="auto">
          <a:xfrm>
            <a:off x="1293595" y="1447800"/>
            <a:ext cx="152400" cy="4572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67" name="Rectangle 53"/>
          <p:cNvSpPr>
            <a:spLocks noChangeArrowheads="1"/>
          </p:cNvSpPr>
          <p:nvPr/>
        </p:nvSpPr>
        <p:spPr bwMode="auto">
          <a:xfrm>
            <a:off x="1445995" y="1447800"/>
            <a:ext cx="152400" cy="457200"/>
          </a:xfrm>
          <a:prstGeom prst="rect">
            <a:avLst/>
          </a:prstGeom>
          <a:solidFill>
            <a:srgbClr val="0091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68" name="Rectangle 54"/>
          <p:cNvSpPr>
            <a:spLocks noChangeArrowheads="1"/>
          </p:cNvSpPr>
          <p:nvPr/>
        </p:nvSpPr>
        <p:spPr bwMode="auto">
          <a:xfrm>
            <a:off x="1598395" y="1447800"/>
            <a:ext cx="152400" cy="4572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69" name="Rectangle 10"/>
          <p:cNvSpPr>
            <a:spLocks noChangeArrowheads="1"/>
          </p:cNvSpPr>
          <p:nvPr/>
        </p:nvSpPr>
        <p:spPr bwMode="auto">
          <a:xfrm>
            <a:off x="4722595" y="1447800"/>
            <a:ext cx="152400" cy="457200"/>
          </a:xfrm>
          <a:prstGeom prst="rect">
            <a:avLst/>
          </a:prstGeom>
          <a:solidFill>
            <a:srgbClr val="0091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70" name="Rectangle 11"/>
          <p:cNvSpPr>
            <a:spLocks noChangeArrowheads="1"/>
          </p:cNvSpPr>
          <p:nvPr/>
        </p:nvSpPr>
        <p:spPr bwMode="auto">
          <a:xfrm>
            <a:off x="4874995" y="1447800"/>
            <a:ext cx="152400" cy="4572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71" name="Rectangle 12"/>
          <p:cNvSpPr>
            <a:spLocks noChangeArrowheads="1"/>
          </p:cNvSpPr>
          <p:nvPr/>
        </p:nvSpPr>
        <p:spPr bwMode="auto">
          <a:xfrm>
            <a:off x="5027395" y="1447800"/>
            <a:ext cx="152400" cy="457200"/>
          </a:xfrm>
          <a:prstGeom prst="rect">
            <a:avLst/>
          </a:prstGeom>
          <a:solidFill>
            <a:srgbClr val="0091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72" name="Rectangle 13"/>
          <p:cNvSpPr>
            <a:spLocks noChangeArrowheads="1"/>
          </p:cNvSpPr>
          <p:nvPr/>
        </p:nvSpPr>
        <p:spPr bwMode="auto">
          <a:xfrm>
            <a:off x="5179795" y="1447800"/>
            <a:ext cx="152400" cy="4572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73" name="Rectangle 14"/>
          <p:cNvSpPr>
            <a:spLocks noChangeArrowheads="1"/>
          </p:cNvSpPr>
          <p:nvPr/>
        </p:nvSpPr>
        <p:spPr bwMode="auto">
          <a:xfrm>
            <a:off x="5332195" y="1447800"/>
            <a:ext cx="152400" cy="457200"/>
          </a:xfrm>
          <a:prstGeom prst="rect">
            <a:avLst/>
          </a:prstGeom>
          <a:solidFill>
            <a:srgbClr val="0091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74" name="Rectangle 15"/>
          <p:cNvSpPr>
            <a:spLocks noChangeArrowheads="1"/>
          </p:cNvSpPr>
          <p:nvPr/>
        </p:nvSpPr>
        <p:spPr bwMode="auto">
          <a:xfrm>
            <a:off x="5484595" y="1447800"/>
            <a:ext cx="152400" cy="4572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75" name="Rectangle 16"/>
          <p:cNvSpPr>
            <a:spLocks noChangeArrowheads="1"/>
          </p:cNvSpPr>
          <p:nvPr/>
        </p:nvSpPr>
        <p:spPr bwMode="auto">
          <a:xfrm>
            <a:off x="5636995" y="1447800"/>
            <a:ext cx="152400" cy="457200"/>
          </a:xfrm>
          <a:prstGeom prst="rect">
            <a:avLst/>
          </a:prstGeom>
          <a:solidFill>
            <a:srgbClr val="0091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76" name="Rectangle 17"/>
          <p:cNvSpPr>
            <a:spLocks noChangeArrowheads="1"/>
          </p:cNvSpPr>
          <p:nvPr/>
        </p:nvSpPr>
        <p:spPr bwMode="auto">
          <a:xfrm>
            <a:off x="5789395" y="1447800"/>
            <a:ext cx="152400" cy="4572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77" name="Rectangle 47"/>
          <p:cNvSpPr>
            <a:spLocks noChangeArrowheads="1"/>
          </p:cNvSpPr>
          <p:nvPr/>
        </p:nvSpPr>
        <p:spPr bwMode="auto">
          <a:xfrm>
            <a:off x="5941795" y="1447800"/>
            <a:ext cx="152400" cy="457200"/>
          </a:xfrm>
          <a:prstGeom prst="rect">
            <a:avLst/>
          </a:prstGeom>
          <a:solidFill>
            <a:srgbClr val="0091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78" name="Rectangle 48"/>
          <p:cNvSpPr>
            <a:spLocks noChangeArrowheads="1"/>
          </p:cNvSpPr>
          <p:nvPr/>
        </p:nvSpPr>
        <p:spPr bwMode="auto">
          <a:xfrm>
            <a:off x="6094195" y="1447800"/>
            <a:ext cx="152400" cy="4572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79" name="Rectangle 49"/>
          <p:cNvSpPr>
            <a:spLocks noChangeArrowheads="1"/>
          </p:cNvSpPr>
          <p:nvPr/>
        </p:nvSpPr>
        <p:spPr bwMode="auto">
          <a:xfrm>
            <a:off x="6246595" y="1447800"/>
            <a:ext cx="152400" cy="457200"/>
          </a:xfrm>
          <a:prstGeom prst="rect">
            <a:avLst/>
          </a:prstGeom>
          <a:solidFill>
            <a:srgbClr val="0091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80" name="Rectangle 50"/>
          <p:cNvSpPr>
            <a:spLocks noChangeArrowheads="1"/>
          </p:cNvSpPr>
          <p:nvPr/>
        </p:nvSpPr>
        <p:spPr bwMode="auto">
          <a:xfrm>
            <a:off x="6398995" y="1447800"/>
            <a:ext cx="152400" cy="4572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81" name="Rectangle 51"/>
          <p:cNvSpPr>
            <a:spLocks noChangeArrowheads="1"/>
          </p:cNvSpPr>
          <p:nvPr/>
        </p:nvSpPr>
        <p:spPr bwMode="auto">
          <a:xfrm>
            <a:off x="6551395" y="1447800"/>
            <a:ext cx="152400" cy="457200"/>
          </a:xfrm>
          <a:prstGeom prst="rect">
            <a:avLst/>
          </a:prstGeom>
          <a:solidFill>
            <a:srgbClr val="0091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82" name="Rectangle 52"/>
          <p:cNvSpPr>
            <a:spLocks noChangeArrowheads="1"/>
          </p:cNvSpPr>
          <p:nvPr/>
        </p:nvSpPr>
        <p:spPr bwMode="auto">
          <a:xfrm>
            <a:off x="6703795" y="1447800"/>
            <a:ext cx="152400" cy="4572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83" name="Rectangle 53"/>
          <p:cNvSpPr>
            <a:spLocks noChangeArrowheads="1"/>
          </p:cNvSpPr>
          <p:nvPr/>
        </p:nvSpPr>
        <p:spPr bwMode="auto">
          <a:xfrm>
            <a:off x="6856195" y="1447800"/>
            <a:ext cx="152400" cy="457200"/>
          </a:xfrm>
          <a:prstGeom prst="rect">
            <a:avLst/>
          </a:prstGeom>
          <a:solidFill>
            <a:srgbClr val="0091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84" name="Rectangle 54"/>
          <p:cNvSpPr>
            <a:spLocks noChangeArrowheads="1"/>
          </p:cNvSpPr>
          <p:nvPr/>
        </p:nvSpPr>
        <p:spPr bwMode="auto">
          <a:xfrm>
            <a:off x="7008595" y="1447800"/>
            <a:ext cx="152400" cy="4572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71" name="Line 59"/>
          <p:cNvSpPr>
            <a:spLocks noChangeShapeType="1"/>
          </p:cNvSpPr>
          <p:nvPr/>
        </p:nvSpPr>
        <p:spPr bwMode="auto">
          <a:xfrm>
            <a:off x="2817595" y="2438400"/>
            <a:ext cx="228600" cy="152400"/>
          </a:xfrm>
          <a:prstGeom prst="line">
            <a:avLst/>
          </a:prstGeom>
          <a:ln>
            <a:solidFill>
              <a:srgbClr val="CC00FF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2" name="Line 63"/>
          <p:cNvSpPr>
            <a:spLocks noChangeShapeType="1"/>
          </p:cNvSpPr>
          <p:nvPr/>
        </p:nvSpPr>
        <p:spPr bwMode="auto">
          <a:xfrm flipV="1">
            <a:off x="3350995" y="1676400"/>
            <a:ext cx="838200" cy="838200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3" name="Line 59"/>
          <p:cNvSpPr>
            <a:spLocks noChangeShapeType="1"/>
          </p:cNvSpPr>
          <p:nvPr/>
        </p:nvSpPr>
        <p:spPr bwMode="auto">
          <a:xfrm flipV="1">
            <a:off x="4036795" y="1600200"/>
            <a:ext cx="228600" cy="152400"/>
          </a:xfrm>
          <a:prstGeom prst="line">
            <a:avLst/>
          </a:prstGeom>
          <a:ln>
            <a:solidFill>
              <a:srgbClr val="CC00FF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74" name="Line 59"/>
          <p:cNvSpPr>
            <a:spLocks noChangeShapeType="1"/>
          </p:cNvSpPr>
          <p:nvPr/>
        </p:nvSpPr>
        <p:spPr bwMode="auto">
          <a:xfrm flipV="1">
            <a:off x="3274795" y="2438400"/>
            <a:ext cx="228600" cy="152400"/>
          </a:xfrm>
          <a:prstGeom prst="line">
            <a:avLst/>
          </a:prstGeom>
          <a:ln>
            <a:solidFill>
              <a:srgbClr val="CC00FF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89" name="Rectangle 44"/>
          <p:cNvSpPr>
            <a:spLocks noChangeArrowheads="1"/>
          </p:cNvSpPr>
          <p:nvPr/>
        </p:nvSpPr>
        <p:spPr bwMode="auto">
          <a:xfrm rot="5400000">
            <a:off x="2588995" y="1295400"/>
            <a:ext cx="304800" cy="1524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90" name="Rectangle 44"/>
          <p:cNvSpPr>
            <a:spLocks noChangeArrowheads="1"/>
          </p:cNvSpPr>
          <p:nvPr/>
        </p:nvSpPr>
        <p:spPr bwMode="auto">
          <a:xfrm rot="5400000">
            <a:off x="3579595" y="1295400"/>
            <a:ext cx="304800" cy="1524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77" name="Straight Connector 176"/>
          <p:cNvCxnSpPr>
            <a:stCxn id="2094" idx="0"/>
            <a:endCxn id="2089" idx="2"/>
          </p:cNvCxnSpPr>
          <p:nvPr/>
        </p:nvCxnSpPr>
        <p:spPr>
          <a:xfrm flipV="1">
            <a:off x="1979395" y="1371600"/>
            <a:ext cx="685800" cy="3095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2089" idx="0"/>
            <a:endCxn id="2090" idx="2"/>
          </p:cNvCxnSpPr>
          <p:nvPr/>
        </p:nvCxnSpPr>
        <p:spPr>
          <a:xfrm>
            <a:off x="2817595" y="1371600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2090" idx="0"/>
            <a:endCxn id="2095" idx="2"/>
          </p:cNvCxnSpPr>
          <p:nvPr/>
        </p:nvCxnSpPr>
        <p:spPr>
          <a:xfrm>
            <a:off x="3808195" y="1371600"/>
            <a:ext cx="6858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94" name="Rectangle 44"/>
          <p:cNvSpPr>
            <a:spLocks noChangeArrowheads="1"/>
          </p:cNvSpPr>
          <p:nvPr/>
        </p:nvSpPr>
        <p:spPr bwMode="auto">
          <a:xfrm rot="5400000">
            <a:off x="1756351" y="1605757"/>
            <a:ext cx="293687" cy="1524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95" name="Rectangle 44"/>
          <p:cNvSpPr>
            <a:spLocks noChangeArrowheads="1"/>
          </p:cNvSpPr>
          <p:nvPr/>
        </p:nvSpPr>
        <p:spPr bwMode="auto">
          <a:xfrm rot="5400000">
            <a:off x="4417795" y="1600200"/>
            <a:ext cx="304800" cy="1524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96" name="TextBox 74"/>
          <p:cNvSpPr txBox="1">
            <a:spLocks noChangeArrowheads="1"/>
          </p:cNvSpPr>
          <p:nvPr/>
        </p:nvSpPr>
        <p:spPr bwMode="auto">
          <a:xfrm>
            <a:off x="1979395" y="2286000"/>
            <a:ext cx="8874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Si (113)</a:t>
            </a:r>
          </a:p>
        </p:txBody>
      </p:sp>
      <p:sp>
        <p:nvSpPr>
          <p:cNvPr id="184" name="Line 59"/>
          <p:cNvSpPr>
            <a:spLocks noChangeShapeType="1"/>
          </p:cNvSpPr>
          <p:nvPr/>
        </p:nvSpPr>
        <p:spPr bwMode="auto">
          <a:xfrm>
            <a:off x="7618195" y="2057400"/>
            <a:ext cx="228600" cy="152400"/>
          </a:xfrm>
          <a:prstGeom prst="line">
            <a:avLst/>
          </a:prstGeom>
          <a:ln>
            <a:solidFill>
              <a:srgbClr val="CC00FF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5" name="Line 63"/>
          <p:cNvSpPr>
            <a:spLocks noChangeShapeType="1"/>
          </p:cNvSpPr>
          <p:nvPr/>
        </p:nvSpPr>
        <p:spPr bwMode="auto">
          <a:xfrm>
            <a:off x="7465795" y="1676400"/>
            <a:ext cx="304800" cy="457200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87" name="Straight Arrow Connector 186"/>
          <p:cNvCxnSpPr/>
          <p:nvPr/>
        </p:nvCxnSpPr>
        <p:spPr>
          <a:xfrm>
            <a:off x="7770595" y="2132013"/>
            <a:ext cx="3810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0" name="TextBox 88"/>
          <p:cNvSpPr txBox="1">
            <a:spLocks noChangeArrowheads="1"/>
          </p:cNvSpPr>
          <p:nvPr/>
        </p:nvSpPr>
        <p:spPr bwMode="auto">
          <a:xfrm>
            <a:off x="7160995" y="2176463"/>
            <a:ext cx="8874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Si (113)</a:t>
            </a:r>
          </a:p>
        </p:txBody>
      </p:sp>
      <p:sp>
        <p:nvSpPr>
          <p:cNvPr id="2101" name="TextBox 89"/>
          <p:cNvSpPr txBox="1">
            <a:spLocks noChangeArrowheads="1"/>
          </p:cNvSpPr>
          <p:nvPr/>
        </p:nvSpPr>
        <p:spPr bwMode="auto">
          <a:xfrm>
            <a:off x="7878545" y="1447800"/>
            <a:ext cx="882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SASE</a:t>
            </a:r>
          </a:p>
        </p:txBody>
      </p:sp>
      <p:sp>
        <p:nvSpPr>
          <p:cNvPr id="2102" name="TextBox 90"/>
          <p:cNvSpPr txBox="1">
            <a:spLocks noChangeArrowheads="1"/>
          </p:cNvSpPr>
          <p:nvPr/>
        </p:nvSpPr>
        <p:spPr bwMode="auto">
          <a:xfrm>
            <a:off x="8170645" y="1905000"/>
            <a:ext cx="971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Seeded</a:t>
            </a:r>
          </a:p>
        </p:txBody>
      </p:sp>
      <p:sp>
        <p:nvSpPr>
          <p:cNvPr id="191" name="Line 65"/>
          <p:cNvSpPr>
            <a:spLocks noChangeShapeType="1"/>
          </p:cNvSpPr>
          <p:nvPr/>
        </p:nvSpPr>
        <p:spPr bwMode="auto">
          <a:xfrm>
            <a:off x="4189195" y="1676400"/>
            <a:ext cx="3276600" cy="0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92" name="Straight Connector 191"/>
          <p:cNvCxnSpPr/>
          <p:nvPr/>
        </p:nvCxnSpPr>
        <p:spPr>
          <a:xfrm>
            <a:off x="0" y="1662370"/>
            <a:ext cx="1826995" cy="140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05" name="TextBox 228"/>
          <p:cNvSpPr txBox="1">
            <a:spLocks noChangeArrowheads="1"/>
          </p:cNvSpPr>
          <p:nvPr/>
        </p:nvSpPr>
        <p:spPr bwMode="auto">
          <a:xfrm>
            <a:off x="988795" y="1981200"/>
            <a:ext cx="481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U1</a:t>
            </a:r>
          </a:p>
        </p:txBody>
      </p:sp>
      <p:sp>
        <p:nvSpPr>
          <p:cNvPr id="2106" name="TextBox 238"/>
          <p:cNvSpPr txBox="1">
            <a:spLocks noChangeArrowheads="1"/>
          </p:cNvSpPr>
          <p:nvPr/>
        </p:nvSpPr>
        <p:spPr bwMode="auto">
          <a:xfrm>
            <a:off x="5789395" y="1981200"/>
            <a:ext cx="481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U2</a:t>
            </a:r>
          </a:p>
        </p:txBody>
      </p:sp>
      <p:sp>
        <p:nvSpPr>
          <p:cNvPr id="242" name="Line 59"/>
          <p:cNvSpPr>
            <a:spLocks noChangeShapeType="1"/>
          </p:cNvSpPr>
          <p:nvPr/>
        </p:nvSpPr>
        <p:spPr bwMode="auto">
          <a:xfrm>
            <a:off x="-3592513" y="6096000"/>
            <a:ext cx="182563" cy="152400"/>
          </a:xfrm>
          <a:prstGeom prst="line">
            <a:avLst/>
          </a:prstGeom>
          <a:ln>
            <a:solidFill>
              <a:srgbClr val="CC00FF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43" name="Straight Arrow Connector 242"/>
          <p:cNvCxnSpPr/>
          <p:nvPr/>
        </p:nvCxnSpPr>
        <p:spPr>
          <a:xfrm>
            <a:off x="-3516313" y="6170613"/>
            <a:ext cx="4572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TextBox 244"/>
          <p:cNvSpPr txBox="1"/>
          <p:nvPr/>
        </p:nvSpPr>
        <p:spPr>
          <a:xfrm>
            <a:off x="4572000" y="6073775"/>
            <a:ext cx="4495800" cy="70802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Calibri"/>
                <a:cs typeface="Arial" pitchFamily="34" charset="0"/>
              </a:rPr>
              <a:t>Y. Ding, Z. Huang, R. Ruth,  </a:t>
            </a:r>
            <a:r>
              <a:rPr lang="en-US" sz="2000" i="1" dirty="0">
                <a:solidFill>
                  <a:prstClr val="black"/>
                </a:solidFill>
                <a:latin typeface="Calibri"/>
                <a:cs typeface="Arial" pitchFamily="34" charset="0"/>
              </a:rPr>
              <a:t>PRSTAB 2010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G.Geloni</a:t>
            </a:r>
            <a:r>
              <a:rPr lang="en-US" sz="2000" b="1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Calibri"/>
                <a:cs typeface="Arial" pitchFamily="34" charset="0"/>
              </a:rPr>
              <a:t>et al. </a:t>
            </a:r>
            <a:r>
              <a:rPr lang="en-US" sz="2000" i="1" dirty="0">
                <a:solidFill>
                  <a:prstClr val="black"/>
                </a:solidFill>
                <a:latin typeface="Calibri"/>
                <a:cs typeface="Arial" pitchFamily="34" charset="0"/>
              </a:rPr>
              <a:t>DESY 10-033 (2010).</a:t>
            </a:r>
          </a:p>
        </p:txBody>
      </p:sp>
      <p:cxnSp>
        <p:nvCxnSpPr>
          <p:cNvPr id="249" name="Straight Arrow Connector 248"/>
          <p:cNvCxnSpPr/>
          <p:nvPr/>
        </p:nvCxnSpPr>
        <p:spPr>
          <a:xfrm>
            <a:off x="7465795" y="16764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Line 59"/>
          <p:cNvSpPr>
            <a:spLocks noChangeShapeType="1"/>
          </p:cNvSpPr>
          <p:nvPr/>
        </p:nvSpPr>
        <p:spPr bwMode="auto">
          <a:xfrm>
            <a:off x="7389595" y="1600200"/>
            <a:ext cx="228600" cy="152400"/>
          </a:xfrm>
          <a:prstGeom prst="line">
            <a:avLst/>
          </a:prstGeom>
          <a:ln>
            <a:solidFill>
              <a:srgbClr val="CC00FF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112800" y="1623965"/>
            <a:ext cx="155425" cy="768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43230" y="1623965"/>
            <a:ext cx="155425" cy="768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ontent Placeholder 2"/>
          <p:cNvSpPr txBox="1">
            <a:spLocks/>
          </p:cNvSpPr>
          <p:nvPr/>
        </p:nvSpPr>
        <p:spPr bwMode="auto">
          <a:xfrm>
            <a:off x="292100" y="3006544"/>
            <a:ext cx="8610600" cy="286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Any advantage over single bunch scheme?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Probably not in terms of seeding power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Can seed a longer bunch.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Also</a:t>
            </a:r>
            <a:r>
              <a:rPr lang="en-US" sz="2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can play tricks to use </a:t>
            </a:r>
            <a:r>
              <a:rPr lang="en-US" sz="2400" kern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betatron</a:t>
            </a:r>
            <a:r>
              <a:rPr lang="en-US" sz="2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oscillation to suppress the SASE lasing of the second </a:t>
            </a:r>
            <a:r>
              <a:rPr lang="en-US" sz="2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bunch in the first </a:t>
            </a:r>
            <a:r>
              <a:rPr lang="en-US" sz="2400" kern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undulator</a:t>
            </a:r>
            <a:r>
              <a:rPr lang="en-US" sz="2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prevent its energy spread increase due to SASE.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power106_32_SSwSASE.bmp"/>
          <p:cNvPicPr>
            <a:picLocks noChangeAspect="1"/>
          </p:cNvPicPr>
          <p:nvPr/>
        </p:nvPicPr>
        <p:blipFill>
          <a:blip r:embed="rId3" cstate="print"/>
          <a:srcRect l="2187" t="988" r="6851"/>
          <a:stretch>
            <a:fillRect/>
          </a:stretch>
        </p:blipFill>
        <p:spPr>
          <a:xfrm>
            <a:off x="152399" y="696755"/>
            <a:ext cx="6800711" cy="55707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Rectangle 31"/>
          <p:cNvSpPr/>
          <p:nvPr/>
        </p:nvSpPr>
        <p:spPr>
          <a:xfrm>
            <a:off x="533400" y="1077755"/>
            <a:ext cx="4572000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687388" lvl="1" indent="-230188">
              <a:buFontTx/>
              <a:buBlip>
                <a:blip r:embed="rId4"/>
              </a:buBlip>
            </a:pPr>
            <a:r>
              <a:rPr lang="en-US" b="1" dirty="0">
                <a:solidFill>
                  <a:prstClr val="black"/>
                </a:solidFill>
                <a:latin typeface="Arial"/>
              </a:rPr>
              <a:t>8.3 </a:t>
            </a:r>
            <a:r>
              <a:rPr lang="en-US" b="1" dirty="0" err="1">
                <a:solidFill>
                  <a:prstClr val="black"/>
                </a:solidFill>
                <a:latin typeface="Arial"/>
              </a:rPr>
              <a:t>keV</a:t>
            </a:r>
            <a:r>
              <a:rPr lang="en-US" b="1" dirty="0">
                <a:solidFill>
                  <a:prstClr val="black"/>
                </a:solidFill>
                <a:latin typeface="Arial"/>
              </a:rPr>
              <a:t> -- </a:t>
            </a:r>
            <a:r>
              <a:rPr lang="en-US" b="1" dirty="0">
                <a:solidFill>
                  <a:srgbClr val="000000"/>
                </a:solidFill>
                <a:latin typeface="Arial"/>
              </a:rPr>
              <a:t>1.5 Å  </a:t>
            </a:r>
            <a:r>
              <a:rPr lang="en-US" b="1" dirty="0">
                <a:solidFill>
                  <a:prstClr val="black"/>
                </a:solidFill>
                <a:latin typeface="Arial"/>
              </a:rPr>
              <a:t>(13.64 </a:t>
            </a:r>
            <a:r>
              <a:rPr lang="en-US" b="1" dirty="0" err="1">
                <a:solidFill>
                  <a:prstClr val="black"/>
                </a:solidFill>
                <a:latin typeface="Arial"/>
              </a:rPr>
              <a:t>GeV</a:t>
            </a:r>
            <a:r>
              <a:rPr lang="en-US" b="1" dirty="0">
                <a:solidFill>
                  <a:prstClr val="black"/>
                </a:solidFill>
                <a:latin typeface="Arial"/>
              </a:rPr>
              <a:t>)</a:t>
            </a:r>
          </a:p>
          <a:p>
            <a:pPr marL="687388" lvl="1" indent="-230188">
              <a:buBlip>
                <a:blip r:embed="rId4"/>
              </a:buBlip>
            </a:pPr>
            <a:r>
              <a:rPr lang="en-US" b="1" dirty="0" smtClean="0">
                <a:solidFill>
                  <a:prstClr val="black"/>
                </a:solidFill>
                <a:latin typeface="Arial"/>
                <a:sym typeface="Symbol"/>
              </a:rPr>
              <a:t>200 m LCLS-II </a:t>
            </a:r>
            <a:r>
              <a:rPr lang="en-US" b="1" dirty="0" err="1" smtClean="0">
                <a:solidFill>
                  <a:prstClr val="black"/>
                </a:solidFill>
                <a:latin typeface="Arial"/>
                <a:sym typeface="Symbol"/>
              </a:rPr>
              <a:t>undulator</a:t>
            </a:r>
            <a:endParaRPr lang="en-US" b="1" dirty="0" smtClean="0">
              <a:solidFill>
                <a:prstClr val="black"/>
              </a:solidFill>
              <a:latin typeface="Arial"/>
            </a:endParaRPr>
          </a:p>
          <a:p>
            <a:pPr marL="687388" lvl="1" indent="-230188">
              <a:buFontTx/>
              <a:buBlip>
                <a:blip r:embed="rId4"/>
              </a:buBlip>
            </a:pPr>
            <a:r>
              <a:rPr lang="en-US" b="1" dirty="0" smtClean="0">
                <a:solidFill>
                  <a:prstClr val="black"/>
                </a:solidFill>
                <a:latin typeface="Arial"/>
              </a:rPr>
              <a:t>LCLS low charge parameters</a:t>
            </a:r>
            <a:endParaRPr lang="en-US" b="1" dirty="0">
              <a:solidFill>
                <a:prstClr val="black"/>
              </a:solidFill>
              <a:latin typeface="Arial"/>
            </a:endParaRPr>
          </a:p>
          <a:p>
            <a:pPr marL="687388" lvl="1" indent="-230188">
              <a:buFontTx/>
              <a:buBlip>
                <a:blip r:embed="rId4"/>
              </a:buBlip>
            </a:pPr>
            <a:r>
              <a:rPr lang="en-US" b="1" dirty="0">
                <a:solidFill>
                  <a:prstClr val="black"/>
                </a:solidFill>
                <a:latin typeface="Arial"/>
              </a:rPr>
              <a:t>Optimized tapering starts at 16 m 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with </a:t>
            </a:r>
            <a:r>
              <a:rPr lang="en-US" b="1" dirty="0" smtClean="0">
                <a:solidFill>
                  <a:srgbClr val="FFC000"/>
                </a:solidFill>
                <a:latin typeface="Arial"/>
              </a:rPr>
              <a:t>13 %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i="1" dirty="0" smtClean="0">
                <a:solidFill>
                  <a:prstClr val="black"/>
                </a:solidFill>
                <a:latin typeface="Arial"/>
              </a:rPr>
              <a:t>K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 decreasing to </a:t>
            </a:r>
            <a:r>
              <a:rPr lang="en-US" b="1" dirty="0">
                <a:solidFill>
                  <a:prstClr val="black"/>
                </a:solidFill>
                <a:latin typeface="Arial"/>
              </a:rPr>
              <a:t>200 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m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5638800" y="2449355"/>
            <a:ext cx="3200419" cy="2819373"/>
            <a:chOff x="5333981" y="2971800"/>
            <a:chExt cx="3200419" cy="2819373"/>
          </a:xfrm>
        </p:grpSpPr>
        <p:pic>
          <p:nvPicPr>
            <p:cNvPr id="33" name="Picture 32" descr="spectrum200m.bmp"/>
            <p:cNvPicPr>
              <a:picLocks noChangeAspect="1"/>
            </p:cNvPicPr>
            <p:nvPr/>
          </p:nvPicPr>
          <p:blipFill>
            <a:blip r:embed="rId5" cstate="print"/>
            <a:srcRect l="3324" t="1792" r="5495" b="1792"/>
            <a:stretch>
              <a:fillRect/>
            </a:stretch>
          </p:blipFill>
          <p:spPr>
            <a:xfrm>
              <a:off x="5333981" y="2971800"/>
              <a:ext cx="3200419" cy="2819373"/>
            </a:xfrm>
            <a:prstGeom prst="rect">
              <a:avLst/>
            </a:prstGeom>
            <a:ln w="254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34" name="TextBox 33"/>
            <p:cNvSpPr txBox="1"/>
            <p:nvPr/>
          </p:nvSpPr>
          <p:spPr>
            <a:xfrm>
              <a:off x="7197252" y="3429000"/>
              <a:ext cx="11847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  <a:latin typeface="Arial"/>
                </a:rPr>
                <a:t>1.0 x 10</a:t>
              </a:r>
              <a:r>
                <a:rPr lang="en-US" b="1" baseline="30000" dirty="0">
                  <a:solidFill>
                    <a:prstClr val="black"/>
                  </a:solidFill>
                  <a:latin typeface="Symbol" pitchFamily="18" charset="2"/>
                </a:rPr>
                <a:t>-</a:t>
              </a:r>
              <a:r>
                <a:rPr lang="en-US" b="1" baseline="30000" dirty="0">
                  <a:solidFill>
                    <a:prstClr val="black"/>
                  </a:solidFill>
                  <a:latin typeface="Arial"/>
                </a:rPr>
                <a:t>4</a:t>
              </a:r>
              <a:r>
                <a:rPr lang="en-US" b="1" dirty="0">
                  <a:solidFill>
                    <a:prstClr val="black"/>
                  </a:solidFill>
                  <a:latin typeface="Arial"/>
                </a:rPr>
                <a:t> </a:t>
              </a:r>
            </a:p>
            <a:p>
              <a:r>
                <a:rPr lang="en-US" b="1" dirty="0">
                  <a:solidFill>
                    <a:prstClr val="black"/>
                  </a:solidFill>
                  <a:latin typeface="Arial"/>
                </a:rPr>
                <a:t>FWHMBW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7153747" y="4419600"/>
              <a:ext cx="466253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lg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400800" y="4419600"/>
              <a:ext cx="4572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1153955" y="4784740"/>
            <a:ext cx="3124200" cy="369332"/>
          </a:xfrm>
          <a:prstGeom prst="rect">
            <a:avLst/>
          </a:prstGeom>
          <a:solidFill>
            <a:srgbClr val="CCFFCC"/>
          </a:solidFill>
          <a:ln w="25400">
            <a:solidFill>
              <a:srgbClr val="CC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/>
              </a:rPr>
              <a:t>After self-seeding crystal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961930" y="5245600"/>
            <a:ext cx="960125" cy="384050"/>
          </a:xfrm>
          <a:prstGeom prst="straightConnector1">
            <a:avLst/>
          </a:prstGeom>
          <a:ln w="25400">
            <a:solidFill>
              <a:srgbClr val="0000FF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029920" y="1318023"/>
            <a:ext cx="2075675" cy="646331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1.3 TW over 10 </a:t>
            </a:r>
            <a:r>
              <a:rPr lang="en-US" altLang="zh-CN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fs</a:t>
            </a:r>
            <a:r>
              <a:rPr lang="en-US" altLang="zh-CN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</a:p>
          <a:p>
            <a:r>
              <a:rPr lang="en-US" altLang="zh-CN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~10</a:t>
            </a:r>
            <a:r>
              <a:rPr lang="en-US" altLang="zh-CN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13</a:t>
            </a:r>
            <a:r>
              <a:rPr lang="en-US" altLang="zh-CN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photons</a:t>
            </a:r>
            <a:endParaRPr lang="en-US" altLang="zh-CN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55424" y="6282535"/>
            <a:ext cx="810345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kern="0" dirty="0" smtClean="0">
                <a:solidFill>
                  <a:srgbClr val="FF0000"/>
                </a:solidFill>
                <a:latin typeface="Arial"/>
              </a:rPr>
              <a:t>W. Fawley, J. Frisch, Z. Huang, Y. Jiao, H.-D. Nuhn, C. Pellegrini, S. Reiche, J. Wu (FEL2011)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93830" y="92035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en-US" sz="3200" b="1" dirty="0" smtClean="0">
                <a:latin typeface="+mj-lt"/>
              </a:rPr>
              <a:t>Self-seeding + Tapered </a:t>
            </a:r>
            <a:r>
              <a:rPr lang="en-US" sz="3200" b="1" dirty="0" err="1" smtClean="0">
                <a:latin typeface="+mj-lt"/>
              </a:rPr>
              <a:t>undulator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smtClean="0">
                <a:latin typeface="+mj-lt"/>
                <a:sym typeface="Wingdings" pitchFamily="2" charset="2"/>
              </a:rPr>
              <a:t> TW FEL</a:t>
            </a:r>
            <a:endParaRPr lang="en-US" sz="3200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24260" y="115215"/>
            <a:ext cx="8229600" cy="62543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latin typeface="+mj-lt"/>
                <a:ea typeface="+mj-ea"/>
                <a:cs typeface="+mj-cs"/>
              </a:rPr>
              <a:t>Ultra-low charge for </a:t>
            </a:r>
            <a:r>
              <a:rPr lang="en-US" sz="3200" b="1" kern="0" noProof="0" dirty="0" err="1" smtClean="0">
                <a:latin typeface="+mj-lt"/>
                <a:ea typeface="+mj-ea"/>
                <a:cs typeface="+mj-cs"/>
              </a:rPr>
              <a:t>attosecond</a:t>
            </a:r>
            <a:r>
              <a:rPr lang="en-US" sz="3200" b="1" kern="0" noProof="0" dirty="0" smtClean="0">
                <a:latin typeface="+mj-lt"/>
                <a:ea typeface="+mj-ea"/>
                <a:cs typeface="+mj-cs"/>
              </a:rPr>
              <a:t> pulses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 cstate="print"/>
          <a:srcRect b="12656"/>
          <a:stretch>
            <a:fillRect/>
          </a:stretch>
        </p:blipFill>
        <p:spPr bwMode="auto">
          <a:xfrm>
            <a:off x="527020" y="663840"/>
            <a:ext cx="8039100" cy="53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17435" y="6132068"/>
            <a:ext cx="525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C. Pellegrini, S. Reiche, J. </a:t>
            </a:r>
            <a:r>
              <a:rPr lang="en-US" dirty="0" err="1" smtClean="0"/>
              <a:t>Rosenzweig</a:t>
            </a:r>
            <a:r>
              <a:rPr lang="en-US" dirty="0" smtClean="0"/>
              <a:t>, FLS2010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838700"/>
            <a:ext cx="6584950" cy="1943100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122363"/>
            <a:ext cx="9144000" cy="1290637"/>
            <a:chOff x="0" y="1011"/>
            <a:chExt cx="5760" cy="813"/>
          </a:xfrm>
        </p:grpSpPr>
        <p:pic>
          <p:nvPicPr>
            <p:cNvPr id="226309" name="Picture 5" descr="figure1 angl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011"/>
              <a:ext cx="5760" cy="813"/>
            </a:xfrm>
            <a:prstGeom prst="rect">
              <a:avLst/>
            </a:prstGeom>
            <a:noFill/>
          </p:spPr>
        </p:pic>
        <p:sp>
          <p:nvSpPr>
            <p:cNvPr id="226310" name="Line 6"/>
            <p:cNvSpPr>
              <a:spLocks noChangeShapeType="1"/>
            </p:cNvSpPr>
            <p:nvPr/>
          </p:nvSpPr>
          <p:spPr bwMode="auto">
            <a:xfrm>
              <a:off x="4400" y="1478"/>
              <a:ext cx="77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26311" name="Text Box 7"/>
          <p:cNvSpPr txBox="1">
            <a:spLocks noChangeArrowheads="1"/>
          </p:cNvSpPr>
          <p:nvPr/>
        </p:nvSpPr>
        <p:spPr bwMode="auto">
          <a:xfrm>
            <a:off x="1135063" y="2265363"/>
            <a:ext cx="136366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 ~ 4.5 GeV </a:t>
            </a:r>
          </a:p>
        </p:txBody>
      </p:sp>
      <p:sp>
        <p:nvSpPr>
          <p:cNvPr id="226312" name="AutoShape 8"/>
          <p:cNvSpPr>
            <a:spLocks/>
          </p:cNvSpPr>
          <p:nvPr/>
        </p:nvSpPr>
        <p:spPr bwMode="auto">
          <a:xfrm rot="16200000" flipH="1">
            <a:off x="4499769" y="716757"/>
            <a:ext cx="161925" cy="1011237"/>
          </a:xfrm>
          <a:prstGeom prst="leftBrace">
            <a:avLst>
              <a:gd name="adj1" fmla="val 52042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6313" name="AutoShape 9"/>
          <p:cNvSpPr>
            <a:spLocks/>
          </p:cNvSpPr>
          <p:nvPr/>
        </p:nvSpPr>
        <p:spPr bwMode="auto">
          <a:xfrm rot="16200000" flipH="1">
            <a:off x="6292056" y="692944"/>
            <a:ext cx="161925" cy="1011238"/>
          </a:xfrm>
          <a:prstGeom prst="leftBrace">
            <a:avLst>
              <a:gd name="adj1" fmla="val 52043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6314" name="Text Box 10"/>
          <p:cNvSpPr txBox="1">
            <a:spLocks noChangeArrowheads="1"/>
          </p:cNvSpPr>
          <p:nvPr/>
        </p:nvSpPr>
        <p:spPr bwMode="auto">
          <a:xfrm>
            <a:off x="5772150" y="762000"/>
            <a:ext cx="12382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Bunching</a:t>
            </a:r>
          </a:p>
        </p:txBody>
      </p:sp>
      <p:sp>
        <p:nvSpPr>
          <p:cNvPr id="226315" name="AutoShape 11"/>
          <p:cNvSpPr>
            <a:spLocks/>
          </p:cNvSpPr>
          <p:nvPr/>
        </p:nvSpPr>
        <p:spPr bwMode="auto">
          <a:xfrm rot="16200000" flipH="1">
            <a:off x="2558256" y="683419"/>
            <a:ext cx="161925" cy="1011238"/>
          </a:xfrm>
          <a:prstGeom prst="leftBrace">
            <a:avLst>
              <a:gd name="adj1" fmla="val 52043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6316" name="Text Box 12"/>
          <p:cNvSpPr txBox="1">
            <a:spLocks noChangeArrowheads="1"/>
          </p:cNvSpPr>
          <p:nvPr/>
        </p:nvSpPr>
        <p:spPr bwMode="auto">
          <a:xfrm>
            <a:off x="3829050" y="762000"/>
            <a:ext cx="15557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Acceleration</a:t>
            </a:r>
          </a:p>
        </p:txBody>
      </p:sp>
      <p:sp>
        <p:nvSpPr>
          <p:cNvPr id="226317" name="Text Box 13"/>
          <p:cNvSpPr txBox="1">
            <a:spLocks noChangeArrowheads="1"/>
          </p:cNvSpPr>
          <p:nvPr/>
        </p:nvSpPr>
        <p:spPr bwMode="auto">
          <a:xfrm>
            <a:off x="1981200" y="762000"/>
            <a:ext cx="14033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Modulation</a:t>
            </a:r>
          </a:p>
        </p:txBody>
      </p:sp>
      <p:sp>
        <p:nvSpPr>
          <p:cNvPr id="226318" name="Text Box 14"/>
          <p:cNvSpPr txBox="1">
            <a:spLocks noChangeArrowheads="1"/>
          </p:cNvSpPr>
          <p:nvPr/>
        </p:nvSpPr>
        <p:spPr bwMode="auto">
          <a:xfrm>
            <a:off x="128588" y="779463"/>
            <a:ext cx="1357312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8288" rIns="18288">
            <a:spAutoFit/>
          </a:bodyPr>
          <a:lstStyle/>
          <a:p>
            <a:r>
              <a:rPr lang="en-US" sz="1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30-100 fs pulse</a:t>
            </a:r>
          </a:p>
          <a:p>
            <a:r>
              <a:rPr lang="en-US" sz="1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l</a:t>
            </a:r>
            <a:r>
              <a:rPr lang="en-US" sz="1600" b="1" baseline="-25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L</a:t>
            </a:r>
            <a:r>
              <a:rPr lang="en-US" sz="1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~0.8 to 2.2</a:t>
            </a:r>
            <a:r>
              <a:rPr lang="en-US" sz="1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m</a:t>
            </a:r>
            <a:r>
              <a:rPr lang="en-US" sz="1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</a:t>
            </a:r>
          </a:p>
        </p:txBody>
      </p:sp>
      <p:sp>
        <p:nvSpPr>
          <p:cNvPr id="226319" name="Text Box 15"/>
          <p:cNvSpPr txBox="1">
            <a:spLocks noChangeArrowheads="1"/>
          </p:cNvSpPr>
          <p:nvPr/>
        </p:nvSpPr>
        <p:spPr bwMode="auto">
          <a:xfrm rot="-5400000">
            <a:off x="5058569" y="5609432"/>
            <a:ext cx="18351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Peak current </a:t>
            </a:r>
            <a:r>
              <a:rPr lang="en-US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I/I</a:t>
            </a:r>
            <a:r>
              <a:rPr lang="en-US" i="1" baseline="-25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0</a:t>
            </a:r>
            <a:endParaRPr lang="en-US" i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26320" name="Text Box 16"/>
          <p:cNvSpPr txBox="1">
            <a:spLocks noChangeArrowheads="1"/>
          </p:cNvSpPr>
          <p:nvPr/>
        </p:nvSpPr>
        <p:spPr bwMode="auto">
          <a:xfrm>
            <a:off x="7662863" y="4953000"/>
            <a:ext cx="1176337" cy="4572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~15 kA</a:t>
            </a:r>
          </a:p>
        </p:txBody>
      </p:sp>
      <p:sp>
        <p:nvSpPr>
          <p:cNvPr id="226321" name="Line 17"/>
          <p:cNvSpPr>
            <a:spLocks noChangeShapeType="1"/>
          </p:cNvSpPr>
          <p:nvPr/>
        </p:nvSpPr>
        <p:spPr bwMode="auto">
          <a:xfrm flipH="1" flipV="1">
            <a:off x="5622925" y="1958975"/>
            <a:ext cx="244475" cy="327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6322" name="Text Box 18"/>
          <p:cNvSpPr txBox="1">
            <a:spLocks noChangeArrowheads="1"/>
          </p:cNvSpPr>
          <p:nvPr/>
        </p:nvSpPr>
        <p:spPr bwMode="auto">
          <a:xfrm>
            <a:off x="5145088" y="2209800"/>
            <a:ext cx="156051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 ~ 14 GeV </a:t>
            </a:r>
          </a:p>
        </p:txBody>
      </p:sp>
      <p:sp>
        <p:nvSpPr>
          <p:cNvPr id="226323" name="Line 19"/>
          <p:cNvSpPr>
            <a:spLocks noChangeShapeType="1"/>
          </p:cNvSpPr>
          <p:nvPr/>
        </p:nvSpPr>
        <p:spPr bwMode="auto">
          <a:xfrm flipH="1" flipV="1">
            <a:off x="1592263" y="1925638"/>
            <a:ext cx="244475" cy="327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28600" y="2819400"/>
            <a:ext cx="3130550" cy="2012950"/>
            <a:chOff x="310" y="2388"/>
            <a:chExt cx="1972" cy="1268"/>
          </a:xfrm>
        </p:grpSpPr>
        <p:pic>
          <p:nvPicPr>
            <p:cNvPr id="226325" name="Picture 21" descr="figure2"/>
            <p:cNvPicPr>
              <a:picLocks noChangeAspect="1" noChangeArrowheads="1"/>
            </p:cNvPicPr>
            <p:nvPr/>
          </p:nvPicPr>
          <p:blipFill>
            <a:blip r:embed="rId6" cstate="print"/>
            <a:srcRect l="5139" r="3564"/>
            <a:stretch>
              <a:fillRect/>
            </a:stretch>
          </p:blipFill>
          <p:spPr bwMode="auto">
            <a:xfrm>
              <a:off x="310" y="2388"/>
              <a:ext cx="1972" cy="1080"/>
            </a:xfrm>
            <a:prstGeom prst="rect">
              <a:avLst/>
            </a:prstGeom>
            <a:noFill/>
            <a:ln w="9525">
              <a:solidFill>
                <a:srgbClr val="3333FF"/>
              </a:solidFill>
              <a:miter lim="800000"/>
              <a:headEnd/>
              <a:tailEnd/>
            </a:ln>
          </p:spPr>
        </p:pic>
        <p:sp>
          <p:nvSpPr>
            <p:cNvPr id="226326" name="Text Box 22"/>
            <p:cNvSpPr txBox="1">
              <a:spLocks noChangeArrowheads="1"/>
            </p:cNvSpPr>
            <p:nvPr/>
          </p:nvSpPr>
          <p:spPr bwMode="auto">
            <a:xfrm>
              <a:off x="842" y="3468"/>
              <a:ext cx="1180" cy="1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/>
              <a:r>
                <a:rPr lang="en-US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rebuchet MS" pitchFamily="34" charset="0"/>
                </a:rPr>
                <a:t>One optical cycle</a:t>
              </a:r>
            </a:p>
          </p:txBody>
        </p:sp>
      </p:grpSp>
      <p:pic>
        <p:nvPicPr>
          <p:cNvPr id="226327" name="Picture 23" descr="figure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2819400"/>
            <a:ext cx="3200400" cy="1676400"/>
          </a:xfrm>
          <a:prstGeom prst="rect">
            <a:avLst/>
          </a:prstGeom>
          <a:solidFill>
            <a:schemeClr val="bg1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</p:spPr>
      </p:pic>
      <p:sp>
        <p:nvSpPr>
          <p:cNvPr id="226328" name="Line 24"/>
          <p:cNvSpPr>
            <a:spLocks noChangeShapeType="1"/>
          </p:cNvSpPr>
          <p:nvPr/>
        </p:nvSpPr>
        <p:spPr bwMode="auto">
          <a:xfrm>
            <a:off x="3657600" y="3886200"/>
            <a:ext cx="2057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26329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1250" y="3159125"/>
            <a:ext cx="19431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6330" name="Freeform 26"/>
          <p:cNvSpPr>
            <a:spLocks/>
          </p:cNvSpPr>
          <p:nvPr/>
        </p:nvSpPr>
        <p:spPr bwMode="auto">
          <a:xfrm>
            <a:off x="2590800" y="1905000"/>
            <a:ext cx="533400" cy="1066800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336" y="384"/>
              </a:cxn>
              <a:cxn ang="0">
                <a:pos x="624" y="0"/>
              </a:cxn>
            </a:cxnLst>
            <a:rect l="0" t="0" r="r" b="b"/>
            <a:pathLst>
              <a:path w="624" h="576">
                <a:moveTo>
                  <a:pt x="0" y="576"/>
                </a:moveTo>
                <a:cubicBezTo>
                  <a:pt x="116" y="528"/>
                  <a:pt x="232" y="480"/>
                  <a:pt x="336" y="384"/>
                </a:cubicBezTo>
                <a:cubicBezTo>
                  <a:pt x="440" y="288"/>
                  <a:pt x="532" y="144"/>
                  <a:pt x="624" y="0"/>
                </a:cubicBezTo>
              </a:path>
            </a:pathLst>
          </a:custGeom>
          <a:noFill/>
          <a:ln w="38100" cmpd="sng">
            <a:solidFill>
              <a:srgbClr val="00FF00"/>
            </a:solidFill>
            <a:round/>
            <a:headEnd type="none" w="med" len="med"/>
            <a:tailEnd type="triangl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6331" name="Freeform 27"/>
          <p:cNvSpPr>
            <a:spLocks/>
          </p:cNvSpPr>
          <p:nvPr/>
        </p:nvSpPr>
        <p:spPr bwMode="auto">
          <a:xfrm flipH="1">
            <a:off x="7010400" y="1905000"/>
            <a:ext cx="457200" cy="1066800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336" y="384"/>
              </a:cxn>
              <a:cxn ang="0">
                <a:pos x="624" y="0"/>
              </a:cxn>
            </a:cxnLst>
            <a:rect l="0" t="0" r="r" b="b"/>
            <a:pathLst>
              <a:path w="624" h="576">
                <a:moveTo>
                  <a:pt x="0" y="576"/>
                </a:moveTo>
                <a:cubicBezTo>
                  <a:pt x="116" y="528"/>
                  <a:pt x="232" y="480"/>
                  <a:pt x="336" y="384"/>
                </a:cubicBezTo>
                <a:cubicBezTo>
                  <a:pt x="440" y="288"/>
                  <a:pt x="532" y="144"/>
                  <a:pt x="624" y="0"/>
                </a:cubicBezTo>
              </a:path>
            </a:pathLst>
          </a:custGeom>
          <a:noFill/>
          <a:ln w="38100" cmpd="sng">
            <a:solidFill>
              <a:srgbClr val="00FF00"/>
            </a:solidFill>
            <a:round/>
            <a:headEnd type="none" w="med" len="med"/>
            <a:tailEnd type="triangl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6332" name="Text Box 28"/>
          <p:cNvSpPr txBox="1">
            <a:spLocks noChangeArrowheads="1"/>
          </p:cNvSpPr>
          <p:nvPr/>
        </p:nvSpPr>
        <p:spPr bwMode="auto">
          <a:xfrm>
            <a:off x="76200" y="5500688"/>
            <a:ext cx="2355850" cy="36671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Use a few-cycle laser</a:t>
            </a:r>
          </a:p>
        </p:txBody>
      </p:sp>
      <p:sp>
        <p:nvSpPr>
          <p:cNvPr id="226333" name="Rectangle 29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8610600" cy="762000"/>
          </a:xfrm>
          <a:noFill/>
          <a:ln/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Enhanced SASE</a:t>
            </a:r>
          </a:p>
        </p:txBody>
      </p:sp>
      <p:sp>
        <p:nvSpPr>
          <p:cNvPr id="226334" name="Text Box 30"/>
          <p:cNvSpPr txBox="1">
            <a:spLocks noChangeArrowheads="1"/>
          </p:cNvSpPr>
          <p:nvPr/>
        </p:nvSpPr>
        <p:spPr bwMode="auto">
          <a:xfrm>
            <a:off x="6081713" y="228600"/>
            <a:ext cx="2992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A. Zholents, PRST 2005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R_{56} \sim {\lambda_L\gamma\over 2\pi \Delta \gamma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15"/>
  <p:tag name="PICTUREFILESIZE" val="809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0EC86DF8B4B1478E631376EBAE4F83" ma:contentTypeVersion="0" ma:contentTypeDescription="Create a new document." ma:contentTypeScope="" ma:versionID="4b05d4410e02b2a7e0761d36dd2c7a3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1985041-C467-4B67-81DB-6CA56D726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E7A91BF-28C0-41BD-A353-C9F7EF24C7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582EA0-E9DE-4DB7-9CBD-4082AC00D8A6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26453</TotalTime>
  <Words>820</Words>
  <Application>Microsoft Office PowerPoint</Application>
  <PresentationFormat>On-screen Show (4:3)</PresentationFormat>
  <Paragraphs>132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Default Design</vt:lpstr>
      <vt:lpstr>2_Default Design</vt:lpstr>
      <vt:lpstr>5_Default Design</vt:lpstr>
      <vt:lpstr>1_Default Design</vt:lpstr>
      <vt:lpstr>2_Office Theme</vt:lpstr>
      <vt:lpstr>DESY European XFEL</vt:lpstr>
      <vt:lpstr>4_Default Design</vt:lpstr>
      <vt:lpstr>3_Default Design</vt:lpstr>
      <vt:lpstr>6_Default Design</vt:lpstr>
      <vt:lpstr>Office Theme</vt:lpstr>
      <vt:lpstr>1_Office Theme</vt:lpstr>
      <vt:lpstr>Hard X-ray FELs (Overview)</vt:lpstr>
      <vt:lpstr>Outline</vt:lpstr>
      <vt:lpstr>Slide 3</vt:lpstr>
      <vt:lpstr>Slide 4</vt:lpstr>
      <vt:lpstr>Complicated longitudinal phase space of e-beam</vt:lpstr>
      <vt:lpstr>Slide 6</vt:lpstr>
      <vt:lpstr>Slide 7</vt:lpstr>
      <vt:lpstr>Slide 8</vt:lpstr>
      <vt:lpstr>Enhanced SASE</vt:lpstr>
      <vt:lpstr>Slide 10</vt:lpstr>
      <vt:lpstr>Brighter beams</vt:lpstr>
      <vt:lpstr>BC1 collimation to remove double-horn*</vt:lpstr>
      <vt:lpstr>Collimation simulation: FEL at 0.15 nm</vt:lpstr>
      <vt:lpstr>Chirp control</vt:lpstr>
      <vt:lpstr>Corrugated waveguide as dechirped and chirper</vt:lpstr>
      <vt:lpstr>Summary</vt:lpstr>
    </vt:vector>
  </TitlesOfParts>
  <Company>Stanford Linear Accelerator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Near Term R&amp;D Program - Huang</dc:title>
  <dc:creator>mtlee</dc:creator>
  <cp:lastModifiedBy>zrh</cp:lastModifiedBy>
  <cp:revision>324</cp:revision>
  <dcterms:created xsi:type="dcterms:W3CDTF">2008-11-05T19:53:02Z</dcterms:created>
  <dcterms:modified xsi:type="dcterms:W3CDTF">2012-03-06T18:45:06Z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0x010100D20EC86DF8B4B1478E631376EBAE4F83</vt:lpwstr>
  </property>
</Properties>
</file>