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69" r:id="rId2"/>
    <p:sldId id="470" r:id="rId3"/>
    <p:sldId id="471" r:id="rId4"/>
    <p:sldId id="475" r:id="rId5"/>
    <p:sldId id="472" r:id="rId6"/>
    <p:sldId id="478" r:id="rId7"/>
    <p:sldId id="473" r:id="rId8"/>
    <p:sldId id="500" r:id="rId9"/>
    <p:sldId id="490" r:id="rId10"/>
    <p:sldId id="491" r:id="rId11"/>
    <p:sldId id="502" r:id="rId12"/>
    <p:sldId id="494" r:id="rId13"/>
    <p:sldId id="517" r:id="rId14"/>
    <p:sldId id="496" r:id="rId15"/>
    <p:sldId id="499" r:id="rId16"/>
    <p:sldId id="474" r:id="rId17"/>
    <p:sldId id="509" r:id="rId18"/>
    <p:sldId id="505" r:id="rId19"/>
    <p:sldId id="506" r:id="rId20"/>
    <p:sldId id="514" r:id="rId21"/>
    <p:sldId id="511" r:id="rId22"/>
    <p:sldId id="512" r:id="rId23"/>
    <p:sldId id="516"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990033"/>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368" autoAdjust="0"/>
  </p:normalViewPr>
  <p:slideViewPr>
    <p:cSldViewPr>
      <p:cViewPr varScale="1">
        <p:scale>
          <a:sx n="98" d="100"/>
          <a:sy n="98" d="100"/>
        </p:scale>
        <p:origin x="-9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win.slac.stanford.edu\my%20storage\users\sa-sm\safranek\Private\Travel_Talks\2011-09LowEmit\spear3_bl12_10_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in.slac.stanford.edu\my%20storage\users\sa-sm\safranek\Private\Travel_Talks\2011-09LowEmit\spear3_bl12_10_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win.slac.stanford.edu\my%20storage\users\sa-sm\safranek\Private\Travel_Talks\2011-09LowEmit\spear3_bl12_10_1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in.slac.stanford.edu\my%20storage\users\sa-sm\safranek\Private\Travel_Talks\2011-09LowEmit\spear3_bl12_10_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latin typeface="Times New Roman" pitchFamily="18" charset="0"/>
                <a:cs typeface="Times New Roman" pitchFamily="18" charset="0"/>
              </a:rPr>
              <a:t>SPEAR3 - BL12 U22</a:t>
            </a:r>
          </a:p>
        </c:rich>
      </c:tx>
      <c:layout>
        <c:manualLayout>
          <c:xMode val="edge"/>
          <c:yMode val="edge"/>
          <c:x val="0.43111425109488188"/>
          <c:y val="1.6736401673640194E-2"/>
        </c:manualLayout>
      </c:layout>
      <c:overlay val="1"/>
    </c:title>
    <c:plotArea>
      <c:layout>
        <c:manualLayout>
          <c:layoutTarget val="inner"/>
          <c:xMode val="edge"/>
          <c:yMode val="edge"/>
          <c:x val="0.14604130344777944"/>
          <c:y val="9.1192962804335698E-2"/>
          <c:w val="0.81343771247118335"/>
          <c:h val="0.783356505123049"/>
        </c:manualLayout>
      </c:layout>
      <c:scatterChart>
        <c:scatterStyle val="lineMarker"/>
        <c:ser>
          <c:idx val="0"/>
          <c:order val="0"/>
          <c:tx>
            <c:v>2011 lattice (9.6nm/0.2%)</c:v>
          </c:tx>
          <c:spPr>
            <a:ln w="15875">
              <a:solidFill>
                <a:schemeClr val="tx1"/>
              </a:solidFill>
            </a:ln>
          </c:spPr>
          <c:marker>
            <c:symbol val="none"/>
          </c:marker>
          <c:xVal>
            <c:numRef>
              <c:f>BL12_2011!$A$12:$A$41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BL12_2011!$G$12:$G$41</c:f>
              <c:numCache>
                <c:formatCode>0.000E+00</c:formatCode>
                <c:ptCount val="30"/>
                <c:pt idx="0">
                  <c:v>3.289E+19</c:v>
                </c:pt>
                <c:pt idx="1">
                  <c:v>3.3659999999999988E+19</c:v>
                </c:pt>
                <c:pt idx="2">
                  <c:v>3.4419999999999988E+19</c:v>
                </c:pt>
                <c:pt idx="3">
                  <c:v>3.517E+19</c:v>
                </c:pt>
                <c:pt idx="4">
                  <c:v>3.5909999999999988E+19</c:v>
                </c:pt>
                <c:pt idx="5">
                  <c:v>3.662E+19</c:v>
                </c:pt>
                <c:pt idx="6">
                  <c:v>3.73E+19</c:v>
                </c:pt>
                <c:pt idx="7">
                  <c:v>3.794E+19</c:v>
                </c:pt>
                <c:pt idx="8">
                  <c:v>3.853E+19</c:v>
                </c:pt>
                <c:pt idx="9">
                  <c:v>3.907E+19</c:v>
                </c:pt>
                <c:pt idx="10">
                  <c:v>3.953E+19</c:v>
                </c:pt>
                <c:pt idx="11">
                  <c:v>3.991E+19</c:v>
                </c:pt>
                <c:pt idx="12">
                  <c:v>4.0199999999999975E+19</c:v>
                </c:pt>
                <c:pt idx="13">
                  <c:v>4.037E+19</c:v>
                </c:pt>
                <c:pt idx="14">
                  <c:v>4.041E+19</c:v>
                </c:pt>
                <c:pt idx="15">
                  <c:v>4.0310000000000033E+19</c:v>
                </c:pt>
                <c:pt idx="16">
                  <c:v>4.005E+19</c:v>
                </c:pt>
                <c:pt idx="17">
                  <c:v>3.96E+19</c:v>
                </c:pt>
                <c:pt idx="18">
                  <c:v>3.894E+19</c:v>
                </c:pt>
                <c:pt idx="19">
                  <c:v>3.807E+19</c:v>
                </c:pt>
                <c:pt idx="20">
                  <c:v>3.697E+19</c:v>
                </c:pt>
                <c:pt idx="21">
                  <c:v>3.562E+19</c:v>
                </c:pt>
                <c:pt idx="22">
                  <c:v>3.401E+19</c:v>
                </c:pt>
                <c:pt idx="23">
                  <c:v>3.215E+19</c:v>
                </c:pt>
                <c:pt idx="24">
                  <c:v>3.004E+19</c:v>
                </c:pt>
                <c:pt idx="25">
                  <c:v>2.769E+19</c:v>
                </c:pt>
                <c:pt idx="26">
                  <c:v>2.513E+19</c:v>
                </c:pt>
                <c:pt idx="27">
                  <c:v>2.2400000000000012E+19</c:v>
                </c:pt>
                <c:pt idx="28">
                  <c:v>1.953E+19</c:v>
                </c:pt>
                <c:pt idx="29">
                  <c:v>1.660000000000002E+19</c:v>
                </c:pt>
              </c:numCache>
            </c:numRef>
          </c:yVal>
        </c:ser>
        <c:ser>
          <c:idx val="20"/>
          <c:order val="1"/>
          <c:tx>
            <c:v>achromat (14.6nm/0.1%)</c:v>
          </c:tx>
          <c:spPr>
            <a:ln w="19050">
              <a:solidFill>
                <a:srgbClr val="00B050"/>
              </a:solidFill>
              <a:prstDash val="sysDot"/>
            </a:ln>
          </c:spPr>
          <c:marker>
            <c:symbol val="none"/>
          </c:marker>
          <c:xVal>
            <c:numRef>
              <c:f>BL12_achromat!$A$12:$A$41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BL12_achromat!$G$12:$G$41</c:f>
              <c:numCache>
                <c:formatCode>0.000E+00</c:formatCode>
                <c:ptCount val="30"/>
                <c:pt idx="0">
                  <c:v>2.4899999999999988E+19</c:v>
                </c:pt>
                <c:pt idx="1">
                  <c:v>2.549E+19</c:v>
                </c:pt>
                <c:pt idx="2">
                  <c:v>2.608E+19</c:v>
                </c:pt>
                <c:pt idx="3">
                  <c:v>2.666E+19</c:v>
                </c:pt>
                <c:pt idx="4">
                  <c:v>2.7230000000000012E+19</c:v>
                </c:pt>
                <c:pt idx="5">
                  <c:v>2.778E+19</c:v>
                </c:pt>
                <c:pt idx="6">
                  <c:v>2.8309999999999988E+19</c:v>
                </c:pt>
                <c:pt idx="7">
                  <c:v>2.8819999999999988E+19</c:v>
                </c:pt>
                <c:pt idx="8">
                  <c:v>2.928E+19</c:v>
                </c:pt>
                <c:pt idx="9">
                  <c:v>2.9709999999999988E+19</c:v>
                </c:pt>
                <c:pt idx="10">
                  <c:v>3.008E+19</c:v>
                </c:pt>
                <c:pt idx="11">
                  <c:v>3.0389999999999988E+19</c:v>
                </c:pt>
                <c:pt idx="12">
                  <c:v>3.062E+19</c:v>
                </c:pt>
                <c:pt idx="13">
                  <c:v>3.078E+19</c:v>
                </c:pt>
                <c:pt idx="14">
                  <c:v>3.083E+19</c:v>
                </c:pt>
                <c:pt idx="15">
                  <c:v>3.077E+19</c:v>
                </c:pt>
                <c:pt idx="16">
                  <c:v>3.0589999999999988E+19</c:v>
                </c:pt>
                <c:pt idx="17">
                  <c:v>3.027E+19</c:v>
                </c:pt>
                <c:pt idx="18">
                  <c:v>2.9789999999999988E+19</c:v>
                </c:pt>
                <c:pt idx="19">
                  <c:v>2.9149999999999988E+19</c:v>
                </c:pt>
                <c:pt idx="20">
                  <c:v>2.8319999999999967E+19</c:v>
                </c:pt>
                <c:pt idx="21">
                  <c:v>2.731E+19</c:v>
                </c:pt>
                <c:pt idx="22">
                  <c:v>2.609E+19</c:v>
                </c:pt>
                <c:pt idx="23">
                  <c:v>2.468E+19</c:v>
                </c:pt>
                <c:pt idx="24">
                  <c:v>2.308E+19</c:v>
                </c:pt>
                <c:pt idx="25">
                  <c:v>2.129E+19</c:v>
                </c:pt>
                <c:pt idx="26">
                  <c:v>1.933E+19</c:v>
                </c:pt>
                <c:pt idx="27">
                  <c:v>1.7240000000000008E+19</c:v>
                </c:pt>
                <c:pt idx="28">
                  <c:v>1.504E+19</c:v>
                </c:pt>
                <c:pt idx="29">
                  <c:v>1.279E+19</c:v>
                </c:pt>
              </c:numCache>
            </c:numRef>
          </c:yVal>
        </c:ser>
        <c:ser>
          <c:idx val="1"/>
          <c:order val="2"/>
          <c:spPr>
            <a:ln w="15875">
              <a:solidFill>
                <a:schemeClr val="tx1"/>
              </a:solidFill>
            </a:ln>
          </c:spPr>
          <c:marker>
            <c:symbol val="none"/>
          </c:marker>
          <c:xVal>
            <c:numRef>
              <c:f>BL12_2011!$A$44:$A$61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BL12_2011!$G$44:$G$61</c:f>
              <c:numCache>
                <c:formatCode>0.000E+00</c:formatCode>
                <c:ptCount val="18"/>
                <c:pt idx="0">
                  <c:v>3.1119999999999988E+19</c:v>
                </c:pt>
                <c:pt idx="1">
                  <c:v>3.103E+19</c:v>
                </c:pt>
                <c:pt idx="2">
                  <c:v>3.087E+19</c:v>
                </c:pt>
                <c:pt idx="3">
                  <c:v>3.063E+19</c:v>
                </c:pt>
                <c:pt idx="4">
                  <c:v>3.029E+19</c:v>
                </c:pt>
                <c:pt idx="5">
                  <c:v>2.985E+19</c:v>
                </c:pt>
                <c:pt idx="6">
                  <c:v>2.9309999999999988E+19</c:v>
                </c:pt>
                <c:pt idx="7">
                  <c:v>2.8649999999999988E+19</c:v>
                </c:pt>
                <c:pt idx="8">
                  <c:v>2.7870000000000012E+19</c:v>
                </c:pt>
                <c:pt idx="9">
                  <c:v>2.697E+19</c:v>
                </c:pt>
                <c:pt idx="10">
                  <c:v>2.594E+19</c:v>
                </c:pt>
                <c:pt idx="11">
                  <c:v>2.4779999999999988E+19</c:v>
                </c:pt>
                <c:pt idx="12">
                  <c:v>2.3499999999999988E+19</c:v>
                </c:pt>
                <c:pt idx="13">
                  <c:v>2.209E+19</c:v>
                </c:pt>
                <c:pt idx="14">
                  <c:v>2.0559999999999988E+19</c:v>
                </c:pt>
                <c:pt idx="15">
                  <c:v>1.894E+19</c:v>
                </c:pt>
                <c:pt idx="16">
                  <c:v>1.7240000000000008E+19</c:v>
                </c:pt>
                <c:pt idx="17">
                  <c:v>1.547E+19</c:v>
                </c:pt>
              </c:numCache>
            </c:numRef>
          </c:yVal>
        </c:ser>
        <c:ser>
          <c:idx val="2"/>
          <c:order val="3"/>
          <c:spPr>
            <a:ln w="15875">
              <a:solidFill>
                <a:schemeClr val="tx1"/>
              </a:solidFill>
            </a:ln>
          </c:spPr>
          <c:marker>
            <c:symbol val="none"/>
          </c:marker>
          <c:xVal>
            <c:numRef>
              <c:f>BL12_2011!$A$76:$A$88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BL12_2011!$G$76:$G$88</c:f>
              <c:numCache>
                <c:formatCode>0.000E+00</c:formatCode>
                <c:ptCount val="13"/>
                <c:pt idx="0">
                  <c:v>2.2230000000000012E+19</c:v>
                </c:pt>
                <c:pt idx="1">
                  <c:v>2.1670000000000012E+19</c:v>
                </c:pt>
                <c:pt idx="2">
                  <c:v>2.104E+19</c:v>
                </c:pt>
                <c:pt idx="3">
                  <c:v>2.0319999999999988E+19</c:v>
                </c:pt>
                <c:pt idx="4">
                  <c:v>1.952E+19</c:v>
                </c:pt>
                <c:pt idx="5">
                  <c:v>1.864E+19</c:v>
                </c:pt>
                <c:pt idx="6">
                  <c:v>1.7680000000000008E+19</c:v>
                </c:pt>
                <c:pt idx="7">
                  <c:v>1.665E+19</c:v>
                </c:pt>
                <c:pt idx="8">
                  <c:v>1.555E+19</c:v>
                </c:pt>
                <c:pt idx="9">
                  <c:v>1.4389999999999961E+19</c:v>
                </c:pt>
                <c:pt idx="10">
                  <c:v>1.318E+19</c:v>
                </c:pt>
                <c:pt idx="11">
                  <c:v>1.193E+19</c:v>
                </c:pt>
                <c:pt idx="12">
                  <c:v>1.066E+19</c:v>
                </c:pt>
              </c:numCache>
            </c:numRef>
          </c:yVal>
        </c:ser>
        <c:ser>
          <c:idx val="3"/>
          <c:order val="4"/>
          <c:spPr>
            <a:ln w="15875">
              <a:solidFill>
                <a:schemeClr val="tx1"/>
              </a:solidFill>
            </a:ln>
          </c:spPr>
          <c:marker>
            <c:symbol val="none"/>
          </c:marker>
          <c:xVal>
            <c:numRef>
              <c:f>BL12_2011!$A$108:$A$118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BL12_2011!$G$108:$G$118</c:f>
              <c:numCache>
                <c:formatCode>0.000E+00</c:formatCode>
                <c:ptCount val="11"/>
                <c:pt idx="0">
                  <c:v>1.544E+19</c:v>
                </c:pt>
                <c:pt idx="1">
                  <c:v>1.4709999999999963E+19</c:v>
                </c:pt>
                <c:pt idx="2">
                  <c:v>1.394000000000002E+19</c:v>
                </c:pt>
                <c:pt idx="3">
                  <c:v>1.311E+19</c:v>
                </c:pt>
                <c:pt idx="4">
                  <c:v>1.2229999999999963E+19</c:v>
                </c:pt>
                <c:pt idx="5">
                  <c:v>1.132000000000002E+19</c:v>
                </c:pt>
                <c:pt idx="6">
                  <c:v>1.037E+19</c:v>
                </c:pt>
                <c:pt idx="7">
                  <c:v>9.409E+18</c:v>
                </c:pt>
                <c:pt idx="8">
                  <c:v>8.433E+18</c:v>
                </c:pt>
                <c:pt idx="9">
                  <c:v>7.459000000000001E+18</c:v>
                </c:pt>
                <c:pt idx="10">
                  <c:v>6.502E+18</c:v>
                </c:pt>
              </c:numCache>
            </c:numRef>
          </c:yVal>
        </c:ser>
        <c:ser>
          <c:idx val="4"/>
          <c:order val="5"/>
          <c:spPr>
            <a:ln w="15875">
              <a:solidFill>
                <a:schemeClr val="tx1"/>
              </a:solidFill>
            </a:ln>
          </c:spPr>
          <c:marker>
            <c:symbol val="none"/>
          </c:marker>
          <c:xVal>
            <c:numRef>
              <c:f>BL12_2011!$A$140:$A$149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BL12_2011!$G$140:$G$149</c:f>
              <c:numCache>
                <c:formatCode>0.000E+00</c:formatCode>
                <c:ptCount val="10"/>
                <c:pt idx="0">
                  <c:v>1.069E+19</c:v>
                </c:pt>
                <c:pt idx="1">
                  <c:v>9.9620000000000041E+18</c:v>
                </c:pt>
                <c:pt idx="2">
                  <c:v>9.206E+18</c:v>
                </c:pt>
                <c:pt idx="3">
                  <c:v>8.43E+18</c:v>
                </c:pt>
                <c:pt idx="4">
                  <c:v>7.641999999999999E+18</c:v>
                </c:pt>
                <c:pt idx="5">
                  <c:v>6.85E+18</c:v>
                </c:pt>
                <c:pt idx="6">
                  <c:v>6.065E+18</c:v>
                </c:pt>
                <c:pt idx="7">
                  <c:v>5.296E+18</c:v>
                </c:pt>
                <c:pt idx="8">
                  <c:v>4.5549999999999872E+18</c:v>
                </c:pt>
                <c:pt idx="9">
                  <c:v>3.850999999999998E+18</c:v>
                </c:pt>
              </c:numCache>
            </c:numRef>
          </c:yVal>
        </c:ser>
        <c:ser>
          <c:idx val="5"/>
          <c:order val="6"/>
          <c:spPr>
            <a:ln w="15875">
              <a:solidFill>
                <a:schemeClr val="tx1"/>
              </a:solidFill>
            </a:ln>
          </c:spPr>
          <c:marker>
            <c:symbol val="none"/>
          </c:marker>
          <c:xVal>
            <c:numRef>
              <c:f>BL12_2011!$A$172:$A$200</c:f>
              <c:numCache>
                <c:formatCode>0.000</c:formatCode>
                <c:ptCount val="29"/>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pt idx="17">
                  <c:v>24972.1</c:v>
                </c:pt>
                <c:pt idx="18">
                  <c:v>25992.5</c:v>
                </c:pt>
                <c:pt idx="19">
                  <c:v>27042.7</c:v>
                </c:pt>
                <c:pt idx="20">
                  <c:v>28119.599999999944</c:v>
                </c:pt>
                <c:pt idx="21">
                  <c:v>29219</c:v>
                </c:pt>
                <c:pt idx="22">
                  <c:v>30336.1</c:v>
                </c:pt>
                <c:pt idx="23">
                  <c:v>31464.5</c:v>
                </c:pt>
                <c:pt idx="24">
                  <c:v>32597.1</c:v>
                </c:pt>
                <c:pt idx="25">
                  <c:v>33725.300000000003</c:v>
                </c:pt>
                <c:pt idx="26">
                  <c:v>34839.599999999999</c:v>
                </c:pt>
                <c:pt idx="27">
                  <c:v>35929</c:v>
                </c:pt>
                <c:pt idx="28">
                  <c:v>36981.800000000003</c:v>
                </c:pt>
              </c:numCache>
            </c:numRef>
          </c:xVal>
          <c:yVal>
            <c:numRef>
              <c:f>BL12_2011!$G$172:$G$200</c:f>
              <c:numCache>
                <c:formatCode>0.000E+00</c:formatCode>
                <c:ptCount val="29"/>
                <c:pt idx="0">
                  <c:v>7.411E+18</c:v>
                </c:pt>
                <c:pt idx="1">
                  <c:v>6.75E+18</c:v>
                </c:pt>
                <c:pt idx="2">
                  <c:v>6.085E+18</c:v>
                </c:pt>
                <c:pt idx="3">
                  <c:v>5.424E+18</c:v>
                </c:pt>
                <c:pt idx="4">
                  <c:v>4.775E+18</c:v>
                </c:pt>
                <c:pt idx="5">
                  <c:v>4.146E+18</c:v>
                </c:pt>
                <c:pt idx="6">
                  <c:v>3.545E+18</c:v>
                </c:pt>
                <c:pt idx="7">
                  <c:v>2.981E+18</c:v>
                </c:pt>
                <c:pt idx="8">
                  <c:v>2.458999999999999E+18</c:v>
                </c:pt>
                <c:pt idx="9">
                  <c:v>1.987E+18</c:v>
                </c:pt>
                <c:pt idx="10">
                  <c:v>1.568E+18</c:v>
                </c:pt>
                <c:pt idx="11">
                  <c:v>1.206E+18</c:v>
                </c:pt>
                <c:pt idx="12">
                  <c:v>9.013E+17</c:v>
                </c:pt>
                <c:pt idx="13">
                  <c:v>6.521E+17</c:v>
                </c:pt>
                <c:pt idx="14">
                  <c:v>4.55E+17</c:v>
                </c:pt>
                <c:pt idx="15">
                  <c:v>3.05E+17</c:v>
                </c:pt>
                <c:pt idx="16">
                  <c:v>1.9540000000000003E+17</c:v>
                </c:pt>
                <c:pt idx="17">
                  <c:v>1.1900000000000003E+17</c:v>
                </c:pt>
                <c:pt idx="18">
                  <c:v>6.851E+16</c:v>
                </c:pt>
                <c:pt idx="19">
                  <c:v>3.698E+16</c:v>
                </c:pt>
                <c:pt idx="20">
                  <c:v>1.858E+16</c:v>
                </c:pt>
                <c:pt idx="21">
                  <c:v>8602000000000000</c:v>
                </c:pt>
                <c:pt idx="22">
                  <c:v>3632000000000000</c:v>
                </c:pt>
                <c:pt idx="23">
                  <c:v>1381000000000000</c:v>
                </c:pt>
                <c:pt idx="24">
                  <c:v>465400000000000</c:v>
                </c:pt>
                <c:pt idx="25">
                  <c:v>136700000000000</c:v>
                </c:pt>
                <c:pt idx="26">
                  <c:v>34200000000000</c:v>
                </c:pt>
                <c:pt idx="27">
                  <c:v>7098000000000</c:v>
                </c:pt>
                <c:pt idx="28">
                  <c:v>1180000000000</c:v>
                </c:pt>
              </c:numCache>
            </c:numRef>
          </c:yVal>
        </c:ser>
        <c:ser>
          <c:idx val="21"/>
          <c:order val="7"/>
          <c:spPr>
            <a:ln w="19050">
              <a:solidFill>
                <a:srgbClr val="00B050"/>
              </a:solidFill>
              <a:prstDash val="sysDot"/>
            </a:ln>
          </c:spPr>
          <c:marker>
            <c:symbol val="none"/>
          </c:marker>
          <c:xVal>
            <c:numRef>
              <c:f>BL12_achromat!$A$44:$A$61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BL12_achromat!$G$44:$G$61</c:f>
              <c:numCache>
                <c:formatCode>0.000E+00</c:formatCode>
                <c:ptCount val="18"/>
                <c:pt idx="0">
                  <c:v>2.401E+19</c:v>
                </c:pt>
                <c:pt idx="1">
                  <c:v>2.3959999999999988E+19</c:v>
                </c:pt>
                <c:pt idx="2">
                  <c:v>2.3849999999999988E+19</c:v>
                </c:pt>
                <c:pt idx="3">
                  <c:v>2.367E+19</c:v>
                </c:pt>
                <c:pt idx="4">
                  <c:v>2.3419999999999988E+19</c:v>
                </c:pt>
                <c:pt idx="5">
                  <c:v>2.3099999999999988E+19</c:v>
                </c:pt>
                <c:pt idx="6">
                  <c:v>2.269E+19</c:v>
                </c:pt>
                <c:pt idx="7">
                  <c:v>2.22E+19</c:v>
                </c:pt>
                <c:pt idx="8">
                  <c:v>2.161E+19</c:v>
                </c:pt>
                <c:pt idx="9">
                  <c:v>2.0919999999999988E+19</c:v>
                </c:pt>
                <c:pt idx="10">
                  <c:v>2.0139999999999988E+19</c:v>
                </c:pt>
                <c:pt idx="11">
                  <c:v>1.925E+19</c:v>
                </c:pt>
                <c:pt idx="12">
                  <c:v>1.826E+19</c:v>
                </c:pt>
                <c:pt idx="13">
                  <c:v>1.7180000000000008E+19</c:v>
                </c:pt>
                <c:pt idx="14">
                  <c:v>1.6E+19</c:v>
                </c:pt>
                <c:pt idx="15">
                  <c:v>1.4749999999999965E+19</c:v>
                </c:pt>
                <c:pt idx="16">
                  <c:v>1.344E+19</c:v>
                </c:pt>
                <c:pt idx="17">
                  <c:v>1.2069999999999963E+19</c:v>
                </c:pt>
              </c:numCache>
            </c:numRef>
          </c:yVal>
        </c:ser>
        <c:ser>
          <c:idx val="22"/>
          <c:order val="8"/>
          <c:spPr>
            <a:ln w="19050">
              <a:solidFill>
                <a:srgbClr val="00B050"/>
              </a:solidFill>
              <a:prstDash val="sysDot"/>
            </a:ln>
          </c:spPr>
          <c:marker>
            <c:symbol val="none"/>
          </c:marker>
          <c:xVal>
            <c:numRef>
              <c:f>BL12_achromat!$A$76:$A$88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BL12_achromat!$G$76:$G$88</c:f>
              <c:numCache>
                <c:formatCode>0.000E+00</c:formatCode>
                <c:ptCount val="13"/>
                <c:pt idx="0">
                  <c:v>1.7300000000000008E+19</c:v>
                </c:pt>
                <c:pt idx="1">
                  <c:v>1.687E+19</c:v>
                </c:pt>
                <c:pt idx="2">
                  <c:v>1.638000000000002E+19</c:v>
                </c:pt>
                <c:pt idx="3">
                  <c:v>1.583E+19</c:v>
                </c:pt>
                <c:pt idx="4">
                  <c:v>1.522E+19</c:v>
                </c:pt>
                <c:pt idx="5">
                  <c:v>1.454E+19</c:v>
                </c:pt>
                <c:pt idx="6">
                  <c:v>1.380000000000002E+19</c:v>
                </c:pt>
                <c:pt idx="7">
                  <c:v>1.3E+19</c:v>
                </c:pt>
                <c:pt idx="8">
                  <c:v>1.2149999999999963E+19</c:v>
                </c:pt>
                <c:pt idx="9">
                  <c:v>1.124000000000002E+19</c:v>
                </c:pt>
                <c:pt idx="10">
                  <c:v>1.03E+19</c:v>
                </c:pt>
                <c:pt idx="11">
                  <c:v>9.332E+18</c:v>
                </c:pt>
                <c:pt idx="12">
                  <c:v>8.344000000000001E+18</c:v>
                </c:pt>
              </c:numCache>
            </c:numRef>
          </c:yVal>
        </c:ser>
        <c:ser>
          <c:idx val="23"/>
          <c:order val="9"/>
          <c:spPr>
            <a:ln w="19050">
              <a:solidFill>
                <a:srgbClr val="00B050"/>
              </a:solidFill>
              <a:prstDash val="sysDot"/>
            </a:ln>
          </c:spPr>
          <c:marker>
            <c:symbol val="none"/>
          </c:marker>
          <c:xVal>
            <c:numRef>
              <c:f>BL12_achromat!$A$108:$A$118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BL12_achromat!$G$108:$G$118</c:f>
              <c:numCache>
                <c:formatCode>0.000E+00</c:formatCode>
                <c:ptCount val="11"/>
                <c:pt idx="0">
                  <c:v>1.206E+19</c:v>
                </c:pt>
                <c:pt idx="1">
                  <c:v>1.150000000000002E+19</c:v>
                </c:pt>
                <c:pt idx="2">
                  <c:v>1.09E+19</c:v>
                </c:pt>
                <c:pt idx="3">
                  <c:v>1.025E+19</c:v>
                </c:pt>
                <c:pt idx="4">
                  <c:v>9.574E+18</c:v>
                </c:pt>
                <c:pt idx="5">
                  <c:v>8.8620000000000246E+18</c:v>
                </c:pt>
                <c:pt idx="6">
                  <c:v>8.126000000000001E+18</c:v>
                </c:pt>
                <c:pt idx="7">
                  <c:v>7.373E+18</c:v>
                </c:pt>
                <c:pt idx="8">
                  <c:v>6.611E+18</c:v>
                </c:pt>
                <c:pt idx="9">
                  <c:v>5.85E+18</c:v>
                </c:pt>
                <c:pt idx="10">
                  <c:v>5.101999999999999E+18</c:v>
                </c:pt>
              </c:numCache>
            </c:numRef>
          </c:yVal>
        </c:ser>
        <c:ser>
          <c:idx val="24"/>
          <c:order val="10"/>
          <c:spPr>
            <a:ln w="19050">
              <a:solidFill>
                <a:srgbClr val="00B050"/>
              </a:solidFill>
              <a:prstDash val="sysDot"/>
            </a:ln>
          </c:spPr>
          <c:marker>
            <c:symbol val="none"/>
          </c:marker>
          <c:xVal>
            <c:numRef>
              <c:f>BL12_achromat!$A$140:$A$149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BL12_achromat!$G$140:$G$149</c:f>
              <c:numCache>
                <c:formatCode>0.000E+00</c:formatCode>
                <c:ptCount val="10"/>
                <c:pt idx="0">
                  <c:v>8.378E+18</c:v>
                </c:pt>
                <c:pt idx="1">
                  <c:v>7.808E+18</c:v>
                </c:pt>
                <c:pt idx="2">
                  <c:v>7.217E+18</c:v>
                </c:pt>
                <c:pt idx="3">
                  <c:v>6.611E+18</c:v>
                </c:pt>
                <c:pt idx="4">
                  <c:v>5.995E+18</c:v>
                </c:pt>
                <c:pt idx="5">
                  <c:v>5.376E+18</c:v>
                </c:pt>
                <c:pt idx="6">
                  <c:v>4.761E+18</c:v>
                </c:pt>
                <c:pt idx="7">
                  <c:v>4.159E+18</c:v>
                </c:pt>
                <c:pt idx="8">
                  <c:v>3.578E+18</c:v>
                </c:pt>
                <c:pt idx="9">
                  <c:v>3.026E+18</c:v>
                </c:pt>
              </c:numCache>
            </c:numRef>
          </c:yVal>
        </c:ser>
        <c:ser>
          <c:idx val="25"/>
          <c:order val="11"/>
          <c:spPr>
            <a:ln w="19050">
              <a:solidFill>
                <a:srgbClr val="00B050"/>
              </a:solidFill>
              <a:prstDash val="sysDot"/>
            </a:ln>
          </c:spPr>
          <c:marker>
            <c:symbol val="none"/>
          </c:marker>
          <c:xVal>
            <c:numRef>
              <c:f>BL12_achromat!$A$172:$A$200</c:f>
              <c:numCache>
                <c:formatCode>0.000</c:formatCode>
                <c:ptCount val="29"/>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pt idx="17">
                  <c:v>24972.1</c:v>
                </c:pt>
                <c:pt idx="18">
                  <c:v>25992.5</c:v>
                </c:pt>
                <c:pt idx="19">
                  <c:v>27042.7</c:v>
                </c:pt>
                <c:pt idx="20">
                  <c:v>28119.599999999944</c:v>
                </c:pt>
                <c:pt idx="21">
                  <c:v>29219</c:v>
                </c:pt>
                <c:pt idx="22">
                  <c:v>30336.1</c:v>
                </c:pt>
                <c:pt idx="23">
                  <c:v>31464.5</c:v>
                </c:pt>
                <c:pt idx="24">
                  <c:v>32597.1</c:v>
                </c:pt>
                <c:pt idx="25">
                  <c:v>33725.300000000003</c:v>
                </c:pt>
                <c:pt idx="26">
                  <c:v>34839.599999999999</c:v>
                </c:pt>
                <c:pt idx="27">
                  <c:v>35929</c:v>
                </c:pt>
                <c:pt idx="28">
                  <c:v>36981.800000000003</c:v>
                </c:pt>
              </c:numCache>
            </c:numRef>
          </c:xVal>
          <c:yVal>
            <c:numRef>
              <c:f>BL12_achromat!$G$172:$G$200</c:f>
              <c:numCache>
                <c:formatCode>0.000E+00</c:formatCode>
                <c:ptCount val="29"/>
                <c:pt idx="0">
                  <c:v>5.818E+18</c:v>
                </c:pt>
                <c:pt idx="1">
                  <c:v>5.299E+18</c:v>
                </c:pt>
                <c:pt idx="2">
                  <c:v>4.7790000000000031E+18</c:v>
                </c:pt>
                <c:pt idx="3">
                  <c:v>4.261E+18</c:v>
                </c:pt>
                <c:pt idx="4">
                  <c:v>3.752E+18</c:v>
                </c:pt>
                <c:pt idx="5">
                  <c:v>3.259E+18</c:v>
                </c:pt>
                <c:pt idx="6">
                  <c:v>2.787000000000001E+18</c:v>
                </c:pt>
                <c:pt idx="7">
                  <c:v>2.344E+18</c:v>
                </c:pt>
                <c:pt idx="8">
                  <c:v>1.934999999999999E+18</c:v>
                </c:pt>
                <c:pt idx="9">
                  <c:v>1.564E+18</c:v>
                </c:pt>
                <c:pt idx="10">
                  <c:v>1.235E+18</c:v>
                </c:pt>
                <c:pt idx="11">
                  <c:v>9.5020000000000026E+17</c:v>
                </c:pt>
                <c:pt idx="12">
                  <c:v>7.103E+17</c:v>
                </c:pt>
                <c:pt idx="13">
                  <c:v>5.141E+17</c:v>
                </c:pt>
                <c:pt idx="14">
                  <c:v>3.589E+17</c:v>
                </c:pt>
                <c:pt idx="15">
                  <c:v>2.407E+17</c:v>
                </c:pt>
                <c:pt idx="16">
                  <c:v>1.543E+17</c:v>
                </c:pt>
                <c:pt idx="17">
                  <c:v>9.4050000000000048E+16</c:v>
                </c:pt>
                <c:pt idx="18">
                  <c:v>5.416E+16</c:v>
                </c:pt>
                <c:pt idx="19">
                  <c:v>2.925E+16</c:v>
                </c:pt>
                <c:pt idx="20">
                  <c:v>1.47E+16</c:v>
                </c:pt>
                <c:pt idx="21">
                  <c:v>6813000000000000</c:v>
                </c:pt>
                <c:pt idx="22">
                  <c:v>2878000000000000</c:v>
                </c:pt>
                <c:pt idx="23">
                  <c:v>1095000000000000</c:v>
                </c:pt>
                <c:pt idx="24">
                  <c:v>369300000000000</c:v>
                </c:pt>
                <c:pt idx="25">
                  <c:v>108500000000000</c:v>
                </c:pt>
                <c:pt idx="26">
                  <c:v>27170000000000</c:v>
                </c:pt>
                <c:pt idx="27">
                  <c:v>5642000000000</c:v>
                </c:pt>
                <c:pt idx="28">
                  <c:v>938800000000</c:v>
                </c:pt>
              </c:numCache>
            </c:numRef>
          </c:yVal>
        </c:ser>
        <c:axId val="40119680"/>
        <c:axId val="40810368"/>
      </c:scatterChart>
      <c:valAx>
        <c:axId val="40119680"/>
        <c:scaling>
          <c:orientation val="minMax"/>
          <c:max val="20000"/>
          <c:min val="0"/>
        </c:scaling>
        <c:axPos val="b"/>
        <c:title>
          <c:tx>
            <c:rich>
              <a:bodyPr/>
              <a:lstStyle/>
              <a:p>
                <a:pPr>
                  <a:defRPr sz="1200"/>
                </a:pPr>
                <a:r>
                  <a:rPr lang="en-US" sz="1200">
                    <a:latin typeface="Times New Roman" pitchFamily="18" charset="0"/>
                    <a:cs typeface="Times New Roman" pitchFamily="18" charset="0"/>
                  </a:rPr>
                  <a:t>energy</a:t>
                </a:r>
                <a:r>
                  <a:rPr lang="en-US" sz="1200" baseline="0">
                    <a:latin typeface="Times New Roman" pitchFamily="18" charset="0"/>
                    <a:cs typeface="Times New Roman" pitchFamily="18" charset="0"/>
                  </a:rPr>
                  <a:t> (eV)</a:t>
                </a:r>
                <a:endParaRPr lang="en-US" sz="1200">
                  <a:latin typeface="Times New Roman" pitchFamily="18" charset="0"/>
                  <a:cs typeface="Times New Roman" pitchFamily="18" charset="0"/>
                </a:endParaRPr>
              </a:p>
            </c:rich>
          </c:tx>
          <c:layout>
            <c:manualLayout>
              <c:xMode val="edge"/>
              <c:yMode val="edge"/>
              <c:x val="0.4816957431695858"/>
              <c:y val="0.93594416806685776"/>
            </c:manualLayout>
          </c:layout>
        </c:title>
        <c:numFmt formatCode="0" sourceLinked="0"/>
        <c:majorTickMark val="in"/>
        <c:minorTickMark val="in"/>
        <c:tickLblPos val="nextTo"/>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40810368"/>
        <c:crosses val="autoZero"/>
        <c:crossBetween val="midCat"/>
      </c:valAx>
      <c:valAx>
        <c:axId val="40810368"/>
        <c:scaling>
          <c:logBase val="10"/>
          <c:orientation val="minMax"/>
          <c:max val="2E+20"/>
          <c:min val="1E+18"/>
        </c:scaling>
        <c:axPos val="l"/>
        <c:majorGridlines/>
        <c:title>
          <c:tx>
            <c:rich>
              <a:bodyPr/>
              <a:lstStyle/>
              <a:p>
                <a:pPr>
                  <a:defRPr sz="1200" baseline="0">
                    <a:latin typeface="Times New Roman" pitchFamily="18" charset="0"/>
                  </a:defRPr>
                </a:pPr>
                <a:r>
                  <a:rPr lang="en-US" sz="1200" baseline="0">
                    <a:latin typeface="Times New Roman" pitchFamily="18" charset="0"/>
                  </a:rPr>
                  <a:t>brightness (ph/s mm^2 mrad^2 0.1%BW)    </a:t>
                </a:r>
              </a:p>
            </c:rich>
          </c:tx>
          <c:layout>
            <c:manualLayout>
              <c:xMode val="edge"/>
              <c:yMode val="edge"/>
              <c:x val="8.9483460008888249E-3"/>
              <c:y val="0.14378677560702421"/>
            </c:manualLayout>
          </c:layout>
        </c:title>
        <c:numFmt formatCode="0.0E+00" sourceLinked="0"/>
        <c:minorTickMark val="in"/>
        <c:tickLblPos val="nextTo"/>
        <c:txPr>
          <a:bodyPr/>
          <a:lstStyle/>
          <a:p>
            <a:pPr>
              <a:defRPr sz="1200" baseline="0">
                <a:latin typeface="Times New Roman" pitchFamily="18" charset="0"/>
              </a:defRPr>
            </a:pPr>
            <a:endParaRPr lang="en-US"/>
          </a:p>
        </c:txPr>
        <c:crossAx val="40119680"/>
        <c:crosses val="autoZero"/>
        <c:crossBetween val="midCat"/>
      </c:valAx>
      <c:spPr>
        <a:ln>
          <a:solidFill>
            <a:srgbClr val="4F81BD"/>
          </a:solidFill>
        </a:ln>
      </c:spPr>
    </c:plotArea>
    <c:legend>
      <c:legendPos val="l"/>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ayout>
        <c:manualLayout>
          <c:xMode val="edge"/>
          <c:yMode val="edge"/>
          <c:x val="0.14603628960272982"/>
          <c:y val="0.76165958334706074"/>
          <c:w val="0.42080077182827108"/>
          <c:h val="9.3291602148058414E-2"/>
        </c:manualLayout>
      </c:layout>
      <c:overlay val="1"/>
      <c:txPr>
        <a:bodyPr/>
        <a:lstStyle/>
        <a:p>
          <a:pPr>
            <a:defRPr sz="1200"/>
          </a:pPr>
          <a:endParaRPr lang="en-US"/>
        </a:p>
      </c:txPr>
    </c:legend>
    <c:plotVisOnly val="1"/>
    <c:dispBlanksAs val="gap"/>
  </c:chart>
  <c:spPr>
    <a:ln>
      <a:solidFill>
        <a:sysClr val="windowText" lastClr="000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200">
                <a:latin typeface="Times New Roman" pitchFamily="18" charset="0"/>
                <a:cs typeface="Times New Roman" pitchFamily="18" charset="0"/>
              </a:rPr>
              <a:t>SPEAR3 - BL12 U22</a:t>
            </a:r>
          </a:p>
        </c:rich>
      </c:tx>
      <c:layout>
        <c:manualLayout>
          <c:xMode val="edge"/>
          <c:yMode val="edge"/>
          <c:x val="0.43111425109488166"/>
          <c:y val="1.6736401673640169E-2"/>
        </c:manualLayout>
      </c:layout>
      <c:overlay val="1"/>
    </c:title>
    <c:plotArea>
      <c:layout>
        <c:manualLayout>
          <c:layoutTarget val="inner"/>
          <c:xMode val="edge"/>
          <c:yMode val="edge"/>
          <c:x val="0.14604130344777932"/>
          <c:y val="9.1192962804335656E-2"/>
          <c:w val="0.81343771247118313"/>
          <c:h val="0.78335650512304922"/>
        </c:manualLayout>
      </c:layout>
      <c:scatterChart>
        <c:scatterStyle val="lineMarker"/>
        <c:ser>
          <c:idx val="6"/>
          <c:order val="0"/>
          <c:tx>
            <c:v>Low Emit - ph1 (6.76nm/0.1%)</c:v>
          </c:tx>
          <c:spPr>
            <a:ln w="19050">
              <a:solidFill>
                <a:srgbClr val="FF0000"/>
              </a:solidFill>
              <a:prstDash val="sysDash"/>
            </a:ln>
          </c:spPr>
          <c:marker>
            <c:symbol val="none"/>
          </c:marker>
          <c:xVal>
            <c:numRef>
              <c:f>BL12_phase1!$A$12:$A$41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BL12_phase1!$G$12:$G$41</c:f>
              <c:numCache>
                <c:formatCode>0.000E+00</c:formatCode>
                <c:ptCount val="30"/>
                <c:pt idx="0">
                  <c:v>5.721E+19</c:v>
                </c:pt>
                <c:pt idx="1">
                  <c:v>5.8919999999999975E+19</c:v>
                </c:pt>
                <c:pt idx="2">
                  <c:v>6.0649999999999853E+19</c:v>
                </c:pt>
                <c:pt idx="3">
                  <c:v>6.2380000000000033E+19</c:v>
                </c:pt>
                <c:pt idx="4">
                  <c:v>6.4110000000000033E+19</c:v>
                </c:pt>
                <c:pt idx="5">
                  <c:v>6.581E+19</c:v>
                </c:pt>
                <c:pt idx="6">
                  <c:v>6.7490000000000033E+19</c:v>
                </c:pt>
                <c:pt idx="7">
                  <c:v>6.9110000000000033E+19</c:v>
                </c:pt>
                <c:pt idx="8">
                  <c:v>7.0669999999999975E+19</c:v>
                </c:pt>
                <c:pt idx="9">
                  <c:v>7.2139999999999975E+19</c:v>
                </c:pt>
                <c:pt idx="10">
                  <c:v>7.349E+19</c:v>
                </c:pt>
                <c:pt idx="11">
                  <c:v>7.47E+19</c:v>
                </c:pt>
                <c:pt idx="12">
                  <c:v>7.575E+19</c:v>
                </c:pt>
                <c:pt idx="13">
                  <c:v>7.659E+19</c:v>
                </c:pt>
                <c:pt idx="14">
                  <c:v>7.719E+19</c:v>
                </c:pt>
                <c:pt idx="15">
                  <c:v>7.751E+19</c:v>
                </c:pt>
                <c:pt idx="16">
                  <c:v>7.75E+19</c:v>
                </c:pt>
                <c:pt idx="17">
                  <c:v>7.713E+19</c:v>
                </c:pt>
                <c:pt idx="18">
                  <c:v>7.635E+19</c:v>
                </c:pt>
                <c:pt idx="19">
                  <c:v>7.511E+19</c:v>
                </c:pt>
                <c:pt idx="20">
                  <c:v>7.338E+19</c:v>
                </c:pt>
                <c:pt idx="21">
                  <c:v>7.1129999999999861E+19</c:v>
                </c:pt>
                <c:pt idx="22">
                  <c:v>6.832E+19</c:v>
                </c:pt>
                <c:pt idx="23">
                  <c:v>6.494E+19</c:v>
                </c:pt>
                <c:pt idx="24">
                  <c:v>6.1E+19</c:v>
                </c:pt>
                <c:pt idx="25">
                  <c:v>5.6529999999999861E+19</c:v>
                </c:pt>
                <c:pt idx="26">
                  <c:v>5.1549999999999844E+19</c:v>
                </c:pt>
                <c:pt idx="27">
                  <c:v>4.6149999999999844E+19</c:v>
                </c:pt>
                <c:pt idx="28">
                  <c:v>4.042E+19</c:v>
                </c:pt>
                <c:pt idx="29">
                  <c:v>3.448E+19</c:v>
                </c:pt>
              </c:numCache>
            </c:numRef>
          </c:yVal>
        </c:ser>
        <c:ser>
          <c:idx val="0"/>
          <c:order val="1"/>
          <c:tx>
            <c:v>2011 lattice (9.6nm/0.2%)</c:v>
          </c:tx>
          <c:spPr>
            <a:ln w="15875">
              <a:solidFill>
                <a:schemeClr val="tx1"/>
              </a:solidFill>
            </a:ln>
          </c:spPr>
          <c:marker>
            <c:symbol val="none"/>
          </c:marker>
          <c:xVal>
            <c:numRef>
              <c:f>BL12_2011!$A$12:$A$41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BL12_2011!$G$12:$G$41</c:f>
              <c:numCache>
                <c:formatCode>0.000E+00</c:formatCode>
                <c:ptCount val="30"/>
                <c:pt idx="0">
                  <c:v>3.289E+19</c:v>
                </c:pt>
                <c:pt idx="1">
                  <c:v>3.3659999999999988E+19</c:v>
                </c:pt>
                <c:pt idx="2">
                  <c:v>3.4419999999999988E+19</c:v>
                </c:pt>
                <c:pt idx="3">
                  <c:v>3.517E+19</c:v>
                </c:pt>
                <c:pt idx="4">
                  <c:v>3.5909999999999988E+19</c:v>
                </c:pt>
                <c:pt idx="5">
                  <c:v>3.662E+19</c:v>
                </c:pt>
                <c:pt idx="6">
                  <c:v>3.73E+19</c:v>
                </c:pt>
                <c:pt idx="7">
                  <c:v>3.794E+19</c:v>
                </c:pt>
                <c:pt idx="8">
                  <c:v>3.853E+19</c:v>
                </c:pt>
                <c:pt idx="9">
                  <c:v>3.907E+19</c:v>
                </c:pt>
                <c:pt idx="10">
                  <c:v>3.953E+19</c:v>
                </c:pt>
                <c:pt idx="11">
                  <c:v>3.991E+19</c:v>
                </c:pt>
                <c:pt idx="12">
                  <c:v>4.0199999999999975E+19</c:v>
                </c:pt>
                <c:pt idx="13">
                  <c:v>4.037E+19</c:v>
                </c:pt>
                <c:pt idx="14">
                  <c:v>4.041E+19</c:v>
                </c:pt>
                <c:pt idx="15">
                  <c:v>4.0310000000000033E+19</c:v>
                </c:pt>
                <c:pt idx="16">
                  <c:v>4.005E+19</c:v>
                </c:pt>
                <c:pt idx="17">
                  <c:v>3.96E+19</c:v>
                </c:pt>
                <c:pt idx="18">
                  <c:v>3.894E+19</c:v>
                </c:pt>
                <c:pt idx="19">
                  <c:v>3.807E+19</c:v>
                </c:pt>
                <c:pt idx="20">
                  <c:v>3.697E+19</c:v>
                </c:pt>
                <c:pt idx="21">
                  <c:v>3.562E+19</c:v>
                </c:pt>
                <c:pt idx="22">
                  <c:v>3.401E+19</c:v>
                </c:pt>
                <c:pt idx="23">
                  <c:v>3.215E+19</c:v>
                </c:pt>
                <c:pt idx="24">
                  <c:v>3.004E+19</c:v>
                </c:pt>
                <c:pt idx="25">
                  <c:v>2.769E+19</c:v>
                </c:pt>
                <c:pt idx="26">
                  <c:v>2.513E+19</c:v>
                </c:pt>
                <c:pt idx="27">
                  <c:v>2.2400000000000012E+19</c:v>
                </c:pt>
                <c:pt idx="28">
                  <c:v>1.953E+19</c:v>
                </c:pt>
                <c:pt idx="29">
                  <c:v>1.660000000000002E+19</c:v>
                </c:pt>
              </c:numCache>
            </c:numRef>
          </c:yVal>
        </c:ser>
        <c:ser>
          <c:idx val="20"/>
          <c:order val="2"/>
          <c:tx>
            <c:v>achromat (14.6nm/0.1%)</c:v>
          </c:tx>
          <c:spPr>
            <a:ln w="19050">
              <a:solidFill>
                <a:srgbClr val="00B050"/>
              </a:solidFill>
              <a:prstDash val="sysDot"/>
            </a:ln>
          </c:spPr>
          <c:marker>
            <c:symbol val="none"/>
          </c:marker>
          <c:xVal>
            <c:numRef>
              <c:f>BL12_achromat!$A$12:$A$41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BL12_achromat!$G$12:$G$41</c:f>
              <c:numCache>
                <c:formatCode>0.000E+00</c:formatCode>
                <c:ptCount val="30"/>
                <c:pt idx="0">
                  <c:v>2.4899999999999988E+19</c:v>
                </c:pt>
                <c:pt idx="1">
                  <c:v>2.549E+19</c:v>
                </c:pt>
                <c:pt idx="2">
                  <c:v>2.608E+19</c:v>
                </c:pt>
                <c:pt idx="3">
                  <c:v>2.666E+19</c:v>
                </c:pt>
                <c:pt idx="4">
                  <c:v>2.7230000000000012E+19</c:v>
                </c:pt>
                <c:pt idx="5">
                  <c:v>2.778E+19</c:v>
                </c:pt>
                <c:pt idx="6">
                  <c:v>2.8309999999999988E+19</c:v>
                </c:pt>
                <c:pt idx="7">
                  <c:v>2.8819999999999988E+19</c:v>
                </c:pt>
                <c:pt idx="8">
                  <c:v>2.928E+19</c:v>
                </c:pt>
                <c:pt idx="9">
                  <c:v>2.9709999999999988E+19</c:v>
                </c:pt>
                <c:pt idx="10">
                  <c:v>3.008E+19</c:v>
                </c:pt>
                <c:pt idx="11">
                  <c:v>3.0389999999999988E+19</c:v>
                </c:pt>
                <c:pt idx="12">
                  <c:v>3.062E+19</c:v>
                </c:pt>
                <c:pt idx="13">
                  <c:v>3.078E+19</c:v>
                </c:pt>
                <c:pt idx="14">
                  <c:v>3.083E+19</c:v>
                </c:pt>
                <c:pt idx="15">
                  <c:v>3.077E+19</c:v>
                </c:pt>
                <c:pt idx="16">
                  <c:v>3.0589999999999988E+19</c:v>
                </c:pt>
                <c:pt idx="17">
                  <c:v>3.027E+19</c:v>
                </c:pt>
                <c:pt idx="18">
                  <c:v>2.9789999999999988E+19</c:v>
                </c:pt>
                <c:pt idx="19">
                  <c:v>2.9149999999999988E+19</c:v>
                </c:pt>
                <c:pt idx="20">
                  <c:v>2.8319999999999967E+19</c:v>
                </c:pt>
                <c:pt idx="21">
                  <c:v>2.731E+19</c:v>
                </c:pt>
                <c:pt idx="22">
                  <c:v>2.609E+19</c:v>
                </c:pt>
                <c:pt idx="23">
                  <c:v>2.468E+19</c:v>
                </c:pt>
                <c:pt idx="24">
                  <c:v>2.308E+19</c:v>
                </c:pt>
                <c:pt idx="25">
                  <c:v>2.129E+19</c:v>
                </c:pt>
                <c:pt idx="26">
                  <c:v>1.933E+19</c:v>
                </c:pt>
                <c:pt idx="27">
                  <c:v>1.724E+19</c:v>
                </c:pt>
                <c:pt idx="28">
                  <c:v>1.504E+19</c:v>
                </c:pt>
                <c:pt idx="29">
                  <c:v>1.279E+19</c:v>
                </c:pt>
              </c:numCache>
            </c:numRef>
          </c:yVal>
        </c:ser>
        <c:ser>
          <c:idx val="1"/>
          <c:order val="3"/>
          <c:spPr>
            <a:ln w="15875">
              <a:solidFill>
                <a:schemeClr val="tx1"/>
              </a:solidFill>
            </a:ln>
          </c:spPr>
          <c:marker>
            <c:symbol val="none"/>
          </c:marker>
          <c:xVal>
            <c:numRef>
              <c:f>BL12_2011!$A$44:$A$61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BL12_2011!$G$44:$G$61</c:f>
              <c:numCache>
                <c:formatCode>0.000E+00</c:formatCode>
                <c:ptCount val="18"/>
                <c:pt idx="0">
                  <c:v>3.1119999999999988E+19</c:v>
                </c:pt>
                <c:pt idx="1">
                  <c:v>3.103E+19</c:v>
                </c:pt>
                <c:pt idx="2">
                  <c:v>3.087E+19</c:v>
                </c:pt>
                <c:pt idx="3">
                  <c:v>3.063E+19</c:v>
                </c:pt>
                <c:pt idx="4">
                  <c:v>3.029E+19</c:v>
                </c:pt>
                <c:pt idx="5">
                  <c:v>2.985E+19</c:v>
                </c:pt>
                <c:pt idx="6">
                  <c:v>2.9309999999999988E+19</c:v>
                </c:pt>
                <c:pt idx="7">
                  <c:v>2.8649999999999988E+19</c:v>
                </c:pt>
                <c:pt idx="8">
                  <c:v>2.7870000000000012E+19</c:v>
                </c:pt>
                <c:pt idx="9">
                  <c:v>2.697E+19</c:v>
                </c:pt>
                <c:pt idx="10">
                  <c:v>2.594E+19</c:v>
                </c:pt>
                <c:pt idx="11">
                  <c:v>2.4779999999999988E+19</c:v>
                </c:pt>
                <c:pt idx="12">
                  <c:v>2.3499999999999988E+19</c:v>
                </c:pt>
                <c:pt idx="13">
                  <c:v>2.209E+19</c:v>
                </c:pt>
                <c:pt idx="14">
                  <c:v>2.0559999999999988E+19</c:v>
                </c:pt>
                <c:pt idx="15">
                  <c:v>1.894E+19</c:v>
                </c:pt>
                <c:pt idx="16">
                  <c:v>1.724E+19</c:v>
                </c:pt>
                <c:pt idx="17">
                  <c:v>1.547E+19</c:v>
                </c:pt>
              </c:numCache>
            </c:numRef>
          </c:yVal>
        </c:ser>
        <c:ser>
          <c:idx val="2"/>
          <c:order val="4"/>
          <c:spPr>
            <a:ln w="15875">
              <a:solidFill>
                <a:schemeClr val="tx1"/>
              </a:solidFill>
            </a:ln>
          </c:spPr>
          <c:marker>
            <c:symbol val="none"/>
          </c:marker>
          <c:xVal>
            <c:numRef>
              <c:f>BL12_2011!$A$76:$A$88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BL12_2011!$G$76:$G$88</c:f>
              <c:numCache>
                <c:formatCode>0.000E+00</c:formatCode>
                <c:ptCount val="13"/>
                <c:pt idx="0">
                  <c:v>2.2230000000000012E+19</c:v>
                </c:pt>
                <c:pt idx="1">
                  <c:v>2.1670000000000012E+19</c:v>
                </c:pt>
                <c:pt idx="2">
                  <c:v>2.104E+19</c:v>
                </c:pt>
                <c:pt idx="3">
                  <c:v>2.0319999999999988E+19</c:v>
                </c:pt>
                <c:pt idx="4">
                  <c:v>1.952E+19</c:v>
                </c:pt>
                <c:pt idx="5">
                  <c:v>1.864E+19</c:v>
                </c:pt>
                <c:pt idx="6">
                  <c:v>1.768E+19</c:v>
                </c:pt>
                <c:pt idx="7">
                  <c:v>1.665E+19</c:v>
                </c:pt>
                <c:pt idx="8">
                  <c:v>1.555E+19</c:v>
                </c:pt>
                <c:pt idx="9">
                  <c:v>1.4389999999999961E+19</c:v>
                </c:pt>
                <c:pt idx="10">
                  <c:v>1.318E+19</c:v>
                </c:pt>
                <c:pt idx="11">
                  <c:v>1.193E+19</c:v>
                </c:pt>
                <c:pt idx="12">
                  <c:v>1.066E+19</c:v>
                </c:pt>
              </c:numCache>
            </c:numRef>
          </c:yVal>
        </c:ser>
        <c:ser>
          <c:idx val="3"/>
          <c:order val="5"/>
          <c:spPr>
            <a:ln w="15875">
              <a:solidFill>
                <a:schemeClr val="tx1"/>
              </a:solidFill>
            </a:ln>
          </c:spPr>
          <c:marker>
            <c:symbol val="none"/>
          </c:marker>
          <c:xVal>
            <c:numRef>
              <c:f>BL12_2011!$A$108:$A$118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BL12_2011!$G$108:$G$118</c:f>
              <c:numCache>
                <c:formatCode>0.000E+00</c:formatCode>
                <c:ptCount val="11"/>
                <c:pt idx="0">
                  <c:v>1.544E+19</c:v>
                </c:pt>
                <c:pt idx="1">
                  <c:v>1.4709999999999963E+19</c:v>
                </c:pt>
                <c:pt idx="2">
                  <c:v>1.394000000000002E+19</c:v>
                </c:pt>
                <c:pt idx="3">
                  <c:v>1.311E+19</c:v>
                </c:pt>
                <c:pt idx="4">
                  <c:v>1.2229999999999963E+19</c:v>
                </c:pt>
                <c:pt idx="5">
                  <c:v>1.132000000000002E+19</c:v>
                </c:pt>
                <c:pt idx="6">
                  <c:v>1.037E+19</c:v>
                </c:pt>
                <c:pt idx="7">
                  <c:v>9.409E+18</c:v>
                </c:pt>
                <c:pt idx="8">
                  <c:v>8.433E+18</c:v>
                </c:pt>
                <c:pt idx="9">
                  <c:v>7.459000000000001E+18</c:v>
                </c:pt>
                <c:pt idx="10">
                  <c:v>6.502E+18</c:v>
                </c:pt>
              </c:numCache>
            </c:numRef>
          </c:yVal>
        </c:ser>
        <c:ser>
          <c:idx val="4"/>
          <c:order val="6"/>
          <c:spPr>
            <a:ln w="15875">
              <a:solidFill>
                <a:schemeClr val="tx1"/>
              </a:solidFill>
            </a:ln>
          </c:spPr>
          <c:marker>
            <c:symbol val="none"/>
          </c:marker>
          <c:xVal>
            <c:numRef>
              <c:f>BL12_2011!$A$140:$A$149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BL12_2011!$G$140:$G$149</c:f>
              <c:numCache>
                <c:formatCode>0.000E+00</c:formatCode>
                <c:ptCount val="10"/>
                <c:pt idx="0">
                  <c:v>1.069E+19</c:v>
                </c:pt>
                <c:pt idx="1">
                  <c:v>9.9620000000000041E+18</c:v>
                </c:pt>
                <c:pt idx="2">
                  <c:v>9.206E+18</c:v>
                </c:pt>
                <c:pt idx="3">
                  <c:v>8.43E+18</c:v>
                </c:pt>
                <c:pt idx="4">
                  <c:v>7.641999999999999E+18</c:v>
                </c:pt>
                <c:pt idx="5">
                  <c:v>6.85E+18</c:v>
                </c:pt>
                <c:pt idx="6">
                  <c:v>6.065E+18</c:v>
                </c:pt>
                <c:pt idx="7">
                  <c:v>5.296E+18</c:v>
                </c:pt>
                <c:pt idx="8">
                  <c:v>4.5549999999999872E+18</c:v>
                </c:pt>
                <c:pt idx="9">
                  <c:v>3.850999999999998E+18</c:v>
                </c:pt>
              </c:numCache>
            </c:numRef>
          </c:yVal>
        </c:ser>
        <c:ser>
          <c:idx val="5"/>
          <c:order val="7"/>
          <c:spPr>
            <a:ln w="15875">
              <a:solidFill>
                <a:schemeClr val="tx1"/>
              </a:solidFill>
            </a:ln>
          </c:spPr>
          <c:marker>
            <c:symbol val="none"/>
          </c:marker>
          <c:xVal>
            <c:numRef>
              <c:f>BL12_2011!$A$172:$A$200</c:f>
              <c:numCache>
                <c:formatCode>0.000</c:formatCode>
                <c:ptCount val="29"/>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pt idx="17">
                  <c:v>24972.1</c:v>
                </c:pt>
                <c:pt idx="18">
                  <c:v>25992.5</c:v>
                </c:pt>
                <c:pt idx="19">
                  <c:v>27042.7</c:v>
                </c:pt>
                <c:pt idx="20">
                  <c:v>28119.599999999944</c:v>
                </c:pt>
                <c:pt idx="21">
                  <c:v>29219</c:v>
                </c:pt>
                <c:pt idx="22">
                  <c:v>30336.1</c:v>
                </c:pt>
                <c:pt idx="23">
                  <c:v>31464.5</c:v>
                </c:pt>
                <c:pt idx="24">
                  <c:v>32597.1</c:v>
                </c:pt>
                <c:pt idx="25">
                  <c:v>33725.300000000003</c:v>
                </c:pt>
                <c:pt idx="26">
                  <c:v>34839.599999999999</c:v>
                </c:pt>
                <c:pt idx="27">
                  <c:v>35929</c:v>
                </c:pt>
                <c:pt idx="28">
                  <c:v>36981.800000000003</c:v>
                </c:pt>
              </c:numCache>
            </c:numRef>
          </c:xVal>
          <c:yVal>
            <c:numRef>
              <c:f>BL12_2011!$G$172:$G$200</c:f>
              <c:numCache>
                <c:formatCode>0.000E+00</c:formatCode>
                <c:ptCount val="29"/>
                <c:pt idx="0">
                  <c:v>7.411E+18</c:v>
                </c:pt>
                <c:pt idx="1">
                  <c:v>6.75E+18</c:v>
                </c:pt>
                <c:pt idx="2">
                  <c:v>6.085E+18</c:v>
                </c:pt>
                <c:pt idx="3">
                  <c:v>5.424E+18</c:v>
                </c:pt>
                <c:pt idx="4">
                  <c:v>4.775E+18</c:v>
                </c:pt>
                <c:pt idx="5">
                  <c:v>4.146E+18</c:v>
                </c:pt>
                <c:pt idx="6">
                  <c:v>3.545E+18</c:v>
                </c:pt>
                <c:pt idx="7">
                  <c:v>2.981E+18</c:v>
                </c:pt>
                <c:pt idx="8">
                  <c:v>2.458999999999999E+18</c:v>
                </c:pt>
                <c:pt idx="9">
                  <c:v>1.987E+18</c:v>
                </c:pt>
                <c:pt idx="10">
                  <c:v>1.568E+18</c:v>
                </c:pt>
                <c:pt idx="11">
                  <c:v>1.206E+18</c:v>
                </c:pt>
                <c:pt idx="12">
                  <c:v>9.013E+17</c:v>
                </c:pt>
                <c:pt idx="13">
                  <c:v>6.521E+17</c:v>
                </c:pt>
                <c:pt idx="14">
                  <c:v>4.55E+17</c:v>
                </c:pt>
                <c:pt idx="15">
                  <c:v>3.05E+17</c:v>
                </c:pt>
                <c:pt idx="16">
                  <c:v>1.9540000000000003E+17</c:v>
                </c:pt>
                <c:pt idx="17">
                  <c:v>1.1900000000000003E+17</c:v>
                </c:pt>
                <c:pt idx="18">
                  <c:v>6.851E+16</c:v>
                </c:pt>
                <c:pt idx="19">
                  <c:v>3.698E+16</c:v>
                </c:pt>
                <c:pt idx="20">
                  <c:v>1.858E+16</c:v>
                </c:pt>
                <c:pt idx="21">
                  <c:v>8602000000000000</c:v>
                </c:pt>
                <c:pt idx="22">
                  <c:v>3632000000000000</c:v>
                </c:pt>
                <c:pt idx="23">
                  <c:v>1381000000000000</c:v>
                </c:pt>
                <c:pt idx="24">
                  <c:v>465400000000000</c:v>
                </c:pt>
                <c:pt idx="25">
                  <c:v>136700000000000</c:v>
                </c:pt>
                <c:pt idx="26">
                  <c:v>34200000000000</c:v>
                </c:pt>
                <c:pt idx="27">
                  <c:v>7098000000000</c:v>
                </c:pt>
                <c:pt idx="28">
                  <c:v>1180000000000</c:v>
                </c:pt>
              </c:numCache>
            </c:numRef>
          </c:yVal>
        </c:ser>
        <c:ser>
          <c:idx val="7"/>
          <c:order val="8"/>
          <c:spPr>
            <a:ln w="19050">
              <a:solidFill>
                <a:srgbClr val="FF0000"/>
              </a:solidFill>
              <a:prstDash val="sysDash"/>
            </a:ln>
          </c:spPr>
          <c:marker>
            <c:symbol val="none"/>
          </c:marker>
          <c:xVal>
            <c:numRef>
              <c:f>BL12_phase1!$A$44:$A$61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BL12_phase1!$G$44:$G$61</c:f>
              <c:numCache>
                <c:formatCode>0.000E+00</c:formatCode>
                <c:ptCount val="18"/>
                <c:pt idx="0">
                  <c:v>6.3639999999999975E+19</c:v>
                </c:pt>
                <c:pt idx="1">
                  <c:v>6.381E+19</c:v>
                </c:pt>
                <c:pt idx="2">
                  <c:v>6.383E+19</c:v>
                </c:pt>
                <c:pt idx="3">
                  <c:v>6.366E+19</c:v>
                </c:pt>
                <c:pt idx="4">
                  <c:v>6.33E+19</c:v>
                </c:pt>
                <c:pt idx="5">
                  <c:v>6.272E+19</c:v>
                </c:pt>
                <c:pt idx="6">
                  <c:v>6.191E+19</c:v>
                </c:pt>
                <c:pt idx="7">
                  <c:v>6.084E+19</c:v>
                </c:pt>
                <c:pt idx="8">
                  <c:v>5.9510000000000033E+19</c:v>
                </c:pt>
                <c:pt idx="9">
                  <c:v>5.7890000000000033E+19</c:v>
                </c:pt>
                <c:pt idx="10">
                  <c:v>5.5969999999999975E+19</c:v>
                </c:pt>
                <c:pt idx="11">
                  <c:v>5.375E+19</c:v>
                </c:pt>
                <c:pt idx="12">
                  <c:v>5.1219999999999975E+19</c:v>
                </c:pt>
                <c:pt idx="13">
                  <c:v>4.84E+19</c:v>
                </c:pt>
                <c:pt idx="14">
                  <c:v>4.529E+19</c:v>
                </c:pt>
                <c:pt idx="15">
                  <c:v>4.193E+19</c:v>
                </c:pt>
                <c:pt idx="16">
                  <c:v>3.834E+19</c:v>
                </c:pt>
                <c:pt idx="17">
                  <c:v>3.4589999999999988E+19</c:v>
                </c:pt>
              </c:numCache>
            </c:numRef>
          </c:yVal>
        </c:ser>
        <c:ser>
          <c:idx val="8"/>
          <c:order val="9"/>
          <c:spPr>
            <a:ln w="19050">
              <a:solidFill>
                <a:srgbClr val="FF0000"/>
              </a:solidFill>
              <a:prstDash val="sysDash"/>
            </a:ln>
          </c:spPr>
          <c:marker>
            <c:symbol val="none"/>
          </c:marker>
          <c:xVal>
            <c:numRef>
              <c:f>BL12_phase1!$A$76:$A$88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BL12_phase1!$G$76:$G$88</c:f>
              <c:numCache>
                <c:formatCode>0.000E+00</c:formatCode>
                <c:ptCount val="13"/>
                <c:pt idx="0">
                  <c:v>4.79E+19</c:v>
                </c:pt>
                <c:pt idx="1">
                  <c:v>4.691E+19</c:v>
                </c:pt>
                <c:pt idx="2">
                  <c:v>4.574E+19</c:v>
                </c:pt>
                <c:pt idx="3">
                  <c:v>4.4380000000000033E+19</c:v>
                </c:pt>
                <c:pt idx="4">
                  <c:v>4.283E+19</c:v>
                </c:pt>
                <c:pt idx="5">
                  <c:v>4.108E+19</c:v>
                </c:pt>
                <c:pt idx="6">
                  <c:v>3.915E+19</c:v>
                </c:pt>
                <c:pt idx="7">
                  <c:v>3.702E+19</c:v>
                </c:pt>
                <c:pt idx="8">
                  <c:v>3.473E+19</c:v>
                </c:pt>
                <c:pt idx="9">
                  <c:v>3.228E+19</c:v>
                </c:pt>
                <c:pt idx="10">
                  <c:v>2.969E+19</c:v>
                </c:pt>
                <c:pt idx="11">
                  <c:v>2.699E+19</c:v>
                </c:pt>
                <c:pt idx="12">
                  <c:v>2.423E+19</c:v>
                </c:pt>
              </c:numCache>
            </c:numRef>
          </c:yVal>
        </c:ser>
        <c:ser>
          <c:idx val="9"/>
          <c:order val="10"/>
          <c:spPr>
            <a:ln w="19050">
              <a:solidFill>
                <a:srgbClr val="FF0000"/>
              </a:solidFill>
              <a:prstDash val="sysDash"/>
            </a:ln>
          </c:spPr>
          <c:marker>
            <c:symbol val="none"/>
          </c:marker>
          <c:xVal>
            <c:numRef>
              <c:f>BL12_phase1!$A$108:$A$118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BL12_phase1!$G$108:$G$118</c:f>
              <c:numCache>
                <c:formatCode>0.000E+00</c:formatCode>
                <c:ptCount val="11"/>
                <c:pt idx="0">
                  <c:v>3.4139999999999988E+19</c:v>
                </c:pt>
                <c:pt idx="1">
                  <c:v>3.2670000000000012E+19</c:v>
                </c:pt>
                <c:pt idx="2">
                  <c:v>3.106E+19</c:v>
                </c:pt>
                <c:pt idx="3">
                  <c:v>2.933E+19</c:v>
                </c:pt>
                <c:pt idx="4">
                  <c:v>2.7480000000000012E+19</c:v>
                </c:pt>
                <c:pt idx="5">
                  <c:v>2.553E+19</c:v>
                </c:pt>
                <c:pt idx="6">
                  <c:v>2.3489999999999988E+19</c:v>
                </c:pt>
                <c:pt idx="7">
                  <c:v>2.1389999999999988E+19</c:v>
                </c:pt>
                <c:pt idx="8">
                  <c:v>1.925E+19</c:v>
                </c:pt>
                <c:pt idx="9">
                  <c:v>1.7089999999999963E+19</c:v>
                </c:pt>
                <c:pt idx="10">
                  <c:v>1.496E+19</c:v>
                </c:pt>
              </c:numCache>
            </c:numRef>
          </c:yVal>
        </c:ser>
        <c:ser>
          <c:idx val="10"/>
          <c:order val="11"/>
          <c:spPr>
            <a:ln w="19050">
              <a:solidFill>
                <a:srgbClr val="FF0000"/>
              </a:solidFill>
              <a:prstDash val="sysDash"/>
            </a:ln>
          </c:spPr>
          <c:marker>
            <c:symbol val="none"/>
          </c:marker>
          <c:xVal>
            <c:numRef>
              <c:f>BL12_phase1!$A$140:$A$149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BL12_phase1!$G$140:$G$149</c:f>
              <c:numCache>
                <c:formatCode>0.000E+00</c:formatCode>
                <c:ptCount val="10"/>
                <c:pt idx="0">
                  <c:v>2.4019999999999988E+19</c:v>
                </c:pt>
                <c:pt idx="1">
                  <c:v>2.246E+19</c:v>
                </c:pt>
                <c:pt idx="2">
                  <c:v>2.083E+19</c:v>
                </c:pt>
                <c:pt idx="3">
                  <c:v>1.914E+19</c:v>
                </c:pt>
                <c:pt idx="4">
                  <c:v>1.7409999999999965E+19</c:v>
                </c:pt>
                <c:pt idx="5">
                  <c:v>1.567E+19</c:v>
                </c:pt>
                <c:pt idx="6">
                  <c:v>1.392000000000002E+19</c:v>
                </c:pt>
                <c:pt idx="7">
                  <c:v>1.22E+19</c:v>
                </c:pt>
                <c:pt idx="8">
                  <c:v>1.053E+19</c:v>
                </c:pt>
                <c:pt idx="9">
                  <c:v>8.933E+18</c:v>
                </c:pt>
              </c:numCache>
            </c:numRef>
          </c:yVal>
        </c:ser>
        <c:ser>
          <c:idx val="11"/>
          <c:order val="12"/>
          <c:spPr>
            <a:ln w="19050">
              <a:solidFill>
                <a:srgbClr val="FF0000"/>
              </a:solidFill>
              <a:prstDash val="sysDash"/>
            </a:ln>
          </c:spPr>
          <c:marker>
            <c:symbol val="none"/>
          </c:marker>
          <c:xVal>
            <c:numRef>
              <c:f>BL12_phase1!$A$172:$A$198</c:f>
              <c:numCache>
                <c:formatCode>0.000</c:formatCode>
                <c:ptCount val="27"/>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pt idx="17">
                  <c:v>24972.1</c:v>
                </c:pt>
                <c:pt idx="18">
                  <c:v>25992.5</c:v>
                </c:pt>
                <c:pt idx="19">
                  <c:v>27042.7</c:v>
                </c:pt>
                <c:pt idx="20">
                  <c:v>28119.599999999944</c:v>
                </c:pt>
                <c:pt idx="21">
                  <c:v>29219</c:v>
                </c:pt>
                <c:pt idx="22">
                  <c:v>30336.1</c:v>
                </c:pt>
                <c:pt idx="23">
                  <c:v>31464.5</c:v>
                </c:pt>
                <c:pt idx="24">
                  <c:v>32597.1</c:v>
                </c:pt>
                <c:pt idx="25">
                  <c:v>33725.300000000003</c:v>
                </c:pt>
                <c:pt idx="26">
                  <c:v>34839.599999999999</c:v>
                </c:pt>
              </c:numCache>
            </c:numRef>
          </c:xVal>
          <c:yVal>
            <c:numRef>
              <c:f>BL12_phase1!$G$172:$G$198</c:f>
              <c:numCache>
                <c:formatCode>0.000E+00</c:formatCode>
                <c:ptCount val="27"/>
                <c:pt idx="0">
                  <c:v>1.6820000000000031E+19</c:v>
                </c:pt>
                <c:pt idx="1">
                  <c:v>1.537E+19</c:v>
                </c:pt>
                <c:pt idx="2">
                  <c:v>1.390000000000002E+19</c:v>
                </c:pt>
                <c:pt idx="3">
                  <c:v>1.2429999999999967E+19</c:v>
                </c:pt>
                <c:pt idx="4">
                  <c:v>1.098E+19</c:v>
                </c:pt>
                <c:pt idx="5">
                  <c:v>9.569E+18</c:v>
                </c:pt>
                <c:pt idx="6">
                  <c:v>8.210000000000001E+18</c:v>
                </c:pt>
                <c:pt idx="7">
                  <c:v>6.925E+18</c:v>
                </c:pt>
                <c:pt idx="8">
                  <c:v>5.733000000000001E+18</c:v>
                </c:pt>
                <c:pt idx="9">
                  <c:v>4.646999999999999E+18</c:v>
                </c:pt>
                <c:pt idx="10">
                  <c:v>3.681E+18</c:v>
                </c:pt>
                <c:pt idx="11">
                  <c:v>2.84E+18</c:v>
                </c:pt>
                <c:pt idx="12">
                  <c:v>2.129E+18</c:v>
                </c:pt>
                <c:pt idx="13">
                  <c:v>1.546E+18</c:v>
                </c:pt>
                <c:pt idx="14">
                  <c:v>1.0820000000000001E+18</c:v>
                </c:pt>
                <c:pt idx="15">
                  <c:v>7.2790000000000013E+17</c:v>
                </c:pt>
                <c:pt idx="16">
                  <c:v>4.679E+17</c:v>
                </c:pt>
                <c:pt idx="17">
                  <c:v>2.86E+17</c:v>
                </c:pt>
                <c:pt idx="18">
                  <c:v>1.651E+17</c:v>
                </c:pt>
                <c:pt idx="19">
                  <c:v>8.9440000000000016E+16</c:v>
                </c:pt>
                <c:pt idx="20">
                  <c:v>4.507E+16</c:v>
                </c:pt>
                <c:pt idx="21">
                  <c:v>2.094E+16</c:v>
                </c:pt>
                <c:pt idx="22">
                  <c:v>8869000000000000</c:v>
                </c:pt>
                <c:pt idx="23">
                  <c:v>3382000000000000</c:v>
                </c:pt>
                <c:pt idx="24">
                  <c:v>1143000000000000</c:v>
                </c:pt>
                <c:pt idx="25">
                  <c:v>336800000000000</c:v>
                </c:pt>
                <c:pt idx="26">
                  <c:v>84510000000000</c:v>
                </c:pt>
              </c:numCache>
            </c:numRef>
          </c:yVal>
        </c:ser>
        <c:ser>
          <c:idx val="21"/>
          <c:order val="13"/>
          <c:spPr>
            <a:ln w="19050">
              <a:solidFill>
                <a:srgbClr val="00B050"/>
              </a:solidFill>
              <a:prstDash val="sysDot"/>
            </a:ln>
          </c:spPr>
          <c:marker>
            <c:symbol val="none"/>
          </c:marker>
          <c:xVal>
            <c:numRef>
              <c:f>BL12_achromat!$A$44:$A$61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BL12_achromat!$G$44:$G$61</c:f>
              <c:numCache>
                <c:formatCode>0.000E+00</c:formatCode>
                <c:ptCount val="18"/>
                <c:pt idx="0">
                  <c:v>2.401E+19</c:v>
                </c:pt>
                <c:pt idx="1">
                  <c:v>2.3959999999999988E+19</c:v>
                </c:pt>
                <c:pt idx="2">
                  <c:v>2.3849999999999988E+19</c:v>
                </c:pt>
                <c:pt idx="3">
                  <c:v>2.367E+19</c:v>
                </c:pt>
                <c:pt idx="4">
                  <c:v>2.3419999999999988E+19</c:v>
                </c:pt>
                <c:pt idx="5">
                  <c:v>2.3099999999999988E+19</c:v>
                </c:pt>
                <c:pt idx="6">
                  <c:v>2.269E+19</c:v>
                </c:pt>
                <c:pt idx="7">
                  <c:v>2.22E+19</c:v>
                </c:pt>
                <c:pt idx="8">
                  <c:v>2.161E+19</c:v>
                </c:pt>
                <c:pt idx="9">
                  <c:v>2.0919999999999988E+19</c:v>
                </c:pt>
                <c:pt idx="10">
                  <c:v>2.0139999999999988E+19</c:v>
                </c:pt>
                <c:pt idx="11">
                  <c:v>1.925E+19</c:v>
                </c:pt>
                <c:pt idx="12">
                  <c:v>1.826E+19</c:v>
                </c:pt>
                <c:pt idx="13">
                  <c:v>1.718E+19</c:v>
                </c:pt>
                <c:pt idx="14">
                  <c:v>1.6E+19</c:v>
                </c:pt>
                <c:pt idx="15">
                  <c:v>1.4749999999999965E+19</c:v>
                </c:pt>
                <c:pt idx="16">
                  <c:v>1.344E+19</c:v>
                </c:pt>
                <c:pt idx="17">
                  <c:v>1.2069999999999963E+19</c:v>
                </c:pt>
              </c:numCache>
            </c:numRef>
          </c:yVal>
        </c:ser>
        <c:ser>
          <c:idx val="22"/>
          <c:order val="14"/>
          <c:spPr>
            <a:ln w="19050">
              <a:solidFill>
                <a:srgbClr val="00B050"/>
              </a:solidFill>
              <a:prstDash val="sysDot"/>
            </a:ln>
          </c:spPr>
          <c:marker>
            <c:symbol val="none"/>
          </c:marker>
          <c:xVal>
            <c:numRef>
              <c:f>BL12_achromat!$A$76:$A$88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BL12_achromat!$G$76:$G$88</c:f>
              <c:numCache>
                <c:formatCode>0.000E+00</c:formatCode>
                <c:ptCount val="13"/>
                <c:pt idx="0">
                  <c:v>1.73E+19</c:v>
                </c:pt>
                <c:pt idx="1">
                  <c:v>1.687E+19</c:v>
                </c:pt>
                <c:pt idx="2">
                  <c:v>1.638000000000002E+19</c:v>
                </c:pt>
                <c:pt idx="3">
                  <c:v>1.583E+19</c:v>
                </c:pt>
                <c:pt idx="4">
                  <c:v>1.522E+19</c:v>
                </c:pt>
                <c:pt idx="5">
                  <c:v>1.454E+19</c:v>
                </c:pt>
                <c:pt idx="6">
                  <c:v>1.380000000000002E+19</c:v>
                </c:pt>
                <c:pt idx="7">
                  <c:v>1.3E+19</c:v>
                </c:pt>
                <c:pt idx="8">
                  <c:v>1.2149999999999963E+19</c:v>
                </c:pt>
                <c:pt idx="9">
                  <c:v>1.124000000000002E+19</c:v>
                </c:pt>
                <c:pt idx="10">
                  <c:v>1.03E+19</c:v>
                </c:pt>
                <c:pt idx="11">
                  <c:v>9.332E+18</c:v>
                </c:pt>
                <c:pt idx="12">
                  <c:v>8.344000000000001E+18</c:v>
                </c:pt>
              </c:numCache>
            </c:numRef>
          </c:yVal>
        </c:ser>
        <c:ser>
          <c:idx val="23"/>
          <c:order val="15"/>
          <c:spPr>
            <a:ln w="19050">
              <a:solidFill>
                <a:srgbClr val="00B050"/>
              </a:solidFill>
              <a:prstDash val="sysDot"/>
            </a:ln>
          </c:spPr>
          <c:marker>
            <c:symbol val="none"/>
          </c:marker>
          <c:xVal>
            <c:numRef>
              <c:f>BL12_achromat!$A$108:$A$118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BL12_achromat!$G$108:$G$118</c:f>
              <c:numCache>
                <c:formatCode>0.000E+00</c:formatCode>
                <c:ptCount val="11"/>
                <c:pt idx="0">
                  <c:v>1.206E+19</c:v>
                </c:pt>
                <c:pt idx="1">
                  <c:v>1.150000000000002E+19</c:v>
                </c:pt>
                <c:pt idx="2">
                  <c:v>1.09E+19</c:v>
                </c:pt>
                <c:pt idx="3">
                  <c:v>1.025E+19</c:v>
                </c:pt>
                <c:pt idx="4">
                  <c:v>9.574E+18</c:v>
                </c:pt>
                <c:pt idx="5">
                  <c:v>8.8620000000000246E+18</c:v>
                </c:pt>
                <c:pt idx="6">
                  <c:v>8.126000000000001E+18</c:v>
                </c:pt>
                <c:pt idx="7">
                  <c:v>7.373E+18</c:v>
                </c:pt>
                <c:pt idx="8">
                  <c:v>6.611E+18</c:v>
                </c:pt>
                <c:pt idx="9">
                  <c:v>5.85E+18</c:v>
                </c:pt>
                <c:pt idx="10">
                  <c:v>5.101999999999999E+18</c:v>
                </c:pt>
              </c:numCache>
            </c:numRef>
          </c:yVal>
        </c:ser>
        <c:ser>
          <c:idx val="24"/>
          <c:order val="16"/>
          <c:spPr>
            <a:ln w="19050">
              <a:solidFill>
                <a:srgbClr val="00B050"/>
              </a:solidFill>
              <a:prstDash val="sysDot"/>
            </a:ln>
          </c:spPr>
          <c:marker>
            <c:symbol val="none"/>
          </c:marker>
          <c:xVal>
            <c:numRef>
              <c:f>BL12_achromat!$A$140:$A$149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BL12_achromat!$G$140:$G$149</c:f>
              <c:numCache>
                <c:formatCode>0.000E+00</c:formatCode>
                <c:ptCount val="10"/>
                <c:pt idx="0">
                  <c:v>8.378E+18</c:v>
                </c:pt>
                <c:pt idx="1">
                  <c:v>7.808E+18</c:v>
                </c:pt>
                <c:pt idx="2">
                  <c:v>7.217E+18</c:v>
                </c:pt>
                <c:pt idx="3">
                  <c:v>6.611E+18</c:v>
                </c:pt>
                <c:pt idx="4">
                  <c:v>5.995E+18</c:v>
                </c:pt>
                <c:pt idx="5">
                  <c:v>5.376E+18</c:v>
                </c:pt>
                <c:pt idx="6">
                  <c:v>4.761E+18</c:v>
                </c:pt>
                <c:pt idx="7">
                  <c:v>4.159E+18</c:v>
                </c:pt>
                <c:pt idx="8">
                  <c:v>3.578E+18</c:v>
                </c:pt>
                <c:pt idx="9">
                  <c:v>3.026E+18</c:v>
                </c:pt>
              </c:numCache>
            </c:numRef>
          </c:yVal>
        </c:ser>
        <c:ser>
          <c:idx val="25"/>
          <c:order val="17"/>
          <c:spPr>
            <a:ln w="19050">
              <a:solidFill>
                <a:srgbClr val="00B050"/>
              </a:solidFill>
              <a:prstDash val="sysDot"/>
            </a:ln>
          </c:spPr>
          <c:marker>
            <c:symbol val="none"/>
          </c:marker>
          <c:xVal>
            <c:numRef>
              <c:f>BL12_achromat!$A$172:$A$200</c:f>
              <c:numCache>
                <c:formatCode>0.000</c:formatCode>
                <c:ptCount val="29"/>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pt idx="17">
                  <c:v>24972.1</c:v>
                </c:pt>
                <c:pt idx="18">
                  <c:v>25992.5</c:v>
                </c:pt>
                <c:pt idx="19">
                  <c:v>27042.7</c:v>
                </c:pt>
                <c:pt idx="20">
                  <c:v>28119.599999999944</c:v>
                </c:pt>
                <c:pt idx="21">
                  <c:v>29219</c:v>
                </c:pt>
                <c:pt idx="22">
                  <c:v>30336.1</c:v>
                </c:pt>
                <c:pt idx="23">
                  <c:v>31464.5</c:v>
                </c:pt>
                <c:pt idx="24">
                  <c:v>32597.1</c:v>
                </c:pt>
                <c:pt idx="25">
                  <c:v>33725.300000000003</c:v>
                </c:pt>
                <c:pt idx="26">
                  <c:v>34839.599999999999</c:v>
                </c:pt>
                <c:pt idx="27">
                  <c:v>35929</c:v>
                </c:pt>
                <c:pt idx="28">
                  <c:v>36981.800000000003</c:v>
                </c:pt>
              </c:numCache>
            </c:numRef>
          </c:xVal>
          <c:yVal>
            <c:numRef>
              <c:f>BL12_achromat!$G$172:$G$200</c:f>
              <c:numCache>
                <c:formatCode>0.000E+00</c:formatCode>
                <c:ptCount val="29"/>
                <c:pt idx="0">
                  <c:v>5.818E+18</c:v>
                </c:pt>
                <c:pt idx="1">
                  <c:v>5.299E+18</c:v>
                </c:pt>
                <c:pt idx="2">
                  <c:v>4.7790000000000031E+18</c:v>
                </c:pt>
                <c:pt idx="3">
                  <c:v>4.261E+18</c:v>
                </c:pt>
                <c:pt idx="4">
                  <c:v>3.752E+18</c:v>
                </c:pt>
                <c:pt idx="5">
                  <c:v>3.259E+18</c:v>
                </c:pt>
                <c:pt idx="6">
                  <c:v>2.787000000000001E+18</c:v>
                </c:pt>
                <c:pt idx="7">
                  <c:v>2.344E+18</c:v>
                </c:pt>
                <c:pt idx="8">
                  <c:v>1.935E+18</c:v>
                </c:pt>
                <c:pt idx="9">
                  <c:v>1.564E+18</c:v>
                </c:pt>
                <c:pt idx="10">
                  <c:v>1.235E+18</c:v>
                </c:pt>
                <c:pt idx="11">
                  <c:v>9.5020000000000026E+17</c:v>
                </c:pt>
                <c:pt idx="12">
                  <c:v>7.103E+17</c:v>
                </c:pt>
                <c:pt idx="13">
                  <c:v>5.141E+17</c:v>
                </c:pt>
                <c:pt idx="14">
                  <c:v>3.589E+17</c:v>
                </c:pt>
                <c:pt idx="15">
                  <c:v>2.407E+17</c:v>
                </c:pt>
                <c:pt idx="16">
                  <c:v>1.543E+17</c:v>
                </c:pt>
                <c:pt idx="17">
                  <c:v>9.4050000000000048E+16</c:v>
                </c:pt>
                <c:pt idx="18">
                  <c:v>5.416E+16</c:v>
                </c:pt>
                <c:pt idx="19">
                  <c:v>2.925E+16</c:v>
                </c:pt>
                <c:pt idx="20">
                  <c:v>1.47E+16</c:v>
                </c:pt>
                <c:pt idx="21">
                  <c:v>6813000000000000</c:v>
                </c:pt>
                <c:pt idx="22">
                  <c:v>2878000000000000</c:v>
                </c:pt>
                <c:pt idx="23">
                  <c:v>1095000000000000</c:v>
                </c:pt>
                <c:pt idx="24">
                  <c:v>369300000000000</c:v>
                </c:pt>
                <c:pt idx="25">
                  <c:v>108500000000000</c:v>
                </c:pt>
                <c:pt idx="26">
                  <c:v>27170000000000</c:v>
                </c:pt>
                <c:pt idx="27">
                  <c:v>5642000000000</c:v>
                </c:pt>
                <c:pt idx="28">
                  <c:v>938800000000</c:v>
                </c:pt>
              </c:numCache>
            </c:numRef>
          </c:yVal>
        </c:ser>
        <c:axId val="64031744"/>
        <c:axId val="64075264"/>
      </c:scatterChart>
      <c:valAx>
        <c:axId val="64031744"/>
        <c:scaling>
          <c:orientation val="minMax"/>
          <c:max val="20000"/>
          <c:min val="0"/>
        </c:scaling>
        <c:axPos val="b"/>
        <c:title>
          <c:tx>
            <c:rich>
              <a:bodyPr/>
              <a:lstStyle/>
              <a:p>
                <a:pPr>
                  <a:defRPr sz="1200"/>
                </a:pPr>
                <a:r>
                  <a:rPr lang="en-US" sz="1200">
                    <a:latin typeface="Times New Roman" pitchFamily="18" charset="0"/>
                    <a:cs typeface="Times New Roman" pitchFamily="18" charset="0"/>
                  </a:rPr>
                  <a:t>energy</a:t>
                </a:r>
                <a:r>
                  <a:rPr lang="en-US" sz="1200" baseline="0">
                    <a:latin typeface="Times New Roman" pitchFamily="18" charset="0"/>
                    <a:cs typeface="Times New Roman" pitchFamily="18" charset="0"/>
                  </a:rPr>
                  <a:t> (eV)</a:t>
                </a:r>
                <a:endParaRPr lang="en-US" sz="1200">
                  <a:latin typeface="Times New Roman" pitchFamily="18" charset="0"/>
                  <a:cs typeface="Times New Roman" pitchFamily="18" charset="0"/>
                </a:endParaRPr>
              </a:p>
            </c:rich>
          </c:tx>
          <c:layout>
            <c:manualLayout>
              <c:xMode val="edge"/>
              <c:yMode val="edge"/>
              <c:x val="0.4816957431695858"/>
              <c:y val="0.93594416806685776"/>
            </c:manualLayout>
          </c:layout>
        </c:title>
        <c:numFmt formatCode="0" sourceLinked="0"/>
        <c:majorTickMark val="in"/>
        <c:minorTickMark val="in"/>
        <c:tickLblPos val="nextTo"/>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64075264"/>
        <c:crosses val="autoZero"/>
        <c:crossBetween val="midCat"/>
      </c:valAx>
      <c:valAx>
        <c:axId val="64075264"/>
        <c:scaling>
          <c:logBase val="10"/>
          <c:orientation val="minMax"/>
          <c:max val="2E+20"/>
          <c:min val="1E+18"/>
        </c:scaling>
        <c:axPos val="l"/>
        <c:majorGridlines/>
        <c:title>
          <c:tx>
            <c:rich>
              <a:bodyPr/>
              <a:lstStyle/>
              <a:p>
                <a:pPr>
                  <a:defRPr sz="1200" baseline="0">
                    <a:latin typeface="Times New Roman" pitchFamily="18" charset="0"/>
                  </a:defRPr>
                </a:pPr>
                <a:r>
                  <a:rPr lang="en-US" sz="1200" baseline="0">
                    <a:latin typeface="Times New Roman" pitchFamily="18" charset="0"/>
                  </a:rPr>
                  <a:t>brightness (ph/s mm^2 mrad^2 0.1%BW)    </a:t>
                </a:r>
              </a:p>
            </c:rich>
          </c:tx>
          <c:layout>
            <c:manualLayout>
              <c:xMode val="edge"/>
              <c:yMode val="edge"/>
              <c:x val="8.9483460008888197E-3"/>
              <c:y val="0.14378677560702421"/>
            </c:manualLayout>
          </c:layout>
        </c:title>
        <c:numFmt formatCode="0.0E+00" sourceLinked="0"/>
        <c:minorTickMark val="in"/>
        <c:tickLblPos val="nextTo"/>
        <c:txPr>
          <a:bodyPr/>
          <a:lstStyle/>
          <a:p>
            <a:pPr>
              <a:defRPr sz="1200" baseline="0">
                <a:latin typeface="Times New Roman" pitchFamily="18" charset="0"/>
              </a:defRPr>
            </a:pPr>
            <a:endParaRPr lang="en-US"/>
          </a:p>
        </c:txPr>
        <c:crossAx val="64031744"/>
        <c:crosses val="autoZero"/>
        <c:crossBetween val="midCat"/>
      </c:valAx>
      <c:spPr>
        <a:ln>
          <a:solidFill>
            <a:srgbClr val="4F81BD"/>
          </a:solidFill>
        </a:ln>
      </c:spPr>
    </c:plotArea>
    <c:legend>
      <c:legendPos val="l"/>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ayout>
        <c:manualLayout>
          <c:xMode val="edge"/>
          <c:yMode val="edge"/>
          <c:x val="0.14603628960272974"/>
          <c:y val="0.71981857916295844"/>
          <c:w val="0.42080077182827086"/>
          <c:h val="0.13513260633215818"/>
        </c:manualLayout>
      </c:layout>
      <c:overlay val="1"/>
      <c:txPr>
        <a:bodyPr/>
        <a:lstStyle/>
        <a:p>
          <a:pPr>
            <a:defRPr sz="1200"/>
          </a:pPr>
          <a:endParaRPr lang="en-US"/>
        </a:p>
      </c:txPr>
    </c:legend>
    <c:plotVisOnly val="1"/>
    <c:dispBlanksAs val="gap"/>
  </c:chart>
  <c:spPr>
    <a:solidFill>
      <a:srgbClr val="FFFFFF"/>
    </a:solidFill>
    <a:ln>
      <a:solidFill>
        <a:sysClr val="windowText" lastClr="000000"/>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200">
                <a:latin typeface="Times New Roman" pitchFamily="18" charset="0"/>
                <a:cs typeface="Times New Roman" pitchFamily="18" charset="0"/>
              </a:rPr>
              <a:t>SPEAR3 - BL12 U22</a:t>
            </a:r>
          </a:p>
        </c:rich>
      </c:tx>
      <c:layout>
        <c:manualLayout>
          <c:xMode val="edge"/>
          <c:yMode val="edge"/>
          <c:x val="0.43111425109488144"/>
          <c:y val="1.6736401673640169E-2"/>
        </c:manualLayout>
      </c:layout>
      <c:overlay val="1"/>
    </c:title>
    <c:plotArea>
      <c:layout>
        <c:manualLayout>
          <c:layoutTarget val="inner"/>
          <c:xMode val="edge"/>
          <c:yMode val="edge"/>
          <c:x val="0.14604130344777924"/>
          <c:y val="9.1192962804335656E-2"/>
          <c:w val="0.81343771247118291"/>
          <c:h val="0.78335650512304944"/>
        </c:manualLayout>
      </c:layout>
      <c:scatterChart>
        <c:scatterStyle val="lineMarker"/>
        <c:ser>
          <c:idx val="12"/>
          <c:order val="0"/>
          <c:tx>
            <c:v>Low Emit - ph 2 (4.90nm/0.1%)</c:v>
          </c:tx>
          <c:spPr>
            <a:ln w="19050">
              <a:solidFill>
                <a:srgbClr val="0000FF"/>
              </a:solidFill>
              <a:prstDash val="dashDot"/>
            </a:ln>
          </c:spPr>
          <c:marker>
            <c:symbol val="none"/>
          </c:marker>
          <c:xVal>
            <c:numRef>
              <c:f>BL12_phase2!$A$12:$A$41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BL12_phase2!$G$12:$G$41</c:f>
              <c:numCache>
                <c:formatCode>0.000E+00</c:formatCode>
                <c:ptCount val="30"/>
                <c:pt idx="0">
                  <c:v>7.218E+19</c:v>
                </c:pt>
                <c:pt idx="1">
                  <c:v>7.456E+19</c:v>
                </c:pt>
                <c:pt idx="2">
                  <c:v>7.6969999999999967E+19</c:v>
                </c:pt>
                <c:pt idx="3">
                  <c:v>7.94E+19</c:v>
                </c:pt>
                <c:pt idx="4">
                  <c:v>8.184E+19</c:v>
                </c:pt>
                <c:pt idx="5">
                  <c:v>8.427E+19</c:v>
                </c:pt>
                <c:pt idx="6">
                  <c:v>8.668E+19</c:v>
                </c:pt>
                <c:pt idx="7">
                  <c:v>8.904E+19</c:v>
                </c:pt>
                <c:pt idx="8">
                  <c:v>9.1330000000000016E+19</c:v>
                </c:pt>
                <c:pt idx="9">
                  <c:v>9.3510000000000066E+19</c:v>
                </c:pt>
                <c:pt idx="10">
                  <c:v>9.557E+19</c:v>
                </c:pt>
                <c:pt idx="11">
                  <c:v>9.745E+19</c:v>
                </c:pt>
                <c:pt idx="12">
                  <c:v>9.912E+19</c:v>
                </c:pt>
                <c:pt idx="13">
                  <c:v>1.0049999999999967E+20</c:v>
                </c:pt>
                <c:pt idx="14">
                  <c:v>1.016E+20</c:v>
                </c:pt>
                <c:pt idx="15">
                  <c:v>1.024E+20</c:v>
                </c:pt>
                <c:pt idx="16">
                  <c:v>1.0269999999999967E+20</c:v>
                </c:pt>
                <c:pt idx="17">
                  <c:v>1.0249999999999967E+20</c:v>
                </c:pt>
                <c:pt idx="18">
                  <c:v>1.0169999999999967E+20</c:v>
                </c:pt>
                <c:pt idx="19">
                  <c:v>1.004E+20</c:v>
                </c:pt>
                <c:pt idx="20">
                  <c:v>9.836E+19</c:v>
                </c:pt>
                <c:pt idx="21">
                  <c:v>9.56E+19</c:v>
                </c:pt>
                <c:pt idx="22">
                  <c:v>9.208E+19</c:v>
                </c:pt>
                <c:pt idx="23">
                  <c:v>8.775E+19</c:v>
                </c:pt>
                <c:pt idx="24">
                  <c:v>8.263E+19</c:v>
                </c:pt>
                <c:pt idx="25">
                  <c:v>7.675E+19</c:v>
                </c:pt>
                <c:pt idx="26">
                  <c:v>7.015E+19</c:v>
                </c:pt>
                <c:pt idx="27">
                  <c:v>6.294E+19</c:v>
                </c:pt>
                <c:pt idx="28">
                  <c:v>5.523E+19</c:v>
                </c:pt>
                <c:pt idx="29">
                  <c:v>4.72E+19</c:v>
                </c:pt>
              </c:numCache>
            </c:numRef>
          </c:yVal>
        </c:ser>
        <c:ser>
          <c:idx val="6"/>
          <c:order val="1"/>
          <c:tx>
            <c:v>Low Emit - ph1 (6.76nm/0.1%)</c:v>
          </c:tx>
          <c:spPr>
            <a:ln w="19050">
              <a:solidFill>
                <a:srgbClr val="FF0000"/>
              </a:solidFill>
              <a:prstDash val="sysDash"/>
            </a:ln>
          </c:spPr>
          <c:marker>
            <c:symbol val="none"/>
          </c:marker>
          <c:xVal>
            <c:numRef>
              <c:f>BL12_phase1!$A$12:$A$41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BL12_phase1!$G$12:$G$41</c:f>
              <c:numCache>
                <c:formatCode>0.000E+00</c:formatCode>
                <c:ptCount val="30"/>
                <c:pt idx="0">
                  <c:v>5.721E+19</c:v>
                </c:pt>
                <c:pt idx="1">
                  <c:v>5.8919999999999975E+19</c:v>
                </c:pt>
                <c:pt idx="2">
                  <c:v>6.0649999999999853E+19</c:v>
                </c:pt>
                <c:pt idx="3">
                  <c:v>6.2380000000000033E+19</c:v>
                </c:pt>
                <c:pt idx="4">
                  <c:v>6.4110000000000033E+19</c:v>
                </c:pt>
                <c:pt idx="5">
                  <c:v>6.581E+19</c:v>
                </c:pt>
                <c:pt idx="6">
                  <c:v>6.7490000000000033E+19</c:v>
                </c:pt>
                <c:pt idx="7">
                  <c:v>6.9110000000000033E+19</c:v>
                </c:pt>
                <c:pt idx="8">
                  <c:v>7.0669999999999975E+19</c:v>
                </c:pt>
                <c:pt idx="9">
                  <c:v>7.2139999999999975E+19</c:v>
                </c:pt>
                <c:pt idx="10">
                  <c:v>7.349E+19</c:v>
                </c:pt>
                <c:pt idx="11">
                  <c:v>7.47E+19</c:v>
                </c:pt>
                <c:pt idx="12">
                  <c:v>7.575E+19</c:v>
                </c:pt>
                <c:pt idx="13">
                  <c:v>7.659E+19</c:v>
                </c:pt>
                <c:pt idx="14">
                  <c:v>7.719E+19</c:v>
                </c:pt>
                <c:pt idx="15">
                  <c:v>7.751E+19</c:v>
                </c:pt>
                <c:pt idx="16">
                  <c:v>7.75E+19</c:v>
                </c:pt>
                <c:pt idx="17">
                  <c:v>7.713E+19</c:v>
                </c:pt>
                <c:pt idx="18">
                  <c:v>7.635E+19</c:v>
                </c:pt>
                <c:pt idx="19">
                  <c:v>7.511E+19</c:v>
                </c:pt>
                <c:pt idx="20">
                  <c:v>7.338E+19</c:v>
                </c:pt>
                <c:pt idx="21">
                  <c:v>7.1129999999999861E+19</c:v>
                </c:pt>
                <c:pt idx="22">
                  <c:v>6.832E+19</c:v>
                </c:pt>
                <c:pt idx="23">
                  <c:v>6.494E+19</c:v>
                </c:pt>
                <c:pt idx="24">
                  <c:v>6.1E+19</c:v>
                </c:pt>
                <c:pt idx="25">
                  <c:v>5.6529999999999861E+19</c:v>
                </c:pt>
                <c:pt idx="26">
                  <c:v>5.1549999999999844E+19</c:v>
                </c:pt>
                <c:pt idx="27">
                  <c:v>4.6149999999999844E+19</c:v>
                </c:pt>
                <c:pt idx="28">
                  <c:v>4.042E+19</c:v>
                </c:pt>
                <c:pt idx="29">
                  <c:v>3.448E+19</c:v>
                </c:pt>
              </c:numCache>
            </c:numRef>
          </c:yVal>
        </c:ser>
        <c:ser>
          <c:idx val="0"/>
          <c:order val="2"/>
          <c:tx>
            <c:v>2011 lattice (9.6nm/0.2%)</c:v>
          </c:tx>
          <c:spPr>
            <a:ln w="15875">
              <a:solidFill>
                <a:schemeClr val="tx1"/>
              </a:solidFill>
            </a:ln>
          </c:spPr>
          <c:marker>
            <c:symbol val="none"/>
          </c:marker>
          <c:xVal>
            <c:numRef>
              <c:f>BL12_2011!$A$12:$A$41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BL12_2011!$G$12:$G$41</c:f>
              <c:numCache>
                <c:formatCode>0.000E+00</c:formatCode>
                <c:ptCount val="30"/>
                <c:pt idx="0">
                  <c:v>3.289E+19</c:v>
                </c:pt>
                <c:pt idx="1">
                  <c:v>3.3659999999999988E+19</c:v>
                </c:pt>
                <c:pt idx="2">
                  <c:v>3.4419999999999988E+19</c:v>
                </c:pt>
                <c:pt idx="3">
                  <c:v>3.517E+19</c:v>
                </c:pt>
                <c:pt idx="4">
                  <c:v>3.5909999999999988E+19</c:v>
                </c:pt>
                <c:pt idx="5">
                  <c:v>3.662E+19</c:v>
                </c:pt>
                <c:pt idx="6">
                  <c:v>3.73E+19</c:v>
                </c:pt>
                <c:pt idx="7">
                  <c:v>3.794E+19</c:v>
                </c:pt>
                <c:pt idx="8">
                  <c:v>3.853E+19</c:v>
                </c:pt>
                <c:pt idx="9">
                  <c:v>3.907E+19</c:v>
                </c:pt>
                <c:pt idx="10">
                  <c:v>3.953E+19</c:v>
                </c:pt>
                <c:pt idx="11">
                  <c:v>3.991E+19</c:v>
                </c:pt>
                <c:pt idx="12">
                  <c:v>4.0199999999999975E+19</c:v>
                </c:pt>
                <c:pt idx="13">
                  <c:v>4.037E+19</c:v>
                </c:pt>
                <c:pt idx="14">
                  <c:v>4.041E+19</c:v>
                </c:pt>
                <c:pt idx="15">
                  <c:v>4.0310000000000033E+19</c:v>
                </c:pt>
                <c:pt idx="16">
                  <c:v>4.005E+19</c:v>
                </c:pt>
                <c:pt idx="17">
                  <c:v>3.96E+19</c:v>
                </c:pt>
                <c:pt idx="18">
                  <c:v>3.894E+19</c:v>
                </c:pt>
                <c:pt idx="19">
                  <c:v>3.807E+19</c:v>
                </c:pt>
                <c:pt idx="20">
                  <c:v>3.697E+19</c:v>
                </c:pt>
                <c:pt idx="21">
                  <c:v>3.562E+19</c:v>
                </c:pt>
                <c:pt idx="22">
                  <c:v>3.401E+19</c:v>
                </c:pt>
                <c:pt idx="23">
                  <c:v>3.215E+19</c:v>
                </c:pt>
                <c:pt idx="24">
                  <c:v>3.004E+19</c:v>
                </c:pt>
                <c:pt idx="25">
                  <c:v>2.769E+19</c:v>
                </c:pt>
                <c:pt idx="26">
                  <c:v>2.513E+19</c:v>
                </c:pt>
                <c:pt idx="27">
                  <c:v>2.2400000000000012E+19</c:v>
                </c:pt>
                <c:pt idx="28">
                  <c:v>1.953E+19</c:v>
                </c:pt>
                <c:pt idx="29">
                  <c:v>1.660000000000002E+19</c:v>
                </c:pt>
              </c:numCache>
            </c:numRef>
          </c:yVal>
        </c:ser>
        <c:ser>
          <c:idx val="20"/>
          <c:order val="3"/>
          <c:tx>
            <c:v>achromat (14.6nm/0.1%)</c:v>
          </c:tx>
          <c:spPr>
            <a:ln w="19050">
              <a:solidFill>
                <a:srgbClr val="00B050"/>
              </a:solidFill>
              <a:prstDash val="sysDot"/>
            </a:ln>
          </c:spPr>
          <c:marker>
            <c:symbol val="none"/>
          </c:marker>
          <c:xVal>
            <c:numRef>
              <c:f>BL12_achromat!$A$12:$A$41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BL12_achromat!$G$12:$G$41</c:f>
              <c:numCache>
                <c:formatCode>0.000E+00</c:formatCode>
                <c:ptCount val="30"/>
                <c:pt idx="0">
                  <c:v>2.4899999999999988E+19</c:v>
                </c:pt>
                <c:pt idx="1">
                  <c:v>2.549E+19</c:v>
                </c:pt>
                <c:pt idx="2">
                  <c:v>2.608E+19</c:v>
                </c:pt>
                <c:pt idx="3">
                  <c:v>2.666E+19</c:v>
                </c:pt>
                <c:pt idx="4">
                  <c:v>2.7230000000000012E+19</c:v>
                </c:pt>
                <c:pt idx="5">
                  <c:v>2.778E+19</c:v>
                </c:pt>
                <c:pt idx="6">
                  <c:v>2.8309999999999988E+19</c:v>
                </c:pt>
                <c:pt idx="7">
                  <c:v>2.8819999999999988E+19</c:v>
                </c:pt>
                <c:pt idx="8">
                  <c:v>2.928E+19</c:v>
                </c:pt>
                <c:pt idx="9">
                  <c:v>2.9709999999999988E+19</c:v>
                </c:pt>
                <c:pt idx="10">
                  <c:v>3.008E+19</c:v>
                </c:pt>
                <c:pt idx="11">
                  <c:v>3.0389999999999988E+19</c:v>
                </c:pt>
                <c:pt idx="12">
                  <c:v>3.062E+19</c:v>
                </c:pt>
                <c:pt idx="13">
                  <c:v>3.078E+19</c:v>
                </c:pt>
                <c:pt idx="14">
                  <c:v>3.083E+19</c:v>
                </c:pt>
                <c:pt idx="15">
                  <c:v>3.077E+19</c:v>
                </c:pt>
                <c:pt idx="16">
                  <c:v>3.0589999999999988E+19</c:v>
                </c:pt>
                <c:pt idx="17">
                  <c:v>3.027E+19</c:v>
                </c:pt>
                <c:pt idx="18">
                  <c:v>2.9789999999999988E+19</c:v>
                </c:pt>
                <c:pt idx="19">
                  <c:v>2.9149999999999988E+19</c:v>
                </c:pt>
                <c:pt idx="20">
                  <c:v>2.8319999999999967E+19</c:v>
                </c:pt>
                <c:pt idx="21">
                  <c:v>2.731E+19</c:v>
                </c:pt>
                <c:pt idx="22">
                  <c:v>2.609E+19</c:v>
                </c:pt>
                <c:pt idx="23">
                  <c:v>2.468E+19</c:v>
                </c:pt>
                <c:pt idx="24">
                  <c:v>2.308E+19</c:v>
                </c:pt>
                <c:pt idx="25">
                  <c:v>2.129E+19</c:v>
                </c:pt>
                <c:pt idx="26">
                  <c:v>1.933E+19</c:v>
                </c:pt>
                <c:pt idx="27">
                  <c:v>1.724E+19</c:v>
                </c:pt>
                <c:pt idx="28">
                  <c:v>1.504E+19</c:v>
                </c:pt>
                <c:pt idx="29">
                  <c:v>1.279E+19</c:v>
                </c:pt>
              </c:numCache>
            </c:numRef>
          </c:yVal>
        </c:ser>
        <c:ser>
          <c:idx val="1"/>
          <c:order val="4"/>
          <c:spPr>
            <a:ln w="15875">
              <a:solidFill>
                <a:schemeClr val="tx1"/>
              </a:solidFill>
            </a:ln>
          </c:spPr>
          <c:marker>
            <c:symbol val="none"/>
          </c:marker>
          <c:xVal>
            <c:numRef>
              <c:f>BL12_2011!$A$44:$A$61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BL12_2011!$G$44:$G$61</c:f>
              <c:numCache>
                <c:formatCode>0.000E+00</c:formatCode>
                <c:ptCount val="18"/>
                <c:pt idx="0">
                  <c:v>3.1119999999999988E+19</c:v>
                </c:pt>
                <c:pt idx="1">
                  <c:v>3.103E+19</c:v>
                </c:pt>
                <c:pt idx="2">
                  <c:v>3.087E+19</c:v>
                </c:pt>
                <c:pt idx="3">
                  <c:v>3.063E+19</c:v>
                </c:pt>
                <c:pt idx="4">
                  <c:v>3.029E+19</c:v>
                </c:pt>
                <c:pt idx="5">
                  <c:v>2.985E+19</c:v>
                </c:pt>
                <c:pt idx="6">
                  <c:v>2.9309999999999988E+19</c:v>
                </c:pt>
                <c:pt idx="7">
                  <c:v>2.8649999999999988E+19</c:v>
                </c:pt>
                <c:pt idx="8">
                  <c:v>2.7870000000000012E+19</c:v>
                </c:pt>
                <c:pt idx="9">
                  <c:v>2.697E+19</c:v>
                </c:pt>
                <c:pt idx="10">
                  <c:v>2.594E+19</c:v>
                </c:pt>
                <c:pt idx="11">
                  <c:v>2.4779999999999988E+19</c:v>
                </c:pt>
                <c:pt idx="12">
                  <c:v>2.3499999999999988E+19</c:v>
                </c:pt>
                <c:pt idx="13">
                  <c:v>2.209E+19</c:v>
                </c:pt>
                <c:pt idx="14">
                  <c:v>2.0559999999999988E+19</c:v>
                </c:pt>
                <c:pt idx="15">
                  <c:v>1.894E+19</c:v>
                </c:pt>
                <c:pt idx="16">
                  <c:v>1.724E+19</c:v>
                </c:pt>
                <c:pt idx="17">
                  <c:v>1.547E+19</c:v>
                </c:pt>
              </c:numCache>
            </c:numRef>
          </c:yVal>
        </c:ser>
        <c:ser>
          <c:idx val="2"/>
          <c:order val="5"/>
          <c:spPr>
            <a:ln w="15875">
              <a:solidFill>
                <a:schemeClr val="tx1"/>
              </a:solidFill>
            </a:ln>
          </c:spPr>
          <c:marker>
            <c:symbol val="none"/>
          </c:marker>
          <c:xVal>
            <c:numRef>
              <c:f>BL12_2011!$A$76:$A$88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BL12_2011!$G$76:$G$88</c:f>
              <c:numCache>
                <c:formatCode>0.000E+00</c:formatCode>
                <c:ptCount val="13"/>
                <c:pt idx="0">
                  <c:v>2.2230000000000012E+19</c:v>
                </c:pt>
                <c:pt idx="1">
                  <c:v>2.1670000000000012E+19</c:v>
                </c:pt>
                <c:pt idx="2">
                  <c:v>2.104E+19</c:v>
                </c:pt>
                <c:pt idx="3">
                  <c:v>2.0319999999999988E+19</c:v>
                </c:pt>
                <c:pt idx="4">
                  <c:v>1.952E+19</c:v>
                </c:pt>
                <c:pt idx="5">
                  <c:v>1.864E+19</c:v>
                </c:pt>
                <c:pt idx="6">
                  <c:v>1.768E+19</c:v>
                </c:pt>
                <c:pt idx="7">
                  <c:v>1.665E+19</c:v>
                </c:pt>
                <c:pt idx="8">
                  <c:v>1.555E+19</c:v>
                </c:pt>
                <c:pt idx="9">
                  <c:v>1.4389999999999961E+19</c:v>
                </c:pt>
                <c:pt idx="10">
                  <c:v>1.318E+19</c:v>
                </c:pt>
                <c:pt idx="11">
                  <c:v>1.193E+19</c:v>
                </c:pt>
                <c:pt idx="12">
                  <c:v>1.066E+19</c:v>
                </c:pt>
              </c:numCache>
            </c:numRef>
          </c:yVal>
        </c:ser>
        <c:ser>
          <c:idx val="3"/>
          <c:order val="6"/>
          <c:spPr>
            <a:ln w="15875">
              <a:solidFill>
                <a:schemeClr val="tx1"/>
              </a:solidFill>
            </a:ln>
          </c:spPr>
          <c:marker>
            <c:symbol val="none"/>
          </c:marker>
          <c:xVal>
            <c:numRef>
              <c:f>BL12_2011!$A$108:$A$118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BL12_2011!$G$108:$G$118</c:f>
              <c:numCache>
                <c:formatCode>0.000E+00</c:formatCode>
                <c:ptCount val="11"/>
                <c:pt idx="0">
                  <c:v>1.544E+19</c:v>
                </c:pt>
                <c:pt idx="1">
                  <c:v>1.4709999999999963E+19</c:v>
                </c:pt>
                <c:pt idx="2">
                  <c:v>1.394000000000002E+19</c:v>
                </c:pt>
                <c:pt idx="3">
                  <c:v>1.311E+19</c:v>
                </c:pt>
                <c:pt idx="4">
                  <c:v>1.2229999999999963E+19</c:v>
                </c:pt>
                <c:pt idx="5">
                  <c:v>1.132000000000002E+19</c:v>
                </c:pt>
                <c:pt idx="6">
                  <c:v>1.037E+19</c:v>
                </c:pt>
                <c:pt idx="7">
                  <c:v>9.409E+18</c:v>
                </c:pt>
                <c:pt idx="8">
                  <c:v>8.433E+18</c:v>
                </c:pt>
                <c:pt idx="9">
                  <c:v>7.459000000000001E+18</c:v>
                </c:pt>
                <c:pt idx="10">
                  <c:v>6.502E+18</c:v>
                </c:pt>
              </c:numCache>
            </c:numRef>
          </c:yVal>
        </c:ser>
        <c:ser>
          <c:idx val="4"/>
          <c:order val="7"/>
          <c:spPr>
            <a:ln w="15875">
              <a:solidFill>
                <a:schemeClr val="tx1"/>
              </a:solidFill>
            </a:ln>
          </c:spPr>
          <c:marker>
            <c:symbol val="none"/>
          </c:marker>
          <c:xVal>
            <c:numRef>
              <c:f>BL12_2011!$A$140:$A$149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BL12_2011!$G$140:$G$149</c:f>
              <c:numCache>
                <c:formatCode>0.000E+00</c:formatCode>
                <c:ptCount val="10"/>
                <c:pt idx="0">
                  <c:v>1.069E+19</c:v>
                </c:pt>
                <c:pt idx="1">
                  <c:v>9.9620000000000041E+18</c:v>
                </c:pt>
                <c:pt idx="2">
                  <c:v>9.206E+18</c:v>
                </c:pt>
                <c:pt idx="3">
                  <c:v>8.43E+18</c:v>
                </c:pt>
                <c:pt idx="4">
                  <c:v>7.641999999999999E+18</c:v>
                </c:pt>
                <c:pt idx="5">
                  <c:v>6.85E+18</c:v>
                </c:pt>
                <c:pt idx="6">
                  <c:v>6.065E+18</c:v>
                </c:pt>
                <c:pt idx="7">
                  <c:v>5.296E+18</c:v>
                </c:pt>
                <c:pt idx="8">
                  <c:v>4.5549999999999872E+18</c:v>
                </c:pt>
                <c:pt idx="9">
                  <c:v>3.850999999999998E+18</c:v>
                </c:pt>
              </c:numCache>
            </c:numRef>
          </c:yVal>
        </c:ser>
        <c:ser>
          <c:idx val="5"/>
          <c:order val="8"/>
          <c:spPr>
            <a:ln w="15875">
              <a:solidFill>
                <a:schemeClr val="tx1"/>
              </a:solidFill>
            </a:ln>
          </c:spPr>
          <c:marker>
            <c:symbol val="none"/>
          </c:marker>
          <c:xVal>
            <c:numRef>
              <c:f>BL12_2011!$A$172:$A$200</c:f>
              <c:numCache>
                <c:formatCode>0.000</c:formatCode>
                <c:ptCount val="29"/>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pt idx="17">
                  <c:v>24972.1</c:v>
                </c:pt>
                <c:pt idx="18">
                  <c:v>25992.5</c:v>
                </c:pt>
                <c:pt idx="19">
                  <c:v>27042.7</c:v>
                </c:pt>
                <c:pt idx="20">
                  <c:v>28119.599999999944</c:v>
                </c:pt>
                <c:pt idx="21">
                  <c:v>29219</c:v>
                </c:pt>
                <c:pt idx="22">
                  <c:v>30336.1</c:v>
                </c:pt>
                <c:pt idx="23">
                  <c:v>31464.5</c:v>
                </c:pt>
                <c:pt idx="24">
                  <c:v>32597.1</c:v>
                </c:pt>
                <c:pt idx="25">
                  <c:v>33725.300000000003</c:v>
                </c:pt>
                <c:pt idx="26">
                  <c:v>34839.599999999999</c:v>
                </c:pt>
                <c:pt idx="27">
                  <c:v>35929</c:v>
                </c:pt>
                <c:pt idx="28">
                  <c:v>36981.800000000003</c:v>
                </c:pt>
              </c:numCache>
            </c:numRef>
          </c:xVal>
          <c:yVal>
            <c:numRef>
              <c:f>BL12_2011!$G$172:$G$200</c:f>
              <c:numCache>
                <c:formatCode>0.000E+00</c:formatCode>
                <c:ptCount val="29"/>
                <c:pt idx="0">
                  <c:v>7.411E+18</c:v>
                </c:pt>
                <c:pt idx="1">
                  <c:v>6.75E+18</c:v>
                </c:pt>
                <c:pt idx="2">
                  <c:v>6.085E+18</c:v>
                </c:pt>
                <c:pt idx="3">
                  <c:v>5.424E+18</c:v>
                </c:pt>
                <c:pt idx="4">
                  <c:v>4.775E+18</c:v>
                </c:pt>
                <c:pt idx="5">
                  <c:v>4.146E+18</c:v>
                </c:pt>
                <c:pt idx="6">
                  <c:v>3.545E+18</c:v>
                </c:pt>
                <c:pt idx="7">
                  <c:v>2.981E+18</c:v>
                </c:pt>
                <c:pt idx="8">
                  <c:v>2.458999999999999E+18</c:v>
                </c:pt>
                <c:pt idx="9">
                  <c:v>1.987E+18</c:v>
                </c:pt>
                <c:pt idx="10">
                  <c:v>1.568E+18</c:v>
                </c:pt>
                <c:pt idx="11">
                  <c:v>1.206E+18</c:v>
                </c:pt>
                <c:pt idx="12">
                  <c:v>9.013E+17</c:v>
                </c:pt>
                <c:pt idx="13">
                  <c:v>6.521E+17</c:v>
                </c:pt>
                <c:pt idx="14">
                  <c:v>4.55E+17</c:v>
                </c:pt>
                <c:pt idx="15">
                  <c:v>3.05E+17</c:v>
                </c:pt>
                <c:pt idx="16">
                  <c:v>1.9540000000000003E+17</c:v>
                </c:pt>
                <c:pt idx="17">
                  <c:v>1.1900000000000003E+17</c:v>
                </c:pt>
                <c:pt idx="18">
                  <c:v>6.851E+16</c:v>
                </c:pt>
                <c:pt idx="19">
                  <c:v>3.698E+16</c:v>
                </c:pt>
                <c:pt idx="20">
                  <c:v>1.858E+16</c:v>
                </c:pt>
                <c:pt idx="21">
                  <c:v>8602000000000000</c:v>
                </c:pt>
                <c:pt idx="22">
                  <c:v>3632000000000000</c:v>
                </c:pt>
                <c:pt idx="23">
                  <c:v>1381000000000000</c:v>
                </c:pt>
                <c:pt idx="24">
                  <c:v>465400000000000</c:v>
                </c:pt>
                <c:pt idx="25">
                  <c:v>136700000000000</c:v>
                </c:pt>
                <c:pt idx="26">
                  <c:v>34200000000000</c:v>
                </c:pt>
                <c:pt idx="27">
                  <c:v>7098000000000</c:v>
                </c:pt>
                <c:pt idx="28">
                  <c:v>1180000000000</c:v>
                </c:pt>
              </c:numCache>
            </c:numRef>
          </c:yVal>
        </c:ser>
        <c:ser>
          <c:idx val="7"/>
          <c:order val="9"/>
          <c:spPr>
            <a:ln w="19050">
              <a:solidFill>
                <a:srgbClr val="FF0000"/>
              </a:solidFill>
              <a:prstDash val="sysDash"/>
            </a:ln>
          </c:spPr>
          <c:marker>
            <c:symbol val="none"/>
          </c:marker>
          <c:xVal>
            <c:numRef>
              <c:f>BL12_phase1!$A$44:$A$61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BL12_phase1!$G$44:$G$61</c:f>
              <c:numCache>
                <c:formatCode>0.000E+00</c:formatCode>
                <c:ptCount val="18"/>
                <c:pt idx="0">
                  <c:v>6.3639999999999975E+19</c:v>
                </c:pt>
                <c:pt idx="1">
                  <c:v>6.381E+19</c:v>
                </c:pt>
                <c:pt idx="2">
                  <c:v>6.383E+19</c:v>
                </c:pt>
                <c:pt idx="3">
                  <c:v>6.366E+19</c:v>
                </c:pt>
                <c:pt idx="4">
                  <c:v>6.33E+19</c:v>
                </c:pt>
                <c:pt idx="5">
                  <c:v>6.272E+19</c:v>
                </c:pt>
                <c:pt idx="6">
                  <c:v>6.191E+19</c:v>
                </c:pt>
                <c:pt idx="7">
                  <c:v>6.084E+19</c:v>
                </c:pt>
                <c:pt idx="8">
                  <c:v>5.9510000000000033E+19</c:v>
                </c:pt>
                <c:pt idx="9">
                  <c:v>5.7890000000000033E+19</c:v>
                </c:pt>
                <c:pt idx="10">
                  <c:v>5.5969999999999975E+19</c:v>
                </c:pt>
                <c:pt idx="11">
                  <c:v>5.375E+19</c:v>
                </c:pt>
                <c:pt idx="12">
                  <c:v>5.1219999999999975E+19</c:v>
                </c:pt>
                <c:pt idx="13">
                  <c:v>4.84E+19</c:v>
                </c:pt>
                <c:pt idx="14">
                  <c:v>4.529E+19</c:v>
                </c:pt>
                <c:pt idx="15">
                  <c:v>4.193E+19</c:v>
                </c:pt>
                <c:pt idx="16">
                  <c:v>3.834E+19</c:v>
                </c:pt>
                <c:pt idx="17">
                  <c:v>3.4589999999999988E+19</c:v>
                </c:pt>
              </c:numCache>
            </c:numRef>
          </c:yVal>
        </c:ser>
        <c:ser>
          <c:idx val="8"/>
          <c:order val="10"/>
          <c:spPr>
            <a:ln w="19050">
              <a:solidFill>
                <a:srgbClr val="FF0000"/>
              </a:solidFill>
              <a:prstDash val="sysDash"/>
            </a:ln>
          </c:spPr>
          <c:marker>
            <c:symbol val="none"/>
          </c:marker>
          <c:xVal>
            <c:numRef>
              <c:f>BL12_phase1!$A$76:$A$88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BL12_phase1!$G$76:$G$88</c:f>
              <c:numCache>
                <c:formatCode>0.000E+00</c:formatCode>
                <c:ptCount val="13"/>
                <c:pt idx="0">
                  <c:v>4.79E+19</c:v>
                </c:pt>
                <c:pt idx="1">
                  <c:v>4.691E+19</c:v>
                </c:pt>
                <c:pt idx="2">
                  <c:v>4.574E+19</c:v>
                </c:pt>
                <c:pt idx="3">
                  <c:v>4.4380000000000033E+19</c:v>
                </c:pt>
                <c:pt idx="4">
                  <c:v>4.283E+19</c:v>
                </c:pt>
                <c:pt idx="5">
                  <c:v>4.108E+19</c:v>
                </c:pt>
                <c:pt idx="6">
                  <c:v>3.915E+19</c:v>
                </c:pt>
                <c:pt idx="7">
                  <c:v>3.702E+19</c:v>
                </c:pt>
                <c:pt idx="8">
                  <c:v>3.473E+19</c:v>
                </c:pt>
                <c:pt idx="9">
                  <c:v>3.228E+19</c:v>
                </c:pt>
                <c:pt idx="10">
                  <c:v>2.969E+19</c:v>
                </c:pt>
                <c:pt idx="11">
                  <c:v>2.699E+19</c:v>
                </c:pt>
                <c:pt idx="12">
                  <c:v>2.423E+19</c:v>
                </c:pt>
              </c:numCache>
            </c:numRef>
          </c:yVal>
        </c:ser>
        <c:ser>
          <c:idx val="9"/>
          <c:order val="11"/>
          <c:spPr>
            <a:ln w="19050">
              <a:solidFill>
                <a:srgbClr val="FF0000"/>
              </a:solidFill>
              <a:prstDash val="sysDash"/>
            </a:ln>
          </c:spPr>
          <c:marker>
            <c:symbol val="none"/>
          </c:marker>
          <c:xVal>
            <c:numRef>
              <c:f>BL12_phase1!$A$108:$A$118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BL12_phase1!$G$108:$G$118</c:f>
              <c:numCache>
                <c:formatCode>0.000E+00</c:formatCode>
                <c:ptCount val="11"/>
                <c:pt idx="0">
                  <c:v>3.4139999999999988E+19</c:v>
                </c:pt>
                <c:pt idx="1">
                  <c:v>3.2670000000000012E+19</c:v>
                </c:pt>
                <c:pt idx="2">
                  <c:v>3.106E+19</c:v>
                </c:pt>
                <c:pt idx="3">
                  <c:v>2.933E+19</c:v>
                </c:pt>
                <c:pt idx="4">
                  <c:v>2.7480000000000012E+19</c:v>
                </c:pt>
                <c:pt idx="5">
                  <c:v>2.553E+19</c:v>
                </c:pt>
                <c:pt idx="6">
                  <c:v>2.3489999999999988E+19</c:v>
                </c:pt>
                <c:pt idx="7">
                  <c:v>2.1389999999999988E+19</c:v>
                </c:pt>
                <c:pt idx="8">
                  <c:v>1.925E+19</c:v>
                </c:pt>
                <c:pt idx="9">
                  <c:v>1.7089999999999963E+19</c:v>
                </c:pt>
                <c:pt idx="10">
                  <c:v>1.496E+19</c:v>
                </c:pt>
              </c:numCache>
            </c:numRef>
          </c:yVal>
        </c:ser>
        <c:ser>
          <c:idx val="10"/>
          <c:order val="12"/>
          <c:spPr>
            <a:ln w="19050">
              <a:solidFill>
                <a:srgbClr val="FF0000"/>
              </a:solidFill>
              <a:prstDash val="sysDash"/>
            </a:ln>
          </c:spPr>
          <c:marker>
            <c:symbol val="none"/>
          </c:marker>
          <c:xVal>
            <c:numRef>
              <c:f>BL12_phase1!$A$140:$A$149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BL12_phase1!$G$140:$G$149</c:f>
              <c:numCache>
                <c:formatCode>0.000E+00</c:formatCode>
                <c:ptCount val="10"/>
                <c:pt idx="0">
                  <c:v>2.4019999999999988E+19</c:v>
                </c:pt>
                <c:pt idx="1">
                  <c:v>2.246E+19</c:v>
                </c:pt>
                <c:pt idx="2">
                  <c:v>2.083E+19</c:v>
                </c:pt>
                <c:pt idx="3">
                  <c:v>1.914E+19</c:v>
                </c:pt>
                <c:pt idx="4">
                  <c:v>1.7409999999999965E+19</c:v>
                </c:pt>
                <c:pt idx="5">
                  <c:v>1.567E+19</c:v>
                </c:pt>
                <c:pt idx="6">
                  <c:v>1.392000000000002E+19</c:v>
                </c:pt>
                <c:pt idx="7">
                  <c:v>1.22E+19</c:v>
                </c:pt>
                <c:pt idx="8">
                  <c:v>1.053E+19</c:v>
                </c:pt>
                <c:pt idx="9">
                  <c:v>8.933E+18</c:v>
                </c:pt>
              </c:numCache>
            </c:numRef>
          </c:yVal>
        </c:ser>
        <c:ser>
          <c:idx val="11"/>
          <c:order val="13"/>
          <c:spPr>
            <a:ln w="19050">
              <a:solidFill>
                <a:srgbClr val="FF0000"/>
              </a:solidFill>
              <a:prstDash val="sysDash"/>
            </a:ln>
          </c:spPr>
          <c:marker>
            <c:symbol val="none"/>
          </c:marker>
          <c:xVal>
            <c:numRef>
              <c:f>BL12_phase1!$A$172:$A$198</c:f>
              <c:numCache>
                <c:formatCode>0.000</c:formatCode>
                <c:ptCount val="27"/>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pt idx="17">
                  <c:v>24972.1</c:v>
                </c:pt>
                <c:pt idx="18">
                  <c:v>25992.5</c:v>
                </c:pt>
                <c:pt idx="19">
                  <c:v>27042.7</c:v>
                </c:pt>
                <c:pt idx="20">
                  <c:v>28119.599999999944</c:v>
                </c:pt>
                <c:pt idx="21">
                  <c:v>29219</c:v>
                </c:pt>
                <c:pt idx="22">
                  <c:v>30336.1</c:v>
                </c:pt>
                <c:pt idx="23">
                  <c:v>31464.5</c:v>
                </c:pt>
                <c:pt idx="24">
                  <c:v>32597.1</c:v>
                </c:pt>
                <c:pt idx="25">
                  <c:v>33725.300000000003</c:v>
                </c:pt>
                <c:pt idx="26">
                  <c:v>34839.599999999999</c:v>
                </c:pt>
              </c:numCache>
            </c:numRef>
          </c:xVal>
          <c:yVal>
            <c:numRef>
              <c:f>BL12_phase1!$G$172:$G$198</c:f>
              <c:numCache>
                <c:formatCode>0.000E+00</c:formatCode>
                <c:ptCount val="27"/>
                <c:pt idx="0">
                  <c:v>1.6820000000000031E+19</c:v>
                </c:pt>
                <c:pt idx="1">
                  <c:v>1.537E+19</c:v>
                </c:pt>
                <c:pt idx="2">
                  <c:v>1.390000000000002E+19</c:v>
                </c:pt>
                <c:pt idx="3">
                  <c:v>1.2429999999999967E+19</c:v>
                </c:pt>
                <c:pt idx="4">
                  <c:v>1.098E+19</c:v>
                </c:pt>
                <c:pt idx="5">
                  <c:v>9.569E+18</c:v>
                </c:pt>
                <c:pt idx="6">
                  <c:v>8.210000000000001E+18</c:v>
                </c:pt>
                <c:pt idx="7">
                  <c:v>6.925E+18</c:v>
                </c:pt>
                <c:pt idx="8">
                  <c:v>5.733000000000001E+18</c:v>
                </c:pt>
                <c:pt idx="9">
                  <c:v>4.646999999999999E+18</c:v>
                </c:pt>
                <c:pt idx="10">
                  <c:v>3.681E+18</c:v>
                </c:pt>
                <c:pt idx="11">
                  <c:v>2.84E+18</c:v>
                </c:pt>
                <c:pt idx="12">
                  <c:v>2.129E+18</c:v>
                </c:pt>
                <c:pt idx="13">
                  <c:v>1.546E+18</c:v>
                </c:pt>
                <c:pt idx="14">
                  <c:v>1.0820000000000001E+18</c:v>
                </c:pt>
                <c:pt idx="15">
                  <c:v>7.2790000000000013E+17</c:v>
                </c:pt>
                <c:pt idx="16">
                  <c:v>4.679E+17</c:v>
                </c:pt>
                <c:pt idx="17">
                  <c:v>2.86E+17</c:v>
                </c:pt>
                <c:pt idx="18">
                  <c:v>1.651E+17</c:v>
                </c:pt>
                <c:pt idx="19">
                  <c:v>8.9440000000000016E+16</c:v>
                </c:pt>
                <c:pt idx="20">
                  <c:v>4.507E+16</c:v>
                </c:pt>
                <c:pt idx="21">
                  <c:v>2.094E+16</c:v>
                </c:pt>
                <c:pt idx="22">
                  <c:v>8869000000000000</c:v>
                </c:pt>
                <c:pt idx="23">
                  <c:v>3382000000000000</c:v>
                </c:pt>
                <c:pt idx="24">
                  <c:v>1143000000000000</c:v>
                </c:pt>
                <c:pt idx="25">
                  <c:v>336800000000000</c:v>
                </c:pt>
                <c:pt idx="26">
                  <c:v>84510000000000</c:v>
                </c:pt>
              </c:numCache>
            </c:numRef>
          </c:yVal>
        </c:ser>
        <c:ser>
          <c:idx val="13"/>
          <c:order val="14"/>
          <c:spPr>
            <a:ln w="19050">
              <a:solidFill>
                <a:srgbClr val="0000FF"/>
              </a:solidFill>
              <a:prstDash val="dashDot"/>
            </a:ln>
          </c:spPr>
          <c:marker>
            <c:symbol val="none"/>
          </c:marker>
          <c:xVal>
            <c:numRef>
              <c:f>BL12_phase2!$A$44:$A$61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BL12_phase2!$G$44:$G$61</c:f>
              <c:numCache>
                <c:formatCode>0.000E+00</c:formatCode>
                <c:ptCount val="18"/>
                <c:pt idx="0">
                  <c:v>7.996E+19</c:v>
                </c:pt>
                <c:pt idx="1">
                  <c:v>8.042E+19</c:v>
                </c:pt>
                <c:pt idx="2">
                  <c:v>8.068E+19</c:v>
                </c:pt>
                <c:pt idx="3">
                  <c:v>8.073E+19</c:v>
                </c:pt>
                <c:pt idx="4">
                  <c:v>8.0520000000000066E+19</c:v>
                </c:pt>
                <c:pt idx="5">
                  <c:v>8.004E+19</c:v>
                </c:pt>
                <c:pt idx="6">
                  <c:v>7.925E+19</c:v>
                </c:pt>
                <c:pt idx="7">
                  <c:v>7.812E+19</c:v>
                </c:pt>
                <c:pt idx="8">
                  <c:v>7.6639999999999967E+19</c:v>
                </c:pt>
                <c:pt idx="9">
                  <c:v>7.478E+19</c:v>
                </c:pt>
                <c:pt idx="10">
                  <c:v>7.252E+19</c:v>
                </c:pt>
                <c:pt idx="11">
                  <c:v>6.985E+19</c:v>
                </c:pt>
                <c:pt idx="12">
                  <c:v>6.677E+19</c:v>
                </c:pt>
                <c:pt idx="13">
                  <c:v>6.3269999999999975E+19</c:v>
                </c:pt>
                <c:pt idx="14">
                  <c:v>5.9380000000000033E+19</c:v>
                </c:pt>
                <c:pt idx="15">
                  <c:v>5.513E+19</c:v>
                </c:pt>
                <c:pt idx="16">
                  <c:v>5.055E+19</c:v>
                </c:pt>
                <c:pt idx="17">
                  <c:v>4.572E+19</c:v>
                </c:pt>
              </c:numCache>
            </c:numRef>
          </c:yVal>
        </c:ser>
        <c:ser>
          <c:idx val="14"/>
          <c:order val="15"/>
          <c:spPr>
            <a:ln w="19050">
              <a:solidFill>
                <a:srgbClr val="0000FF"/>
              </a:solidFill>
              <a:prstDash val="dashDot"/>
            </a:ln>
          </c:spPr>
          <c:marker>
            <c:symbol val="none"/>
          </c:marker>
          <c:xVal>
            <c:numRef>
              <c:f>BL12_phase2!$A$76:$A$88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BL12_phase2!$G$76:$G$88</c:f>
              <c:numCache>
                <c:formatCode>0.000E+00</c:formatCode>
                <c:ptCount val="13"/>
                <c:pt idx="0">
                  <c:v>6E+19</c:v>
                </c:pt>
                <c:pt idx="1">
                  <c:v>5.893E+19</c:v>
                </c:pt>
                <c:pt idx="2">
                  <c:v>5.763E+19</c:v>
                </c:pt>
                <c:pt idx="3">
                  <c:v>5.609E+19</c:v>
                </c:pt>
                <c:pt idx="4">
                  <c:v>5.429E+19</c:v>
                </c:pt>
                <c:pt idx="5">
                  <c:v>5.223E+19</c:v>
                </c:pt>
                <c:pt idx="6">
                  <c:v>4.9910000000000033E+19</c:v>
                </c:pt>
                <c:pt idx="7">
                  <c:v>4.734E+19</c:v>
                </c:pt>
                <c:pt idx="8">
                  <c:v>4.453E+19</c:v>
                </c:pt>
                <c:pt idx="9">
                  <c:v>4.1499999999999975E+19</c:v>
                </c:pt>
                <c:pt idx="10">
                  <c:v>3.828E+19</c:v>
                </c:pt>
                <c:pt idx="11">
                  <c:v>3.4899999999999988E+19</c:v>
                </c:pt>
                <c:pt idx="12">
                  <c:v>3.141E+19</c:v>
                </c:pt>
              </c:numCache>
            </c:numRef>
          </c:yVal>
        </c:ser>
        <c:ser>
          <c:idx val="15"/>
          <c:order val="16"/>
          <c:spPr>
            <a:ln w="19050">
              <a:solidFill>
                <a:srgbClr val="0000FF"/>
              </a:solidFill>
              <a:prstDash val="dashDot"/>
            </a:ln>
          </c:spPr>
          <c:marker>
            <c:symbol val="none"/>
          </c:marker>
          <c:xVal>
            <c:numRef>
              <c:f>BL12_phase2!$A$108:$A$118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BL12_phase2!$G$108:$G$118</c:f>
              <c:numCache>
                <c:formatCode>0.000E+00</c:formatCode>
                <c:ptCount val="11"/>
                <c:pt idx="0">
                  <c:v>4.2890000000000033E+19</c:v>
                </c:pt>
                <c:pt idx="1">
                  <c:v>4.116E+19</c:v>
                </c:pt>
                <c:pt idx="2">
                  <c:v>3.925E+19</c:v>
                </c:pt>
                <c:pt idx="3">
                  <c:v>3.716E+19</c:v>
                </c:pt>
                <c:pt idx="4">
                  <c:v>3.4919999999999988E+19</c:v>
                </c:pt>
                <c:pt idx="5">
                  <c:v>3.2519999999999988E+19</c:v>
                </c:pt>
                <c:pt idx="6">
                  <c:v>3.001E+19</c:v>
                </c:pt>
                <c:pt idx="7">
                  <c:v>2.7400000000000012E+19</c:v>
                </c:pt>
                <c:pt idx="8">
                  <c:v>2.4719999999999988E+19</c:v>
                </c:pt>
                <c:pt idx="9">
                  <c:v>2.201E+19</c:v>
                </c:pt>
                <c:pt idx="10">
                  <c:v>1.931E+19</c:v>
                </c:pt>
              </c:numCache>
            </c:numRef>
          </c:yVal>
        </c:ser>
        <c:ser>
          <c:idx val="16"/>
          <c:order val="17"/>
          <c:spPr>
            <a:ln w="19050">
              <a:solidFill>
                <a:srgbClr val="0000FF"/>
              </a:solidFill>
              <a:prstDash val="dashDot"/>
            </a:ln>
          </c:spPr>
          <c:marker>
            <c:symbol val="none"/>
          </c:marker>
          <c:xVal>
            <c:numRef>
              <c:f>BL12_phase2!$A$140:$A$149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BL12_phase2!$G$140:$G$149</c:f>
              <c:numCache>
                <c:formatCode>0.000E+00</c:formatCode>
                <c:ptCount val="10"/>
                <c:pt idx="0">
                  <c:v>3.026E+19</c:v>
                </c:pt>
                <c:pt idx="1">
                  <c:v>2.8369999999999967E+19</c:v>
                </c:pt>
                <c:pt idx="2">
                  <c:v>2.638E+19</c:v>
                </c:pt>
                <c:pt idx="3">
                  <c:v>2.4309999999999988E+19</c:v>
                </c:pt>
                <c:pt idx="4">
                  <c:v>2.218E+19</c:v>
                </c:pt>
                <c:pt idx="5">
                  <c:v>2E+19</c:v>
                </c:pt>
                <c:pt idx="6">
                  <c:v>1.782E+19</c:v>
                </c:pt>
                <c:pt idx="7">
                  <c:v>1.566E+19</c:v>
                </c:pt>
                <c:pt idx="8">
                  <c:v>1.355E+19</c:v>
                </c:pt>
                <c:pt idx="9">
                  <c:v>1.152000000000002E+19</c:v>
                </c:pt>
              </c:numCache>
            </c:numRef>
          </c:yVal>
        </c:ser>
        <c:ser>
          <c:idx val="17"/>
          <c:order val="18"/>
          <c:spPr>
            <a:ln w="19050">
              <a:solidFill>
                <a:srgbClr val="0000FF"/>
              </a:solidFill>
              <a:prstDash val="dashDot"/>
            </a:ln>
          </c:spPr>
          <c:marker>
            <c:symbol val="none"/>
          </c:marker>
          <c:xVal>
            <c:numRef>
              <c:f>BL12_phase2!$A$172:$A$188</c:f>
              <c:numCache>
                <c:formatCode>0.000</c:formatCode>
                <c:ptCount val="17"/>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numCache>
            </c:numRef>
          </c:xVal>
          <c:yVal>
            <c:numRef>
              <c:f>BL12_phase2!$G$172:$G$188</c:f>
              <c:numCache>
                <c:formatCode>0.000E+00</c:formatCode>
                <c:ptCount val="17"/>
                <c:pt idx="0">
                  <c:v>2.125E+19</c:v>
                </c:pt>
                <c:pt idx="1">
                  <c:v>1.947E+19</c:v>
                </c:pt>
                <c:pt idx="2">
                  <c:v>1.765E+19</c:v>
                </c:pt>
                <c:pt idx="3">
                  <c:v>1.583E+19</c:v>
                </c:pt>
                <c:pt idx="4">
                  <c:v>1.402E+19</c:v>
                </c:pt>
                <c:pt idx="5">
                  <c:v>1.224E+19</c:v>
                </c:pt>
                <c:pt idx="6">
                  <c:v>1.053E+19</c:v>
                </c:pt>
                <c:pt idx="7">
                  <c:v>8.904E+18</c:v>
                </c:pt>
                <c:pt idx="8">
                  <c:v>7.388E+18</c:v>
                </c:pt>
                <c:pt idx="9">
                  <c:v>6.003E+18</c:v>
                </c:pt>
                <c:pt idx="10">
                  <c:v>4.766E+18</c:v>
                </c:pt>
                <c:pt idx="11">
                  <c:v>3.686E+18</c:v>
                </c:pt>
                <c:pt idx="12">
                  <c:v>2.77E+18</c:v>
                </c:pt>
                <c:pt idx="13">
                  <c:v>2.0149999999999997E+18</c:v>
                </c:pt>
                <c:pt idx="14">
                  <c:v>1.414E+18</c:v>
                </c:pt>
                <c:pt idx="15">
                  <c:v>9.532E+17</c:v>
                </c:pt>
                <c:pt idx="16">
                  <c:v>6.141E+17</c:v>
                </c:pt>
              </c:numCache>
            </c:numRef>
          </c:yVal>
        </c:ser>
        <c:ser>
          <c:idx val="21"/>
          <c:order val="19"/>
          <c:spPr>
            <a:ln w="19050">
              <a:solidFill>
                <a:srgbClr val="00B050"/>
              </a:solidFill>
              <a:prstDash val="sysDot"/>
            </a:ln>
          </c:spPr>
          <c:marker>
            <c:symbol val="none"/>
          </c:marker>
          <c:xVal>
            <c:numRef>
              <c:f>BL12_achromat!$A$44:$A$61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BL12_achromat!$G$44:$G$61</c:f>
              <c:numCache>
                <c:formatCode>0.000E+00</c:formatCode>
                <c:ptCount val="18"/>
                <c:pt idx="0">
                  <c:v>2.401E+19</c:v>
                </c:pt>
                <c:pt idx="1">
                  <c:v>2.3959999999999988E+19</c:v>
                </c:pt>
                <c:pt idx="2">
                  <c:v>2.3849999999999988E+19</c:v>
                </c:pt>
                <c:pt idx="3">
                  <c:v>2.367E+19</c:v>
                </c:pt>
                <c:pt idx="4">
                  <c:v>2.3419999999999988E+19</c:v>
                </c:pt>
                <c:pt idx="5">
                  <c:v>2.3099999999999988E+19</c:v>
                </c:pt>
                <c:pt idx="6">
                  <c:v>2.269E+19</c:v>
                </c:pt>
                <c:pt idx="7">
                  <c:v>2.22E+19</c:v>
                </c:pt>
                <c:pt idx="8">
                  <c:v>2.161E+19</c:v>
                </c:pt>
                <c:pt idx="9">
                  <c:v>2.0919999999999988E+19</c:v>
                </c:pt>
                <c:pt idx="10">
                  <c:v>2.0139999999999988E+19</c:v>
                </c:pt>
                <c:pt idx="11">
                  <c:v>1.925E+19</c:v>
                </c:pt>
                <c:pt idx="12">
                  <c:v>1.826E+19</c:v>
                </c:pt>
                <c:pt idx="13">
                  <c:v>1.718E+19</c:v>
                </c:pt>
                <c:pt idx="14">
                  <c:v>1.6E+19</c:v>
                </c:pt>
                <c:pt idx="15">
                  <c:v>1.4749999999999965E+19</c:v>
                </c:pt>
                <c:pt idx="16">
                  <c:v>1.344E+19</c:v>
                </c:pt>
                <c:pt idx="17">
                  <c:v>1.2069999999999963E+19</c:v>
                </c:pt>
              </c:numCache>
            </c:numRef>
          </c:yVal>
        </c:ser>
        <c:ser>
          <c:idx val="22"/>
          <c:order val="20"/>
          <c:spPr>
            <a:ln w="19050">
              <a:solidFill>
                <a:srgbClr val="00B050"/>
              </a:solidFill>
              <a:prstDash val="sysDot"/>
            </a:ln>
          </c:spPr>
          <c:marker>
            <c:symbol val="none"/>
          </c:marker>
          <c:xVal>
            <c:numRef>
              <c:f>BL12_achromat!$A$76:$A$88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BL12_achromat!$G$76:$G$88</c:f>
              <c:numCache>
                <c:formatCode>0.000E+00</c:formatCode>
                <c:ptCount val="13"/>
                <c:pt idx="0">
                  <c:v>1.73E+19</c:v>
                </c:pt>
                <c:pt idx="1">
                  <c:v>1.687E+19</c:v>
                </c:pt>
                <c:pt idx="2">
                  <c:v>1.638000000000002E+19</c:v>
                </c:pt>
                <c:pt idx="3">
                  <c:v>1.583E+19</c:v>
                </c:pt>
                <c:pt idx="4">
                  <c:v>1.522E+19</c:v>
                </c:pt>
                <c:pt idx="5">
                  <c:v>1.454E+19</c:v>
                </c:pt>
                <c:pt idx="6">
                  <c:v>1.380000000000002E+19</c:v>
                </c:pt>
                <c:pt idx="7">
                  <c:v>1.3E+19</c:v>
                </c:pt>
                <c:pt idx="8">
                  <c:v>1.2149999999999963E+19</c:v>
                </c:pt>
                <c:pt idx="9">
                  <c:v>1.124000000000002E+19</c:v>
                </c:pt>
                <c:pt idx="10">
                  <c:v>1.03E+19</c:v>
                </c:pt>
                <c:pt idx="11">
                  <c:v>9.332E+18</c:v>
                </c:pt>
                <c:pt idx="12">
                  <c:v>8.344000000000001E+18</c:v>
                </c:pt>
              </c:numCache>
            </c:numRef>
          </c:yVal>
        </c:ser>
        <c:ser>
          <c:idx val="23"/>
          <c:order val="21"/>
          <c:spPr>
            <a:ln w="19050">
              <a:solidFill>
                <a:srgbClr val="00B050"/>
              </a:solidFill>
              <a:prstDash val="sysDot"/>
            </a:ln>
          </c:spPr>
          <c:marker>
            <c:symbol val="none"/>
          </c:marker>
          <c:xVal>
            <c:numRef>
              <c:f>BL12_achromat!$A$108:$A$118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BL12_achromat!$G$108:$G$118</c:f>
              <c:numCache>
                <c:formatCode>0.000E+00</c:formatCode>
                <c:ptCount val="11"/>
                <c:pt idx="0">
                  <c:v>1.206E+19</c:v>
                </c:pt>
                <c:pt idx="1">
                  <c:v>1.150000000000002E+19</c:v>
                </c:pt>
                <c:pt idx="2">
                  <c:v>1.09E+19</c:v>
                </c:pt>
                <c:pt idx="3">
                  <c:v>1.025E+19</c:v>
                </c:pt>
                <c:pt idx="4">
                  <c:v>9.574E+18</c:v>
                </c:pt>
                <c:pt idx="5">
                  <c:v>8.8620000000000246E+18</c:v>
                </c:pt>
                <c:pt idx="6">
                  <c:v>8.126000000000001E+18</c:v>
                </c:pt>
                <c:pt idx="7">
                  <c:v>7.373E+18</c:v>
                </c:pt>
                <c:pt idx="8">
                  <c:v>6.611E+18</c:v>
                </c:pt>
                <c:pt idx="9">
                  <c:v>5.85E+18</c:v>
                </c:pt>
                <c:pt idx="10">
                  <c:v>5.101999999999999E+18</c:v>
                </c:pt>
              </c:numCache>
            </c:numRef>
          </c:yVal>
        </c:ser>
        <c:ser>
          <c:idx val="24"/>
          <c:order val="22"/>
          <c:spPr>
            <a:ln w="19050">
              <a:solidFill>
                <a:srgbClr val="00B050"/>
              </a:solidFill>
              <a:prstDash val="sysDot"/>
            </a:ln>
          </c:spPr>
          <c:marker>
            <c:symbol val="none"/>
          </c:marker>
          <c:xVal>
            <c:numRef>
              <c:f>BL12_achromat!$A$140:$A$149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BL12_achromat!$G$140:$G$149</c:f>
              <c:numCache>
                <c:formatCode>0.000E+00</c:formatCode>
                <c:ptCount val="10"/>
                <c:pt idx="0">
                  <c:v>8.378E+18</c:v>
                </c:pt>
                <c:pt idx="1">
                  <c:v>7.808E+18</c:v>
                </c:pt>
                <c:pt idx="2">
                  <c:v>7.217E+18</c:v>
                </c:pt>
                <c:pt idx="3">
                  <c:v>6.611E+18</c:v>
                </c:pt>
                <c:pt idx="4">
                  <c:v>5.995E+18</c:v>
                </c:pt>
                <c:pt idx="5">
                  <c:v>5.376E+18</c:v>
                </c:pt>
                <c:pt idx="6">
                  <c:v>4.761E+18</c:v>
                </c:pt>
                <c:pt idx="7">
                  <c:v>4.159E+18</c:v>
                </c:pt>
                <c:pt idx="8">
                  <c:v>3.578E+18</c:v>
                </c:pt>
                <c:pt idx="9">
                  <c:v>3.026E+18</c:v>
                </c:pt>
              </c:numCache>
            </c:numRef>
          </c:yVal>
        </c:ser>
        <c:ser>
          <c:idx val="25"/>
          <c:order val="23"/>
          <c:spPr>
            <a:ln w="19050">
              <a:solidFill>
                <a:srgbClr val="00B050"/>
              </a:solidFill>
              <a:prstDash val="sysDot"/>
            </a:ln>
          </c:spPr>
          <c:marker>
            <c:symbol val="none"/>
          </c:marker>
          <c:xVal>
            <c:numRef>
              <c:f>BL12_achromat!$A$172:$A$200</c:f>
              <c:numCache>
                <c:formatCode>0.000</c:formatCode>
                <c:ptCount val="29"/>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pt idx="17">
                  <c:v>24972.1</c:v>
                </c:pt>
                <c:pt idx="18">
                  <c:v>25992.5</c:v>
                </c:pt>
                <c:pt idx="19">
                  <c:v>27042.7</c:v>
                </c:pt>
                <c:pt idx="20">
                  <c:v>28119.599999999944</c:v>
                </c:pt>
                <c:pt idx="21">
                  <c:v>29219</c:v>
                </c:pt>
                <c:pt idx="22">
                  <c:v>30336.1</c:v>
                </c:pt>
                <c:pt idx="23">
                  <c:v>31464.5</c:v>
                </c:pt>
                <c:pt idx="24">
                  <c:v>32597.1</c:v>
                </c:pt>
                <c:pt idx="25">
                  <c:v>33725.300000000003</c:v>
                </c:pt>
                <c:pt idx="26">
                  <c:v>34839.599999999999</c:v>
                </c:pt>
                <c:pt idx="27">
                  <c:v>35929</c:v>
                </c:pt>
                <c:pt idx="28">
                  <c:v>36981.800000000003</c:v>
                </c:pt>
              </c:numCache>
            </c:numRef>
          </c:xVal>
          <c:yVal>
            <c:numRef>
              <c:f>BL12_achromat!$G$172:$G$200</c:f>
              <c:numCache>
                <c:formatCode>0.000E+00</c:formatCode>
                <c:ptCount val="29"/>
                <c:pt idx="0">
                  <c:v>5.818E+18</c:v>
                </c:pt>
                <c:pt idx="1">
                  <c:v>5.299E+18</c:v>
                </c:pt>
                <c:pt idx="2">
                  <c:v>4.7790000000000031E+18</c:v>
                </c:pt>
                <c:pt idx="3">
                  <c:v>4.261E+18</c:v>
                </c:pt>
                <c:pt idx="4">
                  <c:v>3.752E+18</c:v>
                </c:pt>
                <c:pt idx="5">
                  <c:v>3.259E+18</c:v>
                </c:pt>
                <c:pt idx="6">
                  <c:v>2.787000000000001E+18</c:v>
                </c:pt>
                <c:pt idx="7">
                  <c:v>2.344E+18</c:v>
                </c:pt>
                <c:pt idx="8">
                  <c:v>1.935E+18</c:v>
                </c:pt>
                <c:pt idx="9">
                  <c:v>1.564E+18</c:v>
                </c:pt>
                <c:pt idx="10">
                  <c:v>1.235E+18</c:v>
                </c:pt>
                <c:pt idx="11">
                  <c:v>9.5020000000000026E+17</c:v>
                </c:pt>
                <c:pt idx="12">
                  <c:v>7.103E+17</c:v>
                </c:pt>
                <c:pt idx="13">
                  <c:v>5.141E+17</c:v>
                </c:pt>
                <c:pt idx="14">
                  <c:v>3.589E+17</c:v>
                </c:pt>
                <c:pt idx="15">
                  <c:v>2.407E+17</c:v>
                </c:pt>
                <c:pt idx="16">
                  <c:v>1.543E+17</c:v>
                </c:pt>
                <c:pt idx="17">
                  <c:v>9.4050000000000048E+16</c:v>
                </c:pt>
                <c:pt idx="18">
                  <c:v>5.416E+16</c:v>
                </c:pt>
                <c:pt idx="19">
                  <c:v>2.925E+16</c:v>
                </c:pt>
                <c:pt idx="20">
                  <c:v>1.47E+16</c:v>
                </c:pt>
                <c:pt idx="21">
                  <c:v>6813000000000000</c:v>
                </c:pt>
                <c:pt idx="22">
                  <c:v>2878000000000000</c:v>
                </c:pt>
                <c:pt idx="23">
                  <c:v>1095000000000000</c:v>
                </c:pt>
                <c:pt idx="24">
                  <c:v>369300000000000</c:v>
                </c:pt>
                <c:pt idx="25">
                  <c:v>108500000000000</c:v>
                </c:pt>
                <c:pt idx="26">
                  <c:v>27170000000000</c:v>
                </c:pt>
                <c:pt idx="27">
                  <c:v>5642000000000</c:v>
                </c:pt>
                <c:pt idx="28">
                  <c:v>938800000000</c:v>
                </c:pt>
              </c:numCache>
            </c:numRef>
          </c:yVal>
        </c:ser>
        <c:axId val="74720768"/>
        <c:axId val="74921088"/>
      </c:scatterChart>
      <c:valAx>
        <c:axId val="74720768"/>
        <c:scaling>
          <c:orientation val="minMax"/>
          <c:max val="20000"/>
          <c:min val="0"/>
        </c:scaling>
        <c:axPos val="b"/>
        <c:title>
          <c:tx>
            <c:rich>
              <a:bodyPr/>
              <a:lstStyle/>
              <a:p>
                <a:pPr>
                  <a:defRPr sz="1200"/>
                </a:pPr>
                <a:r>
                  <a:rPr lang="en-US" sz="1200">
                    <a:latin typeface="Times New Roman" pitchFamily="18" charset="0"/>
                    <a:cs typeface="Times New Roman" pitchFamily="18" charset="0"/>
                  </a:rPr>
                  <a:t>energy</a:t>
                </a:r>
                <a:r>
                  <a:rPr lang="en-US" sz="1200" baseline="0">
                    <a:latin typeface="Times New Roman" pitchFamily="18" charset="0"/>
                    <a:cs typeface="Times New Roman" pitchFamily="18" charset="0"/>
                  </a:rPr>
                  <a:t> (eV)</a:t>
                </a:r>
                <a:endParaRPr lang="en-US" sz="1200">
                  <a:latin typeface="Times New Roman" pitchFamily="18" charset="0"/>
                  <a:cs typeface="Times New Roman" pitchFamily="18" charset="0"/>
                </a:endParaRPr>
              </a:p>
            </c:rich>
          </c:tx>
          <c:layout>
            <c:manualLayout>
              <c:xMode val="edge"/>
              <c:yMode val="edge"/>
              <c:x val="0.4816957431695858"/>
              <c:y val="0.93594416806685776"/>
            </c:manualLayout>
          </c:layout>
        </c:title>
        <c:numFmt formatCode="0" sourceLinked="0"/>
        <c:majorTickMark val="in"/>
        <c:minorTickMark val="in"/>
        <c:tickLblPos val="nextTo"/>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74921088"/>
        <c:crosses val="autoZero"/>
        <c:crossBetween val="midCat"/>
      </c:valAx>
      <c:valAx>
        <c:axId val="74921088"/>
        <c:scaling>
          <c:logBase val="10"/>
          <c:orientation val="minMax"/>
          <c:max val="2E+20"/>
          <c:min val="1E+18"/>
        </c:scaling>
        <c:axPos val="l"/>
        <c:majorGridlines/>
        <c:title>
          <c:tx>
            <c:rich>
              <a:bodyPr/>
              <a:lstStyle/>
              <a:p>
                <a:pPr>
                  <a:defRPr sz="1200" baseline="0">
                    <a:latin typeface="Times New Roman" pitchFamily="18" charset="0"/>
                  </a:defRPr>
                </a:pPr>
                <a:r>
                  <a:rPr lang="en-US" sz="1200" baseline="0">
                    <a:latin typeface="Times New Roman" pitchFamily="18" charset="0"/>
                  </a:rPr>
                  <a:t>brightness (ph/s mm^2 mrad^2 0.1%BW)    </a:t>
                </a:r>
              </a:p>
            </c:rich>
          </c:tx>
          <c:layout>
            <c:manualLayout>
              <c:xMode val="edge"/>
              <c:yMode val="edge"/>
              <c:x val="8.9483460008888197E-3"/>
              <c:y val="0.14378677560702421"/>
            </c:manualLayout>
          </c:layout>
        </c:title>
        <c:numFmt formatCode="0.0E+00" sourceLinked="0"/>
        <c:minorTickMark val="in"/>
        <c:tickLblPos val="nextTo"/>
        <c:txPr>
          <a:bodyPr/>
          <a:lstStyle/>
          <a:p>
            <a:pPr>
              <a:defRPr sz="1200" baseline="0">
                <a:latin typeface="Times New Roman" pitchFamily="18" charset="0"/>
              </a:defRPr>
            </a:pPr>
            <a:endParaRPr lang="en-US"/>
          </a:p>
        </c:txPr>
        <c:crossAx val="74720768"/>
        <c:crosses val="autoZero"/>
        <c:crossBetween val="midCat"/>
      </c:valAx>
      <c:spPr>
        <a:ln>
          <a:solidFill>
            <a:srgbClr val="4F81BD"/>
          </a:solidFill>
        </a:ln>
      </c:spPr>
    </c:plotArea>
    <c:legend>
      <c:legendPos val="l"/>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egendEntry>
        <c:idx val="19"/>
        <c:delete val="1"/>
      </c:legendEntry>
      <c:legendEntry>
        <c:idx val="20"/>
        <c:delete val="1"/>
      </c:legendEntry>
      <c:legendEntry>
        <c:idx val="21"/>
        <c:delete val="1"/>
      </c:legendEntry>
      <c:legendEntry>
        <c:idx val="22"/>
        <c:delete val="1"/>
      </c:legendEntry>
      <c:legendEntry>
        <c:idx val="23"/>
        <c:delete val="1"/>
      </c:legendEntry>
      <c:layout>
        <c:manualLayout>
          <c:xMode val="edge"/>
          <c:yMode val="edge"/>
          <c:x val="0.14603628960272963"/>
          <c:y val="0.6807669752577995"/>
          <c:w val="0.42080077182827058"/>
          <c:h val="0.1741842102373187"/>
        </c:manualLayout>
      </c:layout>
      <c:overlay val="1"/>
      <c:txPr>
        <a:bodyPr/>
        <a:lstStyle/>
        <a:p>
          <a:pPr>
            <a:defRPr sz="1200"/>
          </a:pPr>
          <a:endParaRPr lang="en-US"/>
        </a:p>
      </c:txPr>
    </c:legend>
    <c:plotVisOnly val="1"/>
    <c:dispBlanksAs val="gap"/>
  </c:chart>
  <c:spPr>
    <a:solidFill>
      <a:srgbClr val="FFFFFF"/>
    </a:solidFill>
    <a:ln>
      <a:solidFill>
        <a:sysClr val="windowText" lastClr="000000"/>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200">
                <a:latin typeface="Times New Roman" pitchFamily="18" charset="0"/>
                <a:cs typeface="Times New Roman" pitchFamily="18" charset="0"/>
              </a:rPr>
              <a:t>SPEAR3 - BL12 U22</a:t>
            </a:r>
          </a:p>
        </c:rich>
      </c:tx>
      <c:layout>
        <c:manualLayout>
          <c:xMode val="edge"/>
          <c:yMode val="edge"/>
          <c:x val="0.43111425109488144"/>
          <c:y val="1.6736401673640183E-2"/>
        </c:manualLayout>
      </c:layout>
      <c:overlay val="1"/>
    </c:title>
    <c:plotArea>
      <c:layout>
        <c:manualLayout>
          <c:layoutTarget val="inner"/>
          <c:xMode val="edge"/>
          <c:yMode val="edge"/>
          <c:x val="0.14604130344777924"/>
          <c:y val="9.119296280433567E-2"/>
          <c:w val="0.81343771247118291"/>
          <c:h val="0.78335650512304944"/>
        </c:manualLayout>
      </c:layout>
      <c:scatterChart>
        <c:scatterStyle val="lineMarker"/>
        <c:ser>
          <c:idx val="12"/>
          <c:order val="0"/>
          <c:tx>
            <c:v>Low Emit - ph 2 (4.90nm/0.1%)</c:v>
          </c:tx>
          <c:spPr>
            <a:ln w="19050">
              <a:solidFill>
                <a:srgbClr val="0000FF"/>
              </a:solidFill>
              <a:prstDash val="dashDot"/>
            </a:ln>
          </c:spPr>
          <c:marker>
            <c:symbol val="none"/>
          </c:marker>
          <c:xVal>
            <c:numRef>
              <c:f>BL12_phase2!$A$12:$A$41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BL12_phase2!$G$12:$G$41</c:f>
              <c:numCache>
                <c:formatCode>0.000E+00</c:formatCode>
                <c:ptCount val="30"/>
                <c:pt idx="0">
                  <c:v>7.218E+19</c:v>
                </c:pt>
                <c:pt idx="1">
                  <c:v>7.456E+19</c:v>
                </c:pt>
                <c:pt idx="2">
                  <c:v>7.6969999999999967E+19</c:v>
                </c:pt>
                <c:pt idx="3">
                  <c:v>7.94E+19</c:v>
                </c:pt>
                <c:pt idx="4">
                  <c:v>8.184E+19</c:v>
                </c:pt>
                <c:pt idx="5">
                  <c:v>8.427E+19</c:v>
                </c:pt>
                <c:pt idx="6">
                  <c:v>8.668E+19</c:v>
                </c:pt>
                <c:pt idx="7">
                  <c:v>8.904E+19</c:v>
                </c:pt>
                <c:pt idx="8">
                  <c:v>9.1330000000000016E+19</c:v>
                </c:pt>
                <c:pt idx="9">
                  <c:v>9.3510000000000066E+19</c:v>
                </c:pt>
                <c:pt idx="10">
                  <c:v>9.557E+19</c:v>
                </c:pt>
                <c:pt idx="11">
                  <c:v>9.745E+19</c:v>
                </c:pt>
                <c:pt idx="12">
                  <c:v>9.912E+19</c:v>
                </c:pt>
                <c:pt idx="13">
                  <c:v>1.0049999999999967E+20</c:v>
                </c:pt>
                <c:pt idx="14">
                  <c:v>1.016E+20</c:v>
                </c:pt>
                <c:pt idx="15">
                  <c:v>1.024E+20</c:v>
                </c:pt>
                <c:pt idx="16">
                  <c:v>1.0269999999999967E+20</c:v>
                </c:pt>
                <c:pt idx="17">
                  <c:v>1.0249999999999967E+20</c:v>
                </c:pt>
                <c:pt idx="18">
                  <c:v>1.0169999999999967E+20</c:v>
                </c:pt>
                <c:pt idx="19">
                  <c:v>1.004E+20</c:v>
                </c:pt>
                <c:pt idx="20">
                  <c:v>9.836E+19</c:v>
                </c:pt>
                <c:pt idx="21">
                  <c:v>9.56E+19</c:v>
                </c:pt>
                <c:pt idx="22">
                  <c:v>9.208E+19</c:v>
                </c:pt>
                <c:pt idx="23">
                  <c:v>8.775E+19</c:v>
                </c:pt>
                <c:pt idx="24">
                  <c:v>8.263E+19</c:v>
                </c:pt>
                <c:pt idx="25">
                  <c:v>7.675E+19</c:v>
                </c:pt>
                <c:pt idx="26">
                  <c:v>7.015E+19</c:v>
                </c:pt>
                <c:pt idx="27">
                  <c:v>6.294E+19</c:v>
                </c:pt>
                <c:pt idx="28">
                  <c:v>5.523E+19</c:v>
                </c:pt>
                <c:pt idx="29">
                  <c:v>4.72E+19</c:v>
                </c:pt>
              </c:numCache>
            </c:numRef>
          </c:yVal>
        </c:ser>
        <c:ser>
          <c:idx val="6"/>
          <c:order val="1"/>
          <c:tx>
            <c:v>Low Emit - ph1 (6.76nm/0.1%)</c:v>
          </c:tx>
          <c:spPr>
            <a:ln w="19050">
              <a:solidFill>
                <a:srgbClr val="FF0000"/>
              </a:solidFill>
              <a:prstDash val="sysDash"/>
            </a:ln>
          </c:spPr>
          <c:marker>
            <c:symbol val="none"/>
          </c:marker>
          <c:xVal>
            <c:numRef>
              <c:f>BL12_phase1!$A$12:$A$41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BL12_phase1!$G$12:$G$41</c:f>
              <c:numCache>
                <c:formatCode>0.000E+00</c:formatCode>
                <c:ptCount val="30"/>
                <c:pt idx="0">
                  <c:v>5.721E+19</c:v>
                </c:pt>
                <c:pt idx="1">
                  <c:v>5.8919999999999975E+19</c:v>
                </c:pt>
                <c:pt idx="2">
                  <c:v>6.0649999999999853E+19</c:v>
                </c:pt>
                <c:pt idx="3">
                  <c:v>6.2380000000000033E+19</c:v>
                </c:pt>
                <c:pt idx="4">
                  <c:v>6.4110000000000033E+19</c:v>
                </c:pt>
                <c:pt idx="5">
                  <c:v>6.581E+19</c:v>
                </c:pt>
                <c:pt idx="6">
                  <c:v>6.7490000000000033E+19</c:v>
                </c:pt>
                <c:pt idx="7">
                  <c:v>6.9110000000000033E+19</c:v>
                </c:pt>
                <c:pt idx="8">
                  <c:v>7.0669999999999975E+19</c:v>
                </c:pt>
                <c:pt idx="9">
                  <c:v>7.2139999999999975E+19</c:v>
                </c:pt>
                <c:pt idx="10">
                  <c:v>7.349E+19</c:v>
                </c:pt>
                <c:pt idx="11">
                  <c:v>7.47E+19</c:v>
                </c:pt>
                <c:pt idx="12">
                  <c:v>7.575E+19</c:v>
                </c:pt>
                <c:pt idx="13">
                  <c:v>7.659E+19</c:v>
                </c:pt>
                <c:pt idx="14">
                  <c:v>7.719E+19</c:v>
                </c:pt>
                <c:pt idx="15">
                  <c:v>7.751E+19</c:v>
                </c:pt>
                <c:pt idx="16">
                  <c:v>7.75E+19</c:v>
                </c:pt>
                <c:pt idx="17">
                  <c:v>7.713E+19</c:v>
                </c:pt>
                <c:pt idx="18">
                  <c:v>7.635E+19</c:v>
                </c:pt>
                <c:pt idx="19">
                  <c:v>7.511E+19</c:v>
                </c:pt>
                <c:pt idx="20">
                  <c:v>7.338E+19</c:v>
                </c:pt>
                <c:pt idx="21">
                  <c:v>7.1129999999999861E+19</c:v>
                </c:pt>
                <c:pt idx="22">
                  <c:v>6.832E+19</c:v>
                </c:pt>
                <c:pt idx="23">
                  <c:v>6.494E+19</c:v>
                </c:pt>
                <c:pt idx="24">
                  <c:v>6.1E+19</c:v>
                </c:pt>
                <c:pt idx="25">
                  <c:v>5.6529999999999861E+19</c:v>
                </c:pt>
                <c:pt idx="26">
                  <c:v>5.1549999999999844E+19</c:v>
                </c:pt>
                <c:pt idx="27">
                  <c:v>4.6149999999999844E+19</c:v>
                </c:pt>
                <c:pt idx="28">
                  <c:v>4.042E+19</c:v>
                </c:pt>
                <c:pt idx="29">
                  <c:v>3.448E+19</c:v>
                </c:pt>
              </c:numCache>
            </c:numRef>
          </c:yVal>
        </c:ser>
        <c:ser>
          <c:idx val="0"/>
          <c:order val="2"/>
          <c:tx>
            <c:v>2011 lattice (9.6nm/0.2%)</c:v>
          </c:tx>
          <c:spPr>
            <a:ln w="15875">
              <a:solidFill>
                <a:schemeClr val="tx1"/>
              </a:solidFill>
            </a:ln>
          </c:spPr>
          <c:marker>
            <c:symbol val="none"/>
          </c:marker>
          <c:xVal>
            <c:numRef>
              <c:f>BL12_2011!$A$12:$A$41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BL12_2011!$G$12:$G$41</c:f>
              <c:numCache>
                <c:formatCode>0.000E+00</c:formatCode>
                <c:ptCount val="30"/>
                <c:pt idx="0">
                  <c:v>3.289E+19</c:v>
                </c:pt>
                <c:pt idx="1">
                  <c:v>3.3659999999999988E+19</c:v>
                </c:pt>
                <c:pt idx="2">
                  <c:v>3.4419999999999988E+19</c:v>
                </c:pt>
                <c:pt idx="3">
                  <c:v>3.517E+19</c:v>
                </c:pt>
                <c:pt idx="4">
                  <c:v>3.5909999999999988E+19</c:v>
                </c:pt>
                <c:pt idx="5">
                  <c:v>3.662E+19</c:v>
                </c:pt>
                <c:pt idx="6">
                  <c:v>3.73E+19</c:v>
                </c:pt>
                <c:pt idx="7">
                  <c:v>3.794E+19</c:v>
                </c:pt>
                <c:pt idx="8">
                  <c:v>3.853E+19</c:v>
                </c:pt>
                <c:pt idx="9">
                  <c:v>3.907E+19</c:v>
                </c:pt>
                <c:pt idx="10">
                  <c:v>3.953E+19</c:v>
                </c:pt>
                <c:pt idx="11">
                  <c:v>3.991E+19</c:v>
                </c:pt>
                <c:pt idx="12">
                  <c:v>4.0199999999999975E+19</c:v>
                </c:pt>
                <c:pt idx="13">
                  <c:v>4.037E+19</c:v>
                </c:pt>
                <c:pt idx="14">
                  <c:v>4.041E+19</c:v>
                </c:pt>
                <c:pt idx="15">
                  <c:v>4.0310000000000033E+19</c:v>
                </c:pt>
                <c:pt idx="16">
                  <c:v>4.005E+19</c:v>
                </c:pt>
                <c:pt idx="17">
                  <c:v>3.96E+19</c:v>
                </c:pt>
                <c:pt idx="18">
                  <c:v>3.894E+19</c:v>
                </c:pt>
                <c:pt idx="19">
                  <c:v>3.807E+19</c:v>
                </c:pt>
                <c:pt idx="20">
                  <c:v>3.697E+19</c:v>
                </c:pt>
                <c:pt idx="21">
                  <c:v>3.562E+19</c:v>
                </c:pt>
                <c:pt idx="22">
                  <c:v>3.401E+19</c:v>
                </c:pt>
                <c:pt idx="23">
                  <c:v>3.215E+19</c:v>
                </c:pt>
                <c:pt idx="24">
                  <c:v>3.004E+19</c:v>
                </c:pt>
                <c:pt idx="25">
                  <c:v>2.769E+19</c:v>
                </c:pt>
                <c:pt idx="26">
                  <c:v>2.513E+19</c:v>
                </c:pt>
                <c:pt idx="27">
                  <c:v>2.2400000000000012E+19</c:v>
                </c:pt>
                <c:pt idx="28">
                  <c:v>1.953E+19</c:v>
                </c:pt>
                <c:pt idx="29">
                  <c:v>1.660000000000002E+19</c:v>
                </c:pt>
              </c:numCache>
            </c:numRef>
          </c:yVal>
        </c:ser>
        <c:ser>
          <c:idx val="20"/>
          <c:order val="3"/>
          <c:tx>
            <c:v>achromat (14.6nm/0.1%)</c:v>
          </c:tx>
          <c:spPr>
            <a:ln w="19050">
              <a:solidFill>
                <a:srgbClr val="00B050"/>
              </a:solidFill>
              <a:prstDash val="sysDot"/>
            </a:ln>
          </c:spPr>
          <c:marker>
            <c:symbol val="none"/>
          </c:marker>
          <c:xVal>
            <c:numRef>
              <c:f>BL12_achromat!$A$12:$A$41</c:f>
              <c:numCache>
                <c:formatCode>0.000</c:formatCode>
                <c:ptCount val="30"/>
                <c:pt idx="0">
                  <c:v>1155.1299999999999</c:v>
                </c:pt>
                <c:pt idx="1">
                  <c:v>1199.29</c:v>
                </c:pt>
                <c:pt idx="2">
                  <c:v>1245.6199999999999</c:v>
                </c:pt>
                <c:pt idx="3">
                  <c:v>1294.24</c:v>
                </c:pt>
                <c:pt idx="4">
                  <c:v>1345.26</c:v>
                </c:pt>
                <c:pt idx="5">
                  <c:v>1398.78</c:v>
                </c:pt>
                <c:pt idx="6">
                  <c:v>1454.92</c:v>
                </c:pt>
                <c:pt idx="7">
                  <c:v>1513.78</c:v>
                </c:pt>
                <c:pt idx="8">
                  <c:v>1575.48</c:v>
                </c:pt>
                <c:pt idx="9">
                  <c:v>1640.11</c:v>
                </c:pt>
                <c:pt idx="10">
                  <c:v>1707.77</c:v>
                </c:pt>
                <c:pt idx="11">
                  <c:v>1778.53</c:v>
                </c:pt>
                <c:pt idx="12">
                  <c:v>1852.46</c:v>
                </c:pt>
                <c:pt idx="13">
                  <c:v>1929.6</c:v>
                </c:pt>
                <c:pt idx="14">
                  <c:v>2009.98</c:v>
                </c:pt>
                <c:pt idx="15">
                  <c:v>2093.58</c:v>
                </c:pt>
                <c:pt idx="16">
                  <c:v>2180.34</c:v>
                </c:pt>
                <c:pt idx="17">
                  <c:v>2270.19</c:v>
                </c:pt>
                <c:pt idx="18">
                  <c:v>2362.9499999999998</c:v>
                </c:pt>
                <c:pt idx="19">
                  <c:v>2458.4299999999998</c:v>
                </c:pt>
                <c:pt idx="20">
                  <c:v>2556.3200000000002</c:v>
                </c:pt>
                <c:pt idx="21">
                  <c:v>2656.2799999999997</c:v>
                </c:pt>
                <c:pt idx="22">
                  <c:v>2757.8300000000022</c:v>
                </c:pt>
                <c:pt idx="23">
                  <c:v>2860.4100000000012</c:v>
                </c:pt>
                <c:pt idx="24">
                  <c:v>2963.3700000000022</c:v>
                </c:pt>
                <c:pt idx="25">
                  <c:v>3065.94</c:v>
                </c:pt>
                <c:pt idx="26">
                  <c:v>3167.23</c:v>
                </c:pt>
                <c:pt idx="27">
                  <c:v>3266.27</c:v>
                </c:pt>
                <c:pt idx="28">
                  <c:v>3361.98</c:v>
                </c:pt>
                <c:pt idx="29">
                  <c:v>3453.21</c:v>
                </c:pt>
              </c:numCache>
            </c:numRef>
          </c:xVal>
          <c:yVal>
            <c:numRef>
              <c:f>BL12_achromat!$G$12:$G$41</c:f>
              <c:numCache>
                <c:formatCode>0.000E+00</c:formatCode>
                <c:ptCount val="30"/>
                <c:pt idx="0">
                  <c:v>2.4899999999999988E+19</c:v>
                </c:pt>
                <c:pt idx="1">
                  <c:v>2.549E+19</c:v>
                </c:pt>
                <c:pt idx="2">
                  <c:v>2.608E+19</c:v>
                </c:pt>
                <c:pt idx="3">
                  <c:v>2.666E+19</c:v>
                </c:pt>
                <c:pt idx="4">
                  <c:v>2.7230000000000012E+19</c:v>
                </c:pt>
                <c:pt idx="5">
                  <c:v>2.778E+19</c:v>
                </c:pt>
                <c:pt idx="6">
                  <c:v>2.8309999999999988E+19</c:v>
                </c:pt>
                <c:pt idx="7">
                  <c:v>2.8819999999999988E+19</c:v>
                </c:pt>
                <c:pt idx="8">
                  <c:v>2.928E+19</c:v>
                </c:pt>
                <c:pt idx="9">
                  <c:v>2.9709999999999988E+19</c:v>
                </c:pt>
                <c:pt idx="10">
                  <c:v>3.008E+19</c:v>
                </c:pt>
                <c:pt idx="11">
                  <c:v>3.0389999999999988E+19</c:v>
                </c:pt>
                <c:pt idx="12">
                  <c:v>3.062E+19</c:v>
                </c:pt>
                <c:pt idx="13">
                  <c:v>3.078E+19</c:v>
                </c:pt>
                <c:pt idx="14">
                  <c:v>3.083E+19</c:v>
                </c:pt>
                <c:pt idx="15">
                  <c:v>3.077E+19</c:v>
                </c:pt>
                <c:pt idx="16">
                  <c:v>3.0589999999999988E+19</c:v>
                </c:pt>
                <c:pt idx="17">
                  <c:v>3.027E+19</c:v>
                </c:pt>
                <c:pt idx="18">
                  <c:v>2.9789999999999988E+19</c:v>
                </c:pt>
                <c:pt idx="19">
                  <c:v>2.9149999999999988E+19</c:v>
                </c:pt>
                <c:pt idx="20">
                  <c:v>2.8319999999999967E+19</c:v>
                </c:pt>
                <c:pt idx="21">
                  <c:v>2.731E+19</c:v>
                </c:pt>
                <c:pt idx="22">
                  <c:v>2.609E+19</c:v>
                </c:pt>
                <c:pt idx="23">
                  <c:v>2.468E+19</c:v>
                </c:pt>
                <c:pt idx="24">
                  <c:v>2.308E+19</c:v>
                </c:pt>
                <c:pt idx="25">
                  <c:v>2.129E+19</c:v>
                </c:pt>
                <c:pt idx="26">
                  <c:v>1.933E+19</c:v>
                </c:pt>
                <c:pt idx="27">
                  <c:v>1.724E+19</c:v>
                </c:pt>
                <c:pt idx="28">
                  <c:v>1.504E+19</c:v>
                </c:pt>
                <c:pt idx="29">
                  <c:v>1.279E+19</c:v>
                </c:pt>
              </c:numCache>
            </c:numRef>
          </c:yVal>
        </c:ser>
        <c:ser>
          <c:idx val="18"/>
          <c:order val="4"/>
          <c:tx>
            <c:v>APS UA33 (2.5nmrad/1%/100mA)</c:v>
          </c:tx>
          <c:spPr>
            <a:ln w="19050">
              <a:solidFill>
                <a:srgbClr val="FF00FF"/>
              </a:solidFill>
              <a:prstDash val="lgDash"/>
            </a:ln>
          </c:spPr>
          <c:marker>
            <c:symbol val="none"/>
          </c:marker>
          <c:xVal>
            <c:numRef>
              <c:f>aps_UA!$A$12:$A$41</c:f>
              <c:numCache>
                <c:formatCode>0.000</c:formatCode>
                <c:ptCount val="30"/>
                <c:pt idx="0">
                  <c:v>3418.3300000000022</c:v>
                </c:pt>
                <c:pt idx="1">
                  <c:v>3565.3</c:v>
                </c:pt>
                <c:pt idx="2">
                  <c:v>3720.79</c:v>
                </c:pt>
                <c:pt idx="3">
                  <c:v>3885.3700000000022</c:v>
                </c:pt>
                <c:pt idx="4">
                  <c:v>4059.61</c:v>
                </c:pt>
                <c:pt idx="5">
                  <c:v>4244.13</c:v>
                </c:pt>
                <c:pt idx="6">
                  <c:v>4439.5600000000004</c:v>
                </c:pt>
                <c:pt idx="7">
                  <c:v>4646.57</c:v>
                </c:pt>
                <c:pt idx="8">
                  <c:v>4865.83</c:v>
                </c:pt>
                <c:pt idx="9">
                  <c:v>5098.0200000000004</c:v>
                </c:pt>
                <c:pt idx="10">
                  <c:v>5343.83</c:v>
                </c:pt>
                <c:pt idx="11">
                  <c:v>5603.93</c:v>
                </c:pt>
                <c:pt idx="12">
                  <c:v>5878.9699999999993</c:v>
                </c:pt>
                <c:pt idx="13">
                  <c:v>6169.54</c:v>
                </c:pt>
                <c:pt idx="14">
                  <c:v>6476.14</c:v>
                </c:pt>
                <c:pt idx="15">
                  <c:v>6799.18</c:v>
                </c:pt>
                <c:pt idx="16">
                  <c:v>7138.91</c:v>
                </c:pt>
                <c:pt idx="17">
                  <c:v>7495.38</c:v>
                </c:pt>
                <c:pt idx="18">
                  <c:v>7868.38</c:v>
                </c:pt>
                <c:pt idx="19">
                  <c:v>8257.3799999999519</c:v>
                </c:pt>
                <c:pt idx="20">
                  <c:v>8661.4599999999482</c:v>
                </c:pt>
                <c:pt idx="21">
                  <c:v>9079.2400000000089</c:v>
                </c:pt>
                <c:pt idx="22">
                  <c:v>9508.77</c:v>
                </c:pt>
                <c:pt idx="23">
                  <c:v>9947.4699999999521</c:v>
                </c:pt>
                <c:pt idx="24">
                  <c:v>10392</c:v>
                </c:pt>
                <c:pt idx="25">
                  <c:v>10838.5</c:v>
                </c:pt>
                <c:pt idx="26">
                  <c:v>11281.8</c:v>
                </c:pt>
                <c:pt idx="27">
                  <c:v>11716.6</c:v>
                </c:pt>
                <c:pt idx="28">
                  <c:v>12136.2</c:v>
                </c:pt>
                <c:pt idx="29">
                  <c:v>12533.9</c:v>
                </c:pt>
              </c:numCache>
            </c:numRef>
          </c:xVal>
          <c:yVal>
            <c:numRef>
              <c:f>aps_UA!$G$12:$G$41</c:f>
              <c:numCache>
                <c:formatCode>0.000E+00</c:formatCode>
                <c:ptCount val="30"/>
                <c:pt idx="0">
                  <c:v>3.3849999999999988E+19</c:v>
                </c:pt>
                <c:pt idx="1">
                  <c:v>3.469E+19</c:v>
                </c:pt>
                <c:pt idx="2">
                  <c:v>3.553E+19</c:v>
                </c:pt>
                <c:pt idx="3">
                  <c:v>3.637E+19</c:v>
                </c:pt>
                <c:pt idx="4">
                  <c:v>3.72E+19</c:v>
                </c:pt>
                <c:pt idx="5">
                  <c:v>3.802E+19</c:v>
                </c:pt>
                <c:pt idx="6">
                  <c:v>3.882E+19</c:v>
                </c:pt>
                <c:pt idx="7">
                  <c:v>3.959E+19</c:v>
                </c:pt>
                <c:pt idx="8">
                  <c:v>4.033E+19</c:v>
                </c:pt>
                <c:pt idx="9">
                  <c:v>4.101E+19</c:v>
                </c:pt>
                <c:pt idx="10">
                  <c:v>4.1629999999999844E+19</c:v>
                </c:pt>
                <c:pt idx="11">
                  <c:v>4.218E+19</c:v>
                </c:pt>
                <c:pt idx="12">
                  <c:v>4.2639999999999975E+19</c:v>
                </c:pt>
                <c:pt idx="13">
                  <c:v>4.298E+19</c:v>
                </c:pt>
                <c:pt idx="14">
                  <c:v>4.3199999999999975E+19</c:v>
                </c:pt>
                <c:pt idx="15">
                  <c:v>4.326E+19</c:v>
                </c:pt>
                <c:pt idx="16">
                  <c:v>4.313E+19</c:v>
                </c:pt>
                <c:pt idx="17">
                  <c:v>4.2810000000000033E+19</c:v>
                </c:pt>
                <c:pt idx="18">
                  <c:v>4.2239999999999975E+19</c:v>
                </c:pt>
                <c:pt idx="19">
                  <c:v>4.1419999999999975E+19</c:v>
                </c:pt>
                <c:pt idx="20">
                  <c:v>4.0310000000000033E+19</c:v>
                </c:pt>
                <c:pt idx="21">
                  <c:v>3.888E+19</c:v>
                </c:pt>
                <c:pt idx="22">
                  <c:v>3.713E+19</c:v>
                </c:pt>
                <c:pt idx="23">
                  <c:v>3.503E+19</c:v>
                </c:pt>
                <c:pt idx="24">
                  <c:v>3.259E+19</c:v>
                </c:pt>
                <c:pt idx="25">
                  <c:v>2.983E+19</c:v>
                </c:pt>
                <c:pt idx="26">
                  <c:v>2.677E+19</c:v>
                </c:pt>
                <c:pt idx="27">
                  <c:v>2.3459999999999988E+19</c:v>
                </c:pt>
                <c:pt idx="28">
                  <c:v>1.998000000000002E+19</c:v>
                </c:pt>
                <c:pt idx="29">
                  <c:v>1.643E+19</c:v>
                </c:pt>
              </c:numCache>
            </c:numRef>
          </c:yVal>
        </c:ser>
        <c:ser>
          <c:idx val="1"/>
          <c:order val="5"/>
          <c:spPr>
            <a:ln w="15875">
              <a:solidFill>
                <a:schemeClr val="tx1"/>
              </a:solidFill>
            </a:ln>
          </c:spPr>
          <c:marker>
            <c:symbol val="none"/>
          </c:marker>
          <c:xVal>
            <c:numRef>
              <c:f>BL12_2011!$A$44:$A$61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BL12_2011!$G$44:$G$61</c:f>
              <c:numCache>
                <c:formatCode>0.000E+00</c:formatCode>
                <c:ptCount val="18"/>
                <c:pt idx="0">
                  <c:v>3.1119999999999988E+19</c:v>
                </c:pt>
                <c:pt idx="1">
                  <c:v>3.103E+19</c:v>
                </c:pt>
                <c:pt idx="2">
                  <c:v>3.087E+19</c:v>
                </c:pt>
                <c:pt idx="3">
                  <c:v>3.063E+19</c:v>
                </c:pt>
                <c:pt idx="4">
                  <c:v>3.029E+19</c:v>
                </c:pt>
                <c:pt idx="5">
                  <c:v>2.985E+19</c:v>
                </c:pt>
                <c:pt idx="6">
                  <c:v>2.9309999999999988E+19</c:v>
                </c:pt>
                <c:pt idx="7">
                  <c:v>2.8649999999999988E+19</c:v>
                </c:pt>
                <c:pt idx="8">
                  <c:v>2.7870000000000012E+19</c:v>
                </c:pt>
                <c:pt idx="9">
                  <c:v>2.697E+19</c:v>
                </c:pt>
                <c:pt idx="10">
                  <c:v>2.594E+19</c:v>
                </c:pt>
                <c:pt idx="11">
                  <c:v>2.4779999999999988E+19</c:v>
                </c:pt>
                <c:pt idx="12">
                  <c:v>2.3499999999999988E+19</c:v>
                </c:pt>
                <c:pt idx="13">
                  <c:v>2.209E+19</c:v>
                </c:pt>
                <c:pt idx="14">
                  <c:v>2.0559999999999988E+19</c:v>
                </c:pt>
                <c:pt idx="15">
                  <c:v>1.894E+19</c:v>
                </c:pt>
                <c:pt idx="16">
                  <c:v>1.724E+19</c:v>
                </c:pt>
                <c:pt idx="17">
                  <c:v>1.547E+19</c:v>
                </c:pt>
              </c:numCache>
            </c:numRef>
          </c:yVal>
        </c:ser>
        <c:ser>
          <c:idx val="2"/>
          <c:order val="6"/>
          <c:spPr>
            <a:ln w="15875">
              <a:solidFill>
                <a:schemeClr val="tx1"/>
              </a:solidFill>
            </a:ln>
          </c:spPr>
          <c:marker>
            <c:symbol val="none"/>
          </c:marker>
          <c:xVal>
            <c:numRef>
              <c:f>BL12_2011!$A$76:$A$88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BL12_2011!$G$76:$G$88</c:f>
              <c:numCache>
                <c:formatCode>0.000E+00</c:formatCode>
                <c:ptCount val="13"/>
                <c:pt idx="0">
                  <c:v>2.2230000000000012E+19</c:v>
                </c:pt>
                <c:pt idx="1">
                  <c:v>2.1670000000000012E+19</c:v>
                </c:pt>
                <c:pt idx="2">
                  <c:v>2.104E+19</c:v>
                </c:pt>
                <c:pt idx="3">
                  <c:v>2.0319999999999988E+19</c:v>
                </c:pt>
                <c:pt idx="4">
                  <c:v>1.952E+19</c:v>
                </c:pt>
                <c:pt idx="5">
                  <c:v>1.864E+19</c:v>
                </c:pt>
                <c:pt idx="6">
                  <c:v>1.768E+19</c:v>
                </c:pt>
                <c:pt idx="7">
                  <c:v>1.665E+19</c:v>
                </c:pt>
                <c:pt idx="8">
                  <c:v>1.555E+19</c:v>
                </c:pt>
                <c:pt idx="9">
                  <c:v>1.4389999999999961E+19</c:v>
                </c:pt>
                <c:pt idx="10">
                  <c:v>1.318E+19</c:v>
                </c:pt>
                <c:pt idx="11">
                  <c:v>1.193E+19</c:v>
                </c:pt>
                <c:pt idx="12">
                  <c:v>1.066E+19</c:v>
                </c:pt>
              </c:numCache>
            </c:numRef>
          </c:yVal>
        </c:ser>
        <c:ser>
          <c:idx val="3"/>
          <c:order val="7"/>
          <c:spPr>
            <a:ln w="15875">
              <a:solidFill>
                <a:schemeClr val="tx1"/>
              </a:solidFill>
            </a:ln>
          </c:spPr>
          <c:marker>
            <c:symbol val="none"/>
          </c:marker>
          <c:xVal>
            <c:numRef>
              <c:f>BL12_2011!$A$108:$A$118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BL12_2011!$G$108:$G$118</c:f>
              <c:numCache>
                <c:formatCode>0.000E+00</c:formatCode>
                <c:ptCount val="11"/>
                <c:pt idx="0">
                  <c:v>1.544E+19</c:v>
                </c:pt>
                <c:pt idx="1">
                  <c:v>1.4709999999999963E+19</c:v>
                </c:pt>
                <c:pt idx="2">
                  <c:v>1.394000000000002E+19</c:v>
                </c:pt>
                <c:pt idx="3">
                  <c:v>1.311E+19</c:v>
                </c:pt>
                <c:pt idx="4">
                  <c:v>1.2229999999999963E+19</c:v>
                </c:pt>
                <c:pt idx="5">
                  <c:v>1.132000000000002E+19</c:v>
                </c:pt>
                <c:pt idx="6">
                  <c:v>1.037E+19</c:v>
                </c:pt>
                <c:pt idx="7">
                  <c:v>9.409E+18</c:v>
                </c:pt>
                <c:pt idx="8">
                  <c:v>8.433E+18</c:v>
                </c:pt>
                <c:pt idx="9">
                  <c:v>7.459000000000001E+18</c:v>
                </c:pt>
                <c:pt idx="10">
                  <c:v>6.502E+18</c:v>
                </c:pt>
              </c:numCache>
            </c:numRef>
          </c:yVal>
        </c:ser>
        <c:ser>
          <c:idx val="4"/>
          <c:order val="8"/>
          <c:spPr>
            <a:ln w="15875">
              <a:solidFill>
                <a:schemeClr val="tx1"/>
              </a:solidFill>
            </a:ln>
          </c:spPr>
          <c:marker>
            <c:symbol val="none"/>
          </c:marker>
          <c:xVal>
            <c:numRef>
              <c:f>BL12_2011!$A$140:$A$149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BL12_2011!$G$140:$G$149</c:f>
              <c:numCache>
                <c:formatCode>0.000E+00</c:formatCode>
                <c:ptCount val="10"/>
                <c:pt idx="0">
                  <c:v>1.069E+19</c:v>
                </c:pt>
                <c:pt idx="1">
                  <c:v>9.9620000000000041E+18</c:v>
                </c:pt>
                <c:pt idx="2">
                  <c:v>9.206E+18</c:v>
                </c:pt>
                <c:pt idx="3">
                  <c:v>8.43E+18</c:v>
                </c:pt>
                <c:pt idx="4">
                  <c:v>7.641999999999999E+18</c:v>
                </c:pt>
                <c:pt idx="5">
                  <c:v>6.85E+18</c:v>
                </c:pt>
                <c:pt idx="6">
                  <c:v>6.065E+18</c:v>
                </c:pt>
                <c:pt idx="7">
                  <c:v>5.296E+18</c:v>
                </c:pt>
                <c:pt idx="8">
                  <c:v>4.5549999999999872E+18</c:v>
                </c:pt>
                <c:pt idx="9">
                  <c:v>3.850999999999998E+18</c:v>
                </c:pt>
              </c:numCache>
            </c:numRef>
          </c:yVal>
        </c:ser>
        <c:ser>
          <c:idx val="5"/>
          <c:order val="9"/>
          <c:spPr>
            <a:ln w="15875">
              <a:solidFill>
                <a:schemeClr val="tx1"/>
              </a:solidFill>
            </a:ln>
          </c:spPr>
          <c:marker>
            <c:symbol val="none"/>
          </c:marker>
          <c:xVal>
            <c:numRef>
              <c:f>BL12_2011!$A$172:$A$200</c:f>
              <c:numCache>
                <c:formatCode>0.000</c:formatCode>
                <c:ptCount val="29"/>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pt idx="17">
                  <c:v>24972.1</c:v>
                </c:pt>
                <c:pt idx="18">
                  <c:v>25992.5</c:v>
                </c:pt>
                <c:pt idx="19">
                  <c:v>27042.7</c:v>
                </c:pt>
                <c:pt idx="20">
                  <c:v>28119.599999999944</c:v>
                </c:pt>
                <c:pt idx="21">
                  <c:v>29219</c:v>
                </c:pt>
                <c:pt idx="22">
                  <c:v>30336.1</c:v>
                </c:pt>
                <c:pt idx="23">
                  <c:v>31464.5</c:v>
                </c:pt>
                <c:pt idx="24">
                  <c:v>32597.1</c:v>
                </c:pt>
                <c:pt idx="25">
                  <c:v>33725.300000000003</c:v>
                </c:pt>
                <c:pt idx="26">
                  <c:v>34839.599999999999</c:v>
                </c:pt>
                <c:pt idx="27">
                  <c:v>35929</c:v>
                </c:pt>
                <c:pt idx="28">
                  <c:v>36981.800000000003</c:v>
                </c:pt>
              </c:numCache>
            </c:numRef>
          </c:xVal>
          <c:yVal>
            <c:numRef>
              <c:f>BL12_2011!$G$172:$G$200</c:f>
              <c:numCache>
                <c:formatCode>0.000E+00</c:formatCode>
                <c:ptCount val="29"/>
                <c:pt idx="0">
                  <c:v>7.411E+18</c:v>
                </c:pt>
                <c:pt idx="1">
                  <c:v>6.75E+18</c:v>
                </c:pt>
                <c:pt idx="2">
                  <c:v>6.085E+18</c:v>
                </c:pt>
                <c:pt idx="3">
                  <c:v>5.424E+18</c:v>
                </c:pt>
                <c:pt idx="4">
                  <c:v>4.775E+18</c:v>
                </c:pt>
                <c:pt idx="5">
                  <c:v>4.146E+18</c:v>
                </c:pt>
                <c:pt idx="6">
                  <c:v>3.545E+18</c:v>
                </c:pt>
                <c:pt idx="7">
                  <c:v>2.981E+18</c:v>
                </c:pt>
                <c:pt idx="8">
                  <c:v>2.458999999999999E+18</c:v>
                </c:pt>
                <c:pt idx="9">
                  <c:v>1.987E+18</c:v>
                </c:pt>
                <c:pt idx="10">
                  <c:v>1.568E+18</c:v>
                </c:pt>
                <c:pt idx="11">
                  <c:v>1.206E+18</c:v>
                </c:pt>
                <c:pt idx="12">
                  <c:v>9.013E+17</c:v>
                </c:pt>
                <c:pt idx="13">
                  <c:v>6.521E+17</c:v>
                </c:pt>
                <c:pt idx="14">
                  <c:v>4.55E+17</c:v>
                </c:pt>
                <c:pt idx="15">
                  <c:v>3.05E+17</c:v>
                </c:pt>
                <c:pt idx="16">
                  <c:v>1.9540000000000003E+17</c:v>
                </c:pt>
                <c:pt idx="17">
                  <c:v>1.1900000000000003E+17</c:v>
                </c:pt>
                <c:pt idx="18">
                  <c:v>6.851E+16</c:v>
                </c:pt>
                <c:pt idx="19">
                  <c:v>3.698E+16</c:v>
                </c:pt>
                <c:pt idx="20">
                  <c:v>1.858E+16</c:v>
                </c:pt>
                <c:pt idx="21">
                  <c:v>8602000000000000</c:v>
                </c:pt>
                <c:pt idx="22">
                  <c:v>3632000000000000</c:v>
                </c:pt>
                <c:pt idx="23">
                  <c:v>1381000000000000</c:v>
                </c:pt>
                <c:pt idx="24">
                  <c:v>465400000000000</c:v>
                </c:pt>
                <c:pt idx="25">
                  <c:v>136700000000000</c:v>
                </c:pt>
                <c:pt idx="26">
                  <c:v>34200000000000</c:v>
                </c:pt>
                <c:pt idx="27">
                  <c:v>7098000000000</c:v>
                </c:pt>
                <c:pt idx="28">
                  <c:v>1180000000000</c:v>
                </c:pt>
              </c:numCache>
            </c:numRef>
          </c:yVal>
        </c:ser>
        <c:ser>
          <c:idx val="7"/>
          <c:order val="10"/>
          <c:spPr>
            <a:ln w="19050">
              <a:solidFill>
                <a:srgbClr val="FF0000"/>
              </a:solidFill>
              <a:prstDash val="sysDash"/>
            </a:ln>
          </c:spPr>
          <c:marker>
            <c:symbol val="none"/>
          </c:marker>
          <c:xVal>
            <c:numRef>
              <c:f>BL12_phase1!$A$44:$A$61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BL12_phase1!$G$44:$G$61</c:f>
              <c:numCache>
                <c:formatCode>0.000E+00</c:formatCode>
                <c:ptCount val="18"/>
                <c:pt idx="0">
                  <c:v>6.3639999999999975E+19</c:v>
                </c:pt>
                <c:pt idx="1">
                  <c:v>6.381E+19</c:v>
                </c:pt>
                <c:pt idx="2">
                  <c:v>6.383E+19</c:v>
                </c:pt>
                <c:pt idx="3">
                  <c:v>6.366E+19</c:v>
                </c:pt>
                <c:pt idx="4">
                  <c:v>6.33E+19</c:v>
                </c:pt>
                <c:pt idx="5">
                  <c:v>6.272E+19</c:v>
                </c:pt>
                <c:pt idx="6">
                  <c:v>6.191E+19</c:v>
                </c:pt>
                <c:pt idx="7">
                  <c:v>6.084E+19</c:v>
                </c:pt>
                <c:pt idx="8">
                  <c:v>5.9510000000000033E+19</c:v>
                </c:pt>
                <c:pt idx="9">
                  <c:v>5.7890000000000033E+19</c:v>
                </c:pt>
                <c:pt idx="10">
                  <c:v>5.5969999999999975E+19</c:v>
                </c:pt>
                <c:pt idx="11">
                  <c:v>5.375E+19</c:v>
                </c:pt>
                <c:pt idx="12">
                  <c:v>5.1219999999999975E+19</c:v>
                </c:pt>
                <c:pt idx="13">
                  <c:v>4.84E+19</c:v>
                </c:pt>
                <c:pt idx="14">
                  <c:v>4.529E+19</c:v>
                </c:pt>
                <c:pt idx="15">
                  <c:v>4.193E+19</c:v>
                </c:pt>
                <c:pt idx="16">
                  <c:v>3.834E+19</c:v>
                </c:pt>
                <c:pt idx="17">
                  <c:v>3.4589999999999988E+19</c:v>
                </c:pt>
              </c:numCache>
            </c:numRef>
          </c:yVal>
        </c:ser>
        <c:ser>
          <c:idx val="8"/>
          <c:order val="11"/>
          <c:spPr>
            <a:ln w="19050">
              <a:solidFill>
                <a:srgbClr val="FF0000"/>
              </a:solidFill>
              <a:prstDash val="sysDash"/>
            </a:ln>
          </c:spPr>
          <c:marker>
            <c:symbol val="none"/>
          </c:marker>
          <c:xVal>
            <c:numRef>
              <c:f>BL12_phase1!$A$76:$A$88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BL12_phase1!$G$76:$G$88</c:f>
              <c:numCache>
                <c:formatCode>0.000E+00</c:formatCode>
                <c:ptCount val="13"/>
                <c:pt idx="0">
                  <c:v>4.79E+19</c:v>
                </c:pt>
                <c:pt idx="1">
                  <c:v>4.691E+19</c:v>
                </c:pt>
                <c:pt idx="2">
                  <c:v>4.574E+19</c:v>
                </c:pt>
                <c:pt idx="3">
                  <c:v>4.4380000000000033E+19</c:v>
                </c:pt>
                <c:pt idx="4">
                  <c:v>4.283E+19</c:v>
                </c:pt>
                <c:pt idx="5">
                  <c:v>4.108E+19</c:v>
                </c:pt>
                <c:pt idx="6">
                  <c:v>3.915E+19</c:v>
                </c:pt>
                <c:pt idx="7">
                  <c:v>3.702E+19</c:v>
                </c:pt>
                <c:pt idx="8">
                  <c:v>3.473E+19</c:v>
                </c:pt>
                <c:pt idx="9">
                  <c:v>3.228E+19</c:v>
                </c:pt>
                <c:pt idx="10">
                  <c:v>2.969E+19</c:v>
                </c:pt>
                <c:pt idx="11">
                  <c:v>2.699E+19</c:v>
                </c:pt>
                <c:pt idx="12">
                  <c:v>2.423E+19</c:v>
                </c:pt>
              </c:numCache>
            </c:numRef>
          </c:yVal>
        </c:ser>
        <c:ser>
          <c:idx val="9"/>
          <c:order val="12"/>
          <c:spPr>
            <a:ln w="19050">
              <a:solidFill>
                <a:srgbClr val="FF0000"/>
              </a:solidFill>
              <a:prstDash val="sysDash"/>
            </a:ln>
          </c:spPr>
          <c:marker>
            <c:symbol val="none"/>
          </c:marker>
          <c:xVal>
            <c:numRef>
              <c:f>BL12_phase1!$A$108:$A$118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BL12_phase1!$G$108:$G$118</c:f>
              <c:numCache>
                <c:formatCode>0.000E+00</c:formatCode>
                <c:ptCount val="11"/>
                <c:pt idx="0">
                  <c:v>3.4139999999999988E+19</c:v>
                </c:pt>
                <c:pt idx="1">
                  <c:v>3.2670000000000012E+19</c:v>
                </c:pt>
                <c:pt idx="2">
                  <c:v>3.106E+19</c:v>
                </c:pt>
                <c:pt idx="3">
                  <c:v>2.933E+19</c:v>
                </c:pt>
                <c:pt idx="4">
                  <c:v>2.7480000000000012E+19</c:v>
                </c:pt>
                <c:pt idx="5">
                  <c:v>2.553E+19</c:v>
                </c:pt>
                <c:pt idx="6">
                  <c:v>2.3489999999999988E+19</c:v>
                </c:pt>
                <c:pt idx="7">
                  <c:v>2.1389999999999988E+19</c:v>
                </c:pt>
                <c:pt idx="8">
                  <c:v>1.925E+19</c:v>
                </c:pt>
                <c:pt idx="9">
                  <c:v>1.7089999999999963E+19</c:v>
                </c:pt>
                <c:pt idx="10">
                  <c:v>1.496E+19</c:v>
                </c:pt>
              </c:numCache>
            </c:numRef>
          </c:yVal>
        </c:ser>
        <c:ser>
          <c:idx val="10"/>
          <c:order val="13"/>
          <c:spPr>
            <a:ln w="19050">
              <a:solidFill>
                <a:srgbClr val="FF0000"/>
              </a:solidFill>
              <a:prstDash val="sysDash"/>
            </a:ln>
          </c:spPr>
          <c:marker>
            <c:symbol val="none"/>
          </c:marker>
          <c:xVal>
            <c:numRef>
              <c:f>BL12_phase1!$A$140:$A$149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BL12_phase1!$G$140:$G$149</c:f>
              <c:numCache>
                <c:formatCode>0.000E+00</c:formatCode>
                <c:ptCount val="10"/>
                <c:pt idx="0">
                  <c:v>2.4019999999999988E+19</c:v>
                </c:pt>
                <c:pt idx="1">
                  <c:v>2.246E+19</c:v>
                </c:pt>
                <c:pt idx="2">
                  <c:v>2.083E+19</c:v>
                </c:pt>
                <c:pt idx="3">
                  <c:v>1.914E+19</c:v>
                </c:pt>
                <c:pt idx="4">
                  <c:v>1.7409999999999965E+19</c:v>
                </c:pt>
                <c:pt idx="5">
                  <c:v>1.567E+19</c:v>
                </c:pt>
                <c:pt idx="6">
                  <c:v>1.392000000000002E+19</c:v>
                </c:pt>
                <c:pt idx="7">
                  <c:v>1.22E+19</c:v>
                </c:pt>
                <c:pt idx="8">
                  <c:v>1.053E+19</c:v>
                </c:pt>
                <c:pt idx="9">
                  <c:v>8.933E+18</c:v>
                </c:pt>
              </c:numCache>
            </c:numRef>
          </c:yVal>
        </c:ser>
        <c:ser>
          <c:idx val="11"/>
          <c:order val="14"/>
          <c:spPr>
            <a:ln w="19050">
              <a:solidFill>
                <a:srgbClr val="FF0000"/>
              </a:solidFill>
              <a:prstDash val="sysDash"/>
            </a:ln>
          </c:spPr>
          <c:marker>
            <c:symbol val="none"/>
          </c:marker>
          <c:xVal>
            <c:numRef>
              <c:f>BL12_phase1!$A$172:$A$198</c:f>
              <c:numCache>
                <c:formatCode>0.000</c:formatCode>
                <c:ptCount val="27"/>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pt idx="17">
                  <c:v>24972.1</c:v>
                </c:pt>
                <c:pt idx="18">
                  <c:v>25992.5</c:v>
                </c:pt>
                <c:pt idx="19">
                  <c:v>27042.7</c:v>
                </c:pt>
                <c:pt idx="20">
                  <c:v>28119.599999999944</c:v>
                </c:pt>
                <c:pt idx="21">
                  <c:v>29219</c:v>
                </c:pt>
                <c:pt idx="22">
                  <c:v>30336.1</c:v>
                </c:pt>
                <c:pt idx="23">
                  <c:v>31464.5</c:v>
                </c:pt>
                <c:pt idx="24">
                  <c:v>32597.1</c:v>
                </c:pt>
                <c:pt idx="25">
                  <c:v>33725.300000000003</c:v>
                </c:pt>
                <c:pt idx="26">
                  <c:v>34839.599999999999</c:v>
                </c:pt>
              </c:numCache>
            </c:numRef>
          </c:xVal>
          <c:yVal>
            <c:numRef>
              <c:f>BL12_phase1!$G$172:$G$198</c:f>
              <c:numCache>
                <c:formatCode>0.000E+00</c:formatCode>
                <c:ptCount val="27"/>
                <c:pt idx="0">
                  <c:v>1.6820000000000031E+19</c:v>
                </c:pt>
                <c:pt idx="1">
                  <c:v>1.537E+19</c:v>
                </c:pt>
                <c:pt idx="2">
                  <c:v>1.390000000000002E+19</c:v>
                </c:pt>
                <c:pt idx="3">
                  <c:v>1.2429999999999967E+19</c:v>
                </c:pt>
                <c:pt idx="4">
                  <c:v>1.098E+19</c:v>
                </c:pt>
                <c:pt idx="5">
                  <c:v>9.569E+18</c:v>
                </c:pt>
                <c:pt idx="6">
                  <c:v>8.210000000000001E+18</c:v>
                </c:pt>
                <c:pt idx="7">
                  <c:v>6.925E+18</c:v>
                </c:pt>
                <c:pt idx="8">
                  <c:v>5.733000000000001E+18</c:v>
                </c:pt>
                <c:pt idx="9">
                  <c:v>4.646999999999999E+18</c:v>
                </c:pt>
                <c:pt idx="10">
                  <c:v>3.681E+18</c:v>
                </c:pt>
                <c:pt idx="11">
                  <c:v>2.84E+18</c:v>
                </c:pt>
                <c:pt idx="12">
                  <c:v>2.129E+18</c:v>
                </c:pt>
                <c:pt idx="13">
                  <c:v>1.546E+18</c:v>
                </c:pt>
                <c:pt idx="14">
                  <c:v>1.0820000000000001E+18</c:v>
                </c:pt>
                <c:pt idx="15">
                  <c:v>7.2790000000000013E+17</c:v>
                </c:pt>
                <c:pt idx="16">
                  <c:v>4.679E+17</c:v>
                </c:pt>
                <c:pt idx="17">
                  <c:v>2.86E+17</c:v>
                </c:pt>
                <c:pt idx="18">
                  <c:v>1.651E+17</c:v>
                </c:pt>
                <c:pt idx="19">
                  <c:v>8.9440000000000016E+16</c:v>
                </c:pt>
                <c:pt idx="20">
                  <c:v>4.507E+16</c:v>
                </c:pt>
                <c:pt idx="21">
                  <c:v>2.094E+16</c:v>
                </c:pt>
                <c:pt idx="22">
                  <c:v>8869000000000000</c:v>
                </c:pt>
                <c:pt idx="23">
                  <c:v>3382000000000000</c:v>
                </c:pt>
                <c:pt idx="24">
                  <c:v>1143000000000000</c:v>
                </c:pt>
                <c:pt idx="25">
                  <c:v>336800000000000</c:v>
                </c:pt>
                <c:pt idx="26">
                  <c:v>84510000000000</c:v>
                </c:pt>
              </c:numCache>
            </c:numRef>
          </c:yVal>
        </c:ser>
        <c:ser>
          <c:idx val="13"/>
          <c:order val="15"/>
          <c:spPr>
            <a:ln w="19050">
              <a:solidFill>
                <a:srgbClr val="0000FF"/>
              </a:solidFill>
              <a:prstDash val="dashDot"/>
            </a:ln>
          </c:spPr>
          <c:marker>
            <c:symbol val="none"/>
          </c:marker>
          <c:xVal>
            <c:numRef>
              <c:f>BL12_phase2!$A$44:$A$61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BL12_phase2!$G$44:$G$61</c:f>
              <c:numCache>
                <c:formatCode>0.000E+00</c:formatCode>
                <c:ptCount val="18"/>
                <c:pt idx="0">
                  <c:v>7.996E+19</c:v>
                </c:pt>
                <c:pt idx="1">
                  <c:v>8.042E+19</c:v>
                </c:pt>
                <c:pt idx="2">
                  <c:v>8.068E+19</c:v>
                </c:pt>
                <c:pt idx="3">
                  <c:v>8.073E+19</c:v>
                </c:pt>
                <c:pt idx="4">
                  <c:v>8.0520000000000066E+19</c:v>
                </c:pt>
                <c:pt idx="5">
                  <c:v>8.004E+19</c:v>
                </c:pt>
                <c:pt idx="6">
                  <c:v>7.925E+19</c:v>
                </c:pt>
                <c:pt idx="7">
                  <c:v>7.812E+19</c:v>
                </c:pt>
                <c:pt idx="8">
                  <c:v>7.6639999999999967E+19</c:v>
                </c:pt>
                <c:pt idx="9">
                  <c:v>7.478E+19</c:v>
                </c:pt>
                <c:pt idx="10">
                  <c:v>7.252E+19</c:v>
                </c:pt>
                <c:pt idx="11">
                  <c:v>6.985E+19</c:v>
                </c:pt>
                <c:pt idx="12">
                  <c:v>6.677E+19</c:v>
                </c:pt>
                <c:pt idx="13">
                  <c:v>6.3269999999999975E+19</c:v>
                </c:pt>
                <c:pt idx="14">
                  <c:v>5.9380000000000033E+19</c:v>
                </c:pt>
                <c:pt idx="15">
                  <c:v>5.513E+19</c:v>
                </c:pt>
                <c:pt idx="16">
                  <c:v>5.055E+19</c:v>
                </c:pt>
                <c:pt idx="17">
                  <c:v>4.572E+19</c:v>
                </c:pt>
              </c:numCache>
            </c:numRef>
          </c:yVal>
        </c:ser>
        <c:ser>
          <c:idx val="14"/>
          <c:order val="16"/>
          <c:spPr>
            <a:ln w="19050">
              <a:solidFill>
                <a:srgbClr val="0000FF"/>
              </a:solidFill>
              <a:prstDash val="dashDot"/>
            </a:ln>
          </c:spPr>
          <c:marker>
            <c:symbol val="none"/>
          </c:marker>
          <c:xVal>
            <c:numRef>
              <c:f>BL12_phase2!$A$76:$A$88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BL12_phase2!$G$76:$G$88</c:f>
              <c:numCache>
                <c:formatCode>0.000E+00</c:formatCode>
                <c:ptCount val="13"/>
                <c:pt idx="0">
                  <c:v>6E+19</c:v>
                </c:pt>
                <c:pt idx="1">
                  <c:v>5.893E+19</c:v>
                </c:pt>
                <c:pt idx="2">
                  <c:v>5.763E+19</c:v>
                </c:pt>
                <c:pt idx="3">
                  <c:v>5.609E+19</c:v>
                </c:pt>
                <c:pt idx="4">
                  <c:v>5.429E+19</c:v>
                </c:pt>
                <c:pt idx="5">
                  <c:v>5.223E+19</c:v>
                </c:pt>
                <c:pt idx="6">
                  <c:v>4.9910000000000033E+19</c:v>
                </c:pt>
                <c:pt idx="7">
                  <c:v>4.734E+19</c:v>
                </c:pt>
                <c:pt idx="8">
                  <c:v>4.453E+19</c:v>
                </c:pt>
                <c:pt idx="9">
                  <c:v>4.1499999999999975E+19</c:v>
                </c:pt>
                <c:pt idx="10">
                  <c:v>3.828E+19</c:v>
                </c:pt>
                <c:pt idx="11">
                  <c:v>3.4899999999999988E+19</c:v>
                </c:pt>
                <c:pt idx="12">
                  <c:v>3.141E+19</c:v>
                </c:pt>
              </c:numCache>
            </c:numRef>
          </c:yVal>
        </c:ser>
        <c:ser>
          <c:idx val="15"/>
          <c:order val="17"/>
          <c:spPr>
            <a:ln w="19050">
              <a:solidFill>
                <a:srgbClr val="0000FF"/>
              </a:solidFill>
              <a:prstDash val="dashDot"/>
            </a:ln>
          </c:spPr>
          <c:marker>
            <c:symbol val="none"/>
          </c:marker>
          <c:xVal>
            <c:numRef>
              <c:f>BL12_phase2!$A$108:$A$118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BL12_phase2!$G$108:$G$118</c:f>
              <c:numCache>
                <c:formatCode>0.000E+00</c:formatCode>
                <c:ptCount val="11"/>
                <c:pt idx="0">
                  <c:v>4.2890000000000033E+19</c:v>
                </c:pt>
                <c:pt idx="1">
                  <c:v>4.116E+19</c:v>
                </c:pt>
                <c:pt idx="2">
                  <c:v>3.925E+19</c:v>
                </c:pt>
                <c:pt idx="3">
                  <c:v>3.716E+19</c:v>
                </c:pt>
                <c:pt idx="4">
                  <c:v>3.4919999999999988E+19</c:v>
                </c:pt>
                <c:pt idx="5">
                  <c:v>3.2519999999999988E+19</c:v>
                </c:pt>
                <c:pt idx="6">
                  <c:v>3.001E+19</c:v>
                </c:pt>
                <c:pt idx="7">
                  <c:v>2.7400000000000012E+19</c:v>
                </c:pt>
                <c:pt idx="8">
                  <c:v>2.4719999999999988E+19</c:v>
                </c:pt>
                <c:pt idx="9">
                  <c:v>2.201E+19</c:v>
                </c:pt>
                <c:pt idx="10">
                  <c:v>1.931E+19</c:v>
                </c:pt>
              </c:numCache>
            </c:numRef>
          </c:yVal>
        </c:ser>
        <c:ser>
          <c:idx val="16"/>
          <c:order val="18"/>
          <c:spPr>
            <a:ln w="19050">
              <a:solidFill>
                <a:srgbClr val="0000FF"/>
              </a:solidFill>
              <a:prstDash val="dashDot"/>
            </a:ln>
          </c:spPr>
          <c:marker>
            <c:symbol val="none"/>
          </c:marker>
          <c:xVal>
            <c:numRef>
              <c:f>BL12_phase2!$A$140:$A$149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BL12_phase2!$G$140:$G$149</c:f>
              <c:numCache>
                <c:formatCode>0.000E+00</c:formatCode>
                <c:ptCount val="10"/>
                <c:pt idx="0">
                  <c:v>3.026E+19</c:v>
                </c:pt>
                <c:pt idx="1">
                  <c:v>2.8369999999999967E+19</c:v>
                </c:pt>
                <c:pt idx="2">
                  <c:v>2.638E+19</c:v>
                </c:pt>
                <c:pt idx="3">
                  <c:v>2.4309999999999988E+19</c:v>
                </c:pt>
                <c:pt idx="4">
                  <c:v>2.218E+19</c:v>
                </c:pt>
                <c:pt idx="5">
                  <c:v>2E+19</c:v>
                </c:pt>
                <c:pt idx="6">
                  <c:v>1.782E+19</c:v>
                </c:pt>
                <c:pt idx="7">
                  <c:v>1.566E+19</c:v>
                </c:pt>
                <c:pt idx="8">
                  <c:v>1.355E+19</c:v>
                </c:pt>
                <c:pt idx="9">
                  <c:v>1.152000000000002E+19</c:v>
                </c:pt>
              </c:numCache>
            </c:numRef>
          </c:yVal>
        </c:ser>
        <c:ser>
          <c:idx val="17"/>
          <c:order val="19"/>
          <c:spPr>
            <a:ln w="19050">
              <a:solidFill>
                <a:srgbClr val="0000FF"/>
              </a:solidFill>
              <a:prstDash val="dashDot"/>
            </a:ln>
          </c:spPr>
          <c:marker>
            <c:symbol val="none"/>
          </c:marker>
          <c:xVal>
            <c:numRef>
              <c:f>BL12_phase2!$A$172:$A$188</c:f>
              <c:numCache>
                <c:formatCode>0.000</c:formatCode>
                <c:ptCount val="17"/>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numCache>
            </c:numRef>
          </c:xVal>
          <c:yVal>
            <c:numRef>
              <c:f>BL12_phase2!$G$172:$G$188</c:f>
              <c:numCache>
                <c:formatCode>0.000E+00</c:formatCode>
                <c:ptCount val="17"/>
                <c:pt idx="0">
                  <c:v>2.125E+19</c:v>
                </c:pt>
                <c:pt idx="1">
                  <c:v>1.947E+19</c:v>
                </c:pt>
                <c:pt idx="2">
                  <c:v>1.765E+19</c:v>
                </c:pt>
                <c:pt idx="3">
                  <c:v>1.583E+19</c:v>
                </c:pt>
                <c:pt idx="4">
                  <c:v>1.402E+19</c:v>
                </c:pt>
                <c:pt idx="5">
                  <c:v>1.224E+19</c:v>
                </c:pt>
                <c:pt idx="6">
                  <c:v>1.053E+19</c:v>
                </c:pt>
                <c:pt idx="7">
                  <c:v>8.904E+18</c:v>
                </c:pt>
                <c:pt idx="8">
                  <c:v>7.388E+18</c:v>
                </c:pt>
                <c:pt idx="9">
                  <c:v>6.003E+18</c:v>
                </c:pt>
                <c:pt idx="10">
                  <c:v>4.766E+18</c:v>
                </c:pt>
                <c:pt idx="11">
                  <c:v>3.686E+18</c:v>
                </c:pt>
                <c:pt idx="12">
                  <c:v>2.77E+18</c:v>
                </c:pt>
                <c:pt idx="13">
                  <c:v>2.0149999999999997E+18</c:v>
                </c:pt>
                <c:pt idx="14">
                  <c:v>1.414E+18</c:v>
                </c:pt>
                <c:pt idx="15">
                  <c:v>9.532E+17</c:v>
                </c:pt>
                <c:pt idx="16">
                  <c:v>6.141E+17</c:v>
                </c:pt>
              </c:numCache>
            </c:numRef>
          </c:yVal>
        </c:ser>
        <c:ser>
          <c:idx val="19"/>
          <c:order val="20"/>
          <c:spPr>
            <a:ln w="19050">
              <a:solidFill>
                <a:srgbClr val="FF00FF"/>
              </a:solidFill>
              <a:prstDash val="lgDash"/>
            </a:ln>
          </c:spPr>
          <c:marker>
            <c:symbol val="none"/>
          </c:marker>
          <c:xVal>
            <c:numRef>
              <c:f>aps_UA!$A$44:$A$73</c:f>
              <c:numCache>
                <c:formatCode>0.000</c:formatCode>
                <c:ptCount val="30"/>
                <c:pt idx="0">
                  <c:v>10255</c:v>
                </c:pt>
                <c:pt idx="1">
                  <c:v>10695.9</c:v>
                </c:pt>
                <c:pt idx="2">
                  <c:v>11162.4</c:v>
                </c:pt>
                <c:pt idx="3">
                  <c:v>11656.1</c:v>
                </c:pt>
                <c:pt idx="4">
                  <c:v>12178.8</c:v>
                </c:pt>
                <c:pt idx="5">
                  <c:v>12732.4</c:v>
                </c:pt>
                <c:pt idx="6">
                  <c:v>13318.7</c:v>
                </c:pt>
                <c:pt idx="7">
                  <c:v>13939.7</c:v>
                </c:pt>
                <c:pt idx="8">
                  <c:v>14597.5</c:v>
                </c:pt>
                <c:pt idx="9">
                  <c:v>15294.1</c:v>
                </c:pt>
                <c:pt idx="10">
                  <c:v>16031.5</c:v>
                </c:pt>
                <c:pt idx="11">
                  <c:v>16811.8</c:v>
                </c:pt>
                <c:pt idx="12">
                  <c:v>17636.900000000001</c:v>
                </c:pt>
                <c:pt idx="13">
                  <c:v>18508.599999999944</c:v>
                </c:pt>
                <c:pt idx="14">
                  <c:v>19428.400000000001</c:v>
                </c:pt>
                <c:pt idx="15">
                  <c:v>20397.599999999944</c:v>
                </c:pt>
                <c:pt idx="16">
                  <c:v>21416.7</c:v>
                </c:pt>
                <c:pt idx="17">
                  <c:v>22486.1</c:v>
                </c:pt>
                <c:pt idx="18">
                  <c:v>23605.1</c:v>
                </c:pt>
                <c:pt idx="19">
                  <c:v>24772.1</c:v>
                </c:pt>
                <c:pt idx="20">
                  <c:v>25984.400000000001</c:v>
                </c:pt>
                <c:pt idx="21">
                  <c:v>27237.7</c:v>
                </c:pt>
                <c:pt idx="22">
                  <c:v>28526.3</c:v>
                </c:pt>
                <c:pt idx="23">
                  <c:v>29842.400000000001</c:v>
                </c:pt>
                <c:pt idx="24">
                  <c:v>31176.1</c:v>
                </c:pt>
                <c:pt idx="25">
                  <c:v>32515.4</c:v>
                </c:pt>
                <c:pt idx="26">
                  <c:v>33845.5</c:v>
                </c:pt>
                <c:pt idx="27">
                  <c:v>35149.699999999997</c:v>
                </c:pt>
                <c:pt idx="28">
                  <c:v>36408.699999999997</c:v>
                </c:pt>
                <c:pt idx="29">
                  <c:v>37601.699999999997</c:v>
                </c:pt>
              </c:numCache>
            </c:numRef>
          </c:xVal>
          <c:yVal>
            <c:numRef>
              <c:f>aps_UA!$G$44:$G$73</c:f>
              <c:numCache>
                <c:formatCode>0.000E+00</c:formatCode>
                <c:ptCount val="30"/>
                <c:pt idx="0">
                  <c:v>3.085E+19</c:v>
                </c:pt>
                <c:pt idx="1">
                  <c:v>3.098E+19</c:v>
                </c:pt>
                <c:pt idx="2">
                  <c:v>3.104E+19</c:v>
                </c:pt>
                <c:pt idx="3">
                  <c:v>3.102E+19</c:v>
                </c:pt>
                <c:pt idx="4">
                  <c:v>3.093E+19</c:v>
                </c:pt>
                <c:pt idx="5">
                  <c:v>3.074E+19</c:v>
                </c:pt>
                <c:pt idx="6">
                  <c:v>3.046E+19</c:v>
                </c:pt>
                <c:pt idx="7">
                  <c:v>3.005E+19</c:v>
                </c:pt>
                <c:pt idx="8">
                  <c:v>2.953E+19</c:v>
                </c:pt>
                <c:pt idx="9">
                  <c:v>2.8859999999999988E+19</c:v>
                </c:pt>
                <c:pt idx="10">
                  <c:v>2.8059999999999988E+19</c:v>
                </c:pt>
                <c:pt idx="11">
                  <c:v>2.71E+19</c:v>
                </c:pt>
                <c:pt idx="12">
                  <c:v>2.598E+19</c:v>
                </c:pt>
                <c:pt idx="13">
                  <c:v>2.4699999999999988E+19</c:v>
                </c:pt>
                <c:pt idx="14">
                  <c:v>2.3259999999999988E+19</c:v>
                </c:pt>
                <c:pt idx="15">
                  <c:v>2.166E+19</c:v>
                </c:pt>
                <c:pt idx="16">
                  <c:v>1.992000000000002E+19</c:v>
                </c:pt>
                <c:pt idx="17">
                  <c:v>1.805E+19</c:v>
                </c:pt>
                <c:pt idx="18">
                  <c:v>1.609E+19</c:v>
                </c:pt>
                <c:pt idx="19">
                  <c:v>1.4069999999999955E+19</c:v>
                </c:pt>
                <c:pt idx="20">
                  <c:v>1.2029999999999961E+19</c:v>
                </c:pt>
                <c:pt idx="21">
                  <c:v>1.0029999999999967E+19</c:v>
                </c:pt>
                <c:pt idx="22">
                  <c:v>8.117000000000001E+18</c:v>
                </c:pt>
                <c:pt idx="23">
                  <c:v>6.345E+18</c:v>
                </c:pt>
                <c:pt idx="24">
                  <c:v>4.763999999999998E+18</c:v>
                </c:pt>
                <c:pt idx="25">
                  <c:v>3.4109999999999985E+18</c:v>
                </c:pt>
                <c:pt idx="26">
                  <c:v>2.308E+18</c:v>
                </c:pt>
                <c:pt idx="27">
                  <c:v>1.46E+18</c:v>
                </c:pt>
                <c:pt idx="28">
                  <c:v>8.506E+17</c:v>
                </c:pt>
                <c:pt idx="29">
                  <c:v>4.4790000000000134E+17</c:v>
                </c:pt>
              </c:numCache>
            </c:numRef>
          </c:yVal>
        </c:ser>
        <c:ser>
          <c:idx val="21"/>
          <c:order val="21"/>
          <c:spPr>
            <a:ln w="19050">
              <a:solidFill>
                <a:srgbClr val="00B050"/>
              </a:solidFill>
              <a:prstDash val="sysDot"/>
            </a:ln>
          </c:spPr>
          <c:marker>
            <c:symbol val="none"/>
          </c:marker>
          <c:xVal>
            <c:numRef>
              <c:f>BL12_achromat!$A$44:$A$61</c:f>
              <c:numCache>
                <c:formatCode>0.000</c:formatCode>
                <c:ptCount val="18"/>
                <c:pt idx="0">
                  <c:v>3465.3900000000012</c:v>
                </c:pt>
                <c:pt idx="1">
                  <c:v>3597.86</c:v>
                </c:pt>
                <c:pt idx="2">
                  <c:v>3736.86</c:v>
                </c:pt>
                <c:pt idx="3">
                  <c:v>3882.72</c:v>
                </c:pt>
                <c:pt idx="4">
                  <c:v>4035.77</c:v>
                </c:pt>
                <c:pt idx="5">
                  <c:v>4196.34</c:v>
                </c:pt>
                <c:pt idx="6">
                  <c:v>4364.75</c:v>
                </c:pt>
                <c:pt idx="7">
                  <c:v>4541.3500000000004</c:v>
                </c:pt>
                <c:pt idx="8">
                  <c:v>4726.45</c:v>
                </c:pt>
                <c:pt idx="9">
                  <c:v>4920.34</c:v>
                </c:pt>
                <c:pt idx="10">
                  <c:v>5123.3100000000004</c:v>
                </c:pt>
                <c:pt idx="11">
                  <c:v>5335.59</c:v>
                </c:pt>
                <c:pt idx="12">
                  <c:v>5557.38</c:v>
                </c:pt>
                <c:pt idx="13">
                  <c:v>5788.81</c:v>
                </c:pt>
                <c:pt idx="14">
                  <c:v>6029.94</c:v>
                </c:pt>
                <c:pt idx="15">
                  <c:v>6280.73</c:v>
                </c:pt>
                <c:pt idx="16">
                  <c:v>6541.03</c:v>
                </c:pt>
                <c:pt idx="17">
                  <c:v>6810.56</c:v>
                </c:pt>
              </c:numCache>
            </c:numRef>
          </c:xVal>
          <c:yVal>
            <c:numRef>
              <c:f>BL12_achromat!$G$44:$G$61</c:f>
              <c:numCache>
                <c:formatCode>0.000E+00</c:formatCode>
                <c:ptCount val="18"/>
                <c:pt idx="0">
                  <c:v>2.401E+19</c:v>
                </c:pt>
                <c:pt idx="1">
                  <c:v>2.3959999999999988E+19</c:v>
                </c:pt>
                <c:pt idx="2">
                  <c:v>2.3849999999999988E+19</c:v>
                </c:pt>
                <c:pt idx="3">
                  <c:v>2.367E+19</c:v>
                </c:pt>
                <c:pt idx="4">
                  <c:v>2.3419999999999988E+19</c:v>
                </c:pt>
                <c:pt idx="5">
                  <c:v>2.3099999999999988E+19</c:v>
                </c:pt>
                <c:pt idx="6">
                  <c:v>2.269E+19</c:v>
                </c:pt>
                <c:pt idx="7">
                  <c:v>2.22E+19</c:v>
                </c:pt>
                <c:pt idx="8">
                  <c:v>2.161E+19</c:v>
                </c:pt>
                <c:pt idx="9">
                  <c:v>2.0919999999999988E+19</c:v>
                </c:pt>
                <c:pt idx="10">
                  <c:v>2.0139999999999988E+19</c:v>
                </c:pt>
                <c:pt idx="11">
                  <c:v>1.925E+19</c:v>
                </c:pt>
                <c:pt idx="12">
                  <c:v>1.826E+19</c:v>
                </c:pt>
                <c:pt idx="13">
                  <c:v>1.718E+19</c:v>
                </c:pt>
                <c:pt idx="14">
                  <c:v>1.6E+19</c:v>
                </c:pt>
                <c:pt idx="15">
                  <c:v>1.4749999999999965E+19</c:v>
                </c:pt>
                <c:pt idx="16">
                  <c:v>1.344E+19</c:v>
                </c:pt>
                <c:pt idx="17">
                  <c:v>1.2069999999999963E+19</c:v>
                </c:pt>
              </c:numCache>
            </c:numRef>
          </c:yVal>
        </c:ser>
        <c:ser>
          <c:idx val="22"/>
          <c:order val="22"/>
          <c:spPr>
            <a:ln w="19050">
              <a:solidFill>
                <a:srgbClr val="00B050"/>
              </a:solidFill>
              <a:prstDash val="sysDot"/>
            </a:ln>
          </c:spPr>
          <c:marker>
            <c:symbol val="none"/>
          </c:marker>
          <c:xVal>
            <c:numRef>
              <c:f>BL12_achromat!$A$76:$A$88</c:f>
              <c:numCache>
                <c:formatCode>0.000</c:formatCode>
                <c:ptCount val="13"/>
                <c:pt idx="0">
                  <c:v>5775.6600000000044</c:v>
                </c:pt>
                <c:pt idx="1">
                  <c:v>5996.44</c:v>
                </c:pt>
                <c:pt idx="2">
                  <c:v>6228.1100000000024</c:v>
                </c:pt>
                <c:pt idx="3">
                  <c:v>6471.21</c:v>
                </c:pt>
                <c:pt idx="4">
                  <c:v>6726.28</c:v>
                </c:pt>
                <c:pt idx="5">
                  <c:v>6993.89</c:v>
                </c:pt>
                <c:pt idx="6">
                  <c:v>7274.59</c:v>
                </c:pt>
                <c:pt idx="7">
                  <c:v>7568.92</c:v>
                </c:pt>
                <c:pt idx="8">
                  <c:v>7877.41</c:v>
                </c:pt>
                <c:pt idx="9">
                  <c:v>8200.57</c:v>
                </c:pt>
                <c:pt idx="10">
                  <c:v>8538.8499999999676</c:v>
                </c:pt>
                <c:pt idx="11">
                  <c:v>8892.65</c:v>
                </c:pt>
                <c:pt idx="12">
                  <c:v>9262.2999999999811</c:v>
                </c:pt>
              </c:numCache>
            </c:numRef>
          </c:xVal>
          <c:yVal>
            <c:numRef>
              <c:f>BL12_achromat!$G$76:$G$88</c:f>
              <c:numCache>
                <c:formatCode>0.000E+00</c:formatCode>
                <c:ptCount val="13"/>
                <c:pt idx="0">
                  <c:v>1.73E+19</c:v>
                </c:pt>
                <c:pt idx="1">
                  <c:v>1.687E+19</c:v>
                </c:pt>
                <c:pt idx="2">
                  <c:v>1.638000000000002E+19</c:v>
                </c:pt>
                <c:pt idx="3">
                  <c:v>1.583E+19</c:v>
                </c:pt>
                <c:pt idx="4">
                  <c:v>1.522E+19</c:v>
                </c:pt>
                <c:pt idx="5">
                  <c:v>1.454E+19</c:v>
                </c:pt>
                <c:pt idx="6">
                  <c:v>1.380000000000002E+19</c:v>
                </c:pt>
                <c:pt idx="7">
                  <c:v>1.3E+19</c:v>
                </c:pt>
                <c:pt idx="8">
                  <c:v>1.2149999999999963E+19</c:v>
                </c:pt>
                <c:pt idx="9">
                  <c:v>1.124000000000002E+19</c:v>
                </c:pt>
                <c:pt idx="10">
                  <c:v>1.03E+19</c:v>
                </c:pt>
                <c:pt idx="11">
                  <c:v>9.332E+18</c:v>
                </c:pt>
                <c:pt idx="12">
                  <c:v>8.344000000000001E+18</c:v>
                </c:pt>
              </c:numCache>
            </c:numRef>
          </c:yVal>
        </c:ser>
        <c:ser>
          <c:idx val="23"/>
          <c:order val="23"/>
          <c:spPr>
            <a:ln w="19050">
              <a:solidFill>
                <a:srgbClr val="00B050"/>
              </a:solidFill>
              <a:prstDash val="sysDot"/>
            </a:ln>
          </c:spPr>
          <c:marker>
            <c:symbol val="none"/>
          </c:marker>
          <c:xVal>
            <c:numRef>
              <c:f>BL12_achromat!$A$108:$A$118</c:f>
              <c:numCache>
                <c:formatCode>0.000</c:formatCode>
                <c:ptCount val="11"/>
                <c:pt idx="0">
                  <c:v>8085.92</c:v>
                </c:pt>
                <c:pt idx="1">
                  <c:v>8395.01</c:v>
                </c:pt>
                <c:pt idx="2">
                  <c:v>8719.3499999999676</c:v>
                </c:pt>
                <c:pt idx="3">
                  <c:v>9059.69</c:v>
                </c:pt>
                <c:pt idx="4">
                  <c:v>9416.7999999999811</c:v>
                </c:pt>
                <c:pt idx="5">
                  <c:v>9791.4499999999716</c:v>
                </c:pt>
                <c:pt idx="6">
                  <c:v>10184.4</c:v>
                </c:pt>
                <c:pt idx="7">
                  <c:v>10596.5</c:v>
                </c:pt>
                <c:pt idx="8">
                  <c:v>11028.4</c:v>
                </c:pt>
                <c:pt idx="9">
                  <c:v>11480.8</c:v>
                </c:pt>
                <c:pt idx="10">
                  <c:v>11954.4</c:v>
                </c:pt>
              </c:numCache>
            </c:numRef>
          </c:xVal>
          <c:yVal>
            <c:numRef>
              <c:f>BL12_achromat!$G$108:$G$118</c:f>
              <c:numCache>
                <c:formatCode>0.000E+00</c:formatCode>
                <c:ptCount val="11"/>
                <c:pt idx="0">
                  <c:v>1.206E+19</c:v>
                </c:pt>
                <c:pt idx="1">
                  <c:v>1.150000000000002E+19</c:v>
                </c:pt>
                <c:pt idx="2">
                  <c:v>1.09E+19</c:v>
                </c:pt>
                <c:pt idx="3">
                  <c:v>1.025E+19</c:v>
                </c:pt>
                <c:pt idx="4">
                  <c:v>9.574E+18</c:v>
                </c:pt>
                <c:pt idx="5">
                  <c:v>8.8620000000000246E+18</c:v>
                </c:pt>
                <c:pt idx="6">
                  <c:v>8.126000000000001E+18</c:v>
                </c:pt>
                <c:pt idx="7">
                  <c:v>7.373E+18</c:v>
                </c:pt>
                <c:pt idx="8">
                  <c:v>6.611E+18</c:v>
                </c:pt>
                <c:pt idx="9">
                  <c:v>5.85E+18</c:v>
                </c:pt>
                <c:pt idx="10">
                  <c:v>5.101999999999999E+18</c:v>
                </c:pt>
              </c:numCache>
            </c:numRef>
          </c:yVal>
        </c:ser>
        <c:ser>
          <c:idx val="24"/>
          <c:order val="24"/>
          <c:spPr>
            <a:ln w="19050">
              <a:solidFill>
                <a:srgbClr val="00B050"/>
              </a:solidFill>
              <a:prstDash val="sysDot"/>
            </a:ln>
          </c:spPr>
          <c:marker>
            <c:symbol val="none"/>
          </c:marker>
          <c:xVal>
            <c:numRef>
              <c:f>BL12_achromat!$A$140:$A$149</c:f>
              <c:numCache>
                <c:formatCode>0.000</c:formatCode>
                <c:ptCount val="10"/>
                <c:pt idx="0">
                  <c:v>10396.200000000004</c:v>
                </c:pt>
                <c:pt idx="1">
                  <c:v>10793.6</c:v>
                </c:pt>
                <c:pt idx="2">
                  <c:v>11210.6</c:v>
                </c:pt>
                <c:pt idx="3">
                  <c:v>11648.2</c:v>
                </c:pt>
                <c:pt idx="4">
                  <c:v>12107.3</c:v>
                </c:pt>
                <c:pt idx="5">
                  <c:v>12589</c:v>
                </c:pt>
                <c:pt idx="6">
                  <c:v>13094.3</c:v>
                </c:pt>
                <c:pt idx="7">
                  <c:v>13624.1</c:v>
                </c:pt>
                <c:pt idx="8">
                  <c:v>14179.3</c:v>
                </c:pt>
                <c:pt idx="9">
                  <c:v>14761</c:v>
                </c:pt>
              </c:numCache>
            </c:numRef>
          </c:xVal>
          <c:yVal>
            <c:numRef>
              <c:f>BL12_achromat!$G$140:$G$149</c:f>
              <c:numCache>
                <c:formatCode>0.000E+00</c:formatCode>
                <c:ptCount val="10"/>
                <c:pt idx="0">
                  <c:v>8.378E+18</c:v>
                </c:pt>
                <c:pt idx="1">
                  <c:v>7.808E+18</c:v>
                </c:pt>
                <c:pt idx="2">
                  <c:v>7.217E+18</c:v>
                </c:pt>
                <c:pt idx="3">
                  <c:v>6.611E+18</c:v>
                </c:pt>
                <c:pt idx="4">
                  <c:v>5.995E+18</c:v>
                </c:pt>
                <c:pt idx="5">
                  <c:v>5.376E+18</c:v>
                </c:pt>
                <c:pt idx="6">
                  <c:v>4.761E+18</c:v>
                </c:pt>
                <c:pt idx="7">
                  <c:v>4.159E+18</c:v>
                </c:pt>
                <c:pt idx="8">
                  <c:v>3.578E+18</c:v>
                </c:pt>
                <c:pt idx="9">
                  <c:v>3.026E+18</c:v>
                </c:pt>
              </c:numCache>
            </c:numRef>
          </c:yVal>
        </c:ser>
        <c:ser>
          <c:idx val="25"/>
          <c:order val="25"/>
          <c:spPr>
            <a:ln w="19050">
              <a:solidFill>
                <a:srgbClr val="00B050"/>
              </a:solidFill>
              <a:prstDash val="sysDot"/>
            </a:ln>
          </c:spPr>
          <c:marker>
            <c:symbol val="none"/>
          </c:marker>
          <c:xVal>
            <c:numRef>
              <c:f>BL12_achromat!$A$172:$A$200</c:f>
              <c:numCache>
                <c:formatCode>0.000</c:formatCode>
                <c:ptCount val="29"/>
                <c:pt idx="0">
                  <c:v>12706.4</c:v>
                </c:pt>
                <c:pt idx="1">
                  <c:v>13192.2</c:v>
                </c:pt>
                <c:pt idx="2">
                  <c:v>13701.8</c:v>
                </c:pt>
                <c:pt idx="3">
                  <c:v>14236.7</c:v>
                </c:pt>
                <c:pt idx="4">
                  <c:v>14797.8</c:v>
                </c:pt>
                <c:pt idx="5">
                  <c:v>15386.6</c:v>
                </c:pt>
                <c:pt idx="6">
                  <c:v>16004.1</c:v>
                </c:pt>
                <c:pt idx="7">
                  <c:v>16651.599999999944</c:v>
                </c:pt>
                <c:pt idx="8">
                  <c:v>17330.3</c:v>
                </c:pt>
                <c:pt idx="9">
                  <c:v>18041.3</c:v>
                </c:pt>
                <c:pt idx="10">
                  <c:v>18785.5</c:v>
                </c:pt>
                <c:pt idx="11">
                  <c:v>19563.8</c:v>
                </c:pt>
                <c:pt idx="12">
                  <c:v>20377</c:v>
                </c:pt>
                <c:pt idx="13">
                  <c:v>21225.599999999944</c:v>
                </c:pt>
                <c:pt idx="14">
                  <c:v>22109.8</c:v>
                </c:pt>
                <c:pt idx="15">
                  <c:v>23029.3</c:v>
                </c:pt>
                <c:pt idx="16">
                  <c:v>23983.8</c:v>
                </c:pt>
                <c:pt idx="17">
                  <c:v>24972.1</c:v>
                </c:pt>
                <c:pt idx="18">
                  <c:v>25992.5</c:v>
                </c:pt>
                <c:pt idx="19">
                  <c:v>27042.7</c:v>
                </c:pt>
                <c:pt idx="20">
                  <c:v>28119.599999999944</c:v>
                </c:pt>
                <c:pt idx="21">
                  <c:v>29219</c:v>
                </c:pt>
                <c:pt idx="22">
                  <c:v>30336.1</c:v>
                </c:pt>
                <c:pt idx="23">
                  <c:v>31464.5</c:v>
                </c:pt>
                <c:pt idx="24">
                  <c:v>32597.1</c:v>
                </c:pt>
                <c:pt idx="25">
                  <c:v>33725.300000000003</c:v>
                </c:pt>
                <c:pt idx="26">
                  <c:v>34839.599999999999</c:v>
                </c:pt>
                <c:pt idx="27">
                  <c:v>35929</c:v>
                </c:pt>
                <c:pt idx="28">
                  <c:v>36981.800000000003</c:v>
                </c:pt>
              </c:numCache>
            </c:numRef>
          </c:xVal>
          <c:yVal>
            <c:numRef>
              <c:f>BL12_achromat!$G$172:$G$200</c:f>
              <c:numCache>
                <c:formatCode>0.000E+00</c:formatCode>
                <c:ptCount val="29"/>
                <c:pt idx="0">
                  <c:v>5.818E+18</c:v>
                </c:pt>
                <c:pt idx="1">
                  <c:v>5.299E+18</c:v>
                </c:pt>
                <c:pt idx="2">
                  <c:v>4.7790000000000031E+18</c:v>
                </c:pt>
                <c:pt idx="3">
                  <c:v>4.261E+18</c:v>
                </c:pt>
                <c:pt idx="4">
                  <c:v>3.752E+18</c:v>
                </c:pt>
                <c:pt idx="5">
                  <c:v>3.259E+18</c:v>
                </c:pt>
                <c:pt idx="6">
                  <c:v>2.787000000000001E+18</c:v>
                </c:pt>
                <c:pt idx="7">
                  <c:v>2.344E+18</c:v>
                </c:pt>
                <c:pt idx="8">
                  <c:v>1.935E+18</c:v>
                </c:pt>
                <c:pt idx="9">
                  <c:v>1.564E+18</c:v>
                </c:pt>
                <c:pt idx="10">
                  <c:v>1.235E+18</c:v>
                </c:pt>
                <c:pt idx="11">
                  <c:v>9.5020000000000026E+17</c:v>
                </c:pt>
                <c:pt idx="12">
                  <c:v>7.103E+17</c:v>
                </c:pt>
                <c:pt idx="13">
                  <c:v>5.141E+17</c:v>
                </c:pt>
                <c:pt idx="14">
                  <c:v>3.589E+17</c:v>
                </c:pt>
                <c:pt idx="15">
                  <c:v>2.407E+17</c:v>
                </c:pt>
                <c:pt idx="16">
                  <c:v>1.543E+17</c:v>
                </c:pt>
                <c:pt idx="17">
                  <c:v>9.4050000000000048E+16</c:v>
                </c:pt>
                <c:pt idx="18">
                  <c:v>5.416E+16</c:v>
                </c:pt>
                <c:pt idx="19">
                  <c:v>2.925E+16</c:v>
                </c:pt>
                <c:pt idx="20">
                  <c:v>1.47E+16</c:v>
                </c:pt>
                <c:pt idx="21">
                  <c:v>6813000000000000</c:v>
                </c:pt>
                <c:pt idx="22">
                  <c:v>2878000000000000</c:v>
                </c:pt>
                <c:pt idx="23">
                  <c:v>1095000000000000</c:v>
                </c:pt>
                <c:pt idx="24">
                  <c:v>369300000000000</c:v>
                </c:pt>
                <c:pt idx="25">
                  <c:v>108500000000000</c:v>
                </c:pt>
                <c:pt idx="26">
                  <c:v>27170000000000</c:v>
                </c:pt>
                <c:pt idx="27">
                  <c:v>5642000000000</c:v>
                </c:pt>
                <c:pt idx="28">
                  <c:v>938800000000</c:v>
                </c:pt>
              </c:numCache>
            </c:numRef>
          </c:yVal>
        </c:ser>
        <c:axId val="81054336"/>
        <c:axId val="91365376"/>
      </c:scatterChart>
      <c:valAx>
        <c:axId val="81054336"/>
        <c:scaling>
          <c:orientation val="minMax"/>
          <c:max val="20000"/>
          <c:min val="0"/>
        </c:scaling>
        <c:axPos val="b"/>
        <c:title>
          <c:tx>
            <c:rich>
              <a:bodyPr/>
              <a:lstStyle/>
              <a:p>
                <a:pPr>
                  <a:defRPr sz="1200"/>
                </a:pPr>
                <a:r>
                  <a:rPr lang="en-US" sz="1200">
                    <a:latin typeface="Times New Roman" pitchFamily="18" charset="0"/>
                    <a:cs typeface="Times New Roman" pitchFamily="18" charset="0"/>
                  </a:rPr>
                  <a:t>energy</a:t>
                </a:r>
                <a:r>
                  <a:rPr lang="en-US" sz="1200" baseline="0">
                    <a:latin typeface="Times New Roman" pitchFamily="18" charset="0"/>
                    <a:cs typeface="Times New Roman" pitchFamily="18" charset="0"/>
                  </a:rPr>
                  <a:t> (eV)</a:t>
                </a:r>
                <a:endParaRPr lang="en-US" sz="1200">
                  <a:latin typeface="Times New Roman" pitchFamily="18" charset="0"/>
                  <a:cs typeface="Times New Roman" pitchFamily="18" charset="0"/>
                </a:endParaRPr>
              </a:p>
            </c:rich>
          </c:tx>
          <c:layout>
            <c:manualLayout>
              <c:xMode val="edge"/>
              <c:yMode val="edge"/>
              <c:x val="0.4816957431695858"/>
              <c:y val="0.93594416806685776"/>
            </c:manualLayout>
          </c:layout>
        </c:title>
        <c:numFmt formatCode="0" sourceLinked="0"/>
        <c:majorTickMark val="in"/>
        <c:minorTickMark val="in"/>
        <c:tickLblPos val="nextTo"/>
        <c:txPr>
          <a:bodyPr rot="0" vert="horz"/>
          <a:lstStyle/>
          <a:p>
            <a:pPr>
              <a:defRPr sz="1200" b="0" i="0" u="none" strike="noStrike" baseline="0">
                <a:solidFill>
                  <a:srgbClr val="000000"/>
                </a:solidFill>
                <a:latin typeface="Times New Roman"/>
                <a:ea typeface="Times New Roman"/>
                <a:cs typeface="Times New Roman"/>
              </a:defRPr>
            </a:pPr>
            <a:endParaRPr lang="en-US"/>
          </a:p>
        </c:txPr>
        <c:crossAx val="91365376"/>
        <c:crosses val="autoZero"/>
        <c:crossBetween val="midCat"/>
      </c:valAx>
      <c:valAx>
        <c:axId val="91365376"/>
        <c:scaling>
          <c:logBase val="10"/>
          <c:orientation val="minMax"/>
          <c:max val="2E+20"/>
          <c:min val="1E+18"/>
        </c:scaling>
        <c:axPos val="l"/>
        <c:majorGridlines/>
        <c:title>
          <c:tx>
            <c:rich>
              <a:bodyPr/>
              <a:lstStyle/>
              <a:p>
                <a:pPr>
                  <a:defRPr sz="1200" baseline="0">
                    <a:latin typeface="Times New Roman" pitchFamily="18" charset="0"/>
                  </a:defRPr>
                </a:pPr>
                <a:r>
                  <a:rPr lang="en-US" sz="1200" baseline="0">
                    <a:latin typeface="Times New Roman" pitchFamily="18" charset="0"/>
                  </a:rPr>
                  <a:t>brightness (ph/s mm^2 mrad^2 0.1%BW)    </a:t>
                </a:r>
              </a:p>
            </c:rich>
          </c:tx>
          <c:layout>
            <c:manualLayout>
              <c:xMode val="edge"/>
              <c:yMode val="edge"/>
              <c:x val="8.9483460008888214E-3"/>
              <c:y val="0.14378677560702421"/>
            </c:manualLayout>
          </c:layout>
        </c:title>
        <c:numFmt formatCode="0.0E+00" sourceLinked="0"/>
        <c:minorTickMark val="in"/>
        <c:tickLblPos val="nextTo"/>
        <c:txPr>
          <a:bodyPr/>
          <a:lstStyle/>
          <a:p>
            <a:pPr>
              <a:defRPr sz="1200" baseline="0">
                <a:latin typeface="Times New Roman" pitchFamily="18" charset="0"/>
              </a:defRPr>
            </a:pPr>
            <a:endParaRPr lang="en-US"/>
          </a:p>
        </c:txPr>
        <c:crossAx val="81054336"/>
        <c:crosses val="autoZero"/>
        <c:crossBetween val="midCat"/>
      </c:valAx>
      <c:spPr>
        <a:ln>
          <a:solidFill>
            <a:srgbClr val="4F81BD"/>
          </a:solidFill>
        </a:ln>
      </c:spPr>
    </c:plotArea>
    <c:legend>
      <c:legendPos val="l"/>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egendEntry>
        <c:idx val="19"/>
        <c:delete val="1"/>
      </c:legendEntry>
      <c:legendEntry>
        <c:idx val="20"/>
        <c:delete val="1"/>
      </c:legendEntry>
      <c:legendEntry>
        <c:idx val="21"/>
        <c:delete val="1"/>
      </c:legendEntry>
      <c:legendEntry>
        <c:idx val="22"/>
        <c:delete val="1"/>
      </c:legendEntry>
      <c:legendEntry>
        <c:idx val="23"/>
        <c:delete val="1"/>
      </c:legendEntry>
      <c:legendEntry>
        <c:idx val="24"/>
        <c:delete val="1"/>
      </c:legendEntry>
      <c:legendEntry>
        <c:idx val="25"/>
        <c:delete val="1"/>
      </c:legendEntry>
      <c:layout>
        <c:manualLayout>
          <c:xMode val="edge"/>
          <c:yMode val="edge"/>
          <c:x val="0.14603628960272963"/>
          <c:y val="0.63055777023687964"/>
          <c:w val="0.42080077182827058"/>
          <c:h val="0.22439341525823922"/>
        </c:manualLayout>
      </c:layout>
      <c:overlay val="1"/>
      <c:txPr>
        <a:bodyPr/>
        <a:lstStyle/>
        <a:p>
          <a:pPr>
            <a:defRPr sz="1200"/>
          </a:pPr>
          <a:endParaRPr lang="en-US"/>
        </a:p>
      </c:txPr>
    </c:legend>
    <c:plotVisOnly val="1"/>
    <c:dispBlanksAs val="gap"/>
  </c:chart>
  <c:spPr>
    <a:solidFill>
      <a:srgbClr val="FFFFFF"/>
    </a:solidFill>
    <a:ln>
      <a:solidFill>
        <a:sysClr val="windowText" lastClr="000000"/>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F49F34B-F2C0-4EAD-915C-F0F5209F0AE7}" type="datetimeFigureOut">
              <a:rPr lang="en-US" smtClean="0"/>
              <a:pPr/>
              <a:t>3/5/2012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C986D1-70A1-4113-AFB3-54228E5E71C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smtClean="0"/>
            </a:lvl1pPr>
          </a:lstStyle>
          <a:p>
            <a:pPr>
              <a:defRPr/>
            </a:pPr>
            <a:endParaRPr lang="en-US"/>
          </a:p>
        </p:txBody>
      </p:sp>
      <p:sp>
        <p:nvSpPr>
          <p:cNvPr id="8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smtClean="0"/>
            </a:lvl1pPr>
          </a:lstStyle>
          <a:p>
            <a:pPr>
              <a:defRPr/>
            </a:pPr>
            <a:endParaRPr lang="en-US"/>
          </a:p>
        </p:txBody>
      </p:sp>
      <p:sp>
        <p:nvSpPr>
          <p:cNvPr id="81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smtClean="0"/>
            </a:lvl1pPr>
          </a:lstStyle>
          <a:p>
            <a:pPr>
              <a:defRPr/>
            </a:pPr>
            <a:endParaRPr 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3755E4A9-7900-4B8F-A215-22DA976BC2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D2F170C-0AD5-4FDA-9488-23B01D4599BC}" type="slidenum">
              <a:rPr lang="en-US"/>
              <a:pPr/>
              <a:t>1</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55E4A9-7900-4B8F-A215-22DA976BC26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55E4A9-7900-4B8F-A215-22DA976BC263}"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55E4A9-7900-4B8F-A215-22DA976BC26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55E4A9-7900-4B8F-A215-22DA976BC263}"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99B766-1908-4C0B-9730-B83334C8587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2567C8-63A8-5243-94B9-7BB10EEE3F5D}"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5312E8-631B-4DED-B7D7-AB8E057C03EC}"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BAF40A-7C4D-492D-9129-B130C40877C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BAF40A-7C4D-492D-9129-B130C40877CD}"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A10D43-417A-41F8-9EE4-B6ED92BEB97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55E4A9-7900-4B8F-A215-22DA976BC263}"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5312E8-631B-4DED-B7D7-AB8E057C03EC}"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55E4A9-7900-4B8F-A215-22DA976BC263}"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can make</a:t>
            </a:r>
            <a:r>
              <a:rPr lang="en-US" baseline="0" dirty="0" smtClean="0"/>
              <a:t> vertical emittance as small as 5 pm, beyond </a:t>
            </a:r>
            <a:r>
              <a:rPr lang="en-US" baseline="0" dirty="0" err="1" smtClean="0"/>
              <a:t>beamline</a:t>
            </a:r>
            <a:r>
              <a:rPr lang="en-US" baseline="0" dirty="0" smtClean="0"/>
              <a:t> optics resolution.</a:t>
            </a:r>
            <a:endParaRPr lang="en-US" dirty="0"/>
          </a:p>
        </p:txBody>
      </p:sp>
      <p:sp>
        <p:nvSpPr>
          <p:cNvPr id="4" name="Slide Number Placeholder 3"/>
          <p:cNvSpPr>
            <a:spLocks noGrp="1"/>
          </p:cNvSpPr>
          <p:nvPr>
            <p:ph type="sldNum" sz="quarter" idx="10"/>
          </p:nvPr>
        </p:nvSpPr>
        <p:spPr/>
        <p:txBody>
          <a:bodyPr/>
          <a:lstStyle/>
          <a:p>
            <a:fld id="{618C636E-B132-4A72-B291-FED6E3154FD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a:t>
            </a:r>
            <a:r>
              <a:rPr lang="en-US" baseline="0" dirty="0" smtClean="0"/>
              <a:t> result in o</a:t>
            </a:r>
            <a:r>
              <a:rPr lang="en-US" dirty="0" smtClean="0"/>
              <a:t>ver a factor</a:t>
            </a:r>
            <a:r>
              <a:rPr lang="en-US" baseline="0" dirty="0" smtClean="0"/>
              <a:t> of 3 in brightness from emittance reduction since SPEAR3 started.</a:t>
            </a:r>
          </a:p>
          <a:p>
            <a:r>
              <a:rPr lang="en-US" baseline="0" dirty="0" smtClean="0"/>
              <a:t>Add a factor of 5 for current + an additional factor from top-off </a:t>
            </a:r>
            <a:r>
              <a:rPr lang="en-US" baseline="0" smtClean="0"/>
              <a:t>- ~*20 </a:t>
            </a:r>
            <a:r>
              <a:rPr lang="en-US" baseline="0" dirty="0" smtClean="0"/>
              <a:t>increase in brightness </a:t>
            </a:r>
            <a:r>
              <a:rPr lang="en-US" baseline="0" smtClean="0"/>
              <a:t>from start of SPEAR3.</a:t>
            </a:r>
            <a:endParaRPr lang="en-US" dirty="0"/>
          </a:p>
        </p:txBody>
      </p:sp>
      <p:sp>
        <p:nvSpPr>
          <p:cNvPr id="4" name="Slide Number Placeholder 3"/>
          <p:cNvSpPr>
            <a:spLocks noGrp="1"/>
          </p:cNvSpPr>
          <p:nvPr>
            <p:ph type="sldNum" sz="quarter" idx="10"/>
          </p:nvPr>
        </p:nvSpPr>
        <p:spPr/>
        <p:txBody>
          <a:bodyPr/>
          <a:lstStyle/>
          <a:p>
            <a:fld id="{C82567C8-63A8-5243-94B9-7BB10EEE3F5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2567C8-63A8-5243-94B9-7BB10EEE3F5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55E4A9-7900-4B8F-A215-22DA976BC26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8C636E-B132-4A72-B291-FED6E3154FD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55E4A9-7900-4B8F-A215-22DA976BC263}"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55E4A9-7900-4B8F-A215-22DA976BC26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9"/>
          <p:cNvSpPr>
            <a:spLocks noGrp="1" noChangeArrowheads="1"/>
          </p:cNvSpPr>
          <p:nvPr>
            <p:ph type="sldNum" sz="quarter" idx="4"/>
          </p:nvPr>
        </p:nvSpPr>
        <p:spPr bwMode="auto">
          <a:xfrm>
            <a:off x="6781800" y="65373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E0125FF-BB24-4E35-A16F-56F53C051783}" type="slidenum">
              <a:rPr lang="en-US"/>
              <a:pPr>
                <a:defRPr/>
              </a:pPr>
              <a:t>‹#›</a:t>
            </a:fld>
            <a:endParaRPr lang="en-US"/>
          </a:p>
        </p:txBody>
      </p:sp>
      <p:sp>
        <p:nvSpPr>
          <p:cNvPr id="7" name="Rectangle 5"/>
          <p:cNvSpPr>
            <a:spLocks noGrp="1" noChangeArrowheads="1"/>
          </p:cNvSpPr>
          <p:nvPr>
            <p:ph type="ftr" sz="quarter" idx="3"/>
          </p:nvPr>
        </p:nvSpPr>
        <p:spPr bwMode="auto">
          <a:xfrm>
            <a:off x="2362200" y="6534150"/>
            <a:ext cx="41910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ctr" defTabSz="914400" rtl="0" eaLnBrk="1" fontAlgn="base" latinLnBrk="0" hangingPunct="1">
              <a:lnSpc>
                <a:spcPct val="100000"/>
              </a:lnSpc>
              <a:spcBef>
                <a:spcPct val="0"/>
              </a:spcBef>
              <a:spcAft>
                <a:spcPct val="0"/>
              </a:spcAft>
              <a:buClrTx/>
              <a:buSzTx/>
              <a:buFontTx/>
              <a:buNone/>
              <a:tabLst/>
              <a:defRPr sz="1400"/>
            </a:lvl1pPr>
          </a:lstStyle>
          <a:p>
            <a:pPr>
              <a:defRPr/>
            </a:pPr>
            <a:r>
              <a:rPr lang="en-US" dirty="0" smtClean="0"/>
              <a:t>ICFA Future Light Sources Workshop, J. </a:t>
            </a:r>
            <a:r>
              <a:rPr lang="en-US" dirty="0" err="1" smtClean="0"/>
              <a:t>Safranek</a:t>
            </a:r>
            <a:endParaRPr lang="en-US" dirty="0"/>
          </a:p>
        </p:txBody>
      </p:sp>
      <p:sp>
        <p:nvSpPr>
          <p:cNvPr id="8" name="Rectangle 4"/>
          <p:cNvSpPr>
            <a:spLocks noGrp="1" noChangeArrowheads="1"/>
          </p:cNvSpPr>
          <p:nvPr>
            <p:ph type="dt" sz="half" idx="2"/>
          </p:nvPr>
        </p:nvSpPr>
        <p:spPr bwMode="auto">
          <a:xfrm>
            <a:off x="228600" y="65373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dirty="0" smtClean="0"/>
              <a:t>January 6, 2012</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Slide Number Placeholder 8"/>
          <p:cNvSpPr>
            <a:spLocks noGrp="1" noChangeArrowheads="1"/>
          </p:cNvSpPr>
          <p:nvPr>
            <p:ph type="sldNum" sz="quarter" idx="4"/>
          </p:nvPr>
        </p:nvSpPr>
        <p:spPr bwMode="auto">
          <a:xfrm>
            <a:off x="6781800" y="65373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E0125FF-BB24-4E35-A16F-56F53C051783}" type="slidenum">
              <a:rPr lang="en-US"/>
              <a:pPr>
                <a:defRPr/>
              </a:pPr>
              <a:t>‹#›</a:t>
            </a:fld>
            <a:endParaRPr lang="en-US"/>
          </a:p>
        </p:txBody>
      </p:sp>
      <p:sp>
        <p:nvSpPr>
          <p:cNvPr id="6" name="Footer Placeholder 5"/>
          <p:cNvSpPr>
            <a:spLocks noGrp="1" noChangeArrowheads="1"/>
          </p:cNvSpPr>
          <p:nvPr>
            <p:ph type="ftr" sz="quarter" idx="3"/>
          </p:nvPr>
        </p:nvSpPr>
        <p:spPr bwMode="auto">
          <a:xfrm>
            <a:off x="2362200" y="6534150"/>
            <a:ext cx="41910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ctr" defTabSz="914400" rtl="0" eaLnBrk="1" fontAlgn="base" latinLnBrk="0" hangingPunct="1">
              <a:lnSpc>
                <a:spcPct val="100000"/>
              </a:lnSpc>
              <a:spcBef>
                <a:spcPct val="0"/>
              </a:spcBef>
              <a:spcAft>
                <a:spcPct val="0"/>
              </a:spcAft>
              <a:buClrTx/>
              <a:buSzTx/>
              <a:buFontTx/>
              <a:buNone/>
              <a:tabLst/>
              <a:defRPr sz="1400"/>
            </a:lvl1pPr>
          </a:lstStyle>
          <a:p>
            <a:pPr>
              <a:defRPr/>
            </a:pPr>
            <a:r>
              <a:rPr lang="en-US" dirty="0" smtClean="0"/>
              <a:t>ICFA Future Light Sources Workshop, J. </a:t>
            </a:r>
            <a:r>
              <a:rPr lang="en-US" dirty="0" err="1" smtClean="0"/>
              <a:t>Safranek</a:t>
            </a:r>
            <a:endParaRPr lang="en-US" dirty="0"/>
          </a:p>
        </p:txBody>
      </p:sp>
      <p:sp>
        <p:nvSpPr>
          <p:cNvPr id="7" name="Rectangle 4"/>
          <p:cNvSpPr>
            <a:spLocks noGrp="1" noChangeArrowheads="1"/>
          </p:cNvSpPr>
          <p:nvPr>
            <p:ph type="dt" sz="half" idx="2"/>
          </p:nvPr>
        </p:nvSpPr>
        <p:spPr bwMode="auto">
          <a:xfrm>
            <a:off x="228600" y="65373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dirty="0" smtClean="0"/>
              <a:t>January 6, 2012</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bwMode="auto">
          <a:xfrm>
            <a:off x="2362200" y="6534150"/>
            <a:ext cx="41910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ctr" defTabSz="914400" rtl="0" eaLnBrk="1" fontAlgn="base" latinLnBrk="0" hangingPunct="1">
              <a:lnSpc>
                <a:spcPct val="100000"/>
              </a:lnSpc>
              <a:spcBef>
                <a:spcPct val="0"/>
              </a:spcBef>
              <a:spcAft>
                <a:spcPct val="0"/>
              </a:spcAft>
              <a:buClrTx/>
              <a:buSzTx/>
              <a:buFontTx/>
              <a:buNone/>
              <a:tabLst/>
              <a:defRPr sz="1400"/>
            </a:lvl1pPr>
          </a:lstStyle>
          <a:p>
            <a:pPr>
              <a:defRPr/>
            </a:pPr>
            <a:r>
              <a:rPr lang="en-US" dirty="0" smtClean="0"/>
              <a:t>ICFA Future Light Sources Workshop, J. </a:t>
            </a:r>
            <a:r>
              <a:rPr lang="en-US" dirty="0" err="1" smtClean="0"/>
              <a:t>Safranek</a:t>
            </a:r>
            <a:endParaRPr lang="en-US" dirty="0"/>
          </a:p>
        </p:txBody>
      </p:sp>
      <p:sp>
        <p:nvSpPr>
          <p:cNvPr id="6" name="Rectangle 4"/>
          <p:cNvSpPr>
            <a:spLocks noGrp="1" noChangeArrowheads="1"/>
          </p:cNvSpPr>
          <p:nvPr>
            <p:ph type="dt" sz="half" idx="2"/>
          </p:nvPr>
        </p:nvSpPr>
        <p:spPr bwMode="auto">
          <a:xfrm>
            <a:off x="228600" y="65373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dirty="0" smtClean="0"/>
              <a:t>January 6, 2012</a:t>
            </a:r>
            <a:endParaRPr lang="en-US" dirty="0"/>
          </a:p>
        </p:txBody>
      </p:sp>
      <p:sp>
        <p:nvSpPr>
          <p:cNvPr id="7" name="Slide Number Placeholder 6"/>
          <p:cNvSpPr>
            <a:spLocks noGrp="1" noChangeArrowheads="1"/>
          </p:cNvSpPr>
          <p:nvPr>
            <p:ph type="sldNum" sz="quarter" idx="4"/>
          </p:nvPr>
        </p:nvSpPr>
        <p:spPr bwMode="auto">
          <a:xfrm>
            <a:off x="6781800" y="65373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E0125FF-BB24-4E35-A16F-56F53C051783}"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7" descr="SSRL2"/>
          <p:cNvPicPr>
            <a:picLocks noChangeAspect="1" noChangeArrowheads="1"/>
          </p:cNvPicPr>
          <p:nvPr/>
        </p:nvPicPr>
        <p:blipFill>
          <a:blip r:embed="rId5" cstate="print"/>
          <a:srcRect/>
          <a:stretch>
            <a:fillRect/>
          </a:stretch>
        </p:blipFill>
        <p:spPr bwMode="auto">
          <a:xfrm>
            <a:off x="0" y="0"/>
            <a:ext cx="1295400" cy="971550"/>
          </a:xfrm>
          <a:prstGeom prst="rect">
            <a:avLst/>
          </a:prstGeom>
          <a:solidFill>
            <a:schemeClr val="accent1"/>
          </a:solidFill>
          <a:ln w="9525">
            <a:noFill/>
            <a:miter lim="800000"/>
            <a:headEnd/>
            <a:tailEnd/>
          </a:ln>
        </p:spPr>
      </p:pic>
      <p:sp>
        <p:nvSpPr>
          <p:cNvPr id="1033" name="Line 9"/>
          <p:cNvSpPr>
            <a:spLocks noChangeShapeType="1"/>
          </p:cNvSpPr>
          <p:nvPr/>
        </p:nvSpPr>
        <p:spPr bwMode="auto">
          <a:xfrm>
            <a:off x="228600" y="1371600"/>
            <a:ext cx="8686800" cy="0"/>
          </a:xfrm>
          <a:prstGeom prst="line">
            <a:avLst/>
          </a:prstGeom>
          <a:noFill/>
          <a:ln w="38100">
            <a:solidFill>
              <a:schemeClr val="tx1"/>
            </a:solidFill>
            <a:round/>
            <a:headEnd/>
            <a:tailEnd/>
          </a:ln>
          <a:effectLst/>
        </p:spPr>
        <p:txBody>
          <a:bodyPr wrap="none" anchor="ctr"/>
          <a:lstStyle/>
          <a:p>
            <a:pPr>
              <a:defRPr/>
            </a:pPr>
            <a:endParaRPr lang="en-US"/>
          </a:p>
        </p:txBody>
      </p:sp>
      <p:sp>
        <p:nvSpPr>
          <p:cNvPr id="10" name="Slide Number Placeholder 9"/>
          <p:cNvSpPr>
            <a:spLocks noGrp="1" noChangeArrowheads="1"/>
          </p:cNvSpPr>
          <p:nvPr>
            <p:ph type="sldNum" sz="quarter" idx="4"/>
          </p:nvPr>
        </p:nvSpPr>
        <p:spPr bwMode="auto">
          <a:xfrm>
            <a:off x="6781800" y="65373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E0125FF-BB24-4E35-A16F-56F53C051783}" type="slidenum">
              <a:rPr lang="en-US"/>
              <a:pPr>
                <a:defRPr/>
              </a:pPr>
              <a:t>‹#›</a:t>
            </a:fld>
            <a:endParaRPr lang="en-US"/>
          </a:p>
        </p:txBody>
      </p:sp>
      <p:sp>
        <p:nvSpPr>
          <p:cNvPr id="13" name="Rectangle 5"/>
          <p:cNvSpPr>
            <a:spLocks noGrp="1" noChangeArrowheads="1"/>
          </p:cNvSpPr>
          <p:nvPr>
            <p:ph type="ftr" sz="quarter" idx="3"/>
          </p:nvPr>
        </p:nvSpPr>
        <p:spPr bwMode="auto">
          <a:xfrm>
            <a:off x="2362200" y="6534150"/>
            <a:ext cx="41910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marR="0" indent="0" algn="ctr" defTabSz="914400" rtl="0" eaLnBrk="1" fontAlgn="base" latinLnBrk="0" hangingPunct="1">
              <a:lnSpc>
                <a:spcPct val="100000"/>
              </a:lnSpc>
              <a:spcBef>
                <a:spcPct val="0"/>
              </a:spcBef>
              <a:spcAft>
                <a:spcPct val="0"/>
              </a:spcAft>
              <a:buClrTx/>
              <a:buSzTx/>
              <a:buFontTx/>
              <a:buNone/>
              <a:tabLst/>
              <a:defRPr sz="1400"/>
            </a:lvl1pPr>
          </a:lstStyle>
          <a:p>
            <a:pPr>
              <a:defRPr/>
            </a:pPr>
            <a:r>
              <a:rPr lang="en-US" dirty="0" smtClean="0"/>
              <a:t>ICFA Future Light Sources Workshop, J. </a:t>
            </a:r>
            <a:r>
              <a:rPr lang="en-US" dirty="0" err="1" smtClean="0"/>
              <a:t>Safranek</a:t>
            </a:r>
            <a:endParaRPr lang="en-US" dirty="0"/>
          </a:p>
        </p:txBody>
      </p:sp>
      <p:sp>
        <p:nvSpPr>
          <p:cNvPr id="14" name="Rectangle 4"/>
          <p:cNvSpPr>
            <a:spLocks noGrp="1" noChangeArrowheads="1"/>
          </p:cNvSpPr>
          <p:nvPr>
            <p:ph type="dt" sz="half" idx="2"/>
          </p:nvPr>
        </p:nvSpPr>
        <p:spPr bwMode="auto">
          <a:xfrm>
            <a:off x="228600" y="65373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dirty="0" smtClean="0"/>
              <a:t>January 6, 2012</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5" r:id="rId2"/>
    <p:sldLayoutId id="2147483666" r:id="rId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 Id="rId5" Type="http://schemas.openxmlformats.org/officeDocument/2006/relationships/image" Target="../media/image25.emf"/><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762000" y="0"/>
            <a:ext cx="7086600" cy="1295400"/>
          </a:xfrm>
          <a:prstGeom prst="rect">
            <a:avLst/>
          </a:prstGeom>
          <a:noFill/>
          <a:ln w="19050">
            <a:noFill/>
            <a:miter lim="800000"/>
            <a:headEnd/>
            <a:tailEnd/>
          </a:ln>
        </p:spPr>
        <p:txBody>
          <a:bodyPr lIns="101514" tIns="50760" rIns="101514" bIns="50760"/>
          <a:lstStyle/>
          <a:p>
            <a:pPr algn="ctr" defTabSz="1019175" eaLnBrk="0" hangingPunct="0">
              <a:defRPr/>
            </a:pPr>
            <a:r>
              <a:rPr lang="en-US" sz="3100" b="1" i="1" dirty="0" smtClean="0">
                <a:solidFill>
                  <a:srgbClr val="800000"/>
                </a:solidFill>
                <a:effectLst>
                  <a:outerShdw blurRad="38100" dist="38100" dir="2700000" algn="tl">
                    <a:srgbClr val="C0C0C0"/>
                  </a:outerShdw>
                </a:effectLst>
                <a:latin typeface="Helvetica" pitchFamily="34" charset="0"/>
              </a:rPr>
              <a:t>SPEAR3 Lower Emittance &amp; Nonlinear Dynamics</a:t>
            </a:r>
            <a:endParaRPr lang="en-US" sz="2000" b="1" i="1" dirty="0">
              <a:solidFill>
                <a:srgbClr val="800000"/>
              </a:solidFill>
              <a:effectLst>
                <a:outerShdw blurRad="38100" dist="38100" dir="2700000" algn="tl">
                  <a:srgbClr val="C0C0C0"/>
                </a:outerShdw>
              </a:effectLst>
              <a:latin typeface="Helvetica" pitchFamily="34" charset="0"/>
            </a:endParaRPr>
          </a:p>
          <a:p>
            <a:pPr algn="ctr" defTabSz="1019175" eaLnBrk="0" hangingPunct="0">
              <a:defRPr/>
            </a:pPr>
            <a:r>
              <a:rPr lang="en-US" sz="2000" b="1" i="1" dirty="0" smtClean="0">
                <a:solidFill>
                  <a:srgbClr val="800000"/>
                </a:solidFill>
                <a:effectLst>
                  <a:outerShdw blurRad="38100" dist="38100" dir="2700000" algn="tl">
                    <a:srgbClr val="C0C0C0"/>
                  </a:outerShdw>
                </a:effectLst>
                <a:latin typeface="Helvetica" pitchFamily="34" charset="0"/>
              </a:rPr>
              <a:t>J. Safranek for the SPEAR3 Accelerator Physics Group</a:t>
            </a:r>
            <a:endParaRPr lang="en-US" sz="2000" b="1" dirty="0">
              <a:solidFill>
                <a:srgbClr val="000080"/>
              </a:solidFill>
              <a:effectLst>
                <a:outerShdw blurRad="38100" dist="38100" dir="2700000" algn="tl">
                  <a:srgbClr val="C0C0C0"/>
                </a:outerShdw>
              </a:effectLst>
              <a:latin typeface="Helvetica" pitchFamily="34" charset="0"/>
            </a:endParaRPr>
          </a:p>
        </p:txBody>
      </p:sp>
      <p:sp>
        <p:nvSpPr>
          <p:cNvPr id="7171" name="Text Box 5"/>
          <p:cNvSpPr txBox="1">
            <a:spLocks noChangeArrowheads="1"/>
          </p:cNvSpPr>
          <p:nvPr/>
        </p:nvSpPr>
        <p:spPr bwMode="auto">
          <a:xfrm>
            <a:off x="5562600" y="5029200"/>
            <a:ext cx="3581400" cy="954087"/>
          </a:xfrm>
          <a:prstGeom prst="rect">
            <a:avLst/>
          </a:prstGeom>
          <a:noFill/>
          <a:ln w="19050">
            <a:noFill/>
            <a:miter lim="800000"/>
            <a:headEnd/>
            <a:tailEnd/>
          </a:ln>
        </p:spPr>
        <p:txBody>
          <a:bodyPr lIns="101514" tIns="50760" rIns="101514" bIns="50760"/>
          <a:lstStyle/>
          <a:p>
            <a:pPr algn="ctr" defTabSz="1019175" eaLnBrk="0" hangingPunct="0"/>
            <a:r>
              <a:rPr lang="en-US" sz="2000" b="1" i="1" dirty="0" smtClean="0">
                <a:solidFill>
                  <a:srgbClr val="800000"/>
                </a:solidFill>
                <a:latin typeface="Helvetica" pitchFamily="34" charset="0"/>
              </a:rPr>
              <a:t>ICFA Future Light Sources Workshop</a:t>
            </a:r>
            <a:endParaRPr lang="en-US" sz="2000" b="1" i="1" dirty="0">
              <a:solidFill>
                <a:srgbClr val="800000"/>
              </a:solidFill>
              <a:latin typeface="Helvetica" pitchFamily="34" charset="0"/>
            </a:endParaRPr>
          </a:p>
          <a:p>
            <a:pPr algn="ctr" defTabSz="1019175" eaLnBrk="0" hangingPunct="0"/>
            <a:r>
              <a:rPr lang="en-US" b="1" i="1" dirty="0">
                <a:solidFill>
                  <a:srgbClr val="800000"/>
                </a:solidFill>
                <a:latin typeface="Helvetica" pitchFamily="34" charset="0"/>
              </a:rPr>
              <a:t> </a:t>
            </a:r>
            <a:r>
              <a:rPr lang="en-US" b="1" i="1" dirty="0" smtClean="0">
                <a:solidFill>
                  <a:srgbClr val="800000"/>
                </a:solidFill>
                <a:latin typeface="Helvetica" pitchFamily="34" charset="0"/>
              </a:rPr>
              <a:t>March 5-9, 2012</a:t>
            </a:r>
            <a:endParaRPr lang="en-US" b="1" dirty="0">
              <a:solidFill>
                <a:srgbClr val="000080"/>
              </a:solidFill>
              <a:latin typeface="Helvetica" pitchFamily="34" charset="0"/>
            </a:endParaRPr>
          </a:p>
        </p:txBody>
      </p:sp>
      <p:sp>
        <p:nvSpPr>
          <p:cNvPr id="8" name="Content Placeholder 2"/>
          <p:cNvSpPr txBox="1">
            <a:spLocks/>
          </p:cNvSpPr>
          <p:nvPr/>
        </p:nvSpPr>
        <p:spPr bwMode="auto">
          <a:xfrm>
            <a:off x="152400" y="1752600"/>
            <a:ext cx="4038600" cy="4419600"/>
          </a:xfrm>
          <a:prstGeom prst="rect">
            <a:avLst/>
          </a:prstGeom>
          <a:noFill/>
          <a:ln w="9525">
            <a:noFill/>
            <a:miter lim="800000"/>
            <a:headEnd/>
            <a:tailEnd/>
          </a:ln>
        </p:spPr>
        <p:txBody>
          <a:bodyPr/>
          <a:lstStyle/>
          <a:p>
            <a:pPr marL="342900" indent="-342900">
              <a:spcBef>
                <a:spcPct val="20000"/>
              </a:spcBef>
              <a:buFontTx/>
              <a:buChar char="•"/>
              <a:defRPr/>
            </a:pPr>
            <a:r>
              <a:rPr lang="en-US" sz="2400" b="1" kern="0" dirty="0" smtClean="0">
                <a:solidFill>
                  <a:srgbClr val="006600"/>
                </a:solidFill>
                <a:latin typeface="+mn-lt"/>
              </a:rPr>
              <a:t>SPEAR3 Lower </a:t>
            </a:r>
            <a:r>
              <a:rPr lang="en-US" sz="2400" b="1" kern="0" dirty="0" smtClean="0">
                <a:solidFill>
                  <a:srgbClr val="006600"/>
                </a:solidFill>
                <a:latin typeface="Symbol" pitchFamily="18" charset="2"/>
              </a:rPr>
              <a:t>e</a:t>
            </a:r>
            <a:r>
              <a:rPr lang="en-US" sz="2400" b="1" kern="0" baseline="-25000" dirty="0" smtClean="0">
                <a:solidFill>
                  <a:srgbClr val="006600"/>
                </a:solidFill>
                <a:latin typeface="+mn-lt"/>
              </a:rPr>
              <a:t>x</a:t>
            </a:r>
          </a:p>
          <a:p>
            <a:pPr marL="800100" lvl="1" indent="-342900">
              <a:spcBef>
                <a:spcPct val="20000"/>
              </a:spcBef>
              <a:buFont typeface="Wingdings" pitchFamily="2" charset="2"/>
              <a:buChar char="Ø"/>
              <a:defRPr/>
            </a:pPr>
            <a:r>
              <a:rPr lang="en-US" sz="2000" kern="0" dirty="0" smtClean="0">
                <a:solidFill>
                  <a:srgbClr val="006600"/>
                </a:solidFill>
                <a:latin typeface="+mn-lt"/>
              </a:rPr>
              <a:t>X. Huang, Y. Nosochkov, L. Wang</a:t>
            </a:r>
          </a:p>
          <a:p>
            <a:pPr marL="342900" indent="-342900">
              <a:spcBef>
                <a:spcPct val="20000"/>
              </a:spcBef>
              <a:buFontTx/>
              <a:buChar char="•"/>
              <a:defRPr/>
            </a:pPr>
            <a:endParaRPr lang="en-US" sz="2000" b="1" kern="0" dirty="0" smtClean="0">
              <a:solidFill>
                <a:srgbClr val="006600"/>
              </a:solidFill>
              <a:latin typeface="+mn-lt"/>
            </a:endParaRPr>
          </a:p>
          <a:p>
            <a:pPr marL="342900" indent="-342900">
              <a:spcBef>
                <a:spcPct val="20000"/>
              </a:spcBef>
              <a:buFontTx/>
              <a:buChar char="•"/>
              <a:defRPr/>
            </a:pPr>
            <a:r>
              <a:rPr lang="en-US" sz="2400" b="1" kern="0" dirty="0" smtClean="0">
                <a:solidFill>
                  <a:srgbClr val="006600"/>
                </a:solidFill>
                <a:latin typeface="+mn-lt"/>
              </a:rPr>
              <a:t>Nonlinear Dynamics Measurements</a:t>
            </a:r>
          </a:p>
          <a:p>
            <a:pPr marL="800100" lvl="1" indent="-342900">
              <a:spcBef>
                <a:spcPct val="20000"/>
              </a:spcBef>
              <a:buFont typeface="Wingdings" pitchFamily="2" charset="2"/>
              <a:buChar char="Ø"/>
              <a:defRPr/>
            </a:pPr>
            <a:r>
              <a:rPr lang="en-US" sz="2000" kern="0" dirty="0" smtClean="0">
                <a:solidFill>
                  <a:srgbClr val="006600"/>
                </a:solidFill>
                <a:latin typeface="+mn-lt"/>
              </a:rPr>
              <a:t>X. Huang, J. Corbett, J. Sebek, A. Terebilo</a:t>
            </a:r>
          </a:p>
          <a:p>
            <a:pPr marL="342900" indent="-342900">
              <a:spcBef>
                <a:spcPct val="20000"/>
              </a:spcBef>
              <a:buFontTx/>
              <a:buChar char="•"/>
              <a:defRPr/>
            </a:pPr>
            <a:endParaRPr lang="en-US" sz="2000" b="1" kern="0" dirty="0">
              <a:solidFill>
                <a:srgbClr val="006600"/>
              </a:solidFill>
              <a:latin typeface="+mn-lt"/>
            </a:endParaRPr>
          </a:p>
        </p:txBody>
      </p:sp>
      <p:pic>
        <p:nvPicPr>
          <p:cNvPr id="11" name="Picture 10" descr="2011-297-ssrl-smaller.jpg"/>
          <p:cNvPicPr>
            <a:picLocks noChangeAspect="1"/>
          </p:cNvPicPr>
          <p:nvPr/>
        </p:nvPicPr>
        <p:blipFill>
          <a:blip r:embed="rId3" cstate="print"/>
          <a:stretch>
            <a:fillRect/>
          </a:stretch>
        </p:blipFill>
        <p:spPr>
          <a:xfrm>
            <a:off x="4419600" y="1600200"/>
            <a:ext cx="4724400" cy="3153115"/>
          </a:xfrm>
          <a:prstGeom prst="rect">
            <a:avLst/>
          </a:prstGeom>
        </p:spPr>
      </p:pic>
      <p:sp>
        <p:nvSpPr>
          <p:cNvPr id="12"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3"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4" name="Slide Number Placeholder 5"/>
          <p:cNvSpPr txBox="1">
            <a:spLocks/>
          </p:cNvSpPr>
          <p:nvPr/>
        </p:nvSpPr>
        <p:spPr bwMode="auto">
          <a:xfrm>
            <a:off x="6553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0125FF-BB24-4E35-A16F-56F53C051783}"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blinds(horizontal)">
                                      <p:cBhvr>
                                        <p:cTn id="7" dur="500"/>
                                        <p:tgtEl>
                                          <p:spTgt spid="8">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4" end="4"/>
                                            </p:txEl>
                                          </p:spTgt>
                                        </p:tgtEl>
                                        <p:attrNameLst>
                                          <p:attrName>style.visibility</p:attrName>
                                        </p:attrNameLst>
                                      </p:cBhvr>
                                      <p:to>
                                        <p:strVal val="visible"/>
                                      </p:to>
                                    </p:set>
                                    <p:animEffect transition="in" filter="blinds(horizontal)">
                                      <p:cBhvr>
                                        <p:cTn id="1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order resonances</a:t>
            </a:r>
            <a:endParaRPr lang="en-US" dirty="0"/>
          </a:p>
        </p:txBody>
      </p:sp>
      <p:sp>
        <p:nvSpPr>
          <p:cNvPr id="3" name="Content Placeholder 2"/>
          <p:cNvSpPr>
            <a:spLocks noGrp="1"/>
          </p:cNvSpPr>
          <p:nvPr>
            <p:ph idx="1"/>
          </p:nvPr>
        </p:nvSpPr>
        <p:spPr/>
        <p:txBody>
          <a:bodyPr/>
          <a:lstStyle/>
          <a:p>
            <a:r>
              <a:rPr lang="en-US" dirty="0" smtClean="0"/>
              <a:t>~3x increase in </a:t>
            </a:r>
            <a:r>
              <a:rPr lang="en-US" dirty="0" err="1" smtClean="0"/>
              <a:t>d</a:t>
            </a:r>
            <a:r>
              <a:rPr lang="en-US" dirty="0" err="1" smtClean="0">
                <a:latin typeface="Symbol" pitchFamily="18" charset="2"/>
              </a:rPr>
              <a:t>n</a:t>
            </a:r>
            <a:r>
              <a:rPr lang="en-US" baseline="-25000" dirty="0" err="1" smtClean="0"/>
              <a:t>x,y</a:t>
            </a:r>
            <a:r>
              <a:rPr lang="en-US" dirty="0" smtClean="0"/>
              <a:t>/</a:t>
            </a:r>
            <a:r>
              <a:rPr lang="en-US" dirty="0" err="1" smtClean="0"/>
              <a:t>d</a:t>
            </a:r>
            <a:r>
              <a:rPr lang="en-US" dirty="0" err="1" smtClean="0">
                <a:latin typeface="Symbol" pitchFamily="18" charset="2"/>
              </a:rPr>
              <a:t>e</a:t>
            </a:r>
            <a:r>
              <a:rPr lang="en-US" baseline="-25000" dirty="0" err="1" smtClean="0"/>
              <a:t>x,y</a:t>
            </a:r>
            <a:endParaRPr lang="en-US" baseline="-25000" dirty="0" smtClean="0"/>
          </a:p>
          <a:p>
            <a:r>
              <a:rPr lang="en-US" dirty="0" smtClean="0"/>
              <a:t>Larger tune footprint</a:t>
            </a:r>
            <a:endParaRPr lang="en-US" dirty="0"/>
          </a:p>
        </p:txBody>
      </p:sp>
      <p:sp>
        <p:nvSpPr>
          <p:cNvPr id="6" name="Slide Number Placeholder 5"/>
          <p:cNvSpPr>
            <a:spLocks noGrp="1"/>
          </p:cNvSpPr>
          <p:nvPr>
            <p:ph type="sldNum" sz="quarter" idx="4"/>
          </p:nvPr>
        </p:nvSpPr>
        <p:spPr>
          <a:xfrm>
            <a:off x="6553200" y="6400801"/>
            <a:ext cx="2133600" cy="320674"/>
          </a:xfrm>
          <a:prstGeom prst="rect">
            <a:avLst/>
          </a:prstGeom>
        </p:spPr>
        <p:txBody>
          <a:bodyPr/>
          <a:lstStyle/>
          <a:p>
            <a:pPr>
              <a:defRPr/>
            </a:pPr>
            <a:fld id="{FE0125FF-BB24-4E35-A16F-56F53C051783}" type="slidenum">
              <a:rPr lang="en-US" smtClean="0"/>
              <a:pPr>
                <a:defRPr/>
              </a:pPr>
              <a:t>10</a:t>
            </a:fld>
            <a:endParaRPr lang="en-US"/>
          </a:p>
        </p:txBody>
      </p:sp>
      <p:pic>
        <p:nvPicPr>
          <p:cNvPr id="161794" name="Picture 2"/>
          <p:cNvPicPr>
            <a:picLocks noChangeAspect="1" noChangeArrowheads="1"/>
          </p:cNvPicPr>
          <p:nvPr/>
        </p:nvPicPr>
        <p:blipFill>
          <a:blip r:embed="rId3" cstate="print"/>
          <a:srcRect/>
          <a:stretch>
            <a:fillRect/>
          </a:stretch>
        </p:blipFill>
        <p:spPr bwMode="auto">
          <a:xfrm>
            <a:off x="0" y="3190875"/>
            <a:ext cx="4646647" cy="3362325"/>
          </a:xfrm>
          <a:prstGeom prst="rect">
            <a:avLst/>
          </a:prstGeom>
          <a:noFill/>
          <a:ln w="9525">
            <a:noFill/>
            <a:miter lim="800000"/>
            <a:headEnd/>
            <a:tailEnd/>
          </a:ln>
        </p:spPr>
      </p:pic>
      <p:pic>
        <p:nvPicPr>
          <p:cNvPr id="161795" name="Picture 3"/>
          <p:cNvPicPr>
            <a:picLocks noChangeAspect="1" noChangeArrowheads="1"/>
          </p:cNvPicPr>
          <p:nvPr/>
        </p:nvPicPr>
        <p:blipFill>
          <a:blip r:embed="rId4" cstate="print"/>
          <a:srcRect/>
          <a:stretch>
            <a:fillRect/>
          </a:stretch>
        </p:blipFill>
        <p:spPr bwMode="auto">
          <a:xfrm>
            <a:off x="5095546" y="3504040"/>
            <a:ext cx="4048454" cy="2820560"/>
          </a:xfrm>
          <a:prstGeom prst="rect">
            <a:avLst/>
          </a:prstGeom>
          <a:noFill/>
          <a:ln w="9525">
            <a:noFill/>
            <a:miter lim="800000"/>
            <a:headEnd/>
            <a:tailEnd/>
          </a:ln>
        </p:spPr>
      </p:pic>
      <p:sp>
        <p:nvSpPr>
          <p:cNvPr id="11" name="TextBox 10"/>
          <p:cNvSpPr txBox="1"/>
          <p:nvPr/>
        </p:nvSpPr>
        <p:spPr>
          <a:xfrm>
            <a:off x="1143000" y="2819400"/>
            <a:ext cx="3124200" cy="369332"/>
          </a:xfrm>
          <a:prstGeom prst="rect">
            <a:avLst/>
          </a:prstGeom>
          <a:noFill/>
        </p:spPr>
        <p:txBody>
          <a:bodyPr wrap="square" rtlCol="0">
            <a:spAutoFit/>
          </a:bodyPr>
          <a:lstStyle/>
          <a:p>
            <a:r>
              <a:rPr lang="en-US" dirty="0" smtClean="0"/>
              <a:t>4</a:t>
            </a:r>
            <a:r>
              <a:rPr lang="en-US" dirty="0" smtClean="0">
                <a:latin typeface="Symbol" pitchFamily="18" charset="2"/>
              </a:rPr>
              <a:t>n</a:t>
            </a:r>
            <a:r>
              <a:rPr lang="en-US" baseline="-25000" dirty="0" smtClean="0"/>
              <a:t>y</a:t>
            </a:r>
            <a:r>
              <a:rPr lang="en-US" dirty="0" smtClean="0"/>
              <a:t>, </a:t>
            </a:r>
            <a:r>
              <a:rPr lang="en-US" dirty="0" smtClean="0">
                <a:solidFill>
                  <a:srgbClr val="7030A0"/>
                </a:solidFill>
                <a:latin typeface="Symbol" pitchFamily="18" charset="2"/>
              </a:rPr>
              <a:t>n</a:t>
            </a:r>
            <a:r>
              <a:rPr lang="en-US" baseline="-25000" dirty="0" smtClean="0">
                <a:solidFill>
                  <a:srgbClr val="7030A0"/>
                </a:solidFill>
              </a:rPr>
              <a:t>x</a:t>
            </a:r>
            <a:r>
              <a:rPr lang="en-US" dirty="0" smtClean="0">
                <a:solidFill>
                  <a:srgbClr val="7030A0"/>
                </a:solidFill>
              </a:rPr>
              <a:t>+3</a:t>
            </a:r>
            <a:r>
              <a:rPr lang="en-US" dirty="0" smtClean="0">
                <a:solidFill>
                  <a:srgbClr val="7030A0"/>
                </a:solidFill>
                <a:latin typeface="Symbol" pitchFamily="18" charset="2"/>
              </a:rPr>
              <a:t>n</a:t>
            </a:r>
            <a:r>
              <a:rPr lang="en-US" baseline="-25000" dirty="0" smtClean="0">
                <a:solidFill>
                  <a:srgbClr val="7030A0"/>
                </a:solidFill>
              </a:rPr>
              <a:t>y</a:t>
            </a:r>
            <a:r>
              <a:rPr lang="en-US" dirty="0" smtClean="0">
                <a:solidFill>
                  <a:srgbClr val="7030A0"/>
                </a:solidFill>
              </a:rPr>
              <a:t>, </a:t>
            </a:r>
            <a:r>
              <a:rPr lang="en-US" dirty="0" smtClean="0">
                <a:solidFill>
                  <a:srgbClr val="0070C0"/>
                </a:solidFill>
              </a:rPr>
              <a:t>2</a:t>
            </a:r>
            <a:r>
              <a:rPr lang="en-US" dirty="0" smtClean="0">
                <a:solidFill>
                  <a:srgbClr val="0070C0"/>
                </a:solidFill>
                <a:latin typeface="Symbol" pitchFamily="18" charset="2"/>
              </a:rPr>
              <a:t>n</a:t>
            </a:r>
            <a:r>
              <a:rPr lang="en-US" baseline="-25000" dirty="0" smtClean="0">
                <a:solidFill>
                  <a:srgbClr val="0070C0"/>
                </a:solidFill>
              </a:rPr>
              <a:t>x</a:t>
            </a:r>
            <a:r>
              <a:rPr lang="en-US" dirty="0" smtClean="0">
                <a:solidFill>
                  <a:srgbClr val="0070C0"/>
                </a:solidFill>
              </a:rPr>
              <a:t>+2</a:t>
            </a:r>
            <a:r>
              <a:rPr lang="en-US" dirty="0" smtClean="0">
                <a:solidFill>
                  <a:srgbClr val="0070C0"/>
                </a:solidFill>
                <a:latin typeface="Symbol" pitchFamily="18" charset="2"/>
              </a:rPr>
              <a:t>n</a:t>
            </a:r>
            <a:r>
              <a:rPr lang="en-US" baseline="-25000" dirty="0" smtClean="0">
                <a:solidFill>
                  <a:srgbClr val="0070C0"/>
                </a:solidFill>
              </a:rPr>
              <a:t>y</a:t>
            </a:r>
            <a:r>
              <a:rPr lang="en-US" dirty="0" smtClean="0">
                <a:solidFill>
                  <a:srgbClr val="0070C0"/>
                </a:solidFill>
              </a:rPr>
              <a:t>, </a:t>
            </a:r>
            <a:r>
              <a:rPr lang="en-US" dirty="0" smtClean="0">
                <a:solidFill>
                  <a:srgbClr val="FF0000"/>
                </a:solidFill>
              </a:rPr>
              <a:t>3</a:t>
            </a:r>
            <a:r>
              <a:rPr lang="en-US" dirty="0" smtClean="0">
                <a:solidFill>
                  <a:srgbClr val="FF0000"/>
                </a:solidFill>
                <a:latin typeface="Symbol" pitchFamily="18" charset="2"/>
              </a:rPr>
              <a:t>n</a:t>
            </a:r>
            <a:r>
              <a:rPr lang="en-US" baseline="-25000" dirty="0" smtClean="0">
                <a:solidFill>
                  <a:srgbClr val="FF0000"/>
                </a:solidFill>
              </a:rPr>
              <a:t>x</a:t>
            </a:r>
            <a:r>
              <a:rPr lang="en-US" dirty="0" smtClean="0">
                <a:solidFill>
                  <a:srgbClr val="FF0000"/>
                </a:solidFill>
              </a:rPr>
              <a:t>+</a:t>
            </a:r>
            <a:r>
              <a:rPr lang="en-US" dirty="0" smtClean="0">
                <a:solidFill>
                  <a:srgbClr val="FF0000"/>
                </a:solidFill>
                <a:latin typeface="Symbol" pitchFamily="18" charset="2"/>
              </a:rPr>
              <a:t>n</a:t>
            </a:r>
            <a:r>
              <a:rPr lang="en-US" baseline="-25000" dirty="0" smtClean="0">
                <a:solidFill>
                  <a:srgbClr val="FF0000"/>
                </a:solidFill>
              </a:rPr>
              <a:t>y</a:t>
            </a:r>
            <a:endParaRPr lang="en-US" baseline="-25000" dirty="0">
              <a:solidFill>
                <a:srgbClr val="FF0000"/>
              </a:solidFill>
            </a:endParaRPr>
          </a:p>
        </p:txBody>
      </p:sp>
      <p:sp>
        <p:nvSpPr>
          <p:cNvPr id="12" name="TextBox 11"/>
          <p:cNvSpPr txBox="1"/>
          <p:nvPr/>
        </p:nvSpPr>
        <p:spPr>
          <a:xfrm>
            <a:off x="4210050" y="3124200"/>
            <a:ext cx="819150" cy="369332"/>
          </a:xfrm>
          <a:prstGeom prst="rect">
            <a:avLst/>
          </a:prstGeom>
          <a:solidFill>
            <a:schemeClr val="bg1"/>
          </a:solidFill>
        </p:spPr>
        <p:txBody>
          <a:bodyPr wrap="square" rtlCol="0">
            <a:spAutoFit/>
          </a:bodyPr>
          <a:lstStyle/>
          <a:p>
            <a:r>
              <a:rPr lang="en-US" dirty="0" smtClean="0"/>
              <a:t>x[mm]</a:t>
            </a:r>
            <a:endParaRPr lang="en-US" dirty="0"/>
          </a:p>
        </p:txBody>
      </p:sp>
      <p:sp>
        <p:nvSpPr>
          <p:cNvPr id="14" name="Rectangle 13"/>
          <p:cNvSpPr/>
          <p:nvPr/>
        </p:nvSpPr>
        <p:spPr>
          <a:xfrm>
            <a:off x="4314825" y="3581400"/>
            <a:ext cx="1524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562475" y="3707249"/>
            <a:ext cx="466725" cy="1754326"/>
          </a:xfrm>
          <a:prstGeom prst="rect">
            <a:avLst/>
          </a:prstGeom>
          <a:noFill/>
        </p:spPr>
        <p:txBody>
          <a:bodyPr wrap="square" rtlCol="0">
            <a:spAutoFit/>
          </a:bodyPr>
          <a:lstStyle/>
          <a:p>
            <a:r>
              <a:rPr lang="en-US" sz="1200" b="1" dirty="0" smtClean="0"/>
              <a:t>5</a:t>
            </a:r>
          </a:p>
          <a:p>
            <a:endParaRPr lang="en-US" sz="1200" b="1" dirty="0" smtClean="0"/>
          </a:p>
          <a:p>
            <a:r>
              <a:rPr lang="en-US" sz="1200" b="1" dirty="0" smtClean="0"/>
              <a:t>0</a:t>
            </a:r>
          </a:p>
          <a:p>
            <a:endParaRPr lang="en-US" sz="1200" b="1" dirty="0" smtClean="0"/>
          </a:p>
          <a:p>
            <a:r>
              <a:rPr lang="en-US" sz="1200" b="1" dirty="0" smtClean="0"/>
              <a:t>-5</a:t>
            </a:r>
          </a:p>
          <a:p>
            <a:endParaRPr lang="en-US" sz="1200" b="1" dirty="0" smtClean="0"/>
          </a:p>
          <a:p>
            <a:r>
              <a:rPr lang="en-US" sz="1200" b="1" dirty="0" smtClean="0"/>
              <a:t>-10</a:t>
            </a:r>
          </a:p>
          <a:p>
            <a:endParaRPr lang="en-US" sz="1200" b="1" dirty="0" smtClean="0"/>
          </a:p>
          <a:p>
            <a:r>
              <a:rPr lang="en-US" sz="1200" b="1" dirty="0" smtClean="0"/>
              <a:t>-15</a:t>
            </a:r>
          </a:p>
        </p:txBody>
      </p:sp>
      <p:sp>
        <p:nvSpPr>
          <p:cNvPr id="13"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6"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90600"/>
          </a:xfrm>
        </p:spPr>
        <p:txBody>
          <a:bodyPr/>
          <a:lstStyle/>
          <a:p>
            <a:r>
              <a:rPr lang="en-US" sz="3200" dirty="0" smtClean="0"/>
              <a:t>MOGA, 5000 turn tracking, 6.7 nm lattice</a:t>
            </a:r>
            <a:endParaRPr lang="en-US" sz="3200" dirty="0"/>
          </a:p>
        </p:txBody>
      </p:sp>
      <p:sp>
        <p:nvSpPr>
          <p:cNvPr id="3" name="Content Placeholder 2"/>
          <p:cNvSpPr>
            <a:spLocks noGrp="1"/>
          </p:cNvSpPr>
          <p:nvPr>
            <p:ph idx="1"/>
          </p:nvPr>
        </p:nvSpPr>
        <p:spPr>
          <a:xfrm>
            <a:off x="152400" y="1524000"/>
            <a:ext cx="4572000" cy="2057400"/>
          </a:xfrm>
        </p:spPr>
        <p:txBody>
          <a:bodyPr/>
          <a:lstStyle/>
          <a:p>
            <a:r>
              <a:rPr lang="en-US" sz="2800" dirty="0" smtClean="0"/>
              <a:t>SF/SD strength distribution</a:t>
            </a:r>
          </a:p>
          <a:p>
            <a:r>
              <a:rPr lang="en-US" sz="2800" dirty="0" smtClean="0"/>
              <a:t>Dynamic aperture restored</a:t>
            </a:r>
            <a:endParaRPr lang="en-US" sz="2800" dirty="0"/>
          </a:p>
        </p:txBody>
      </p:sp>
      <p:sp>
        <p:nvSpPr>
          <p:cNvPr id="4" name="Slide Number Placeholder 3"/>
          <p:cNvSpPr>
            <a:spLocks noGrp="1"/>
          </p:cNvSpPr>
          <p:nvPr>
            <p:ph type="sldNum" sz="quarter" idx="4"/>
          </p:nvPr>
        </p:nvSpPr>
        <p:spPr/>
        <p:txBody>
          <a:bodyPr/>
          <a:lstStyle/>
          <a:p>
            <a:pPr>
              <a:defRPr/>
            </a:pPr>
            <a:fld id="{FE0125FF-BB24-4E35-A16F-56F53C051783}" type="slidenum">
              <a:rPr lang="en-US" smtClean="0"/>
              <a:pPr>
                <a:defRPr/>
              </a:pPr>
              <a:t>11</a:t>
            </a:fld>
            <a:endParaRPr lang="en-US"/>
          </a:p>
        </p:txBody>
      </p:sp>
      <p:pic>
        <p:nvPicPr>
          <p:cNvPr id="172036" name="Picture 4"/>
          <p:cNvPicPr>
            <a:picLocks noChangeAspect="1" noChangeArrowheads="1"/>
          </p:cNvPicPr>
          <p:nvPr/>
        </p:nvPicPr>
        <p:blipFill>
          <a:blip r:embed="rId3" cstate="print"/>
          <a:srcRect/>
          <a:stretch>
            <a:fillRect/>
          </a:stretch>
        </p:blipFill>
        <p:spPr bwMode="auto">
          <a:xfrm>
            <a:off x="284923" y="3810000"/>
            <a:ext cx="4972877" cy="2382837"/>
          </a:xfrm>
          <a:prstGeom prst="rect">
            <a:avLst/>
          </a:prstGeom>
          <a:noFill/>
          <a:ln w="9525">
            <a:noFill/>
            <a:miter lim="800000"/>
            <a:headEnd/>
            <a:tailEnd/>
          </a:ln>
        </p:spPr>
      </p:pic>
      <p:pic>
        <p:nvPicPr>
          <p:cNvPr id="172037" name="Picture 5"/>
          <p:cNvPicPr>
            <a:picLocks noChangeAspect="1" noChangeArrowheads="1"/>
          </p:cNvPicPr>
          <p:nvPr/>
        </p:nvPicPr>
        <p:blipFill>
          <a:blip r:embed="rId4" cstate="print"/>
          <a:srcRect/>
          <a:stretch>
            <a:fillRect/>
          </a:stretch>
        </p:blipFill>
        <p:spPr bwMode="auto">
          <a:xfrm>
            <a:off x="5534025" y="3981450"/>
            <a:ext cx="3533775" cy="2190750"/>
          </a:xfrm>
          <a:prstGeom prst="rect">
            <a:avLst/>
          </a:prstGeom>
          <a:noFill/>
          <a:ln w="9525">
            <a:noFill/>
            <a:miter lim="800000"/>
            <a:headEnd/>
            <a:tailEnd/>
          </a:ln>
        </p:spPr>
      </p:pic>
      <p:sp>
        <p:nvSpPr>
          <p:cNvPr id="11" name="TextBox 10"/>
          <p:cNvSpPr txBox="1"/>
          <p:nvPr/>
        </p:nvSpPr>
        <p:spPr>
          <a:xfrm>
            <a:off x="2362200" y="6107668"/>
            <a:ext cx="1219200" cy="369332"/>
          </a:xfrm>
          <a:prstGeom prst="rect">
            <a:avLst/>
          </a:prstGeom>
          <a:noFill/>
        </p:spPr>
        <p:txBody>
          <a:bodyPr wrap="square" rtlCol="0">
            <a:spAutoFit/>
          </a:bodyPr>
          <a:lstStyle/>
          <a:p>
            <a:r>
              <a:rPr lang="en-US" dirty="0" smtClean="0"/>
              <a:t>x [mm]</a:t>
            </a:r>
            <a:endParaRPr lang="en-US" dirty="0"/>
          </a:p>
        </p:txBody>
      </p:sp>
      <p:sp>
        <p:nvSpPr>
          <p:cNvPr id="12" name="TextBox 11"/>
          <p:cNvSpPr txBox="1"/>
          <p:nvPr/>
        </p:nvSpPr>
        <p:spPr>
          <a:xfrm>
            <a:off x="7162800" y="6107668"/>
            <a:ext cx="1219200" cy="369332"/>
          </a:xfrm>
          <a:prstGeom prst="rect">
            <a:avLst/>
          </a:prstGeom>
          <a:noFill/>
        </p:spPr>
        <p:txBody>
          <a:bodyPr wrap="square" rtlCol="0">
            <a:spAutoFit/>
          </a:bodyPr>
          <a:lstStyle/>
          <a:p>
            <a:r>
              <a:rPr lang="en-US" dirty="0" smtClean="0"/>
              <a:t>x [mm]</a:t>
            </a:r>
            <a:endParaRPr lang="en-US" dirty="0"/>
          </a:p>
        </p:txBody>
      </p:sp>
      <p:sp>
        <p:nvSpPr>
          <p:cNvPr id="13" name="TextBox 12"/>
          <p:cNvSpPr txBox="1"/>
          <p:nvPr/>
        </p:nvSpPr>
        <p:spPr>
          <a:xfrm rot="16200000">
            <a:off x="4832866" y="4768334"/>
            <a:ext cx="1219200" cy="369332"/>
          </a:xfrm>
          <a:prstGeom prst="rect">
            <a:avLst/>
          </a:prstGeom>
          <a:noFill/>
        </p:spPr>
        <p:txBody>
          <a:bodyPr wrap="square" rtlCol="0">
            <a:spAutoFit/>
          </a:bodyPr>
          <a:lstStyle/>
          <a:p>
            <a:r>
              <a:rPr lang="en-US" dirty="0" err="1" smtClean="0"/>
              <a:t>xp</a:t>
            </a:r>
            <a:r>
              <a:rPr lang="en-US" dirty="0" smtClean="0"/>
              <a:t> [</a:t>
            </a:r>
            <a:r>
              <a:rPr lang="en-US" dirty="0" err="1" smtClean="0"/>
              <a:t>mrad</a:t>
            </a:r>
            <a:r>
              <a:rPr lang="en-US" dirty="0" smtClean="0"/>
              <a:t>]</a:t>
            </a:r>
            <a:endParaRPr lang="en-US" dirty="0"/>
          </a:p>
        </p:txBody>
      </p:sp>
      <p:sp>
        <p:nvSpPr>
          <p:cNvPr id="14" name="TextBox 13"/>
          <p:cNvSpPr txBox="1"/>
          <p:nvPr/>
        </p:nvSpPr>
        <p:spPr>
          <a:xfrm rot="16200000">
            <a:off x="-424934" y="4692134"/>
            <a:ext cx="1219200" cy="369332"/>
          </a:xfrm>
          <a:prstGeom prst="rect">
            <a:avLst/>
          </a:prstGeom>
          <a:noFill/>
        </p:spPr>
        <p:txBody>
          <a:bodyPr wrap="square" rtlCol="0">
            <a:spAutoFit/>
          </a:bodyPr>
          <a:lstStyle/>
          <a:p>
            <a:r>
              <a:rPr lang="en-US" dirty="0" smtClean="0"/>
              <a:t>y [mm]</a:t>
            </a:r>
            <a:endParaRPr lang="en-US" dirty="0"/>
          </a:p>
        </p:txBody>
      </p:sp>
      <p:sp>
        <p:nvSpPr>
          <p:cNvPr id="15" name="TextBox 14"/>
          <p:cNvSpPr txBox="1"/>
          <p:nvPr/>
        </p:nvSpPr>
        <p:spPr>
          <a:xfrm>
            <a:off x="1524000" y="5117068"/>
            <a:ext cx="2209800" cy="646331"/>
          </a:xfrm>
          <a:prstGeom prst="rect">
            <a:avLst/>
          </a:prstGeom>
          <a:noFill/>
        </p:spPr>
        <p:txBody>
          <a:bodyPr wrap="square" rtlCol="0">
            <a:spAutoFit/>
          </a:bodyPr>
          <a:lstStyle/>
          <a:p>
            <a:r>
              <a:rPr lang="en-US" b="1" dirty="0" smtClean="0">
                <a:solidFill>
                  <a:srgbClr val="FF0000"/>
                </a:solidFill>
              </a:rPr>
              <a:t>5000 turn tracking</a:t>
            </a:r>
          </a:p>
          <a:p>
            <a:r>
              <a:rPr lang="en-US" b="1" dirty="0" smtClean="0">
                <a:solidFill>
                  <a:srgbClr val="FF0000"/>
                </a:solidFill>
              </a:rPr>
              <a:t>D.A. = 16 mm</a:t>
            </a:r>
            <a:endParaRPr lang="en-US" b="1" dirty="0">
              <a:solidFill>
                <a:srgbClr val="FF0000"/>
              </a:solidFill>
            </a:endParaRPr>
          </a:p>
        </p:txBody>
      </p:sp>
      <p:cxnSp>
        <p:nvCxnSpPr>
          <p:cNvPr id="17" name="Straight Arrow Connector 16"/>
          <p:cNvCxnSpPr/>
          <p:nvPr/>
        </p:nvCxnSpPr>
        <p:spPr>
          <a:xfrm flipH="1">
            <a:off x="1295400" y="5715000"/>
            <a:ext cx="304800" cy="304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a:blip r:embed="rId5" cstate="print"/>
          <a:srcRect/>
          <a:stretch>
            <a:fillRect/>
          </a:stretch>
        </p:blipFill>
        <p:spPr bwMode="auto">
          <a:xfrm>
            <a:off x="5029200" y="990600"/>
            <a:ext cx="4114800" cy="2785151"/>
          </a:xfrm>
          <a:prstGeom prst="rect">
            <a:avLst/>
          </a:prstGeom>
          <a:solidFill>
            <a:schemeClr val="accent1"/>
          </a:solidFill>
          <a:ln w="9525">
            <a:noFill/>
            <a:miter lim="800000"/>
            <a:headEnd/>
            <a:tailEnd/>
          </a:ln>
          <a:effectLst/>
        </p:spPr>
      </p:pic>
      <p:cxnSp>
        <p:nvCxnSpPr>
          <p:cNvPr id="20" name="Straight Arrow Connector 19"/>
          <p:cNvCxnSpPr/>
          <p:nvPr/>
        </p:nvCxnSpPr>
        <p:spPr>
          <a:xfrm>
            <a:off x="3124200" y="1905000"/>
            <a:ext cx="17526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67000" y="2971800"/>
            <a:ext cx="0" cy="685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562600" y="887968"/>
            <a:ext cx="3505200" cy="369332"/>
          </a:xfrm>
          <a:prstGeom prst="rect">
            <a:avLst/>
          </a:prstGeom>
          <a:solidFill>
            <a:schemeClr val="accent5"/>
          </a:solidFill>
        </p:spPr>
        <p:txBody>
          <a:bodyPr wrap="square" rtlCol="0">
            <a:spAutoFit/>
          </a:bodyPr>
          <a:lstStyle/>
          <a:p>
            <a:r>
              <a:rPr lang="en-US" dirty="0" smtClean="0"/>
              <a:t>‘</a:t>
            </a:r>
            <a:r>
              <a:rPr lang="en-US" dirty="0" err="1" smtClean="0"/>
              <a:t>xxaaxaaxx</a:t>
            </a:r>
            <a:r>
              <a:rPr lang="en-US" dirty="0" smtClean="0"/>
              <a:t>’ power supply </a:t>
            </a:r>
            <a:r>
              <a:rPr lang="en-US" dirty="0" err="1" smtClean="0"/>
              <a:t>config</a:t>
            </a:r>
            <a:r>
              <a:rPr lang="en-US" dirty="0" smtClean="0"/>
              <a:t>.</a:t>
            </a:r>
            <a:endParaRPr lang="en-US" dirty="0"/>
          </a:p>
        </p:txBody>
      </p:sp>
      <p:sp>
        <p:nvSpPr>
          <p:cNvPr id="24" name="TextBox 23"/>
          <p:cNvSpPr txBox="1"/>
          <p:nvPr/>
        </p:nvSpPr>
        <p:spPr>
          <a:xfrm>
            <a:off x="6553200" y="2286000"/>
            <a:ext cx="1676400" cy="338554"/>
          </a:xfrm>
          <a:prstGeom prst="rect">
            <a:avLst/>
          </a:prstGeom>
          <a:noFill/>
        </p:spPr>
        <p:txBody>
          <a:bodyPr wrap="square" rtlCol="0">
            <a:spAutoFit/>
          </a:bodyPr>
          <a:lstStyle/>
          <a:p>
            <a:r>
              <a:rPr lang="en-US" sz="1600" dirty="0" smtClean="0"/>
              <a:t>long straights</a:t>
            </a:r>
            <a:endParaRPr lang="en-US" sz="1600" dirty="0"/>
          </a:p>
        </p:txBody>
      </p:sp>
      <p:cxnSp>
        <p:nvCxnSpPr>
          <p:cNvPr id="26" name="Straight Arrow Connector 25"/>
          <p:cNvCxnSpPr/>
          <p:nvPr/>
        </p:nvCxnSpPr>
        <p:spPr>
          <a:xfrm>
            <a:off x="7877175" y="2486025"/>
            <a:ext cx="123825" cy="10477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477000" y="2438400"/>
            <a:ext cx="152400" cy="152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562600" y="3505200"/>
            <a:ext cx="990600" cy="338554"/>
          </a:xfrm>
          <a:prstGeom prst="rect">
            <a:avLst/>
          </a:prstGeom>
          <a:noFill/>
        </p:spPr>
        <p:txBody>
          <a:bodyPr wrap="square" rtlCol="0">
            <a:spAutoFit/>
          </a:bodyPr>
          <a:lstStyle/>
          <a:p>
            <a:r>
              <a:rPr lang="en-US" sz="1600" dirty="0" smtClean="0"/>
              <a:t>septum</a:t>
            </a:r>
            <a:endParaRPr lang="en-US" sz="1600" dirty="0"/>
          </a:p>
        </p:txBody>
      </p:sp>
      <p:cxnSp>
        <p:nvCxnSpPr>
          <p:cNvPr id="33" name="Straight Arrow Connector 32"/>
          <p:cNvCxnSpPr/>
          <p:nvPr/>
        </p:nvCxnSpPr>
        <p:spPr>
          <a:xfrm flipH="1" flipV="1">
            <a:off x="5629275" y="3429000"/>
            <a:ext cx="762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6858000" cy="1143000"/>
          </a:xfrm>
        </p:spPr>
        <p:txBody>
          <a:bodyPr/>
          <a:lstStyle/>
          <a:p>
            <a:r>
              <a:rPr lang="en-US" sz="3600" dirty="0" smtClean="0"/>
              <a:t>5000 turn MOGA tracking Resonance </a:t>
            </a:r>
            <a:r>
              <a:rPr lang="en-US" sz="3600" dirty="0" smtClean="0"/>
              <a:t>driving terms</a:t>
            </a:r>
            <a:endParaRPr lang="en-US" sz="3600" dirty="0"/>
          </a:p>
        </p:txBody>
      </p:sp>
      <p:sp>
        <p:nvSpPr>
          <p:cNvPr id="3" name="Content Placeholder 2"/>
          <p:cNvSpPr>
            <a:spLocks noGrp="1"/>
          </p:cNvSpPr>
          <p:nvPr>
            <p:ph idx="1"/>
          </p:nvPr>
        </p:nvSpPr>
        <p:spPr>
          <a:xfrm>
            <a:off x="457200" y="1371600"/>
            <a:ext cx="8077200" cy="1524000"/>
          </a:xfrm>
        </p:spPr>
        <p:txBody>
          <a:bodyPr/>
          <a:lstStyle/>
          <a:p>
            <a:r>
              <a:rPr lang="en-US" sz="2400" dirty="0" smtClean="0"/>
              <a:t>MOGA automatically reduces resonances</a:t>
            </a:r>
          </a:p>
          <a:p>
            <a:r>
              <a:rPr lang="en-US" sz="2400" dirty="0" smtClean="0"/>
              <a:t>Need many turns with apertures to “see” resonances </a:t>
            </a:r>
            <a:endParaRPr lang="en-US" sz="2400" dirty="0"/>
          </a:p>
        </p:txBody>
      </p:sp>
      <p:sp>
        <p:nvSpPr>
          <p:cNvPr id="6" name="Slide Number Placeholder 5"/>
          <p:cNvSpPr>
            <a:spLocks noGrp="1"/>
          </p:cNvSpPr>
          <p:nvPr>
            <p:ph type="sldNum" sz="quarter" idx="4"/>
          </p:nvPr>
        </p:nvSpPr>
        <p:spPr>
          <a:xfrm>
            <a:off x="6553200" y="6400801"/>
            <a:ext cx="2133600" cy="320674"/>
          </a:xfrm>
          <a:prstGeom prst="rect">
            <a:avLst/>
          </a:prstGeom>
        </p:spPr>
        <p:txBody>
          <a:bodyPr/>
          <a:lstStyle/>
          <a:p>
            <a:pPr>
              <a:defRPr/>
            </a:pPr>
            <a:fld id="{FE0125FF-BB24-4E35-A16F-56F53C051783}" type="slidenum">
              <a:rPr lang="en-US" smtClean="0"/>
              <a:pPr>
                <a:defRPr/>
              </a:pPr>
              <a:t>12</a:t>
            </a:fld>
            <a:endParaRPr lang="en-US"/>
          </a:p>
        </p:txBody>
      </p:sp>
      <p:pic>
        <p:nvPicPr>
          <p:cNvPr id="9" name="Picture 2"/>
          <p:cNvPicPr>
            <a:picLocks noChangeAspect="1" noChangeArrowheads="1"/>
          </p:cNvPicPr>
          <p:nvPr/>
        </p:nvPicPr>
        <p:blipFill>
          <a:blip r:embed="rId3" cstate="print"/>
          <a:srcRect/>
          <a:stretch>
            <a:fillRect/>
          </a:stretch>
        </p:blipFill>
        <p:spPr bwMode="auto">
          <a:xfrm>
            <a:off x="1371600" y="2160918"/>
            <a:ext cx="6248400" cy="4392282"/>
          </a:xfrm>
          <a:prstGeom prst="rect">
            <a:avLst/>
          </a:prstGeom>
          <a:noFill/>
          <a:ln w="9525">
            <a:noFill/>
            <a:miter lim="800000"/>
            <a:headEnd/>
            <a:tailEnd/>
          </a:ln>
          <a:effectLst/>
        </p:spPr>
      </p:pic>
      <p:sp>
        <p:nvSpPr>
          <p:cNvPr id="10" name="TextBox 9"/>
          <p:cNvSpPr txBox="1"/>
          <p:nvPr/>
        </p:nvSpPr>
        <p:spPr>
          <a:xfrm rot="5400000">
            <a:off x="6711433" y="4044434"/>
            <a:ext cx="990600" cy="369332"/>
          </a:xfrm>
          <a:prstGeom prst="rect">
            <a:avLst/>
          </a:prstGeom>
          <a:noFill/>
        </p:spPr>
        <p:txBody>
          <a:bodyPr wrap="square" rtlCol="0">
            <a:spAutoFit/>
          </a:bodyPr>
          <a:lstStyle/>
          <a:p>
            <a:r>
              <a:rPr lang="en-US" dirty="0" smtClean="0"/>
              <a:t>elegant</a:t>
            </a:r>
            <a:endParaRPr lang="en-US" dirty="0"/>
          </a:p>
        </p:txBody>
      </p:sp>
      <p:sp>
        <p:nvSpPr>
          <p:cNvPr id="11"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001000" cy="1143000"/>
          </a:xfrm>
        </p:spPr>
        <p:txBody>
          <a:bodyPr/>
          <a:lstStyle/>
          <a:p>
            <a:r>
              <a:rPr lang="en-US" dirty="0" smtClean="0"/>
              <a:t>6.1 nm lattice </a:t>
            </a:r>
            <a:r>
              <a:rPr lang="en-US" sz="3200" dirty="0" smtClean="0"/>
              <a:t>(</a:t>
            </a:r>
            <a:r>
              <a:rPr lang="en-US" sz="3200" dirty="0" err="1" smtClean="0">
                <a:latin typeface="Symbol" pitchFamily="18" charset="2"/>
              </a:rPr>
              <a:t>n</a:t>
            </a:r>
            <a:r>
              <a:rPr lang="en-US" sz="3200" baseline="-25000" dirty="0" err="1" smtClean="0"/>
              <a:t>x</a:t>
            </a:r>
            <a:r>
              <a:rPr lang="en-US" sz="3200" dirty="0" smtClean="0"/>
              <a:t>=</a:t>
            </a:r>
            <a:r>
              <a:rPr lang="en-US" sz="3200" dirty="0" smtClean="0"/>
              <a:t>15.32, </a:t>
            </a:r>
            <a:r>
              <a:rPr lang="en-US" sz="3200" dirty="0" err="1" smtClean="0">
                <a:latin typeface="Symbol" pitchFamily="18" charset="2"/>
              </a:rPr>
              <a:t>h</a:t>
            </a:r>
            <a:r>
              <a:rPr lang="en-US" sz="3200" baseline="-25000" dirty="0" err="1" smtClean="0"/>
              <a:t>x</a:t>
            </a:r>
            <a:r>
              <a:rPr lang="en-US" sz="3200" dirty="0" smtClean="0"/>
              <a:t>=12cm)</a:t>
            </a:r>
            <a:endParaRPr lang="en-US" dirty="0"/>
          </a:p>
        </p:txBody>
      </p:sp>
      <p:sp>
        <p:nvSpPr>
          <p:cNvPr id="4" name="Date Placeholder 3"/>
          <p:cNvSpPr>
            <a:spLocks noGrp="1"/>
          </p:cNvSpPr>
          <p:nvPr>
            <p:ph type="dt" sz="half" idx="4294967295"/>
          </p:nvPr>
        </p:nvSpPr>
        <p:spPr>
          <a:xfrm>
            <a:off x="457200" y="6400800"/>
            <a:ext cx="2133600" cy="320675"/>
          </a:xfrm>
          <a:prstGeom prst="rect">
            <a:avLst/>
          </a:prstGeom>
        </p:spPr>
        <p:txBody>
          <a:bodyPr/>
          <a:lstStyle/>
          <a:p>
            <a:fld id="{D26886CF-E484-4148-B323-71AF60397ED9}" type="datetime1">
              <a:rPr lang="en-US" smtClean="0"/>
              <a:pPr/>
              <a:t>3/6/2012</a:t>
            </a:fld>
            <a:endParaRPr lang="en-US"/>
          </a:p>
        </p:txBody>
      </p:sp>
      <p:sp>
        <p:nvSpPr>
          <p:cNvPr id="5" name="Slide Number Placeholder 4"/>
          <p:cNvSpPr>
            <a:spLocks noGrp="1"/>
          </p:cNvSpPr>
          <p:nvPr>
            <p:ph type="sldNum" sz="quarter" idx="4294967295"/>
          </p:nvPr>
        </p:nvSpPr>
        <p:spPr>
          <a:xfrm>
            <a:off x="8382000" y="6400800"/>
            <a:ext cx="762000" cy="320675"/>
          </a:xfrm>
          <a:prstGeom prst="rect">
            <a:avLst/>
          </a:prstGeom>
        </p:spPr>
        <p:txBody>
          <a:bodyPr/>
          <a:lstStyle/>
          <a:p>
            <a:fld id="{5760D1AD-5E9F-4555-8505-68DEC9B8046E}" type="slidenum">
              <a:rPr lang="en-US" smtClean="0"/>
              <a:pPr/>
              <a:t>13</a:t>
            </a:fld>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0" y="1389780"/>
            <a:ext cx="5867400" cy="2549489"/>
          </a:xfrm>
          <a:prstGeom prst="rect">
            <a:avLst/>
          </a:prstGeom>
          <a:noFill/>
          <a:ln w="9525">
            <a:noFill/>
            <a:miter lim="800000"/>
            <a:headEnd/>
            <a:tailEnd/>
          </a:ln>
          <a:effectLst/>
        </p:spPr>
      </p:pic>
      <p:pic>
        <p:nvPicPr>
          <p:cNvPr id="44035" name="Picture 3"/>
          <p:cNvPicPr>
            <a:picLocks noChangeAspect="1" noChangeArrowheads="1"/>
          </p:cNvPicPr>
          <p:nvPr/>
        </p:nvPicPr>
        <p:blipFill>
          <a:blip r:embed="rId3" cstate="print"/>
          <a:srcRect/>
          <a:stretch>
            <a:fillRect/>
          </a:stretch>
        </p:blipFill>
        <p:spPr bwMode="auto">
          <a:xfrm>
            <a:off x="457200" y="4198800"/>
            <a:ext cx="4267200" cy="2419200"/>
          </a:xfrm>
          <a:prstGeom prst="rect">
            <a:avLst/>
          </a:prstGeom>
          <a:noFill/>
          <a:ln w="9525">
            <a:noFill/>
            <a:miter lim="800000"/>
            <a:headEnd/>
            <a:tailEnd/>
          </a:ln>
          <a:effectLst/>
        </p:spPr>
      </p:pic>
      <p:pic>
        <p:nvPicPr>
          <p:cNvPr id="44036" name="Picture 4"/>
          <p:cNvPicPr>
            <a:picLocks noChangeAspect="1" noChangeArrowheads="1"/>
          </p:cNvPicPr>
          <p:nvPr/>
        </p:nvPicPr>
        <p:blipFill>
          <a:blip r:embed="rId4" cstate="print"/>
          <a:srcRect/>
          <a:stretch>
            <a:fillRect/>
          </a:stretch>
        </p:blipFill>
        <p:spPr bwMode="auto">
          <a:xfrm>
            <a:off x="4874170" y="4114800"/>
            <a:ext cx="4269830" cy="2305050"/>
          </a:xfrm>
          <a:prstGeom prst="rect">
            <a:avLst/>
          </a:prstGeom>
          <a:noFill/>
          <a:ln w="9525">
            <a:noFill/>
            <a:miter lim="800000"/>
            <a:headEnd/>
            <a:tailEnd/>
          </a:ln>
          <a:effectLst/>
        </p:spPr>
      </p:pic>
      <p:pic>
        <p:nvPicPr>
          <p:cNvPr id="44037" name="Picture 5"/>
          <p:cNvPicPr>
            <a:picLocks noChangeAspect="1" noChangeArrowheads="1"/>
          </p:cNvPicPr>
          <p:nvPr/>
        </p:nvPicPr>
        <p:blipFill>
          <a:blip r:embed="rId5" cstate="print"/>
          <a:srcRect/>
          <a:stretch>
            <a:fillRect/>
          </a:stretch>
        </p:blipFill>
        <p:spPr bwMode="auto">
          <a:xfrm>
            <a:off x="6324600" y="1828800"/>
            <a:ext cx="2743200" cy="1846613"/>
          </a:xfrm>
          <a:prstGeom prst="rect">
            <a:avLst/>
          </a:prstGeom>
          <a:noFill/>
          <a:ln w="9525">
            <a:noFill/>
            <a:miter lim="800000"/>
            <a:headEnd/>
            <a:tailEnd/>
          </a:ln>
          <a:effectLst/>
        </p:spPr>
      </p:pic>
      <p:sp>
        <p:nvSpPr>
          <p:cNvPr id="11" name="TextBox 10"/>
          <p:cNvSpPr txBox="1"/>
          <p:nvPr/>
        </p:nvSpPr>
        <p:spPr>
          <a:xfrm>
            <a:off x="2209800" y="2505670"/>
            <a:ext cx="1219200" cy="923330"/>
          </a:xfrm>
          <a:prstGeom prst="rect">
            <a:avLst/>
          </a:prstGeom>
          <a:noFill/>
        </p:spPr>
        <p:txBody>
          <a:bodyPr wrap="square" rtlCol="0">
            <a:spAutoFit/>
          </a:bodyPr>
          <a:lstStyle/>
          <a:p>
            <a:r>
              <a:rPr lang="en-US" dirty="0" smtClean="0">
                <a:solidFill>
                  <a:srgbClr val="FF0000"/>
                </a:solidFill>
              </a:rPr>
              <a:t>-12.5 mm dynamic aperture</a:t>
            </a:r>
            <a:endParaRPr lang="en-US" dirty="0">
              <a:solidFill>
                <a:srgbClr val="FF0000"/>
              </a:solidFill>
            </a:endParaRPr>
          </a:p>
        </p:txBody>
      </p:sp>
      <p:cxnSp>
        <p:nvCxnSpPr>
          <p:cNvPr id="13" name="Straight Arrow Connector 12"/>
          <p:cNvCxnSpPr/>
          <p:nvPr/>
        </p:nvCxnSpPr>
        <p:spPr>
          <a:xfrm flipH="1">
            <a:off x="1828800" y="3276600"/>
            <a:ext cx="381000"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15000" y="3897868"/>
            <a:ext cx="2667000" cy="369332"/>
          </a:xfrm>
          <a:prstGeom prst="rect">
            <a:avLst/>
          </a:prstGeom>
          <a:noFill/>
        </p:spPr>
        <p:txBody>
          <a:bodyPr wrap="square" rtlCol="0">
            <a:spAutoFit/>
          </a:bodyPr>
          <a:lstStyle/>
          <a:p>
            <a:r>
              <a:rPr lang="en-US" dirty="0" smtClean="0">
                <a:solidFill>
                  <a:srgbClr val="FF0000"/>
                </a:solidFill>
              </a:rPr>
              <a:t>Crosses 3</a:t>
            </a:r>
            <a:r>
              <a:rPr lang="en-US" dirty="0" smtClean="0">
                <a:solidFill>
                  <a:srgbClr val="FF0000"/>
                </a:solidFill>
                <a:latin typeface="Symbol" pitchFamily="18" charset="2"/>
              </a:rPr>
              <a:t>n</a:t>
            </a:r>
            <a:r>
              <a:rPr lang="en-US" baseline="-25000" dirty="0" smtClean="0">
                <a:solidFill>
                  <a:srgbClr val="FF0000"/>
                </a:solidFill>
              </a:rPr>
              <a:t>x</a:t>
            </a:r>
            <a:r>
              <a:rPr lang="en-US" dirty="0" smtClean="0">
                <a:solidFill>
                  <a:srgbClr val="FF0000"/>
                </a:solidFill>
              </a:rPr>
              <a:t> resonance:</a:t>
            </a:r>
            <a:endParaRPr lang="en-US" dirty="0">
              <a:solidFill>
                <a:srgbClr val="FF0000"/>
              </a:solidFill>
            </a:endParaRPr>
          </a:p>
        </p:txBody>
      </p:sp>
      <p:sp>
        <p:nvSpPr>
          <p:cNvPr id="15" name="TextBox 14"/>
          <p:cNvSpPr txBox="1"/>
          <p:nvPr/>
        </p:nvSpPr>
        <p:spPr>
          <a:xfrm>
            <a:off x="6553200" y="1600200"/>
            <a:ext cx="2438400" cy="369332"/>
          </a:xfrm>
          <a:prstGeom prst="rect">
            <a:avLst/>
          </a:prstGeom>
          <a:noFill/>
        </p:spPr>
        <p:txBody>
          <a:bodyPr wrap="square" rtlCol="0">
            <a:spAutoFit/>
          </a:bodyPr>
          <a:lstStyle/>
          <a:p>
            <a:r>
              <a:rPr lang="en-US" dirty="0" smtClean="0">
                <a:solidFill>
                  <a:srgbClr val="FF0000"/>
                </a:solidFill>
              </a:rPr>
              <a:t>Small vertical growth:</a:t>
            </a:r>
            <a:endParaRPr lang="en-US" dirty="0">
              <a:solidFill>
                <a:srgbClr val="FF0000"/>
              </a:solidFill>
            </a:endParaRPr>
          </a:p>
        </p:txBody>
      </p:sp>
      <p:sp>
        <p:nvSpPr>
          <p:cNvPr id="16" name="TextBox 15"/>
          <p:cNvSpPr txBox="1"/>
          <p:nvPr/>
        </p:nvSpPr>
        <p:spPr>
          <a:xfrm>
            <a:off x="1524000" y="3974068"/>
            <a:ext cx="2438400" cy="369332"/>
          </a:xfrm>
          <a:prstGeom prst="rect">
            <a:avLst/>
          </a:prstGeom>
          <a:noFill/>
        </p:spPr>
        <p:txBody>
          <a:bodyPr wrap="square" rtlCol="0">
            <a:spAutoFit/>
          </a:bodyPr>
          <a:lstStyle/>
          <a:p>
            <a:r>
              <a:rPr lang="en-US" dirty="0" err="1" smtClean="0">
                <a:solidFill>
                  <a:srgbClr val="FF0000"/>
                </a:solidFill>
              </a:rPr>
              <a:t>Sextupole</a:t>
            </a:r>
            <a:r>
              <a:rPr lang="en-US" dirty="0" smtClean="0">
                <a:solidFill>
                  <a:srgbClr val="FF0000"/>
                </a:solidFill>
              </a:rPr>
              <a:t> distribution:</a:t>
            </a:r>
            <a:endParaRPr lang="en-US" dirty="0">
              <a:solidFill>
                <a:srgbClr val="FF0000"/>
              </a:solidFill>
            </a:endParaRPr>
          </a:p>
        </p:txBody>
      </p:sp>
      <p:sp>
        <p:nvSpPr>
          <p:cNvPr id="18" name="Rectangle 17"/>
          <p:cNvSpPr/>
          <p:nvPr/>
        </p:nvSpPr>
        <p:spPr>
          <a:xfrm>
            <a:off x="2667000" y="3757047"/>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8600" y="2514600"/>
            <a:ext cx="381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38400" y="3657600"/>
            <a:ext cx="762000" cy="369332"/>
          </a:xfrm>
          <a:prstGeom prst="rect">
            <a:avLst/>
          </a:prstGeom>
          <a:noFill/>
        </p:spPr>
        <p:txBody>
          <a:bodyPr wrap="square" rtlCol="0">
            <a:spAutoFit/>
          </a:bodyPr>
          <a:lstStyle/>
          <a:p>
            <a:r>
              <a:rPr lang="en-US" dirty="0" smtClean="0">
                <a:solidFill>
                  <a:srgbClr val="000066"/>
                </a:solidFill>
              </a:rPr>
              <a:t>x</a:t>
            </a:r>
            <a:r>
              <a:rPr lang="en-US" dirty="0" smtClean="0">
                <a:solidFill>
                  <a:srgbClr val="000066"/>
                </a:solidFill>
              </a:rPr>
              <a:t> [m]</a:t>
            </a:r>
            <a:endParaRPr lang="en-US" dirty="0">
              <a:solidFill>
                <a:srgbClr val="000066"/>
              </a:solidFill>
            </a:endParaRPr>
          </a:p>
        </p:txBody>
      </p:sp>
      <p:sp>
        <p:nvSpPr>
          <p:cNvPr id="21" name="TextBox 20"/>
          <p:cNvSpPr txBox="1"/>
          <p:nvPr/>
        </p:nvSpPr>
        <p:spPr>
          <a:xfrm rot="16200000">
            <a:off x="0" y="2209800"/>
            <a:ext cx="762000" cy="369332"/>
          </a:xfrm>
          <a:prstGeom prst="rect">
            <a:avLst/>
          </a:prstGeom>
          <a:noFill/>
        </p:spPr>
        <p:txBody>
          <a:bodyPr wrap="square" rtlCol="0">
            <a:spAutoFit/>
          </a:bodyPr>
          <a:lstStyle/>
          <a:p>
            <a:r>
              <a:rPr lang="en-US" dirty="0" smtClean="0">
                <a:solidFill>
                  <a:srgbClr val="000066"/>
                </a:solidFill>
              </a:rPr>
              <a:t>y [m]</a:t>
            </a:r>
            <a:endParaRPr lang="en-US" dirty="0">
              <a:solidFill>
                <a:srgbClr val="00006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001000" cy="1143000"/>
          </a:xfrm>
        </p:spPr>
        <p:txBody>
          <a:bodyPr/>
          <a:lstStyle/>
          <a:p>
            <a:r>
              <a:rPr lang="en-US" dirty="0" smtClean="0"/>
              <a:t>Minimize tunes </a:t>
            </a:r>
            <a:r>
              <a:rPr lang="en-US" dirty="0" smtClean="0"/>
              <a:t>vs. amplitude</a:t>
            </a:r>
            <a:endParaRPr lang="en-US" dirty="0"/>
          </a:p>
        </p:txBody>
      </p:sp>
      <p:sp>
        <p:nvSpPr>
          <p:cNvPr id="3" name="Content Placeholder 2"/>
          <p:cNvSpPr>
            <a:spLocks noGrp="1"/>
          </p:cNvSpPr>
          <p:nvPr>
            <p:ph idx="1"/>
          </p:nvPr>
        </p:nvSpPr>
        <p:spPr>
          <a:xfrm>
            <a:off x="76200" y="1524000"/>
            <a:ext cx="4724400" cy="2133600"/>
          </a:xfrm>
        </p:spPr>
        <p:txBody>
          <a:bodyPr/>
          <a:lstStyle/>
          <a:p>
            <a:r>
              <a:rPr lang="en-US" sz="2400" dirty="0" smtClean="0"/>
              <a:t>Other MOGA solutions suppress </a:t>
            </a:r>
            <a:r>
              <a:rPr lang="en-US" sz="2400" dirty="0" err="1" smtClean="0"/>
              <a:t>d</a:t>
            </a:r>
            <a:r>
              <a:rPr lang="en-US" sz="2400" dirty="0" err="1" smtClean="0">
                <a:latin typeface="Symbol" pitchFamily="18" charset="2"/>
              </a:rPr>
              <a:t>n</a:t>
            </a:r>
            <a:r>
              <a:rPr lang="en-US" sz="2400" baseline="-25000" dirty="0" err="1" smtClean="0"/>
              <a:t>x,y</a:t>
            </a:r>
            <a:r>
              <a:rPr lang="en-US" sz="2400" dirty="0" smtClean="0"/>
              <a:t>/</a:t>
            </a:r>
            <a:r>
              <a:rPr lang="en-US" sz="2400" dirty="0" err="1" smtClean="0"/>
              <a:t>dJ</a:t>
            </a:r>
            <a:r>
              <a:rPr lang="en-US" sz="2400" baseline="-25000" dirty="0" err="1" smtClean="0"/>
              <a:t>x,y</a:t>
            </a:r>
            <a:endParaRPr lang="en-US" sz="2400" baseline="-25000" dirty="0" smtClean="0"/>
          </a:p>
          <a:p>
            <a:r>
              <a:rPr lang="en-US" sz="2400" dirty="0" smtClean="0"/>
              <a:t>Marginal </a:t>
            </a:r>
            <a:r>
              <a:rPr lang="en-US" sz="2400" dirty="0" smtClean="0"/>
              <a:t>dynamic aper</a:t>
            </a:r>
            <a:r>
              <a:rPr lang="en-US" sz="2400" dirty="0" smtClean="0"/>
              <a:t>ture</a:t>
            </a:r>
            <a:endParaRPr lang="en-US" sz="2400" dirty="0" smtClean="0"/>
          </a:p>
          <a:p>
            <a:r>
              <a:rPr lang="en-US" sz="2400" dirty="0" smtClean="0"/>
              <a:t>Interesting to study in real ring</a:t>
            </a:r>
            <a:endParaRPr lang="en-US" sz="2400" dirty="0"/>
          </a:p>
        </p:txBody>
      </p:sp>
      <p:sp>
        <p:nvSpPr>
          <p:cNvPr id="4" name="Slide Number Placeholder 3"/>
          <p:cNvSpPr>
            <a:spLocks noGrp="1"/>
          </p:cNvSpPr>
          <p:nvPr>
            <p:ph type="sldNum" sz="quarter" idx="4"/>
          </p:nvPr>
        </p:nvSpPr>
        <p:spPr/>
        <p:txBody>
          <a:bodyPr/>
          <a:lstStyle/>
          <a:p>
            <a:pPr>
              <a:defRPr/>
            </a:pPr>
            <a:fld id="{FE0125FF-BB24-4E35-A16F-56F53C051783}" type="slidenum">
              <a:rPr lang="en-US" smtClean="0"/>
              <a:pPr>
                <a:defRPr/>
              </a:pPr>
              <a:t>14</a:t>
            </a:fld>
            <a:endParaRPr lang="en-US"/>
          </a:p>
        </p:txBody>
      </p:sp>
      <p:pic>
        <p:nvPicPr>
          <p:cNvPr id="7" name="Picture 5"/>
          <p:cNvPicPr>
            <a:picLocks noChangeAspect="1" noChangeArrowheads="1"/>
          </p:cNvPicPr>
          <p:nvPr/>
        </p:nvPicPr>
        <p:blipFill>
          <a:blip r:embed="rId3" cstate="print"/>
          <a:srcRect/>
          <a:stretch>
            <a:fillRect/>
          </a:stretch>
        </p:blipFill>
        <p:spPr bwMode="auto">
          <a:xfrm>
            <a:off x="4724400" y="914400"/>
            <a:ext cx="4419599" cy="2640906"/>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533401" y="3742087"/>
            <a:ext cx="3733799" cy="2800054"/>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print"/>
          <a:srcRect/>
          <a:stretch>
            <a:fillRect/>
          </a:stretch>
        </p:blipFill>
        <p:spPr bwMode="auto">
          <a:xfrm>
            <a:off x="4648200" y="3884619"/>
            <a:ext cx="4495800" cy="2820981"/>
          </a:xfrm>
          <a:prstGeom prst="rect">
            <a:avLst/>
          </a:prstGeom>
          <a:noFill/>
          <a:ln w="9525">
            <a:noFill/>
            <a:miter lim="800000"/>
            <a:headEnd/>
            <a:tailEnd/>
          </a:ln>
          <a:effectLst/>
        </p:spPr>
      </p:pic>
      <p:sp>
        <p:nvSpPr>
          <p:cNvPr id="10"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1" name="TextBox 10"/>
          <p:cNvSpPr txBox="1"/>
          <p:nvPr/>
        </p:nvSpPr>
        <p:spPr>
          <a:xfrm>
            <a:off x="1371600" y="3505200"/>
            <a:ext cx="3048000" cy="381000"/>
          </a:xfrm>
          <a:prstGeom prst="rect">
            <a:avLst/>
          </a:prstGeom>
          <a:noFill/>
        </p:spPr>
        <p:txBody>
          <a:bodyPr wrap="square" rtlCol="0">
            <a:spAutoFit/>
          </a:bodyPr>
          <a:lstStyle/>
          <a:p>
            <a:r>
              <a:rPr lang="en-US" dirty="0" smtClean="0">
                <a:solidFill>
                  <a:srgbClr val="FF0000"/>
                </a:solidFill>
              </a:rPr>
              <a:t>Largest dynamic aperture:</a:t>
            </a:r>
            <a:endParaRPr lang="en-US" dirty="0">
              <a:solidFill>
                <a:srgbClr val="FF0000"/>
              </a:solidFill>
            </a:endParaRPr>
          </a:p>
        </p:txBody>
      </p:sp>
      <p:sp>
        <p:nvSpPr>
          <p:cNvPr id="12" name="TextBox 11"/>
          <p:cNvSpPr txBox="1"/>
          <p:nvPr/>
        </p:nvSpPr>
        <p:spPr>
          <a:xfrm>
            <a:off x="5638800" y="3657600"/>
            <a:ext cx="2286000" cy="381000"/>
          </a:xfrm>
          <a:prstGeom prst="rect">
            <a:avLst/>
          </a:prstGeom>
          <a:noFill/>
        </p:spPr>
        <p:txBody>
          <a:bodyPr wrap="square" rtlCol="0">
            <a:spAutoFit/>
          </a:bodyPr>
          <a:lstStyle/>
          <a:p>
            <a:r>
              <a:rPr lang="en-US" dirty="0" smtClean="0">
                <a:solidFill>
                  <a:srgbClr val="FF0000"/>
                </a:solidFill>
              </a:rPr>
              <a:t>Small </a:t>
            </a:r>
            <a:r>
              <a:rPr lang="en-US" dirty="0" err="1" smtClean="0">
                <a:solidFill>
                  <a:srgbClr val="FF0000"/>
                </a:solidFill>
              </a:rPr>
              <a:t>d</a:t>
            </a:r>
            <a:r>
              <a:rPr lang="en-US" dirty="0" err="1" smtClean="0">
                <a:solidFill>
                  <a:srgbClr val="FF0000"/>
                </a:solidFill>
                <a:latin typeface="Symbol" pitchFamily="18" charset="2"/>
              </a:rPr>
              <a:t>n</a:t>
            </a:r>
            <a:r>
              <a:rPr lang="en-US" baseline="-25000" dirty="0" err="1" smtClean="0">
                <a:solidFill>
                  <a:srgbClr val="FF0000"/>
                </a:solidFill>
              </a:rPr>
              <a:t>x,y</a:t>
            </a:r>
            <a:r>
              <a:rPr lang="en-US" dirty="0" smtClean="0">
                <a:solidFill>
                  <a:srgbClr val="FF0000"/>
                </a:solidFill>
              </a:rPr>
              <a:t>/</a:t>
            </a:r>
            <a:r>
              <a:rPr lang="en-US" dirty="0" err="1" smtClean="0">
                <a:solidFill>
                  <a:srgbClr val="FF0000"/>
                </a:solidFill>
              </a:rPr>
              <a:t>dJ</a:t>
            </a:r>
            <a:r>
              <a:rPr lang="en-US" baseline="-25000" dirty="0" err="1" smtClean="0">
                <a:solidFill>
                  <a:srgbClr val="FF0000"/>
                </a:solidFill>
              </a:rPr>
              <a:t>x,y</a:t>
            </a:r>
            <a:r>
              <a:rPr lang="en-US" dirty="0" smtClean="0">
                <a:solidFill>
                  <a:srgbClr val="FF0000"/>
                </a:solidFill>
              </a:rPr>
              <a:t>:</a:t>
            </a:r>
            <a:endParaRPr lang="en-US" dirty="0">
              <a:solidFill>
                <a:srgbClr val="FF0000"/>
              </a:solidFill>
            </a:endParaRPr>
          </a:p>
        </p:txBody>
      </p:sp>
      <p:cxnSp>
        <p:nvCxnSpPr>
          <p:cNvPr id="14" name="Straight Arrow Connector 13"/>
          <p:cNvCxnSpPr>
            <a:endCxn id="11" idx="3"/>
          </p:cNvCxnSpPr>
          <p:nvPr/>
        </p:nvCxnSpPr>
        <p:spPr>
          <a:xfrm flipH="1">
            <a:off x="4419600" y="1752600"/>
            <a:ext cx="990600" cy="1943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8800" y="2743200"/>
            <a:ext cx="228600" cy="914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Small tune vs. </a:t>
            </a:r>
            <a:r>
              <a:rPr lang="en-US" dirty="0" smtClean="0"/>
              <a:t>amplitude</a:t>
            </a:r>
            <a:endParaRPr lang="en-US" dirty="0"/>
          </a:p>
        </p:txBody>
      </p:sp>
      <p:sp>
        <p:nvSpPr>
          <p:cNvPr id="5" name="Slide Number Placeholder 4"/>
          <p:cNvSpPr>
            <a:spLocks noGrp="1"/>
          </p:cNvSpPr>
          <p:nvPr>
            <p:ph type="sldNum" sz="quarter" idx="4294967295"/>
          </p:nvPr>
        </p:nvSpPr>
        <p:spPr>
          <a:xfrm>
            <a:off x="6553200" y="6400800"/>
            <a:ext cx="2133600" cy="320675"/>
          </a:xfrm>
          <a:prstGeom prst="rect">
            <a:avLst/>
          </a:prstGeom>
        </p:spPr>
        <p:txBody>
          <a:bodyPr/>
          <a:lstStyle/>
          <a:p>
            <a:fld id="{738234A8-2806-4397-ABF7-611433B3E6F2}" type="slidenum">
              <a:rPr lang="en-US" smtClean="0"/>
              <a:pPr/>
              <a:t>15</a:t>
            </a:fld>
            <a:endParaRPr lang="en-US"/>
          </a:p>
        </p:txBody>
      </p:sp>
      <p:pic>
        <p:nvPicPr>
          <p:cNvPr id="45058" name="Picture 2"/>
          <p:cNvPicPr>
            <a:picLocks noChangeAspect="1" noChangeArrowheads="1"/>
          </p:cNvPicPr>
          <p:nvPr/>
        </p:nvPicPr>
        <p:blipFill>
          <a:blip r:embed="rId3" cstate="print"/>
          <a:srcRect/>
          <a:stretch>
            <a:fillRect/>
          </a:stretch>
        </p:blipFill>
        <p:spPr bwMode="auto">
          <a:xfrm>
            <a:off x="381000" y="762000"/>
            <a:ext cx="8424335" cy="3048000"/>
          </a:xfrm>
          <a:prstGeom prst="rect">
            <a:avLst/>
          </a:prstGeom>
          <a:noFill/>
          <a:ln w="9525">
            <a:noFill/>
            <a:miter lim="800000"/>
            <a:headEnd/>
            <a:tailEnd/>
          </a:ln>
          <a:effectLst/>
        </p:spPr>
      </p:pic>
      <p:pic>
        <p:nvPicPr>
          <p:cNvPr id="45059" name="Picture 3"/>
          <p:cNvPicPr>
            <a:picLocks noChangeAspect="1" noChangeArrowheads="1"/>
          </p:cNvPicPr>
          <p:nvPr/>
        </p:nvPicPr>
        <p:blipFill>
          <a:blip r:embed="rId4" cstate="print"/>
          <a:srcRect/>
          <a:stretch>
            <a:fillRect/>
          </a:stretch>
        </p:blipFill>
        <p:spPr bwMode="auto">
          <a:xfrm>
            <a:off x="4526796" y="3818151"/>
            <a:ext cx="4614080" cy="2895198"/>
          </a:xfrm>
          <a:prstGeom prst="rect">
            <a:avLst/>
          </a:prstGeom>
          <a:noFill/>
          <a:ln w="9525">
            <a:noFill/>
            <a:miter lim="800000"/>
            <a:headEnd/>
            <a:tailEnd/>
          </a:ln>
          <a:effectLst/>
        </p:spPr>
      </p:pic>
      <p:pic>
        <p:nvPicPr>
          <p:cNvPr id="45060" name="Picture 4"/>
          <p:cNvPicPr>
            <a:picLocks noChangeAspect="1" noChangeArrowheads="1"/>
          </p:cNvPicPr>
          <p:nvPr/>
        </p:nvPicPr>
        <p:blipFill>
          <a:blip r:embed="rId5" cstate="print"/>
          <a:srcRect/>
          <a:stretch>
            <a:fillRect/>
          </a:stretch>
        </p:blipFill>
        <p:spPr bwMode="auto">
          <a:xfrm>
            <a:off x="1" y="3829037"/>
            <a:ext cx="4419599" cy="2625738"/>
          </a:xfrm>
          <a:prstGeom prst="rect">
            <a:avLst/>
          </a:prstGeom>
          <a:noFill/>
          <a:ln w="9525">
            <a:noFill/>
            <a:miter lim="800000"/>
            <a:headEnd/>
            <a:tailEnd/>
          </a:ln>
          <a:effectLst/>
        </p:spPr>
      </p:pic>
      <p:sp>
        <p:nvSpPr>
          <p:cNvPr id="9" name="TextBox 8"/>
          <p:cNvSpPr txBox="1"/>
          <p:nvPr/>
        </p:nvSpPr>
        <p:spPr>
          <a:xfrm>
            <a:off x="838200" y="3733800"/>
            <a:ext cx="2680542" cy="338554"/>
          </a:xfrm>
          <a:prstGeom prst="rect">
            <a:avLst/>
          </a:prstGeom>
          <a:noFill/>
        </p:spPr>
        <p:txBody>
          <a:bodyPr wrap="none" rtlCol="0">
            <a:spAutoFit/>
          </a:bodyPr>
          <a:lstStyle/>
          <a:p>
            <a:r>
              <a:rPr lang="en-US" sz="1600" dirty="0" smtClean="0">
                <a:solidFill>
                  <a:srgbClr val="FF0000"/>
                </a:solidFill>
              </a:rPr>
              <a:t>Huge deformation to ellipse</a:t>
            </a:r>
          </a:p>
        </p:txBody>
      </p:sp>
      <p:sp>
        <p:nvSpPr>
          <p:cNvPr id="10" name="TextBox 9"/>
          <p:cNvSpPr txBox="1"/>
          <p:nvPr/>
        </p:nvSpPr>
        <p:spPr>
          <a:xfrm>
            <a:off x="2895600" y="2362200"/>
            <a:ext cx="1566454" cy="830997"/>
          </a:xfrm>
          <a:prstGeom prst="rect">
            <a:avLst/>
          </a:prstGeom>
          <a:noFill/>
        </p:spPr>
        <p:txBody>
          <a:bodyPr wrap="none" rtlCol="0">
            <a:spAutoFit/>
          </a:bodyPr>
          <a:lstStyle/>
          <a:p>
            <a:r>
              <a:rPr lang="en-US" sz="1600" dirty="0" err="1" smtClean="0">
                <a:solidFill>
                  <a:srgbClr val="00B050"/>
                </a:solidFill>
              </a:rPr>
              <a:t>d</a:t>
            </a:r>
            <a:r>
              <a:rPr lang="en-US" sz="1600" dirty="0" err="1" smtClean="0">
                <a:solidFill>
                  <a:srgbClr val="00B050"/>
                </a:solidFill>
                <a:latin typeface="Symbol" pitchFamily="18" charset="2"/>
              </a:rPr>
              <a:t>n</a:t>
            </a:r>
            <a:r>
              <a:rPr lang="en-US" sz="1600" baseline="-25000" dirty="0" err="1" smtClean="0">
                <a:solidFill>
                  <a:srgbClr val="00B050"/>
                </a:solidFill>
              </a:rPr>
              <a:t>x</a:t>
            </a:r>
            <a:r>
              <a:rPr lang="en-US" sz="1600" dirty="0" smtClean="0">
                <a:solidFill>
                  <a:srgbClr val="00B050"/>
                </a:solidFill>
              </a:rPr>
              <a:t>/</a:t>
            </a:r>
            <a:r>
              <a:rPr lang="en-US" sz="1600" dirty="0" err="1" smtClean="0">
                <a:solidFill>
                  <a:srgbClr val="00B050"/>
                </a:solidFill>
              </a:rPr>
              <a:t>dJ</a:t>
            </a:r>
            <a:r>
              <a:rPr lang="en-US" sz="1600" baseline="-25000" dirty="0" err="1" smtClean="0">
                <a:solidFill>
                  <a:srgbClr val="00B050"/>
                </a:solidFill>
              </a:rPr>
              <a:t>x</a:t>
            </a:r>
            <a:r>
              <a:rPr lang="en-US" sz="1600" dirty="0" smtClean="0">
                <a:solidFill>
                  <a:srgbClr val="00B050"/>
                </a:solidFill>
              </a:rPr>
              <a:t> </a:t>
            </a:r>
            <a:r>
              <a:rPr lang="en-US" sz="1600" dirty="0" smtClean="0">
                <a:solidFill>
                  <a:srgbClr val="00B050"/>
                </a:solidFill>
              </a:rPr>
              <a:t>= -90, </a:t>
            </a:r>
          </a:p>
          <a:p>
            <a:r>
              <a:rPr lang="en-US" sz="1600" dirty="0" err="1" smtClean="0">
                <a:solidFill>
                  <a:srgbClr val="00B050"/>
                </a:solidFill>
              </a:rPr>
              <a:t>d</a:t>
            </a:r>
            <a:r>
              <a:rPr lang="en-US" sz="1600" dirty="0" err="1" smtClean="0">
                <a:solidFill>
                  <a:srgbClr val="00B050"/>
                </a:solidFill>
                <a:latin typeface="Symbol" pitchFamily="18" charset="2"/>
              </a:rPr>
              <a:t>n</a:t>
            </a:r>
            <a:r>
              <a:rPr lang="en-US" sz="1600" baseline="-25000" dirty="0" err="1" smtClean="0">
                <a:solidFill>
                  <a:srgbClr val="00B050"/>
                </a:solidFill>
              </a:rPr>
              <a:t>x</a:t>
            </a:r>
            <a:r>
              <a:rPr lang="en-US" sz="1600" dirty="0" smtClean="0">
                <a:solidFill>
                  <a:srgbClr val="00B050"/>
                </a:solidFill>
              </a:rPr>
              <a:t>/</a:t>
            </a:r>
            <a:r>
              <a:rPr lang="en-US" sz="1600" dirty="0" err="1" smtClean="0">
                <a:solidFill>
                  <a:srgbClr val="00B050"/>
                </a:solidFill>
              </a:rPr>
              <a:t>dJ</a:t>
            </a:r>
            <a:r>
              <a:rPr lang="en-US" sz="1600" baseline="-25000" dirty="0" err="1" smtClean="0">
                <a:solidFill>
                  <a:srgbClr val="00B050"/>
                </a:solidFill>
              </a:rPr>
              <a:t>y</a:t>
            </a:r>
            <a:r>
              <a:rPr lang="en-US" sz="1600" dirty="0" smtClean="0">
                <a:solidFill>
                  <a:srgbClr val="00B050"/>
                </a:solidFill>
              </a:rPr>
              <a:t> </a:t>
            </a:r>
            <a:r>
              <a:rPr lang="en-US" sz="1600" dirty="0" smtClean="0">
                <a:solidFill>
                  <a:srgbClr val="00B050"/>
                </a:solidFill>
              </a:rPr>
              <a:t>= 400, </a:t>
            </a:r>
          </a:p>
          <a:p>
            <a:r>
              <a:rPr lang="en-US" sz="1600" dirty="0" err="1" smtClean="0">
                <a:solidFill>
                  <a:srgbClr val="00B050"/>
                </a:solidFill>
              </a:rPr>
              <a:t>d</a:t>
            </a:r>
            <a:r>
              <a:rPr lang="en-US" sz="1600" dirty="0" err="1" smtClean="0">
                <a:solidFill>
                  <a:srgbClr val="00B050"/>
                </a:solidFill>
                <a:latin typeface="Symbol" pitchFamily="18" charset="2"/>
              </a:rPr>
              <a:t>n</a:t>
            </a:r>
            <a:r>
              <a:rPr lang="en-US" sz="1600" baseline="-25000" dirty="0" err="1" smtClean="0">
                <a:solidFill>
                  <a:srgbClr val="00B050"/>
                </a:solidFill>
              </a:rPr>
              <a:t>y</a:t>
            </a:r>
            <a:r>
              <a:rPr lang="en-US" sz="1600" dirty="0" smtClean="0">
                <a:solidFill>
                  <a:srgbClr val="00B050"/>
                </a:solidFill>
              </a:rPr>
              <a:t>/</a:t>
            </a:r>
            <a:r>
              <a:rPr lang="en-US" sz="1600" dirty="0" err="1" smtClean="0">
                <a:solidFill>
                  <a:srgbClr val="00B050"/>
                </a:solidFill>
              </a:rPr>
              <a:t>dJ</a:t>
            </a:r>
            <a:r>
              <a:rPr lang="en-US" sz="1600" baseline="-25000" dirty="0" err="1" smtClean="0">
                <a:solidFill>
                  <a:srgbClr val="00B050"/>
                </a:solidFill>
              </a:rPr>
              <a:t>y</a:t>
            </a:r>
            <a:r>
              <a:rPr lang="en-US" sz="1600" dirty="0" smtClean="0">
                <a:solidFill>
                  <a:srgbClr val="00B050"/>
                </a:solidFill>
              </a:rPr>
              <a:t> = 2690</a:t>
            </a:r>
            <a:endParaRPr lang="en-US" sz="1600" dirty="0">
              <a:solidFill>
                <a:srgbClr val="00B050"/>
              </a:solidFill>
            </a:endParaRPr>
          </a:p>
        </p:txBody>
      </p:sp>
      <p:sp>
        <p:nvSpPr>
          <p:cNvPr id="11" name="TextBox 10"/>
          <p:cNvSpPr txBox="1"/>
          <p:nvPr/>
        </p:nvSpPr>
        <p:spPr>
          <a:xfrm>
            <a:off x="2286000" y="6488668"/>
            <a:ext cx="1223412" cy="369332"/>
          </a:xfrm>
          <a:prstGeom prst="rect">
            <a:avLst/>
          </a:prstGeom>
          <a:noFill/>
        </p:spPr>
        <p:txBody>
          <a:bodyPr wrap="none" rtlCol="0">
            <a:spAutoFit/>
          </a:bodyPr>
          <a:lstStyle/>
          <a:p>
            <a:r>
              <a:rPr lang="en-US" dirty="0" smtClean="0"/>
              <a:t>At septum</a:t>
            </a:r>
            <a:endParaRPr lang="en-US" dirty="0"/>
          </a:p>
        </p:txBody>
      </p:sp>
      <p:sp>
        <p:nvSpPr>
          <p:cNvPr id="12" name="TextBox 11"/>
          <p:cNvSpPr txBox="1"/>
          <p:nvPr/>
        </p:nvSpPr>
        <p:spPr>
          <a:xfrm>
            <a:off x="5486400" y="3733800"/>
            <a:ext cx="1667444" cy="338554"/>
          </a:xfrm>
          <a:prstGeom prst="rect">
            <a:avLst/>
          </a:prstGeom>
          <a:noFill/>
        </p:spPr>
        <p:txBody>
          <a:bodyPr wrap="none" rtlCol="0">
            <a:spAutoFit/>
          </a:bodyPr>
          <a:lstStyle/>
          <a:p>
            <a:r>
              <a:rPr lang="en-US" sz="1600" dirty="0" smtClean="0">
                <a:solidFill>
                  <a:srgbClr val="FF0000"/>
                </a:solidFill>
              </a:rPr>
              <a:t>Small tune map:</a:t>
            </a:r>
            <a:endParaRPr lang="en-US" sz="1600" dirty="0" smtClean="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Superconducting</a:t>
            </a:r>
            <a:br>
              <a:rPr lang="en-US" dirty="0" smtClean="0"/>
            </a:br>
            <a:r>
              <a:rPr lang="en-US" dirty="0" smtClean="0"/>
              <a:t>Damping Wigglers </a:t>
            </a:r>
            <a:endParaRPr lang="en-US" dirty="0"/>
          </a:p>
        </p:txBody>
      </p:sp>
      <p:sp>
        <p:nvSpPr>
          <p:cNvPr id="4" name="Content Placeholder 3"/>
          <p:cNvSpPr>
            <a:spLocks noGrp="1"/>
          </p:cNvSpPr>
          <p:nvPr>
            <p:ph idx="1"/>
          </p:nvPr>
        </p:nvSpPr>
        <p:spPr>
          <a:xfrm>
            <a:off x="0" y="1493837"/>
            <a:ext cx="5693434" cy="4525963"/>
          </a:xfrm>
        </p:spPr>
        <p:txBody>
          <a:bodyPr/>
          <a:lstStyle/>
          <a:p>
            <a:r>
              <a:rPr lang="en-US" sz="2200" dirty="0" smtClean="0"/>
              <a:t>One wiggler, 18S</a:t>
            </a:r>
          </a:p>
          <a:p>
            <a:pPr lvl="1"/>
            <a:r>
              <a:rPr lang="en-US" sz="1800" dirty="0" smtClean="0"/>
              <a:t>5.75 Tesla, 3 meters long</a:t>
            </a:r>
          </a:p>
          <a:p>
            <a:r>
              <a:rPr lang="en-US" sz="2200" dirty="0" smtClean="0"/>
              <a:t>Two wigglers </a:t>
            </a:r>
          </a:p>
          <a:p>
            <a:pPr lvl="1"/>
            <a:r>
              <a:rPr lang="en-US" sz="1800" dirty="0" smtClean="0"/>
              <a:t>17S &amp;1S or 8S &amp; 10S</a:t>
            </a:r>
          </a:p>
          <a:p>
            <a:pPr lvl="1"/>
            <a:r>
              <a:rPr lang="en-US" sz="1800" dirty="0" smtClean="0"/>
              <a:t>4.3 Tesla, 2*3.5 meters long</a:t>
            </a:r>
          </a:p>
          <a:p>
            <a:pPr lvl="1"/>
            <a:r>
              <a:rPr lang="en-US" sz="1800" dirty="0" smtClean="0"/>
              <a:t>Hard x-ray </a:t>
            </a:r>
            <a:r>
              <a:rPr lang="en-US" sz="1800" dirty="0" err="1" smtClean="0"/>
              <a:t>beamline</a:t>
            </a:r>
            <a:r>
              <a:rPr lang="en-US" sz="1800" dirty="0" smtClean="0"/>
              <a:t>, 17S or 10S</a:t>
            </a:r>
          </a:p>
          <a:p>
            <a:pPr lvl="1"/>
            <a:r>
              <a:rPr lang="en-US" sz="1800" dirty="0" smtClean="0"/>
              <a:t>Requires 2 new </a:t>
            </a:r>
            <a:r>
              <a:rPr lang="en-US" sz="1800" dirty="0" err="1" smtClean="0"/>
              <a:t>quadrupoles</a:t>
            </a:r>
            <a:endParaRPr lang="en-US" sz="1800" dirty="0" smtClean="0"/>
          </a:p>
          <a:p>
            <a:r>
              <a:rPr lang="en-US" sz="2200" dirty="0" smtClean="0"/>
              <a:t>Work in progress</a:t>
            </a:r>
          </a:p>
          <a:p>
            <a:pPr lvl="1"/>
            <a:r>
              <a:rPr lang="en-US" sz="1800" dirty="0" smtClean="0"/>
              <a:t>Initial linear optics design</a:t>
            </a:r>
          </a:p>
          <a:p>
            <a:pPr lvl="1"/>
            <a:r>
              <a:rPr lang="en-US" sz="1800" dirty="0" smtClean="0"/>
              <a:t>Working to minimize nonlinearity</a:t>
            </a:r>
          </a:p>
          <a:p>
            <a:pPr lvl="1"/>
            <a:r>
              <a:rPr lang="en-US" sz="1800" dirty="0" smtClean="0"/>
              <a:t>Wiggler fan width</a:t>
            </a:r>
          </a:p>
          <a:p>
            <a:pPr lvl="1"/>
            <a:r>
              <a:rPr lang="en-US" sz="1800" dirty="0" smtClean="0"/>
              <a:t>Exit port acceptance</a:t>
            </a:r>
          </a:p>
          <a:p>
            <a:pPr lvl="1"/>
            <a:r>
              <a:rPr lang="en-US" sz="1800" dirty="0" smtClean="0"/>
              <a:t>Power absorption</a:t>
            </a:r>
          </a:p>
          <a:p>
            <a:pPr lvl="1"/>
            <a:endParaRPr lang="en-US" sz="1800" dirty="0" smtClean="0"/>
          </a:p>
        </p:txBody>
      </p:sp>
      <p:pic>
        <p:nvPicPr>
          <p:cNvPr id="18434" name="Picture 2"/>
          <p:cNvPicPr>
            <a:picLocks noChangeAspect="1" noChangeArrowheads="1"/>
          </p:cNvPicPr>
          <p:nvPr/>
        </p:nvPicPr>
        <p:blipFill>
          <a:blip r:embed="rId3" cstate="print"/>
          <a:srcRect/>
          <a:stretch>
            <a:fillRect/>
          </a:stretch>
        </p:blipFill>
        <p:spPr bwMode="auto">
          <a:xfrm>
            <a:off x="4435331" y="2318325"/>
            <a:ext cx="4708669" cy="3782696"/>
          </a:xfrm>
          <a:prstGeom prst="rect">
            <a:avLst/>
          </a:prstGeom>
          <a:noFill/>
          <a:ln w="9525">
            <a:noFill/>
            <a:miter lim="800000"/>
            <a:headEnd/>
            <a:tailEnd/>
          </a:ln>
        </p:spPr>
      </p:pic>
      <p:cxnSp>
        <p:nvCxnSpPr>
          <p:cNvPr id="7" name="Straight Arrow Connector 6"/>
          <p:cNvCxnSpPr/>
          <p:nvPr/>
        </p:nvCxnSpPr>
        <p:spPr bwMode="auto">
          <a:xfrm flipV="1">
            <a:off x="7162800" y="2598732"/>
            <a:ext cx="493139" cy="90646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H="1" flipV="1">
            <a:off x="5947918" y="2598732"/>
            <a:ext cx="529082" cy="90646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15" name="Rectangle 14"/>
          <p:cNvSpPr>
            <a:spLocks noChangeAspect="1"/>
          </p:cNvSpPr>
          <p:nvPr/>
        </p:nvSpPr>
        <p:spPr bwMode="auto">
          <a:xfrm rot="20626997">
            <a:off x="5771433" y="2418189"/>
            <a:ext cx="177279" cy="1228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sp>
        <p:nvSpPr>
          <p:cNvPr id="16" name="Rectangle 15"/>
          <p:cNvSpPr>
            <a:spLocks noChangeAspect="1"/>
          </p:cNvSpPr>
          <p:nvPr/>
        </p:nvSpPr>
        <p:spPr bwMode="auto">
          <a:xfrm rot="1038858">
            <a:off x="7637196" y="2414427"/>
            <a:ext cx="177276" cy="1228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cxnSp>
        <p:nvCxnSpPr>
          <p:cNvPr id="22" name="Straight Arrow Connector 21"/>
          <p:cNvCxnSpPr/>
          <p:nvPr/>
        </p:nvCxnSpPr>
        <p:spPr bwMode="auto">
          <a:xfrm flipV="1">
            <a:off x="5962341" y="2024638"/>
            <a:ext cx="1660589" cy="40934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rot="20729713">
            <a:off x="6118860" y="1872238"/>
            <a:ext cx="1610818" cy="369332"/>
          </a:xfrm>
          <a:prstGeom prst="rect">
            <a:avLst/>
          </a:prstGeom>
          <a:noFill/>
        </p:spPr>
        <p:txBody>
          <a:bodyPr wrap="square" rtlCol="0">
            <a:spAutoFit/>
          </a:bodyPr>
          <a:lstStyle/>
          <a:p>
            <a:r>
              <a:rPr lang="en-US" dirty="0" err="1" smtClean="0"/>
              <a:t>beamline</a:t>
            </a:r>
            <a:r>
              <a:rPr lang="en-US" dirty="0" smtClean="0"/>
              <a:t> 13</a:t>
            </a:r>
            <a:endParaRPr lang="en-US" dirty="0"/>
          </a:p>
        </p:txBody>
      </p:sp>
      <p:sp>
        <p:nvSpPr>
          <p:cNvPr id="19" name="Slide Number Placeholder 5"/>
          <p:cNvSpPr txBox="1">
            <a:spLocks/>
          </p:cNvSpPr>
          <p:nvPr/>
        </p:nvSpPr>
        <p:spPr bwMode="auto">
          <a:xfrm>
            <a:off x="6553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0125FF-BB24-4E35-A16F-56F53C051783}"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3" name="Rectangle 22"/>
          <p:cNvSpPr>
            <a:spLocks noChangeAspect="1"/>
          </p:cNvSpPr>
          <p:nvPr/>
        </p:nvSpPr>
        <p:spPr bwMode="auto">
          <a:xfrm rot="1038858">
            <a:off x="5776890" y="5890996"/>
            <a:ext cx="177276" cy="1228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sp>
        <p:nvSpPr>
          <p:cNvPr id="25" name="Rectangle 24"/>
          <p:cNvSpPr>
            <a:spLocks noChangeAspect="1"/>
          </p:cNvSpPr>
          <p:nvPr/>
        </p:nvSpPr>
        <p:spPr bwMode="auto">
          <a:xfrm rot="20626997">
            <a:off x="7633629" y="5884159"/>
            <a:ext cx="177279" cy="122855"/>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sp>
        <p:nvSpPr>
          <p:cNvPr id="28" name="TextBox 27"/>
          <p:cNvSpPr txBox="1"/>
          <p:nvPr/>
        </p:nvSpPr>
        <p:spPr>
          <a:xfrm>
            <a:off x="6248400" y="3505200"/>
            <a:ext cx="1219200" cy="369332"/>
          </a:xfrm>
          <a:prstGeom prst="rect">
            <a:avLst/>
          </a:prstGeom>
          <a:noFill/>
        </p:spPr>
        <p:txBody>
          <a:bodyPr wrap="square" rtlCol="0">
            <a:spAutoFit/>
          </a:bodyPr>
          <a:lstStyle/>
          <a:p>
            <a:r>
              <a:rPr lang="en-US" dirty="0" smtClean="0"/>
              <a:t>17S &amp; 1S </a:t>
            </a:r>
            <a:endParaRPr lang="en-US" dirty="0"/>
          </a:p>
        </p:txBody>
      </p:sp>
      <p:sp>
        <p:nvSpPr>
          <p:cNvPr id="29" name="TextBox 28"/>
          <p:cNvSpPr txBox="1"/>
          <p:nvPr/>
        </p:nvSpPr>
        <p:spPr>
          <a:xfrm>
            <a:off x="6248400" y="4202668"/>
            <a:ext cx="1219200" cy="369332"/>
          </a:xfrm>
          <a:prstGeom prst="rect">
            <a:avLst/>
          </a:prstGeom>
          <a:noFill/>
        </p:spPr>
        <p:txBody>
          <a:bodyPr wrap="square" rtlCol="0">
            <a:spAutoFit/>
          </a:bodyPr>
          <a:lstStyle/>
          <a:p>
            <a:r>
              <a:rPr lang="en-US" dirty="0" smtClean="0"/>
              <a:t>10S &amp; 8S </a:t>
            </a:r>
            <a:endParaRPr lang="en-US" dirty="0"/>
          </a:p>
        </p:txBody>
      </p:sp>
      <p:sp>
        <p:nvSpPr>
          <p:cNvPr id="30" name="TextBox 29"/>
          <p:cNvSpPr txBox="1"/>
          <p:nvPr/>
        </p:nvSpPr>
        <p:spPr>
          <a:xfrm>
            <a:off x="6572250" y="3829050"/>
            <a:ext cx="762000" cy="369332"/>
          </a:xfrm>
          <a:prstGeom prst="rect">
            <a:avLst/>
          </a:prstGeom>
          <a:noFill/>
        </p:spPr>
        <p:txBody>
          <a:bodyPr wrap="square" rtlCol="0">
            <a:spAutoFit/>
          </a:bodyPr>
          <a:lstStyle/>
          <a:p>
            <a:r>
              <a:rPr lang="en-US" dirty="0" smtClean="0"/>
              <a:t>or</a:t>
            </a:r>
            <a:endParaRPr lang="en-US" dirty="0"/>
          </a:p>
        </p:txBody>
      </p:sp>
      <p:cxnSp>
        <p:nvCxnSpPr>
          <p:cNvPr id="31" name="Straight Arrow Connector 30"/>
          <p:cNvCxnSpPr/>
          <p:nvPr/>
        </p:nvCxnSpPr>
        <p:spPr bwMode="auto">
          <a:xfrm>
            <a:off x="7158482" y="4564068"/>
            <a:ext cx="537718" cy="122713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3" name="Straight Arrow Connector 32"/>
          <p:cNvCxnSpPr/>
          <p:nvPr/>
        </p:nvCxnSpPr>
        <p:spPr bwMode="auto">
          <a:xfrm flipH="1">
            <a:off x="5943600" y="4564068"/>
            <a:ext cx="452882" cy="122713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5" name="TextBox 34"/>
          <p:cNvSpPr txBox="1"/>
          <p:nvPr/>
        </p:nvSpPr>
        <p:spPr>
          <a:xfrm>
            <a:off x="6477000" y="2362200"/>
            <a:ext cx="609600" cy="369332"/>
          </a:xfrm>
          <a:prstGeom prst="rect">
            <a:avLst/>
          </a:prstGeom>
          <a:noFill/>
        </p:spPr>
        <p:txBody>
          <a:bodyPr wrap="square" rtlCol="0">
            <a:spAutoFit/>
          </a:bodyPr>
          <a:lstStyle/>
          <a:p>
            <a:r>
              <a:rPr lang="en-US" dirty="0" smtClean="0"/>
              <a:t>18S</a:t>
            </a:r>
            <a:endParaRPr lang="en-US" dirty="0"/>
          </a:p>
        </p:txBody>
      </p:sp>
      <p:sp>
        <p:nvSpPr>
          <p:cNvPr id="36" name="TextBox 35"/>
          <p:cNvSpPr txBox="1"/>
          <p:nvPr/>
        </p:nvSpPr>
        <p:spPr>
          <a:xfrm>
            <a:off x="6581775" y="2743200"/>
            <a:ext cx="762000" cy="369332"/>
          </a:xfrm>
          <a:prstGeom prst="rect">
            <a:avLst/>
          </a:prstGeom>
          <a:noFill/>
        </p:spPr>
        <p:txBody>
          <a:bodyPr wrap="square" rtlCol="0">
            <a:spAutoFit/>
          </a:bodyPr>
          <a:lstStyle/>
          <a:p>
            <a:r>
              <a:rPr lang="en-US" dirty="0" smtClean="0"/>
              <a:t>or</a:t>
            </a:r>
            <a:endParaRPr lang="en-US" dirty="0"/>
          </a:p>
        </p:txBody>
      </p:sp>
      <p:sp>
        <p:nvSpPr>
          <p:cNvPr id="26"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7"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4294967295"/>
          </p:nvPr>
        </p:nvSpPr>
        <p:spPr>
          <a:xfrm>
            <a:off x="6553200" y="6400800"/>
            <a:ext cx="2133600" cy="320675"/>
          </a:xfrm>
          <a:prstGeom prst="rect">
            <a:avLst/>
          </a:prstGeom>
        </p:spPr>
        <p:txBody>
          <a:bodyPr/>
          <a:lstStyle/>
          <a:p>
            <a:fld id="{4DCA6C4D-8555-45B5-8A14-7187F1B55BEC}" type="slidenum">
              <a:rPr lang="en-US"/>
              <a:pPr/>
              <a:t>17</a:t>
            </a:fld>
            <a:endParaRPr lang="en-US"/>
          </a:p>
        </p:txBody>
      </p:sp>
      <p:pic>
        <p:nvPicPr>
          <p:cNvPr id="61447" name="Picture 7"/>
          <p:cNvPicPr>
            <a:picLocks noChangeAspect="1" noChangeArrowheads="1"/>
          </p:cNvPicPr>
          <p:nvPr/>
        </p:nvPicPr>
        <p:blipFill>
          <a:blip r:embed="rId3" cstate="print"/>
          <a:srcRect/>
          <a:stretch>
            <a:fillRect/>
          </a:stretch>
        </p:blipFill>
        <p:spPr bwMode="auto">
          <a:xfrm>
            <a:off x="152400" y="2255838"/>
            <a:ext cx="3927987" cy="3535362"/>
          </a:xfrm>
          <a:prstGeom prst="rect">
            <a:avLst/>
          </a:prstGeom>
          <a:noFill/>
          <a:ln w="9525">
            <a:noFill/>
            <a:miter lim="800000"/>
            <a:headEnd/>
            <a:tailEnd/>
          </a:ln>
          <a:effectLst/>
        </p:spPr>
      </p:pic>
      <p:sp>
        <p:nvSpPr>
          <p:cNvPr id="61450" name="Text Box 10"/>
          <p:cNvSpPr txBox="1">
            <a:spLocks noChangeArrowheads="1"/>
          </p:cNvSpPr>
          <p:nvPr/>
        </p:nvSpPr>
        <p:spPr bwMode="auto">
          <a:xfrm>
            <a:off x="1066800" y="5743575"/>
            <a:ext cx="1884363" cy="581025"/>
          </a:xfrm>
          <a:prstGeom prst="rect">
            <a:avLst/>
          </a:prstGeom>
          <a:noFill/>
          <a:ln w="9525">
            <a:noFill/>
            <a:miter lim="800000"/>
            <a:headEnd/>
            <a:tailEnd/>
          </a:ln>
          <a:effectLst/>
        </p:spPr>
        <p:txBody>
          <a:bodyPr wrap="none">
            <a:spAutoFit/>
          </a:bodyPr>
          <a:lstStyle/>
          <a:p>
            <a:r>
              <a:rPr lang="en-US" sz="1600" dirty="0" err="1">
                <a:solidFill>
                  <a:schemeClr val="hlink"/>
                </a:solidFill>
              </a:rPr>
              <a:t>Betx_BPM</a:t>
            </a:r>
            <a:r>
              <a:rPr lang="en-US" sz="1600" dirty="0">
                <a:solidFill>
                  <a:schemeClr val="hlink"/>
                </a:solidFill>
              </a:rPr>
              <a:t> = 3.46</a:t>
            </a:r>
          </a:p>
          <a:p>
            <a:r>
              <a:rPr lang="en-US" sz="1600" dirty="0" err="1">
                <a:solidFill>
                  <a:schemeClr val="hlink"/>
                </a:solidFill>
              </a:rPr>
              <a:t>Betx_septum</a:t>
            </a:r>
            <a:r>
              <a:rPr lang="en-US" sz="1600" dirty="0">
                <a:solidFill>
                  <a:schemeClr val="hlink"/>
                </a:solidFill>
              </a:rPr>
              <a:t>=9.02</a:t>
            </a:r>
          </a:p>
        </p:txBody>
      </p:sp>
      <p:pic>
        <p:nvPicPr>
          <p:cNvPr id="61451" name="Picture 11"/>
          <p:cNvPicPr>
            <a:picLocks noChangeAspect="1" noChangeArrowheads="1"/>
          </p:cNvPicPr>
          <p:nvPr/>
        </p:nvPicPr>
        <p:blipFill>
          <a:blip r:embed="rId4" cstate="print"/>
          <a:srcRect/>
          <a:stretch>
            <a:fillRect/>
          </a:stretch>
        </p:blipFill>
        <p:spPr bwMode="auto">
          <a:xfrm>
            <a:off x="4495800" y="2248032"/>
            <a:ext cx="4495800" cy="3847968"/>
          </a:xfrm>
          <a:prstGeom prst="rect">
            <a:avLst/>
          </a:prstGeom>
          <a:noFill/>
          <a:ln w="9525">
            <a:noFill/>
            <a:miter lim="800000"/>
            <a:headEnd/>
            <a:tailEnd/>
          </a:ln>
          <a:effectLst/>
        </p:spPr>
      </p:pic>
      <p:sp>
        <p:nvSpPr>
          <p:cNvPr id="11"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6" name="Rectangle 2"/>
          <p:cNvSpPr>
            <a:spLocks noGrp="1" noChangeArrowheads="1"/>
          </p:cNvSpPr>
          <p:nvPr>
            <p:ph type="title"/>
          </p:nvPr>
        </p:nvSpPr>
        <p:spPr>
          <a:xfrm>
            <a:off x="152400" y="457200"/>
            <a:ext cx="8229600" cy="487363"/>
          </a:xfrm>
        </p:spPr>
        <p:txBody>
          <a:bodyPr/>
          <a:lstStyle/>
          <a:p>
            <a:r>
              <a:rPr lang="en-US" sz="4000" dirty="0"/>
              <a:t>Dynamic aperture </a:t>
            </a:r>
            <a:r>
              <a:rPr lang="en-US" sz="4000" dirty="0" smtClean="0"/>
              <a:t/>
            </a:r>
            <a:br>
              <a:rPr lang="en-US" sz="4000" dirty="0" smtClean="0"/>
            </a:br>
            <a:r>
              <a:rPr lang="en-US" sz="4000" dirty="0" smtClean="0"/>
              <a:t>measurement, (</a:t>
            </a:r>
            <a:r>
              <a:rPr lang="en-US" sz="4000" i="1" dirty="0" err="1" smtClean="0">
                <a:latin typeface="Times New Roman" pitchFamily="18" charset="0"/>
                <a:cs typeface="Times New Roman" pitchFamily="18" charset="0"/>
              </a:rPr>
              <a:t>x</a:t>
            </a:r>
            <a:r>
              <a:rPr lang="en-US" sz="4000" i="1" baseline="-25000" dirty="0" err="1" smtClean="0">
                <a:latin typeface="Symbol" pitchFamily="18" charset="2"/>
                <a:cs typeface="Times New Roman" pitchFamily="18" charset="0"/>
              </a:rPr>
              <a:t>b</a:t>
            </a:r>
            <a:r>
              <a:rPr lang="en-US" sz="4000" i="1" dirty="0" smtClean="0">
                <a:latin typeface="Times New Roman" pitchFamily="18" charset="0"/>
                <a:cs typeface="Times New Roman" pitchFamily="18" charset="0"/>
              </a:rPr>
              <a:t>, </a:t>
            </a:r>
            <a:r>
              <a:rPr lang="en-US" sz="4000" i="1" dirty="0" smtClean="0">
                <a:latin typeface="Symbol" pitchFamily="18" charset="2"/>
                <a:cs typeface="Times New Roman" pitchFamily="18" charset="0"/>
              </a:rPr>
              <a:t>d</a:t>
            </a:r>
            <a:r>
              <a:rPr lang="en-US" sz="4000" dirty="0" smtClean="0"/>
              <a:t>)</a:t>
            </a:r>
            <a:endParaRPr lang="en-US" sz="4000" dirty="0"/>
          </a:p>
        </p:txBody>
      </p:sp>
      <p:sp>
        <p:nvSpPr>
          <p:cNvPr id="17" name="Text Box 3"/>
          <p:cNvSpPr txBox="1">
            <a:spLocks noChangeArrowheads="1"/>
          </p:cNvSpPr>
          <p:nvPr/>
        </p:nvSpPr>
        <p:spPr bwMode="auto">
          <a:xfrm>
            <a:off x="152400" y="2071688"/>
            <a:ext cx="4198585" cy="369332"/>
          </a:xfrm>
          <a:prstGeom prst="rect">
            <a:avLst/>
          </a:prstGeom>
          <a:solidFill>
            <a:schemeClr val="bg1"/>
          </a:solidFill>
          <a:ln w="9525">
            <a:noFill/>
            <a:miter lim="800000"/>
            <a:headEnd/>
            <a:tailEnd/>
          </a:ln>
          <a:effectLst/>
        </p:spPr>
        <p:txBody>
          <a:bodyPr wrap="none">
            <a:spAutoFit/>
          </a:bodyPr>
          <a:lstStyle/>
          <a:p>
            <a:r>
              <a:rPr lang="en-US" dirty="0"/>
              <a:t>Horizontal kick and </a:t>
            </a:r>
            <a:r>
              <a:rPr lang="en-US" dirty="0" smtClean="0"/>
              <a:t>RF </a:t>
            </a:r>
            <a:r>
              <a:rPr lang="en-US" dirty="0"/>
              <a:t>frequency scan.</a:t>
            </a:r>
          </a:p>
        </p:txBody>
      </p:sp>
      <p:sp>
        <p:nvSpPr>
          <p:cNvPr id="18" name="Text Box 3"/>
          <p:cNvSpPr txBox="1">
            <a:spLocks noChangeArrowheads="1"/>
          </p:cNvSpPr>
          <p:nvPr/>
        </p:nvSpPr>
        <p:spPr bwMode="auto">
          <a:xfrm>
            <a:off x="2590800" y="1447800"/>
            <a:ext cx="3744936" cy="461665"/>
          </a:xfrm>
          <a:prstGeom prst="rect">
            <a:avLst/>
          </a:prstGeom>
          <a:solidFill>
            <a:schemeClr val="bg1"/>
          </a:solidFill>
          <a:ln w="9525">
            <a:noFill/>
            <a:miter lim="800000"/>
            <a:headEnd/>
            <a:tailEnd/>
          </a:ln>
          <a:effectLst/>
        </p:spPr>
        <p:txBody>
          <a:bodyPr wrap="none">
            <a:spAutoFit/>
          </a:bodyPr>
          <a:lstStyle/>
          <a:p>
            <a:r>
              <a:rPr lang="en-US" sz="2400" dirty="0" smtClean="0"/>
              <a:t>Present operations lattice.</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4294967295"/>
          </p:nvPr>
        </p:nvSpPr>
        <p:spPr>
          <a:xfrm>
            <a:off x="6553200" y="6245225"/>
            <a:ext cx="2133600" cy="476250"/>
          </a:xfrm>
          <a:prstGeom prst="rect">
            <a:avLst/>
          </a:prstGeom>
        </p:spPr>
        <p:txBody>
          <a:bodyPr/>
          <a:lstStyle/>
          <a:p>
            <a:r>
              <a:rPr lang="en-US"/>
              <a:t> </a:t>
            </a:r>
            <a:fld id="{F8DBB5CF-6B01-42B2-A11B-114E9F71EDDC}" type="slidenum">
              <a:rPr lang="en-US"/>
              <a:pPr/>
              <a:t>18</a:t>
            </a:fld>
            <a:endParaRPr lang="en-US"/>
          </a:p>
        </p:txBody>
      </p:sp>
      <p:sp>
        <p:nvSpPr>
          <p:cNvPr id="132098" name="Rectangle 2"/>
          <p:cNvSpPr>
            <a:spLocks noGrp="1" noChangeArrowheads="1"/>
          </p:cNvSpPr>
          <p:nvPr>
            <p:ph type="title"/>
          </p:nvPr>
        </p:nvSpPr>
        <p:spPr>
          <a:xfrm>
            <a:off x="76200" y="381000"/>
            <a:ext cx="8763000" cy="609600"/>
          </a:xfrm>
        </p:spPr>
        <p:txBody>
          <a:bodyPr/>
          <a:lstStyle/>
          <a:p>
            <a:r>
              <a:rPr lang="en-US" sz="3600" dirty="0"/>
              <a:t>Frequency map </a:t>
            </a:r>
            <a:r>
              <a:rPr lang="en-US" sz="3600" dirty="0" smtClean="0"/>
              <a:t/>
            </a:r>
            <a:br>
              <a:rPr lang="en-US" sz="3600" dirty="0" smtClean="0"/>
            </a:br>
            <a:r>
              <a:rPr lang="en-US" sz="3600" dirty="0" smtClean="0"/>
              <a:t>measurement </a:t>
            </a:r>
            <a:r>
              <a:rPr lang="en-US" sz="3600" dirty="0"/>
              <a:t>at SPEAR3</a:t>
            </a:r>
          </a:p>
        </p:txBody>
      </p:sp>
      <p:grpSp>
        <p:nvGrpSpPr>
          <p:cNvPr id="2" name="Group 21"/>
          <p:cNvGrpSpPr>
            <a:grpSpLocks/>
          </p:cNvGrpSpPr>
          <p:nvPr/>
        </p:nvGrpSpPr>
        <p:grpSpPr bwMode="auto">
          <a:xfrm>
            <a:off x="304800" y="1905000"/>
            <a:ext cx="8382000" cy="2057400"/>
            <a:chOff x="288" y="1056"/>
            <a:chExt cx="5472" cy="1488"/>
          </a:xfrm>
        </p:grpSpPr>
        <p:sp>
          <p:nvSpPr>
            <p:cNvPr id="132100" name="Text Box 4"/>
            <p:cNvSpPr txBox="1">
              <a:spLocks noChangeArrowheads="1"/>
            </p:cNvSpPr>
            <p:nvPr/>
          </p:nvSpPr>
          <p:spPr bwMode="auto">
            <a:xfrm>
              <a:off x="624" y="1056"/>
              <a:ext cx="844" cy="231"/>
            </a:xfrm>
            <a:prstGeom prst="rect">
              <a:avLst/>
            </a:prstGeom>
            <a:solidFill>
              <a:srgbClr val="CCFFCC"/>
            </a:solidFill>
            <a:ln w="9525">
              <a:noFill/>
              <a:miter lim="800000"/>
              <a:headEnd/>
              <a:tailEnd/>
            </a:ln>
            <a:effectLst/>
          </p:spPr>
          <p:txBody>
            <a:bodyPr wrap="none">
              <a:spAutoFit/>
            </a:bodyPr>
            <a:lstStyle/>
            <a:p>
              <a:pPr eaLnBrk="1" hangingPunct="1"/>
              <a:r>
                <a:rPr lang="en-US"/>
                <a:t>Tune driver</a:t>
              </a:r>
            </a:p>
          </p:txBody>
        </p:sp>
        <p:sp>
          <p:nvSpPr>
            <p:cNvPr id="132101" name="Text Box 5"/>
            <p:cNvSpPr txBox="1">
              <a:spLocks noChangeArrowheads="1"/>
            </p:cNvSpPr>
            <p:nvPr/>
          </p:nvSpPr>
          <p:spPr bwMode="auto">
            <a:xfrm>
              <a:off x="1776" y="1056"/>
              <a:ext cx="892" cy="231"/>
            </a:xfrm>
            <a:prstGeom prst="rect">
              <a:avLst/>
            </a:prstGeom>
            <a:solidFill>
              <a:srgbClr val="CCFFCC"/>
            </a:solidFill>
            <a:ln w="9525">
              <a:noFill/>
              <a:miter lim="800000"/>
              <a:headEnd/>
              <a:tailEnd/>
            </a:ln>
            <a:effectLst/>
          </p:spPr>
          <p:txBody>
            <a:bodyPr wrap="none">
              <a:spAutoFit/>
            </a:bodyPr>
            <a:lstStyle/>
            <a:p>
              <a:pPr eaLnBrk="1" hangingPunct="1"/>
              <a:r>
                <a:rPr lang="en-US"/>
                <a:t>RF amplifier</a:t>
              </a:r>
            </a:p>
          </p:txBody>
        </p:sp>
        <p:sp>
          <p:nvSpPr>
            <p:cNvPr id="132102" name="Line 6"/>
            <p:cNvSpPr>
              <a:spLocks noChangeShapeType="1"/>
            </p:cNvSpPr>
            <p:nvPr/>
          </p:nvSpPr>
          <p:spPr bwMode="auto">
            <a:xfrm>
              <a:off x="1488" y="1200"/>
              <a:ext cx="288" cy="0"/>
            </a:xfrm>
            <a:prstGeom prst="line">
              <a:avLst/>
            </a:prstGeom>
            <a:noFill/>
            <a:ln w="19050">
              <a:solidFill>
                <a:srgbClr val="FF0000"/>
              </a:solidFill>
              <a:round/>
              <a:headEnd/>
              <a:tailEnd type="triangle" w="med" len="med"/>
            </a:ln>
            <a:effectLst/>
          </p:spPr>
          <p:txBody>
            <a:bodyPr/>
            <a:lstStyle/>
            <a:p>
              <a:endParaRPr lang="en-US"/>
            </a:p>
          </p:txBody>
        </p:sp>
        <p:sp>
          <p:nvSpPr>
            <p:cNvPr id="132103" name="Text Box 7"/>
            <p:cNvSpPr txBox="1">
              <a:spLocks noChangeArrowheads="1"/>
            </p:cNvSpPr>
            <p:nvPr/>
          </p:nvSpPr>
          <p:spPr bwMode="auto">
            <a:xfrm>
              <a:off x="2736" y="1584"/>
              <a:ext cx="864" cy="404"/>
            </a:xfrm>
            <a:prstGeom prst="rect">
              <a:avLst/>
            </a:prstGeom>
            <a:solidFill>
              <a:srgbClr val="CCFFCC"/>
            </a:solidFill>
            <a:ln w="9525">
              <a:noFill/>
              <a:miter lim="800000"/>
              <a:headEnd/>
              <a:tailEnd/>
            </a:ln>
            <a:effectLst/>
          </p:spPr>
          <p:txBody>
            <a:bodyPr>
              <a:spAutoFit/>
            </a:bodyPr>
            <a:lstStyle/>
            <a:p>
              <a:pPr eaLnBrk="1" hangingPunct="1">
                <a:spcBef>
                  <a:spcPct val="50000"/>
                </a:spcBef>
              </a:pPr>
              <a:r>
                <a:rPr lang="en-US"/>
                <a:t>Horizontal Kicker</a:t>
              </a:r>
            </a:p>
          </p:txBody>
        </p:sp>
        <p:sp>
          <p:nvSpPr>
            <p:cNvPr id="132104" name="Text Box 8"/>
            <p:cNvSpPr txBox="1">
              <a:spLocks noChangeArrowheads="1"/>
            </p:cNvSpPr>
            <p:nvPr/>
          </p:nvSpPr>
          <p:spPr bwMode="auto">
            <a:xfrm>
              <a:off x="2976" y="1056"/>
              <a:ext cx="636" cy="231"/>
            </a:xfrm>
            <a:prstGeom prst="rect">
              <a:avLst/>
            </a:prstGeom>
            <a:solidFill>
              <a:srgbClr val="CCFFCC"/>
            </a:solidFill>
            <a:ln w="9525">
              <a:noFill/>
              <a:miter lim="800000"/>
              <a:headEnd/>
              <a:tailEnd/>
            </a:ln>
            <a:effectLst/>
          </p:spPr>
          <p:txBody>
            <a:bodyPr wrap="none">
              <a:spAutoFit/>
            </a:bodyPr>
            <a:lstStyle/>
            <a:p>
              <a:pPr eaLnBrk="1" hangingPunct="1"/>
              <a:r>
                <a:rPr lang="en-US" dirty="0" err="1"/>
                <a:t>Stripline</a:t>
              </a:r>
              <a:endParaRPr lang="en-US" dirty="0"/>
            </a:p>
          </p:txBody>
        </p:sp>
        <p:sp>
          <p:nvSpPr>
            <p:cNvPr id="132105" name="Line 9"/>
            <p:cNvSpPr>
              <a:spLocks noChangeShapeType="1"/>
            </p:cNvSpPr>
            <p:nvPr/>
          </p:nvSpPr>
          <p:spPr bwMode="auto">
            <a:xfrm>
              <a:off x="2688" y="1200"/>
              <a:ext cx="288" cy="0"/>
            </a:xfrm>
            <a:prstGeom prst="line">
              <a:avLst/>
            </a:prstGeom>
            <a:noFill/>
            <a:ln w="19050">
              <a:solidFill>
                <a:srgbClr val="FF0000"/>
              </a:solidFill>
              <a:round/>
              <a:headEnd/>
              <a:tailEnd type="triangle" w="med" len="med"/>
            </a:ln>
            <a:effectLst/>
          </p:spPr>
          <p:txBody>
            <a:bodyPr/>
            <a:lstStyle/>
            <a:p>
              <a:endParaRPr lang="en-US"/>
            </a:p>
          </p:txBody>
        </p:sp>
        <p:sp>
          <p:nvSpPr>
            <p:cNvPr id="132106" name="Rectangle 10"/>
            <p:cNvSpPr>
              <a:spLocks noChangeArrowheads="1"/>
            </p:cNvSpPr>
            <p:nvPr/>
          </p:nvSpPr>
          <p:spPr bwMode="auto">
            <a:xfrm>
              <a:off x="3888" y="1248"/>
              <a:ext cx="768" cy="48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a:t>Beam</a:t>
              </a:r>
            </a:p>
          </p:txBody>
        </p:sp>
        <p:sp>
          <p:nvSpPr>
            <p:cNvPr id="132107" name="Line 11"/>
            <p:cNvSpPr>
              <a:spLocks noChangeShapeType="1"/>
            </p:cNvSpPr>
            <p:nvPr/>
          </p:nvSpPr>
          <p:spPr bwMode="auto">
            <a:xfrm flipV="1">
              <a:off x="3648" y="1536"/>
              <a:ext cx="192" cy="192"/>
            </a:xfrm>
            <a:prstGeom prst="line">
              <a:avLst/>
            </a:prstGeom>
            <a:noFill/>
            <a:ln w="28575">
              <a:solidFill>
                <a:srgbClr val="FF0000"/>
              </a:solidFill>
              <a:round/>
              <a:headEnd/>
              <a:tailEnd type="triangle" w="med" len="med"/>
            </a:ln>
            <a:effectLst/>
          </p:spPr>
          <p:txBody>
            <a:bodyPr/>
            <a:lstStyle/>
            <a:p>
              <a:endParaRPr lang="en-US"/>
            </a:p>
          </p:txBody>
        </p:sp>
        <p:sp>
          <p:nvSpPr>
            <p:cNvPr id="132108" name="Line 12"/>
            <p:cNvSpPr>
              <a:spLocks noChangeShapeType="1"/>
            </p:cNvSpPr>
            <p:nvPr/>
          </p:nvSpPr>
          <p:spPr bwMode="auto">
            <a:xfrm>
              <a:off x="3600" y="1200"/>
              <a:ext cx="240" cy="192"/>
            </a:xfrm>
            <a:prstGeom prst="line">
              <a:avLst/>
            </a:prstGeom>
            <a:noFill/>
            <a:ln w="28575">
              <a:solidFill>
                <a:srgbClr val="FF0000"/>
              </a:solidFill>
              <a:round/>
              <a:headEnd/>
              <a:tailEnd type="triangle" w="med" len="med"/>
            </a:ln>
            <a:effectLst/>
          </p:spPr>
          <p:txBody>
            <a:bodyPr/>
            <a:lstStyle/>
            <a:p>
              <a:endParaRPr lang="en-US"/>
            </a:p>
          </p:txBody>
        </p:sp>
        <p:sp>
          <p:nvSpPr>
            <p:cNvPr id="132109" name="Text Box 13"/>
            <p:cNvSpPr txBox="1">
              <a:spLocks noChangeArrowheads="1"/>
            </p:cNvSpPr>
            <p:nvPr/>
          </p:nvSpPr>
          <p:spPr bwMode="auto">
            <a:xfrm>
              <a:off x="4944" y="1276"/>
              <a:ext cx="816" cy="404"/>
            </a:xfrm>
            <a:prstGeom prst="rect">
              <a:avLst/>
            </a:prstGeom>
            <a:solidFill>
              <a:srgbClr val="993366"/>
            </a:solidFill>
            <a:ln w="9525">
              <a:noFill/>
              <a:miter lim="800000"/>
              <a:headEnd/>
              <a:tailEnd/>
            </a:ln>
            <a:effectLst/>
          </p:spPr>
          <p:txBody>
            <a:bodyPr>
              <a:spAutoFit/>
            </a:bodyPr>
            <a:lstStyle/>
            <a:p>
              <a:pPr eaLnBrk="1" hangingPunct="1">
                <a:spcBef>
                  <a:spcPct val="50000"/>
                </a:spcBef>
              </a:pPr>
              <a:r>
                <a:rPr lang="en-US"/>
                <a:t>Turn-by- turn BPM</a:t>
              </a:r>
            </a:p>
          </p:txBody>
        </p:sp>
        <p:sp>
          <p:nvSpPr>
            <p:cNvPr id="132110" name="Line 14"/>
            <p:cNvSpPr>
              <a:spLocks noChangeShapeType="1"/>
            </p:cNvSpPr>
            <p:nvPr/>
          </p:nvSpPr>
          <p:spPr bwMode="auto">
            <a:xfrm>
              <a:off x="4656" y="1488"/>
              <a:ext cx="240" cy="0"/>
            </a:xfrm>
            <a:prstGeom prst="line">
              <a:avLst/>
            </a:prstGeom>
            <a:noFill/>
            <a:ln w="28575">
              <a:solidFill>
                <a:srgbClr val="0000FF"/>
              </a:solidFill>
              <a:round/>
              <a:headEnd/>
              <a:tailEnd type="triangle" w="med" len="med"/>
            </a:ln>
            <a:effectLst/>
          </p:spPr>
          <p:txBody>
            <a:bodyPr/>
            <a:lstStyle/>
            <a:p>
              <a:endParaRPr lang="en-US"/>
            </a:p>
          </p:txBody>
        </p:sp>
        <p:sp>
          <p:nvSpPr>
            <p:cNvPr id="132111" name="AutoShape 15"/>
            <p:cNvSpPr>
              <a:spLocks noChangeArrowheads="1"/>
            </p:cNvSpPr>
            <p:nvPr/>
          </p:nvSpPr>
          <p:spPr bwMode="auto">
            <a:xfrm>
              <a:off x="2736" y="2256"/>
              <a:ext cx="768" cy="288"/>
            </a:xfrm>
            <a:prstGeom prst="wedgeRoundRectCallout">
              <a:avLst>
                <a:gd name="adj1" fmla="val -20051"/>
                <a:gd name="adj2" fmla="val -138542"/>
                <a:gd name="adj3" fmla="val 16667"/>
              </a:avLst>
            </a:prstGeom>
            <a:solidFill>
              <a:schemeClr val="accent1"/>
            </a:solidFill>
            <a:ln w="9525">
              <a:solidFill>
                <a:schemeClr val="tx1"/>
              </a:solidFill>
              <a:miter lim="800000"/>
              <a:headEnd/>
              <a:tailEnd/>
            </a:ln>
            <a:effectLst/>
          </p:spPr>
          <p:txBody>
            <a:bodyPr/>
            <a:lstStyle/>
            <a:p>
              <a:pPr algn="ctr" eaLnBrk="1" hangingPunct="1"/>
              <a:r>
                <a:rPr lang="en-US"/>
                <a:t>Voltage</a:t>
              </a:r>
            </a:p>
          </p:txBody>
        </p:sp>
        <p:sp>
          <p:nvSpPr>
            <p:cNvPr id="132112" name="AutoShape 16"/>
            <p:cNvSpPr>
              <a:spLocks noChangeArrowheads="1"/>
            </p:cNvSpPr>
            <p:nvPr/>
          </p:nvSpPr>
          <p:spPr bwMode="auto">
            <a:xfrm>
              <a:off x="288" y="1584"/>
              <a:ext cx="1872" cy="576"/>
            </a:xfrm>
            <a:prstGeom prst="wedgeRoundRectCallout">
              <a:avLst>
                <a:gd name="adj1" fmla="val -14639"/>
                <a:gd name="adj2" fmla="val -94273"/>
                <a:gd name="adj3" fmla="val 16667"/>
              </a:avLst>
            </a:prstGeom>
            <a:solidFill>
              <a:schemeClr val="accent1"/>
            </a:solidFill>
            <a:ln w="9525">
              <a:solidFill>
                <a:schemeClr val="tx1"/>
              </a:solidFill>
              <a:miter lim="800000"/>
              <a:headEnd/>
              <a:tailEnd/>
            </a:ln>
            <a:effectLst/>
          </p:spPr>
          <p:txBody>
            <a:bodyPr/>
            <a:lstStyle/>
            <a:p>
              <a:pPr algn="ctr" eaLnBrk="1" hangingPunct="1"/>
              <a:r>
                <a:rPr lang="en-US" sz="1600" dirty="0"/>
                <a:t>In SWEEP mode: Peak-peak Voltage, stop frequency, sweep span</a:t>
              </a:r>
            </a:p>
          </p:txBody>
        </p:sp>
      </p:grpSp>
      <p:sp>
        <p:nvSpPr>
          <p:cNvPr id="132113" name="Text Box 17"/>
          <p:cNvSpPr txBox="1">
            <a:spLocks noChangeArrowheads="1"/>
          </p:cNvSpPr>
          <p:nvPr/>
        </p:nvSpPr>
        <p:spPr bwMode="auto">
          <a:xfrm>
            <a:off x="228600" y="4149804"/>
            <a:ext cx="8915400" cy="1107996"/>
          </a:xfrm>
          <a:prstGeom prst="rect">
            <a:avLst/>
          </a:prstGeom>
          <a:noFill/>
          <a:ln w="9525">
            <a:noFill/>
            <a:miter lim="800000"/>
            <a:headEnd/>
            <a:tailEnd/>
          </a:ln>
          <a:effectLst/>
        </p:spPr>
        <p:txBody>
          <a:bodyPr wrap="square">
            <a:spAutoFit/>
          </a:bodyPr>
          <a:lstStyle/>
          <a:p>
            <a:pPr eaLnBrk="1" hangingPunct="1"/>
            <a:r>
              <a:rPr lang="en-US" sz="1600" dirty="0"/>
              <a:t>1. Tune driver, horizontal kicker and turn-by-turn BPM are all triggered by the same 10Hz signal. </a:t>
            </a:r>
          </a:p>
          <a:p>
            <a:pPr eaLnBrk="1" hangingPunct="1"/>
            <a:r>
              <a:rPr lang="en-US" sz="1600" dirty="0"/>
              <a:t>2. Delay is set to the tune driver so that the sweep stops when the kicker is fired.  </a:t>
            </a:r>
          </a:p>
          <a:p>
            <a:pPr eaLnBrk="1" hangingPunct="1"/>
            <a:r>
              <a:rPr lang="en-US" sz="1600" dirty="0"/>
              <a:t>3. 100ms BPM turn-by-turn data is saved.</a:t>
            </a:r>
          </a:p>
          <a:p>
            <a:pPr eaLnBrk="1" hangingPunct="1"/>
            <a:r>
              <a:rPr lang="en-US" sz="1600" dirty="0"/>
              <a:t>4. RF driving signal applies to both horizontal and vertical planes through the </a:t>
            </a:r>
            <a:r>
              <a:rPr lang="en-US" sz="1600" dirty="0" err="1"/>
              <a:t>stripline</a:t>
            </a:r>
            <a:r>
              <a:rPr lang="en-US" sz="1600" dirty="0"/>
              <a:t>. </a:t>
            </a:r>
          </a:p>
        </p:txBody>
      </p:sp>
      <p:sp>
        <p:nvSpPr>
          <p:cNvPr id="132114" name="Text Box 18"/>
          <p:cNvSpPr txBox="1">
            <a:spLocks noChangeArrowheads="1"/>
          </p:cNvSpPr>
          <p:nvPr/>
        </p:nvSpPr>
        <p:spPr bwMode="auto">
          <a:xfrm>
            <a:off x="304800" y="1385888"/>
            <a:ext cx="8686800" cy="366712"/>
          </a:xfrm>
          <a:prstGeom prst="rect">
            <a:avLst/>
          </a:prstGeom>
          <a:noFill/>
          <a:ln w="9525">
            <a:noFill/>
            <a:miter lim="800000"/>
            <a:headEnd/>
            <a:tailEnd/>
          </a:ln>
          <a:effectLst/>
        </p:spPr>
        <p:txBody>
          <a:bodyPr>
            <a:spAutoFit/>
          </a:bodyPr>
          <a:lstStyle/>
          <a:p>
            <a:pPr eaLnBrk="1" hangingPunct="1"/>
            <a:r>
              <a:rPr lang="en-US" dirty="0">
                <a:solidFill>
                  <a:srgbClr val="0000FF"/>
                </a:solidFill>
              </a:rPr>
              <a:t>We don’t have a vertical kicker or </a:t>
            </a:r>
            <a:r>
              <a:rPr lang="en-US" dirty="0" err="1">
                <a:solidFill>
                  <a:srgbClr val="0000FF"/>
                </a:solidFill>
              </a:rPr>
              <a:t>pinger</a:t>
            </a:r>
            <a:r>
              <a:rPr lang="en-US" dirty="0">
                <a:solidFill>
                  <a:srgbClr val="0000FF"/>
                </a:solidFill>
              </a:rPr>
              <a:t>. So we excite vertical beam resonantly. </a:t>
            </a:r>
          </a:p>
        </p:txBody>
      </p:sp>
      <p:sp>
        <p:nvSpPr>
          <p:cNvPr id="132115" name="Text Box 19"/>
          <p:cNvSpPr txBox="1">
            <a:spLocks noChangeArrowheads="1"/>
          </p:cNvSpPr>
          <p:nvPr/>
        </p:nvSpPr>
        <p:spPr bwMode="auto">
          <a:xfrm>
            <a:off x="457200" y="5265003"/>
            <a:ext cx="7712075" cy="830997"/>
          </a:xfrm>
          <a:prstGeom prst="rect">
            <a:avLst/>
          </a:prstGeom>
          <a:noFill/>
          <a:ln w="9525">
            <a:noFill/>
            <a:miter lim="800000"/>
            <a:headEnd/>
            <a:tailEnd/>
          </a:ln>
          <a:effectLst/>
        </p:spPr>
        <p:txBody>
          <a:bodyPr wrap="square">
            <a:spAutoFit/>
          </a:bodyPr>
          <a:lstStyle/>
          <a:p>
            <a:pPr eaLnBrk="1" hangingPunct="1"/>
            <a:r>
              <a:rPr lang="en-US" sz="1600" dirty="0">
                <a:solidFill>
                  <a:srgbClr val="0000FF"/>
                </a:solidFill>
              </a:rPr>
              <a:t>Kicker is fired when the vertical motion is driven to high amplitude. At this moment the driving signal switches to lower frequency. So both horizontal and vertical motion are ‘free’ afterwards. </a:t>
            </a:r>
          </a:p>
        </p:txBody>
      </p:sp>
      <p:sp>
        <p:nvSpPr>
          <p:cNvPr id="25"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6"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4294967295"/>
          </p:nvPr>
        </p:nvSpPr>
        <p:spPr>
          <a:xfrm>
            <a:off x="6553200" y="6245225"/>
            <a:ext cx="2133600" cy="476250"/>
          </a:xfrm>
          <a:prstGeom prst="rect">
            <a:avLst/>
          </a:prstGeom>
        </p:spPr>
        <p:txBody>
          <a:bodyPr/>
          <a:lstStyle/>
          <a:p>
            <a:r>
              <a:rPr lang="en-US"/>
              <a:t> </a:t>
            </a:r>
            <a:fld id="{A4F1B69C-A9D7-45EB-B30D-B41992750B1D}" type="slidenum">
              <a:rPr lang="en-US"/>
              <a:pPr/>
              <a:t>19</a:t>
            </a:fld>
            <a:endParaRPr lang="en-US"/>
          </a:p>
        </p:txBody>
      </p:sp>
      <p:pic>
        <p:nvPicPr>
          <p:cNvPr id="133124" name="Picture 4"/>
          <p:cNvPicPr>
            <a:picLocks noChangeAspect="1" noChangeArrowheads="1"/>
          </p:cNvPicPr>
          <p:nvPr/>
        </p:nvPicPr>
        <p:blipFill>
          <a:blip r:embed="rId3" cstate="print"/>
          <a:srcRect/>
          <a:stretch>
            <a:fillRect/>
          </a:stretch>
        </p:blipFill>
        <p:spPr bwMode="auto">
          <a:xfrm>
            <a:off x="228600" y="1495132"/>
            <a:ext cx="5016500" cy="2487365"/>
          </a:xfrm>
          <a:prstGeom prst="rect">
            <a:avLst/>
          </a:prstGeom>
          <a:noFill/>
          <a:ln w="9525">
            <a:noFill/>
            <a:miter lim="800000"/>
            <a:headEnd/>
            <a:tailEnd/>
          </a:ln>
          <a:effectLst/>
        </p:spPr>
      </p:pic>
      <p:pic>
        <p:nvPicPr>
          <p:cNvPr id="133125" name="Picture 5"/>
          <p:cNvPicPr>
            <a:picLocks noChangeAspect="1" noChangeArrowheads="1"/>
          </p:cNvPicPr>
          <p:nvPr/>
        </p:nvPicPr>
        <p:blipFill>
          <a:blip r:embed="rId4" cstate="print"/>
          <a:srcRect/>
          <a:stretch>
            <a:fillRect/>
          </a:stretch>
        </p:blipFill>
        <p:spPr bwMode="auto">
          <a:xfrm>
            <a:off x="228600" y="3804920"/>
            <a:ext cx="5016500" cy="2457768"/>
          </a:xfrm>
          <a:prstGeom prst="rect">
            <a:avLst/>
          </a:prstGeom>
          <a:noFill/>
          <a:ln w="9525">
            <a:noFill/>
            <a:miter lim="800000"/>
            <a:headEnd/>
            <a:tailEnd/>
          </a:ln>
          <a:effectLst/>
        </p:spPr>
      </p:pic>
      <p:pic>
        <p:nvPicPr>
          <p:cNvPr id="133126" name="Picture 6"/>
          <p:cNvPicPr>
            <a:picLocks noChangeAspect="1" noChangeArrowheads="1"/>
          </p:cNvPicPr>
          <p:nvPr/>
        </p:nvPicPr>
        <p:blipFill>
          <a:blip r:embed="rId5" cstate="print"/>
          <a:srcRect/>
          <a:stretch>
            <a:fillRect/>
          </a:stretch>
        </p:blipFill>
        <p:spPr bwMode="auto">
          <a:xfrm>
            <a:off x="4826000" y="3904002"/>
            <a:ext cx="4318000" cy="2223573"/>
          </a:xfrm>
          <a:prstGeom prst="rect">
            <a:avLst/>
          </a:prstGeom>
          <a:noFill/>
          <a:ln w="9525">
            <a:noFill/>
            <a:miter lim="800000"/>
            <a:headEnd/>
            <a:tailEnd/>
          </a:ln>
          <a:effectLst/>
        </p:spPr>
      </p:pic>
      <p:sp>
        <p:nvSpPr>
          <p:cNvPr id="133127" name="Text Box 7"/>
          <p:cNvSpPr txBox="1">
            <a:spLocks noChangeArrowheads="1"/>
          </p:cNvSpPr>
          <p:nvPr/>
        </p:nvSpPr>
        <p:spPr bwMode="auto">
          <a:xfrm>
            <a:off x="5880100" y="3533407"/>
            <a:ext cx="1370542" cy="297249"/>
          </a:xfrm>
          <a:prstGeom prst="rect">
            <a:avLst/>
          </a:prstGeom>
          <a:noFill/>
          <a:ln w="9525">
            <a:noFill/>
            <a:miter lim="800000"/>
            <a:headEnd/>
            <a:tailEnd/>
          </a:ln>
          <a:effectLst/>
        </p:spPr>
        <p:txBody>
          <a:bodyPr wrap="none">
            <a:spAutoFit/>
          </a:bodyPr>
          <a:lstStyle/>
          <a:p>
            <a:pPr eaLnBrk="1" hangingPunct="1"/>
            <a:r>
              <a:rPr lang="en-US">
                <a:solidFill>
                  <a:srgbClr val="0000FF"/>
                </a:solidFill>
              </a:rPr>
              <a:t>64 turns in red</a:t>
            </a:r>
          </a:p>
        </p:txBody>
      </p:sp>
      <p:sp>
        <p:nvSpPr>
          <p:cNvPr id="133128" name="Text Box 8"/>
          <p:cNvSpPr txBox="1">
            <a:spLocks noChangeArrowheads="1"/>
          </p:cNvSpPr>
          <p:nvPr/>
        </p:nvSpPr>
        <p:spPr bwMode="auto">
          <a:xfrm>
            <a:off x="5372100" y="1742195"/>
            <a:ext cx="2690813" cy="742478"/>
          </a:xfrm>
          <a:prstGeom prst="rect">
            <a:avLst/>
          </a:prstGeom>
          <a:noFill/>
          <a:ln w="9525">
            <a:noFill/>
            <a:miter lim="800000"/>
            <a:headEnd/>
            <a:tailEnd/>
          </a:ln>
          <a:effectLst/>
        </p:spPr>
        <p:txBody>
          <a:bodyPr>
            <a:spAutoFit/>
          </a:bodyPr>
          <a:lstStyle/>
          <a:p>
            <a:pPr eaLnBrk="1" hangingPunct="1"/>
            <a:r>
              <a:rPr lang="en-US">
                <a:solidFill>
                  <a:srgbClr val="0000FF"/>
                </a:solidFill>
              </a:rPr>
              <a:t>Oscillation damps down fast when horizontal amplitude gets large.</a:t>
            </a:r>
          </a:p>
        </p:txBody>
      </p:sp>
      <p:sp>
        <p:nvSpPr>
          <p:cNvPr id="16" name="Rectangle 2"/>
          <p:cNvSpPr txBox="1">
            <a:spLocks noChangeArrowheads="1"/>
          </p:cNvSpPr>
          <p:nvPr/>
        </p:nvSpPr>
        <p:spPr bwMode="auto">
          <a:xfrm>
            <a:off x="76200" y="381000"/>
            <a:ext cx="8763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2"/>
                </a:solidFill>
                <a:effectLst/>
                <a:uLnTx/>
                <a:uFillTx/>
                <a:latin typeface="+mj-lt"/>
                <a:ea typeface="+mj-ea"/>
                <a:cs typeface="+mj-cs"/>
              </a:rPr>
              <a:t>Frequency map </a:t>
            </a:r>
            <a:br>
              <a:rPr kumimoji="0" lang="en-US" sz="3600" b="0" i="0" u="none" strike="noStrike" kern="0" cap="none" spc="0" normalizeH="0" baseline="0" noProof="0" smtClean="0">
                <a:ln>
                  <a:noFill/>
                </a:ln>
                <a:solidFill>
                  <a:schemeClr val="tx2"/>
                </a:solidFill>
                <a:effectLst/>
                <a:uLnTx/>
                <a:uFillTx/>
                <a:latin typeface="+mj-lt"/>
                <a:ea typeface="+mj-ea"/>
                <a:cs typeface="+mj-cs"/>
              </a:rPr>
            </a:br>
            <a:r>
              <a:rPr kumimoji="0" lang="en-US" sz="3600" b="0" i="0" u="none" strike="noStrike" kern="0" cap="none" spc="0" normalizeH="0" baseline="0" noProof="0" smtClean="0">
                <a:ln>
                  <a:noFill/>
                </a:ln>
                <a:solidFill>
                  <a:schemeClr val="tx2"/>
                </a:solidFill>
                <a:effectLst/>
                <a:uLnTx/>
                <a:uFillTx/>
                <a:latin typeface="+mj-lt"/>
                <a:ea typeface="+mj-ea"/>
                <a:cs typeface="+mj-cs"/>
              </a:rPr>
              <a:t>measurement at SPEAR3</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14"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5"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SPEAR3 Potential</a:t>
            </a:r>
            <a:endParaRPr lang="en-US" dirty="0"/>
          </a:p>
        </p:txBody>
      </p:sp>
      <p:sp>
        <p:nvSpPr>
          <p:cNvPr id="5" name="Footer Placeholder 4"/>
          <p:cNvSpPr>
            <a:spLocks noGrp="1"/>
          </p:cNvSpPr>
          <p:nvPr>
            <p:ph type="ftr" sz="quarter" idx="3"/>
          </p:nvPr>
        </p:nvSpPr>
        <p:spPr>
          <a:xfrm>
            <a:off x="3429000" y="6245225"/>
            <a:ext cx="2286000" cy="476250"/>
          </a:xfrm>
          <a:prstGeom prst="rect">
            <a:avLst/>
          </a:prstGeom>
        </p:spPr>
        <p:txBody>
          <a:bodyPr/>
          <a:lstStyle/>
          <a:p>
            <a:pPr>
              <a:defRPr/>
            </a:pPr>
            <a:r>
              <a:rPr lang="en-US" smtClean="0"/>
              <a:t>SPEAR3 AIP</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1010036" y="1442811"/>
            <a:ext cx="6740783" cy="5415189"/>
          </a:xfrm>
          <a:prstGeom prst="rect">
            <a:avLst/>
          </a:prstGeom>
          <a:noFill/>
          <a:ln w="9525">
            <a:noFill/>
            <a:miter lim="800000"/>
            <a:headEnd/>
            <a:tailEnd/>
          </a:ln>
        </p:spPr>
      </p:pic>
      <p:grpSp>
        <p:nvGrpSpPr>
          <p:cNvPr id="3" name="Group 33"/>
          <p:cNvGrpSpPr/>
          <p:nvPr/>
        </p:nvGrpSpPr>
        <p:grpSpPr>
          <a:xfrm>
            <a:off x="2121635" y="1685720"/>
            <a:ext cx="4379478" cy="1221833"/>
            <a:chOff x="2350235" y="995607"/>
            <a:chExt cx="4379478" cy="1221833"/>
          </a:xfrm>
        </p:grpSpPr>
        <p:pic>
          <p:nvPicPr>
            <p:cNvPr id="9" name="Picture 2"/>
            <p:cNvPicPr>
              <a:picLocks noChangeAspect="1" noChangeArrowheads="1"/>
            </p:cNvPicPr>
            <p:nvPr/>
          </p:nvPicPr>
          <p:blipFill>
            <a:blip r:embed="rId4" cstate="print"/>
            <a:srcRect/>
            <a:stretch>
              <a:fillRect/>
            </a:stretch>
          </p:blipFill>
          <p:spPr bwMode="auto">
            <a:xfrm>
              <a:off x="2350235" y="1508784"/>
              <a:ext cx="4379478" cy="708656"/>
            </a:xfrm>
            <a:prstGeom prst="rect">
              <a:avLst/>
            </a:prstGeom>
            <a:noFill/>
            <a:ln w="9525">
              <a:noFill/>
              <a:miter lim="800000"/>
              <a:headEnd/>
              <a:tailEnd/>
            </a:ln>
          </p:spPr>
        </p:pic>
        <p:sp>
          <p:nvSpPr>
            <p:cNvPr id="10" name="TextBox 9"/>
            <p:cNvSpPr txBox="1"/>
            <p:nvPr/>
          </p:nvSpPr>
          <p:spPr>
            <a:xfrm>
              <a:off x="4257653" y="1393816"/>
              <a:ext cx="453907" cy="198160"/>
            </a:xfrm>
            <a:prstGeom prst="rect">
              <a:avLst/>
            </a:prstGeom>
            <a:noFill/>
          </p:spPr>
          <p:txBody>
            <a:bodyPr wrap="none" rtlCol="0">
              <a:spAutoFit/>
            </a:bodyPr>
            <a:lstStyle/>
            <a:p>
              <a:r>
                <a:rPr lang="en-US" sz="1200" dirty="0" smtClean="0"/>
                <a:t>QFC</a:t>
              </a:r>
              <a:endParaRPr lang="en-US" sz="1200" dirty="0"/>
            </a:p>
          </p:txBody>
        </p:sp>
        <p:sp>
          <p:nvSpPr>
            <p:cNvPr id="11" name="TextBox 10"/>
            <p:cNvSpPr txBox="1"/>
            <p:nvPr/>
          </p:nvSpPr>
          <p:spPr>
            <a:xfrm>
              <a:off x="6185308" y="1493670"/>
              <a:ext cx="355479" cy="198160"/>
            </a:xfrm>
            <a:prstGeom prst="rect">
              <a:avLst/>
            </a:prstGeom>
            <a:noFill/>
          </p:spPr>
          <p:txBody>
            <a:bodyPr wrap="none" rtlCol="0">
              <a:spAutoFit/>
            </a:bodyPr>
            <a:lstStyle/>
            <a:p>
              <a:r>
                <a:rPr lang="en-US" sz="1200" dirty="0" smtClean="0"/>
                <a:t>QF</a:t>
              </a:r>
              <a:endParaRPr lang="en-US" sz="1200" dirty="0"/>
            </a:p>
          </p:txBody>
        </p:sp>
        <p:sp>
          <p:nvSpPr>
            <p:cNvPr id="12" name="TextBox 11"/>
            <p:cNvSpPr txBox="1"/>
            <p:nvPr/>
          </p:nvSpPr>
          <p:spPr>
            <a:xfrm>
              <a:off x="2435484" y="1505493"/>
              <a:ext cx="355479" cy="198160"/>
            </a:xfrm>
            <a:prstGeom prst="rect">
              <a:avLst/>
            </a:prstGeom>
            <a:noFill/>
          </p:spPr>
          <p:txBody>
            <a:bodyPr wrap="none" rtlCol="0">
              <a:spAutoFit/>
            </a:bodyPr>
            <a:lstStyle/>
            <a:p>
              <a:r>
                <a:rPr lang="en-US" sz="1200" dirty="0" smtClean="0"/>
                <a:t>QF</a:t>
              </a:r>
              <a:endParaRPr lang="en-US" sz="1200" dirty="0"/>
            </a:p>
          </p:txBody>
        </p:sp>
        <p:sp>
          <p:nvSpPr>
            <p:cNvPr id="13" name="TextBox 12"/>
            <p:cNvSpPr txBox="1"/>
            <p:nvPr/>
          </p:nvSpPr>
          <p:spPr>
            <a:xfrm>
              <a:off x="2743797" y="1455885"/>
              <a:ext cx="369744" cy="198160"/>
            </a:xfrm>
            <a:prstGeom prst="rect">
              <a:avLst/>
            </a:prstGeom>
            <a:noFill/>
          </p:spPr>
          <p:txBody>
            <a:bodyPr wrap="none" rtlCol="0">
              <a:spAutoFit/>
            </a:bodyPr>
            <a:lstStyle/>
            <a:p>
              <a:r>
                <a:rPr lang="en-US" sz="1200" dirty="0" smtClean="0"/>
                <a:t>QD</a:t>
              </a:r>
              <a:endParaRPr lang="en-US" sz="1200" dirty="0"/>
            </a:p>
          </p:txBody>
        </p:sp>
        <p:sp>
          <p:nvSpPr>
            <p:cNvPr id="14" name="TextBox 13"/>
            <p:cNvSpPr txBox="1"/>
            <p:nvPr/>
          </p:nvSpPr>
          <p:spPr>
            <a:xfrm>
              <a:off x="5876491" y="1448328"/>
              <a:ext cx="369744" cy="198160"/>
            </a:xfrm>
            <a:prstGeom prst="rect">
              <a:avLst/>
            </a:prstGeom>
            <a:noFill/>
          </p:spPr>
          <p:txBody>
            <a:bodyPr wrap="none" rtlCol="0">
              <a:spAutoFit/>
            </a:bodyPr>
            <a:lstStyle/>
            <a:p>
              <a:r>
                <a:rPr lang="en-US" sz="1200" dirty="0" smtClean="0"/>
                <a:t>QD</a:t>
              </a:r>
              <a:endParaRPr lang="en-US" sz="1200" dirty="0"/>
            </a:p>
          </p:txBody>
        </p:sp>
        <p:sp>
          <p:nvSpPr>
            <p:cNvPr id="15" name="TextBox 14"/>
            <p:cNvSpPr txBox="1"/>
            <p:nvPr/>
          </p:nvSpPr>
          <p:spPr>
            <a:xfrm>
              <a:off x="3150448" y="1690152"/>
              <a:ext cx="543775" cy="198160"/>
            </a:xfrm>
            <a:prstGeom prst="rect">
              <a:avLst/>
            </a:prstGeom>
            <a:noFill/>
          </p:spPr>
          <p:txBody>
            <a:bodyPr wrap="none" rtlCol="0">
              <a:spAutoFit/>
            </a:bodyPr>
            <a:lstStyle/>
            <a:p>
              <a:r>
                <a:rPr lang="en-US" sz="1200" dirty="0" smtClean="0"/>
                <a:t>BEND</a:t>
              </a:r>
              <a:endParaRPr lang="en-US" sz="1200" dirty="0"/>
            </a:p>
          </p:txBody>
        </p:sp>
        <p:sp>
          <p:nvSpPr>
            <p:cNvPr id="16" name="TextBox 15"/>
            <p:cNvSpPr txBox="1"/>
            <p:nvPr/>
          </p:nvSpPr>
          <p:spPr>
            <a:xfrm>
              <a:off x="5259022" y="1682595"/>
              <a:ext cx="543775" cy="198160"/>
            </a:xfrm>
            <a:prstGeom prst="rect">
              <a:avLst/>
            </a:prstGeom>
            <a:noFill/>
          </p:spPr>
          <p:txBody>
            <a:bodyPr wrap="none" rtlCol="0">
              <a:spAutoFit/>
            </a:bodyPr>
            <a:lstStyle/>
            <a:p>
              <a:r>
                <a:rPr lang="en-US" sz="1200" dirty="0" smtClean="0"/>
                <a:t>BEND</a:t>
              </a:r>
              <a:endParaRPr lang="en-US" sz="1200" dirty="0"/>
            </a:p>
          </p:txBody>
        </p:sp>
        <p:sp>
          <p:nvSpPr>
            <p:cNvPr id="17" name="TextBox 16"/>
            <p:cNvSpPr txBox="1"/>
            <p:nvPr/>
          </p:nvSpPr>
          <p:spPr>
            <a:xfrm>
              <a:off x="4027893" y="995607"/>
              <a:ext cx="1121973" cy="383095"/>
            </a:xfrm>
            <a:prstGeom prst="rect">
              <a:avLst/>
            </a:prstGeom>
            <a:noFill/>
          </p:spPr>
          <p:txBody>
            <a:bodyPr wrap="square" rtlCol="0">
              <a:spAutoFit/>
            </a:bodyPr>
            <a:lstStyle/>
            <a:p>
              <a:r>
                <a:rPr lang="en-US" dirty="0" smtClean="0"/>
                <a:t>Arc cell:</a:t>
              </a:r>
              <a:endParaRPr lang="en-US" dirty="0"/>
            </a:p>
          </p:txBody>
        </p:sp>
        <p:sp>
          <p:nvSpPr>
            <p:cNvPr id="18" name="TextBox 17"/>
            <p:cNvSpPr txBox="1"/>
            <p:nvPr/>
          </p:nvSpPr>
          <p:spPr>
            <a:xfrm>
              <a:off x="4077873" y="1893420"/>
              <a:ext cx="381836" cy="276999"/>
            </a:xfrm>
            <a:prstGeom prst="rect">
              <a:avLst/>
            </a:prstGeom>
            <a:noFill/>
          </p:spPr>
          <p:txBody>
            <a:bodyPr wrap="none" rtlCol="0">
              <a:spAutoFit/>
            </a:bodyPr>
            <a:lstStyle/>
            <a:p>
              <a:r>
                <a:rPr lang="en-US" sz="1200" dirty="0" smtClean="0"/>
                <a:t>SF</a:t>
              </a:r>
              <a:endParaRPr lang="en-US" sz="1200" dirty="0"/>
            </a:p>
          </p:txBody>
        </p:sp>
        <p:sp>
          <p:nvSpPr>
            <p:cNvPr id="19" name="TextBox 18"/>
            <p:cNvSpPr txBox="1"/>
            <p:nvPr/>
          </p:nvSpPr>
          <p:spPr>
            <a:xfrm>
              <a:off x="4562781" y="1894680"/>
              <a:ext cx="381836" cy="276999"/>
            </a:xfrm>
            <a:prstGeom prst="rect">
              <a:avLst/>
            </a:prstGeom>
            <a:noFill/>
          </p:spPr>
          <p:txBody>
            <a:bodyPr wrap="none" rtlCol="0">
              <a:spAutoFit/>
            </a:bodyPr>
            <a:lstStyle/>
            <a:p>
              <a:r>
                <a:rPr lang="en-US" sz="1200" dirty="0" smtClean="0"/>
                <a:t>SF</a:t>
              </a:r>
              <a:endParaRPr lang="en-US" sz="1200" dirty="0"/>
            </a:p>
          </p:txBody>
        </p:sp>
        <p:sp>
          <p:nvSpPr>
            <p:cNvPr id="20" name="TextBox 19"/>
            <p:cNvSpPr txBox="1"/>
            <p:nvPr/>
          </p:nvSpPr>
          <p:spPr>
            <a:xfrm>
              <a:off x="3747885" y="1888383"/>
              <a:ext cx="397866" cy="276999"/>
            </a:xfrm>
            <a:prstGeom prst="rect">
              <a:avLst/>
            </a:prstGeom>
            <a:noFill/>
          </p:spPr>
          <p:txBody>
            <a:bodyPr wrap="none" rtlCol="0">
              <a:spAutoFit/>
            </a:bodyPr>
            <a:lstStyle/>
            <a:p>
              <a:r>
                <a:rPr lang="en-US" sz="1200" dirty="0" smtClean="0"/>
                <a:t>SD</a:t>
              </a:r>
              <a:endParaRPr lang="en-US" sz="1200" dirty="0"/>
            </a:p>
          </p:txBody>
        </p:sp>
        <p:sp>
          <p:nvSpPr>
            <p:cNvPr id="21" name="TextBox 20"/>
            <p:cNvSpPr txBox="1"/>
            <p:nvPr/>
          </p:nvSpPr>
          <p:spPr>
            <a:xfrm>
              <a:off x="4905366" y="1897200"/>
              <a:ext cx="397866" cy="276999"/>
            </a:xfrm>
            <a:prstGeom prst="rect">
              <a:avLst/>
            </a:prstGeom>
            <a:noFill/>
          </p:spPr>
          <p:txBody>
            <a:bodyPr wrap="none" rtlCol="0">
              <a:spAutoFit/>
            </a:bodyPr>
            <a:lstStyle/>
            <a:p>
              <a:r>
                <a:rPr lang="en-US" sz="1200" dirty="0" smtClean="0"/>
                <a:t>SD</a:t>
              </a:r>
              <a:endParaRPr lang="en-US" sz="1200" dirty="0"/>
            </a:p>
          </p:txBody>
        </p:sp>
      </p:grpSp>
      <p:sp>
        <p:nvSpPr>
          <p:cNvPr id="22" name="TextBox 21"/>
          <p:cNvSpPr txBox="1"/>
          <p:nvPr/>
        </p:nvSpPr>
        <p:spPr>
          <a:xfrm>
            <a:off x="2680855" y="5665745"/>
            <a:ext cx="3820258" cy="923330"/>
          </a:xfrm>
          <a:prstGeom prst="rect">
            <a:avLst/>
          </a:prstGeom>
          <a:noFill/>
        </p:spPr>
        <p:txBody>
          <a:bodyPr wrap="square" rtlCol="0">
            <a:spAutoFit/>
          </a:bodyPr>
          <a:lstStyle/>
          <a:p>
            <a:pPr>
              <a:buFont typeface="Courier New" pitchFamily="49" charset="0"/>
              <a:buChar char="o"/>
            </a:pPr>
            <a:r>
              <a:rPr lang="en-US" dirty="0" smtClean="0"/>
              <a:t> 234 m circumference racetrack</a:t>
            </a:r>
          </a:p>
          <a:p>
            <a:pPr>
              <a:buFont typeface="Courier New" pitchFamily="49" charset="0"/>
              <a:buChar char="o"/>
            </a:pPr>
            <a:r>
              <a:rPr lang="en-US" dirty="0" smtClean="0"/>
              <a:t> 7 standard cells per arc (SF, SD)</a:t>
            </a:r>
          </a:p>
          <a:p>
            <a:pPr>
              <a:buFont typeface="Courier New" pitchFamily="49" charset="0"/>
              <a:buChar char="o"/>
            </a:pPr>
            <a:r>
              <a:rPr lang="en-US" dirty="0" smtClean="0"/>
              <a:t> 4 matching cells (SFM, SDM)</a:t>
            </a:r>
            <a:endParaRPr lang="en-US" dirty="0"/>
          </a:p>
        </p:txBody>
      </p:sp>
      <p:pic>
        <p:nvPicPr>
          <p:cNvPr id="23" name="Picture 4"/>
          <p:cNvPicPr>
            <a:picLocks noChangeAspect="1" noChangeArrowheads="1"/>
          </p:cNvPicPr>
          <p:nvPr/>
        </p:nvPicPr>
        <p:blipFill>
          <a:blip r:embed="rId5" cstate="print"/>
          <a:srcRect/>
          <a:stretch>
            <a:fillRect/>
          </a:stretch>
        </p:blipFill>
        <p:spPr bwMode="auto">
          <a:xfrm>
            <a:off x="1703716" y="2777857"/>
            <a:ext cx="5365631" cy="2851008"/>
          </a:xfrm>
          <a:prstGeom prst="rect">
            <a:avLst/>
          </a:prstGeom>
          <a:noFill/>
          <a:ln w="9525">
            <a:noFill/>
            <a:miter lim="800000"/>
            <a:headEnd/>
            <a:tailEnd/>
          </a:ln>
        </p:spPr>
      </p:pic>
      <p:sp>
        <p:nvSpPr>
          <p:cNvPr id="24" name="TextBox 23"/>
          <p:cNvSpPr txBox="1"/>
          <p:nvPr/>
        </p:nvSpPr>
        <p:spPr>
          <a:xfrm>
            <a:off x="4716017" y="2864423"/>
            <a:ext cx="2215308" cy="1200329"/>
          </a:xfrm>
          <a:prstGeom prst="rect">
            <a:avLst/>
          </a:prstGeom>
          <a:noFill/>
        </p:spPr>
        <p:txBody>
          <a:bodyPr wrap="square" rtlCol="0">
            <a:spAutoFit/>
          </a:bodyPr>
          <a:lstStyle/>
          <a:p>
            <a:r>
              <a:rPr lang="en-US" dirty="0" err="1" smtClean="0">
                <a:solidFill>
                  <a:srgbClr val="D60093"/>
                </a:solidFill>
              </a:rPr>
              <a:t>Achromat</a:t>
            </a:r>
            <a:endParaRPr lang="en-US" dirty="0" smtClean="0">
              <a:solidFill>
                <a:srgbClr val="D60093"/>
              </a:solidFill>
            </a:endParaRPr>
          </a:p>
          <a:p>
            <a:r>
              <a:rPr lang="en-US" dirty="0" smtClean="0">
                <a:solidFill>
                  <a:srgbClr val="D60093"/>
                </a:solidFill>
              </a:rPr>
              <a:t>Present operations</a:t>
            </a:r>
          </a:p>
          <a:p>
            <a:r>
              <a:rPr lang="en-US" dirty="0" smtClean="0">
                <a:solidFill>
                  <a:srgbClr val="D60093"/>
                </a:solidFill>
              </a:rPr>
              <a:t>Tested in AP</a:t>
            </a:r>
          </a:p>
          <a:p>
            <a:r>
              <a:rPr lang="en-US" dirty="0" smtClean="0">
                <a:solidFill>
                  <a:srgbClr val="D60093"/>
                </a:solidFill>
              </a:rPr>
              <a:t>Damping wiggler</a:t>
            </a:r>
            <a:endParaRPr lang="en-US" dirty="0">
              <a:solidFill>
                <a:srgbClr val="D60093"/>
              </a:solidFill>
            </a:endParaRPr>
          </a:p>
        </p:txBody>
      </p:sp>
      <p:cxnSp>
        <p:nvCxnSpPr>
          <p:cNvPr id="25" name="Straight Arrow Connector 24"/>
          <p:cNvCxnSpPr/>
          <p:nvPr/>
        </p:nvCxnSpPr>
        <p:spPr bwMode="auto">
          <a:xfrm flipH="1">
            <a:off x="2850437" y="3053751"/>
            <a:ext cx="1831076" cy="34505"/>
          </a:xfrm>
          <a:prstGeom prst="straightConnector1">
            <a:avLst/>
          </a:prstGeom>
          <a:solidFill>
            <a:schemeClr val="accent1"/>
          </a:solidFill>
          <a:ln w="22225" cap="flat" cmpd="sng" algn="ctr">
            <a:solidFill>
              <a:srgbClr val="FF3399"/>
            </a:solidFill>
            <a:prstDash val="solid"/>
            <a:round/>
            <a:headEnd type="none" w="med" len="med"/>
            <a:tailEnd type="arrow"/>
          </a:ln>
          <a:effectLst/>
        </p:spPr>
      </p:cxnSp>
      <p:cxnSp>
        <p:nvCxnSpPr>
          <p:cNvPr id="26" name="Straight Arrow Connector 25"/>
          <p:cNvCxnSpPr/>
          <p:nvPr/>
        </p:nvCxnSpPr>
        <p:spPr bwMode="auto">
          <a:xfrm flipH="1">
            <a:off x="3943029" y="3372929"/>
            <a:ext cx="804530" cy="534835"/>
          </a:xfrm>
          <a:prstGeom prst="straightConnector1">
            <a:avLst/>
          </a:prstGeom>
          <a:solidFill>
            <a:schemeClr val="accent1"/>
          </a:solidFill>
          <a:ln w="22225" cap="flat" cmpd="sng" algn="ctr">
            <a:solidFill>
              <a:srgbClr val="FF3399"/>
            </a:solidFill>
            <a:prstDash val="solid"/>
            <a:round/>
            <a:headEnd type="none" w="med" len="med"/>
            <a:tailEnd type="arrow"/>
          </a:ln>
          <a:effectLst/>
        </p:spPr>
      </p:cxnSp>
      <p:cxnSp>
        <p:nvCxnSpPr>
          <p:cNvPr id="27" name="Straight Arrow Connector 26"/>
          <p:cNvCxnSpPr/>
          <p:nvPr/>
        </p:nvCxnSpPr>
        <p:spPr bwMode="auto">
          <a:xfrm flipH="1">
            <a:off x="3957413" y="3623094"/>
            <a:ext cx="804530" cy="661346"/>
          </a:xfrm>
          <a:prstGeom prst="straightConnector1">
            <a:avLst/>
          </a:prstGeom>
          <a:solidFill>
            <a:schemeClr val="accent1"/>
          </a:solidFill>
          <a:ln w="22225" cap="flat" cmpd="sng" algn="ctr">
            <a:solidFill>
              <a:srgbClr val="FF3399"/>
            </a:solidFill>
            <a:prstDash val="solid"/>
            <a:round/>
            <a:headEnd type="none" w="med" len="med"/>
            <a:tailEnd type="arrow"/>
          </a:ln>
          <a:effectLst/>
        </p:spPr>
      </p:cxnSp>
      <p:cxnSp>
        <p:nvCxnSpPr>
          <p:cNvPr id="28" name="Straight Arrow Connector 27"/>
          <p:cNvCxnSpPr/>
          <p:nvPr/>
        </p:nvCxnSpPr>
        <p:spPr bwMode="auto">
          <a:xfrm flipH="1">
            <a:off x="3971797" y="3948014"/>
            <a:ext cx="804530" cy="661346"/>
          </a:xfrm>
          <a:prstGeom prst="straightConnector1">
            <a:avLst/>
          </a:prstGeom>
          <a:solidFill>
            <a:schemeClr val="accent1"/>
          </a:solidFill>
          <a:ln w="22225" cap="flat" cmpd="sng" algn="ctr">
            <a:solidFill>
              <a:srgbClr val="FF3399"/>
            </a:solidFill>
            <a:prstDash val="solid"/>
            <a:round/>
            <a:headEnd type="none" w="med" len="med"/>
            <a:tailEnd type="arrow"/>
          </a:ln>
          <a:effectLst/>
        </p:spPr>
      </p:cxnSp>
      <p:sp>
        <p:nvSpPr>
          <p:cNvPr id="30" name="Slide Number Placeholder 5"/>
          <p:cNvSpPr txBox="1">
            <a:spLocks/>
          </p:cNvSpPr>
          <p:nvPr/>
        </p:nvSpPr>
        <p:spPr bwMode="auto">
          <a:xfrm>
            <a:off x="6553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0125FF-BB24-4E35-A16F-56F53C051783}"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1"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anim calcmode="lin" valueType="num">
                                      <p:cBhvr additive="base">
                                        <p:cTn id="21"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4">
                                            <p:txEl>
                                              <p:pRg st="1" end="1"/>
                                            </p:txEl>
                                          </p:spTgt>
                                        </p:tgtEl>
                                        <p:attrNameLst>
                                          <p:attrName>style.visibility</p:attrName>
                                        </p:attrNameLst>
                                      </p:cBhvr>
                                      <p:to>
                                        <p:strVal val="visible"/>
                                      </p:to>
                                    </p:set>
                                    <p:anim calcmode="lin" valueType="num">
                                      <p:cBhvr additive="base">
                                        <p:cTn id="31" dur="500" fill="hold"/>
                                        <p:tgtEl>
                                          <p:spTgt spid="24">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24">
                                            <p:txEl>
                                              <p:pRg st="2" end="2"/>
                                            </p:txEl>
                                          </p:spTgt>
                                        </p:tgtEl>
                                        <p:attrNameLst>
                                          <p:attrName>style.visibility</p:attrName>
                                        </p:attrNameLst>
                                      </p:cBhvr>
                                      <p:to>
                                        <p:strVal val="visible"/>
                                      </p:to>
                                    </p:set>
                                    <p:anim calcmode="lin" valueType="num">
                                      <p:cBhvr additive="base">
                                        <p:cTn id="41" dur="500" fill="hold"/>
                                        <p:tgtEl>
                                          <p:spTgt spid="24">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4">
                                            <p:txEl>
                                              <p:pRg st="3" end="3"/>
                                            </p:txEl>
                                          </p:spTgt>
                                        </p:tgtEl>
                                        <p:attrNameLst>
                                          <p:attrName>style.visibility</p:attrName>
                                        </p:attrNameLst>
                                      </p:cBhvr>
                                      <p:to>
                                        <p:strVal val="visible"/>
                                      </p:to>
                                    </p:set>
                                    <p:anim calcmode="lin" valueType="num">
                                      <p:cBhvr additive="base">
                                        <p:cTn id="51" dur="500" fill="hold"/>
                                        <p:tgtEl>
                                          <p:spTgt spid="24">
                                            <p:txEl>
                                              <p:pRg st="3" end="3"/>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4294967295"/>
          </p:nvPr>
        </p:nvSpPr>
        <p:spPr>
          <a:xfrm>
            <a:off x="6934200" y="6553200"/>
            <a:ext cx="2133600" cy="228600"/>
          </a:xfrm>
          <a:prstGeom prst="rect">
            <a:avLst/>
          </a:prstGeom>
        </p:spPr>
        <p:txBody>
          <a:bodyPr/>
          <a:lstStyle/>
          <a:p>
            <a:r>
              <a:rPr lang="en-US"/>
              <a:t> </a:t>
            </a:r>
            <a:fld id="{0C3BEE84-99D9-4C73-823F-76BE05E5C1EF}" type="slidenum">
              <a:rPr lang="en-US"/>
              <a:pPr/>
              <a:t>20</a:t>
            </a:fld>
            <a:endParaRPr lang="en-US"/>
          </a:p>
        </p:txBody>
      </p:sp>
      <p:sp>
        <p:nvSpPr>
          <p:cNvPr id="150531" name="Rectangle 3"/>
          <p:cNvSpPr>
            <a:spLocks noGrp="1" noChangeArrowheads="1"/>
          </p:cNvSpPr>
          <p:nvPr>
            <p:ph type="title"/>
          </p:nvPr>
        </p:nvSpPr>
        <p:spPr>
          <a:xfrm>
            <a:off x="1143000" y="0"/>
            <a:ext cx="4343400" cy="609600"/>
          </a:xfrm>
        </p:spPr>
        <p:txBody>
          <a:bodyPr/>
          <a:lstStyle/>
          <a:p>
            <a:r>
              <a:rPr lang="en-US"/>
              <a:t>Filamentation</a:t>
            </a:r>
          </a:p>
        </p:txBody>
      </p:sp>
      <p:pic>
        <p:nvPicPr>
          <p:cNvPr id="150532" name="Picture 4"/>
          <p:cNvPicPr>
            <a:picLocks noChangeAspect="1" noChangeArrowheads="1"/>
          </p:cNvPicPr>
          <p:nvPr/>
        </p:nvPicPr>
        <p:blipFill>
          <a:blip r:embed="rId3" cstate="print"/>
          <a:srcRect/>
          <a:stretch>
            <a:fillRect/>
          </a:stretch>
        </p:blipFill>
        <p:spPr bwMode="auto">
          <a:xfrm>
            <a:off x="0" y="762000"/>
            <a:ext cx="9144000" cy="1036638"/>
          </a:xfrm>
          <a:prstGeom prst="rect">
            <a:avLst/>
          </a:prstGeom>
          <a:noFill/>
          <a:ln w="9525">
            <a:noFill/>
            <a:miter lim="800000"/>
            <a:headEnd/>
            <a:tailEnd/>
          </a:ln>
          <a:effectLst/>
        </p:spPr>
      </p:pic>
      <p:pic>
        <p:nvPicPr>
          <p:cNvPr id="150533" name="Picture 5"/>
          <p:cNvPicPr>
            <a:picLocks noChangeAspect="1" noChangeArrowheads="1"/>
          </p:cNvPicPr>
          <p:nvPr/>
        </p:nvPicPr>
        <p:blipFill>
          <a:blip r:embed="rId4" cstate="print"/>
          <a:srcRect/>
          <a:stretch>
            <a:fillRect/>
          </a:stretch>
        </p:blipFill>
        <p:spPr bwMode="auto">
          <a:xfrm>
            <a:off x="0" y="1828800"/>
            <a:ext cx="9144000" cy="1012825"/>
          </a:xfrm>
          <a:prstGeom prst="rect">
            <a:avLst/>
          </a:prstGeom>
          <a:noFill/>
          <a:ln w="9525">
            <a:noFill/>
            <a:miter lim="800000"/>
            <a:headEnd/>
            <a:tailEnd/>
          </a:ln>
          <a:effectLst/>
        </p:spPr>
      </p:pic>
      <p:pic>
        <p:nvPicPr>
          <p:cNvPr id="150534" name="Picture 6"/>
          <p:cNvPicPr>
            <a:picLocks noChangeAspect="1" noChangeArrowheads="1"/>
          </p:cNvPicPr>
          <p:nvPr/>
        </p:nvPicPr>
        <p:blipFill>
          <a:blip r:embed="rId5" cstate="print"/>
          <a:srcRect/>
          <a:stretch>
            <a:fillRect/>
          </a:stretch>
        </p:blipFill>
        <p:spPr bwMode="auto">
          <a:xfrm>
            <a:off x="0" y="2895600"/>
            <a:ext cx="9144000" cy="1011238"/>
          </a:xfrm>
          <a:prstGeom prst="rect">
            <a:avLst/>
          </a:prstGeom>
          <a:noFill/>
          <a:ln w="9525">
            <a:noFill/>
            <a:miter lim="800000"/>
            <a:headEnd/>
            <a:tailEnd/>
          </a:ln>
          <a:effectLst/>
        </p:spPr>
      </p:pic>
      <p:pic>
        <p:nvPicPr>
          <p:cNvPr id="150535" name="Picture 7"/>
          <p:cNvPicPr>
            <a:picLocks noChangeAspect="1" noChangeArrowheads="1"/>
          </p:cNvPicPr>
          <p:nvPr/>
        </p:nvPicPr>
        <p:blipFill>
          <a:blip r:embed="rId6" cstate="print"/>
          <a:srcRect/>
          <a:stretch>
            <a:fillRect/>
          </a:stretch>
        </p:blipFill>
        <p:spPr bwMode="auto">
          <a:xfrm>
            <a:off x="0" y="3962400"/>
            <a:ext cx="9144000" cy="1027113"/>
          </a:xfrm>
          <a:prstGeom prst="rect">
            <a:avLst/>
          </a:prstGeom>
          <a:noFill/>
          <a:ln w="9525">
            <a:noFill/>
            <a:miter lim="800000"/>
            <a:headEnd/>
            <a:tailEnd/>
          </a:ln>
          <a:effectLst/>
        </p:spPr>
      </p:pic>
      <p:sp>
        <p:nvSpPr>
          <p:cNvPr id="150536" name="Text Box 8"/>
          <p:cNvSpPr txBox="1">
            <a:spLocks noChangeArrowheads="1"/>
          </p:cNvSpPr>
          <p:nvPr/>
        </p:nvSpPr>
        <p:spPr bwMode="auto">
          <a:xfrm>
            <a:off x="1295400" y="990600"/>
            <a:ext cx="1143000" cy="366713"/>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14 ms</a:t>
            </a:r>
          </a:p>
        </p:txBody>
      </p:sp>
      <p:sp>
        <p:nvSpPr>
          <p:cNvPr id="150537" name="Text Box 9"/>
          <p:cNvSpPr txBox="1">
            <a:spLocks noChangeArrowheads="1"/>
          </p:cNvSpPr>
          <p:nvPr/>
        </p:nvSpPr>
        <p:spPr bwMode="auto">
          <a:xfrm>
            <a:off x="1295400" y="1905000"/>
            <a:ext cx="1143000" cy="366713"/>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25 ms</a:t>
            </a:r>
          </a:p>
        </p:txBody>
      </p:sp>
      <p:sp>
        <p:nvSpPr>
          <p:cNvPr id="150538" name="Text Box 10"/>
          <p:cNvSpPr txBox="1">
            <a:spLocks noChangeArrowheads="1"/>
          </p:cNvSpPr>
          <p:nvPr/>
        </p:nvSpPr>
        <p:spPr bwMode="auto">
          <a:xfrm>
            <a:off x="1371600" y="3124200"/>
            <a:ext cx="1143000" cy="366713"/>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29 ms</a:t>
            </a:r>
          </a:p>
        </p:txBody>
      </p:sp>
      <p:sp>
        <p:nvSpPr>
          <p:cNvPr id="150539" name="Text Box 11"/>
          <p:cNvSpPr txBox="1">
            <a:spLocks noChangeArrowheads="1"/>
          </p:cNvSpPr>
          <p:nvPr/>
        </p:nvSpPr>
        <p:spPr bwMode="auto">
          <a:xfrm>
            <a:off x="1371600" y="4191000"/>
            <a:ext cx="1143000" cy="366713"/>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30 ms</a:t>
            </a:r>
          </a:p>
        </p:txBody>
      </p:sp>
      <p:grpSp>
        <p:nvGrpSpPr>
          <p:cNvPr id="2" name="Group 19"/>
          <p:cNvGrpSpPr>
            <a:grpSpLocks/>
          </p:cNvGrpSpPr>
          <p:nvPr/>
        </p:nvGrpSpPr>
        <p:grpSpPr bwMode="auto">
          <a:xfrm>
            <a:off x="0" y="4981575"/>
            <a:ext cx="8905875" cy="1343025"/>
            <a:chOff x="0" y="3234"/>
            <a:chExt cx="5610" cy="846"/>
          </a:xfrm>
        </p:grpSpPr>
        <p:pic>
          <p:nvPicPr>
            <p:cNvPr id="150530" name="Picture 2"/>
            <p:cNvPicPr>
              <a:picLocks noChangeAspect="1" noChangeArrowheads="1"/>
            </p:cNvPicPr>
            <p:nvPr/>
          </p:nvPicPr>
          <p:blipFill>
            <a:blip r:embed="rId7" cstate="print"/>
            <a:srcRect/>
            <a:stretch>
              <a:fillRect/>
            </a:stretch>
          </p:blipFill>
          <p:spPr bwMode="auto">
            <a:xfrm>
              <a:off x="0" y="3234"/>
              <a:ext cx="5610" cy="846"/>
            </a:xfrm>
            <a:prstGeom prst="rect">
              <a:avLst/>
            </a:prstGeom>
            <a:noFill/>
            <a:ln w="9525">
              <a:noFill/>
              <a:miter lim="800000"/>
              <a:headEnd/>
              <a:tailEnd/>
            </a:ln>
            <a:effectLst/>
          </p:spPr>
        </p:pic>
        <p:sp>
          <p:nvSpPr>
            <p:cNvPr id="150540" name="Text Box 12"/>
            <p:cNvSpPr txBox="1">
              <a:spLocks noChangeArrowheads="1"/>
            </p:cNvSpPr>
            <p:nvPr/>
          </p:nvSpPr>
          <p:spPr bwMode="auto">
            <a:xfrm>
              <a:off x="1248" y="3696"/>
              <a:ext cx="720" cy="192"/>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FF0000"/>
                  </a:solidFill>
                </a:rPr>
                <a:t>14 ms</a:t>
              </a:r>
            </a:p>
          </p:txBody>
        </p:sp>
        <p:sp>
          <p:nvSpPr>
            <p:cNvPr id="150541" name="Text Box 13"/>
            <p:cNvSpPr txBox="1">
              <a:spLocks noChangeArrowheads="1"/>
            </p:cNvSpPr>
            <p:nvPr/>
          </p:nvSpPr>
          <p:spPr bwMode="auto">
            <a:xfrm>
              <a:off x="2352" y="3696"/>
              <a:ext cx="432" cy="192"/>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FF0000"/>
                  </a:solidFill>
                </a:rPr>
                <a:t>25 ms</a:t>
              </a:r>
            </a:p>
          </p:txBody>
        </p:sp>
        <p:sp>
          <p:nvSpPr>
            <p:cNvPr id="150542" name="Text Box 14"/>
            <p:cNvSpPr txBox="1">
              <a:spLocks noChangeArrowheads="1"/>
            </p:cNvSpPr>
            <p:nvPr/>
          </p:nvSpPr>
          <p:spPr bwMode="auto">
            <a:xfrm>
              <a:off x="2880" y="3696"/>
              <a:ext cx="528" cy="192"/>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FF0000"/>
                  </a:solidFill>
                </a:rPr>
                <a:t>29 ms</a:t>
              </a:r>
            </a:p>
          </p:txBody>
        </p:sp>
        <p:sp>
          <p:nvSpPr>
            <p:cNvPr id="150543" name="Text Box 15"/>
            <p:cNvSpPr txBox="1">
              <a:spLocks noChangeArrowheads="1"/>
            </p:cNvSpPr>
            <p:nvPr/>
          </p:nvSpPr>
          <p:spPr bwMode="auto">
            <a:xfrm>
              <a:off x="3312" y="3696"/>
              <a:ext cx="432" cy="192"/>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FF0000"/>
                  </a:solidFill>
                </a:rPr>
                <a:t>30ms</a:t>
              </a:r>
            </a:p>
          </p:txBody>
        </p:sp>
      </p:grpSp>
      <p:sp>
        <p:nvSpPr>
          <p:cNvPr id="150544" name="Text Box 16"/>
          <p:cNvSpPr txBox="1">
            <a:spLocks noChangeArrowheads="1"/>
          </p:cNvSpPr>
          <p:nvPr/>
        </p:nvSpPr>
        <p:spPr bwMode="auto">
          <a:xfrm>
            <a:off x="5105400" y="0"/>
            <a:ext cx="4129088" cy="581025"/>
          </a:xfrm>
          <a:prstGeom prst="rect">
            <a:avLst/>
          </a:prstGeom>
          <a:noFill/>
          <a:ln w="9525">
            <a:noFill/>
            <a:miter lim="800000"/>
            <a:headEnd/>
            <a:tailEnd/>
          </a:ln>
          <a:effectLst/>
        </p:spPr>
        <p:txBody>
          <a:bodyPr wrap="none">
            <a:spAutoFit/>
          </a:bodyPr>
          <a:lstStyle/>
          <a:p>
            <a:pPr eaLnBrk="1" hangingPunct="1"/>
            <a:r>
              <a:rPr lang="en-US" sz="1600"/>
              <a:t>Measurement by J. Corbett and A. Terebilo </a:t>
            </a:r>
          </a:p>
          <a:p>
            <a:pPr eaLnBrk="1" hangingPunct="1"/>
            <a:r>
              <a:rPr lang="en-US" sz="1600"/>
              <a:t>on 5/20/2008</a:t>
            </a:r>
          </a:p>
        </p:txBody>
      </p:sp>
      <p:sp>
        <p:nvSpPr>
          <p:cNvPr id="150545" name="Text Box 17"/>
          <p:cNvSpPr txBox="1">
            <a:spLocks noChangeArrowheads="1"/>
          </p:cNvSpPr>
          <p:nvPr/>
        </p:nvSpPr>
        <p:spPr bwMode="auto">
          <a:xfrm>
            <a:off x="76200" y="471488"/>
            <a:ext cx="2914650" cy="366712"/>
          </a:xfrm>
          <a:prstGeom prst="rect">
            <a:avLst/>
          </a:prstGeom>
          <a:noFill/>
          <a:ln w="9525">
            <a:noFill/>
            <a:miter lim="800000"/>
            <a:headEnd/>
            <a:tailEnd/>
          </a:ln>
          <a:effectLst/>
        </p:spPr>
        <p:txBody>
          <a:bodyPr wrap="none">
            <a:spAutoFit/>
          </a:bodyPr>
          <a:lstStyle/>
          <a:p>
            <a:pPr eaLnBrk="1" hangingPunct="1"/>
            <a:r>
              <a:rPr lang="en-US">
                <a:solidFill>
                  <a:schemeClr val="accent2"/>
                </a:solidFill>
              </a:rPr>
              <a:t>Vertical profile on the ramp</a:t>
            </a:r>
          </a:p>
        </p:txBody>
      </p:sp>
      <p:sp>
        <p:nvSpPr>
          <p:cNvPr id="150546" name="Text Box 18"/>
          <p:cNvSpPr txBox="1">
            <a:spLocks noChangeArrowheads="1"/>
          </p:cNvSpPr>
          <p:nvPr/>
        </p:nvSpPr>
        <p:spPr bwMode="auto">
          <a:xfrm>
            <a:off x="1584325" y="6262688"/>
            <a:ext cx="5670550" cy="366712"/>
          </a:xfrm>
          <a:prstGeom prst="rect">
            <a:avLst/>
          </a:prstGeom>
          <a:noFill/>
          <a:ln w="9525">
            <a:noFill/>
            <a:miter lim="800000"/>
            <a:headEnd/>
            <a:tailEnd/>
          </a:ln>
          <a:effectLst/>
        </p:spPr>
        <p:txBody>
          <a:bodyPr>
            <a:spAutoFit/>
          </a:bodyPr>
          <a:lstStyle/>
          <a:p>
            <a:pPr eaLnBrk="1" hangingPunct="1"/>
            <a:r>
              <a:rPr lang="en-US">
                <a:solidFill>
                  <a:schemeClr val="accent2"/>
                </a:solidFill>
              </a:rPr>
              <a:t>Severe filamentation appears in the resonance region.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pl_model_tunemap"/>
          <p:cNvPicPr>
            <a:picLocks noChangeAspect="1" noChangeArrowheads="1"/>
          </p:cNvPicPr>
          <p:nvPr/>
        </p:nvPicPr>
        <p:blipFill>
          <a:blip r:embed="rId3" cstate="print"/>
          <a:srcRect/>
          <a:stretch>
            <a:fillRect/>
          </a:stretch>
        </p:blipFill>
        <p:spPr bwMode="auto">
          <a:xfrm>
            <a:off x="5851616" y="762000"/>
            <a:ext cx="3216184" cy="2895600"/>
          </a:xfrm>
          <a:prstGeom prst="rect">
            <a:avLst/>
          </a:prstGeom>
          <a:noFill/>
          <a:ln w="9525">
            <a:noFill/>
            <a:miter lim="800000"/>
            <a:headEnd/>
            <a:tailEnd/>
          </a:ln>
        </p:spPr>
      </p:pic>
      <p:sp>
        <p:nvSpPr>
          <p:cNvPr id="8" name="TextBox 7"/>
          <p:cNvSpPr txBox="1"/>
          <p:nvPr/>
        </p:nvSpPr>
        <p:spPr>
          <a:xfrm>
            <a:off x="6400800" y="1066800"/>
            <a:ext cx="813043" cy="369332"/>
          </a:xfrm>
          <a:prstGeom prst="rect">
            <a:avLst/>
          </a:prstGeom>
          <a:noFill/>
        </p:spPr>
        <p:txBody>
          <a:bodyPr wrap="none" rtlCol="0">
            <a:spAutoFit/>
          </a:bodyPr>
          <a:lstStyle/>
          <a:p>
            <a:r>
              <a:rPr lang="en-US" dirty="0" smtClean="0">
                <a:solidFill>
                  <a:srgbClr val="00B050"/>
                </a:solidFill>
              </a:rPr>
              <a:t>model</a:t>
            </a:r>
            <a:endParaRPr lang="en-US" dirty="0">
              <a:solidFill>
                <a:srgbClr val="00B050"/>
              </a:solidFill>
            </a:endParaRPr>
          </a:p>
        </p:txBody>
      </p:sp>
      <p:sp>
        <p:nvSpPr>
          <p:cNvPr id="2" name="Title 1"/>
          <p:cNvSpPr>
            <a:spLocks noGrp="1"/>
          </p:cNvSpPr>
          <p:nvPr>
            <p:ph type="title"/>
          </p:nvPr>
        </p:nvSpPr>
        <p:spPr>
          <a:xfrm>
            <a:off x="457200" y="152400"/>
            <a:ext cx="8610600" cy="487363"/>
          </a:xfrm>
        </p:spPr>
        <p:txBody>
          <a:bodyPr/>
          <a:lstStyle/>
          <a:p>
            <a:r>
              <a:rPr lang="en-US" dirty="0" smtClean="0"/>
              <a:t>Model vs. measurement</a:t>
            </a:r>
            <a:endParaRPr lang="en-US" dirty="0"/>
          </a:p>
        </p:txBody>
      </p:sp>
      <p:sp>
        <p:nvSpPr>
          <p:cNvPr id="4" name="Slide Number Placeholder 3"/>
          <p:cNvSpPr>
            <a:spLocks noGrp="1"/>
          </p:cNvSpPr>
          <p:nvPr>
            <p:ph type="sldNum" sz="quarter" idx="4294967295"/>
          </p:nvPr>
        </p:nvSpPr>
        <p:spPr>
          <a:xfrm>
            <a:off x="6553200" y="6400800"/>
            <a:ext cx="2133600" cy="320675"/>
          </a:xfrm>
          <a:prstGeom prst="rect">
            <a:avLst/>
          </a:prstGeom>
        </p:spPr>
        <p:txBody>
          <a:bodyPr/>
          <a:lstStyle/>
          <a:p>
            <a:fld id="{2C13AB5B-6673-4B1F-ACC2-D4652D99E204}" type="slidenum">
              <a:rPr lang="en-US" smtClean="0"/>
              <a:pPr/>
              <a:t>21</a:t>
            </a:fld>
            <a:endParaRPr lang="en-US"/>
          </a:p>
        </p:txBody>
      </p:sp>
      <p:pic>
        <p:nvPicPr>
          <p:cNvPr id="41986" name="Picture 2" descr="pl_measure_tunemapX"/>
          <p:cNvPicPr>
            <a:picLocks noChangeAspect="1" noChangeArrowheads="1"/>
          </p:cNvPicPr>
          <p:nvPr/>
        </p:nvPicPr>
        <p:blipFill>
          <a:blip r:embed="rId4" cstate="print"/>
          <a:srcRect/>
          <a:stretch>
            <a:fillRect/>
          </a:stretch>
        </p:blipFill>
        <p:spPr bwMode="auto">
          <a:xfrm>
            <a:off x="2667000" y="751658"/>
            <a:ext cx="3216185" cy="2905942"/>
          </a:xfrm>
          <a:prstGeom prst="rect">
            <a:avLst/>
          </a:prstGeom>
          <a:noFill/>
          <a:ln w="9525">
            <a:noFill/>
            <a:miter lim="800000"/>
            <a:headEnd/>
            <a:tailEnd/>
          </a:ln>
        </p:spPr>
      </p:pic>
      <p:sp>
        <p:nvSpPr>
          <p:cNvPr id="7" name="TextBox 6"/>
          <p:cNvSpPr txBox="1"/>
          <p:nvPr/>
        </p:nvSpPr>
        <p:spPr>
          <a:xfrm>
            <a:off x="3352800" y="1066800"/>
            <a:ext cx="1595309" cy="369332"/>
          </a:xfrm>
          <a:prstGeom prst="rect">
            <a:avLst/>
          </a:prstGeom>
          <a:noFill/>
        </p:spPr>
        <p:txBody>
          <a:bodyPr wrap="none" rtlCol="0">
            <a:spAutoFit/>
          </a:bodyPr>
          <a:lstStyle/>
          <a:p>
            <a:r>
              <a:rPr lang="en-US" dirty="0" smtClean="0">
                <a:solidFill>
                  <a:srgbClr val="00B050"/>
                </a:solidFill>
              </a:rPr>
              <a:t>measurement</a:t>
            </a:r>
            <a:endParaRPr lang="en-US" dirty="0">
              <a:solidFill>
                <a:srgbClr val="00B050"/>
              </a:solidFill>
            </a:endParaRPr>
          </a:p>
        </p:txBody>
      </p:sp>
      <p:pic>
        <p:nvPicPr>
          <p:cNvPr id="18" name="Picture 5"/>
          <p:cNvPicPr>
            <a:picLocks noChangeAspect="1" noChangeArrowheads="1"/>
          </p:cNvPicPr>
          <p:nvPr/>
        </p:nvPicPr>
        <p:blipFill>
          <a:blip r:embed="rId5" cstate="print"/>
          <a:srcRect/>
          <a:stretch>
            <a:fillRect/>
          </a:stretch>
        </p:blipFill>
        <p:spPr bwMode="auto">
          <a:xfrm>
            <a:off x="2819400" y="3917086"/>
            <a:ext cx="3200400" cy="2483714"/>
          </a:xfrm>
          <a:prstGeom prst="rect">
            <a:avLst/>
          </a:prstGeom>
          <a:noFill/>
          <a:ln w="9525">
            <a:noFill/>
            <a:miter lim="800000"/>
            <a:headEnd/>
            <a:tailEnd/>
          </a:ln>
          <a:effectLst/>
        </p:spPr>
      </p:pic>
      <p:pic>
        <p:nvPicPr>
          <p:cNvPr id="19" name="Picture 6"/>
          <p:cNvPicPr>
            <a:picLocks noChangeAspect="1" noChangeArrowheads="1"/>
          </p:cNvPicPr>
          <p:nvPr/>
        </p:nvPicPr>
        <p:blipFill>
          <a:blip r:embed="rId6" cstate="print"/>
          <a:srcRect/>
          <a:stretch>
            <a:fillRect/>
          </a:stretch>
        </p:blipFill>
        <p:spPr bwMode="auto">
          <a:xfrm>
            <a:off x="6074796" y="3886200"/>
            <a:ext cx="3069204" cy="2406650"/>
          </a:xfrm>
          <a:prstGeom prst="rect">
            <a:avLst/>
          </a:prstGeom>
          <a:noFill/>
          <a:ln w="9525">
            <a:noFill/>
            <a:miter lim="800000"/>
            <a:headEnd/>
            <a:tailEnd/>
          </a:ln>
          <a:effectLst/>
        </p:spPr>
      </p:pic>
      <p:sp>
        <p:nvSpPr>
          <p:cNvPr id="20" name="TextBox 19"/>
          <p:cNvSpPr txBox="1"/>
          <p:nvPr/>
        </p:nvSpPr>
        <p:spPr>
          <a:xfrm>
            <a:off x="76200" y="4495800"/>
            <a:ext cx="2743200" cy="646331"/>
          </a:xfrm>
          <a:prstGeom prst="rect">
            <a:avLst/>
          </a:prstGeom>
          <a:noFill/>
        </p:spPr>
        <p:txBody>
          <a:bodyPr wrap="square" rtlCol="0">
            <a:spAutoFit/>
          </a:bodyPr>
          <a:lstStyle/>
          <a:p>
            <a:r>
              <a:rPr lang="en-US" dirty="0" smtClean="0"/>
              <a:t>Large error in quadratic vertical chromaticity:</a:t>
            </a:r>
            <a:endParaRPr lang="en-US" dirty="0"/>
          </a:p>
        </p:txBody>
      </p:sp>
      <p:sp>
        <p:nvSpPr>
          <p:cNvPr id="24" name="TextBox 23"/>
          <p:cNvSpPr txBox="1"/>
          <p:nvPr/>
        </p:nvSpPr>
        <p:spPr>
          <a:xfrm>
            <a:off x="76200" y="1524000"/>
            <a:ext cx="2743200" cy="646331"/>
          </a:xfrm>
          <a:prstGeom prst="rect">
            <a:avLst/>
          </a:prstGeom>
          <a:noFill/>
        </p:spPr>
        <p:txBody>
          <a:bodyPr wrap="square" rtlCol="0">
            <a:spAutoFit/>
          </a:bodyPr>
          <a:lstStyle/>
          <a:p>
            <a:r>
              <a:rPr lang="en-US" dirty="0" smtClean="0"/>
              <a:t>Differences in detuning coefficients:</a:t>
            </a:r>
            <a:endParaRPr lang="en-US" dirty="0"/>
          </a:p>
        </p:txBody>
      </p:sp>
      <p:sp>
        <p:nvSpPr>
          <p:cNvPr id="13"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4"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5" name="Text Box 5"/>
          <p:cNvSpPr txBox="1">
            <a:spLocks noChangeArrowheads="1"/>
          </p:cNvSpPr>
          <p:nvPr/>
        </p:nvSpPr>
        <p:spPr bwMode="auto">
          <a:xfrm>
            <a:off x="457200" y="2743200"/>
            <a:ext cx="2209800" cy="923330"/>
          </a:xfrm>
          <a:prstGeom prst="rect">
            <a:avLst/>
          </a:prstGeom>
          <a:noFill/>
          <a:ln w="9525">
            <a:solidFill>
              <a:srgbClr val="00B050"/>
            </a:solidFill>
            <a:miter lim="800000"/>
            <a:headEnd/>
            <a:tailEnd/>
          </a:ln>
          <a:effectLst/>
        </p:spPr>
        <p:txBody>
          <a:bodyPr wrap="square">
            <a:spAutoFit/>
          </a:bodyPr>
          <a:lstStyle/>
          <a:p>
            <a:pPr eaLnBrk="1" hangingPunct="1"/>
            <a:r>
              <a:rPr lang="en-US" dirty="0" smtClean="0">
                <a:solidFill>
                  <a:srgbClr val="00B050"/>
                </a:solidFill>
              </a:rPr>
              <a:t>M</a:t>
            </a:r>
            <a:r>
              <a:rPr lang="en-US" dirty="0" smtClean="0">
                <a:solidFill>
                  <a:srgbClr val="00B050"/>
                </a:solidFill>
              </a:rPr>
              <a:t>ap measurement:</a:t>
            </a:r>
          </a:p>
          <a:p>
            <a:pPr eaLnBrk="1" hangingPunct="1">
              <a:buFont typeface="Arial" pitchFamily="34" charset="0"/>
              <a:buChar char="•"/>
            </a:pPr>
            <a:r>
              <a:rPr lang="en-US" dirty="0" smtClean="0">
                <a:solidFill>
                  <a:srgbClr val="00B050"/>
                </a:solidFill>
              </a:rPr>
              <a:t> 4mA/80bunches</a:t>
            </a:r>
            <a:endParaRPr lang="en-US" dirty="0">
              <a:solidFill>
                <a:srgbClr val="00B050"/>
              </a:solidFill>
            </a:endParaRPr>
          </a:p>
          <a:p>
            <a:pPr eaLnBrk="1" hangingPunct="1">
              <a:buFont typeface="Arial" pitchFamily="34" charset="0"/>
              <a:buChar char="•"/>
            </a:pPr>
            <a:r>
              <a:rPr lang="en-US" dirty="0" smtClean="0">
                <a:solidFill>
                  <a:srgbClr val="00B050"/>
                </a:solidFill>
              </a:rPr>
              <a:t> 64 turns, NAFF</a:t>
            </a:r>
            <a:endParaRPr lang="en-US" dirty="0">
              <a:solidFill>
                <a:srgbClr val="00B050"/>
              </a:solidFill>
            </a:endParaRPr>
          </a:p>
        </p:txBody>
      </p:sp>
      <p:cxnSp>
        <p:nvCxnSpPr>
          <p:cNvPr id="17" name="Straight Arrow Connector 16"/>
          <p:cNvCxnSpPr/>
          <p:nvPr/>
        </p:nvCxnSpPr>
        <p:spPr>
          <a:xfrm>
            <a:off x="2590800" y="2971800"/>
            <a:ext cx="685800" cy="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543800" cy="1143000"/>
          </a:xfrm>
        </p:spPr>
        <p:txBody>
          <a:bodyPr/>
          <a:lstStyle/>
          <a:p>
            <a:r>
              <a:rPr lang="en-US" sz="4000" dirty="0" smtClean="0"/>
              <a:t>Nonlinear coupling resonant loss </a:t>
            </a:r>
            <a:r>
              <a:rPr lang="en-US" sz="4000" dirty="0" smtClean="0"/>
              <a:t>measurements</a:t>
            </a:r>
            <a:endParaRPr lang="en-US" sz="4000" dirty="0"/>
          </a:p>
        </p:txBody>
      </p:sp>
      <p:sp>
        <p:nvSpPr>
          <p:cNvPr id="32" name="Content Placeholder 31"/>
          <p:cNvSpPr>
            <a:spLocks noGrp="1"/>
          </p:cNvSpPr>
          <p:nvPr>
            <p:ph idx="1"/>
          </p:nvPr>
        </p:nvSpPr>
        <p:spPr>
          <a:xfrm>
            <a:off x="228600" y="1447801"/>
            <a:ext cx="5410200" cy="2209800"/>
          </a:xfrm>
        </p:spPr>
        <p:txBody>
          <a:bodyPr/>
          <a:lstStyle/>
          <a:p>
            <a:r>
              <a:rPr lang="en-US" sz="2800" dirty="0" smtClean="0"/>
              <a:t>Monitor injected beam losses</a:t>
            </a:r>
          </a:p>
          <a:p>
            <a:r>
              <a:rPr lang="en-US" sz="2800" dirty="0" smtClean="0"/>
              <a:t>Beam loss monitor at small-gap ID</a:t>
            </a:r>
          </a:p>
          <a:p>
            <a:r>
              <a:rPr lang="en-US" sz="2800" dirty="0" smtClean="0"/>
              <a:t>BPM sum signal</a:t>
            </a:r>
            <a:endParaRPr lang="en-US" sz="2800" dirty="0"/>
          </a:p>
        </p:txBody>
      </p:sp>
      <p:sp>
        <p:nvSpPr>
          <p:cNvPr id="3" name="Slide Number Placeholder 2"/>
          <p:cNvSpPr>
            <a:spLocks noGrp="1"/>
          </p:cNvSpPr>
          <p:nvPr>
            <p:ph type="sldNum" sz="quarter" idx="4"/>
          </p:nvPr>
        </p:nvSpPr>
        <p:spPr/>
        <p:txBody>
          <a:bodyPr/>
          <a:lstStyle/>
          <a:p>
            <a:pPr>
              <a:defRPr/>
            </a:pPr>
            <a:fld id="{FE0125FF-BB24-4E35-A16F-56F53C051783}" type="slidenum">
              <a:rPr lang="en-US" smtClean="0"/>
              <a:pPr>
                <a:defRPr/>
              </a:pPr>
              <a:t>22</a:t>
            </a:fld>
            <a:endParaRPr lang="en-US"/>
          </a:p>
        </p:txBody>
      </p:sp>
      <p:sp>
        <p:nvSpPr>
          <p:cNvPr id="6"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7"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173058" name="Picture 2"/>
          <p:cNvPicPr>
            <a:picLocks noChangeAspect="1" noChangeArrowheads="1"/>
          </p:cNvPicPr>
          <p:nvPr/>
        </p:nvPicPr>
        <p:blipFill>
          <a:blip r:embed="rId3" cstate="print"/>
          <a:srcRect/>
          <a:stretch>
            <a:fillRect/>
          </a:stretch>
        </p:blipFill>
        <p:spPr bwMode="auto">
          <a:xfrm>
            <a:off x="457200" y="3657600"/>
            <a:ext cx="4689226" cy="2481262"/>
          </a:xfrm>
          <a:prstGeom prst="rect">
            <a:avLst/>
          </a:prstGeom>
          <a:noFill/>
          <a:ln w="9525">
            <a:noFill/>
            <a:miter lim="800000"/>
            <a:headEnd/>
            <a:tailEnd/>
          </a:ln>
        </p:spPr>
      </p:pic>
      <p:sp>
        <p:nvSpPr>
          <p:cNvPr id="10" name="TextBox 9"/>
          <p:cNvSpPr txBox="1"/>
          <p:nvPr/>
        </p:nvSpPr>
        <p:spPr>
          <a:xfrm>
            <a:off x="838200" y="3929062"/>
            <a:ext cx="3276600" cy="369332"/>
          </a:xfrm>
          <a:prstGeom prst="rect">
            <a:avLst/>
          </a:prstGeom>
          <a:noFill/>
        </p:spPr>
        <p:txBody>
          <a:bodyPr wrap="square" rtlCol="0">
            <a:spAutoFit/>
          </a:bodyPr>
          <a:lstStyle/>
          <a:p>
            <a:r>
              <a:rPr lang="en-US" dirty="0" smtClean="0"/>
              <a:t>Injected beam, 16000 turns</a:t>
            </a:r>
            <a:endParaRPr lang="en-US" dirty="0"/>
          </a:p>
        </p:txBody>
      </p:sp>
      <p:sp>
        <p:nvSpPr>
          <p:cNvPr id="11" name="TextBox 10"/>
          <p:cNvSpPr txBox="1"/>
          <p:nvPr/>
        </p:nvSpPr>
        <p:spPr>
          <a:xfrm rot="16200000">
            <a:off x="-729734" y="4658796"/>
            <a:ext cx="1981200" cy="369332"/>
          </a:xfrm>
          <a:prstGeom prst="rect">
            <a:avLst/>
          </a:prstGeom>
          <a:noFill/>
        </p:spPr>
        <p:txBody>
          <a:bodyPr wrap="square" rtlCol="0">
            <a:spAutoFit/>
          </a:bodyPr>
          <a:lstStyle/>
          <a:p>
            <a:r>
              <a:rPr lang="en-US" dirty="0" smtClean="0"/>
              <a:t>BPM sum signal</a:t>
            </a:r>
            <a:endParaRPr lang="en-US" dirty="0"/>
          </a:p>
        </p:txBody>
      </p:sp>
      <p:sp>
        <p:nvSpPr>
          <p:cNvPr id="12" name="TextBox 11"/>
          <p:cNvSpPr txBox="1"/>
          <p:nvPr/>
        </p:nvSpPr>
        <p:spPr>
          <a:xfrm>
            <a:off x="1632466" y="6062662"/>
            <a:ext cx="2406134" cy="369332"/>
          </a:xfrm>
          <a:prstGeom prst="rect">
            <a:avLst/>
          </a:prstGeom>
          <a:noFill/>
        </p:spPr>
        <p:txBody>
          <a:bodyPr wrap="square" rtlCol="0">
            <a:spAutoFit/>
          </a:bodyPr>
          <a:lstStyle/>
          <a:p>
            <a:r>
              <a:rPr lang="en-US" dirty="0" smtClean="0"/>
              <a:t>Turns after injection</a:t>
            </a:r>
            <a:endParaRPr lang="en-US" dirty="0"/>
          </a:p>
        </p:txBody>
      </p:sp>
      <p:sp>
        <p:nvSpPr>
          <p:cNvPr id="13" name="TextBox 12"/>
          <p:cNvSpPr txBox="1"/>
          <p:nvPr/>
        </p:nvSpPr>
        <p:spPr>
          <a:xfrm>
            <a:off x="1066800" y="4767262"/>
            <a:ext cx="3505200" cy="369332"/>
          </a:xfrm>
          <a:prstGeom prst="rect">
            <a:avLst/>
          </a:prstGeom>
          <a:noFill/>
        </p:spPr>
        <p:txBody>
          <a:bodyPr wrap="square" rtlCol="0">
            <a:spAutoFit/>
          </a:bodyPr>
          <a:lstStyle/>
          <a:p>
            <a:r>
              <a:rPr lang="en-US" dirty="0" smtClean="0">
                <a:solidFill>
                  <a:srgbClr val="0070C0"/>
                </a:solidFill>
              </a:rPr>
              <a:t>10 nm operations lattice (x1/2.5)</a:t>
            </a:r>
            <a:endParaRPr lang="en-US" dirty="0">
              <a:solidFill>
                <a:srgbClr val="0070C0"/>
              </a:solidFill>
            </a:endParaRPr>
          </a:p>
        </p:txBody>
      </p:sp>
      <p:sp>
        <p:nvSpPr>
          <p:cNvPr id="14" name="TextBox 13"/>
          <p:cNvSpPr txBox="1"/>
          <p:nvPr/>
        </p:nvSpPr>
        <p:spPr>
          <a:xfrm>
            <a:off x="2438400" y="5236130"/>
            <a:ext cx="1447800" cy="369332"/>
          </a:xfrm>
          <a:prstGeom prst="rect">
            <a:avLst/>
          </a:prstGeom>
          <a:noFill/>
        </p:spPr>
        <p:txBody>
          <a:bodyPr wrap="square" rtlCol="0">
            <a:spAutoFit/>
          </a:bodyPr>
          <a:lstStyle/>
          <a:p>
            <a:r>
              <a:rPr lang="en-US" dirty="0" smtClean="0">
                <a:solidFill>
                  <a:srgbClr val="00B050"/>
                </a:solidFill>
              </a:rPr>
              <a:t>7 nm lattice</a:t>
            </a:r>
            <a:endParaRPr lang="en-US" dirty="0">
              <a:solidFill>
                <a:srgbClr val="00B050"/>
              </a:solidFill>
            </a:endParaRPr>
          </a:p>
        </p:txBody>
      </p:sp>
      <p:cxnSp>
        <p:nvCxnSpPr>
          <p:cNvPr id="16" name="Straight Connector 15"/>
          <p:cNvCxnSpPr/>
          <p:nvPr/>
        </p:nvCxnSpPr>
        <p:spPr>
          <a:xfrm>
            <a:off x="685800" y="5177968"/>
            <a:ext cx="4191000" cy="0"/>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85800" y="5658415"/>
            <a:ext cx="4191000" cy="0"/>
          </a:xfrm>
          <a:prstGeom prst="line">
            <a:avLst/>
          </a:prstGeom>
          <a:ln w="31750">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descr="BLM7nmLattice.jpg"/>
          <p:cNvPicPr>
            <a:picLocks noChangeAspect="1"/>
          </p:cNvPicPr>
          <p:nvPr/>
        </p:nvPicPr>
        <p:blipFill>
          <a:blip r:embed="rId4" cstate="print"/>
          <a:stretch>
            <a:fillRect/>
          </a:stretch>
        </p:blipFill>
        <p:spPr>
          <a:xfrm>
            <a:off x="5638800" y="3905250"/>
            <a:ext cx="3429000" cy="2571750"/>
          </a:xfrm>
          <a:prstGeom prst="rect">
            <a:avLst/>
          </a:prstGeom>
        </p:spPr>
      </p:pic>
      <p:pic>
        <p:nvPicPr>
          <p:cNvPr id="19" name="Picture 18" descr="BLMopsLattice.jpg"/>
          <p:cNvPicPr>
            <a:picLocks noChangeAspect="1"/>
          </p:cNvPicPr>
          <p:nvPr/>
        </p:nvPicPr>
        <p:blipFill>
          <a:blip r:embed="rId5" cstate="print"/>
          <a:stretch>
            <a:fillRect/>
          </a:stretch>
        </p:blipFill>
        <p:spPr>
          <a:xfrm>
            <a:off x="5638800" y="1245999"/>
            <a:ext cx="3429000" cy="2571750"/>
          </a:xfrm>
          <a:prstGeom prst="rect">
            <a:avLst/>
          </a:prstGeom>
        </p:spPr>
      </p:pic>
      <p:sp>
        <p:nvSpPr>
          <p:cNvPr id="21" name="TextBox 20"/>
          <p:cNvSpPr txBox="1"/>
          <p:nvPr/>
        </p:nvSpPr>
        <p:spPr>
          <a:xfrm>
            <a:off x="7315200" y="2393196"/>
            <a:ext cx="1752600" cy="923330"/>
          </a:xfrm>
          <a:prstGeom prst="rect">
            <a:avLst/>
          </a:prstGeom>
          <a:noFill/>
        </p:spPr>
        <p:txBody>
          <a:bodyPr wrap="square" rtlCol="0">
            <a:spAutoFit/>
          </a:bodyPr>
          <a:lstStyle/>
          <a:p>
            <a:r>
              <a:rPr lang="en-US" dirty="0" smtClean="0"/>
              <a:t>10 nm, operations lattice</a:t>
            </a:r>
            <a:endParaRPr lang="en-US" dirty="0"/>
          </a:p>
        </p:txBody>
      </p:sp>
      <p:sp>
        <p:nvSpPr>
          <p:cNvPr id="22" name="TextBox 21"/>
          <p:cNvSpPr txBox="1"/>
          <p:nvPr/>
        </p:nvSpPr>
        <p:spPr>
          <a:xfrm>
            <a:off x="7239000" y="5257800"/>
            <a:ext cx="1676400" cy="646331"/>
          </a:xfrm>
          <a:prstGeom prst="rect">
            <a:avLst/>
          </a:prstGeom>
          <a:noFill/>
        </p:spPr>
        <p:txBody>
          <a:bodyPr wrap="square" rtlCol="0">
            <a:spAutoFit/>
          </a:bodyPr>
          <a:lstStyle/>
          <a:p>
            <a:r>
              <a:rPr lang="en-US" dirty="0" smtClean="0"/>
              <a:t>    7 nm lattice</a:t>
            </a:r>
          </a:p>
          <a:p>
            <a:r>
              <a:rPr lang="en-US" dirty="0" smtClean="0"/>
              <a:t>5 </a:t>
            </a:r>
            <a:r>
              <a:rPr lang="en-US" dirty="0" err="1" smtClean="0"/>
              <a:t>msec</a:t>
            </a:r>
            <a:r>
              <a:rPr lang="en-US" dirty="0" smtClean="0"/>
              <a:t> losses</a:t>
            </a:r>
            <a:endParaRPr lang="en-US" dirty="0"/>
          </a:p>
        </p:txBody>
      </p:sp>
      <p:cxnSp>
        <p:nvCxnSpPr>
          <p:cNvPr id="24" name="Straight Arrow Connector 23"/>
          <p:cNvCxnSpPr/>
          <p:nvPr/>
        </p:nvCxnSpPr>
        <p:spPr>
          <a:xfrm flipH="1" flipV="1">
            <a:off x="7239000" y="5181600"/>
            <a:ext cx="152400" cy="30480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76400" y="5650468"/>
            <a:ext cx="1752600" cy="369332"/>
          </a:xfrm>
          <a:prstGeom prst="rect">
            <a:avLst/>
          </a:prstGeom>
          <a:noFill/>
        </p:spPr>
        <p:txBody>
          <a:bodyPr wrap="square" rtlCol="0">
            <a:spAutoFit/>
          </a:bodyPr>
          <a:lstStyle/>
          <a:p>
            <a:r>
              <a:rPr lang="en-US" dirty="0" smtClean="0">
                <a:solidFill>
                  <a:srgbClr val="00B050"/>
                </a:solidFill>
              </a:rPr>
              <a:t>5 </a:t>
            </a:r>
            <a:r>
              <a:rPr lang="en-US" dirty="0" err="1" smtClean="0">
                <a:solidFill>
                  <a:srgbClr val="00B050"/>
                </a:solidFill>
              </a:rPr>
              <a:t>msec</a:t>
            </a:r>
            <a:r>
              <a:rPr lang="en-US" dirty="0" smtClean="0">
                <a:solidFill>
                  <a:srgbClr val="00B050"/>
                </a:solidFill>
              </a:rPr>
              <a:t> losses</a:t>
            </a:r>
            <a:endParaRPr lang="en-US" dirty="0">
              <a:solidFill>
                <a:srgbClr val="00B050"/>
              </a:solidFill>
            </a:endParaRPr>
          </a:p>
        </p:txBody>
      </p:sp>
      <p:cxnSp>
        <p:nvCxnSpPr>
          <p:cNvPr id="27" name="Straight Arrow Connector 26"/>
          <p:cNvCxnSpPr/>
          <p:nvPr/>
        </p:nvCxnSpPr>
        <p:spPr>
          <a:xfrm flipH="1" flipV="1">
            <a:off x="1600200" y="5638800"/>
            <a:ext cx="152400" cy="22860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Questions</a:t>
            </a:r>
            <a:endParaRPr lang="en-US" dirty="0"/>
          </a:p>
        </p:txBody>
      </p:sp>
      <p:sp>
        <p:nvSpPr>
          <p:cNvPr id="7" name="Content Placeholder 6"/>
          <p:cNvSpPr>
            <a:spLocks noGrp="1"/>
          </p:cNvSpPr>
          <p:nvPr>
            <p:ph idx="1"/>
          </p:nvPr>
        </p:nvSpPr>
        <p:spPr>
          <a:xfrm>
            <a:off x="228600" y="1447800"/>
            <a:ext cx="8534400" cy="4678363"/>
          </a:xfrm>
        </p:spPr>
        <p:txBody>
          <a:bodyPr/>
          <a:lstStyle/>
          <a:p>
            <a:r>
              <a:rPr lang="en-US" sz="2800" dirty="0" smtClean="0"/>
              <a:t>All </a:t>
            </a:r>
            <a:r>
              <a:rPr lang="en-US" sz="2800" dirty="0" err="1" smtClean="0"/>
              <a:t>sextupoles</a:t>
            </a:r>
            <a:r>
              <a:rPr lang="en-US" sz="2800" dirty="0" smtClean="0"/>
              <a:t> powered separately?</a:t>
            </a:r>
          </a:p>
          <a:p>
            <a:r>
              <a:rPr lang="en-US" sz="2800" dirty="0" smtClean="0"/>
              <a:t>What’s </a:t>
            </a:r>
            <a:r>
              <a:rPr lang="en-US" sz="2800" dirty="0" smtClean="0"/>
              <a:t>needed for beam-based nonlinear dynamics control?</a:t>
            </a:r>
          </a:p>
          <a:p>
            <a:pPr lvl="1"/>
            <a:r>
              <a:rPr lang="en-US" sz="2400" dirty="0" smtClean="0"/>
              <a:t>Are </a:t>
            </a:r>
            <a:r>
              <a:rPr lang="en-US" sz="2400" dirty="0" err="1" smtClean="0"/>
              <a:t>pinger</a:t>
            </a:r>
            <a:r>
              <a:rPr lang="en-US" sz="2400" dirty="0" smtClean="0"/>
              <a:t> magnets necessary?</a:t>
            </a:r>
          </a:p>
          <a:p>
            <a:pPr lvl="1"/>
            <a:r>
              <a:rPr lang="en-US" sz="2400" dirty="0" smtClean="0"/>
              <a:t>How many turn-by-turn BPMs are required</a:t>
            </a:r>
            <a:r>
              <a:rPr lang="en-US" sz="2400" dirty="0" smtClean="0"/>
              <a:t>?</a:t>
            </a:r>
          </a:p>
          <a:p>
            <a:pPr lvl="1"/>
            <a:r>
              <a:rPr lang="en-US" sz="2400" dirty="0" smtClean="0"/>
              <a:t>BPM noise level requirements?</a:t>
            </a:r>
          </a:p>
          <a:p>
            <a:pPr lvl="1"/>
            <a:r>
              <a:rPr lang="en-US" sz="2400" dirty="0" smtClean="0"/>
              <a:t>Should we have cavity BPM(s)?</a:t>
            </a:r>
            <a:endParaRPr lang="en-US" sz="2400" dirty="0" smtClean="0"/>
          </a:p>
          <a:p>
            <a:r>
              <a:rPr lang="en-US" sz="2800" dirty="0" smtClean="0"/>
              <a:t>Best designs for a vertically bending septum?</a:t>
            </a:r>
          </a:p>
          <a:p>
            <a:r>
              <a:rPr lang="en-US" sz="2800" dirty="0" smtClean="0"/>
              <a:t>Discrepancies </a:t>
            </a:r>
            <a:r>
              <a:rPr lang="en-US" sz="2800" dirty="0" smtClean="0"/>
              <a:t>between modeling codes?</a:t>
            </a:r>
            <a:endParaRPr lang="en-US" sz="2800" dirty="0"/>
          </a:p>
        </p:txBody>
      </p:sp>
      <p:sp>
        <p:nvSpPr>
          <p:cNvPr id="3" name="Slide Number Placeholder 2"/>
          <p:cNvSpPr>
            <a:spLocks noGrp="1"/>
          </p:cNvSpPr>
          <p:nvPr>
            <p:ph type="sldNum" sz="quarter" idx="4"/>
          </p:nvPr>
        </p:nvSpPr>
        <p:spPr/>
        <p:txBody>
          <a:bodyPr/>
          <a:lstStyle/>
          <a:p>
            <a:pPr>
              <a:defRPr/>
            </a:pPr>
            <a:fld id="{FE0125FF-BB24-4E35-A16F-56F53C051783}" type="slidenum">
              <a:rPr lang="en-US" smtClean="0"/>
              <a:pPr>
                <a:defRPr/>
              </a:pPr>
              <a:t>23</a:t>
            </a:fld>
            <a:endParaRPr lang="en-US"/>
          </a:p>
        </p:txBody>
      </p:sp>
      <p:sp>
        <p:nvSpPr>
          <p:cNvPr id="8"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9"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42425" y="1451477"/>
          <a:ext cx="8520575" cy="2670115"/>
        </p:xfrm>
        <a:graphic>
          <a:graphicData uri="http://schemas.openxmlformats.org/drawingml/2006/table">
            <a:tbl>
              <a:tblPr>
                <a:tableStyleId>{35758FB7-9AC5-4552-8A53-C91805E547FA}</a:tableStyleId>
              </a:tblPr>
              <a:tblGrid>
                <a:gridCol w="1773784"/>
                <a:gridCol w="1619486"/>
                <a:gridCol w="1696600"/>
                <a:gridCol w="1672002"/>
                <a:gridCol w="1758703"/>
              </a:tblGrid>
              <a:tr h="577824">
                <a:tc>
                  <a:txBody>
                    <a:bodyPr/>
                    <a:lstStyle/>
                    <a:p>
                      <a:pPr algn="l" fontAlgn="b"/>
                      <a:endParaRPr lang="en-US" sz="1800" b="0" i="0" u="none" strike="noStrike" baseline="0" dirty="0">
                        <a:latin typeface="Arial"/>
                      </a:endParaRPr>
                    </a:p>
                  </a:txBody>
                  <a:tcPr marL="0" marR="0" marT="0" marB="0" anchor="b"/>
                </a:tc>
                <a:tc>
                  <a:txBody>
                    <a:bodyPr/>
                    <a:lstStyle/>
                    <a:p>
                      <a:pPr algn="ctr" fontAlgn="b"/>
                      <a:r>
                        <a:rPr lang="en-US" sz="1800" u="none" strike="noStrike" baseline="0" dirty="0" err="1"/>
                        <a:t>Achromat</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a:t>Low emittance</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“Lower” emittance</a:t>
                      </a:r>
                      <a:endParaRPr lang="en-US" sz="1800" b="0" i="0" u="none" strike="noStrike" baseline="0" dirty="0">
                        <a:latin typeface="Arial"/>
                      </a:endParaRP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800" u="none" strike="noStrike" baseline="0" dirty="0" smtClean="0"/>
                        <a:t>Superconducting damping wiggler</a:t>
                      </a:r>
                      <a:endParaRPr lang="en-US" sz="1800" b="0" i="0" u="none" strike="noStrike" baseline="0" dirty="0" smtClean="0">
                        <a:latin typeface="+mn-lt"/>
                      </a:endParaRPr>
                    </a:p>
                  </a:txBody>
                  <a:tcPr marL="0" marR="0" marT="0" marB="0" anchor="b"/>
                </a:tc>
              </a:tr>
              <a:tr h="370936">
                <a:tc>
                  <a:txBody>
                    <a:bodyPr/>
                    <a:lstStyle/>
                    <a:p>
                      <a:pPr algn="l" fontAlgn="b"/>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2004-2007</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2007-now</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40% injection</a:t>
                      </a:r>
                      <a:endParaRPr lang="en-US" sz="1800" b="0" i="0" u="none" strike="noStrike" baseline="0" dirty="0">
                        <a:latin typeface="Arial"/>
                      </a:endParaRPr>
                    </a:p>
                  </a:txBody>
                  <a:tcPr marL="0" marR="0" marT="0" marB="0" anchor="b"/>
                </a:tc>
                <a:tc>
                  <a:txBody>
                    <a:bodyPr/>
                    <a:lstStyle/>
                    <a:p>
                      <a:pPr algn="ctr"/>
                      <a:r>
                        <a:rPr lang="en-US" sz="1800" baseline="0" dirty="0" smtClean="0"/>
                        <a:t>future</a:t>
                      </a:r>
                      <a:endParaRPr lang="en-US" sz="1800" baseline="0" dirty="0"/>
                    </a:p>
                  </a:txBody>
                  <a:tcPr marL="0" marR="0" marT="0" marB="0" anchor="b"/>
                </a:tc>
              </a:tr>
              <a:tr h="2843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baseline="0" dirty="0" smtClean="0">
                          <a:latin typeface="Symbol" pitchFamily="18" charset="2"/>
                        </a:rPr>
                        <a:t>e</a:t>
                      </a:r>
                      <a:r>
                        <a:rPr lang="en-US" sz="1800" u="none" strike="noStrike" baseline="-25000" dirty="0" smtClean="0"/>
                        <a:t>x0</a:t>
                      </a:r>
                      <a:r>
                        <a:rPr lang="en-US" sz="1800" u="none" strike="noStrike" baseline="0" dirty="0" smtClean="0"/>
                        <a:t> (nm)</a:t>
                      </a:r>
                      <a:endParaRPr lang="en-US" sz="1800" b="0" i="0" u="none" strike="noStrike" baseline="0" dirty="0" smtClean="0">
                        <a:latin typeface="+mn-lt"/>
                      </a:endParaRPr>
                    </a:p>
                  </a:txBody>
                  <a:tcPr marL="0" marR="0" marT="0" marB="0" anchor="b"/>
                </a:tc>
                <a:tc>
                  <a:txBody>
                    <a:bodyPr/>
                    <a:lstStyle/>
                    <a:p>
                      <a:pPr algn="ctr" fontAlgn="b"/>
                      <a:r>
                        <a:rPr lang="en-US" sz="1800" u="none" strike="noStrike" baseline="0" dirty="0" smtClean="0"/>
                        <a:t>18.0</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11.2</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7.68</a:t>
                      </a:r>
                      <a:endParaRPr lang="en-US" sz="1800" b="0" i="0" u="none" strike="noStrike" baseline="0" dirty="0">
                        <a:solidFill>
                          <a:schemeClr val="tx1"/>
                        </a:solidFill>
                        <a:latin typeface="Arial"/>
                      </a:endParaRPr>
                    </a:p>
                  </a:txBody>
                  <a:tcPr marL="0" marR="0" marT="0" marB="0" anchor="b"/>
                </a:tc>
                <a:tc>
                  <a:txBody>
                    <a:bodyPr/>
                    <a:lstStyle/>
                    <a:p>
                      <a:pPr algn="ctr" fontAlgn="b"/>
                      <a:r>
                        <a:rPr lang="en-US" sz="1800" u="none" strike="noStrike" baseline="0" dirty="0" smtClean="0"/>
                        <a:t>~5.3</a:t>
                      </a:r>
                      <a:endParaRPr lang="en-US" sz="1800" b="0" i="0" u="none" strike="noStrike" baseline="0" dirty="0">
                        <a:latin typeface="+mn-lt"/>
                      </a:endParaRPr>
                    </a:p>
                  </a:txBody>
                  <a:tcPr marL="0" marR="0" marT="0" marB="0" anchor="b"/>
                </a:tc>
              </a:tr>
              <a:tr h="284339">
                <a:tc>
                  <a:txBody>
                    <a:bodyPr/>
                    <a:lstStyle/>
                    <a:p>
                      <a:pPr algn="l" fontAlgn="b"/>
                      <a:r>
                        <a:rPr lang="en-US" sz="1800" u="none" strike="noStrike" baseline="0" dirty="0" smtClean="0">
                          <a:latin typeface="Symbol" pitchFamily="18" charset="2"/>
                        </a:rPr>
                        <a:t>e</a:t>
                      </a:r>
                      <a:r>
                        <a:rPr lang="en-US" sz="1800" u="none" strike="noStrike" baseline="-25000" dirty="0" smtClean="0"/>
                        <a:t>x</a:t>
                      </a:r>
                      <a:r>
                        <a:rPr lang="en-US" sz="1800" u="none" strike="noStrike" baseline="0" dirty="0" smtClean="0"/>
                        <a:t>, IDs </a:t>
                      </a:r>
                      <a:r>
                        <a:rPr lang="en-US" sz="1800" u="none" strike="noStrike" baseline="0" dirty="0"/>
                        <a:t>(nm)</a:t>
                      </a:r>
                      <a:endParaRPr lang="en-US" sz="1800" b="0" i="0" u="none" strike="noStrike" baseline="0" dirty="0">
                        <a:latin typeface="Arial"/>
                      </a:endParaRPr>
                    </a:p>
                  </a:txBody>
                  <a:tcPr marL="0" marR="0" marT="0" marB="0" anchor="b"/>
                </a:tc>
                <a:tc>
                  <a:txBody>
                    <a:bodyPr/>
                    <a:lstStyle/>
                    <a:p>
                      <a:pPr algn="ctr" fontAlgn="b"/>
                      <a:r>
                        <a:rPr lang="en-US" sz="1800" b="1" u="none" strike="noStrike" baseline="0" dirty="0" smtClean="0">
                          <a:solidFill>
                            <a:srgbClr val="00B050"/>
                          </a:solidFill>
                        </a:rPr>
                        <a:t>14.6</a:t>
                      </a:r>
                      <a:endParaRPr lang="en-US" sz="1800" b="1" i="0" u="none" strike="noStrike" baseline="0" dirty="0">
                        <a:solidFill>
                          <a:srgbClr val="00B050"/>
                        </a:solidFill>
                        <a:latin typeface="Arial"/>
                      </a:endParaRPr>
                    </a:p>
                  </a:txBody>
                  <a:tcPr marL="0" marR="0" marT="0" marB="0" anchor="b"/>
                </a:tc>
                <a:tc>
                  <a:txBody>
                    <a:bodyPr/>
                    <a:lstStyle/>
                    <a:p>
                      <a:pPr algn="ctr" fontAlgn="b"/>
                      <a:r>
                        <a:rPr lang="en-US" sz="1800" b="1" u="none" strike="noStrike" baseline="0" dirty="0" smtClean="0">
                          <a:solidFill>
                            <a:srgbClr val="00B050"/>
                          </a:solidFill>
                        </a:rPr>
                        <a:t>9.6</a:t>
                      </a:r>
                      <a:endParaRPr lang="en-US" sz="1800" b="1" i="0" u="none" strike="noStrike" baseline="0" dirty="0">
                        <a:solidFill>
                          <a:srgbClr val="00B050"/>
                        </a:solidFill>
                        <a:latin typeface="Arial"/>
                      </a:endParaRPr>
                    </a:p>
                  </a:txBody>
                  <a:tcPr marL="0" marR="0" marT="0" marB="0" anchor="b"/>
                </a:tc>
                <a:tc>
                  <a:txBody>
                    <a:bodyPr/>
                    <a:lstStyle/>
                    <a:p>
                      <a:pPr algn="ctr" fontAlgn="b"/>
                      <a:r>
                        <a:rPr lang="en-US" sz="1800" b="1" u="none" strike="noStrike" baseline="0" dirty="0" smtClean="0">
                          <a:solidFill>
                            <a:srgbClr val="00B050"/>
                          </a:solidFill>
                        </a:rPr>
                        <a:t>6.76</a:t>
                      </a:r>
                      <a:endParaRPr lang="en-US" sz="1800" b="1" i="0" u="none" strike="noStrike" baseline="0" dirty="0">
                        <a:solidFill>
                          <a:srgbClr val="00B050"/>
                        </a:solidFill>
                        <a:latin typeface="Arial"/>
                      </a:endParaRPr>
                    </a:p>
                  </a:txBody>
                  <a:tcPr marL="0" marR="0" marT="0" marB="0" anchor="b"/>
                </a:tc>
                <a:tc>
                  <a:txBody>
                    <a:bodyPr/>
                    <a:lstStyle/>
                    <a:p>
                      <a:pPr algn="ctr" fontAlgn="b"/>
                      <a:r>
                        <a:rPr lang="en-US" sz="1800" b="1" u="none" strike="noStrike" baseline="0" dirty="0" smtClean="0">
                          <a:solidFill>
                            <a:srgbClr val="00B050"/>
                          </a:solidFill>
                        </a:rPr>
                        <a:t>4.9</a:t>
                      </a:r>
                      <a:endParaRPr lang="en-US" sz="1800" b="1" i="0" u="none" strike="noStrike" baseline="0" dirty="0">
                        <a:solidFill>
                          <a:srgbClr val="00B050"/>
                        </a:solidFill>
                        <a:latin typeface="Arial"/>
                      </a:endParaRPr>
                    </a:p>
                  </a:txBody>
                  <a:tcPr marL="0" marR="0" marT="0" marB="0" anchor="b"/>
                </a:tc>
              </a:tr>
              <a:tr h="299660">
                <a:tc>
                  <a:txBody>
                    <a:bodyPr/>
                    <a:lstStyle/>
                    <a:p>
                      <a:pPr algn="l" fontAlgn="b"/>
                      <a:r>
                        <a:rPr lang="en-US" sz="1800" u="none" strike="noStrike" baseline="0" dirty="0" err="1" smtClean="0">
                          <a:latin typeface="Symbol" pitchFamily="18" charset="2"/>
                        </a:rPr>
                        <a:t>e</a:t>
                      </a:r>
                      <a:r>
                        <a:rPr lang="en-US" sz="1800" u="none" strike="noStrike" baseline="-25000" dirty="0" err="1" smtClean="0"/>
                        <a:t>x,eff</a:t>
                      </a:r>
                      <a:r>
                        <a:rPr lang="en-US" sz="1800" u="none" strike="noStrike" baseline="0" dirty="0" smtClean="0"/>
                        <a:t> </a:t>
                      </a:r>
                      <a:r>
                        <a:rPr lang="en-US" sz="1800" u="none" strike="noStrike" baseline="0" dirty="0"/>
                        <a:t>(nm)</a:t>
                      </a:r>
                      <a:endParaRPr lang="en-US" sz="1800" b="0" i="0" u="none" strike="noStrike" baseline="0" dirty="0">
                        <a:latin typeface="Arial"/>
                      </a:endParaRPr>
                    </a:p>
                  </a:txBody>
                  <a:tcPr marL="0" marR="0" marT="0" marB="0" anchor="b"/>
                </a:tc>
                <a:tc>
                  <a:txBody>
                    <a:bodyPr/>
                    <a:lstStyle/>
                    <a:p>
                      <a:pPr algn="ctr" fontAlgn="b"/>
                      <a:r>
                        <a:rPr lang="en-US" sz="1800" b="1" u="none" strike="noStrike" baseline="0" dirty="0" smtClean="0">
                          <a:solidFill>
                            <a:srgbClr val="FF0000"/>
                          </a:solidFill>
                        </a:rPr>
                        <a:t>14.6</a:t>
                      </a:r>
                      <a:endParaRPr lang="en-US" sz="1800" b="1" i="0" u="none" strike="noStrike" baseline="0" dirty="0">
                        <a:solidFill>
                          <a:srgbClr val="FF0000"/>
                        </a:solidFill>
                        <a:latin typeface="Arial"/>
                      </a:endParaRPr>
                    </a:p>
                  </a:txBody>
                  <a:tcPr marL="0" marR="0" marT="0" marB="0" anchor="b"/>
                </a:tc>
                <a:tc>
                  <a:txBody>
                    <a:bodyPr/>
                    <a:lstStyle/>
                    <a:p>
                      <a:pPr algn="ctr" fontAlgn="b"/>
                      <a:r>
                        <a:rPr lang="en-US" sz="1800" b="1" u="none" strike="noStrike" baseline="0" dirty="0" smtClean="0">
                          <a:solidFill>
                            <a:srgbClr val="FF0000"/>
                          </a:solidFill>
                        </a:rPr>
                        <a:t>10.1</a:t>
                      </a:r>
                      <a:endParaRPr lang="en-US" sz="1800" b="1" i="0" u="none" strike="noStrike" baseline="0" dirty="0">
                        <a:solidFill>
                          <a:srgbClr val="FF0000"/>
                        </a:solidFill>
                        <a:latin typeface="Arial"/>
                      </a:endParaRPr>
                    </a:p>
                  </a:txBody>
                  <a:tcPr marL="0" marR="0" marT="0" marB="0" anchor="b"/>
                </a:tc>
                <a:tc>
                  <a:txBody>
                    <a:bodyPr/>
                    <a:lstStyle/>
                    <a:p>
                      <a:pPr algn="ctr" fontAlgn="b"/>
                      <a:r>
                        <a:rPr lang="en-US" sz="1800" b="1" u="none" strike="noStrike" baseline="0" dirty="0" smtClean="0">
                          <a:solidFill>
                            <a:srgbClr val="FF0000"/>
                          </a:solidFill>
                        </a:rPr>
                        <a:t>7.24</a:t>
                      </a:r>
                      <a:endParaRPr lang="en-US" sz="1800" b="1" i="0" u="none" strike="noStrike" baseline="0" dirty="0">
                        <a:solidFill>
                          <a:srgbClr val="FF0000"/>
                        </a:solidFill>
                        <a:latin typeface="Arial"/>
                      </a:endParaRPr>
                    </a:p>
                  </a:txBody>
                  <a:tcPr marL="0" marR="0" marT="0" marB="0" anchor="b"/>
                </a:tc>
                <a:tc>
                  <a:txBody>
                    <a:bodyPr/>
                    <a:lstStyle/>
                    <a:p>
                      <a:pPr algn="ctr" fontAlgn="b"/>
                      <a:r>
                        <a:rPr lang="en-US" sz="1800" b="1" u="none" strike="noStrike" baseline="0" dirty="0" smtClean="0">
                          <a:solidFill>
                            <a:srgbClr val="FF0000"/>
                          </a:solidFill>
                        </a:rPr>
                        <a:t>5.65</a:t>
                      </a:r>
                      <a:endParaRPr lang="en-US" sz="1800" b="1" i="0" u="none" strike="noStrike" baseline="0" dirty="0">
                        <a:solidFill>
                          <a:srgbClr val="FF0000"/>
                        </a:solidFill>
                        <a:latin typeface="Arial"/>
                      </a:endParaRPr>
                    </a:p>
                  </a:txBody>
                  <a:tcPr marL="0" marR="0" marT="0" marB="0" anchor="b"/>
                </a:tc>
              </a:tr>
              <a:tr h="284339">
                <a:tc>
                  <a:txBody>
                    <a:bodyPr/>
                    <a:lstStyle/>
                    <a:p>
                      <a:pPr algn="l" fontAlgn="b"/>
                      <a:r>
                        <a:rPr lang="en-US" sz="1800" u="none" strike="noStrike" baseline="0" dirty="0" smtClean="0">
                          <a:latin typeface="Symbol" pitchFamily="18" charset="2"/>
                        </a:rPr>
                        <a:t>h</a:t>
                      </a:r>
                      <a:r>
                        <a:rPr lang="en-US" sz="1800" u="none" strike="noStrike" baseline="0" dirty="0" smtClean="0"/>
                        <a:t>, ID (m)</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a:t>0</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a:t>0.1</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a:t>0.1</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0.1</a:t>
                      </a:r>
                      <a:endParaRPr lang="en-US" sz="1800" b="0" i="0" u="none" strike="noStrike" baseline="0" dirty="0">
                        <a:latin typeface="Arial"/>
                      </a:endParaRPr>
                    </a:p>
                  </a:txBody>
                  <a:tcPr marL="0" marR="0" marT="0" marB="0" anchor="b"/>
                </a:tc>
              </a:tr>
              <a:tr h="284339">
                <a:tc>
                  <a:txBody>
                    <a:bodyPr/>
                    <a:lstStyle/>
                    <a:p>
                      <a:pPr algn="l" fontAlgn="b"/>
                      <a:r>
                        <a:rPr lang="en-US" sz="1800" u="none" strike="noStrike" baseline="0" dirty="0" err="1" smtClean="0">
                          <a:latin typeface="Symbol" pitchFamily="18" charset="2"/>
                        </a:rPr>
                        <a:t>s</a:t>
                      </a:r>
                      <a:r>
                        <a:rPr lang="en-US" sz="1800" u="none" strike="noStrike" baseline="-25000" dirty="0" err="1" smtClean="0"/>
                        <a:t>E</a:t>
                      </a:r>
                      <a:r>
                        <a:rPr lang="en-US" sz="1800" u="none" strike="noStrike" baseline="0" dirty="0" smtClean="0"/>
                        <a:t> (</a:t>
                      </a:r>
                      <a:r>
                        <a:rPr lang="en-US" sz="1800" u="none" strike="noStrike" baseline="0" dirty="0" err="1" smtClean="0"/>
                        <a:t>permil</a:t>
                      </a:r>
                      <a:r>
                        <a:rPr lang="en-US" sz="1800" u="none" strike="noStrike" baseline="0" dirty="0" smtClean="0"/>
                        <a:t>)</a:t>
                      </a:r>
                      <a:endParaRPr lang="en-US" sz="1800" b="0" i="0" u="none" strike="noStrike" baseline="-25000" dirty="0">
                        <a:latin typeface="Arial"/>
                      </a:endParaRPr>
                    </a:p>
                  </a:txBody>
                  <a:tcPr marL="0" marR="0" marT="0" marB="0" anchor="b"/>
                </a:tc>
                <a:tc>
                  <a:txBody>
                    <a:bodyPr/>
                    <a:lstStyle/>
                    <a:p>
                      <a:pPr algn="ctr" fontAlgn="b"/>
                      <a:r>
                        <a:rPr lang="en-US" sz="1800" u="none" strike="noStrike" baseline="0" dirty="0" smtClean="0"/>
                        <a:t>0.96</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0.98</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0.97</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1.26</a:t>
                      </a:r>
                      <a:endParaRPr lang="en-US" sz="1800" b="0" i="0" u="none" strike="noStrike" baseline="0" dirty="0">
                        <a:latin typeface="Arial"/>
                      </a:endParaRPr>
                    </a:p>
                  </a:txBody>
                  <a:tcPr marL="0" marR="0" marT="0" marB="0" anchor="b"/>
                </a:tc>
              </a:tr>
              <a:tr h="284339">
                <a:tc>
                  <a:txBody>
                    <a:bodyPr/>
                    <a:lstStyle/>
                    <a:p>
                      <a:pPr algn="l" fontAlgn="b"/>
                      <a:r>
                        <a:rPr lang="en-US" sz="1800" u="none" strike="noStrike" baseline="0" dirty="0" smtClean="0">
                          <a:latin typeface="Symbol" pitchFamily="18" charset="2"/>
                        </a:rPr>
                        <a:t>n</a:t>
                      </a:r>
                      <a:r>
                        <a:rPr lang="en-US" sz="1800" u="none" strike="noStrike" baseline="-25000" dirty="0" smtClean="0"/>
                        <a:t>x</a:t>
                      </a:r>
                      <a:endParaRPr lang="en-US" sz="1800" b="0" i="0" u="none" strike="noStrike" baseline="-25000" dirty="0">
                        <a:latin typeface="Arial"/>
                      </a:endParaRPr>
                    </a:p>
                  </a:txBody>
                  <a:tcPr marL="0" marR="0" marT="0" marB="0" anchor="b"/>
                </a:tc>
                <a:tc>
                  <a:txBody>
                    <a:bodyPr/>
                    <a:lstStyle/>
                    <a:p>
                      <a:pPr algn="ctr" fontAlgn="b"/>
                      <a:r>
                        <a:rPr lang="en-US" sz="1800" u="none" strike="noStrike" baseline="0" dirty="0" smtClean="0"/>
                        <a:t>14.13</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14.13</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15.13</a:t>
                      </a:r>
                      <a:endParaRPr lang="en-US" sz="1800" b="0" i="0" u="none" strike="noStrike" baseline="0" dirty="0">
                        <a:latin typeface="Arial"/>
                      </a:endParaRPr>
                    </a:p>
                  </a:txBody>
                  <a:tcPr marL="0" marR="0" marT="0" marB="0" anchor="b"/>
                </a:tc>
                <a:tc>
                  <a:txBody>
                    <a:bodyPr/>
                    <a:lstStyle/>
                    <a:p>
                      <a:pPr algn="ctr" fontAlgn="b"/>
                      <a:r>
                        <a:rPr lang="en-US" sz="1800" u="none" strike="noStrike" baseline="0" dirty="0" smtClean="0"/>
                        <a:t>15.11</a:t>
                      </a:r>
                      <a:endParaRPr lang="en-US" sz="1800" b="0" i="0" u="none" strike="noStrike" baseline="0" dirty="0">
                        <a:latin typeface="Arial"/>
                      </a:endParaRPr>
                    </a:p>
                  </a:txBody>
                  <a:tcPr marL="0" marR="0" marT="0" marB="0" anchor="b"/>
                </a:tc>
              </a:tr>
            </a:tbl>
          </a:graphicData>
        </a:graphic>
      </p:graphicFrame>
      <p:sp>
        <p:nvSpPr>
          <p:cNvPr id="2" name="Title 1"/>
          <p:cNvSpPr>
            <a:spLocks noGrp="1"/>
          </p:cNvSpPr>
          <p:nvPr>
            <p:ph type="title"/>
          </p:nvPr>
        </p:nvSpPr>
        <p:spPr>
          <a:xfrm>
            <a:off x="457200" y="274320"/>
            <a:ext cx="8229600" cy="1143000"/>
          </a:xfrm>
        </p:spPr>
        <p:txBody>
          <a:bodyPr/>
          <a:lstStyle/>
          <a:p>
            <a:r>
              <a:rPr lang="en-US" dirty="0" err="1" smtClean="0"/>
              <a:t>Emittance</a:t>
            </a:r>
            <a:r>
              <a:rPr lang="en-US" dirty="0" smtClean="0"/>
              <a:t> Reduction</a:t>
            </a:r>
            <a:endParaRPr lang="en-US" baseline="-25000" dirty="0"/>
          </a:p>
        </p:txBody>
      </p:sp>
      <p:sp>
        <p:nvSpPr>
          <p:cNvPr id="10" name="Oval 9"/>
          <p:cNvSpPr>
            <a:spLocks noChangeAspect="1"/>
          </p:cNvSpPr>
          <p:nvPr/>
        </p:nvSpPr>
        <p:spPr bwMode="auto">
          <a:xfrm>
            <a:off x="227166" y="4490621"/>
            <a:ext cx="1964129" cy="1271018"/>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sp>
        <p:nvSpPr>
          <p:cNvPr id="23" name="Oval 22"/>
          <p:cNvSpPr>
            <a:spLocks noChangeAspect="1"/>
          </p:cNvSpPr>
          <p:nvPr/>
        </p:nvSpPr>
        <p:spPr bwMode="auto">
          <a:xfrm>
            <a:off x="207045" y="4484488"/>
            <a:ext cx="2003412" cy="1296438"/>
          </a:xfrm>
          <a:prstGeom prst="ellipse">
            <a:avLst/>
          </a:prstGeom>
          <a:noFill/>
          <a:ln w="381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cxnSp>
        <p:nvCxnSpPr>
          <p:cNvPr id="27" name="Straight Arrow Connector 26"/>
          <p:cNvCxnSpPr/>
          <p:nvPr/>
        </p:nvCxnSpPr>
        <p:spPr bwMode="auto">
          <a:xfrm flipV="1">
            <a:off x="1207703" y="4696882"/>
            <a:ext cx="1590" cy="53371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1209291" y="5230601"/>
            <a:ext cx="532207"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9" name="TextBox 28"/>
          <p:cNvSpPr txBox="1"/>
          <p:nvPr/>
        </p:nvSpPr>
        <p:spPr>
          <a:xfrm>
            <a:off x="1322646" y="5206311"/>
            <a:ext cx="653119" cy="369332"/>
          </a:xfrm>
          <a:prstGeom prst="rect">
            <a:avLst/>
          </a:prstGeom>
          <a:noFill/>
        </p:spPr>
        <p:txBody>
          <a:bodyPr wrap="square" rtlCol="0">
            <a:spAutoFit/>
          </a:bodyPr>
          <a:lstStyle/>
          <a:p>
            <a:r>
              <a:rPr lang="en-US" b="1" dirty="0" smtClean="0"/>
              <a:t>x</a:t>
            </a:r>
            <a:endParaRPr lang="en-US" b="1" dirty="0"/>
          </a:p>
        </p:txBody>
      </p:sp>
      <p:sp>
        <p:nvSpPr>
          <p:cNvPr id="30" name="TextBox 29"/>
          <p:cNvSpPr txBox="1"/>
          <p:nvPr/>
        </p:nvSpPr>
        <p:spPr>
          <a:xfrm>
            <a:off x="839179" y="4750358"/>
            <a:ext cx="653119" cy="369332"/>
          </a:xfrm>
          <a:prstGeom prst="rect">
            <a:avLst/>
          </a:prstGeom>
          <a:noFill/>
        </p:spPr>
        <p:txBody>
          <a:bodyPr wrap="square" rtlCol="0">
            <a:spAutoFit/>
          </a:bodyPr>
          <a:lstStyle/>
          <a:p>
            <a:r>
              <a:rPr lang="en-US" b="1" dirty="0" smtClean="0"/>
              <a:t>x’</a:t>
            </a:r>
            <a:endParaRPr lang="en-US" b="1" dirty="0"/>
          </a:p>
        </p:txBody>
      </p:sp>
      <p:grpSp>
        <p:nvGrpSpPr>
          <p:cNvPr id="3" name="Group 60"/>
          <p:cNvGrpSpPr/>
          <p:nvPr/>
        </p:nvGrpSpPr>
        <p:grpSpPr>
          <a:xfrm>
            <a:off x="2455563" y="4484885"/>
            <a:ext cx="2003412" cy="1296438"/>
            <a:chOff x="2455563" y="4151330"/>
            <a:chExt cx="2003412" cy="1296438"/>
          </a:xfrm>
        </p:grpSpPr>
        <p:grpSp>
          <p:nvGrpSpPr>
            <p:cNvPr id="4" name="Group 46"/>
            <p:cNvGrpSpPr/>
            <p:nvPr/>
          </p:nvGrpSpPr>
          <p:grpSpPr>
            <a:xfrm>
              <a:off x="2621655" y="4277506"/>
              <a:ext cx="1670487" cy="1029525"/>
              <a:chOff x="2630281" y="4312010"/>
              <a:chExt cx="1670487" cy="1029525"/>
            </a:xfrm>
          </p:grpSpPr>
          <p:sp>
            <p:nvSpPr>
              <p:cNvPr id="14" name="Oval 13"/>
              <p:cNvSpPr>
                <a:spLocks/>
              </p:cNvSpPr>
              <p:nvPr/>
            </p:nvSpPr>
            <p:spPr bwMode="auto">
              <a:xfrm>
                <a:off x="2630281" y="4312010"/>
                <a:ext cx="1670487" cy="1029525"/>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0000"/>
                  </a:solidFill>
                  <a:effectLst/>
                  <a:latin typeface="Arial" pitchFamily="-112" charset="0"/>
                </a:endParaRPr>
              </a:p>
            </p:txBody>
          </p:sp>
          <p:sp>
            <p:nvSpPr>
              <p:cNvPr id="15" name="Oval 14"/>
              <p:cNvSpPr>
                <a:spLocks noChangeAspect="1"/>
              </p:cNvSpPr>
              <p:nvPr/>
            </p:nvSpPr>
            <p:spPr bwMode="auto">
              <a:xfrm>
                <a:off x="2670516" y="4312010"/>
                <a:ext cx="1590940" cy="1029525"/>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FF3399"/>
                  </a:solidFill>
                  <a:effectLst/>
                  <a:latin typeface="Arial" pitchFamily="-112" charset="0"/>
                </a:endParaRPr>
              </a:p>
            </p:txBody>
          </p:sp>
        </p:grpSp>
        <p:sp>
          <p:nvSpPr>
            <p:cNvPr id="44" name="Oval 43"/>
            <p:cNvSpPr>
              <a:spLocks noChangeAspect="1"/>
            </p:cNvSpPr>
            <p:nvPr/>
          </p:nvSpPr>
          <p:spPr bwMode="auto">
            <a:xfrm>
              <a:off x="2455563" y="4151330"/>
              <a:ext cx="2003412" cy="1296438"/>
            </a:xfrm>
            <a:prstGeom prst="ellipse">
              <a:avLst/>
            </a:prstGeom>
            <a:noFill/>
            <a:ln w="381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grpSp>
      <p:grpSp>
        <p:nvGrpSpPr>
          <p:cNvPr id="5" name="Group 61"/>
          <p:cNvGrpSpPr/>
          <p:nvPr/>
        </p:nvGrpSpPr>
        <p:grpSpPr>
          <a:xfrm>
            <a:off x="4738585" y="4490643"/>
            <a:ext cx="2003412" cy="1296438"/>
            <a:chOff x="4738585" y="4157088"/>
            <a:chExt cx="2003412" cy="1296438"/>
          </a:xfrm>
        </p:grpSpPr>
        <p:sp>
          <p:nvSpPr>
            <p:cNvPr id="21" name="Oval 20"/>
            <p:cNvSpPr>
              <a:spLocks/>
            </p:cNvSpPr>
            <p:nvPr/>
          </p:nvSpPr>
          <p:spPr bwMode="auto">
            <a:xfrm>
              <a:off x="5020590" y="4368063"/>
              <a:ext cx="1429096" cy="864292"/>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sp>
          <p:nvSpPr>
            <p:cNvPr id="22" name="Oval 21"/>
            <p:cNvSpPr>
              <a:spLocks noChangeAspect="1"/>
            </p:cNvSpPr>
            <p:nvPr/>
          </p:nvSpPr>
          <p:spPr bwMode="auto">
            <a:xfrm>
              <a:off x="5069478" y="4365195"/>
              <a:ext cx="1335604" cy="864292"/>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sp>
          <p:nvSpPr>
            <p:cNvPr id="45" name="Oval 44"/>
            <p:cNvSpPr>
              <a:spLocks noChangeAspect="1"/>
            </p:cNvSpPr>
            <p:nvPr/>
          </p:nvSpPr>
          <p:spPr bwMode="auto">
            <a:xfrm>
              <a:off x="4738585" y="4157088"/>
              <a:ext cx="2003412" cy="1296438"/>
            </a:xfrm>
            <a:prstGeom prst="ellipse">
              <a:avLst/>
            </a:prstGeom>
            <a:noFill/>
            <a:ln w="381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grpSp>
      <p:grpSp>
        <p:nvGrpSpPr>
          <p:cNvPr id="6" name="Group 62"/>
          <p:cNvGrpSpPr/>
          <p:nvPr/>
        </p:nvGrpSpPr>
        <p:grpSpPr>
          <a:xfrm>
            <a:off x="6961225" y="4479149"/>
            <a:ext cx="2003412" cy="1296438"/>
            <a:chOff x="6961225" y="4145594"/>
            <a:chExt cx="2003412" cy="1296438"/>
          </a:xfrm>
        </p:grpSpPr>
        <p:grpSp>
          <p:nvGrpSpPr>
            <p:cNvPr id="7" name="Group 39"/>
            <p:cNvGrpSpPr/>
            <p:nvPr/>
          </p:nvGrpSpPr>
          <p:grpSpPr>
            <a:xfrm>
              <a:off x="7307089" y="4431245"/>
              <a:ext cx="1313221" cy="740058"/>
              <a:chOff x="7298463" y="4491627"/>
              <a:chExt cx="1313221" cy="740058"/>
            </a:xfrm>
          </p:grpSpPr>
          <p:sp>
            <p:nvSpPr>
              <p:cNvPr id="18" name="Oval 17"/>
              <p:cNvSpPr>
                <a:spLocks/>
              </p:cNvSpPr>
              <p:nvPr/>
            </p:nvSpPr>
            <p:spPr bwMode="auto">
              <a:xfrm>
                <a:off x="7298463" y="4494495"/>
                <a:ext cx="1313221" cy="73719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sp>
            <p:nvSpPr>
              <p:cNvPr id="19" name="Oval 18"/>
              <p:cNvSpPr>
                <a:spLocks noChangeAspect="1"/>
              </p:cNvSpPr>
              <p:nvPr/>
            </p:nvSpPr>
            <p:spPr bwMode="auto">
              <a:xfrm>
                <a:off x="7390482" y="4491627"/>
                <a:ext cx="1139190" cy="73719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grpSp>
        <p:sp>
          <p:nvSpPr>
            <p:cNvPr id="46" name="Oval 45"/>
            <p:cNvSpPr>
              <a:spLocks noChangeAspect="1"/>
            </p:cNvSpPr>
            <p:nvPr/>
          </p:nvSpPr>
          <p:spPr bwMode="auto">
            <a:xfrm>
              <a:off x="6961225" y="4145594"/>
              <a:ext cx="2003412" cy="1296438"/>
            </a:xfrm>
            <a:prstGeom prst="ellipse">
              <a:avLst/>
            </a:prstGeom>
            <a:noFill/>
            <a:ln w="381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12" charset="0"/>
              </a:endParaRPr>
            </a:p>
          </p:txBody>
        </p:sp>
      </p:grpSp>
      <p:cxnSp>
        <p:nvCxnSpPr>
          <p:cNvPr id="49" name="Straight Arrow Connector 48"/>
          <p:cNvCxnSpPr/>
          <p:nvPr/>
        </p:nvCxnSpPr>
        <p:spPr bwMode="auto">
          <a:xfrm flipH="1">
            <a:off x="1741498" y="2895600"/>
            <a:ext cx="714065" cy="1595043"/>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51" name="Straight Arrow Connector 50"/>
          <p:cNvCxnSpPr/>
          <p:nvPr/>
        </p:nvCxnSpPr>
        <p:spPr bwMode="auto">
          <a:xfrm flipH="1">
            <a:off x="3562709" y="2895600"/>
            <a:ext cx="552091" cy="1583527"/>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53" name="Straight Arrow Connector 52"/>
          <p:cNvCxnSpPr/>
          <p:nvPr/>
        </p:nvCxnSpPr>
        <p:spPr bwMode="auto">
          <a:xfrm flipH="1">
            <a:off x="5529532" y="3033623"/>
            <a:ext cx="250166" cy="144550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55" name="Straight Arrow Connector 54"/>
          <p:cNvCxnSpPr/>
          <p:nvPr/>
        </p:nvCxnSpPr>
        <p:spPr bwMode="auto">
          <a:xfrm flipH="1">
            <a:off x="7307089" y="2895600"/>
            <a:ext cx="206519" cy="171004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59" name="Rectangle 58"/>
          <p:cNvSpPr/>
          <p:nvPr/>
        </p:nvSpPr>
        <p:spPr>
          <a:xfrm>
            <a:off x="89150" y="5848290"/>
            <a:ext cx="4942688" cy="400110"/>
          </a:xfrm>
          <a:prstGeom prst="rect">
            <a:avLst/>
          </a:prstGeom>
        </p:spPr>
        <p:txBody>
          <a:bodyPr wrap="square">
            <a:spAutoFit/>
          </a:bodyPr>
          <a:lstStyle/>
          <a:p>
            <a:pPr marL="684213" lvl="1" indent="-284163"/>
            <a:r>
              <a:rPr lang="en-US" sz="2000" dirty="0" smtClean="0"/>
              <a:t>Effective emittance, </a:t>
            </a:r>
            <a:r>
              <a:rPr lang="en-US" sz="2000" b="1" dirty="0" err="1" smtClean="0">
                <a:solidFill>
                  <a:srgbClr val="FF0000"/>
                </a:solidFill>
                <a:latin typeface="Symbol" pitchFamily="18" charset="2"/>
              </a:rPr>
              <a:t>e</a:t>
            </a:r>
            <a:r>
              <a:rPr lang="en-US" sz="2000" b="1" baseline="-25000" dirty="0" err="1" smtClean="0">
                <a:solidFill>
                  <a:srgbClr val="FF0000"/>
                </a:solidFill>
              </a:rPr>
              <a:t>x,eff</a:t>
            </a:r>
            <a:r>
              <a:rPr lang="en-US" sz="2000" dirty="0" smtClean="0"/>
              <a:t> includes </a:t>
            </a:r>
            <a:r>
              <a:rPr lang="en-US" sz="2000" b="1" dirty="0" err="1" smtClean="0">
                <a:solidFill>
                  <a:srgbClr val="FF0000"/>
                </a:solidFill>
                <a:latin typeface="Symbol" pitchFamily="18" charset="2"/>
              </a:rPr>
              <a:t>h</a:t>
            </a:r>
            <a:r>
              <a:rPr lang="en-US" sz="2000" b="1" baseline="-25000" dirty="0" err="1" smtClean="0">
                <a:solidFill>
                  <a:srgbClr val="FF0000"/>
                </a:solidFill>
              </a:rPr>
              <a:t>x</a:t>
            </a:r>
            <a:r>
              <a:rPr lang="en-US" sz="2000" b="1" dirty="0" smtClean="0"/>
              <a:t>:</a:t>
            </a:r>
            <a:endParaRPr lang="en-US" sz="2000" b="1" baseline="-25000" dirty="0" smtClean="0">
              <a:solidFill>
                <a:srgbClr val="FF0000"/>
              </a:solidFill>
            </a:endParaRPr>
          </a:p>
        </p:txBody>
      </p:sp>
      <p:graphicFrame>
        <p:nvGraphicFramePr>
          <p:cNvPr id="17410" name="Object 2"/>
          <p:cNvGraphicFramePr>
            <a:graphicFrameLocks noChangeAspect="1"/>
          </p:cNvGraphicFramePr>
          <p:nvPr/>
        </p:nvGraphicFramePr>
        <p:xfrm>
          <a:off x="4867938" y="5791200"/>
          <a:ext cx="3489325" cy="441325"/>
        </p:xfrm>
        <a:graphic>
          <a:graphicData uri="http://schemas.openxmlformats.org/presentationml/2006/ole">
            <p:oleObj spid="_x0000_s158722" name="Equation" r:id="rId4" imgW="2311200" imgH="291960" progId="Equation.3">
              <p:embed/>
            </p:oleObj>
          </a:graphicData>
        </a:graphic>
      </p:graphicFrame>
      <p:sp>
        <p:nvSpPr>
          <p:cNvPr id="36" name="Slide Number Placeholder 5"/>
          <p:cNvSpPr txBox="1">
            <a:spLocks/>
          </p:cNvSpPr>
          <p:nvPr/>
        </p:nvSpPr>
        <p:spPr bwMode="auto">
          <a:xfrm>
            <a:off x="6553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0125FF-BB24-4E35-A16F-56F53C051783}"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3"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7"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1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diamond(in)">
                                      <p:cBhvr>
                                        <p:cTn id="10" dur="500"/>
                                        <p:tgtEl>
                                          <p:spTgt spid="51"/>
                                        </p:tgtEl>
                                      </p:cBhvr>
                                    </p:animEffect>
                                  </p:childTnLst>
                                </p:cTn>
                              </p:par>
                              <p:par>
                                <p:cTn id="11" presetID="2" presetClass="entr" presetSubtype="4" fill="hold" nodeType="withEffect">
                                  <p:stCondLst>
                                    <p:cond delay="0"/>
                                  </p:stCondLst>
                                  <p:childTnLst>
                                    <p:set>
                                      <p:cBhvr>
                                        <p:cTn id="12" dur="1" fill="hold">
                                          <p:stCondLst>
                                            <p:cond delay="0"/>
                                          </p:stCondLst>
                                        </p:cTn>
                                        <p:tgtEl>
                                          <p:spTgt spid="17410"/>
                                        </p:tgtEl>
                                        <p:attrNameLst>
                                          <p:attrName>style.visibility</p:attrName>
                                        </p:attrNameLst>
                                      </p:cBhvr>
                                      <p:to>
                                        <p:strVal val="visible"/>
                                      </p:to>
                                    </p:set>
                                    <p:anim calcmode="lin" valueType="num">
                                      <p:cBhvr additive="base">
                                        <p:cTn id="13" dur="500" fill="hold"/>
                                        <p:tgtEl>
                                          <p:spTgt spid="17410"/>
                                        </p:tgtEl>
                                        <p:attrNameLst>
                                          <p:attrName>ppt_x</p:attrName>
                                        </p:attrNameLst>
                                      </p:cBhvr>
                                      <p:tavLst>
                                        <p:tav tm="0">
                                          <p:val>
                                            <p:strVal val="#ppt_x"/>
                                          </p:val>
                                        </p:tav>
                                        <p:tav tm="100000">
                                          <p:val>
                                            <p:strVal val="#ppt_x"/>
                                          </p:val>
                                        </p:tav>
                                      </p:tavLst>
                                    </p:anim>
                                    <p:anim calcmode="lin" valueType="num">
                                      <p:cBhvr additive="base">
                                        <p:cTn id="14" dur="500" fill="hold"/>
                                        <p:tgtEl>
                                          <p:spTgt spid="174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ppt_x"/>
                                          </p:val>
                                        </p:tav>
                                        <p:tav tm="100000">
                                          <p:val>
                                            <p:strVal val="#ppt_x"/>
                                          </p:val>
                                        </p:tav>
                                      </p:tavLst>
                                    </p:anim>
                                    <p:anim calcmode="lin" valueType="num">
                                      <p:cBhvr additive="base">
                                        <p:cTn id="1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3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out)">
                                      <p:cBhvr>
                                        <p:cTn id="23" dur="1000"/>
                                        <p:tgtEl>
                                          <p:spTgt spid="5"/>
                                        </p:tgtEl>
                                      </p:cBhvr>
                                    </p:animEffect>
                                  </p:childTnLst>
                                </p:cTn>
                              </p:par>
                              <p:par>
                                <p:cTn id="24" presetID="8" presetClass="entr" presetSubtype="16"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diamond(in)">
                                      <p:cBhvr>
                                        <p:cTn id="26" dur="5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out)">
                                      <p:cBhvr>
                                        <p:cTn id="31" dur="1000"/>
                                        <p:tgtEl>
                                          <p:spTgt spid="6"/>
                                        </p:tgtEl>
                                      </p:cBhvr>
                                    </p:animEffect>
                                  </p:childTnLst>
                                </p:cTn>
                              </p:par>
                              <p:par>
                                <p:cTn id="32" presetID="8" presetClass="entr" presetSubtype="16"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diamond(in)">
                                      <p:cBhvr>
                                        <p:cTn id="3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Brightness plots (500 </a:t>
            </a:r>
            <a:r>
              <a:rPr lang="en-US" dirty="0" err="1" smtClean="0"/>
              <a:t>mA</a:t>
            </a:r>
            <a:r>
              <a:rPr lang="en-US" dirty="0" smtClean="0"/>
              <a:t>)</a:t>
            </a:r>
            <a:endParaRPr lang="en-US" dirty="0"/>
          </a:p>
        </p:txBody>
      </p:sp>
      <p:graphicFrame>
        <p:nvGraphicFramePr>
          <p:cNvPr id="3" name="Chart 2"/>
          <p:cNvGraphicFramePr>
            <a:graphicFrameLocks/>
          </p:cNvGraphicFramePr>
          <p:nvPr/>
        </p:nvGraphicFramePr>
        <p:xfrm>
          <a:off x="1219200" y="1600200"/>
          <a:ext cx="6581775" cy="4552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nvGraphicFramePr>
        <p:xfrm>
          <a:off x="1219200" y="1600200"/>
          <a:ext cx="6581775" cy="4552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nvGraphicFramePr>
        <p:xfrm>
          <a:off x="1219200" y="1600200"/>
          <a:ext cx="6581775" cy="45529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nvGraphicFramePr>
        <p:xfrm>
          <a:off x="1219200" y="1600200"/>
          <a:ext cx="6581775" cy="4552950"/>
        </p:xfrm>
        <a:graphic>
          <a:graphicData uri="http://schemas.openxmlformats.org/drawingml/2006/chart">
            <c:chart xmlns:c="http://schemas.openxmlformats.org/drawingml/2006/chart" xmlns:r="http://schemas.openxmlformats.org/officeDocument/2006/relationships" r:id="rId6"/>
          </a:graphicData>
        </a:graphic>
      </p:graphicFrame>
      <p:sp>
        <p:nvSpPr>
          <p:cNvPr id="12" name="Slide Number Placeholder 5"/>
          <p:cNvSpPr txBox="1">
            <a:spLocks/>
          </p:cNvSpPr>
          <p:nvPr/>
        </p:nvSpPr>
        <p:spPr bwMode="auto">
          <a:xfrm>
            <a:off x="6553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0125FF-BB24-4E35-A16F-56F53C051783}"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3"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4"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990600" y="427166"/>
            <a:ext cx="7985125" cy="369332"/>
          </a:xfrm>
          <a:prstGeom prst="rect">
            <a:avLst/>
          </a:prstGeom>
          <a:noFill/>
          <a:ln w="9525">
            <a:noFill/>
            <a:miter lim="800000"/>
            <a:headEnd/>
            <a:tailEnd/>
          </a:ln>
        </p:spPr>
        <p:txBody>
          <a:bodyPr anchor="ctr">
            <a:spAutoFit/>
          </a:bodyPr>
          <a:lstStyle/>
          <a:p>
            <a:pPr algn="ctr" eaLnBrk="0" hangingPunct="0">
              <a:spcBef>
                <a:spcPct val="50000"/>
              </a:spcBef>
            </a:pPr>
            <a:r>
              <a:rPr lang="en-US" b="1" dirty="0" smtClean="0">
                <a:solidFill>
                  <a:srgbClr val="000000"/>
                </a:solidFill>
                <a:latin typeface="Footlight MT Light" pitchFamily="18" charset="0"/>
              </a:rPr>
              <a:t> </a:t>
            </a:r>
          </a:p>
        </p:txBody>
      </p:sp>
      <p:sp>
        <p:nvSpPr>
          <p:cNvPr id="5" name="Rectangle 5"/>
          <p:cNvSpPr txBox="1">
            <a:spLocks noChangeArrowheads="1"/>
          </p:cNvSpPr>
          <p:nvPr/>
        </p:nvSpPr>
        <p:spPr bwMode="auto">
          <a:xfrm>
            <a:off x="261257" y="1375553"/>
            <a:ext cx="8361307" cy="5281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284163" marR="0" lvl="0" indent="-284163"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Sextupole</a:t>
            </a:r>
            <a:r>
              <a:rPr kumimoji="0" lang="en-US"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 magnets</a:t>
            </a:r>
            <a:endParaRPr kumimoji="0" lang="en-US" b="0" i="0" u="none" strike="noStrike" kern="0" cap="none" spc="0" normalizeH="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741363" lvl="1" indent="-284163" defTabSz="914400" fontAlgn="base">
              <a:spcBef>
                <a:spcPct val="20000"/>
              </a:spcBef>
              <a:spcAft>
                <a:spcPct val="0"/>
              </a:spcAft>
              <a:buFont typeface="Courier New" pitchFamily="49" charset="0"/>
              <a:buChar char="o"/>
            </a:pPr>
            <a:r>
              <a:rPr lang="en-US" sz="1600" kern="0" dirty="0" smtClean="0">
                <a:ea typeface="ＭＳ Ｐゴシック" pitchFamily="-107" charset="-128"/>
                <a:cs typeface="ＭＳ Ｐゴシック" pitchFamily="-107" charset="-128"/>
              </a:rPr>
              <a:t>Correct chromatic focusing errors</a:t>
            </a:r>
          </a:p>
          <a:p>
            <a:pPr marL="741363" lvl="1" indent="-284163" defTabSz="914400" fontAlgn="base">
              <a:spcBef>
                <a:spcPct val="20000"/>
              </a:spcBef>
              <a:spcAft>
                <a:spcPct val="0"/>
              </a:spcAft>
              <a:buFont typeface="Courier New" pitchFamily="49" charset="0"/>
              <a:buChar char="o"/>
            </a:pPr>
            <a:r>
              <a:rPr kumimoji="0" lang="en-US" sz="1600"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Nonlinearities limit dynamic aperture (maximum stable amplitude)</a:t>
            </a:r>
          </a:p>
          <a:p>
            <a:pPr marL="284163" indent="-284163" defTabSz="914400" fontAlgn="base">
              <a:spcBef>
                <a:spcPct val="20000"/>
              </a:spcBef>
              <a:spcAft>
                <a:spcPct val="0"/>
              </a:spcAft>
              <a:buFontTx/>
              <a:buChar char="•"/>
            </a:pPr>
            <a:r>
              <a:rPr lang="en-US" kern="0" dirty="0" smtClean="0">
                <a:ea typeface="ＭＳ Ｐゴシック" pitchFamily="-107" charset="-128"/>
                <a:cs typeface="ＭＳ Ｐゴシック" pitchFamily="-107" charset="-128"/>
              </a:rPr>
              <a:t>Require off-energy dynamic aperture for lifetime</a:t>
            </a:r>
          </a:p>
          <a:p>
            <a:pPr marL="284163" indent="-284163" defTabSz="914400" fontAlgn="base">
              <a:spcBef>
                <a:spcPct val="20000"/>
              </a:spcBef>
              <a:spcAft>
                <a:spcPct val="0"/>
              </a:spcAft>
              <a:buFontTx/>
              <a:buChar char="•"/>
            </a:pPr>
            <a:r>
              <a:rPr kumimoji="0" lang="en-US" b="0" i="0" u="none" strike="noStrike" kern="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Require on-energy</a:t>
            </a:r>
            <a:r>
              <a:rPr kumimoji="0" lang="en-US" b="0" i="0" u="none" strike="noStrike" kern="0" cap="none" spc="0" normalizeH="0" noProof="0" dirty="0" smtClean="0">
                <a:ln>
                  <a:noFill/>
                </a:ln>
                <a:solidFill>
                  <a:schemeClr val="tx1"/>
                </a:solidFill>
                <a:effectLst/>
                <a:uLnTx/>
                <a:uFillTx/>
                <a:latin typeface="+mn-lt"/>
                <a:ea typeface="ＭＳ Ｐゴシック" pitchFamily="-107" charset="-128"/>
                <a:cs typeface="ＭＳ Ｐゴシック" pitchFamily="-107" charset="-128"/>
              </a:rPr>
              <a:t> dynamic aperture for injection (bigger challenge)</a:t>
            </a:r>
          </a:p>
          <a:p>
            <a:pPr marL="284163" indent="-284163" defTabSz="914400" fontAlgn="base">
              <a:spcBef>
                <a:spcPct val="20000"/>
              </a:spcBef>
              <a:spcAft>
                <a:spcPct val="0"/>
              </a:spcAft>
              <a:buFontTx/>
              <a:buChar char="•"/>
            </a:pPr>
            <a:endParaRPr lang="en-US" kern="0" baseline="0" dirty="0" smtClean="0">
              <a:ea typeface="ＭＳ Ｐゴシック" pitchFamily="-107" charset="-128"/>
              <a:cs typeface="ＭＳ Ｐゴシック" pitchFamily="-107" charset="-128"/>
            </a:endParaRPr>
          </a:p>
          <a:p>
            <a:pPr marL="284163" indent="-284163" defTabSz="914400" fontAlgn="base">
              <a:spcBef>
                <a:spcPct val="20000"/>
              </a:spcBef>
              <a:spcAft>
                <a:spcPct val="0"/>
              </a:spcAft>
              <a:buFontTx/>
              <a:buChar char="•"/>
            </a:pPr>
            <a:endParaRPr kumimoji="0" lang="en-US" b="0" i="0" u="none" strike="noStrike" kern="0" cap="none" spc="0" normalizeH="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284163" indent="-284163" defTabSz="914400" fontAlgn="base">
              <a:spcBef>
                <a:spcPct val="20000"/>
              </a:spcBef>
              <a:spcAft>
                <a:spcPct val="0"/>
              </a:spcAft>
              <a:buFontTx/>
              <a:buChar char="•"/>
            </a:pPr>
            <a:endParaRPr lang="en-US" kern="0" baseline="0" dirty="0" smtClean="0">
              <a:ea typeface="ＭＳ Ｐゴシック" pitchFamily="-107" charset="-128"/>
              <a:cs typeface="ＭＳ Ｐゴシック" pitchFamily="-107" charset="-128"/>
            </a:endParaRPr>
          </a:p>
          <a:p>
            <a:pPr marL="284163" indent="-284163" defTabSz="914400" fontAlgn="base">
              <a:spcBef>
                <a:spcPct val="20000"/>
              </a:spcBef>
              <a:spcAft>
                <a:spcPct val="0"/>
              </a:spcAft>
              <a:buFontTx/>
              <a:buChar char="•"/>
            </a:pPr>
            <a:endParaRPr kumimoji="0" lang="en-US" b="0" i="0" u="none" strike="noStrike" kern="0" cap="none" spc="0" normalizeH="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284163" indent="-284163" defTabSz="914400" fontAlgn="base">
              <a:spcBef>
                <a:spcPct val="20000"/>
              </a:spcBef>
              <a:spcAft>
                <a:spcPct val="0"/>
              </a:spcAft>
              <a:buFontTx/>
              <a:buChar char="•"/>
            </a:pPr>
            <a:endParaRPr lang="en-US" kern="0" baseline="0" dirty="0" smtClean="0">
              <a:ea typeface="ＭＳ Ｐゴシック" pitchFamily="-107" charset="-128"/>
              <a:cs typeface="ＭＳ Ｐゴシック" pitchFamily="-107" charset="-128"/>
            </a:endParaRPr>
          </a:p>
          <a:p>
            <a:pPr marL="284163" indent="-284163" defTabSz="914400" fontAlgn="base">
              <a:spcBef>
                <a:spcPct val="20000"/>
              </a:spcBef>
              <a:spcAft>
                <a:spcPct val="0"/>
              </a:spcAft>
              <a:buFontTx/>
              <a:buChar char="•"/>
            </a:pPr>
            <a:endParaRPr kumimoji="0" lang="en-US" b="0" i="0" u="none" strike="noStrike" kern="0" cap="none" spc="0" normalizeH="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284163" indent="-284163" defTabSz="914400" fontAlgn="base">
              <a:spcBef>
                <a:spcPct val="20000"/>
              </a:spcBef>
              <a:spcAft>
                <a:spcPct val="0"/>
              </a:spcAft>
              <a:buFontTx/>
              <a:buChar char="•"/>
            </a:pPr>
            <a:endParaRPr lang="en-US" kern="0" noProof="0" dirty="0" smtClean="0">
              <a:ea typeface="ＭＳ Ｐゴシック" pitchFamily="-107" charset="-128"/>
              <a:cs typeface="ＭＳ Ｐゴシック" pitchFamily="-107" charset="-128"/>
            </a:endParaRPr>
          </a:p>
          <a:p>
            <a:pPr marL="284163" indent="-284163" defTabSz="914400" fontAlgn="base">
              <a:spcBef>
                <a:spcPct val="20000"/>
              </a:spcBef>
              <a:spcAft>
                <a:spcPct val="0"/>
              </a:spcAft>
              <a:buFontTx/>
              <a:buChar char="•"/>
            </a:pPr>
            <a:endParaRPr lang="en-US" kern="0" noProof="0" dirty="0" smtClean="0">
              <a:ea typeface="ＭＳ Ｐゴシック" pitchFamily="-107" charset="-128"/>
              <a:cs typeface="ＭＳ Ｐゴシック" pitchFamily="-107" charset="-128"/>
            </a:endParaRPr>
          </a:p>
          <a:p>
            <a:pPr marL="284163" indent="-284163" defTabSz="914400" fontAlgn="base">
              <a:spcBef>
                <a:spcPct val="20000"/>
              </a:spcBef>
              <a:spcAft>
                <a:spcPct val="0"/>
              </a:spcAft>
              <a:buFontTx/>
              <a:buChar char="•"/>
            </a:pPr>
            <a:r>
              <a:rPr lang="en-US" kern="0" noProof="0" dirty="0" smtClean="0">
                <a:ea typeface="ＭＳ Ｐゴシック" pitchFamily="-107" charset="-128"/>
                <a:cs typeface="ＭＳ Ｐゴシック" pitchFamily="-107" charset="-128"/>
              </a:rPr>
              <a:t>Phase 1 lattice, 40% injection efficiency; dynamic aperture is ~4 mm too small</a:t>
            </a:r>
          </a:p>
          <a:p>
            <a:pPr marL="284163" indent="-284163" defTabSz="914400" fontAlgn="base">
              <a:spcBef>
                <a:spcPct val="20000"/>
              </a:spcBef>
              <a:spcAft>
                <a:spcPct val="0"/>
              </a:spcAft>
              <a:buFontTx/>
              <a:buChar char="•"/>
            </a:pPr>
            <a:r>
              <a:rPr lang="en-US" kern="0" dirty="0" smtClean="0">
                <a:ea typeface="ＭＳ Ｐゴシック" pitchFamily="-107" charset="-128"/>
                <a:cs typeface="ＭＳ Ｐゴシック" pitchFamily="-107" charset="-128"/>
              </a:rPr>
              <a:t>Reduce injected beam size: remove windows (done); lower booster </a:t>
            </a:r>
            <a:r>
              <a:rPr lang="en-US" kern="0" dirty="0" smtClean="0">
                <a:latin typeface="Symbol" pitchFamily="18" charset="2"/>
                <a:ea typeface="ＭＳ Ｐゴシック" pitchFamily="-107" charset="-128"/>
                <a:cs typeface="ＭＳ Ｐゴシック" pitchFamily="-107" charset="-128"/>
              </a:rPr>
              <a:t>e</a:t>
            </a:r>
            <a:r>
              <a:rPr lang="en-US" kern="0" baseline="-25000" dirty="0" smtClean="0">
                <a:ea typeface="ＭＳ Ｐゴシック" pitchFamily="-107" charset="-128"/>
                <a:cs typeface="ＭＳ Ｐゴシック" pitchFamily="-107" charset="-128"/>
              </a:rPr>
              <a:t>x</a:t>
            </a:r>
            <a:r>
              <a:rPr lang="en-US" kern="0" dirty="0" smtClean="0">
                <a:ea typeface="ＭＳ Ｐゴシック" pitchFamily="-107" charset="-128"/>
                <a:cs typeface="ＭＳ Ｐゴシック" pitchFamily="-107" charset="-128"/>
              </a:rPr>
              <a:t>?</a:t>
            </a:r>
            <a:endParaRPr lang="en-US" kern="0" noProof="0" dirty="0" smtClean="0">
              <a:ea typeface="ＭＳ Ｐゴシック" pitchFamily="-107" charset="-128"/>
              <a:cs typeface="ＭＳ Ｐゴシック" pitchFamily="-107" charset="-128"/>
            </a:endParaRPr>
          </a:p>
          <a:p>
            <a:pPr marL="284163" indent="-284163" defTabSz="914400" fontAlgn="base">
              <a:spcBef>
                <a:spcPct val="20000"/>
              </a:spcBef>
              <a:spcAft>
                <a:spcPct val="0"/>
              </a:spcAft>
              <a:buFontTx/>
              <a:buChar char="•"/>
            </a:pPr>
            <a:r>
              <a:rPr lang="en-US" kern="0" noProof="0" dirty="0" smtClean="0">
                <a:ea typeface="ＭＳ Ｐゴシック" pitchFamily="-107" charset="-128"/>
                <a:cs typeface="ＭＳ Ｐゴシック" pitchFamily="-107" charset="-128"/>
              </a:rPr>
              <a:t>Plan to reduce septum wall from ~6.3 to ~2.5 mm with new in-vacuum septum</a:t>
            </a:r>
          </a:p>
        </p:txBody>
      </p:sp>
      <p:pic>
        <p:nvPicPr>
          <p:cNvPr id="20482" name="Picture 2"/>
          <p:cNvPicPr>
            <a:picLocks noChangeAspect="1" noChangeArrowheads="1"/>
          </p:cNvPicPr>
          <p:nvPr/>
        </p:nvPicPr>
        <p:blipFill>
          <a:blip r:embed="rId3" cstate="print"/>
          <a:srcRect/>
          <a:stretch>
            <a:fillRect/>
          </a:stretch>
        </p:blipFill>
        <p:spPr bwMode="auto">
          <a:xfrm>
            <a:off x="1066800" y="3016991"/>
            <a:ext cx="2994660" cy="2553779"/>
          </a:xfrm>
          <a:prstGeom prst="rect">
            <a:avLst/>
          </a:prstGeom>
          <a:noFill/>
          <a:ln w="9525">
            <a:noFill/>
            <a:miter lim="800000"/>
            <a:headEnd/>
            <a:tailEnd/>
          </a:ln>
        </p:spPr>
      </p:pic>
      <p:sp>
        <p:nvSpPr>
          <p:cNvPr id="9" name="Title 8"/>
          <p:cNvSpPr>
            <a:spLocks noGrp="1"/>
          </p:cNvSpPr>
          <p:nvPr>
            <p:ph type="title" idx="4294967295"/>
          </p:nvPr>
        </p:nvSpPr>
        <p:spPr/>
        <p:txBody>
          <a:bodyPr/>
          <a:lstStyle/>
          <a:p>
            <a:r>
              <a:rPr lang="en-US" dirty="0" smtClean="0"/>
              <a:t>Non-Linear Dynamics</a:t>
            </a:r>
            <a:endParaRPr lang="en-US" dirty="0"/>
          </a:p>
        </p:txBody>
      </p:sp>
      <p:pic>
        <p:nvPicPr>
          <p:cNvPr id="159746" name="Picture 2"/>
          <p:cNvPicPr>
            <a:picLocks noChangeAspect="1" noChangeArrowheads="1"/>
          </p:cNvPicPr>
          <p:nvPr/>
        </p:nvPicPr>
        <p:blipFill>
          <a:blip r:embed="rId4" cstate="print"/>
          <a:srcRect/>
          <a:stretch>
            <a:fillRect/>
          </a:stretch>
        </p:blipFill>
        <p:spPr bwMode="auto">
          <a:xfrm>
            <a:off x="5129213" y="3033983"/>
            <a:ext cx="3100387" cy="2530082"/>
          </a:xfrm>
          <a:prstGeom prst="rect">
            <a:avLst/>
          </a:prstGeom>
          <a:noFill/>
          <a:ln w="9525">
            <a:noFill/>
            <a:miter lim="800000"/>
            <a:headEnd/>
            <a:tailEnd/>
          </a:ln>
        </p:spPr>
      </p:pic>
      <p:sp>
        <p:nvSpPr>
          <p:cNvPr id="13" name="Slide Number Placeholder 5"/>
          <p:cNvSpPr txBox="1">
            <a:spLocks/>
          </p:cNvSpPr>
          <p:nvPr/>
        </p:nvSpPr>
        <p:spPr bwMode="auto">
          <a:xfrm>
            <a:off x="6553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0125FF-BB24-4E35-A16F-56F53C051783}"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482"/>
                                        </p:tgtEl>
                                        <p:attrNameLst>
                                          <p:attrName>style.visibility</p:attrName>
                                        </p:attrNameLst>
                                      </p:cBhvr>
                                      <p:to>
                                        <p:strVal val="visible"/>
                                      </p:to>
                                    </p:set>
                                    <p:anim calcmode="lin" valueType="num">
                                      <p:cBhvr additive="base">
                                        <p:cTn id="17" dur="500" fill="hold"/>
                                        <p:tgtEl>
                                          <p:spTgt spid="20482"/>
                                        </p:tgtEl>
                                        <p:attrNameLst>
                                          <p:attrName>ppt_x</p:attrName>
                                        </p:attrNameLst>
                                      </p:cBhvr>
                                      <p:tavLst>
                                        <p:tav tm="0">
                                          <p:val>
                                            <p:strVal val="0-#ppt_w/2"/>
                                          </p:val>
                                        </p:tav>
                                        <p:tav tm="100000">
                                          <p:val>
                                            <p:strVal val="#ppt_x"/>
                                          </p:val>
                                        </p:tav>
                                      </p:tavLst>
                                    </p:anim>
                                    <p:anim calcmode="lin" valueType="num">
                                      <p:cBhvr additive="base">
                                        <p:cTn id="18" dur="500" fill="hold"/>
                                        <p:tgtEl>
                                          <p:spTgt spid="2048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59746"/>
                                        </p:tgtEl>
                                        <p:attrNameLst>
                                          <p:attrName>style.visibility</p:attrName>
                                        </p:attrNameLst>
                                      </p:cBhvr>
                                      <p:to>
                                        <p:strVal val="visible"/>
                                      </p:to>
                                    </p:set>
                                    <p:anim calcmode="lin" valueType="num">
                                      <p:cBhvr additive="base">
                                        <p:cTn id="21" dur="500" fill="hold"/>
                                        <p:tgtEl>
                                          <p:spTgt spid="159746"/>
                                        </p:tgtEl>
                                        <p:attrNameLst>
                                          <p:attrName>ppt_x</p:attrName>
                                        </p:attrNameLst>
                                      </p:cBhvr>
                                      <p:tavLst>
                                        <p:tav tm="0">
                                          <p:val>
                                            <p:strVal val="1+#ppt_w/2"/>
                                          </p:val>
                                        </p:tav>
                                        <p:tav tm="100000">
                                          <p:val>
                                            <p:strVal val="#ppt_x"/>
                                          </p:val>
                                        </p:tav>
                                      </p:tavLst>
                                    </p:anim>
                                    <p:anim calcmode="lin" valueType="num">
                                      <p:cBhvr additive="base">
                                        <p:cTn id="22" dur="500" fill="hold"/>
                                        <p:tgtEl>
                                          <p:spTgt spid="1597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13" end="13"/>
                                            </p:txEl>
                                          </p:spTgt>
                                        </p:tgtEl>
                                        <p:attrNameLst>
                                          <p:attrName>style.visibility</p:attrName>
                                        </p:attrNameLst>
                                      </p:cBhvr>
                                      <p:to>
                                        <p:strVal val="visible"/>
                                      </p:to>
                                    </p:set>
                                    <p:anim calcmode="lin" valueType="num">
                                      <p:cBhvr additive="base">
                                        <p:cTn id="2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anim calcmode="lin" valueType="num">
                                      <p:cBhvr additive="base">
                                        <p:cTn id="33" dur="5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anim calcmode="lin" valueType="num">
                                      <p:cBhvr additive="base">
                                        <p:cTn id="39"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21600000">
                                      <p:cBhvr>
                                        <p:cTn id="44" dur="2000" fill="hold"/>
                                        <p:tgtEl>
                                          <p:spTgt spid="5">
                                            <p:txEl>
                                              <p:pRg st="15" end="1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5257800" cy="1143000"/>
          </a:xfrm>
        </p:spPr>
        <p:txBody>
          <a:bodyPr/>
          <a:lstStyle/>
          <a:p>
            <a:r>
              <a:rPr lang="en-US" dirty="0" smtClean="0"/>
              <a:t>Injection bump issues</a:t>
            </a:r>
            <a:endParaRPr lang="en-US" dirty="0"/>
          </a:p>
        </p:txBody>
      </p:sp>
      <p:sp>
        <p:nvSpPr>
          <p:cNvPr id="3" name="Content Placeholder 2"/>
          <p:cNvSpPr>
            <a:spLocks noGrp="1"/>
          </p:cNvSpPr>
          <p:nvPr>
            <p:ph idx="1"/>
          </p:nvPr>
        </p:nvSpPr>
        <p:spPr>
          <a:xfrm>
            <a:off x="152400" y="1676400"/>
            <a:ext cx="5105400" cy="4525963"/>
          </a:xfrm>
        </p:spPr>
        <p:txBody>
          <a:bodyPr/>
          <a:lstStyle/>
          <a:p>
            <a:r>
              <a:rPr lang="en-US" sz="2400" dirty="0" smtClean="0"/>
              <a:t>First kicks 6% larger</a:t>
            </a:r>
          </a:p>
          <a:p>
            <a:pPr lvl="1"/>
            <a:r>
              <a:rPr lang="en-US" sz="2000" dirty="0" smtClean="0"/>
              <a:t>Requires 1.3 mm more D.A.</a:t>
            </a:r>
          </a:p>
          <a:p>
            <a:pPr lvl="1"/>
            <a:r>
              <a:rPr lang="en-US" sz="2000" dirty="0" smtClean="0"/>
              <a:t>Will be corrected soon</a:t>
            </a:r>
          </a:p>
          <a:p>
            <a:r>
              <a:rPr lang="en-US" sz="2400" dirty="0" smtClean="0"/>
              <a:t>K2 strength insufficient </a:t>
            </a:r>
          </a:p>
          <a:p>
            <a:pPr lvl="1"/>
            <a:r>
              <a:rPr lang="en-US" sz="2000" dirty="0" smtClean="0"/>
              <a:t>Need 8 mm D.C. bump in expt.</a:t>
            </a:r>
          </a:p>
          <a:p>
            <a:pPr lvl="1"/>
            <a:r>
              <a:rPr lang="en-US" sz="2000" dirty="0" smtClean="0"/>
              <a:t>Move septum wall from 25 to 17 mm</a:t>
            </a:r>
          </a:p>
          <a:p>
            <a:pPr lvl="1"/>
            <a:r>
              <a:rPr lang="en-US" sz="2000" dirty="0" smtClean="0"/>
              <a:t>Will reduce kicker bump nonlinearities</a:t>
            </a:r>
          </a:p>
          <a:p>
            <a:r>
              <a:rPr lang="en-US" sz="2400" dirty="0" smtClean="0"/>
              <a:t>Will consider pulsed </a:t>
            </a:r>
            <a:r>
              <a:rPr lang="en-US" sz="2400" dirty="0" err="1" smtClean="0"/>
              <a:t>multipole</a:t>
            </a:r>
            <a:r>
              <a:rPr lang="en-US" sz="2400" dirty="0" smtClean="0"/>
              <a:t> injection</a:t>
            </a:r>
          </a:p>
          <a:p>
            <a:pPr lvl="1"/>
            <a:r>
              <a:rPr lang="en-US" sz="2000" dirty="0" smtClean="0"/>
              <a:t>This scheme also would benefit from septum upgrade</a:t>
            </a:r>
          </a:p>
        </p:txBody>
      </p:sp>
      <p:sp>
        <p:nvSpPr>
          <p:cNvPr id="6" name="Slide Number Placeholder 5"/>
          <p:cNvSpPr>
            <a:spLocks noGrp="1"/>
          </p:cNvSpPr>
          <p:nvPr>
            <p:ph type="sldNum" sz="quarter" idx="4"/>
          </p:nvPr>
        </p:nvSpPr>
        <p:spPr>
          <a:xfrm>
            <a:off x="6553200" y="6400801"/>
            <a:ext cx="2133600" cy="320674"/>
          </a:xfrm>
          <a:prstGeom prst="rect">
            <a:avLst/>
          </a:prstGeom>
        </p:spPr>
        <p:txBody>
          <a:bodyPr/>
          <a:lstStyle/>
          <a:p>
            <a:pPr>
              <a:defRPr/>
            </a:pPr>
            <a:fld id="{FE0125FF-BB24-4E35-A16F-56F53C051783}" type="slidenum">
              <a:rPr lang="en-US" smtClean="0"/>
              <a:pPr>
                <a:defRPr/>
              </a:pPr>
              <a:t>6</a:t>
            </a:fld>
            <a:endParaRPr lang="en-US"/>
          </a:p>
        </p:txBody>
      </p:sp>
      <p:pic>
        <p:nvPicPr>
          <p:cNvPr id="9" name="Picture 8" descr="2011-05-02-K3vsKick.jpg"/>
          <p:cNvPicPr>
            <a:picLocks noChangeAspect="1"/>
          </p:cNvPicPr>
          <p:nvPr/>
        </p:nvPicPr>
        <p:blipFill>
          <a:blip r:embed="rId3" cstate="print"/>
          <a:stretch>
            <a:fillRect/>
          </a:stretch>
        </p:blipFill>
        <p:spPr>
          <a:xfrm>
            <a:off x="5588000" y="762000"/>
            <a:ext cx="3556000" cy="2667000"/>
          </a:xfrm>
          <a:prstGeom prst="rect">
            <a:avLst/>
          </a:prstGeom>
        </p:spPr>
      </p:pic>
      <p:pic>
        <p:nvPicPr>
          <p:cNvPr id="10" name="Picture 9" descr="2011-05-02-KamplVSkick.jpg"/>
          <p:cNvPicPr>
            <a:picLocks noChangeAspect="1"/>
          </p:cNvPicPr>
          <p:nvPr/>
        </p:nvPicPr>
        <p:blipFill>
          <a:blip r:embed="rId4" cstate="print"/>
          <a:stretch>
            <a:fillRect/>
          </a:stretch>
        </p:blipFill>
        <p:spPr>
          <a:xfrm>
            <a:off x="5410200" y="3581400"/>
            <a:ext cx="3733800" cy="2800350"/>
          </a:xfrm>
          <a:prstGeom prst="rect">
            <a:avLst/>
          </a:prstGeom>
        </p:spPr>
      </p:pic>
      <p:sp>
        <p:nvSpPr>
          <p:cNvPr id="13"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4"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Optics</a:t>
            </a:r>
            <a:endParaRPr lang="en-US" dirty="0"/>
          </a:p>
        </p:txBody>
      </p:sp>
      <p:sp>
        <p:nvSpPr>
          <p:cNvPr id="3" name="Content Placeholder 2"/>
          <p:cNvSpPr>
            <a:spLocks noGrp="1"/>
          </p:cNvSpPr>
          <p:nvPr>
            <p:ph idx="1"/>
          </p:nvPr>
        </p:nvSpPr>
        <p:spPr>
          <a:xfrm>
            <a:off x="292100" y="1373155"/>
            <a:ext cx="8333740" cy="4525963"/>
          </a:xfrm>
        </p:spPr>
        <p:txBody>
          <a:bodyPr/>
          <a:lstStyle/>
          <a:p>
            <a:pPr marL="457200" indent="-457200">
              <a:buFont typeface="+mj-lt"/>
              <a:buAutoNum type="arabicPeriod"/>
            </a:pPr>
            <a:r>
              <a:rPr lang="en-US" sz="2000" dirty="0" smtClean="0"/>
              <a:t>New </a:t>
            </a:r>
            <a:r>
              <a:rPr lang="en-US" sz="2000" dirty="0" err="1" smtClean="0"/>
              <a:t>sextupole</a:t>
            </a:r>
            <a:r>
              <a:rPr lang="en-US" sz="2000" dirty="0" smtClean="0"/>
              <a:t> magnets</a:t>
            </a:r>
          </a:p>
          <a:p>
            <a:pPr marL="857250" lvl="1" indent="-457200"/>
            <a:r>
              <a:rPr lang="en-US" sz="1800" dirty="0" smtClean="0"/>
              <a:t>Two families</a:t>
            </a:r>
          </a:p>
          <a:p>
            <a:pPr marL="857250" lvl="1" indent="-457200"/>
            <a:r>
              <a:rPr lang="en-US" sz="1800" dirty="0" smtClean="0"/>
              <a:t>On steering magnets</a:t>
            </a:r>
            <a:endParaRPr lang="en-US" sz="2000" dirty="0" smtClean="0"/>
          </a:p>
          <a:p>
            <a:pPr marL="457200" indent="-457200">
              <a:buFont typeface="+mj-lt"/>
              <a:buAutoNum type="arabicPeriod"/>
            </a:pPr>
            <a:endParaRPr lang="en-US" sz="2000" dirty="0" smtClean="0"/>
          </a:p>
          <a:p>
            <a:pPr marL="457200" indent="-457200">
              <a:buFont typeface="+mj-lt"/>
              <a:buAutoNum type="arabicPeriod"/>
            </a:pPr>
            <a:r>
              <a:rPr lang="en-US" sz="2000" dirty="0" err="1" smtClean="0"/>
              <a:t>Octupole</a:t>
            </a:r>
            <a:r>
              <a:rPr lang="en-US" sz="2000" dirty="0" smtClean="0"/>
              <a:t> magnets</a:t>
            </a:r>
          </a:p>
          <a:p>
            <a:pPr marL="457200" indent="-457200">
              <a:buFont typeface="+mj-lt"/>
              <a:buAutoNum type="arabicPeriod"/>
            </a:pPr>
            <a:endParaRPr lang="en-US" sz="2000" dirty="0" smtClean="0"/>
          </a:p>
          <a:p>
            <a:pPr marL="457200" indent="-457200">
              <a:buFont typeface="+mj-lt"/>
              <a:buAutoNum type="arabicPeriod"/>
            </a:pPr>
            <a:endParaRPr lang="en-US" sz="2000" dirty="0" smtClean="0"/>
          </a:p>
          <a:p>
            <a:pPr marL="457200" indent="-457200">
              <a:buFont typeface="+mj-lt"/>
              <a:buAutoNum type="arabicPeriod"/>
            </a:pPr>
            <a:r>
              <a:rPr lang="en-US" sz="2000" dirty="0" smtClean="0"/>
              <a:t>MOGA elegant tracking, 6.7 nm lattice, with 21 sextupole families</a:t>
            </a:r>
          </a:p>
          <a:p>
            <a:pPr marL="457200" indent="-457200">
              <a:buFont typeface="+mj-lt"/>
              <a:buAutoNum type="arabicPeriod"/>
            </a:pPr>
            <a:endParaRPr lang="en-US" sz="2000" dirty="0"/>
          </a:p>
        </p:txBody>
      </p:sp>
      <p:pic>
        <p:nvPicPr>
          <p:cNvPr id="6" name="Picture 2"/>
          <p:cNvPicPr>
            <a:picLocks noChangeAspect="1" noChangeArrowheads="1"/>
          </p:cNvPicPr>
          <p:nvPr/>
        </p:nvPicPr>
        <p:blipFill>
          <a:blip r:embed="rId3" cstate="print"/>
          <a:srcRect/>
          <a:stretch>
            <a:fillRect/>
          </a:stretch>
        </p:blipFill>
        <p:spPr bwMode="auto">
          <a:xfrm>
            <a:off x="4744351" y="1601689"/>
            <a:ext cx="2340082" cy="764629"/>
          </a:xfrm>
          <a:prstGeom prst="rect">
            <a:avLst/>
          </a:prstGeom>
          <a:noFill/>
          <a:ln w="9525">
            <a:noFill/>
            <a:miter lim="800000"/>
            <a:headEnd/>
            <a:tailEnd/>
          </a:ln>
        </p:spPr>
      </p:pic>
      <p:sp>
        <p:nvSpPr>
          <p:cNvPr id="7" name="TextBox 6"/>
          <p:cNvSpPr txBox="1"/>
          <p:nvPr/>
        </p:nvSpPr>
        <p:spPr>
          <a:xfrm>
            <a:off x="4744351" y="1447800"/>
            <a:ext cx="564578" cy="307777"/>
          </a:xfrm>
          <a:prstGeom prst="rect">
            <a:avLst/>
          </a:prstGeom>
          <a:noFill/>
        </p:spPr>
        <p:txBody>
          <a:bodyPr wrap="none" rtlCol="0">
            <a:spAutoFit/>
          </a:bodyPr>
          <a:lstStyle/>
          <a:p>
            <a:r>
              <a:rPr lang="en-US" sz="1400" b="1" dirty="0" smtClean="0"/>
              <a:t>SHA</a:t>
            </a:r>
            <a:endParaRPr lang="en-US" sz="1400" b="1" dirty="0"/>
          </a:p>
        </p:txBody>
      </p:sp>
      <p:sp>
        <p:nvSpPr>
          <p:cNvPr id="8" name="TextBox 7"/>
          <p:cNvSpPr txBox="1"/>
          <p:nvPr/>
        </p:nvSpPr>
        <p:spPr>
          <a:xfrm>
            <a:off x="6601405" y="1453068"/>
            <a:ext cx="564578" cy="307777"/>
          </a:xfrm>
          <a:prstGeom prst="rect">
            <a:avLst/>
          </a:prstGeom>
          <a:noFill/>
        </p:spPr>
        <p:txBody>
          <a:bodyPr wrap="none" rtlCol="0">
            <a:spAutoFit/>
          </a:bodyPr>
          <a:lstStyle/>
          <a:p>
            <a:r>
              <a:rPr lang="en-US" sz="1400" b="1" dirty="0" smtClean="0"/>
              <a:t>SHB</a:t>
            </a:r>
            <a:endParaRPr lang="en-US" sz="1400" b="1" dirty="0"/>
          </a:p>
        </p:txBody>
      </p:sp>
      <p:grpSp>
        <p:nvGrpSpPr>
          <p:cNvPr id="4" name="Group 8"/>
          <p:cNvGrpSpPr/>
          <p:nvPr/>
        </p:nvGrpSpPr>
        <p:grpSpPr>
          <a:xfrm>
            <a:off x="3978578" y="2514600"/>
            <a:ext cx="3431275" cy="1297754"/>
            <a:chOff x="2438400" y="289479"/>
            <a:chExt cx="3971925" cy="1948896"/>
          </a:xfrm>
        </p:grpSpPr>
        <p:pic>
          <p:nvPicPr>
            <p:cNvPr id="10" name="Picture 2"/>
            <p:cNvPicPr>
              <a:picLocks noChangeAspect="1" noChangeArrowheads="1"/>
            </p:cNvPicPr>
            <p:nvPr/>
          </p:nvPicPr>
          <p:blipFill>
            <a:blip r:embed="rId3" cstate="print"/>
            <a:srcRect/>
            <a:stretch>
              <a:fillRect/>
            </a:stretch>
          </p:blipFill>
          <p:spPr bwMode="auto">
            <a:xfrm>
              <a:off x="2438400" y="762000"/>
              <a:ext cx="3971925" cy="1476375"/>
            </a:xfrm>
            <a:prstGeom prst="rect">
              <a:avLst/>
            </a:prstGeom>
            <a:noFill/>
            <a:ln w="9525">
              <a:noFill/>
              <a:miter lim="800000"/>
              <a:headEnd/>
              <a:tailEnd/>
            </a:ln>
          </p:spPr>
        </p:pic>
        <p:cxnSp>
          <p:nvCxnSpPr>
            <p:cNvPr id="11" name="Straight Arrow Connector 10"/>
            <p:cNvCxnSpPr/>
            <p:nvPr/>
          </p:nvCxnSpPr>
          <p:spPr>
            <a:xfrm rot="16200000" flipV="1">
              <a:off x="4077494" y="1488251"/>
              <a:ext cx="304800" cy="746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flipH="1" flipV="1">
              <a:off x="4422317" y="1487458"/>
              <a:ext cx="304799" cy="761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06785" y="1601758"/>
              <a:ext cx="913061" cy="421219"/>
            </a:xfrm>
            <a:prstGeom prst="rect">
              <a:avLst/>
            </a:prstGeom>
            <a:noFill/>
          </p:spPr>
          <p:txBody>
            <a:bodyPr wrap="none" rtlCol="0">
              <a:spAutoFit/>
            </a:bodyPr>
            <a:lstStyle/>
            <a:p>
              <a:r>
                <a:rPr lang="en-US" sz="1400" b="1" dirty="0" smtClean="0"/>
                <a:t>SF+OF</a:t>
              </a:r>
              <a:endParaRPr lang="en-US" sz="1400" b="1" dirty="0"/>
            </a:p>
          </p:txBody>
        </p:sp>
        <p:cxnSp>
          <p:nvCxnSpPr>
            <p:cNvPr id="14" name="Straight Arrow Connector 13"/>
            <p:cNvCxnSpPr/>
            <p:nvPr/>
          </p:nvCxnSpPr>
          <p:spPr>
            <a:xfrm rot="10800000" flipV="1">
              <a:off x="3886201" y="611157"/>
              <a:ext cx="3810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419600" y="611157"/>
              <a:ext cx="5334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53400" y="289479"/>
              <a:ext cx="962704" cy="421219"/>
            </a:xfrm>
            <a:prstGeom prst="rect">
              <a:avLst/>
            </a:prstGeom>
            <a:noFill/>
          </p:spPr>
          <p:txBody>
            <a:bodyPr wrap="none" rtlCol="0">
              <a:spAutoFit/>
            </a:bodyPr>
            <a:lstStyle/>
            <a:p>
              <a:r>
                <a:rPr lang="en-US" sz="1400" b="1" dirty="0" smtClean="0"/>
                <a:t>SD+OD</a:t>
              </a:r>
              <a:endParaRPr lang="en-US" sz="1400" b="1" dirty="0"/>
            </a:p>
          </p:txBody>
        </p:sp>
      </p:grpSp>
      <p:grpSp>
        <p:nvGrpSpPr>
          <p:cNvPr id="5" name="Group 23"/>
          <p:cNvGrpSpPr/>
          <p:nvPr/>
        </p:nvGrpSpPr>
        <p:grpSpPr>
          <a:xfrm>
            <a:off x="1905000" y="4267200"/>
            <a:ext cx="5167200" cy="2057400"/>
            <a:chOff x="118289" y="3962824"/>
            <a:chExt cx="5292751" cy="2186410"/>
          </a:xfrm>
        </p:grpSpPr>
        <p:pic>
          <p:nvPicPr>
            <p:cNvPr id="21506" name="Picture 2"/>
            <p:cNvPicPr>
              <a:picLocks noChangeAspect="1" noChangeArrowheads="1"/>
            </p:cNvPicPr>
            <p:nvPr/>
          </p:nvPicPr>
          <p:blipFill>
            <a:blip r:embed="rId4" cstate="print"/>
            <a:srcRect/>
            <a:stretch>
              <a:fillRect/>
            </a:stretch>
          </p:blipFill>
          <p:spPr bwMode="auto">
            <a:xfrm>
              <a:off x="118289" y="3962824"/>
              <a:ext cx="5292751" cy="2186410"/>
            </a:xfrm>
            <a:prstGeom prst="rect">
              <a:avLst/>
            </a:prstGeom>
            <a:noFill/>
            <a:ln w="9525">
              <a:noFill/>
              <a:miter lim="800000"/>
              <a:headEnd/>
              <a:tailEnd/>
            </a:ln>
          </p:spPr>
        </p:pic>
        <p:cxnSp>
          <p:nvCxnSpPr>
            <p:cNvPr id="22" name="Straight Arrow Connector 21"/>
            <p:cNvCxnSpPr/>
            <p:nvPr/>
          </p:nvCxnSpPr>
          <p:spPr bwMode="auto">
            <a:xfrm rot="16200000" flipH="1">
              <a:off x="1409534" y="4462572"/>
              <a:ext cx="694950" cy="581889"/>
            </a:xfrm>
            <a:prstGeom prst="straightConnector1">
              <a:avLst/>
            </a:prstGeom>
            <a:ln>
              <a:solidFill>
                <a:srgbClr val="FF0000"/>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5" name="TextBox 24"/>
            <p:cNvSpPr txBox="1"/>
            <p:nvPr/>
          </p:nvSpPr>
          <p:spPr>
            <a:xfrm>
              <a:off x="1254466" y="4118579"/>
              <a:ext cx="1277137" cy="369332"/>
            </a:xfrm>
            <a:prstGeom prst="rect">
              <a:avLst/>
            </a:prstGeom>
            <a:noFill/>
          </p:spPr>
          <p:txBody>
            <a:bodyPr wrap="square" rtlCol="0">
              <a:spAutoFit/>
            </a:bodyPr>
            <a:lstStyle/>
            <a:p>
              <a:r>
                <a:rPr lang="en-US" b="1" dirty="0" smtClean="0">
                  <a:solidFill>
                    <a:srgbClr val="FF0000"/>
                  </a:solidFill>
                </a:rPr>
                <a:t>start</a:t>
              </a:r>
              <a:endParaRPr lang="en-US" b="1" dirty="0">
                <a:solidFill>
                  <a:srgbClr val="FF0000"/>
                </a:solidFill>
              </a:endParaRPr>
            </a:p>
          </p:txBody>
        </p:sp>
        <p:sp>
          <p:nvSpPr>
            <p:cNvPr id="26" name="TextBox 25"/>
            <p:cNvSpPr txBox="1"/>
            <p:nvPr/>
          </p:nvSpPr>
          <p:spPr>
            <a:xfrm>
              <a:off x="3513394" y="5202020"/>
              <a:ext cx="1709140" cy="369332"/>
            </a:xfrm>
            <a:prstGeom prst="rect">
              <a:avLst/>
            </a:prstGeom>
            <a:noFill/>
          </p:spPr>
          <p:txBody>
            <a:bodyPr wrap="square" rtlCol="0">
              <a:spAutoFit/>
            </a:bodyPr>
            <a:lstStyle/>
            <a:p>
              <a:r>
                <a:rPr lang="en-US" b="1" dirty="0" smtClean="0">
                  <a:solidFill>
                    <a:srgbClr val="00B0F0"/>
                  </a:solidFill>
                </a:rPr>
                <a:t>best results</a:t>
              </a:r>
              <a:endParaRPr lang="en-US" b="1" dirty="0">
                <a:solidFill>
                  <a:srgbClr val="00B0F0"/>
                </a:solidFill>
              </a:endParaRPr>
            </a:p>
          </p:txBody>
        </p:sp>
        <p:cxnSp>
          <p:nvCxnSpPr>
            <p:cNvPr id="27" name="Straight Arrow Connector 26"/>
            <p:cNvCxnSpPr/>
            <p:nvPr/>
          </p:nvCxnSpPr>
          <p:spPr bwMode="auto">
            <a:xfrm rot="5400000" flipH="1" flipV="1">
              <a:off x="4457660" y="4911082"/>
              <a:ext cx="717920" cy="100213"/>
            </a:xfrm>
            <a:prstGeom prst="straightConnector1">
              <a:avLst/>
            </a:prstGeom>
            <a:ln>
              <a:solidFill>
                <a:srgbClr val="00B0F0"/>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30" name="Slide Number Placeholder 5"/>
          <p:cNvSpPr txBox="1">
            <a:spLocks/>
          </p:cNvSpPr>
          <p:nvPr/>
        </p:nvSpPr>
        <p:spPr bwMode="auto">
          <a:xfrm>
            <a:off x="6553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E0125FF-BB24-4E35-A16F-56F53C051783}"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4"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31"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MOGA codes</a:t>
            </a:r>
            <a:endParaRPr lang="en-US" dirty="0"/>
          </a:p>
        </p:txBody>
      </p:sp>
      <p:sp>
        <p:nvSpPr>
          <p:cNvPr id="3" name="Content Placeholder 2"/>
          <p:cNvSpPr>
            <a:spLocks noGrp="1"/>
          </p:cNvSpPr>
          <p:nvPr>
            <p:ph idx="1"/>
          </p:nvPr>
        </p:nvSpPr>
        <p:spPr>
          <a:xfrm>
            <a:off x="228600" y="1447800"/>
            <a:ext cx="8229600" cy="4953000"/>
          </a:xfrm>
        </p:spPr>
        <p:txBody>
          <a:bodyPr/>
          <a:lstStyle/>
          <a:p>
            <a:r>
              <a:rPr lang="en-US" sz="2800" dirty="0" smtClean="0"/>
              <a:t>Lanfa, elegant</a:t>
            </a:r>
          </a:p>
          <a:p>
            <a:pPr lvl="1"/>
            <a:r>
              <a:rPr lang="en-US" sz="2400" dirty="0" smtClean="0"/>
              <a:t>Objectives: </a:t>
            </a:r>
          </a:p>
          <a:p>
            <a:pPr lvl="2"/>
            <a:r>
              <a:rPr lang="en-US" sz="2000" dirty="0" smtClean="0"/>
              <a:t>Dynamic aperture </a:t>
            </a:r>
          </a:p>
          <a:p>
            <a:pPr lvl="2"/>
            <a:r>
              <a:rPr lang="en-US" sz="2000" dirty="0" smtClean="0"/>
              <a:t>Lifetime</a:t>
            </a:r>
          </a:p>
          <a:p>
            <a:r>
              <a:rPr lang="en-US" sz="2800" dirty="0" smtClean="0"/>
              <a:t>Xiaobiao, new </a:t>
            </a:r>
            <a:r>
              <a:rPr lang="en-US" sz="2800" dirty="0" smtClean="0"/>
              <a:t>code </a:t>
            </a:r>
            <a:endParaRPr lang="en-US" sz="2800" dirty="0" smtClean="0"/>
          </a:p>
          <a:p>
            <a:pPr lvl="1"/>
            <a:r>
              <a:rPr lang="en-US" sz="2400" dirty="0" smtClean="0"/>
              <a:t>C++ tracking</a:t>
            </a:r>
          </a:p>
          <a:p>
            <a:pPr lvl="1"/>
            <a:r>
              <a:rPr lang="en-US" sz="2400" dirty="0" smtClean="0"/>
              <a:t>MATLAB shell</a:t>
            </a:r>
          </a:p>
          <a:p>
            <a:pPr lvl="1"/>
            <a:r>
              <a:rPr lang="en-US" sz="2400" dirty="0" smtClean="0"/>
              <a:t>Objectives:</a:t>
            </a:r>
          </a:p>
          <a:p>
            <a:pPr lvl="2"/>
            <a:r>
              <a:rPr lang="en-US" sz="2000" dirty="0" smtClean="0"/>
              <a:t>Dynamic aperture</a:t>
            </a:r>
          </a:p>
          <a:p>
            <a:pPr lvl="2"/>
            <a:r>
              <a:rPr lang="en-US" sz="2000" dirty="0" smtClean="0">
                <a:latin typeface="+mj-lt"/>
              </a:rPr>
              <a:t> </a:t>
            </a:r>
            <a:r>
              <a:rPr lang="en-US" sz="2000" dirty="0" smtClean="0">
                <a:latin typeface="Symbol" pitchFamily="18" charset="2"/>
              </a:rPr>
              <a:t>d</a:t>
            </a:r>
            <a:r>
              <a:rPr lang="en-US" sz="2000" dirty="0" smtClean="0"/>
              <a:t>-aperture</a:t>
            </a:r>
          </a:p>
          <a:p>
            <a:pPr lvl="2"/>
            <a:r>
              <a:rPr lang="en-US" sz="2000" dirty="0" err="1" smtClean="0"/>
              <a:t>d</a:t>
            </a:r>
            <a:r>
              <a:rPr lang="en-US" sz="2000" dirty="0" err="1" smtClean="0">
                <a:latin typeface="Symbol" pitchFamily="18" charset="2"/>
              </a:rPr>
              <a:t>n</a:t>
            </a:r>
            <a:r>
              <a:rPr lang="en-US" sz="2000" baseline="-25000" dirty="0" err="1" smtClean="0"/>
              <a:t>x,y</a:t>
            </a:r>
            <a:r>
              <a:rPr lang="en-US" sz="2000" dirty="0" smtClean="0"/>
              <a:t>/</a:t>
            </a:r>
            <a:r>
              <a:rPr lang="en-US" sz="2000" dirty="0" err="1" smtClean="0"/>
              <a:t>dJ</a:t>
            </a:r>
            <a:r>
              <a:rPr lang="en-US" sz="2000" baseline="-25000" dirty="0" err="1" smtClean="0"/>
              <a:t>x,y</a:t>
            </a:r>
            <a:endParaRPr lang="en-US" sz="2000" baseline="-25000" dirty="0" smtClean="0"/>
          </a:p>
          <a:p>
            <a:pPr lvl="2"/>
            <a:r>
              <a:rPr lang="en-US" sz="2000" dirty="0" smtClean="0"/>
              <a:t>Tune diffusion</a:t>
            </a:r>
          </a:p>
        </p:txBody>
      </p:sp>
      <p:sp>
        <p:nvSpPr>
          <p:cNvPr id="4" name="Slide Number Placeholder 3"/>
          <p:cNvSpPr>
            <a:spLocks noGrp="1"/>
          </p:cNvSpPr>
          <p:nvPr>
            <p:ph type="sldNum" sz="quarter" idx="4"/>
          </p:nvPr>
        </p:nvSpPr>
        <p:spPr/>
        <p:txBody>
          <a:bodyPr/>
          <a:lstStyle/>
          <a:p>
            <a:pPr>
              <a:defRPr/>
            </a:pPr>
            <a:fld id="{FE0125FF-BB24-4E35-A16F-56F53C051783}" type="slidenum">
              <a:rPr lang="en-US" smtClean="0"/>
              <a:pPr>
                <a:defRPr/>
              </a:pPr>
              <a:t>8</a:t>
            </a:fld>
            <a:endParaRPr lang="en-US" dirty="0"/>
          </a:p>
        </p:txBody>
      </p:sp>
      <p:pic>
        <p:nvPicPr>
          <p:cNvPr id="7" name="Picture 2"/>
          <p:cNvPicPr>
            <a:picLocks noChangeAspect="1" noChangeArrowheads="1"/>
          </p:cNvPicPr>
          <p:nvPr/>
        </p:nvPicPr>
        <p:blipFill>
          <a:blip r:embed="rId3" cstate="print"/>
          <a:srcRect/>
          <a:stretch>
            <a:fillRect/>
          </a:stretch>
        </p:blipFill>
        <p:spPr bwMode="auto">
          <a:xfrm>
            <a:off x="3976800" y="1390650"/>
            <a:ext cx="5167200" cy="20574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4343400" y="3505200"/>
            <a:ext cx="4800600" cy="2940221"/>
          </a:xfrm>
          <a:prstGeom prst="rect">
            <a:avLst/>
          </a:prstGeom>
          <a:noFill/>
          <a:ln w="9525">
            <a:noFill/>
            <a:miter lim="800000"/>
            <a:headEnd/>
            <a:tailEnd/>
          </a:ln>
          <a:effectLst/>
        </p:spPr>
      </p:pic>
      <p:sp>
        <p:nvSpPr>
          <p:cNvPr id="9" name="TextBox 8"/>
          <p:cNvSpPr txBox="1"/>
          <p:nvPr/>
        </p:nvSpPr>
        <p:spPr>
          <a:xfrm>
            <a:off x="6400800" y="6248400"/>
            <a:ext cx="838200" cy="261610"/>
          </a:xfrm>
          <a:prstGeom prst="rect">
            <a:avLst/>
          </a:prstGeom>
          <a:solidFill>
            <a:schemeClr val="bg1"/>
          </a:solidFill>
          <a:ln>
            <a:solidFill>
              <a:schemeClr val="accent3"/>
            </a:solidFill>
          </a:ln>
        </p:spPr>
        <p:txBody>
          <a:bodyPr wrap="square" rtlCol="0">
            <a:spAutoFit/>
          </a:bodyPr>
          <a:lstStyle/>
          <a:p>
            <a:r>
              <a:rPr lang="en-US" sz="1100" dirty="0" smtClean="0"/>
              <a:t>DA(A.U.)</a:t>
            </a:r>
            <a:endParaRPr lang="en-US" sz="1100" dirty="0"/>
          </a:p>
        </p:txBody>
      </p:sp>
      <p:cxnSp>
        <p:nvCxnSpPr>
          <p:cNvPr id="12" name="Straight Arrow Connector 11"/>
          <p:cNvCxnSpPr/>
          <p:nvPr/>
        </p:nvCxnSpPr>
        <p:spPr>
          <a:xfrm flipV="1">
            <a:off x="3810000" y="5029200"/>
            <a:ext cx="76200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13"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coupling</a:t>
            </a:r>
            <a:endParaRPr lang="en-US" dirty="0"/>
          </a:p>
        </p:txBody>
      </p:sp>
      <p:sp>
        <p:nvSpPr>
          <p:cNvPr id="3" name="Content Placeholder 2"/>
          <p:cNvSpPr>
            <a:spLocks noGrp="1"/>
          </p:cNvSpPr>
          <p:nvPr>
            <p:ph idx="1"/>
          </p:nvPr>
        </p:nvSpPr>
        <p:spPr>
          <a:xfrm>
            <a:off x="457200" y="1447800"/>
            <a:ext cx="8229600" cy="990600"/>
          </a:xfrm>
        </p:spPr>
        <p:txBody>
          <a:bodyPr/>
          <a:lstStyle/>
          <a:p>
            <a:r>
              <a:rPr lang="en-US" sz="2800" dirty="0" smtClean="0"/>
              <a:t>x-oscillations grow in y</a:t>
            </a:r>
          </a:p>
          <a:p>
            <a:r>
              <a:rPr lang="en-US" sz="2800" dirty="0" smtClean="0"/>
              <a:t>Loss on vertical aperture, 1000s of turns</a:t>
            </a:r>
          </a:p>
          <a:p>
            <a:r>
              <a:rPr lang="en-US" sz="2800" dirty="0" smtClean="0"/>
              <a:t>Track with vertical aperture &amp; many turns</a:t>
            </a:r>
          </a:p>
        </p:txBody>
      </p:sp>
      <p:sp>
        <p:nvSpPr>
          <p:cNvPr id="6" name="Slide Number Placeholder 5"/>
          <p:cNvSpPr>
            <a:spLocks noGrp="1"/>
          </p:cNvSpPr>
          <p:nvPr>
            <p:ph type="sldNum" sz="quarter" idx="4"/>
          </p:nvPr>
        </p:nvSpPr>
        <p:spPr>
          <a:xfrm>
            <a:off x="6553200" y="6461126"/>
            <a:ext cx="2133600" cy="320674"/>
          </a:xfrm>
          <a:prstGeom prst="rect">
            <a:avLst/>
          </a:prstGeom>
        </p:spPr>
        <p:txBody>
          <a:bodyPr/>
          <a:lstStyle/>
          <a:p>
            <a:pPr>
              <a:defRPr/>
            </a:pPr>
            <a:fld id="{FE0125FF-BB24-4E35-A16F-56F53C051783}" type="slidenum">
              <a:rPr lang="en-US" smtClean="0"/>
              <a:pPr>
                <a:defRPr/>
              </a:pPr>
              <a:t>9</a:t>
            </a:fld>
            <a:endParaRPr lang="en-US" dirty="0"/>
          </a:p>
        </p:txBody>
      </p:sp>
      <p:pic>
        <p:nvPicPr>
          <p:cNvPr id="160770" name="Picture 2"/>
          <p:cNvPicPr>
            <a:picLocks noChangeAspect="1" noChangeArrowheads="1"/>
          </p:cNvPicPr>
          <p:nvPr/>
        </p:nvPicPr>
        <p:blipFill>
          <a:blip r:embed="rId3" cstate="print"/>
          <a:srcRect/>
          <a:stretch>
            <a:fillRect/>
          </a:stretch>
        </p:blipFill>
        <p:spPr bwMode="auto">
          <a:xfrm>
            <a:off x="1" y="3477125"/>
            <a:ext cx="4114800" cy="3054754"/>
          </a:xfrm>
          <a:prstGeom prst="rect">
            <a:avLst/>
          </a:prstGeom>
          <a:noFill/>
          <a:ln w="9525">
            <a:noFill/>
            <a:miter lim="800000"/>
            <a:headEnd/>
            <a:tailEnd/>
          </a:ln>
        </p:spPr>
      </p:pic>
      <p:pic>
        <p:nvPicPr>
          <p:cNvPr id="160771" name="Picture 3"/>
          <p:cNvPicPr>
            <a:picLocks noChangeAspect="1" noChangeArrowheads="1"/>
          </p:cNvPicPr>
          <p:nvPr/>
        </p:nvPicPr>
        <p:blipFill>
          <a:blip r:embed="rId4" cstate="print"/>
          <a:srcRect/>
          <a:stretch>
            <a:fillRect/>
          </a:stretch>
        </p:blipFill>
        <p:spPr bwMode="auto">
          <a:xfrm>
            <a:off x="4572000" y="3505201"/>
            <a:ext cx="4067174" cy="2957944"/>
          </a:xfrm>
          <a:prstGeom prst="rect">
            <a:avLst/>
          </a:prstGeom>
          <a:noFill/>
          <a:ln w="9525">
            <a:noFill/>
            <a:miter lim="800000"/>
            <a:headEnd/>
            <a:tailEnd/>
          </a:ln>
        </p:spPr>
      </p:pic>
      <p:sp>
        <p:nvSpPr>
          <p:cNvPr id="14" name="TextBox 13"/>
          <p:cNvSpPr txBox="1"/>
          <p:nvPr/>
        </p:nvSpPr>
        <p:spPr>
          <a:xfrm>
            <a:off x="990600" y="3200400"/>
            <a:ext cx="2667000" cy="369332"/>
          </a:xfrm>
          <a:prstGeom prst="rect">
            <a:avLst/>
          </a:prstGeom>
          <a:noFill/>
        </p:spPr>
        <p:txBody>
          <a:bodyPr wrap="square" rtlCol="0">
            <a:spAutoFit/>
          </a:bodyPr>
          <a:lstStyle/>
          <a:p>
            <a:r>
              <a:rPr lang="en-US" dirty="0" smtClean="0"/>
              <a:t>5 mm physical aperture</a:t>
            </a:r>
            <a:endParaRPr lang="en-US" dirty="0"/>
          </a:p>
        </p:txBody>
      </p:sp>
      <p:sp>
        <p:nvSpPr>
          <p:cNvPr id="15" name="TextBox 14"/>
          <p:cNvSpPr txBox="1"/>
          <p:nvPr/>
        </p:nvSpPr>
        <p:spPr>
          <a:xfrm>
            <a:off x="5791200" y="3200400"/>
            <a:ext cx="2667000" cy="369332"/>
          </a:xfrm>
          <a:prstGeom prst="rect">
            <a:avLst/>
          </a:prstGeom>
          <a:noFill/>
        </p:spPr>
        <p:txBody>
          <a:bodyPr wrap="square" rtlCol="0">
            <a:spAutoFit/>
          </a:bodyPr>
          <a:lstStyle/>
          <a:p>
            <a:r>
              <a:rPr lang="en-US" dirty="0" smtClean="0"/>
              <a:t>3 mm physical aperture</a:t>
            </a:r>
            <a:endParaRPr lang="en-US" dirty="0"/>
          </a:p>
        </p:txBody>
      </p:sp>
      <p:grpSp>
        <p:nvGrpSpPr>
          <p:cNvPr id="28" name="Group 27"/>
          <p:cNvGrpSpPr/>
          <p:nvPr/>
        </p:nvGrpSpPr>
        <p:grpSpPr>
          <a:xfrm>
            <a:off x="3962400" y="3810000"/>
            <a:ext cx="762000" cy="2045732"/>
            <a:chOff x="3962400" y="3810000"/>
            <a:chExt cx="762000" cy="2045732"/>
          </a:xfrm>
        </p:grpSpPr>
        <p:sp>
          <p:nvSpPr>
            <p:cNvPr id="16" name="TextBox 15"/>
            <p:cNvSpPr txBox="1"/>
            <p:nvPr/>
          </p:nvSpPr>
          <p:spPr>
            <a:xfrm rot="5400000">
              <a:off x="3804166" y="4654034"/>
              <a:ext cx="838200" cy="369332"/>
            </a:xfrm>
            <a:prstGeom prst="rect">
              <a:avLst/>
            </a:prstGeom>
            <a:noFill/>
          </p:spPr>
          <p:txBody>
            <a:bodyPr wrap="square" rtlCol="0">
              <a:spAutoFit/>
            </a:bodyPr>
            <a:lstStyle/>
            <a:p>
              <a:r>
                <a:rPr lang="en-US" dirty="0" smtClean="0"/>
                <a:t>turns</a:t>
              </a:r>
              <a:endParaRPr lang="en-US" dirty="0"/>
            </a:p>
          </p:txBody>
        </p:sp>
        <p:sp>
          <p:nvSpPr>
            <p:cNvPr id="17" name="TextBox 16"/>
            <p:cNvSpPr txBox="1"/>
            <p:nvPr/>
          </p:nvSpPr>
          <p:spPr>
            <a:xfrm>
              <a:off x="4038600" y="5486400"/>
              <a:ext cx="304800" cy="369332"/>
            </a:xfrm>
            <a:prstGeom prst="rect">
              <a:avLst/>
            </a:prstGeom>
            <a:noFill/>
          </p:spPr>
          <p:txBody>
            <a:bodyPr wrap="square" rtlCol="0">
              <a:spAutoFit/>
            </a:bodyPr>
            <a:lstStyle/>
            <a:p>
              <a:r>
                <a:rPr lang="en-US" dirty="0" smtClean="0"/>
                <a:t>0</a:t>
              </a:r>
              <a:endParaRPr lang="en-US" dirty="0"/>
            </a:p>
          </p:txBody>
        </p:sp>
        <p:sp>
          <p:nvSpPr>
            <p:cNvPr id="19" name="TextBox 18"/>
            <p:cNvSpPr txBox="1"/>
            <p:nvPr/>
          </p:nvSpPr>
          <p:spPr>
            <a:xfrm>
              <a:off x="3962400" y="3810000"/>
              <a:ext cx="762000" cy="369332"/>
            </a:xfrm>
            <a:prstGeom prst="rect">
              <a:avLst/>
            </a:prstGeom>
            <a:noFill/>
          </p:spPr>
          <p:txBody>
            <a:bodyPr wrap="square" rtlCol="0">
              <a:spAutoFit/>
            </a:bodyPr>
            <a:lstStyle/>
            <a:p>
              <a:r>
                <a:rPr lang="en-US" dirty="0" smtClean="0"/>
                <a:t>2000</a:t>
              </a:r>
              <a:endParaRPr lang="en-US" dirty="0"/>
            </a:p>
          </p:txBody>
        </p:sp>
        <p:cxnSp>
          <p:nvCxnSpPr>
            <p:cNvPr id="24" name="Straight Arrow Connector 23"/>
            <p:cNvCxnSpPr/>
            <p:nvPr/>
          </p:nvCxnSpPr>
          <p:spPr>
            <a:xfrm flipV="1">
              <a:off x="4191000" y="4114800"/>
              <a:ext cx="0" cy="381000"/>
            </a:xfrm>
            <a:prstGeom prst="straightConnector1">
              <a:avLst/>
            </a:prstGeom>
            <a:ln w="25400">
              <a:solidFill>
                <a:schemeClr val="accent4">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91000" y="5105400"/>
              <a:ext cx="0" cy="381000"/>
            </a:xfrm>
            <a:prstGeom prst="straightConnector1">
              <a:avLst/>
            </a:prstGeom>
            <a:ln w="25400">
              <a:solidFill>
                <a:schemeClr val="accent4">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rot="5400000">
            <a:off x="8376166" y="4749484"/>
            <a:ext cx="838200" cy="369332"/>
          </a:xfrm>
          <a:prstGeom prst="rect">
            <a:avLst/>
          </a:prstGeom>
          <a:noFill/>
        </p:spPr>
        <p:txBody>
          <a:bodyPr wrap="square" rtlCol="0">
            <a:spAutoFit/>
          </a:bodyPr>
          <a:lstStyle/>
          <a:p>
            <a:r>
              <a:rPr lang="en-US" dirty="0" smtClean="0"/>
              <a:t>turns</a:t>
            </a:r>
            <a:endParaRPr lang="en-US" dirty="0"/>
          </a:p>
        </p:txBody>
      </p:sp>
      <p:sp>
        <p:nvSpPr>
          <p:cNvPr id="31" name="TextBox 30"/>
          <p:cNvSpPr txBox="1"/>
          <p:nvPr/>
        </p:nvSpPr>
        <p:spPr>
          <a:xfrm>
            <a:off x="8610600" y="5486400"/>
            <a:ext cx="304800" cy="369332"/>
          </a:xfrm>
          <a:prstGeom prst="rect">
            <a:avLst/>
          </a:prstGeom>
          <a:noFill/>
        </p:spPr>
        <p:txBody>
          <a:bodyPr wrap="square" rtlCol="0">
            <a:spAutoFit/>
          </a:bodyPr>
          <a:lstStyle/>
          <a:p>
            <a:r>
              <a:rPr lang="en-US" dirty="0" smtClean="0"/>
              <a:t>0</a:t>
            </a:r>
            <a:endParaRPr lang="en-US" dirty="0"/>
          </a:p>
        </p:txBody>
      </p:sp>
      <p:sp>
        <p:nvSpPr>
          <p:cNvPr id="32" name="TextBox 31"/>
          <p:cNvSpPr txBox="1"/>
          <p:nvPr/>
        </p:nvSpPr>
        <p:spPr>
          <a:xfrm>
            <a:off x="8515150" y="3962400"/>
            <a:ext cx="762000" cy="369332"/>
          </a:xfrm>
          <a:prstGeom prst="rect">
            <a:avLst/>
          </a:prstGeom>
          <a:noFill/>
        </p:spPr>
        <p:txBody>
          <a:bodyPr wrap="square" rtlCol="0">
            <a:spAutoFit/>
          </a:bodyPr>
          <a:lstStyle/>
          <a:p>
            <a:r>
              <a:rPr lang="en-US" dirty="0" smtClean="0"/>
              <a:t>4000</a:t>
            </a:r>
            <a:endParaRPr lang="en-US" dirty="0"/>
          </a:p>
        </p:txBody>
      </p:sp>
      <p:cxnSp>
        <p:nvCxnSpPr>
          <p:cNvPr id="33" name="Straight Arrow Connector 32"/>
          <p:cNvCxnSpPr/>
          <p:nvPr/>
        </p:nvCxnSpPr>
        <p:spPr>
          <a:xfrm flipV="1">
            <a:off x="8763000" y="4210250"/>
            <a:ext cx="0" cy="381000"/>
          </a:xfrm>
          <a:prstGeom prst="straightConnector1">
            <a:avLst/>
          </a:prstGeom>
          <a:ln w="25400">
            <a:solidFill>
              <a:schemeClr val="accent4">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8763000" y="5181600"/>
            <a:ext cx="0" cy="381000"/>
          </a:xfrm>
          <a:prstGeom prst="straightConnector1">
            <a:avLst/>
          </a:prstGeom>
          <a:ln w="25400">
            <a:solidFill>
              <a:schemeClr val="accent4">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Date Placeholder 4"/>
          <p:cNvSpPr txBox="1">
            <a:spLocks/>
          </p:cNvSpPr>
          <p:nvPr/>
        </p:nvSpPr>
        <p:spPr bwMode="auto">
          <a:xfrm>
            <a:off x="457200" y="6461126"/>
            <a:ext cx="2133600" cy="3206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March 6, 2012</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
        <p:nvSpPr>
          <p:cNvPr id="23" name="Footer Placeholder 3"/>
          <p:cNvSpPr txBox="1">
            <a:spLocks/>
          </p:cNvSpPr>
          <p:nvPr/>
        </p:nvSpPr>
        <p:spPr bwMode="auto">
          <a:xfrm>
            <a:off x="2514600" y="6477000"/>
            <a:ext cx="4648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charset="0"/>
                <a:ea typeface="+mn-ea"/>
                <a:cs typeface="+mn-cs"/>
              </a:rPr>
              <a:t>ICFA Future Light Sources Workshop, J. Safranek</a:t>
            </a:r>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SRL BCS">
  <a:themeElements>
    <a:clrScheme name="SSRL B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SRL B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SRL B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SRL B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SRL B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SRL B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SRL B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SRL B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SRL B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SRL B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SRL B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SRL B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SRL B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SRL B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SSRL BCS</Template>
  <TotalTime>21726</TotalTime>
  <Words>1391</Words>
  <Application>Microsoft Office PowerPoint</Application>
  <PresentationFormat>On-screen Show (4:3)</PresentationFormat>
  <Paragraphs>371</Paragraphs>
  <Slides>23</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SSRL BCS</vt:lpstr>
      <vt:lpstr>Equation</vt:lpstr>
      <vt:lpstr>Slide 1</vt:lpstr>
      <vt:lpstr>SPEAR3 Potential</vt:lpstr>
      <vt:lpstr>Emittance Reduction</vt:lpstr>
      <vt:lpstr>Brightness plots (500 mA)</vt:lpstr>
      <vt:lpstr>Non-Linear Dynamics</vt:lpstr>
      <vt:lpstr>Injection bump issues</vt:lpstr>
      <vt:lpstr>Non-Linear Optics</vt:lpstr>
      <vt:lpstr>MOGA codes</vt:lpstr>
      <vt:lpstr>Nonlinear coupling</vt:lpstr>
      <vt:lpstr>4th order resonances</vt:lpstr>
      <vt:lpstr>MOGA, 5000 turn tracking, 6.7 nm lattice</vt:lpstr>
      <vt:lpstr>5000 turn MOGA tracking Resonance driving terms</vt:lpstr>
      <vt:lpstr>6.1 nm lattice (nx=15.32, hx=12cm)</vt:lpstr>
      <vt:lpstr>Minimize tunes vs. amplitude</vt:lpstr>
      <vt:lpstr>Small tune vs. amplitude</vt:lpstr>
      <vt:lpstr>Superconducting Damping Wigglers </vt:lpstr>
      <vt:lpstr>Dynamic aperture  measurement, (xb, d)</vt:lpstr>
      <vt:lpstr>Frequency map  measurement at SPEAR3</vt:lpstr>
      <vt:lpstr>Slide 19</vt:lpstr>
      <vt:lpstr>Filamentation</vt:lpstr>
      <vt:lpstr>Model vs. measurement</vt:lpstr>
      <vt:lpstr>Nonlinear coupling resonant loss measurements</vt:lpstr>
      <vt:lpstr>Questions</vt:lpstr>
    </vt:vector>
  </TitlesOfParts>
  <Company>Stanford Linear Accelerator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 All Hands Meeting</dc:title>
  <dc:creator>schmerge</dc:creator>
  <cp:lastModifiedBy>safranek</cp:lastModifiedBy>
  <cp:revision>544</cp:revision>
  <dcterms:created xsi:type="dcterms:W3CDTF">2008-01-28T23:13:27Z</dcterms:created>
  <dcterms:modified xsi:type="dcterms:W3CDTF">2012-03-06T17:23:39Z</dcterms:modified>
</cp:coreProperties>
</file>