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8" r:id="rId2"/>
  </p:sldMasterIdLst>
  <p:notesMasterIdLst>
    <p:notesMasterId r:id="rId36"/>
  </p:notesMasterIdLst>
  <p:handoutMasterIdLst>
    <p:handoutMasterId r:id="rId37"/>
  </p:handoutMasterIdLst>
  <p:sldIdLst>
    <p:sldId id="625" r:id="rId3"/>
    <p:sldId id="520" r:id="rId4"/>
    <p:sldId id="626" r:id="rId5"/>
    <p:sldId id="627" r:id="rId6"/>
    <p:sldId id="632" r:id="rId7"/>
    <p:sldId id="631" r:id="rId8"/>
    <p:sldId id="628" r:id="rId9"/>
    <p:sldId id="636" r:id="rId10"/>
    <p:sldId id="637" r:id="rId11"/>
    <p:sldId id="643" r:id="rId12"/>
    <p:sldId id="633" r:id="rId13"/>
    <p:sldId id="629" r:id="rId14"/>
    <p:sldId id="630" r:id="rId15"/>
    <p:sldId id="638" r:id="rId16"/>
    <p:sldId id="639" r:id="rId17"/>
    <p:sldId id="640" r:id="rId18"/>
    <p:sldId id="641" r:id="rId19"/>
    <p:sldId id="642" r:id="rId20"/>
    <p:sldId id="618" r:id="rId21"/>
    <p:sldId id="653" r:id="rId22"/>
    <p:sldId id="606" r:id="rId23"/>
    <p:sldId id="616" r:id="rId24"/>
    <p:sldId id="607" r:id="rId25"/>
    <p:sldId id="609" r:id="rId26"/>
    <p:sldId id="649" r:id="rId27"/>
    <p:sldId id="644" r:id="rId28"/>
    <p:sldId id="645" r:id="rId29"/>
    <p:sldId id="646" r:id="rId30"/>
    <p:sldId id="647" r:id="rId31"/>
    <p:sldId id="648" r:id="rId32"/>
    <p:sldId id="650" r:id="rId33"/>
    <p:sldId id="651" r:id="rId34"/>
    <p:sldId id="65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00FF"/>
    <a:srgbClr val="CCFFCC"/>
    <a:srgbClr val="66FF33"/>
    <a:srgbClr val="33CC33"/>
    <a:srgbClr val="FF0000"/>
    <a:srgbClr val="FFC000"/>
    <a:srgbClr val="996633"/>
    <a:srgbClr val="D60093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1143" autoAdjust="0"/>
  </p:normalViewPr>
  <p:slideViewPr>
    <p:cSldViewPr>
      <p:cViewPr varScale="1">
        <p:scale>
          <a:sx n="81" d="100"/>
          <a:sy n="81" d="100"/>
        </p:scale>
        <p:origin x="-11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69132-09DC-43AB-9286-0BE8AC43F1BD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61559-42FF-43B7-B739-418B76BD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E80A5D-E116-41B8-BB01-265F7BCEE9FE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17CE76-3A73-410F-9925-0508D7810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17CE76-3A73-410F-9925-0508D78109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FEL 2011, J. Wu, SLAC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FEL 2011, J. Wu, SLAC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2836863" y="6553200"/>
            <a:ext cx="394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FEL 2011, J. Wu, SLAC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142875" y="142875"/>
            <a:ext cx="8858250" cy="635793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Picture 3" descr="I:\slacHeader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320272"/>
            <a:ext cx="191625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"/>
          </a:effectLst>
        </p:spPr>
      </p:pic>
      <p:pic>
        <p:nvPicPr>
          <p:cNvPr id="6" name="Picture 2" descr="I:\DOE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6320272"/>
            <a:ext cx="101430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50800" dist="50800" sx="1000" sy="1000" algn="ctr" rotWithShape="0">
              <a:srgbClr val="000000"/>
            </a:outerShdw>
            <a:softEdge rad="12700"/>
          </a:effectLst>
        </p:spPr>
      </p:pic>
      <p:cxnSp>
        <p:nvCxnSpPr>
          <p:cNvPr id="7" name="直接连接符 6"/>
          <p:cNvCxnSpPr/>
          <p:nvPr/>
        </p:nvCxnSpPr>
        <p:spPr>
          <a:xfrm>
            <a:off x="168275" y="857250"/>
            <a:ext cx="8786813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5715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429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3600" cy="29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zh-CN" smtClean="0">
                <a:solidFill>
                  <a:prstClr val="black">
                    <a:tint val="75000"/>
                  </a:prstClr>
                </a:solidFill>
              </a:rPr>
              <a:t>FEL 2011, J. Wu, SLAC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90AA0B1-736B-4577-836A-A9119A67B8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FEL 2011, J. Wu, SLAC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2836863" y="6553200"/>
            <a:ext cx="394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>
              <a:defRPr/>
            </a:pPr>
            <a:r>
              <a:rPr lang="sv-SE" sz="1400" b="1" smtClean="0">
                <a:solidFill>
                  <a:srgbClr val="000000"/>
                </a:solidFill>
                <a:latin typeface="Arial"/>
              </a:rPr>
              <a:t>FEL 2011, J. Wu, SLAC</a:t>
            </a:r>
            <a:endParaRPr lang="en-US" sz="1400" b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142875" y="142875"/>
            <a:ext cx="8858250" cy="635793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Picture 3" descr="I:\slacHeader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320272"/>
            <a:ext cx="191625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"/>
          </a:effectLst>
        </p:spPr>
      </p:pic>
      <p:pic>
        <p:nvPicPr>
          <p:cNvPr id="6" name="Picture 2" descr="I:\DOE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6320272"/>
            <a:ext cx="101430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50800" dist="50800" sx="1000" sy="1000" algn="ctr" rotWithShape="0">
              <a:srgbClr val="000000"/>
            </a:outerShdw>
            <a:softEdge rad="12700"/>
          </a:effectLst>
        </p:spPr>
      </p:pic>
      <p:cxnSp>
        <p:nvCxnSpPr>
          <p:cNvPr id="7" name="直接连接符 6"/>
          <p:cNvCxnSpPr/>
          <p:nvPr/>
        </p:nvCxnSpPr>
        <p:spPr>
          <a:xfrm>
            <a:off x="168275" y="857250"/>
            <a:ext cx="8786813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5715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429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3600" cy="29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FEL and Beam Phys. Dept. (ARD/SLAC), J. Wu, jhwu@slac.stanford.edu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90AA0B1-736B-4577-836A-A9119A67B8DF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smtClean="0"/>
              <a:t>FEL 2011, J. Wu, SLAC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FEL 2011, J. Wu, SLAC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FEL 2011, J. Wu, SLAC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FEL 2011, J. Wu, SLAC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FEL 2011, J. Wu, SLAC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FEL 2011, J. Wu, SLAC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FEL 2011, J. Wu, SLAC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r>
              <a:rPr lang="sv-SE" smtClean="0"/>
              <a:t>FEL 2011, J. Wu, SLAC</a:t>
            </a:r>
            <a:endParaRPr lang="en-US" dirty="0"/>
          </a:p>
        </p:txBody>
      </p:sp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0" y="661988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2388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7620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8" name="Picture 15" descr="SLAC_Logo_hir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ar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7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FEL and Beam Phys. Dept. (ARD/SLAC), J. Wu, jhwu@slac.stanford.edu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0" y="661988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2388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7620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8" name="Picture 15" descr="SLAC_Logo_hir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ar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physics-elog.slac.stanford.edu/lclselog/data/2012/04/24.01/2012-01-24T21:37:53-00.ps" TargetMode="External"/><Relationship Id="rId7" Type="http://schemas.openxmlformats.org/officeDocument/2006/relationships/hyperlink" Target="http://physics-elog.slac.stanford.edu/lclselog/data/2012/04/24.01/2012-01-24T21:35:26-00.ps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physics-elog.slac.stanford.edu/lclselog/data/2012/04/24.01/2012-01-24T21:36:36-00.ps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82296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J. Wu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March 06, 2012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ICFA-FLS 2012 Workshop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/>
              <a:t>Jefferson Lab, Newport News, VA</a:t>
            </a:r>
          </a:p>
          <a:p>
            <a:pPr eaLnBrk="1" hangingPunct="1">
              <a:lnSpc>
                <a:spcPct val="80000"/>
              </a:lnSpc>
            </a:pPr>
            <a:endParaRPr lang="en-US" sz="2400" b="1" i="1" dirty="0" smtClean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Tolerances for Seeded Free Electron Lasers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6172200"/>
            <a:ext cx="4343400" cy="400110"/>
          </a:xfrm>
          <a:prstGeom prst="rect">
            <a:avLst/>
          </a:prstGeom>
          <a:solidFill>
            <a:srgbClr val="CCFFCC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Working with T. Raubenheimer, et al.</a:t>
            </a:r>
            <a:endParaRPr lang="en-US" sz="2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undercompression</a:t>
            </a: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slice properties</a:t>
            </a:r>
            <a:endParaRPr lang="en-US" kern="1200" cap="al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Different part is lasing differently,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slice</a:t>
            </a:r>
            <a:r>
              <a:rPr lang="en-US" sz="2800" dirty="0" smtClean="0">
                <a:latin typeface="Calibri" pitchFamily="34" charset="0"/>
              </a:rPr>
              <a:t> Gain Length?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6" name="Picture 5" descr="powers.jpg"/>
          <p:cNvPicPr>
            <a:picLocks noChangeAspect="1"/>
          </p:cNvPicPr>
          <p:nvPr/>
        </p:nvPicPr>
        <p:blipFill>
          <a:blip r:embed="rId3" cstate="print"/>
          <a:srcRect l="6140" t="2676" r="7018" b="3803"/>
          <a:stretch>
            <a:fillRect/>
          </a:stretch>
        </p:blipFill>
        <p:spPr>
          <a:xfrm>
            <a:off x="1447800" y="1295400"/>
            <a:ext cx="6035033" cy="5059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1S25L2S28PhaseSpace.png"/>
          <p:cNvPicPr>
            <a:picLocks noChangeAspect="1"/>
          </p:cNvPicPr>
          <p:nvPr/>
        </p:nvPicPr>
        <p:blipFill>
          <a:blip r:embed="rId2" cstate="print"/>
          <a:srcRect t="12055" r="1219" b="5731"/>
          <a:stretch>
            <a:fillRect/>
          </a:stretch>
        </p:blipFill>
        <p:spPr>
          <a:xfrm>
            <a:off x="4130014" y="1676400"/>
            <a:ext cx="4937786" cy="3169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overcompression</a:t>
            </a: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: 40 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latin typeface="Calibri" pitchFamily="34" charset="0"/>
              </a:rPr>
              <a:t>Choose another setup (with energy chirp)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7" name="Picture 6" descr="L1S25L2S28Ipk.png"/>
          <p:cNvPicPr>
            <a:picLocks noChangeAspect="1"/>
          </p:cNvPicPr>
          <p:nvPr/>
        </p:nvPicPr>
        <p:blipFill>
          <a:blip r:embed="rId4" cstate="print"/>
          <a:srcRect t="4150" r="13415" b="7312"/>
          <a:stretch>
            <a:fillRect/>
          </a:stretch>
        </p:blipFill>
        <p:spPr>
          <a:xfrm>
            <a:off x="76200" y="1691622"/>
            <a:ext cx="4328142" cy="3413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Overcompression</a:t>
            </a: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: </a:t>
            </a: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energy chirp evolution</a:t>
            </a:r>
            <a:endParaRPr lang="en-US" kern="1200" cap="al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err="1" smtClean="0">
                <a:latin typeface="Calibri" pitchFamily="34" charset="0"/>
              </a:rPr>
              <a:t>Undulator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wakefield</a:t>
            </a:r>
            <a:r>
              <a:rPr lang="en-US" sz="2800" dirty="0" smtClean="0">
                <a:latin typeface="Calibri" pitchFamily="34" charset="0"/>
              </a:rPr>
              <a:t> is less of a problem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6" name="Picture 5" descr="energychirp.jpg"/>
          <p:cNvPicPr>
            <a:picLocks noChangeAspect="1"/>
          </p:cNvPicPr>
          <p:nvPr/>
        </p:nvPicPr>
        <p:blipFill>
          <a:blip r:embed="rId3" cstate="print"/>
          <a:srcRect l="3153" t="4373" r="7958" b="1331"/>
          <a:stretch>
            <a:fillRect/>
          </a:stretch>
        </p:blipFill>
        <p:spPr>
          <a:xfrm>
            <a:off x="1219200" y="1524000"/>
            <a:ext cx="5638800" cy="4724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419600" y="1905000"/>
            <a:ext cx="1676400" cy="76200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3962400"/>
            <a:ext cx="2514600" cy="2031325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Electron energy chirp evolution: from top to bottom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electron bunch at 0, 10, 20, 30, 40, 50, 60,  and 65.7 m into the second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undulator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953000" y="3810000"/>
            <a:ext cx="7620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1752600"/>
            <a:ext cx="27432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Electron current profile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overcompression</a:t>
            </a: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: </a:t>
            </a: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FEL wavelength shift</a:t>
            </a:r>
            <a:endParaRPr lang="en-US" kern="1200" cap="al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Spectrum also detuned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6" name="Picture 5" descr="spectrum.jpg"/>
          <p:cNvPicPr>
            <a:picLocks noChangeAspect="1"/>
          </p:cNvPicPr>
          <p:nvPr/>
        </p:nvPicPr>
        <p:blipFill>
          <a:blip r:embed="rId3" cstate="print"/>
          <a:srcRect l="5979" t="1521" r="4335" b="2662"/>
          <a:stretch>
            <a:fillRect/>
          </a:stretch>
        </p:blipFill>
        <p:spPr>
          <a:xfrm>
            <a:off x="1905000" y="1371600"/>
            <a:ext cx="5715000" cy="480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1524000"/>
            <a:ext cx="2514600" cy="120032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FEL spectrum evolution: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dashed blue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curve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Wingdings" pitchFamily="2" charset="2"/>
              </a:rPr>
              <a:t> seed at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undulator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entrance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293275"/>
            <a:ext cx="2514600" cy="230832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FEL spectrum evolution: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green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(10 m),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red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(20 m),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cyan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(30 m),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brown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(40 m),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yellow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(50 m), black (60 m),  and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blue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(65.7 m into the second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undulator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066800" y="3200400"/>
            <a:ext cx="2514600" cy="1016676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simulation 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With S-2-E beam: tuning (in simulation) details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5" name="Picture 4" descr="s2eelectronbunch.bmp"/>
          <p:cNvPicPr>
            <a:picLocks noChangeAspect="1"/>
          </p:cNvPicPr>
          <p:nvPr/>
        </p:nvPicPr>
        <p:blipFill>
          <a:blip r:embed="rId3" cstate="print"/>
          <a:srcRect l="4034" t="2080" r="7946" b="2080"/>
          <a:stretch>
            <a:fillRect/>
          </a:stretch>
        </p:blipFill>
        <p:spPr>
          <a:xfrm>
            <a:off x="1371600" y="1371600"/>
            <a:ext cx="6172231" cy="493774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5562600" y="4419600"/>
            <a:ext cx="3429000" cy="92333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Current profile (black)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Centroid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energy profile (blue)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Slice energy spread (red)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simulation 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With S-2-E beam: tuning (in simulation) details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7" name="Picture 6" descr="13p64GeVTuningtaper.bmp"/>
          <p:cNvPicPr>
            <a:picLocks noChangeAspect="1"/>
          </p:cNvPicPr>
          <p:nvPr/>
        </p:nvPicPr>
        <p:blipFill>
          <a:blip r:embed="rId3" cstate="print"/>
          <a:srcRect l="3056" t="2080" r="6968" b="2080"/>
          <a:stretch>
            <a:fillRect/>
          </a:stretch>
        </p:blipFill>
        <p:spPr>
          <a:xfrm>
            <a:off x="1447800" y="1371600"/>
            <a:ext cx="6309392" cy="493774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simulation 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With S-2-E beam: tuning (in simulation) details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6" name="Picture 5" descr="13p64GeVTuningpower.bmp"/>
          <p:cNvPicPr>
            <a:picLocks noChangeAspect="1"/>
          </p:cNvPicPr>
          <p:nvPr/>
        </p:nvPicPr>
        <p:blipFill>
          <a:blip r:embed="rId3" cstate="print"/>
          <a:srcRect l="4791" t="2080" r="6757" b="2080"/>
          <a:stretch>
            <a:fillRect/>
          </a:stretch>
        </p:blipFill>
        <p:spPr>
          <a:xfrm>
            <a:off x="1295400" y="1295400"/>
            <a:ext cx="6172194" cy="493774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simulation 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With S-2-E beam: tuning (in simulation) details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7" name="Picture 6" descr="13p64GeVTuningpowers200m.bmp"/>
          <p:cNvPicPr>
            <a:picLocks noChangeAspect="1"/>
          </p:cNvPicPr>
          <p:nvPr/>
        </p:nvPicPr>
        <p:blipFill>
          <a:blip r:embed="rId3" cstate="print"/>
          <a:srcRect l="4791" t="2159" r="8722" b="2159"/>
          <a:stretch>
            <a:fillRect/>
          </a:stretch>
        </p:blipFill>
        <p:spPr>
          <a:xfrm>
            <a:off x="76200" y="1691605"/>
            <a:ext cx="4358666" cy="3566195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 descr="13p64GeVTuningspectrum200m.bmp"/>
          <p:cNvPicPr>
            <a:picLocks noChangeAspect="1"/>
          </p:cNvPicPr>
          <p:nvPr/>
        </p:nvPicPr>
        <p:blipFill>
          <a:blip r:embed="rId4" cstate="print"/>
          <a:srcRect l="4902" t="2080" r="5882" b="2080"/>
          <a:stretch>
            <a:fillRect/>
          </a:stretch>
        </p:blipFill>
        <p:spPr>
          <a:xfrm>
            <a:off x="4560554" y="1676400"/>
            <a:ext cx="4507246" cy="356615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simulation 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With S-2-E beam: tuning (in simulation) details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11" name="Picture 10" descr="s2eelectronbuncheneespd.bmp"/>
          <p:cNvPicPr>
            <a:picLocks noChangeAspect="1"/>
          </p:cNvPicPr>
          <p:nvPr/>
        </p:nvPicPr>
        <p:blipFill>
          <a:blip r:embed="rId3" cstate="print"/>
          <a:srcRect l="2078" t="2080" r="7946" b="2080"/>
          <a:stretch>
            <a:fillRect/>
          </a:stretch>
        </p:blipFill>
        <p:spPr>
          <a:xfrm>
            <a:off x="1143000" y="1371600"/>
            <a:ext cx="6309392" cy="493774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simulation 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8 </a:t>
            </a:r>
            <a:r>
              <a:rPr lang="en-US" sz="2800" dirty="0" err="1" smtClean="0">
                <a:latin typeface="Calibri" pitchFamily="34" charset="0"/>
                <a:sym typeface="Wingdings" pitchFamily="2" charset="2"/>
              </a:rPr>
              <a:t>keV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 case</a:t>
            </a:r>
          </a:p>
          <a:p>
            <a:pPr lvl="1">
              <a:buBlip>
                <a:blip r:embed="rId3"/>
              </a:buBlip>
            </a:pP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Harmonic contents</a:t>
            </a: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392675"/>
            <a:ext cx="28956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 8 </a:t>
            </a:r>
            <a:r>
              <a:rPr lang="en-US" dirty="0" err="1" smtClean="0">
                <a:latin typeface="Calibri" pitchFamily="34" charset="0"/>
              </a:rPr>
              <a:t>keV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 ideal (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blue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marL="687388" lvl="1" indent="-230188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ideal 3</a:t>
            </a:r>
            <a:r>
              <a:rPr lang="en-US" baseline="30000" dirty="0" smtClean="0">
                <a:latin typeface="Calibri" pitchFamily="34" charset="0"/>
              </a:rPr>
              <a:t>rd</a:t>
            </a:r>
            <a:r>
              <a:rPr lang="en-US" dirty="0" smtClean="0">
                <a:latin typeface="Calibri" pitchFamily="34" charset="0"/>
              </a:rPr>
              <a:t> harmonic (x 30) 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red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 start-to-end (</a:t>
            </a: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green</a:t>
            </a:r>
            <a:r>
              <a:rPr lang="en-US" dirty="0" smtClean="0">
                <a:latin typeface="Calibri" pitchFamily="34" charset="0"/>
              </a:rPr>
              <a:t>)</a:t>
            </a:r>
          </a:p>
        </p:txBody>
      </p:sp>
      <p:pic>
        <p:nvPicPr>
          <p:cNvPr id="12" name="Picture 11" descr="8keVIdeal3rdharmS2E.bmp"/>
          <p:cNvPicPr>
            <a:picLocks noChangeAspect="1"/>
          </p:cNvPicPr>
          <p:nvPr/>
        </p:nvPicPr>
        <p:blipFill>
          <a:blip r:embed="rId4" cstate="print"/>
          <a:srcRect l="4774" t="1948" r="6784" b="1948"/>
          <a:stretch>
            <a:fillRect/>
          </a:stretch>
        </p:blipFill>
        <p:spPr>
          <a:xfrm>
            <a:off x="60974" y="1706875"/>
            <a:ext cx="6035026" cy="507492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762000"/>
            <a:ext cx="8610600" cy="54864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Laser imperfection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Calibri" pitchFamily="34" charset="0"/>
              </a:rPr>
              <a:t>Chirp, curvature, and modulation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Electron bunch jitter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Calibri" pitchFamily="34" charset="0"/>
              </a:rPr>
              <a:t>Overall RF jitter, compression jitter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Electron bunch slice properties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Calibri" pitchFamily="34" charset="0"/>
              </a:rPr>
              <a:t>Intrinsic bandwidth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Calibri" pitchFamily="34" charset="0"/>
              </a:rPr>
              <a:t>Harmonic contents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Self-seeding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Residual energy modulation 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Fresh bunch</a:t>
            </a:r>
          </a:p>
          <a:p>
            <a:pPr lvl="0">
              <a:buBlip>
                <a:blip r:embed="rId2"/>
              </a:buBlip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Taper optimization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Genetic Algorithm</a:t>
            </a:r>
          </a:p>
          <a:p>
            <a:pPr lvl="1">
              <a:buBlip>
                <a:blip r:embed="rId2"/>
              </a:buBlip>
            </a:pP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 region</a:t>
            </a:r>
            <a:endParaRPr lang="en-US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287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After self-seeding chicane, the density bunch factor: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0.008</a:t>
            </a:r>
            <a:r>
              <a:rPr lang="en-US" sz="2400" dirty="0" smtClean="0">
                <a:sym typeface="Wingdings" pitchFamily="2" charset="2"/>
              </a:rPr>
              <a:t>, but also </a:t>
            </a:r>
            <a:r>
              <a:rPr lang="en-US" sz="2400" dirty="0" smtClean="0">
                <a:solidFill>
                  <a:srgbClr val="0000FF"/>
                </a:solidFill>
                <a:sym typeface="Wingdings" pitchFamily="2" charset="2"/>
              </a:rPr>
              <a:t>residual energy modulation </a:t>
            </a:r>
            <a:r>
              <a:rPr lang="en-US" sz="2400" dirty="0" smtClean="0">
                <a:sym typeface="Wingdings" pitchFamily="2" charset="2"/>
              </a:rPr>
              <a:t> enhanced noise</a:t>
            </a:r>
            <a:endParaRPr lang="en-US" sz="2400" dirty="0" smtClean="0"/>
          </a:p>
          <a:p>
            <a:pPr lvl="1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2590800"/>
            <a:ext cx="2514600" cy="92333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Steady state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); With SASE (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);</a:t>
            </a:r>
          </a:p>
          <a:p>
            <a:r>
              <a:rPr lang="en-US" dirty="0" smtClean="0"/>
              <a:t>S-2-E (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 descr="TWFEL-Fig5.bmp"/>
          <p:cNvPicPr>
            <a:picLocks noChangeAspect="1"/>
          </p:cNvPicPr>
          <p:nvPr/>
        </p:nvPicPr>
        <p:blipFill>
          <a:blip r:embed="rId3" cstate="print"/>
          <a:srcRect l="3741" t="2147" r="8277" b="2147"/>
          <a:stretch>
            <a:fillRect/>
          </a:stretch>
        </p:blipFill>
        <p:spPr>
          <a:xfrm>
            <a:off x="457200" y="1905000"/>
            <a:ext cx="5913130" cy="475490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4038600" y="5105400"/>
            <a:ext cx="4572000" cy="64633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A. Schneidmiller and M. V. Yurkov</a:t>
            </a:r>
            <a:r>
              <a:rPr lang="en-US" dirty="0" smtClean="0"/>
              <a:t>, PR ST Accel. Beams </a:t>
            </a:r>
            <a:r>
              <a:rPr lang="en-US" b="1" dirty="0" smtClean="0"/>
              <a:t>13, 110701 (2010).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simulation 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8 </a:t>
            </a:r>
            <a:r>
              <a:rPr lang="en-US" sz="2800" dirty="0" err="1" smtClean="0">
                <a:latin typeface="Calibri" pitchFamily="34" charset="0"/>
              </a:rPr>
              <a:t>keV</a:t>
            </a:r>
            <a:r>
              <a:rPr lang="en-US" sz="2800" dirty="0" smtClean="0">
                <a:latin typeface="Calibri" pitchFamily="34" charset="0"/>
              </a:rPr>
              <a:t> FEL through a single crystal 0.1 mm thick C(400) with 1.2E-05 (FWHM) bandwidth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The FEL centered @ 1.50205 Å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7" name="Picture 6" descr="8keVSASE.bmp"/>
          <p:cNvPicPr>
            <a:picLocks noChangeAspect="1"/>
          </p:cNvPicPr>
          <p:nvPr/>
        </p:nvPicPr>
        <p:blipFill>
          <a:blip r:embed="rId3" cstate="print"/>
          <a:srcRect t="2060" r="6430"/>
          <a:stretch>
            <a:fillRect/>
          </a:stretch>
        </p:blipFill>
        <p:spPr>
          <a:xfrm>
            <a:off x="1788383" y="2362200"/>
            <a:ext cx="4536217" cy="383581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769583" y="2971800"/>
            <a:ext cx="9144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819400"/>
            <a:ext cx="2209800" cy="64633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S-2-E beam, horns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strongly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simulation 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8 </a:t>
            </a:r>
            <a:r>
              <a:rPr lang="en-US" sz="2800" dirty="0" err="1" smtClean="0">
                <a:latin typeface="Calibri" pitchFamily="34" charset="0"/>
              </a:rPr>
              <a:t>keV</a:t>
            </a:r>
            <a:r>
              <a:rPr lang="en-US" sz="2800" dirty="0" smtClean="0">
                <a:latin typeface="Calibri" pitchFamily="34" charset="0"/>
              </a:rPr>
              <a:t> FEL through a single crystal 0.1 mm thick C(400): 1.2E-05 (FWHM) bandwidth with Bragg angle 57</a:t>
            </a:r>
            <a:r>
              <a:rPr lang="en-US" sz="2800" baseline="30000" dirty="0" smtClean="0">
                <a:latin typeface="Calibri" pitchFamily="34" charset="0"/>
              </a:rPr>
              <a:t>o</a:t>
            </a: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The FEL centered @ 1.50205 Å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11" name="Picture 10" descr="8keVSeed.bmp"/>
          <p:cNvPicPr>
            <a:picLocks noChangeAspect="1"/>
          </p:cNvPicPr>
          <p:nvPr/>
        </p:nvPicPr>
        <p:blipFill>
          <a:blip r:embed="rId3" cstate="print"/>
          <a:srcRect l="1807" t="469" r="4217"/>
          <a:stretch>
            <a:fillRect/>
          </a:stretch>
        </p:blipFill>
        <p:spPr>
          <a:xfrm>
            <a:off x="4567423" y="2358389"/>
            <a:ext cx="4517141" cy="384029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5715000" y="2971800"/>
            <a:ext cx="9144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8keVMon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67000"/>
            <a:ext cx="4491800" cy="304552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simulation 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8 </a:t>
            </a:r>
            <a:r>
              <a:rPr lang="en-US" sz="2800" dirty="0" err="1" smtClean="0">
                <a:latin typeface="Calibri" pitchFamily="34" charset="0"/>
              </a:rPr>
              <a:t>keV</a:t>
            </a:r>
            <a:r>
              <a:rPr lang="en-US" sz="2800" dirty="0" smtClean="0">
                <a:latin typeface="Calibri" pitchFamily="34" charset="0"/>
              </a:rPr>
              <a:t> FEL through an 1.2E-05 (FWHM) bandwidth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The FEL centered @ 1.50205 Å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276600"/>
            <a:ext cx="1905000" cy="92333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Seeded TW: Taper profile for 5 MW seed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8keV.bmp"/>
          <p:cNvPicPr>
            <a:picLocks noChangeAspect="1"/>
          </p:cNvPicPr>
          <p:nvPr/>
        </p:nvPicPr>
        <p:blipFill>
          <a:blip r:embed="rId3" cstate="print"/>
          <a:srcRect l="379" t="562" r="5219"/>
          <a:stretch>
            <a:fillRect/>
          </a:stretch>
        </p:blipFill>
        <p:spPr>
          <a:xfrm>
            <a:off x="1584983" y="1800225"/>
            <a:ext cx="5349217" cy="455198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keVSSTW.bmp"/>
          <p:cNvPicPr>
            <a:picLocks noChangeAspect="1"/>
          </p:cNvPicPr>
          <p:nvPr/>
        </p:nvPicPr>
        <p:blipFill>
          <a:blip r:embed="rId3" cstate="print"/>
          <a:srcRect r="6495"/>
          <a:stretch>
            <a:fillRect/>
          </a:stretch>
        </p:blipFill>
        <p:spPr>
          <a:xfrm>
            <a:off x="1143000" y="1295400"/>
            <a:ext cx="5895975" cy="50958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simulation 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en-US" sz="2800" dirty="0" smtClean="0">
                <a:latin typeface="Calibri" pitchFamily="34" charset="0"/>
              </a:rPr>
              <a:t>SASE FEL in the seed bandwidth: Gamma-distribution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3276600"/>
            <a:ext cx="1066800" cy="64633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Seeded TW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24400" y="4376737"/>
          <a:ext cx="4003675" cy="804863"/>
        </p:xfrm>
        <a:graphic>
          <a:graphicData uri="http://schemas.openxmlformats.org/presentationml/2006/ole">
            <p:oleObj spid="_x0000_s1026" name="Equation" r:id="rId5" imgW="2654280" imgH="533160" progId="Equation.3">
              <p:embed/>
            </p:oleObj>
          </a:graphicData>
        </a:graphic>
      </p:graphicFrame>
      <p:pic>
        <p:nvPicPr>
          <p:cNvPr id="12" name="Picture 11" descr="8keVSSTWRel.bmp"/>
          <p:cNvPicPr>
            <a:picLocks noChangeAspect="1"/>
          </p:cNvPicPr>
          <p:nvPr/>
        </p:nvPicPr>
        <p:blipFill>
          <a:blip r:embed="rId6" cstate="print"/>
          <a:srcRect l="1952" t="2060" r="5556"/>
          <a:stretch>
            <a:fillRect/>
          </a:stretch>
        </p:blipFill>
        <p:spPr>
          <a:xfrm>
            <a:off x="1961400" y="1600200"/>
            <a:ext cx="2229600" cy="189299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simulation for TW FEL @ LCLS-II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Output power as function of input power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11" name="Picture 10" descr="8keVinputoutput.bmp"/>
          <p:cNvPicPr>
            <a:picLocks noChangeAspect="1"/>
          </p:cNvPicPr>
          <p:nvPr/>
        </p:nvPicPr>
        <p:blipFill>
          <a:blip r:embed="rId3" cstate="print"/>
          <a:srcRect l="2410" r="7229"/>
          <a:stretch>
            <a:fillRect/>
          </a:stretch>
        </p:blipFill>
        <p:spPr>
          <a:xfrm>
            <a:off x="1828800" y="1371600"/>
            <a:ext cx="5715000" cy="508635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TW FEL SASE and Seeded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609600"/>
            <a:ext cx="8610600" cy="51054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TW Seeded FEL has a much narrowed bandwidth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SASE component exists in the TW FEL </a:t>
            </a:r>
            <a:r>
              <a:rPr lang="en-US" sz="2800" dirty="0" err="1" smtClean="0">
                <a:latin typeface="Calibri" pitchFamily="34" charset="0"/>
              </a:rPr>
              <a:t>undulator</a:t>
            </a:r>
            <a:endParaRPr lang="en-US" sz="2800" dirty="0" smtClean="0">
              <a:latin typeface="Calibri" pitchFamily="34" charset="0"/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3516868"/>
            <a:ext cx="9144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SASEseeded.jpg"/>
          <p:cNvPicPr>
            <a:picLocks noChangeAspect="1"/>
          </p:cNvPicPr>
          <p:nvPr/>
        </p:nvPicPr>
        <p:blipFill>
          <a:blip r:embed="rId3" cstate="print"/>
          <a:srcRect l="3824" t="1687" r="6133" b="3108"/>
          <a:stretch>
            <a:fillRect/>
          </a:stretch>
        </p:blipFill>
        <p:spPr>
          <a:xfrm>
            <a:off x="1524000" y="1600200"/>
            <a:ext cx="5943600" cy="510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2" name="Straight Arrow Connector 11"/>
          <p:cNvCxnSpPr/>
          <p:nvPr/>
        </p:nvCxnSpPr>
        <p:spPr>
          <a:xfrm flipH="1">
            <a:off x="5334000" y="3810000"/>
            <a:ext cx="2286000" cy="2133600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4600" y="2362200"/>
            <a:ext cx="10668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Seeded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24200" y="2819400"/>
            <a:ext cx="12192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05400" y="3810000"/>
            <a:ext cx="2438400" cy="20574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eded.jpg"/>
          <p:cNvPicPr>
            <a:picLocks noChangeAspect="1"/>
          </p:cNvPicPr>
          <p:nvPr/>
        </p:nvPicPr>
        <p:blipFill>
          <a:blip r:embed="rId2" cstate="print"/>
          <a:srcRect l="2670" t="1601" r="6133" b="3025"/>
          <a:stretch>
            <a:fillRect/>
          </a:stretch>
        </p:blipFill>
        <p:spPr>
          <a:xfrm>
            <a:off x="4777772" y="1836407"/>
            <a:ext cx="4213828" cy="3573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TW FEL SASE and Seeded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latin typeface="Calibri" pitchFamily="34" charset="0"/>
              </a:rPr>
              <a:t>SASE and Seeded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9" name="Picture 8" descr="SASE.jpg"/>
          <p:cNvPicPr>
            <a:picLocks noChangeAspect="1"/>
          </p:cNvPicPr>
          <p:nvPr/>
        </p:nvPicPr>
        <p:blipFill>
          <a:blip r:embed="rId4" cstate="print"/>
          <a:srcRect l="4913" t="1601" r="6069" b="3025"/>
          <a:stretch>
            <a:fillRect/>
          </a:stretch>
        </p:blipFill>
        <p:spPr>
          <a:xfrm>
            <a:off x="152400" y="1828800"/>
            <a:ext cx="4107210" cy="3573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7543800" y="2514600"/>
            <a:ext cx="1066800" cy="64633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Seeded 2.1E-04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2514600"/>
            <a:ext cx="1066800" cy="64633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SASE 1.9E-03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TW FEL sideband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Sideband</a:t>
            </a:r>
            <a:r>
              <a:rPr lang="en-US" sz="2800" dirty="0" smtClean="0">
                <a:latin typeface="Calibri" pitchFamily="34" charset="0"/>
              </a:rPr>
              <a:t>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reduction</a:t>
            </a:r>
            <a:r>
              <a:rPr lang="en-US" sz="2800" dirty="0" smtClean="0">
                <a:latin typeface="Calibri" pitchFamily="34" charset="0"/>
              </a:rPr>
              <a:t> of spectrum brightness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2514600"/>
            <a:ext cx="1066800" cy="64633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SASE 1.9E-03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sideband.jpg"/>
          <p:cNvPicPr>
            <a:picLocks noChangeAspect="1"/>
          </p:cNvPicPr>
          <p:nvPr/>
        </p:nvPicPr>
        <p:blipFill>
          <a:blip r:embed="rId3" cstate="print"/>
          <a:srcRect l="4913" t="1601" r="6069" b="3025"/>
          <a:stretch>
            <a:fillRect/>
          </a:stretch>
        </p:blipFill>
        <p:spPr>
          <a:xfrm>
            <a:off x="1219200" y="1371600"/>
            <a:ext cx="5867400" cy="510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4495800" y="2133600"/>
            <a:ext cx="2209800" cy="64633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 @ 200 m is timed by 1.8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ower106_32_SSwSASE.bmp"/>
          <p:cNvPicPr>
            <a:picLocks noChangeAspect="1"/>
          </p:cNvPicPr>
          <p:nvPr/>
        </p:nvPicPr>
        <p:blipFill>
          <a:blip r:embed="rId2" cstate="print"/>
          <a:srcRect l="2187" t="988" r="6851"/>
          <a:stretch>
            <a:fillRect/>
          </a:stretch>
        </p:blipFill>
        <p:spPr>
          <a:xfrm>
            <a:off x="152399" y="762000"/>
            <a:ext cx="7162801" cy="5867400"/>
          </a:xfrm>
          <a:prstGeom prst="rect">
            <a:avLst/>
          </a:prstGeom>
        </p:spPr>
      </p:pic>
      <p:pic>
        <p:nvPicPr>
          <p:cNvPr id="13" name="Picture 12" descr="spectrum200m_data.bmp"/>
          <p:cNvPicPr>
            <a:picLocks noChangeAspect="1"/>
          </p:cNvPicPr>
          <p:nvPr/>
        </p:nvPicPr>
        <p:blipFill>
          <a:blip r:embed="rId3" cstate="print"/>
          <a:srcRect l="4699" t="2722" r="5663" b="2722"/>
          <a:stretch>
            <a:fillRect/>
          </a:stretch>
        </p:blipFill>
        <p:spPr>
          <a:xfrm>
            <a:off x="5334000" y="2667000"/>
            <a:ext cx="3188950" cy="260601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533400" y="1143000"/>
            <a:ext cx="4572000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7388" lvl="1" indent="-230188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</a:t>
            </a: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--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Å  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(13.64 </a:t>
            </a: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687388" lvl="1" indent="-230188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40-pC charge; 4-kA peak current; 10 </a:t>
            </a: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FWHM; 0.3-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</a:t>
            </a: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emittance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7388" lvl="1" indent="-230188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Optimized tapering starts at 16 m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13 % </a:t>
            </a:r>
            <a:r>
              <a:rPr lang="en-US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decreasing from 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m to 200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m, close to quadratic taper b ~ 2.03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7388" lvl="1" indent="-230188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Und. </a:t>
            </a:r>
            <a:r>
              <a:rPr lang="en-US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l</a:t>
            </a:r>
            <a:r>
              <a:rPr lang="en-US" b="1" i="1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w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= 3.2 cm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, 3.4 m </a:t>
            </a:r>
            <a:r>
              <a:rPr lang="en-US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undulator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each section, with 1 m break; average 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</a:t>
            </a:r>
            <a:r>
              <a:rPr lang="en-US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en-US" b="1" i="1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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 marL="687388" lvl="1" indent="-230188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7388" lvl="1" indent="-230188">
              <a:buBlip>
                <a:blip r:embed="rId5"/>
              </a:buBlip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Longitudinal: close to transform limited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7252" y="3063219"/>
            <a:ext cx="118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1.0 x 10</a:t>
            </a:r>
            <a:r>
              <a:rPr lang="en-US" b="1" baseline="30000" dirty="0">
                <a:solidFill>
                  <a:prstClr val="black"/>
                </a:solidFill>
                <a:latin typeface="Symbol" pitchFamily="18" charset="2"/>
              </a:rPr>
              <a:t>-</a:t>
            </a:r>
            <a:r>
              <a:rPr lang="en-US" b="1" baseline="30000" dirty="0">
                <a:solidFill>
                  <a:prstClr val="black"/>
                </a:solidFill>
              </a:rPr>
              <a:t>4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FWHMBW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153747" y="4053819"/>
            <a:ext cx="46625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00800" y="4053819"/>
            <a:ext cx="4572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228600" y="762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 FEL @ LCLS-II nominal case </a:t>
            </a:r>
            <a:endParaRPr lang="en-US" sz="2400" b="1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1383268"/>
            <a:ext cx="945232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TW</a:t>
            </a:r>
            <a:endParaRPr lang="en-US" altLang="zh-CN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000" y="5486400"/>
            <a:ext cx="3124200" cy="369332"/>
          </a:xfrm>
          <a:prstGeom prst="rect">
            <a:avLst/>
          </a:prstGeom>
          <a:solidFill>
            <a:srgbClr val="CCFFCC"/>
          </a:solidFill>
          <a:ln w="25400"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self-seeding crystal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1066800" y="5715000"/>
            <a:ext cx="1524000" cy="228600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Seed laser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The seed can be imperfect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Calibri" pitchFamily="34" charset="0"/>
              </a:rPr>
              <a:t>Model it with chirp, curvature, and modulations 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Calibri" pitchFamily="34" charset="0"/>
              </a:rPr>
              <a:t>Introduce energy jitter or </a:t>
            </a:r>
            <a:r>
              <a:rPr lang="en-US" dirty="0" err="1" smtClean="0">
                <a:latin typeface="Calibri" pitchFamily="34" charset="0"/>
              </a:rPr>
              <a:t>undulator</a:t>
            </a:r>
            <a:r>
              <a:rPr lang="en-US" dirty="0" smtClean="0">
                <a:latin typeface="Calibri" pitchFamily="34" charset="0"/>
              </a:rPr>
              <a:t> detuning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Difference between a seed without chirp and with chirp</a:t>
            </a:r>
            <a:endParaRPr lang="en-US" dirty="0" smtClean="0">
              <a:latin typeface="Calibri" pitchFamily="34" charset="0"/>
            </a:endParaRPr>
          </a:p>
          <a:p>
            <a:pPr lvl="1">
              <a:buBlip>
                <a:blip r:embed="rId2"/>
              </a:buBlip>
            </a:pP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5" name="Picture 4" descr="NoChirptuning.jpg"/>
          <p:cNvPicPr>
            <a:picLocks noChangeAspect="1"/>
          </p:cNvPicPr>
          <p:nvPr/>
        </p:nvPicPr>
        <p:blipFill>
          <a:blip r:embed="rId4" cstate="print"/>
          <a:srcRect l="3982" t="1557" r="6342" b="2941"/>
          <a:stretch>
            <a:fillRect/>
          </a:stretch>
        </p:blipFill>
        <p:spPr>
          <a:xfrm>
            <a:off x="289538" y="2743200"/>
            <a:ext cx="4053862" cy="36804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200400" y="2590800"/>
            <a:ext cx="19050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hirptuning.jpg"/>
          <p:cNvPicPr>
            <a:picLocks noChangeAspect="1"/>
          </p:cNvPicPr>
          <p:nvPr/>
        </p:nvPicPr>
        <p:blipFill>
          <a:blip r:embed="rId5" cstate="print"/>
          <a:srcRect l="4050" t="1389" r="6406" b="2778"/>
          <a:stretch>
            <a:fillRect/>
          </a:stretch>
        </p:blipFill>
        <p:spPr>
          <a:xfrm>
            <a:off x="4937735" y="2796553"/>
            <a:ext cx="4053865" cy="368044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934200" y="2590800"/>
            <a:ext cx="76200" cy="1905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0800" y="4419600"/>
            <a:ext cx="2286000" cy="64633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Electron bunch spectrum dominates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 FEL @ LCLS-II nominal case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287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1.5 Å FEL at end of </a:t>
            </a:r>
            <a:r>
              <a:rPr lang="en-US" sz="2400" dirty="0" err="1" smtClean="0"/>
              <a:t>undulator</a:t>
            </a:r>
            <a:r>
              <a:rPr lang="en-US" sz="2400" dirty="0" smtClean="0"/>
              <a:t> (160 m)</a:t>
            </a:r>
          </a:p>
          <a:p>
            <a:pPr lvl="1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5802868"/>
            <a:ext cx="20574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 (red)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FF"/>
                </a:solidFill>
              </a:rPr>
              <a:t>x (blue)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 descr="fundcontour.bmp"/>
          <p:cNvPicPr>
            <a:picLocks noChangeAspect="1"/>
          </p:cNvPicPr>
          <p:nvPr/>
        </p:nvPicPr>
        <p:blipFill>
          <a:blip r:embed="rId3" cstate="print"/>
          <a:srcRect l="9691" t="6667" r="7858" b="6667"/>
          <a:stretch>
            <a:fillRect/>
          </a:stretch>
        </p:blipFill>
        <p:spPr>
          <a:xfrm>
            <a:off x="76200" y="1866027"/>
            <a:ext cx="4405790" cy="3818321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810000" y="5726668"/>
            <a:ext cx="3810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459468"/>
            <a:ext cx="3810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pic>
        <p:nvPicPr>
          <p:cNvPr id="12" name="Picture 11" descr="fundprojection.bmp"/>
          <p:cNvPicPr>
            <a:picLocks noChangeAspect="1"/>
          </p:cNvPicPr>
          <p:nvPr/>
        </p:nvPicPr>
        <p:blipFill>
          <a:blip r:embed="rId4" cstate="print"/>
          <a:srcRect l="9739" t="4444" r="6993" b="7778"/>
          <a:stretch>
            <a:fillRect/>
          </a:stretch>
        </p:blipFill>
        <p:spPr>
          <a:xfrm>
            <a:off x="4572000" y="1863953"/>
            <a:ext cx="4449447" cy="3862715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4800600" y="1459468"/>
            <a:ext cx="20574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 (red)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-25000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(blue)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221468"/>
            <a:ext cx="16002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5.0E+06 V/m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4800600" y="20574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29200" y="46392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7388" lvl="1" indent="-230188">
              <a:buBlip>
                <a:blip r:embed="rId2"/>
              </a:buBlip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80 % in fundamental Mode</a:t>
            </a:r>
          </a:p>
          <a:p>
            <a:pPr marL="687388" lvl="1" indent="-230188">
              <a:buBlip>
                <a:blip r:embed="rId2"/>
              </a:buBlip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Transverse: M</a:t>
            </a:r>
            <a:r>
              <a:rPr lang="en-US" b="1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1.3</a:t>
            </a: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Taper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762000"/>
            <a:ext cx="86106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Give the above mentioned details, it is urgent to have an optimization tool to include as much physics as possible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 Grid Scan based optimization (Y. Jiao’s talk) with 8 variables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 Genetic Algorithm (GA) is adopted  (Xiaobiao Huang,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et al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.) to attack much higher dimensional optimization</a:t>
            </a:r>
          </a:p>
          <a:p>
            <a:pPr lvl="1">
              <a:buBlip>
                <a:blip r:embed="rId2"/>
              </a:buBlip>
            </a:pP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388"/>
            <a:ext cx="8610600" cy="533400"/>
          </a:xfrm>
        </p:spPr>
        <p:txBody>
          <a:bodyPr/>
          <a:lstStyle/>
          <a:p>
            <a:r>
              <a:rPr lang="en-US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basic 8 variable model with 7 phase shifts (0115b)</a:t>
            </a:r>
            <a:endParaRPr lang="en-US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24" t="5007" r="7229"/>
          <a:stretch>
            <a:fillRect/>
          </a:stretch>
        </p:blipFill>
        <p:spPr bwMode="auto">
          <a:xfrm>
            <a:off x="0" y="762000"/>
            <a:ext cx="5486400" cy="289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2268727" cy="1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343400"/>
            <a:ext cx="2233370" cy="168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43400"/>
            <a:ext cx="2227479" cy="173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343400"/>
            <a:ext cx="2209800" cy="16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6096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(a, z0)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198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(b, K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762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Introduce phase shifts in gaps following </a:t>
            </a:r>
            <a:r>
              <a:rPr lang="en-US" dirty="0" err="1" smtClean="0"/>
              <a:t>undulators</a:t>
            </a:r>
            <a:r>
              <a:rPr lang="en-US" dirty="0" smtClean="0"/>
              <a:t> 5 to 11.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60198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(r1, z1)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60198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(r2, z2-z1)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638800" y="1447800"/>
          <a:ext cx="3124200" cy="2219325"/>
        </p:xfrm>
        <a:graphic>
          <a:graphicData uri="http://schemas.openxmlformats.org/drawingml/2006/table">
            <a:tbl>
              <a:tblPr/>
              <a:tblGrid>
                <a:gridCol w="554387"/>
                <a:gridCol w="649672"/>
                <a:gridCol w="649672"/>
                <a:gridCol w="658334"/>
                <a:gridCol w="61213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z2-z1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3810000"/>
            <a:ext cx="32766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 Xiaobiao Huang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762000"/>
            <a:ext cx="86106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A detailed tolerance study for a seeded FEL, in particular, for reaching TW is on-going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Here we try to bring out the issues, but not a TABLE</a:t>
            </a:r>
          </a:p>
          <a:p>
            <a:pPr lvl="0">
              <a:buBlip>
                <a:blip r:embed="rId2"/>
              </a:buBlip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In general, a seeded FEL tolerance on the seed properties, the RF jitter, the details of the current profile coupled to the collective effects, taper tolerance, etc. are much more demanding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In collaboration with </a:t>
            </a:r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Y. Jiao, X. Huang, Y. Cai, A.W. Chao, Y. Ding, P. Emma </a:t>
            </a: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(LBL)</a:t>
            </a:r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, W.M. Fawley, Y. Feng, J. Frisch, J. Hastings, Z. Huang, H.-D. Nuhn, A. Mandlekar, C. Pellegrini, G. Penn </a:t>
            </a: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(LBL)</a:t>
            </a:r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, T.O. Raubenheimer, S. Reiche </a:t>
            </a: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(PSI)</a:t>
            </a:r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, M. Rowen, S. Spampinati, J. Welch, G. Yu…</a:t>
            </a:r>
          </a:p>
          <a:p>
            <a:pPr lvl="0">
              <a:buBlip>
                <a:blip r:embed="rId2"/>
              </a:buBlip>
            </a:pPr>
            <a:endParaRPr lang="en-US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Blip>
                <a:blip r:embed="rId2"/>
              </a:buBlip>
            </a:pP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Electron bunch  profile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Elegant for LCLS (RF phase </a:t>
            </a:r>
            <a:r>
              <a:rPr lang="en-US" sz="2800" dirty="0" err="1" smtClean="0">
                <a:latin typeface="Calibri" pitchFamily="34" charset="0"/>
              </a:rPr>
              <a:t>jitte</a:t>
            </a:r>
            <a:r>
              <a:rPr lang="en-US" sz="2800" dirty="0" smtClean="0">
                <a:latin typeface="Calibri" pitchFamily="34" charset="0"/>
              </a:rPr>
              <a:t>)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7" name="Picture 6" descr="L1S22L2S32Ipk.png"/>
          <p:cNvPicPr>
            <a:picLocks noChangeAspect="1"/>
          </p:cNvPicPr>
          <p:nvPr/>
        </p:nvPicPr>
        <p:blipFill>
          <a:blip r:embed="rId3" cstate="print"/>
          <a:srcRect r="12195" b="6719"/>
          <a:stretch>
            <a:fillRect/>
          </a:stretch>
        </p:blipFill>
        <p:spPr>
          <a:xfrm>
            <a:off x="5852155" y="731509"/>
            <a:ext cx="3291845" cy="2697491"/>
          </a:xfrm>
          <a:prstGeom prst="rect">
            <a:avLst/>
          </a:prstGeom>
        </p:spPr>
      </p:pic>
      <p:pic>
        <p:nvPicPr>
          <p:cNvPr id="8" name="Picture 7" descr="L1S22L2S33Ipk.png"/>
          <p:cNvPicPr>
            <a:picLocks noChangeAspect="1"/>
          </p:cNvPicPr>
          <p:nvPr/>
        </p:nvPicPr>
        <p:blipFill>
          <a:blip r:embed="rId4" cstate="print"/>
          <a:srcRect t="5731" r="9756" b="5731"/>
          <a:stretch>
            <a:fillRect/>
          </a:stretch>
        </p:blipFill>
        <p:spPr>
          <a:xfrm>
            <a:off x="3581400" y="1706867"/>
            <a:ext cx="3383284" cy="2560333"/>
          </a:xfrm>
          <a:prstGeom prst="rect">
            <a:avLst/>
          </a:prstGeom>
        </p:spPr>
      </p:pic>
      <p:pic>
        <p:nvPicPr>
          <p:cNvPr id="9" name="Picture 8" descr="L1S22L2S34Ipk.png"/>
          <p:cNvPicPr>
            <a:picLocks noChangeAspect="1"/>
          </p:cNvPicPr>
          <p:nvPr/>
        </p:nvPicPr>
        <p:blipFill>
          <a:blip r:embed="rId5" cstate="print"/>
          <a:srcRect t="5731" r="13415" b="7312"/>
          <a:stretch>
            <a:fillRect/>
          </a:stretch>
        </p:blipFill>
        <p:spPr>
          <a:xfrm>
            <a:off x="1783094" y="2743200"/>
            <a:ext cx="3246106" cy="2514614"/>
          </a:xfrm>
          <a:prstGeom prst="rect">
            <a:avLst/>
          </a:prstGeom>
        </p:spPr>
      </p:pic>
      <p:pic>
        <p:nvPicPr>
          <p:cNvPr id="10" name="Picture 9" descr="L1S22L2S35Ipk.png"/>
          <p:cNvPicPr>
            <a:picLocks noChangeAspect="1"/>
          </p:cNvPicPr>
          <p:nvPr/>
        </p:nvPicPr>
        <p:blipFill>
          <a:blip r:embed="rId6" cstate="print"/>
          <a:srcRect t="5731" r="13415" b="7312"/>
          <a:stretch>
            <a:fillRect/>
          </a:stretch>
        </p:blipFill>
        <p:spPr>
          <a:xfrm>
            <a:off x="259094" y="3733800"/>
            <a:ext cx="3246106" cy="2514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40 </a:t>
            </a:r>
            <a:r>
              <a:rPr lang="en-US" kern="1200" cap="al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pC</a:t>
            </a:r>
            <a:endParaRPr lang="en-US" kern="1200" cap="al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60198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Electron profile measured </a:t>
            </a: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48130" name="Picture 2" descr="http://physics-elog.slac.stanford.edu/lclselog/data/2012/04/24.01/2012-01-24T21:37:53-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4619625" cy="3810000"/>
          </a:xfrm>
          <a:prstGeom prst="rect">
            <a:avLst/>
          </a:prstGeom>
          <a:noFill/>
        </p:spPr>
      </p:pic>
      <p:pic>
        <p:nvPicPr>
          <p:cNvPr id="48132" name="Picture 4" descr="http://physics-elog.slac.stanford.edu/lclselog/data/2012/04/24.01/2012-01-24T21:36:36-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676400"/>
            <a:ext cx="4619625" cy="3810000"/>
          </a:xfrm>
          <a:prstGeom prst="rect">
            <a:avLst/>
          </a:prstGeom>
          <a:noFill/>
        </p:spPr>
      </p:pic>
      <p:pic>
        <p:nvPicPr>
          <p:cNvPr id="48134" name="Picture 6" descr="http://physics-elog.slac.stanford.edu/lclselog/data/2012/04/24.01/2012-01-24T21:35:26-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4375" y="1676400"/>
            <a:ext cx="46196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40 </a:t>
            </a:r>
            <a:r>
              <a:rPr lang="en-US" kern="1200" cap="al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pC</a:t>
            </a:r>
            <a:endParaRPr lang="en-US" kern="1200" cap="al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60198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Electron profile @ FEL operation point: vary from shot-to-shot</a:t>
            </a: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56828"/>
            <a:ext cx="4311429" cy="2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56828"/>
            <a:ext cx="4302858" cy="292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Undercompression</a:t>
            </a: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: 40 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Choose one setup (with energy chirp)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12" name="Picture 11" descr="40pC0p6mmirisUNDBEG_try.png"/>
          <p:cNvPicPr>
            <a:picLocks noChangeAspect="1"/>
          </p:cNvPicPr>
          <p:nvPr/>
        </p:nvPicPr>
        <p:blipFill>
          <a:blip r:embed="rId3" cstate="print"/>
          <a:srcRect t="12055" b="5731"/>
          <a:stretch>
            <a:fillRect/>
          </a:stretch>
        </p:blipFill>
        <p:spPr>
          <a:xfrm>
            <a:off x="4145280" y="1676400"/>
            <a:ext cx="4998720" cy="3169942"/>
          </a:xfrm>
          <a:prstGeom prst="rect">
            <a:avLst/>
          </a:prstGeom>
        </p:spPr>
      </p:pic>
      <p:pic>
        <p:nvPicPr>
          <p:cNvPr id="11" name="Picture 10" descr="L1S22L2S33Ipk_fine.png"/>
          <p:cNvPicPr>
            <a:picLocks noChangeAspect="1"/>
          </p:cNvPicPr>
          <p:nvPr/>
        </p:nvPicPr>
        <p:blipFill>
          <a:blip r:embed="rId4" cstate="print"/>
          <a:srcRect t="5731" r="10976" b="5731"/>
          <a:stretch>
            <a:fillRect/>
          </a:stretch>
        </p:blipFill>
        <p:spPr>
          <a:xfrm>
            <a:off x="121939" y="1676400"/>
            <a:ext cx="4450061" cy="3413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undercompression</a:t>
            </a: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: energy chirp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Wakefield compensate the chirp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solidFill>
                  <a:srgbClr val="000000"/>
                </a:solidFill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6" descr="energychirp.jpg"/>
          <p:cNvPicPr>
            <a:picLocks noChangeAspect="1"/>
          </p:cNvPicPr>
          <p:nvPr/>
        </p:nvPicPr>
        <p:blipFill>
          <a:blip r:embed="rId3" cstate="print"/>
          <a:srcRect l="5312" t="5619" r="7941" b="3343"/>
          <a:stretch>
            <a:fillRect/>
          </a:stretch>
        </p:blipFill>
        <p:spPr>
          <a:xfrm>
            <a:off x="1508759" y="1371600"/>
            <a:ext cx="6035041" cy="48767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096000" y="1371600"/>
            <a:ext cx="15240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4495800"/>
            <a:ext cx="2514600" cy="2031325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Electron energy chirp evolution: from top to bottom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electron bunch at 0, 10, 20, 30, 40, 50, 60,  and 65.7 m into the second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undulator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019800" y="3810000"/>
            <a:ext cx="7620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838200"/>
            <a:ext cx="27432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Electron current profile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cap="al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undercompression</a:t>
            </a:r>
            <a:r>
              <a:rPr lang="en-US" kern="1200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: FEL wavelength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Calibri" pitchFamily="34" charset="0"/>
              </a:rPr>
              <a:t>Spectrum also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detuned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526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sv-SE" b="0" dirty="0" smtClean="0">
                <a:solidFill>
                  <a:srgbClr val="000000"/>
                </a:solidFill>
                <a:latin typeface="Calibri" pitchFamily="34" charset="0"/>
              </a:rPr>
              <a:t>FEL and Beam Phys. Dept. (ARD/SLAC), J. Wu, jhwu@slac.stanford.edu</a:t>
            </a:r>
            <a:endParaRPr lang="en-US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6" descr="spectrum.jpg"/>
          <p:cNvPicPr>
            <a:picLocks noChangeAspect="1"/>
          </p:cNvPicPr>
          <p:nvPr/>
        </p:nvPicPr>
        <p:blipFill>
          <a:blip r:embed="rId3" cstate="print"/>
          <a:srcRect l="6332" t="2408" r="6332" b="3541"/>
          <a:stretch>
            <a:fillRect/>
          </a:stretch>
        </p:blipFill>
        <p:spPr>
          <a:xfrm>
            <a:off x="1524017" y="1341119"/>
            <a:ext cx="6095983" cy="5059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524000"/>
            <a:ext cx="2514600" cy="120032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FEL spectrum evolution: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dashed blue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curve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Wingdings" pitchFamily="2" charset="2"/>
              </a:rPr>
              <a:t> seed at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undulator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entrance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93275"/>
            <a:ext cx="2514600" cy="230832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FEL spectrum evolution: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green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(10 m),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red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(20 m),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cyan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(30 m),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brown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(40 m),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yellow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(50 m), black (60 m),  and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blue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(65.7 m into the second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undulator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66800" y="3657600"/>
            <a:ext cx="3352800" cy="559475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28607</TotalTime>
  <Words>1704</Words>
  <Application>Microsoft Office PowerPoint</Application>
  <PresentationFormat>On-screen Show (4:3)</PresentationFormat>
  <Paragraphs>254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2_Default Design</vt:lpstr>
      <vt:lpstr>3_Default Design</vt:lpstr>
      <vt:lpstr>Equation</vt:lpstr>
      <vt:lpstr>Tolerances for Seeded Free Electron Lasers</vt:lpstr>
      <vt:lpstr>Outline</vt:lpstr>
      <vt:lpstr>Seed laser</vt:lpstr>
      <vt:lpstr>Electron bunch  profile </vt:lpstr>
      <vt:lpstr>40 pC</vt:lpstr>
      <vt:lpstr>40 pC</vt:lpstr>
      <vt:lpstr>Undercompression: 40 pc</vt:lpstr>
      <vt:lpstr>undercompression: energy chirp evolution</vt:lpstr>
      <vt:lpstr>undercompression: FEL wavelength shift</vt:lpstr>
      <vt:lpstr>undercompression: slice properties</vt:lpstr>
      <vt:lpstr>overcompression: 40 pc</vt:lpstr>
      <vt:lpstr>Overcompression: energy chirp evolution</vt:lpstr>
      <vt:lpstr>overcompression: FEL wavelength shift</vt:lpstr>
      <vt:lpstr>simulation for TW FEL @ LCLS-II</vt:lpstr>
      <vt:lpstr>simulation for TW FEL @ LCLS-II</vt:lpstr>
      <vt:lpstr>simulation for TW FEL @ LCLS-II</vt:lpstr>
      <vt:lpstr>simulation for TW FEL @ LCLS-II</vt:lpstr>
      <vt:lpstr>simulation for TW FEL @ LCLS-II</vt:lpstr>
      <vt:lpstr>simulation for TW FEL @ LCLS-II</vt:lpstr>
      <vt:lpstr>Startup region</vt:lpstr>
      <vt:lpstr>simulation for TW FEL @ LCLS-II</vt:lpstr>
      <vt:lpstr>simulation for TW FEL @ LCLS-II</vt:lpstr>
      <vt:lpstr>simulation for TW FEL @ LCLS-II</vt:lpstr>
      <vt:lpstr>simulation for TW FEL @ LCLS-II</vt:lpstr>
      <vt:lpstr>simulation for TW FEL @ LCLS-II</vt:lpstr>
      <vt:lpstr>TW FEL SASE and Seeded</vt:lpstr>
      <vt:lpstr>TW FEL SASE and Seeded</vt:lpstr>
      <vt:lpstr>TW FEL sideband</vt:lpstr>
      <vt:lpstr>Slide 29</vt:lpstr>
      <vt:lpstr>TW FEL @ LCLS-II nominal case </vt:lpstr>
      <vt:lpstr>Taper optimization</vt:lpstr>
      <vt:lpstr>The basic 8 variable model with 7 phase shifts (0115b)</vt:lpstr>
      <vt:lpstr>Summary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mtlee</dc:creator>
  <cp:lastModifiedBy>SLAC</cp:lastModifiedBy>
  <cp:revision>1169</cp:revision>
  <dcterms:created xsi:type="dcterms:W3CDTF">2008-11-05T19:53:02Z</dcterms:created>
  <dcterms:modified xsi:type="dcterms:W3CDTF">2012-03-06T21:23:36Z</dcterms:modified>
</cp:coreProperties>
</file>