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Lst>
  <p:notesMasterIdLst>
    <p:notesMasterId r:id="rId21"/>
  </p:notesMasterIdLst>
  <p:sldIdLst>
    <p:sldId id="256" r:id="rId8"/>
    <p:sldId id="371" r:id="rId9"/>
    <p:sldId id="372" r:id="rId10"/>
    <p:sldId id="373" r:id="rId11"/>
    <p:sldId id="381" r:id="rId12"/>
    <p:sldId id="374" r:id="rId13"/>
    <p:sldId id="382" r:id="rId14"/>
    <p:sldId id="383" r:id="rId15"/>
    <p:sldId id="376" r:id="rId16"/>
    <p:sldId id="379" r:id="rId17"/>
    <p:sldId id="369" r:id="rId18"/>
    <p:sldId id="347" r:id="rId19"/>
    <p:sldId id="384" r:id="rId20"/>
  </p:sldIdLst>
  <p:sldSz cx="9144000" cy="6858000" type="screen4x3"/>
  <p:notesSz cx="6794500" cy="99314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CCC00"/>
    <a:srgbClr val="9933FF"/>
    <a:srgbClr val="00CCFF"/>
    <a:srgbClr val="0000FF"/>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32" autoAdjust="0"/>
    <p:restoredTop sz="91171" autoAdjust="0"/>
  </p:normalViewPr>
  <p:slideViewPr>
    <p:cSldViewPr>
      <p:cViewPr varScale="1">
        <p:scale>
          <a:sx n="64" d="100"/>
          <a:sy n="64" d="100"/>
        </p:scale>
        <p:origin x="-118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0" d="100"/>
          <a:sy n="60" d="100"/>
        </p:scale>
        <p:origin x="-2292" y="-102"/>
      </p:cViewPr>
      <p:guideLst>
        <p:guide orient="horz" pos="3128"/>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283" cy="496570"/>
          </a:xfrm>
          <a:prstGeom prst="rect">
            <a:avLst/>
          </a:prstGeom>
        </p:spPr>
        <p:txBody>
          <a:bodyPr vert="horz" lIns="91568" tIns="45784" rIns="91568" bIns="45784" rtlCol="0"/>
          <a:lstStyle>
            <a:lvl1pPr algn="l">
              <a:defRPr sz="1200"/>
            </a:lvl1pPr>
          </a:lstStyle>
          <a:p>
            <a:endParaRPr lang="en-US"/>
          </a:p>
        </p:txBody>
      </p:sp>
      <p:sp>
        <p:nvSpPr>
          <p:cNvPr id="3" name="Datumsplatzhalter 2"/>
          <p:cNvSpPr>
            <a:spLocks noGrp="1"/>
          </p:cNvSpPr>
          <p:nvPr>
            <p:ph type="dt" idx="1"/>
          </p:nvPr>
        </p:nvSpPr>
        <p:spPr>
          <a:xfrm>
            <a:off x="3848645" y="0"/>
            <a:ext cx="2944283" cy="496570"/>
          </a:xfrm>
          <a:prstGeom prst="rect">
            <a:avLst/>
          </a:prstGeom>
        </p:spPr>
        <p:txBody>
          <a:bodyPr vert="horz" lIns="91568" tIns="45784" rIns="91568" bIns="45784" rtlCol="0"/>
          <a:lstStyle>
            <a:lvl1pPr algn="r">
              <a:defRPr sz="1200"/>
            </a:lvl1pPr>
          </a:lstStyle>
          <a:p>
            <a:fld id="{6ABBAE63-EE94-4325-82AD-F09A5FFE3A01}" type="datetimeFigureOut">
              <a:rPr lang="en-US" smtClean="0"/>
              <a:pPr/>
              <a:t>3/9/2012</a:t>
            </a:fld>
            <a:endParaRPr lang="en-US"/>
          </a:p>
        </p:txBody>
      </p:sp>
      <p:sp>
        <p:nvSpPr>
          <p:cNvPr id="4" name="Folienbildplatzhalter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1568" tIns="45784" rIns="91568" bIns="45784" rtlCol="0" anchor="ctr"/>
          <a:lstStyle/>
          <a:p>
            <a:endParaRPr lang="en-US"/>
          </a:p>
        </p:txBody>
      </p:sp>
      <p:sp>
        <p:nvSpPr>
          <p:cNvPr id="5" name="Notizenplatzhalter 4"/>
          <p:cNvSpPr>
            <a:spLocks noGrp="1"/>
          </p:cNvSpPr>
          <p:nvPr>
            <p:ph type="body" sz="quarter" idx="3"/>
          </p:nvPr>
        </p:nvSpPr>
        <p:spPr>
          <a:xfrm>
            <a:off x="679450" y="4717415"/>
            <a:ext cx="5435600" cy="4469130"/>
          </a:xfrm>
          <a:prstGeom prst="rect">
            <a:avLst/>
          </a:prstGeom>
        </p:spPr>
        <p:txBody>
          <a:bodyPr vert="horz" lIns="91568" tIns="45784" rIns="91568" bIns="45784"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9433106"/>
            <a:ext cx="2944283" cy="496570"/>
          </a:xfrm>
          <a:prstGeom prst="rect">
            <a:avLst/>
          </a:prstGeom>
        </p:spPr>
        <p:txBody>
          <a:bodyPr vert="horz" lIns="91568" tIns="45784" rIns="91568" bIns="45784" rtlCol="0" anchor="b"/>
          <a:lstStyle>
            <a:lvl1pPr algn="l">
              <a:defRPr sz="1200"/>
            </a:lvl1pPr>
          </a:lstStyle>
          <a:p>
            <a:endParaRPr lang="en-US"/>
          </a:p>
        </p:txBody>
      </p:sp>
      <p:sp>
        <p:nvSpPr>
          <p:cNvPr id="7" name="Foliennummernplatzhalter 6"/>
          <p:cNvSpPr>
            <a:spLocks noGrp="1"/>
          </p:cNvSpPr>
          <p:nvPr>
            <p:ph type="sldNum" sz="quarter" idx="5"/>
          </p:nvPr>
        </p:nvSpPr>
        <p:spPr>
          <a:xfrm>
            <a:off x="3848645" y="9433106"/>
            <a:ext cx="2944283" cy="496570"/>
          </a:xfrm>
          <a:prstGeom prst="rect">
            <a:avLst/>
          </a:prstGeom>
        </p:spPr>
        <p:txBody>
          <a:bodyPr vert="horz" lIns="91568" tIns="45784" rIns="91568" bIns="45784" rtlCol="0" anchor="b"/>
          <a:lstStyle>
            <a:lvl1pPr algn="r">
              <a:defRPr sz="1200"/>
            </a:lvl1pPr>
          </a:lstStyle>
          <a:p>
            <a:fld id="{128603C4-419B-41C7-8553-885B9B077487}" type="slidenum">
              <a:rPr lang="en-US" smtClean="0"/>
              <a:pPr/>
              <a:t>‹Nr.›</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128603C4-419B-41C7-8553-885B9B077487}"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a:p>
        </p:txBody>
      </p:sp>
      <p:sp>
        <p:nvSpPr>
          <p:cNvPr id="4" name="Datumsplatzhalter 3"/>
          <p:cNvSpPr>
            <a:spLocks noGrp="1"/>
          </p:cNvSpPr>
          <p:nvPr>
            <p:ph type="dt" sz="half" idx="10"/>
          </p:nvPr>
        </p:nvSpPr>
        <p:spPr/>
        <p:txBody>
          <a:bodyPr/>
          <a:lstStyle/>
          <a:p>
            <a:fld id="{5F788756-06ED-4D0F-B2EA-705234E79710}" type="datetime1">
              <a:rPr lang="de-DE" smtClean="0"/>
              <a:pPr/>
              <a:t>09.03.2012</a:t>
            </a:fld>
            <a:endParaRPr lang="en-US"/>
          </a:p>
        </p:txBody>
      </p:sp>
      <p:sp>
        <p:nvSpPr>
          <p:cNvPr id="5" name="Fußzeilenplatzhalter 4"/>
          <p:cNvSpPr>
            <a:spLocks noGrp="1"/>
          </p:cNvSpPr>
          <p:nvPr>
            <p:ph type="ftr" sz="quarter" idx="11"/>
          </p:nvPr>
        </p:nvSpPr>
        <p:spPr/>
        <p:txBody>
          <a:bodyPr/>
          <a:lstStyle/>
          <a:p>
            <a:r>
              <a:rPr lang="en-US" smtClean="0"/>
              <a:t>thorsten.kamps@helmholtz-berlin.de</a:t>
            </a:r>
            <a:endParaRPr lang="en-US"/>
          </a:p>
        </p:txBody>
      </p:sp>
      <p:sp>
        <p:nvSpPr>
          <p:cNvPr id="6" name="Foliennummernplatzhalter 5"/>
          <p:cNvSpPr>
            <a:spLocks noGrp="1"/>
          </p:cNvSpPr>
          <p:nvPr>
            <p:ph type="sldNum" sz="quarter" idx="12"/>
          </p:nvPr>
        </p:nvSpPr>
        <p:spPr/>
        <p:txBody>
          <a:bodyPr/>
          <a:lstStyle/>
          <a:p>
            <a:fld id="{983A9C72-3E85-4B44-9CE0-0D1BAFA6AAC0}"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B66DDA49-B946-480B-AB05-48E24270A5EC}" type="datetime1">
              <a:rPr lang="de-DE" smtClean="0"/>
              <a:pPr/>
              <a:t>09.03.2012</a:t>
            </a:fld>
            <a:endParaRPr lang="en-US"/>
          </a:p>
        </p:txBody>
      </p:sp>
      <p:sp>
        <p:nvSpPr>
          <p:cNvPr id="5" name="Fußzeilenplatzhalter 4"/>
          <p:cNvSpPr>
            <a:spLocks noGrp="1"/>
          </p:cNvSpPr>
          <p:nvPr>
            <p:ph type="ftr" sz="quarter" idx="11"/>
          </p:nvPr>
        </p:nvSpPr>
        <p:spPr/>
        <p:txBody>
          <a:bodyPr/>
          <a:lstStyle/>
          <a:p>
            <a:r>
              <a:rPr lang="en-US" smtClean="0"/>
              <a:t>thorsten.kamps@helmholtz-berlin.de</a:t>
            </a:r>
            <a:endParaRPr lang="en-US"/>
          </a:p>
        </p:txBody>
      </p:sp>
      <p:sp>
        <p:nvSpPr>
          <p:cNvPr id="6" name="Foliennummernplatzhalter 5"/>
          <p:cNvSpPr>
            <a:spLocks noGrp="1"/>
          </p:cNvSpPr>
          <p:nvPr>
            <p:ph type="sldNum" sz="quarter" idx="12"/>
          </p:nvPr>
        </p:nvSpPr>
        <p:spPr/>
        <p:txBody>
          <a:bodyPr/>
          <a:lstStyle/>
          <a:p>
            <a:fld id="{983A9C72-3E85-4B44-9CE0-0D1BAFA6AAC0}"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C890B5C0-E4DD-4833-96D6-14ADD9A10560}" type="datetime1">
              <a:rPr lang="de-DE" smtClean="0"/>
              <a:pPr/>
              <a:t>09.03.2012</a:t>
            </a:fld>
            <a:endParaRPr lang="en-US"/>
          </a:p>
        </p:txBody>
      </p:sp>
      <p:sp>
        <p:nvSpPr>
          <p:cNvPr id="5" name="Fußzeilenplatzhalter 4"/>
          <p:cNvSpPr>
            <a:spLocks noGrp="1"/>
          </p:cNvSpPr>
          <p:nvPr>
            <p:ph type="ftr" sz="quarter" idx="11"/>
          </p:nvPr>
        </p:nvSpPr>
        <p:spPr/>
        <p:txBody>
          <a:bodyPr/>
          <a:lstStyle/>
          <a:p>
            <a:r>
              <a:rPr lang="en-US" smtClean="0"/>
              <a:t>thorsten.kamps@helmholtz-berlin.de</a:t>
            </a:r>
            <a:endParaRPr lang="en-US"/>
          </a:p>
        </p:txBody>
      </p:sp>
      <p:sp>
        <p:nvSpPr>
          <p:cNvPr id="6" name="Foliennummernplatzhalter 5"/>
          <p:cNvSpPr>
            <a:spLocks noGrp="1"/>
          </p:cNvSpPr>
          <p:nvPr>
            <p:ph type="sldNum" sz="quarter" idx="12"/>
          </p:nvPr>
        </p:nvSpPr>
        <p:spPr/>
        <p:txBody>
          <a:bodyPr/>
          <a:lstStyle/>
          <a:p>
            <a:fld id="{983A9C72-3E85-4B44-9CE0-0D1BAFA6AAC0}" type="slidenum">
              <a:rPr lang="en-US" smtClean="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286C7106-193B-4EFF-AAEE-5315D1824D86}"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2E827AF1-E102-40DF-9AA0-23347B6D2C8D}"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86132583-91F0-414C-A846-170F558AAA0D}"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Fußzeilenplatzhalter 4"/>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6" name="Foliennummernplatzhalter 5"/>
          <p:cNvSpPr>
            <a:spLocks noGrp="1"/>
          </p:cNvSpPr>
          <p:nvPr>
            <p:ph type="sldNum" sz="quarter" idx="11"/>
          </p:nvPr>
        </p:nvSpPr>
        <p:spPr/>
        <p:txBody>
          <a:bodyPr/>
          <a:lstStyle>
            <a:lvl1pPr>
              <a:defRPr/>
            </a:lvl1pPr>
          </a:lstStyle>
          <a:p>
            <a:fld id="{6710EDFB-674A-43CE-89B6-098AC1CB010D}"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Fußzeilenplatzhalter 6"/>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8" name="Foliennummernplatzhalter 7"/>
          <p:cNvSpPr>
            <a:spLocks noGrp="1"/>
          </p:cNvSpPr>
          <p:nvPr>
            <p:ph type="sldNum" sz="quarter" idx="11"/>
          </p:nvPr>
        </p:nvSpPr>
        <p:spPr/>
        <p:txBody>
          <a:bodyPr/>
          <a:lstStyle>
            <a:lvl1pPr>
              <a:defRPr/>
            </a:lvl1pPr>
          </a:lstStyle>
          <a:p>
            <a:fld id="{B2EDC9D2-CCED-4187-B385-98885B19A799}"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Fußzeilenplatzhalter 2"/>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4" name="Foliennummernplatzhalter 3"/>
          <p:cNvSpPr>
            <a:spLocks noGrp="1"/>
          </p:cNvSpPr>
          <p:nvPr>
            <p:ph type="sldNum" sz="quarter" idx="11"/>
          </p:nvPr>
        </p:nvSpPr>
        <p:spPr/>
        <p:txBody>
          <a:bodyPr/>
          <a:lstStyle>
            <a:lvl1pPr>
              <a:defRPr/>
            </a:lvl1pPr>
          </a:lstStyle>
          <a:p>
            <a:fld id="{6F645495-7BC1-45F1-BA97-7E9D92E1F026}"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3" name="Foliennummernplatzhalter 2"/>
          <p:cNvSpPr>
            <a:spLocks noGrp="1"/>
          </p:cNvSpPr>
          <p:nvPr>
            <p:ph type="sldNum" sz="quarter" idx="11"/>
          </p:nvPr>
        </p:nvSpPr>
        <p:spPr/>
        <p:txBody>
          <a:bodyPr/>
          <a:lstStyle>
            <a:lvl1pPr>
              <a:defRPr/>
            </a:lvl1pPr>
          </a:lstStyle>
          <a:p>
            <a:fld id="{82F64300-1BEB-4020-B984-2A78AAA44B13}"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ußzeilenplatzhalter 4"/>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6" name="Foliennummernplatzhalter 5"/>
          <p:cNvSpPr>
            <a:spLocks noGrp="1"/>
          </p:cNvSpPr>
          <p:nvPr>
            <p:ph type="sldNum" sz="quarter" idx="11"/>
          </p:nvPr>
        </p:nvSpPr>
        <p:spPr/>
        <p:txBody>
          <a:bodyPr/>
          <a:lstStyle>
            <a:lvl1pPr>
              <a:defRPr/>
            </a:lvl1pPr>
          </a:lstStyle>
          <a:p>
            <a:fld id="{539FF446-C622-4125-810F-924AE1E47233}"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51520" y="404664"/>
            <a:ext cx="8640960" cy="928124"/>
          </a:xfrm>
        </p:spPr>
        <p:txBody>
          <a:bodyPr/>
          <a:lstStyle>
            <a:lvl1pPr>
              <a:defRPr>
                <a:solidFill>
                  <a:schemeClr val="tx2"/>
                </a:solidFill>
              </a:defRPr>
            </a:lvl1pPr>
          </a:lstStyle>
          <a:p>
            <a:r>
              <a:rPr lang="de-DE" smtClean="0"/>
              <a:t>Titelmasterformat durch Klicken bearbeiten</a:t>
            </a:r>
            <a:endParaRPr lang="en-US"/>
          </a:p>
        </p:txBody>
      </p:sp>
      <p:sp>
        <p:nvSpPr>
          <p:cNvPr id="3" name="Inhaltsplatzhalter 2"/>
          <p:cNvSpPr>
            <a:spLocks noGrp="1"/>
          </p:cNvSpPr>
          <p:nvPr>
            <p:ph idx="1"/>
          </p:nvPr>
        </p:nvSpPr>
        <p:spPr>
          <a:xfrm>
            <a:off x="251520" y="1412776"/>
            <a:ext cx="8640960" cy="4968552"/>
          </a:xfrm>
        </p:spPr>
        <p:txBody>
          <a:bodyPr/>
          <a:lstStyle>
            <a:lvl1pPr>
              <a:buClr>
                <a:srgbClr val="00589C"/>
              </a:buClr>
              <a:defRPr/>
            </a:lvl1pPr>
            <a:lvl3pPr>
              <a:buClr>
                <a:srgbClr val="BECD00"/>
              </a:buClr>
              <a:defRPr/>
            </a:lvl3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a:xfrm>
            <a:off x="7485950" y="6448251"/>
            <a:ext cx="1046490" cy="365125"/>
          </a:xfrm>
        </p:spPr>
        <p:txBody>
          <a:bodyPr/>
          <a:lstStyle/>
          <a:p>
            <a:fld id="{3E12E877-ECF0-4108-A913-39B8D4AF04EC}" type="datetime1">
              <a:rPr lang="de-DE" smtClean="0"/>
              <a:pPr/>
              <a:t>09.03.2012</a:t>
            </a:fld>
            <a:endParaRPr lang="en-US"/>
          </a:p>
        </p:txBody>
      </p:sp>
      <p:sp>
        <p:nvSpPr>
          <p:cNvPr id="5" name="Fußzeilenplatzhalter 4"/>
          <p:cNvSpPr>
            <a:spLocks noGrp="1"/>
          </p:cNvSpPr>
          <p:nvPr>
            <p:ph type="ftr" sz="quarter" idx="11"/>
          </p:nvPr>
        </p:nvSpPr>
        <p:spPr/>
        <p:txBody>
          <a:bodyPr/>
          <a:lstStyle/>
          <a:p>
            <a:r>
              <a:rPr lang="en-US" smtClean="0"/>
              <a:t>thorsten.kamps@helmholtz-berlin.de</a:t>
            </a:r>
            <a:endParaRPr lang="en-US"/>
          </a:p>
        </p:txBody>
      </p:sp>
      <p:sp>
        <p:nvSpPr>
          <p:cNvPr id="6" name="Foliennummernplatzhalter 5"/>
          <p:cNvSpPr>
            <a:spLocks noGrp="1"/>
          </p:cNvSpPr>
          <p:nvPr>
            <p:ph type="sldNum" sz="quarter" idx="12"/>
          </p:nvPr>
        </p:nvSpPr>
        <p:spPr/>
        <p:txBody>
          <a:bodyPr/>
          <a:lstStyle/>
          <a:p>
            <a:fld id="{983A9C72-3E85-4B44-9CE0-0D1BAFA6AAC0}" type="slidenum">
              <a:rPr lang="en-US" smtClean="0"/>
              <a:pPr/>
              <a:t>‹Nr.›</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ußzeilenplatzhalter 4"/>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6" name="Foliennummernplatzhalter 5"/>
          <p:cNvSpPr>
            <a:spLocks noGrp="1"/>
          </p:cNvSpPr>
          <p:nvPr>
            <p:ph type="sldNum" sz="quarter" idx="11"/>
          </p:nvPr>
        </p:nvSpPr>
        <p:spPr/>
        <p:txBody>
          <a:bodyPr/>
          <a:lstStyle>
            <a:lvl1pPr>
              <a:defRPr/>
            </a:lvl1pPr>
          </a:lstStyle>
          <a:p>
            <a:fld id="{2A87ADF3-10FD-46E9-AE96-B91841A9C488}"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89119665-FEAC-4F02-9E2A-3DBF58A0D267}"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DCD6276E-717B-41EB-BAB4-3B7770EF974D}"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A49F8041-0092-424D-A8C2-A4D732B9BAEA}"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4A47EC36-46AD-4493-9BE7-63F32E3487F8}"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AFE13988-9BE2-4195-B254-565F79478790}"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Fußzeilenplatzhalter 4"/>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6" name="Foliennummernplatzhalter 5"/>
          <p:cNvSpPr>
            <a:spLocks noGrp="1"/>
          </p:cNvSpPr>
          <p:nvPr>
            <p:ph type="sldNum" sz="quarter" idx="11"/>
          </p:nvPr>
        </p:nvSpPr>
        <p:spPr/>
        <p:txBody>
          <a:bodyPr/>
          <a:lstStyle>
            <a:lvl1pPr>
              <a:defRPr/>
            </a:lvl1pPr>
          </a:lstStyle>
          <a:p>
            <a:fld id="{B86D86D7-BD9D-49FD-876B-7036C3C461B9}"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Fußzeilenplatzhalter 6"/>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8" name="Foliennummernplatzhalter 7"/>
          <p:cNvSpPr>
            <a:spLocks noGrp="1"/>
          </p:cNvSpPr>
          <p:nvPr>
            <p:ph type="sldNum" sz="quarter" idx="11"/>
          </p:nvPr>
        </p:nvSpPr>
        <p:spPr/>
        <p:txBody>
          <a:bodyPr/>
          <a:lstStyle>
            <a:lvl1pPr>
              <a:defRPr/>
            </a:lvl1pPr>
          </a:lstStyle>
          <a:p>
            <a:fld id="{42A86DF8-8264-4627-9926-4CFD52831CBA}"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Fußzeilenplatzhalter 2"/>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4" name="Foliennummernplatzhalter 3"/>
          <p:cNvSpPr>
            <a:spLocks noGrp="1"/>
          </p:cNvSpPr>
          <p:nvPr>
            <p:ph type="sldNum" sz="quarter" idx="11"/>
          </p:nvPr>
        </p:nvSpPr>
        <p:spPr/>
        <p:txBody>
          <a:bodyPr/>
          <a:lstStyle>
            <a:lvl1pPr>
              <a:defRPr/>
            </a:lvl1pPr>
          </a:lstStyle>
          <a:p>
            <a:fld id="{29820DC8-53F3-4D08-8300-825D6D40FAB2}"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3" name="Foliennummernplatzhalter 2"/>
          <p:cNvSpPr>
            <a:spLocks noGrp="1"/>
          </p:cNvSpPr>
          <p:nvPr>
            <p:ph type="sldNum" sz="quarter" idx="11"/>
          </p:nvPr>
        </p:nvSpPr>
        <p:spPr/>
        <p:txBody>
          <a:bodyPr/>
          <a:lstStyle>
            <a:lvl1pPr>
              <a:defRPr/>
            </a:lvl1pPr>
          </a:lstStyle>
          <a:p>
            <a:fld id="{27DBD5CC-95D9-4E5D-AA53-C736D6214884}"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pic>
        <p:nvPicPr>
          <p:cNvPr id="7" name="Grafik 6" descr="Wissenschaftl_Info_ab_Willkommen.bmp"/>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A191259E-8434-42FC-BB32-BC6372271288}" type="datetime1">
              <a:rPr lang="de-DE" smtClean="0"/>
              <a:pPr/>
              <a:t>09.03.2012</a:t>
            </a:fld>
            <a:endParaRPr lang="en-US"/>
          </a:p>
        </p:txBody>
      </p:sp>
      <p:sp>
        <p:nvSpPr>
          <p:cNvPr id="5" name="Fußzeilenplatzhalter 4"/>
          <p:cNvSpPr>
            <a:spLocks noGrp="1"/>
          </p:cNvSpPr>
          <p:nvPr>
            <p:ph type="ftr" sz="quarter" idx="11"/>
          </p:nvPr>
        </p:nvSpPr>
        <p:spPr/>
        <p:txBody>
          <a:bodyPr/>
          <a:lstStyle/>
          <a:p>
            <a:r>
              <a:rPr lang="en-US" smtClean="0"/>
              <a:t>thorsten.kamps@helmholtz-berlin.de</a:t>
            </a:r>
            <a:endParaRPr lang="en-US"/>
          </a:p>
        </p:txBody>
      </p:sp>
      <p:sp>
        <p:nvSpPr>
          <p:cNvPr id="6" name="Foliennummernplatzhalter 5"/>
          <p:cNvSpPr>
            <a:spLocks noGrp="1"/>
          </p:cNvSpPr>
          <p:nvPr>
            <p:ph type="sldNum" sz="quarter" idx="12"/>
          </p:nvPr>
        </p:nvSpPr>
        <p:spPr/>
        <p:txBody>
          <a:bodyPr/>
          <a:lstStyle/>
          <a:p>
            <a:fld id="{983A9C72-3E85-4B44-9CE0-0D1BAFA6AAC0}" type="slidenum">
              <a:rPr lang="en-US" smtClean="0"/>
              <a:pPr/>
              <a:t>‹Nr.›</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ußzeilenplatzhalter 4"/>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6" name="Foliennummernplatzhalter 5"/>
          <p:cNvSpPr>
            <a:spLocks noGrp="1"/>
          </p:cNvSpPr>
          <p:nvPr>
            <p:ph type="sldNum" sz="quarter" idx="11"/>
          </p:nvPr>
        </p:nvSpPr>
        <p:spPr/>
        <p:txBody>
          <a:bodyPr/>
          <a:lstStyle>
            <a:lvl1pPr>
              <a:defRPr/>
            </a:lvl1pPr>
          </a:lstStyle>
          <a:p>
            <a:fld id="{B4A7EFB6-9DCC-444E-BD77-B6100210D3E9}"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ußzeilenplatzhalter 4"/>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6" name="Foliennummernplatzhalter 5"/>
          <p:cNvSpPr>
            <a:spLocks noGrp="1"/>
          </p:cNvSpPr>
          <p:nvPr>
            <p:ph type="sldNum" sz="quarter" idx="11"/>
          </p:nvPr>
        </p:nvSpPr>
        <p:spPr/>
        <p:txBody>
          <a:bodyPr/>
          <a:lstStyle>
            <a:lvl1pPr>
              <a:defRPr/>
            </a:lvl1pPr>
          </a:lstStyle>
          <a:p>
            <a:fld id="{278E8B87-AFB8-47EC-9A49-6BD8C63157A5}"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376550EE-D4D0-4A8A-A2DB-16929ABD51CE}"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EED5960E-FD53-4DA2-8510-4449B0977461}"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286C7106-193B-4EFF-AAEE-5315D1824D86}"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2E827AF1-E102-40DF-9AA0-23347B6D2C8D}"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86132583-91F0-414C-A846-170F558AAA0D}"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Fußzeilenplatzhalter 4"/>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6" name="Foliennummernplatzhalter 5"/>
          <p:cNvSpPr>
            <a:spLocks noGrp="1"/>
          </p:cNvSpPr>
          <p:nvPr>
            <p:ph type="sldNum" sz="quarter" idx="11"/>
          </p:nvPr>
        </p:nvSpPr>
        <p:spPr/>
        <p:txBody>
          <a:bodyPr/>
          <a:lstStyle>
            <a:lvl1pPr>
              <a:defRPr/>
            </a:lvl1pPr>
          </a:lstStyle>
          <a:p>
            <a:fld id="{6710EDFB-674A-43CE-89B6-098AC1CB010D}"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Fußzeilenplatzhalter 6"/>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8" name="Foliennummernplatzhalter 7"/>
          <p:cNvSpPr>
            <a:spLocks noGrp="1"/>
          </p:cNvSpPr>
          <p:nvPr>
            <p:ph type="sldNum" sz="quarter" idx="11"/>
          </p:nvPr>
        </p:nvSpPr>
        <p:spPr/>
        <p:txBody>
          <a:bodyPr/>
          <a:lstStyle>
            <a:lvl1pPr>
              <a:defRPr/>
            </a:lvl1pPr>
          </a:lstStyle>
          <a:p>
            <a:fld id="{B2EDC9D2-CCED-4187-B385-98885B19A799}"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Fußzeilenplatzhalter 2"/>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4" name="Foliennummernplatzhalter 3"/>
          <p:cNvSpPr>
            <a:spLocks noGrp="1"/>
          </p:cNvSpPr>
          <p:nvPr>
            <p:ph type="sldNum" sz="quarter" idx="11"/>
          </p:nvPr>
        </p:nvSpPr>
        <p:spPr/>
        <p:txBody>
          <a:bodyPr/>
          <a:lstStyle>
            <a:lvl1pPr>
              <a:defRPr/>
            </a:lvl1pPr>
          </a:lstStyle>
          <a:p>
            <a:fld id="{6F645495-7BC1-45F1-BA97-7E9D92E1F026}"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4"/>
          <p:cNvSpPr>
            <a:spLocks noGrp="1"/>
          </p:cNvSpPr>
          <p:nvPr>
            <p:ph type="dt" sz="half" idx="10"/>
          </p:nvPr>
        </p:nvSpPr>
        <p:spPr/>
        <p:txBody>
          <a:bodyPr/>
          <a:lstStyle/>
          <a:p>
            <a:fld id="{1F85D874-E51D-4681-907A-64123582CAE0}" type="datetime1">
              <a:rPr lang="de-DE" smtClean="0"/>
              <a:pPr/>
              <a:t>09.03.2012</a:t>
            </a:fld>
            <a:endParaRPr lang="en-US"/>
          </a:p>
        </p:txBody>
      </p:sp>
      <p:sp>
        <p:nvSpPr>
          <p:cNvPr id="6" name="Fußzeilenplatzhalter 5"/>
          <p:cNvSpPr>
            <a:spLocks noGrp="1"/>
          </p:cNvSpPr>
          <p:nvPr>
            <p:ph type="ftr" sz="quarter" idx="11"/>
          </p:nvPr>
        </p:nvSpPr>
        <p:spPr/>
        <p:txBody>
          <a:bodyPr/>
          <a:lstStyle/>
          <a:p>
            <a:r>
              <a:rPr lang="en-US" smtClean="0"/>
              <a:t>thorsten.kamps@helmholtz-berlin.de</a:t>
            </a:r>
            <a:endParaRPr lang="en-US"/>
          </a:p>
        </p:txBody>
      </p:sp>
      <p:sp>
        <p:nvSpPr>
          <p:cNvPr id="7" name="Foliennummernplatzhalter 6"/>
          <p:cNvSpPr>
            <a:spLocks noGrp="1"/>
          </p:cNvSpPr>
          <p:nvPr>
            <p:ph type="sldNum" sz="quarter" idx="12"/>
          </p:nvPr>
        </p:nvSpPr>
        <p:spPr/>
        <p:txBody>
          <a:bodyPr/>
          <a:lstStyle/>
          <a:p>
            <a:fld id="{983A9C72-3E85-4B44-9CE0-0D1BAFA6AAC0}" type="slidenum">
              <a:rPr lang="en-US" smtClean="0"/>
              <a:pPr/>
              <a:t>‹Nr.›</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3" name="Foliennummernplatzhalter 2"/>
          <p:cNvSpPr>
            <a:spLocks noGrp="1"/>
          </p:cNvSpPr>
          <p:nvPr>
            <p:ph type="sldNum" sz="quarter" idx="11"/>
          </p:nvPr>
        </p:nvSpPr>
        <p:spPr/>
        <p:txBody>
          <a:bodyPr/>
          <a:lstStyle>
            <a:lvl1pPr>
              <a:defRPr/>
            </a:lvl1pPr>
          </a:lstStyle>
          <a:p>
            <a:fld id="{82F64300-1BEB-4020-B984-2A78AAA44B13}"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ußzeilenplatzhalter 4"/>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6" name="Foliennummernplatzhalter 5"/>
          <p:cNvSpPr>
            <a:spLocks noGrp="1"/>
          </p:cNvSpPr>
          <p:nvPr>
            <p:ph type="sldNum" sz="quarter" idx="11"/>
          </p:nvPr>
        </p:nvSpPr>
        <p:spPr/>
        <p:txBody>
          <a:bodyPr/>
          <a:lstStyle>
            <a:lvl1pPr>
              <a:defRPr/>
            </a:lvl1pPr>
          </a:lstStyle>
          <a:p>
            <a:fld id="{539FF446-C622-4125-810F-924AE1E47233}"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ußzeilenplatzhalter 4"/>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6" name="Foliennummernplatzhalter 5"/>
          <p:cNvSpPr>
            <a:spLocks noGrp="1"/>
          </p:cNvSpPr>
          <p:nvPr>
            <p:ph type="sldNum" sz="quarter" idx="11"/>
          </p:nvPr>
        </p:nvSpPr>
        <p:spPr/>
        <p:txBody>
          <a:bodyPr/>
          <a:lstStyle>
            <a:lvl1pPr>
              <a:defRPr/>
            </a:lvl1pPr>
          </a:lstStyle>
          <a:p>
            <a:fld id="{2A87ADF3-10FD-46E9-AE96-B91841A9C488}"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89119665-FEAC-4F02-9E2A-3DBF58A0D267}"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DCD6276E-717B-41EB-BAB4-3B7770EF974D}"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A49F8041-0092-424D-A8C2-A4D732B9BAEA}"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4A47EC36-46AD-4493-9BE7-63F32E3487F8}"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AFE13988-9BE2-4195-B254-565F79478790}"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Fußzeilenplatzhalter 4"/>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6" name="Foliennummernplatzhalter 5"/>
          <p:cNvSpPr>
            <a:spLocks noGrp="1"/>
          </p:cNvSpPr>
          <p:nvPr>
            <p:ph type="sldNum" sz="quarter" idx="11"/>
          </p:nvPr>
        </p:nvSpPr>
        <p:spPr/>
        <p:txBody>
          <a:bodyPr/>
          <a:lstStyle>
            <a:lvl1pPr>
              <a:defRPr/>
            </a:lvl1pPr>
          </a:lstStyle>
          <a:p>
            <a:fld id="{B86D86D7-BD9D-49FD-876B-7036C3C461B9}"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Fußzeilenplatzhalter 6"/>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8" name="Foliennummernplatzhalter 7"/>
          <p:cNvSpPr>
            <a:spLocks noGrp="1"/>
          </p:cNvSpPr>
          <p:nvPr>
            <p:ph type="sldNum" sz="quarter" idx="11"/>
          </p:nvPr>
        </p:nvSpPr>
        <p:spPr/>
        <p:txBody>
          <a:bodyPr/>
          <a:lstStyle>
            <a:lvl1pPr>
              <a:defRPr/>
            </a:lvl1pPr>
          </a:lstStyle>
          <a:p>
            <a:fld id="{42A86DF8-8264-4627-9926-4CFD52831CBA}"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357158" y="1860544"/>
            <a:ext cx="41402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357158" y="2643183"/>
            <a:ext cx="4140230" cy="34829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857364"/>
            <a:ext cx="4141817" cy="64294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643181"/>
            <a:ext cx="4141817" cy="34829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6"/>
          <p:cNvSpPr>
            <a:spLocks noGrp="1"/>
          </p:cNvSpPr>
          <p:nvPr>
            <p:ph type="dt" sz="half" idx="10"/>
          </p:nvPr>
        </p:nvSpPr>
        <p:spPr/>
        <p:txBody>
          <a:bodyPr/>
          <a:lstStyle/>
          <a:p>
            <a:fld id="{6B9216F7-DF9F-46C5-9ADC-CC384475B986}" type="datetime1">
              <a:rPr lang="de-DE" smtClean="0"/>
              <a:pPr/>
              <a:t>09.03.2012</a:t>
            </a:fld>
            <a:endParaRPr lang="en-US"/>
          </a:p>
        </p:txBody>
      </p:sp>
      <p:sp>
        <p:nvSpPr>
          <p:cNvPr id="8" name="Fußzeilenplatzhalter 7"/>
          <p:cNvSpPr>
            <a:spLocks noGrp="1"/>
          </p:cNvSpPr>
          <p:nvPr>
            <p:ph type="ftr" sz="quarter" idx="11"/>
          </p:nvPr>
        </p:nvSpPr>
        <p:spPr/>
        <p:txBody>
          <a:bodyPr/>
          <a:lstStyle/>
          <a:p>
            <a:r>
              <a:rPr lang="en-US" smtClean="0"/>
              <a:t>thorsten.kamps@helmholtz-berlin.de</a:t>
            </a:r>
            <a:endParaRPr lang="en-US"/>
          </a:p>
        </p:txBody>
      </p:sp>
      <p:sp>
        <p:nvSpPr>
          <p:cNvPr id="9" name="Foliennummernplatzhalter 8"/>
          <p:cNvSpPr>
            <a:spLocks noGrp="1"/>
          </p:cNvSpPr>
          <p:nvPr>
            <p:ph type="sldNum" sz="quarter" idx="12"/>
          </p:nvPr>
        </p:nvSpPr>
        <p:spPr/>
        <p:txBody>
          <a:bodyPr/>
          <a:lstStyle/>
          <a:p>
            <a:fld id="{983A9C72-3E85-4B44-9CE0-0D1BAFA6AAC0}" type="slidenum">
              <a:rPr lang="en-US" smtClean="0"/>
              <a:pPr/>
              <a:t>‹Nr.›</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Fußzeilenplatzhalter 2"/>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4" name="Foliennummernplatzhalter 3"/>
          <p:cNvSpPr>
            <a:spLocks noGrp="1"/>
          </p:cNvSpPr>
          <p:nvPr>
            <p:ph type="sldNum" sz="quarter" idx="11"/>
          </p:nvPr>
        </p:nvSpPr>
        <p:spPr/>
        <p:txBody>
          <a:bodyPr/>
          <a:lstStyle>
            <a:lvl1pPr>
              <a:defRPr/>
            </a:lvl1pPr>
          </a:lstStyle>
          <a:p>
            <a:fld id="{29820DC8-53F3-4D08-8300-825D6D40FAB2}"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3" name="Foliennummernplatzhalter 2"/>
          <p:cNvSpPr>
            <a:spLocks noGrp="1"/>
          </p:cNvSpPr>
          <p:nvPr>
            <p:ph type="sldNum" sz="quarter" idx="11"/>
          </p:nvPr>
        </p:nvSpPr>
        <p:spPr/>
        <p:txBody>
          <a:bodyPr/>
          <a:lstStyle>
            <a:lvl1pPr>
              <a:defRPr/>
            </a:lvl1pPr>
          </a:lstStyle>
          <a:p>
            <a:fld id="{27DBD5CC-95D9-4E5D-AA53-C736D6214884}"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ußzeilenplatzhalter 4"/>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6" name="Foliennummernplatzhalter 5"/>
          <p:cNvSpPr>
            <a:spLocks noGrp="1"/>
          </p:cNvSpPr>
          <p:nvPr>
            <p:ph type="sldNum" sz="quarter" idx="11"/>
          </p:nvPr>
        </p:nvSpPr>
        <p:spPr/>
        <p:txBody>
          <a:bodyPr/>
          <a:lstStyle>
            <a:lvl1pPr>
              <a:defRPr/>
            </a:lvl1pPr>
          </a:lstStyle>
          <a:p>
            <a:fld id="{B4A7EFB6-9DCC-444E-BD77-B6100210D3E9}"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ußzeilenplatzhalter 4"/>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6" name="Foliennummernplatzhalter 5"/>
          <p:cNvSpPr>
            <a:spLocks noGrp="1"/>
          </p:cNvSpPr>
          <p:nvPr>
            <p:ph type="sldNum" sz="quarter" idx="11"/>
          </p:nvPr>
        </p:nvSpPr>
        <p:spPr/>
        <p:txBody>
          <a:bodyPr/>
          <a:lstStyle>
            <a:lvl1pPr>
              <a:defRPr/>
            </a:lvl1pPr>
          </a:lstStyle>
          <a:p>
            <a:fld id="{278E8B87-AFB8-47EC-9A49-6BD8C63157A5}"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376550EE-D4D0-4A8A-A2DB-16929ABD51CE}"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EED5960E-FD53-4DA2-8510-4449B0977461}"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286C7106-193B-4EFF-AAEE-5315D1824D86}"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2E827AF1-E102-40DF-9AA0-23347B6D2C8D}"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86132583-91F0-414C-A846-170F558AAA0D}"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Fußzeilenplatzhalter 4"/>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6" name="Foliennummernplatzhalter 5"/>
          <p:cNvSpPr>
            <a:spLocks noGrp="1"/>
          </p:cNvSpPr>
          <p:nvPr>
            <p:ph type="sldNum" sz="quarter" idx="11"/>
          </p:nvPr>
        </p:nvSpPr>
        <p:spPr/>
        <p:txBody>
          <a:bodyPr/>
          <a:lstStyle>
            <a:lvl1pPr>
              <a:defRPr/>
            </a:lvl1pPr>
          </a:lstStyle>
          <a:p>
            <a:fld id="{6710EDFB-674A-43CE-89B6-098AC1CB010D}"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Datumsplatzhalter 2"/>
          <p:cNvSpPr>
            <a:spLocks noGrp="1"/>
          </p:cNvSpPr>
          <p:nvPr>
            <p:ph type="dt" sz="half" idx="10"/>
          </p:nvPr>
        </p:nvSpPr>
        <p:spPr/>
        <p:txBody>
          <a:bodyPr/>
          <a:lstStyle/>
          <a:p>
            <a:fld id="{0AFFC55E-8048-45F8-A05D-6D22B17FD0AA}" type="datetime1">
              <a:rPr lang="de-DE" smtClean="0"/>
              <a:pPr/>
              <a:t>09.03.2012</a:t>
            </a:fld>
            <a:endParaRPr lang="en-US"/>
          </a:p>
        </p:txBody>
      </p:sp>
      <p:sp>
        <p:nvSpPr>
          <p:cNvPr id="4" name="Fußzeilenplatzhalter 3"/>
          <p:cNvSpPr>
            <a:spLocks noGrp="1"/>
          </p:cNvSpPr>
          <p:nvPr>
            <p:ph type="ftr" sz="quarter" idx="11"/>
          </p:nvPr>
        </p:nvSpPr>
        <p:spPr/>
        <p:txBody>
          <a:bodyPr/>
          <a:lstStyle/>
          <a:p>
            <a:r>
              <a:rPr lang="en-US" smtClean="0"/>
              <a:t>thorsten.kamps@helmholtz-berlin.de</a:t>
            </a:r>
            <a:endParaRPr lang="en-US"/>
          </a:p>
        </p:txBody>
      </p:sp>
      <p:sp>
        <p:nvSpPr>
          <p:cNvPr id="5" name="Foliennummernplatzhalter 4"/>
          <p:cNvSpPr>
            <a:spLocks noGrp="1"/>
          </p:cNvSpPr>
          <p:nvPr>
            <p:ph type="sldNum" sz="quarter" idx="12"/>
          </p:nvPr>
        </p:nvSpPr>
        <p:spPr/>
        <p:txBody>
          <a:bodyPr/>
          <a:lstStyle/>
          <a:p>
            <a:fld id="{983A9C72-3E85-4B44-9CE0-0D1BAFA6AAC0}" type="slidenum">
              <a:rPr lang="en-US" smtClean="0"/>
              <a:pPr/>
              <a:t>‹Nr.›</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Fußzeilenplatzhalter 6"/>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8" name="Foliennummernplatzhalter 7"/>
          <p:cNvSpPr>
            <a:spLocks noGrp="1"/>
          </p:cNvSpPr>
          <p:nvPr>
            <p:ph type="sldNum" sz="quarter" idx="11"/>
          </p:nvPr>
        </p:nvSpPr>
        <p:spPr/>
        <p:txBody>
          <a:bodyPr/>
          <a:lstStyle>
            <a:lvl1pPr>
              <a:defRPr/>
            </a:lvl1pPr>
          </a:lstStyle>
          <a:p>
            <a:fld id="{B2EDC9D2-CCED-4187-B385-98885B19A799}"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Fußzeilenplatzhalter 2"/>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4" name="Foliennummernplatzhalter 3"/>
          <p:cNvSpPr>
            <a:spLocks noGrp="1"/>
          </p:cNvSpPr>
          <p:nvPr>
            <p:ph type="sldNum" sz="quarter" idx="11"/>
          </p:nvPr>
        </p:nvSpPr>
        <p:spPr/>
        <p:txBody>
          <a:bodyPr/>
          <a:lstStyle>
            <a:lvl1pPr>
              <a:defRPr/>
            </a:lvl1pPr>
          </a:lstStyle>
          <a:p>
            <a:fld id="{6F645495-7BC1-45F1-BA97-7E9D92E1F026}"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3" name="Foliennummernplatzhalter 2"/>
          <p:cNvSpPr>
            <a:spLocks noGrp="1"/>
          </p:cNvSpPr>
          <p:nvPr>
            <p:ph type="sldNum" sz="quarter" idx="11"/>
          </p:nvPr>
        </p:nvSpPr>
        <p:spPr/>
        <p:txBody>
          <a:bodyPr/>
          <a:lstStyle>
            <a:lvl1pPr>
              <a:defRPr/>
            </a:lvl1pPr>
          </a:lstStyle>
          <a:p>
            <a:fld id="{82F64300-1BEB-4020-B984-2A78AAA44B13}"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ußzeilenplatzhalter 4"/>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6" name="Foliennummernplatzhalter 5"/>
          <p:cNvSpPr>
            <a:spLocks noGrp="1"/>
          </p:cNvSpPr>
          <p:nvPr>
            <p:ph type="sldNum" sz="quarter" idx="11"/>
          </p:nvPr>
        </p:nvSpPr>
        <p:spPr/>
        <p:txBody>
          <a:bodyPr/>
          <a:lstStyle>
            <a:lvl1pPr>
              <a:defRPr/>
            </a:lvl1pPr>
          </a:lstStyle>
          <a:p>
            <a:fld id="{539FF446-C622-4125-810F-924AE1E47233}"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ußzeilenplatzhalter 4"/>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6" name="Foliennummernplatzhalter 5"/>
          <p:cNvSpPr>
            <a:spLocks noGrp="1"/>
          </p:cNvSpPr>
          <p:nvPr>
            <p:ph type="sldNum" sz="quarter" idx="11"/>
          </p:nvPr>
        </p:nvSpPr>
        <p:spPr/>
        <p:txBody>
          <a:bodyPr/>
          <a:lstStyle>
            <a:lvl1pPr>
              <a:defRPr/>
            </a:lvl1pPr>
          </a:lstStyle>
          <a:p>
            <a:fld id="{2A87ADF3-10FD-46E9-AE96-B91841A9C488}"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89119665-FEAC-4F02-9E2A-3DBF58A0D267}"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DCD6276E-717B-41EB-BAB4-3B7770EF974D}" type="slidenum">
              <a:rPr lang="en-GB">
                <a:solidFill>
                  <a:srgbClr val="FFFFFF"/>
                </a:solidFill>
              </a:rPr>
              <a:pPr/>
              <a:t>‹Nr.›</a:t>
            </a:fld>
            <a:r>
              <a:rPr lang="en-GB">
                <a:solidFill>
                  <a:srgbClr val="FFFFFF"/>
                </a:solidFill>
              </a:rPr>
              <a:t>/25</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A49F8041-0092-424D-A8C2-A4D732B9BAEA}"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4A47EC36-46AD-4493-9BE7-63F32E3487F8}"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AFE13988-9BE2-4195-B254-565F79478790}"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170B12C-60D4-4B20-8758-38D069298A0A}" type="datetime1">
              <a:rPr lang="de-DE" smtClean="0"/>
              <a:pPr/>
              <a:t>09.03.2012</a:t>
            </a:fld>
            <a:endParaRPr lang="en-US"/>
          </a:p>
        </p:txBody>
      </p:sp>
      <p:sp>
        <p:nvSpPr>
          <p:cNvPr id="3" name="Fußzeilenplatzhalter 2"/>
          <p:cNvSpPr>
            <a:spLocks noGrp="1"/>
          </p:cNvSpPr>
          <p:nvPr>
            <p:ph type="ftr" sz="quarter" idx="11"/>
          </p:nvPr>
        </p:nvSpPr>
        <p:spPr/>
        <p:txBody>
          <a:bodyPr/>
          <a:lstStyle/>
          <a:p>
            <a:r>
              <a:rPr lang="en-US" smtClean="0"/>
              <a:t>thorsten.kamps@helmholtz-berlin.de</a:t>
            </a:r>
            <a:endParaRPr lang="en-US"/>
          </a:p>
        </p:txBody>
      </p:sp>
      <p:sp>
        <p:nvSpPr>
          <p:cNvPr id="4" name="Foliennummernplatzhalter 3"/>
          <p:cNvSpPr>
            <a:spLocks noGrp="1"/>
          </p:cNvSpPr>
          <p:nvPr>
            <p:ph type="sldNum" sz="quarter" idx="12"/>
          </p:nvPr>
        </p:nvSpPr>
        <p:spPr/>
        <p:txBody>
          <a:bodyPr/>
          <a:lstStyle/>
          <a:p>
            <a:fld id="{983A9C72-3E85-4B44-9CE0-0D1BAFA6AAC0}" type="slidenum">
              <a:rPr lang="en-US" smtClean="0"/>
              <a:pPr/>
              <a:t>‹Nr.›</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Fußzeilenplatzhalter 4"/>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6" name="Foliennummernplatzhalter 5"/>
          <p:cNvSpPr>
            <a:spLocks noGrp="1"/>
          </p:cNvSpPr>
          <p:nvPr>
            <p:ph type="sldNum" sz="quarter" idx="11"/>
          </p:nvPr>
        </p:nvSpPr>
        <p:spPr/>
        <p:txBody>
          <a:bodyPr/>
          <a:lstStyle>
            <a:lvl1pPr>
              <a:defRPr/>
            </a:lvl1pPr>
          </a:lstStyle>
          <a:p>
            <a:fld id="{B86D86D7-BD9D-49FD-876B-7036C3C461B9}"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Fußzeilenplatzhalter 6"/>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8" name="Foliennummernplatzhalter 7"/>
          <p:cNvSpPr>
            <a:spLocks noGrp="1"/>
          </p:cNvSpPr>
          <p:nvPr>
            <p:ph type="sldNum" sz="quarter" idx="11"/>
          </p:nvPr>
        </p:nvSpPr>
        <p:spPr/>
        <p:txBody>
          <a:bodyPr/>
          <a:lstStyle>
            <a:lvl1pPr>
              <a:defRPr/>
            </a:lvl1pPr>
          </a:lstStyle>
          <a:p>
            <a:fld id="{42A86DF8-8264-4627-9926-4CFD52831CBA}"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Fußzeilenplatzhalter 2"/>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4" name="Foliennummernplatzhalter 3"/>
          <p:cNvSpPr>
            <a:spLocks noGrp="1"/>
          </p:cNvSpPr>
          <p:nvPr>
            <p:ph type="sldNum" sz="quarter" idx="11"/>
          </p:nvPr>
        </p:nvSpPr>
        <p:spPr/>
        <p:txBody>
          <a:bodyPr/>
          <a:lstStyle>
            <a:lvl1pPr>
              <a:defRPr/>
            </a:lvl1pPr>
          </a:lstStyle>
          <a:p>
            <a:fld id="{29820DC8-53F3-4D08-8300-825D6D40FAB2}"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3" name="Foliennummernplatzhalter 2"/>
          <p:cNvSpPr>
            <a:spLocks noGrp="1"/>
          </p:cNvSpPr>
          <p:nvPr>
            <p:ph type="sldNum" sz="quarter" idx="11"/>
          </p:nvPr>
        </p:nvSpPr>
        <p:spPr/>
        <p:txBody>
          <a:bodyPr/>
          <a:lstStyle>
            <a:lvl1pPr>
              <a:defRPr/>
            </a:lvl1pPr>
          </a:lstStyle>
          <a:p>
            <a:fld id="{27DBD5CC-95D9-4E5D-AA53-C736D6214884}"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ußzeilenplatzhalter 4"/>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6" name="Foliennummernplatzhalter 5"/>
          <p:cNvSpPr>
            <a:spLocks noGrp="1"/>
          </p:cNvSpPr>
          <p:nvPr>
            <p:ph type="sldNum" sz="quarter" idx="11"/>
          </p:nvPr>
        </p:nvSpPr>
        <p:spPr/>
        <p:txBody>
          <a:bodyPr/>
          <a:lstStyle>
            <a:lvl1pPr>
              <a:defRPr/>
            </a:lvl1pPr>
          </a:lstStyle>
          <a:p>
            <a:fld id="{B4A7EFB6-9DCC-444E-BD77-B6100210D3E9}"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ußzeilenplatzhalter 4"/>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6" name="Foliennummernplatzhalter 5"/>
          <p:cNvSpPr>
            <a:spLocks noGrp="1"/>
          </p:cNvSpPr>
          <p:nvPr>
            <p:ph type="sldNum" sz="quarter" idx="11"/>
          </p:nvPr>
        </p:nvSpPr>
        <p:spPr/>
        <p:txBody>
          <a:bodyPr/>
          <a:lstStyle>
            <a:lvl1pPr>
              <a:defRPr/>
            </a:lvl1pPr>
          </a:lstStyle>
          <a:p>
            <a:fld id="{278E8B87-AFB8-47EC-9A49-6BD8C63157A5}"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376550EE-D4D0-4A8A-A2DB-16929ABD51CE}"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ußzeilenplatzhalter 3"/>
          <p:cNvSpPr>
            <a:spLocks noGrp="1"/>
          </p:cNvSpPr>
          <p:nvPr>
            <p:ph type="ftr" sz="quarter" idx="10"/>
          </p:nvPr>
        </p:nvSpPr>
        <p:spPr/>
        <p:txBody>
          <a:bodyPr/>
          <a:lstStyle>
            <a:lvl1pPr>
              <a:defRPr/>
            </a:lvl1pPr>
          </a:lstStyle>
          <a:p>
            <a:r>
              <a:rPr lang="en-US" smtClean="0">
                <a:solidFill>
                  <a:srgbClr val="FFFFFF"/>
                </a:solidFill>
              </a:rPr>
              <a:t>thorsten.kamps@helmholtz-berlin.de</a:t>
            </a:r>
            <a:endParaRPr lang="en-US">
              <a:solidFill>
                <a:srgbClr val="FFFFFF"/>
              </a:solidFill>
            </a:endParaRPr>
          </a:p>
        </p:txBody>
      </p:sp>
      <p:sp>
        <p:nvSpPr>
          <p:cNvPr id="5" name="Foliennummernplatzhalter 4"/>
          <p:cNvSpPr>
            <a:spLocks noGrp="1"/>
          </p:cNvSpPr>
          <p:nvPr>
            <p:ph type="sldNum" sz="quarter" idx="11"/>
          </p:nvPr>
        </p:nvSpPr>
        <p:spPr/>
        <p:txBody>
          <a:bodyPr/>
          <a:lstStyle>
            <a:lvl1pPr>
              <a:defRPr/>
            </a:lvl1pPr>
          </a:lstStyle>
          <a:p>
            <a:fld id="{EED5960E-FD53-4DA2-8510-4449B0977461}" type="slidenum">
              <a:rPr lang="en-GB">
                <a:solidFill>
                  <a:srgbClr val="FFFFFF"/>
                </a:solidFill>
              </a:rPr>
              <a:pPr/>
              <a:t>‹Nr.›</a:t>
            </a:fld>
            <a:r>
              <a:rPr lang="en-GB">
                <a:solidFill>
                  <a:srgbClr val="FFFFFF"/>
                </a:solidFill>
              </a:rPr>
              <a:t>/3</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B1D83EEC-439D-448E-8B84-1F329A3F0FB6}" type="datetime1">
              <a:rPr lang="de-DE" smtClean="0"/>
              <a:pPr/>
              <a:t>09.03.2012</a:t>
            </a:fld>
            <a:endParaRPr lang="en-US"/>
          </a:p>
        </p:txBody>
      </p:sp>
      <p:sp>
        <p:nvSpPr>
          <p:cNvPr id="6" name="Fußzeilenplatzhalter 5"/>
          <p:cNvSpPr>
            <a:spLocks noGrp="1"/>
          </p:cNvSpPr>
          <p:nvPr>
            <p:ph type="ftr" sz="quarter" idx="11"/>
          </p:nvPr>
        </p:nvSpPr>
        <p:spPr/>
        <p:txBody>
          <a:bodyPr/>
          <a:lstStyle/>
          <a:p>
            <a:r>
              <a:rPr lang="en-US" smtClean="0"/>
              <a:t>thorsten.kamps@helmholtz-berlin.de</a:t>
            </a:r>
            <a:endParaRPr lang="en-US"/>
          </a:p>
        </p:txBody>
      </p:sp>
      <p:sp>
        <p:nvSpPr>
          <p:cNvPr id="7" name="Foliennummernplatzhalter 6"/>
          <p:cNvSpPr>
            <a:spLocks noGrp="1"/>
          </p:cNvSpPr>
          <p:nvPr>
            <p:ph type="sldNum" sz="quarter" idx="12"/>
          </p:nvPr>
        </p:nvSpPr>
        <p:spPr/>
        <p:txBody>
          <a:bodyPr/>
          <a:lstStyle/>
          <a:p>
            <a:fld id="{983A9C72-3E85-4B44-9CE0-0D1BAFA6AAC0}"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5EF98C9A-9758-4572-AEF5-FE9F8FB08C0C}" type="datetime1">
              <a:rPr lang="de-DE" smtClean="0"/>
              <a:pPr/>
              <a:t>09.03.2012</a:t>
            </a:fld>
            <a:endParaRPr lang="en-US"/>
          </a:p>
        </p:txBody>
      </p:sp>
      <p:sp>
        <p:nvSpPr>
          <p:cNvPr id="6" name="Fußzeilenplatzhalter 5"/>
          <p:cNvSpPr>
            <a:spLocks noGrp="1"/>
          </p:cNvSpPr>
          <p:nvPr>
            <p:ph type="ftr" sz="quarter" idx="11"/>
          </p:nvPr>
        </p:nvSpPr>
        <p:spPr/>
        <p:txBody>
          <a:bodyPr/>
          <a:lstStyle/>
          <a:p>
            <a:r>
              <a:rPr lang="en-US" smtClean="0"/>
              <a:t>thorsten.kamps@helmholtz-berlin.de</a:t>
            </a:r>
            <a:endParaRPr lang="en-US"/>
          </a:p>
        </p:txBody>
      </p:sp>
      <p:sp>
        <p:nvSpPr>
          <p:cNvPr id="7" name="Foliennummernplatzhalter 6"/>
          <p:cNvSpPr>
            <a:spLocks noGrp="1"/>
          </p:cNvSpPr>
          <p:nvPr>
            <p:ph type="sldNum" sz="quarter" idx="12"/>
          </p:nvPr>
        </p:nvSpPr>
        <p:spPr/>
        <p:txBody>
          <a:bodyPr/>
          <a:lstStyle/>
          <a:p>
            <a:fld id="{983A9C72-3E85-4B44-9CE0-0D1BAFA6AAC0}"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2.v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oleObject" Target="../embeddings/oleObject2.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vmlDrawing" Target="../drawings/vmlDrawing3.v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oleObject" Target="../embeddings/oleObject3.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vmlDrawing" Target="../drawings/vmlDrawing4.v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oleObject" Target="../embeddings/oleObject4.bin"/></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vmlDrawing" Target="../drawings/vmlDrawing5.v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oleObject" Target="../embeddings/oleObject5.bin"/></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vmlDrawing" Target="../drawings/vmlDrawing6.v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oleObject" Target="../embeddings/oleObject6.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251520" y="476672"/>
            <a:ext cx="8640960" cy="928124"/>
          </a:xfrm>
          <a:prstGeom prst="rect">
            <a:avLst/>
          </a:prstGeom>
        </p:spPr>
        <p:txBody>
          <a:bodyPr vert="horz" lIns="91440" tIns="45720" rIns="91440" bIns="45720" rtlCol="0" anchor="ctr">
            <a:normAutofit/>
          </a:bodyPr>
          <a:lstStyle/>
          <a:p>
            <a:r>
              <a:rPr lang="de-DE" smtClean="0"/>
              <a:t>Titelmasterformat durch Klicken bearbeiten</a:t>
            </a:r>
            <a:endParaRPr lang="en-US"/>
          </a:p>
        </p:txBody>
      </p:sp>
      <p:sp>
        <p:nvSpPr>
          <p:cNvPr id="3" name="Textplatzhalter 2"/>
          <p:cNvSpPr>
            <a:spLocks noGrp="1"/>
          </p:cNvSpPr>
          <p:nvPr>
            <p:ph type="body" idx="1"/>
          </p:nvPr>
        </p:nvSpPr>
        <p:spPr>
          <a:xfrm>
            <a:off x="251520" y="1484784"/>
            <a:ext cx="8640960" cy="4896544"/>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2"/>
          </p:nvPr>
        </p:nvSpPr>
        <p:spPr>
          <a:xfrm>
            <a:off x="7485950" y="6448251"/>
            <a:ext cx="111849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A08A7-5E96-405D-BE54-DF674E20FCFE}" type="datetime1">
              <a:rPr lang="de-DE" smtClean="0"/>
              <a:pPr/>
              <a:t>09.03.2012</a:t>
            </a:fld>
            <a:endParaRPr lang="en-US"/>
          </a:p>
        </p:txBody>
      </p:sp>
      <p:sp>
        <p:nvSpPr>
          <p:cNvPr id="5" name="Fußzeilenplatzhalter 4"/>
          <p:cNvSpPr>
            <a:spLocks noGrp="1"/>
          </p:cNvSpPr>
          <p:nvPr>
            <p:ph type="ftr" sz="quarter" idx="3"/>
          </p:nvPr>
        </p:nvSpPr>
        <p:spPr>
          <a:xfrm>
            <a:off x="251520" y="6448251"/>
            <a:ext cx="626469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thorsten.kamps@helmholtz-berlin.de</a:t>
            </a:r>
            <a:endParaRPr lang="en-US"/>
          </a:p>
        </p:txBody>
      </p:sp>
      <p:sp>
        <p:nvSpPr>
          <p:cNvPr id="6" name="Foliennummernplatzhalter 5"/>
          <p:cNvSpPr>
            <a:spLocks noGrp="1"/>
          </p:cNvSpPr>
          <p:nvPr>
            <p:ph type="sldNum" sz="quarter" idx="4"/>
          </p:nvPr>
        </p:nvSpPr>
        <p:spPr>
          <a:xfrm>
            <a:off x="7740352" y="6448251"/>
            <a:ext cx="104649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3A9C72-3E85-4B44-9CE0-0D1BAFA6AAC0}" type="slidenum">
              <a:rPr lang="en-US" smtClean="0"/>
              <a:pPr/>
              <a:t>‹Nr.›</a:t>
            </a:fld>
            <a:endParaRPr lang="en-US"/>
          </a:p>
        </p:txBody>
      </p:sp>
      <p:pic>
        <p:nvPicPr>
          <p:cNvPr id="8" name="Picture 1"/>
          <p:cNvPicPr>
            <a:picLocks noChangeAspect="1" noChangeArrowheads="1"/>
          </p:cNvPicPr>
          <p:nvPr userDrawn="1"/>
        </p:nvPicPr>
        <p:blipFill>
          <a:blip r:embed="rId13" cstate="print"/>
          <a:srcRect/>
          <a:stretch>
            <a:fillRect/>
          </a:stretch>
        </p:blipFill>
        <p:spPr bwMode="auto">
          <a:xfrm>
            <a:off x="7524328" y="44189"/>
            <a:ext cx="1558106" cy="576499"/>
          </a:xfrm>
          <a:prstGeom prst="rect">
            <a:avLst/>
          </a:prstGeom>
          <a:noFill/>
          <a:ln w="9525">
            <a:noFill/>
            <a:miter lim="800000"/>
            <a:headEnd/>
            <a:tailEnd/>
          </a:ln>
        </p:spPr>
      </p:pic>
      <p:sp>
        <p:nvSpPr>
          <p:cNvPr id="10" name="Textfeld 9"/>
          <p:cNvSpPr txBox="1"/>
          <p:nvPr userDrawn="1"/>
        </p:nvSpPr>
        <p:spPr>
          <a:xfrm>
            <a:off x="251520" y="127665"/>
            <a:ext cx="4844211" cy="276999"/>
          </a:xfrm>
          <a:prstGeom prst="rect">
            <a:avLst/>
          </a:prstGeom>
          <a:noFill/>
        </p:spPr>
        <p:txBody>
          <a:bodyPr wrap="none" rtlCol="0">
            <a:spAutoFit/>
          </a:bodyPr>
          <a:lstStyle/>
          <a:p>
            <a:r>
              <a:rPr lang="en-US" sz="1200" baseline="0" smtClean="0">
                <a:solidFill>
                  <a:schemeClr val="bg1">
                    <a:lumMod val="65000"/>
                  </a:schemeClr>
                </a:solidFill>
                <a:latin typeface="Calibri" pitchFamily="34" charset="0"/>
              </a:rPr>
              <a:t>Perspectives of SRF Gun Development for BERLinPro | FLS Workshop 2012 </a:t>
            </a:r>
            <a:endParaRPr lang="en-US" sz="1200" baseline="0">
              <a:solidFill>
                <a:schemeClr val="bg1">
                  <a:lumMod val="65000"/>
                </a:schemeClr>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2600" b="1" kern="1200" baseline="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1pPr>
      <a:lvl2pPr marL="742950" indent="-285750" algn="l" defTabSz="914400" rtl="0" eaLnBrk="1" latinLnBrk="0" hangingPunct="1">
        <a:spcBef>
          <a:spcPct val="20000"/>
        </a:spcBef>
        <a:buSzPct val="66000"/>
        <a:buFont typeface="Courier New" pitchFamily="49" charset="0"/>
        <a:buChar char="o"/>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sp>
        <p:nvSpPr>
          <p:cNvPr id="100354" name="Rectangle 2"/>
          <p:cNvSpPr>
            <a:spLocks noChangeArrowheads="1"/>
          </p:cNvSpPr>
          <p:nvPr/>
        </p:nvSpPr>
        <p:spPr bwMode="auto">
          <a:xfrm flipV="1">
            <a:off x="0" y="6273800"/>
            <a:ext cx="9144000" cy="584200"/>
          </a:xfrm>
          <a:prstGeom prst="rect">
            <a:avLst/>
          </a:prstGeom>
          <a:gradFill rotWithShape="1">
            <a:gsLst>
              <a:gs pos="0">
                <a:schemeClr val="bg2">
                  <a:alpha val="99001"/>
                </a:schemeClr>
              </a:gs>
              <a:gs pos="100000">
                <a:schemeClr val="bg2">
                  <a:gamma/>
                  <a:shade val="0"/>
                  <a:invGamma/>
                </a:schemeClr>
              </a:gs>
            </a:gsLst>
            <a:lin ang="5400000" scaled="1"/>
          </a:gradFill>
          <a:ln w="9525">
            <a:noFill/>
            <a:miter lim="800000"/>
            <a:headEnd/>
            <a:tailEnd/>
          </a:ln>
          <a:effectLst/>
        </p:spPr>
        <p:txBody>
          <a:bodyPr wrap="none" anchor="ctr"/>
          <a:lstStyle/>
          <a:p>
            <a:pPr fontAlgn="base">
              <a:spcBef>
                <a:spcPct val="0"/>
              </a:spcBef>
              <a:spcAft>
                <a:spcPct val="0"/>
              </a:spcAft>
            </a:pPr>
            <a:endParaRPr lang="en-US" smtClean="0">
              <a:solidFill>
                <a:srgbClr val="000000"/>
              </a:solidFill>
            </a:endParaRPr>
          </a:p>
        </p:txBody>
      </p:sp>
      <p:sp>
        <p:nvSpPr>
          <p:cNvPr id="100355" name="Rectangle 3"/>
          <p:cNvSpPr>
            <a:spLocks noGrp="1" noChangeArrowheads="1"/>
          </p:cNvSpPr>
          <p:nvPr>
            <p:ph type="ftr" sz="quarter" idx="3"/>
          </p:nvPr>
        </p:nvSpPr>
        <p:spPr bwMode="auto">
          <a:xfrm>
            <a:off x="1368425" y="6435725"/>
            <a:ext cx="6767513" cy="422275"/>
          </a:xfrm>
          <a:prstGeom prst="rect">
            <a:avLst/>
          </a:prstGeom>
          <a:noFill/>
          <a:ln w="9525">
            <a:noFill/>
            <a:miter lim="800000"/>
            <a:headEnd/>
            <a:tailEnd/>
          </a:ln>
          <a:effectLst/>
        </p:spPr>
        <p:txBody>
          <a:bodyPr vert="horz" wrap="square" lIns="18000" tIns="10800" rIns="18000" bIns="10800" numCol="1" anchor="t" anchorCtr="0" compatLnSpc="1">
            <a:prstTxWarp prst="textNoShape">
              <a:avLst/>
            </a:prstTxWarp>
          </a:bodyPr>
          <a:lstStyle>
            <a:lvl1pPr algn="ctr">
              <a:lnSpc>
                <a:spcPct val="90000"/>
              </a:lnSpc>
              <a:defRPr sz="1400">
                <a:solidFill>
                  <a:schemeClr val="bg1"/>
                </a:solidFill>
              </a:defRPr>
            </a:lvl1pPr>
          </a:lstStyle>
          <a:p>
            <a:pPr fontAlgn="base">
              <a:spcBef>
                <a:spcPct val="0"/>
              </a:spcBef>
              <a:spcAft>
                <a:spcPct val="0"/>
              </a:spcAft>
            </a:pPr>
            <a:r>
              <a:rPr lang="en-US" smtClean="0">
                <a:solidFill>
                  <a:srgbClr val="FFFFFF"/>
                </a:solidFill>
              </a:rPr>
              <a:t>thorsten.kamps@helmholtz-berlin.de</a:t>
            </a:r>
          </a:p>
        </p:txBody>
      </p:sp>
      <p:sp>
        <p:nvSpPr>
          <p:cNvPr id="100356" name="Line 4"/>
          <p:cNvSpPr>
            <a:spLocks noChangeShapeType="1"/>
          </p:cNvSpPr>
          <p:nvPr/>
        </p:nvSpPr>
        <p:spPr bwMode="auto">
          <a:xfrm>
            <a:off x="0" y="6129338"/>
            <a:ext cx="9144000" cy="0"/>
          </a:xfrm>
          <a:prstGeom prst="line">
            <a:avLst/>
          </a:prstGeom>
          <a:noFill/>
          <a:ln w="19050">
            <a:no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100357" name="Line 5"/>
          <p:cNvSpPr>
            <a:spLocks noChangeShapeType="1"/>
          </p:cNvSpPr>
          <p:nvPr/>
        </p:nvSpPr>
        <p:spPr bwMode="auto">
          <a:xfrm>
            <a:off x="0" y="476250"/>
            <a:ext cx="9144000" cy="0"/>
          </a:xfrm>
          <a:prstGeom prst="line">
            <a:avLst/>
          </a:prstGeom>
          <a:noFill/>
          <a:ln w="19050">
            <a:no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100358" name="Rectangle 6"/>
          <p:cNvSpPr>
            <a:spLocks noChangeArrowheads="1"/>
          </p:cNvSpPr>
          <p:nvPr/>
        </p:nvSpPr>
        <p:spPr bwMode="auto">
          <a:xfrm>
            <a:off x="0" y="0"/>
            <a:ext cx="9144000" cy="47625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pPr>
            <a:endParaRPr lang="en-US" smtClean="0">
              <a:solidFill>
                <a:srgbClr val="000000"/>
              </a:solidFill>
            </a:endParaRPr>
          </a:p>
        </p:txBody>
      </p:sp>
      <p:sp>
        <p:nvSpPr>
          <p:cNvPr id="100359" name="Rectangle 7"/>
          <p:cNvSpPr>
            <a:spLocks noGrp="1" noChangeArrowheads="1"/>
          </p:cNvSpPr>
          <p:nvPr>
            <p:ph type="sldNum" sz="quarter" idx="4"/>
          </p:nvPr>
        </p:nvSpPr>
        <p:spPr bwMode="auto">
          <a:xfrm>
            <a:off x="8208963" y="6426200"/>
            <a:ext cx="935037"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fontAlgn="base">
              <a:spcBef>
                <a:spcPct val="0"/>
              </a:spcBef>
              <a:spcAft>
                <a:spcPct val="0"/>
              </a:spcAft>
            </a:pPr>
            <a:fld id="{686ACCB8-21EE-4076-BFE6-99B5E4C7C301}" type="slidenum">
              <a:rPr lang="en-GB" smtClean="0">
                <a:solidFill>
                  <a:srgbClr val="FFFFFF"/>
                </a:solidFill>
              </a:rPr>
              <a:pPr fontAlgn="base">
                <a:spcBef>
                  <a:spcPct val="0"/>
                </a:spcBef>
                <a:spcAft>
                  <a:spcPct val="0"/>
                </a:spcAft>
              </a:pPr>
              <a:t>‹Nr.›</a:t>
            </a:fld>
            <a:r>
              <a:rPr lang="en-GB" smtClean="0">
                <a:solidFill>
                  <a:srgbClr val="FFFFFF"/>
                </a:solidFill>
              </a:rPr>
              <a:t>/25</a:t>
            </a:r>
          </a:p>
        </p:txBody>
      </p:sp>
      <p:graphicFrame>
        <p:nvGraphicFramePr>
          <p:cNvPr id="100360" name="Object 8"/>
          <p:cNvGraphicFramePr>
            <a:graphicFrameLocks noChangeAspect="1"/>
          </p:cNvGraphicFramePr>
          <p:nvPr/>
        </p:nvGraphicFramePr>
        <p:xfrm>
          <a:off x="684213" y="6308725"/>
          <a:ext cx="493712" cy="504825"/>
        </p:xfrm>
        <a:graphic>
          <a:graphicData uri="http://schemas.openxmlformats.org/presentationml/2006/ole">
            <p:oleObj spid="_x0000_s1026" name="Bitmap Image" r:id="rId14" imgW="6609524" imgH="6744641" progId="PBrush">
              <p:embed/>
            </p:oleObj>
          </a:graphicData>
        </a:graphic>
      </p:graphicFrame>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flipV="1">
            <a:off x="0" y="6273800"/>
            <a:ext cx="9144000" cy="584200"/>
          </a:xfrm>
          <a:prstGeom prst="rect">
            <a:avLst/>
          </a:prstGeom>
          <a:gradFill rotWithShape="1">
            <a:gsLst>
              <a:gs pos="0">
                <a:schemeClr val="bg2">
                  <a:alpha val="99001"/>
                </a:schemeClr>
              </a:gs>
              <a:gs pos="100000">
                <a:schemeClr val="bg2">
                  <a:gamma/>
                  <a:shade val="0"/>
                  <a:invGamma/>
                </a:schemeClr>
              </a:gs>
            </a:gsLst>
            <a:lin ang="5400000" scaled="1"/>
          </a:gradFill>
          <a:ln w="9525">
            <a:noFill/>
            <a:miter lim="800000"/>
            <a:headEnd/>
            <a:tailEnd/>
          </a:ln>
          <a:effectLst/>
        </p:spPr>
        <p:txBody>
          <a:bodyPr wrap="none" anchor="ctr"/>
          <a:lstStyle/>
          <a:p>
            <a:pPr fontAlgn="base">
              <a:spcBef>
                <a:spcPct val="0"/>
              </a:spcBef>
              <a:spcAft>
                <a:spcPct val="0"/>
              </a:spcAft>
            </a:pPr>
            <a:endParaRPr lang="en-US" smtClean="0">
              <a:solidFill>
                <a:srgbClr val="000000"/>
              </a:solidFill>
            </a:endParaRPr>
          </a:p>
        </p:txBody>
      </p:sp>
      <p:sp>
        <p:nvSpPr>
          <p:cNvPr id="4099" name="Rectangle 3"/>
          <p:cNvSpPr>
            <a:spLocks noGrp="1" noChangeArrowheads="1"/>
          </p:cNvSpPr>
          <p:nvPr>
            <p:ph type="ftr" sz="quarter" idx="3"/>
          </p:nvPr>
        </p:nvSpPr>
        <p:spPr bwMode="auto">
          <a:xfrm>
            <a:off x="1368425" y="6391275"/>
            <a:ext cx="6767513" cy="422275"/>
          </a:xfrm>
          <a:prstGeom prst="rect">
            <a:avLst/>
          </a:prstGeom>
          <a:noFill/>
          <a:ln w="9525">
            <a:noFill/>
            <a:miter lim="800000"/>
            <a:headEnd/>
            <a:tailEnd/>
          </a:ln>
          <a:effectLst/>
        </p:spPr>
        <p:txBody>
          <a:bodyPr vert="horz" wrap="square" lIns="18000" tIns="10800" rIns="18000" bIns="10800" numCol="1" anchor="t" anchorCtr="0" compatLnSpc="1">
            <a:prstTxWarp prst="textNoShape">
              <a:avLst/>
            </a:prstTxWarp>
          </a:bodyPr>
          <a:lstStyle>
            <a:lvl1pPr algn="ctr">
              <a:lnSpc>
                <a:spcPct val="90000"/>
              </a:lnSpc>
              <a:defRPr sz="1400">
                <a:solidFill>
                  <a:schemeClr val="bg1"/>
                </a:solidFill>
              </a:defRPr>
            </a:lvl1pPr>
          </a:lstStyle>
          <a:p>
            <a:pPr fontAlgn="base">
              <a:spcBef>
                <a:spcPct val="0"/>
              </a:spcBef>
              <a:spcAft>
                <a:spcPct val="0"/>
              </a:spcAft>
            </a:pPr>
            <a:r>
              <a:rPr lang="en-US" smtClean="0">
                <a:solidFill>
                  <a:srgbClr val="FFFFFF"/>
                </a:solidFill>
              </a:rPr>
              <a:t>thorsten.kamps@helmholtz-berlin.de</a:t>
            </a:r>
          </a:p>
        </p:txBody>
      </p:sp>
      <p:sp>
        <p:nvSpPr>
          <p:cNvPr id="4100" name="Line 4"/>
          <p:cNvSpPr>
            <a:spLocks noChangeShapeType="1"/>
          </p:cNvSpPr>
          <p:nvPr/>
        </p:nvSpPr>
        <p:spPr bwMode="auto">
          <a:xfrm>
            <a:off x="0" y="6129338"/>
            <a:ext cx="9144000" cy="0"/>
          </a:xfrm>
          <a:prstGeom prst="line">
            <a:avLst/>
          </a:prstGeom>
          <a:noFill/>
          <a:ln w="19050">
            <a:no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4101" name="Line 5"/>
          <p:cNvSpPr>
            <a:spLocks noChangeShapeType="1"/>
          </p:cNvSpPr>
          <p:nvPr/>
        </p:nvSpPr>
        <p:spPr bwMode="auto">
          <a:xfrm>
            <a:off x="0" y="476250"/>
            <a:ext cx="9144000" cy="0"/>
          </a:xfrm>
          <a:prstGeom prst="line">
            <a:avLst/>
          </a:prstGeom>
          <a:noFill/>
          <a:ln w="19050">
            <a:no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4102" name="Rectangle 6"/>
          <p:cNvSpPr>
            <a:spLocks noChangeArrowheads="1"/>
          </p:cNvSpPr>
          <p:nvPr/>
        </p:nvSpPr>
        <p:spPr bwMode="auto">
          <a:xfrm>
            <a:off x="0" y="0"/>
            <a:ext cx="9144000" cy="47625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pPr>
            <a:endParaRPr lang="en-US" smtClean="0">
              <a:solidFill>
                <a:srgbClr val="000000"/>
              </a:solidFill>
            </a:endParaRPr>
          </a:p>
        </p:txBody>
      </p:sp>
      <p:sp>
        <p:nvSpPr>
          <p:cNvPr id="4103" name="Rectangle 7"/>
          <p:cNvSpPr>
            <a:spLocks noGrp="1" noChangeArrowheads="1"/>
          </p:cNvSpPr>
          <p:nvPr>
            <p:ph type="sldNum" sz="quarter" idx="4"/>
          </p:nvPr>
        </p:nvSpPr>
        <p:spPr bwMode="auto">
          <a:xfrm>
            <a:off x="8208963" y="6426200"/>
            <a:ext cx="935037"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fontAlgn="base">
              <a:spcBef>
                <a:spcPct val="0"/>
              </a:spcBef>
              <a:spcAft>
                <a:spcPct val="0"/>
              </a:spcAft>
            </a:pPr>
            <a:fld id="{5D734054-93CB-4C1C-81A6-2737CD11BB31}" type="slidenum">
              <a:rPr lang="en-GB" smtClean="0">
                <a:solidFill>
                  <a:srgbClr val="FFFFFF"/>
                </a:solidFill>
              </a:rPr>
              <a:pPr fontAlgn="base">
                <a:spcBef>
                  <a:spcPct val="0"/>
                </a:spcBef>
                <a:spcAft>
                  <a:spcPct val="0"/>
                </a:spcAft>
              </a:pPr>
              <a:t>‹Nr.›</a:t>
            </a:fld>
            <a:r>
              <a:rPr lang="en-GB" smtClean="0">
                <a:solidFill>
                  <a:srgbClr val="FFFFFF"/>
                </a:solidFill>
              </a:rPr>
              <a:t>/3</a:t>
            </a:r>
          </a:p>
        </p:txBody>
      </p:sp>
      <p:graphicFrame>
        <p:nvGraphicFramePr>
          <p:cNvPr id="4104" name="Object 8"/>
          <p:cNvGraphicFramePr>
            <a:graphicFrameLocks noChangeAspect="1"/>
          </p:cNvGraphicFramePr>
          <p:nvPr/>
        </p:nvGraphicFramePr>
        <p:xfrm>
          <a:off x="684213" y="6308725"/>
          <a:ext cx="493712" cy="504825"/>
        </p:xfrm>
        <a:graphic>
          <a:graphicData uri="http://schemas.openxmlformats.org/presentationml/2006/ole">
            <p:oleObj spid="_x0000_s2050" name="Bitmap Image" r:id="rId14" imgW="6609524" imgH="6744641" progId="PBrush">
              <p:embed/>
            </p:oleObj>
          </a:graphicData>
        </a:graphic>
      </p:graphicFrame>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sp>
        <p:nvSpPr>
          <p:cNvPr id="100354" name="Rectangle 2"/>
          <p:cNvSpPr>
            <a:spLocks noChangeArrowheads="1"/>
          </p:cNvSpPr>
          <p:nvPr/>
        </p:nvSpPr>
        <p:spPr bwMode="auto">
          <a:xfrm flipV="1">
            <a:off x="0" y="6273800"/>
            <a:ext cx="9144000" cy="584200"/>
          </a:xfrm>
          <a:prstGeom prst="rect">
            <a:avLst/>
          </a:prstGeom>
          <a:gradFill rotWithShape="1">
            <a:gsLst>
              <a:gs pos="0">
                <a:schemeClr val="bg2">
                  <a:alpha val="99001"/>
                </a:schemeClr>
              </a:gs>
              <a:gs pos="100000">
                <a:schemeClr val="bg2">
                  <a:gamma/>
                  <a:shade val="0"/>
                  <a:invGamma/>
                </a:schemeClr>
              </a:gs>
            </a:gsLst>
            <a:lin ang="5400000" scaled="1"/>
          </a:gradFill>
          <a:ln w="9525">
            <a:noFill/>
            <a:miter lim="800000"/>
            <a:headEnd/>
            <a:tailEnd/>
          </a:ln>
          <a:effectLst/>
        </p:spPr>
        <p:txBody>
          <a:bodyPr wrap="none" anchor="ctr"/>
          <a:lstStyle/>
          <a:p>
            <a:pPr fontAlgn="base">
              <a:spcBef>
                <a:spcPct val="0"/>
              </a:spcBef>
              <a:spcAft>
                <a:spcPct val="0"/>
              </a:spcAft>
            </a:pPr>
            <a:endParaRPr lang="en-US" smtClean="0">
              <a:solidFill>
                <a:srgbClr val="000000"/>
              </a:solidFill>
            </a:endParaRPr>
          </a:p>
        </p:txBody>
      </p:sp>
      <p:sp>
        <p:nvSpPr>
          <p:cNvPr id="100355" name="Rectangle 3"/>
          <p:cNvSpPr>
            <a:spLocks noGrp="1" noChangeArrowheads="1"/>
          </p:cNvSpPr>
          <p:nvPr>
            <p:ph type="ftr" sz="quarter" idx="3"/>
          </p:nvPr>
        </p:nvSpPr>
        <p:spPr bwMode="auto">
          <a:xfrm>
            <a:off x="1368425" y="6435725"/>
            <a:ext cx="6767513" cy="422275"/>
          </a:xfrm>
          <a:prstGeom prst="rect">
            <a:avLst/>
          </a:prstGeom>
          <a:noFill/>
          <a:ln w="9525">
            <a:noFill/>
            <a:miter lim="800000"/>
            <a:headEnd/>
            <a:tailEnd/>
          </a:ln>
          <a:effectLst/>
        </p:spPr>
        <p:txBody>
          <a:bodyPr vert="horz" wrap="square" lIns="18000" tIns="10800" rIns="18000" bIns="10800" numCol="1" anchor="t" anchorCtr="0" compatLnSpc="1">
            <a:prstTxWarp prst="textNoShape">
              <a:avLst/>
            </a:prstTxWarp>
          </a:bodyPr>
          <a:lstStyle>
            <a:lvl1pPr algn="ctr">
              <a:lnSpc>
                <a:spcPct val="90000"/>
              </a:lnSpc>
              <a:defRPr sz="1400">
                <a:solidFill>
                  <a:schemeClr val="bg1"/>
                </a:solidFill>
              </a:defRPr>
            </a:lvl1pPr>
          </a:lstStyle>
          <a:p>
            <a:pPr fontAlgn="base">
              <a:spcBef>
                <a:spcPct val="0"/>
              </a:spcBef>
              <a:spcAft>
                <a:spcPct val="0"/>
              </a:spcAft>
            </a:pPr>
            <a:r>
              <a:rPr lang="en-US" smtClean="0">
                <a:solidFill>
                  <a:srgbClr val="FFFFFF"/>
                </a:solidFill>
              </a:rPr>
              <a:t>thorsten.kamps@helmholtz-berlin.de</a:t>
            </a:r>
          </a:p>
        </p:txBody>
      </p:sp>
      <p:sp>
        <p:nvSpPr>
          <p:cNvPr id="100356" name="Line 4"/>
          <p:cNvSpPr>
            <a:spLocks noChangeShapeType="1"/>
          </p:cNvSpPr>
          <p:nvPr/>
        </p:nvSpPr>
        <p:spPr bwMode="auto">
          <a:xfrm>
            <a:off x="0" y="6129338"/>
            <a:ext cx="9144000" cy="0"/>
          </a:xfrm>
          <a:prstGeom prst="line">
            <a:avLst/>
          </a:prstGeom>
          <a:noFill/>
          <a:ln w="19050">
            <a:no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100357" name="Line 5"/>
          <p:cNvSpPr>
            <a:spLocks noChangeShapeType="1"/>
          </p:cNvSpPr>
          <p:nvPr/>
        </p:nvSpPr>
        <p:spPr bwMode="auto">
          <a:xfrm>
            <a:off x="0" y="476250"/>
            <a:ext cx="9144000" cy="0"/>
          </a:xfrm>
          <a:prstGeom prst="line">
            <a:avLst/>
          </a:prstGeom>
          <a:noFill/>
          <a:ln w="19050">
            <a:no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100358" name="Rectangle 6"/>
          <p:cNvSpPr>
            <a:spLocks noChangeArrowheads="1"/>
          </p:cNvSpPr>
          <p:nvPr/>
        </p:nvSpPr>
        <p:spPr bwMode="auto">
          <a:xfrm>
            <a:off x="0" y="0"/>
            <a:ext cx="9144000" cy="47625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pPr>
            <a:endParaRPr lang="en-US" smtClean="0">
              <a:solidFill>
                <a:srgbClr val="000000"/>
              </a:solidFill>
            </a:endParaRPr>
          </a:p>
        </p:txBody>
      </p:sp>
      <p:sp>
        <p:nvSpPr>
          <p:cNvPr id="100359" name="Rectangle 7"/>
          <p:cNvSpPr>
            <a:spLocks noGrp="1" noChangeArrowheads="1"/>
          </p:cNvSpPr>
          <p:nvPr>
            <p:ph type="sldNum" sz="quarter" idx="4"/>
          </p:nvPr>
        </p:nvSpPr>
        <p:spPr bwMode="auto">
          <a:xfrm>
            <a:off x="8208963" y="6426200"/>
            <a:ext cx="935037"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fontAlgn="base">
              <a:spcBef>
                <a:spcPct val="0"/>
              </a:spcBef>
              <a:spcAft>
                <a:spcPct val="0"/>
              </a:spcAft>
            </a:pPr>
            <a:fld id="{686ACCB8-21EE-4076-BFE6-99B5E4C7C301}" type="slidenum">
              <a:rPr lang="en-GB" smtClean="0">
                <a:solidFill>
                  <a:srgbClr val="FFFFFF"/>
                </a:solidFill>
              </a:rPr>
              <a:pPr fontAlgn="base">
                <a:spcBef>
                  <a:spcPct val="0"/>
                </a:spcBef>
                <a:spcAft>
                  <a:spcPct val="0"/>
                </a:spcAft>
              </a:pPr>
              <a:t>‹Nr.›</a:t>
            </a:fld>
            <a:r>
              <a:rPr lang="en-GB" smtClean="0">
                <a:solidFill>
                  <a:srgbClr val="FFFFFF"/>
                </a:solidFill>
              </a:rPr>
              <a:t>/25</a:t>
            </a:r>
          </a:p>
        </p:txBody>
      </p:sp>
      <p:graphicFrame>
        <p:nvGraphicFramePr>
          <p:cNvPr id="100360" name="Object 8"/>
          <p:cNvGraphicFramePr>
            <a:graphicFrameLocks noChangeAspect="1"/>
          </p:cNvGraphicFramePr>
          <p:nvPr/>
        </p:nvGraphicFramePr>
        <p:xfrm>
          <a:off x="684213" y="6308725"/>
          <a:ext cx="493712" cy="504825"/>
        </p:xfrm>
        <a:graphic>
          <a:graphicData uri="http://schemas.openxmlformats.org/presentationml/2006/ole">
            <p:oleObj spid="_x0000_s30722" name="Bitmap Image" r:id="rId14" imgW="6609524" imgH="6744641" progId="PBrush">
              <p:embed/>
            </p:oleObj>
          </a:graphicData>
        </a:graphic>
      </p:graphicFrame>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flipV="1">
            <a:off x="0" y="6273800"/>
            <a:ext cx="9144000" cy="584200"/>
          </a:xfrm>
          <a:prstGeom prst="rect">
            <a:avLst/>
          </a:prstGeom>
          <a:gradFill rotWithShape="1">
            <a:gsLst>
              <a:gs pos="0">
                <a:schemeClr val="bg2">
                  <a:alpha val="99001"/>
                </a:schemeClr>
              </a:gs>
              <a:gs pos="100000">
                <a:schemeClr val="bg2">
                  <a:gamma/>
                  <a:shade val="0"/>
                  <a:invGamma/>
                </a:schemeClr>
              </a:gs>
            </a:gsLst>
            <a:lin ang="5400000" scaled="1"/>
          </a:gradFill>
          <a:ln w="9525">
            <a:noFill/>
            <a:miter lim="800000"/>
            <a:headEnd/>
            <a:tailEnd/>
          </a:ln>
          <a:effectLst/>
        </p:spPr>
        <p:txBody>
          <a:bodyPr wrap="none" anchor="ctr"/>
          <a:lstStyle/>
          <a:p>
            <a:pPr fontAlgn="base">
              <a:spcBef>
                <a:spcPct val="0"/>
              </a:spcBef>
              <a:spcAft>
                <a:spcPct val="0"/>
              </a:spcAft>
            </a:pPr>
            <a:endParaRPr lang="en-US" smtClean="0">
              <a:solidFill>
                <a:srgbClr val="000000"/>
              </a:solidFill>
            </a:endParaRPr>
          </a:p>
        </p:txBody>
      </p:sp>
      <p:sp>
        <p:nvSpPr>
          <p:cNvPr id="4099" name="Rectangle 3"/>
          <p:cNvSpPr>
            <a:spLocks noGrp="1" noChangeArrowheads="1"/>
          </p:cNvSpPr>
          <p:nvPr>
            <p:ph type="ftr" sz="quarter" idx="3"/>
          </p:nvPr>
        </p:nvSpPr>
        <p:spPr bwMode="auto">
          <a:xfrm>
            <a:off x="1368425" y="6391275"/>
            <a:ext cx="6767513" cy="422275"/>
          </a:xfrm>
          <a:prstGeom prst="rect">
            <a:avLst/>
          </a:prstGeom>
          <a:noFill/>
          <a:ln w="9525">
            <a:noFill/>
            <a:miter lim="800000"/>
            <a:headEnd/>
            <a:tailEnd/>
          </a:ln>
          <a:effectLst/>
        </p:spPr>
        <p:txBody>
          <a:bodyPr vert="horz" wrap="square" lIns="18000" tIns="10800" rIns="18000" bIns="10800" numCol="1" anchor="t" anchorCtr="0" compatLnSpc="1">
            <a:prstTxWarp prst="textNoShape">
              <a:avLst/>
            </a:prstTxWarp>
          </a:bodyPr>
          <a:lstStyle>
            <a:lvl1pPr algn="ctr">
              <a:lnSpc>
                <a:spcPct val="90000"/>
              </a:lnSpc>
              <a:defRPr sz="1400">
                <a:solidFill>
                  <a:schemeClr val="bg1"/>
                </a:solidFill>
              </a:defRPr>
            </a:lvl1pPr>
          </a:lstStyle>
          <a:p>
            <a:pPr fontAlgn="base">
              <a:spcBef>
                <a:spcPct val="0"/>
              </a:spcBef>
              <a:spcAft>
                <a:spcPct val="0"/>
              </a:spcAft>
            </a:pPr>
            <a:r>
              <a:rPr lang="en-US" smtClean="0">
                <a:solidFill>
                  <a:srgbClr val="FFFFFF"/>
                </a:solidFill>
              </a:rPr>
              <a:t>thorsten.kamps@helmholtz-berlin.de</a:t>
            </a:r>
          </a:p>
        </p:txBody>
      </p:sp>
      <p:sp>
        <p:nvSpPr>
          <p:cNvPr id="4100" name="Line 4"/>
          <p:cNvSpPr>
            <a:spLocks noChangeShapeType="1"/>
          </p:cNvSpPr>
          <p:nvPr/>
        </p:nvSpPr>
        <p:spPr bwMode="auto">
          <a:xfrm>
            <a:off x="0" y="6129338"/>
            <a:ext cx="9144000" cy="0"/>
          </a:xfrm>
          <a:prstGeom prst="line">
            <a:avLst/>
          </a:prstGeom>
          <a:noFill/>
          <a:ln w="19050">
            <a:no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4101" name="Line 5"/>
          <p:cNvSpPr>
            <a:spLocks noChangeShapeType="1"/>
          </p:cNvSpPr>
          <p:nvPr/>
        </p:nvSpPr>
        <p:spPr bwMode="auto">
          <a:xfrm>
            <a:off x="0" y="476250"/>
            <a:ext cx="9144000" cy="0"/>
          </a:xfrm>
          <a:prstGeom prst="line">
            <a:avLst/>
          </a:prstGeom>
          <a:noFill/>
          <a:ln w="19050">
            <a:no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4102" name="Rectangle 6"/>
          <p:cNvSpPr>
            <a:spLocks noChangeArrowheads="1"/>
          </p:cNvSpPr>
          <p:nvPr/>
        </p:nvSpPr>
        <p:spPr bwMode="auto">
          <a:xfrm>
            <a:off x="0" y="0"/>
            <a:ext cx="9144000" cy="47625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pPr>
            <a:endParaRPr lang="en-US" smtClean="0">
              <a:solidFill>
                <a:srgbClr val="000000"/>
              </a:solidFill>
            </a:endParaRPr>
          </a:p>
        </p:txBody>
      </p:sp>
      <p:sp>
        <p:nvSpPr>
          <p:cNvPr id="4103" name="Rectangle 7"/>
          <p:cNvSpPr>
            <a:spLocks noGrp="1" noChangeArrowheads="1"/>
          </p:cNvSpPr>
          <p:nvPr>
            <p:ph type="sldNum" sz="quarter" idx="4"/>
          </p:nvPr>
        </p:nvSpPr>
        <p:spPr bwMode="auto">
          <a:xfrm>
            <a:off x="8208963" y="6426200"/>
            <a:ext cx="935037"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fontAlgn="base">
              <a:spcBef>
                <a:spcPct val="0"/>
              </a:spcBef>
              <a:spcAft>
                <a:spcPct val="0"/>
              </a:spcAft>
            </a:pPr>
            <a:fld id="{5D734054-93CB-4C1C-81A6-2737CD11BB31}" type="slidenum">
              <a:rPr lang="en-GB" smtClean="0">
                <a:solidFill>
                  <a:srgbClr val="FFFFFF"/>
                </a:solidFill>
              </a:rPr>
              <a:pPr fontAlgn="base">
                <a:spcBef>
                  <a:spcPct val="0"/>
                </a:spcBef>
                <a:spcAft>
                  <a:spcPct val="0"/>
                </a:spcAft>
              </a:pPr>
              <a:t>‹Nr.›</a:t>
            </a:fld>
            <a:r>
              <a:rPr lang="en-GB" smtClean="0">
                <a:solidFill>
                  <a:srgbClr val="FFFFFF"/>
                </a:solidFill>
              </a:rPr>
              <a:t>/3</a:t>
            </a:r>
          </a:p>
        </p:txBody>
      </p:sp>
      <p:graphicFrame>
        <p:nvGraphicFramePr>
          <p:cNvPr id="4104" name="Object 8"/>
          <p:cNvGraphicFramePr>
            <a:graphicFrameLocks noChangeAspect="1"/>
          </p:cNvGraphicFramePr>
          <p:nvPr/>
        </p:nvGraphicFramePr>
        <p:xfrm>
          <a:off x="684213" y="6308725"/>
          <a:ext cx="493712" cy="504825"/>
        </p:xfrm>
        <a:graphic>
          <a:graphicData uri="http://schemas.openxmlformats.org/presentationml/2006/ole">
            <p:oleObj spid="_x0000_s31746" name="Bitmap Image" r:id="rId14" imgW="6609524" imgH="6744641" progId="PBrush">
              <p:embed/>
            </p:oleObj>
          </a:graphicData>
        </a:graphic>
      </p:graphicFrame>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sp>
        <p:nvSpPr>
          <p:cNvPr id="100354" name="Rectangle 2"/>
          <p:cNvSpPr>
            <a:spLocks noChangeArrowheads="1"/>
          </p:cNvSpPr>
          <p:nvPr/>
        </p:nvSpPr>
        <p:spPr bwMode="auto">
          <a:xfrm flipV="1">
            <a:off x="0" y="6273800"/>
            <a:ext cx="9144000" cy="584200"/>
          </a:xfrm>
          <a:prstGeom prst="rect">
            <a:avLst/>
          </a:prstGeom>
          <a:gradFill rotWithShape="1">
            <a:gsLst>
              <a:gs pos="0">
                <a:schemeClr val="bg2">
                  <a:alpha val="99001"/>
                </a:schemeClr>
              </a:gs>
              <a:gs pos="100000">
                <a:schemeClr val="bg2">
                  <a:gamma/>
                  <a:shade val="0"/>
                  <a:invGamma/>
                </a:schemeClr>
              </a:gs>
            </a:gsLst>
            <a:lin ang="5400000" scaled="1"/>
          </a:gradFill>
          <a:ln w="9525">
            <a:noFill/>
            <a:miter lim="800000"/>
            <a:headEnd/>
            <a:tailEnd/>
          </a:ln>
          <a:effectLst/>
        </p:spPr>
        <p:txBody>
          <a:bodyPr wrap="none" anchor="ctr"/>
          <a:lstStyle/>
          <a:p>
            <a:pPr fontAlgn="base">
              <a:spcBef>
                <a:spcPct val="0"/>
              </a:spcBef>
              <a:spcAft>
                <a:spcPct val="0"/>
              </a:spcAft>
            </a:pPr>
            <a:endParaRPr lang="en-US" smtClean="0">
              <a:solidFill>
                <a:srgbClr val="000000"/>
              </a:solidFill>
            </a:endParaRPr>
          </a:p>
        </p:txBody>
      </p:sp>
      <p:sp>
        <p:nvSpPr>
          <p:cNvPr id="100355" name="Rectangle 3"/>
          <p:cNvSpPr>
            <a:spLocks noGrp="1" noChangeArrowheads="1"/>
          </p:cNvSpPr>
          <p:nvPr>
            <p:ph type="ftr" sz="quarter" idx="3"/>
          </p:nvPr>
        </p:nvSpPr>
        <p:spPr bwMode="auto">
          <a:xfrm>
            <a:off x="1368425" y="6435725"/>
            <a:ext cx="6767513" cy="422275"/>
          </a:xfrm>
          <a:prstGeom prst="rect">
            <a:avLst/>
          </a:prstGeom>
          <a:noFill/>
          <a:ln w="9525">
            <a:noFill/>
            <a:miter lim="800000"/>
            <a:headEnd/>
            <a:tailEnd/>
          </a:ln>
          <a:effectLst/>
        </p:spPr>
        <p:txBody>
          <a:bodyPr vert="horz" wrap="square" lIns="18000" tIns="10800" rIns="18000" bIns="10800" numCol="1" anchor="t" anchorCtr="0" compatLnSpc="1">
            <a:prstTxWarp prst="textNoShape">
              <a:avLst/>
            </a:prstTxWarp>
          </a:bodyPr>
          <a:lstStyle>
            <a:lvl1pPr algn="ctr">
              <a:lnSpc>
                <a:spcPct val="90000"/>
              </a:lnSpc>
              <a:defRPr sz="1400">
                <a:solidFill>
                  <a:schemeClr val="bg1"/>
                </a:solidFill>
              </a:defRPr>
            </a:lvl1pPr>
          </a:lstStyle>
          <a:p>
            <a:pPr fontAlgn="base">
              <a:spcBef>
                <a:spcPct val="0"/>
              </a:spcBef>
              <a:spcAft>
                <a:spcPct val="0"/>
              </a:spcAft>
            </a:pPr>
            <a:r>
              <a:rPr lang="en-US" smtClean="0">
                <a:solidFill>
                  <a:srgbClr val="FFFFFF"/>
                </a:solidFill>
              </a:rPr>
              <a:t>thorsten.kamps@helmholtz-berlin.de</a:t>
            </a:r>
          </a:p>
        </p:txBody>
      </p:sp>
      <p:sp>
        <p:nvSpPr>
          <p:cNvPr id="100356" name="Line 4"/>
          <p:cNvSpPr>
            <a:spLocks noChangeShapeType="1"/>
          </p:cNvSpPr>
          <p:nvPr/>
        </p:nvSpPr>
        <p:spPr bwMode="auto">
          <a:xfrm>
            <a:off x="0" y="6129338"/>
            <a:ext cx="9144000" cy="0"/>
          </a:xfrm>
          <a:prstGeom prst="line">
            <a:avLst/>
          </a:prstGeom>
          <a:noFill/>
          <a:ln w="19050">
            <a:no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100357" name="Line 5"/>
          <p:cNvSpPr>
            <a:spLocks noChangeShapeType="1"/>
          </p:cNvSpPr>
          <p:nvPr/>
        </p:nvSpPr>
        <p:spPr bwMode="auto">
          <a:xfrm>
            <a:off x="0" y="476250"/>
            <a:ext cx="9144000" cy="0"/>
          </a:xfrm>
          <a:prstGeom prst="line">
            <a:avLst/>
          </a:prstGeom>
          <a:noFill/>
          <a:ln w="19050">
            <a:no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100358" name="Rectangle 6"/>
          <p:cNvSpPr>
            <a:spLocks noChangeArrowheads="1"/>
          </p:cNvSpPr>
          <p:nvPr/>
        </p:nvSpPr>
        <p:spPr bwMode="auto">
          <a:xfrm>
            <a:off x="0" y="0"/>
            <a:ext cx="9144000" cy="47625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pPr>
            <a:endParaRPr lang="en-US" smtClean="0">
              <a:solidFill>
                <a:srgbClr val="000000"/>
              </a:solidFill>
            </a:endParaRPr>
          </a:p>
        </p:txBody>
      </p:sp>
      <p:sp>
        <p:nvSpPr>
          <p:cNvPr id="100359" name="Rectangle 7"/>
          <p:cNvSpPr>
            <a:spLocks noGrp="1" noChangeArrowheads="1"/>
          </p:cNvSpPr>
          <p:nvPr>
            <p:ph type="sldNum" sz="quarter" idx="4"/>
          </p:nvPr>
        </p:nvSpPr>
        <p:spPr bwMode="auto">
          <a:xfrm>
            <a:off x="8208963" y="6426200"/>
            <a:ext cx="935037"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fontAlgn="base">
              <a:spcBef>
                <a:spcPct val="0"/>
              </a:spcBef>
              <a:spcAft>
                <a:spcPct val="0"/>
              </a:spcAft>
            </a:pPr>
            <a:fld id="{686ACCB8-21EE-4076-BFE6-99B5E4C7C301}" type="slidenum">
              <a:rPr lang="en-GB" smtClean="0">
                <a:solidFill>
                  <a:srgbClr val="FFFFFF"/>
                </a:solidFill>
              </a:rPr>
              <a:pPr fontAlgn="base">
                <a:spcBef>
                  <a:spcPct val="0"/>
                </a:spcBef>
                <a:spcAft>
                  <a:spcPct val="0"/>
                </a:spcAft>
              </a:pPr>
              <a:t>‹Nr.›</a:t>
            </a:fld>
            <a:r>
              <a:rPr lang="en-GB" smtClean="0">
                <a:solidFill>
                  <a:srgbClr val="FFFFFF"/>
                </a:solidFill>
              </a:rPr>
              <a:t>/25</a:t>
            </a:r>
          </a:p>
        </p:txBody>
      </p:sp>
      <p:graphicFrame>
        <p:nvGraphicFramePr>
          <p:cNvPr id="100360" name="Object 8"/>
          <p:cNvGraphicFramePr>
            <a:graphicFrameLocks noChangeAspect="1"/>
          </p:cNvGraphicFramePr>
          <p:nvPr/>
        </p:nvGraphicFramePr>
        <p:xfrm>
          <a:off x="684213" y="6308725"/>
          <a:ext cx="493712" cy="504825"/>
        </p:xfrm>
        <a:graphic>
          <a:graphicData uri="http://schemas.openxmlformats.org/presentationml/2006/ole">
            <p:oleObj spid="_x0000_s34818" name="Bitmap Image" r:id="rId14" imgW="6609524" imgH="6744641" progId="PBrush">
              <p:embed/>
            </p:oleObj>
          </a:graphicData>
        </a:graphic>
      </p:graphicFrame>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hd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flipV="1">
            <a:off x="0" y="6273800"/>
            <a:ext cx="9144000" cy="584200"/>
          </a:xfrm>
          <a:prstGeom prst="rect">
            <a:avLst/>
          </a:prstGeom>
          <a:gradFill rotWithShape="1">
            <a:gsLst>
              <a:gs pos="0">
                <a:schemeClr val="bg2">
                  <a:alpha val="99001"/>
                </a:schemeClr>
              </a:gs>
              <a:gs pos="100000">
                <a:schemeClr val="bg2">
                  <a:gamma/>
                  <a:shade val="0"/>
                  <a:invGamma/>
                </a:schemeClr>
              </a:gs>
            </a:gsLst>
            <a:lin ang="5400000" scaled="1"/>
          </a:gradFill>
          <a:ln w="9525">
            <a:noFill/>
            <a:miter lim="800000"/>
            <a:headEnd/>
            <a:tailEnd/>
          </a:ln>
          <a:effectLst/>
        </p:spPr>
        <p:txBody>
          <a:bodyPr wrap="none" anchor="ctr"/>
          <a:lstStyle/>
          <a:p>
            <a:pPr fontAlgn="base">
              <a:spcBef>
                <a:spcPct val="0"/>
              </a:spcBef>
              <a:spcAft>
                <a:spcPct val="0"/>
              </a:spcAft>
            </a:pPr>
            <a:endParaRPr lang="en-US" smtClean="0">
              <a:solidFill>
                <a:srgbClr val="000000"/>
              </a:solidFill>
            </a:endParaRPr>
          </a:p>
        </p:txBody>
      </p:sp>
      <p:sp>
        <p:nvSpPr>
          <p:cNvPr id="4099" name="Rectangle 3"/>
          <p:cNvSpPr>
            <a:spLocks noGrp="1" noChangeArrowheads="1"/>
          </p:cNvSpPr>
          <p:nvPr>
            <p:ph type="ftr" sz="quarter" idx="3"/>
          </p:nvPr>
        </p:nvSpPr>
        <p:spPr bwMode="auto">
          <a:xfrm>
            <a:off x="1368425" y="6391275"/>
            <a:ext cx="6767513" cy="422275"/>
          </a:xfrm>
          <a:prstGeom prst="rect">
            <a:avLst/>
          </a:prstGeom>
          <a:noFill/>
          <a:ln w="9525">
            <a:noFill/>
            <a:miter lim="800000"/>
            <a:headEnd/>
            <a:tailEnd/>
          </a:ln>
          <a:effectLst/>
        </p:spPr>
        <p:txBody>
          <a:bodyPr vert="horz" wrap="square" lIns="18000" tIns="10800" rIns="18000" bIns="10800" numCol="1" anchor="t" anchorCtr="0" compatLnSpc="1">
            <a:prstTxWarp prst="textNoShape">
              <a:avLst/>
            </a:prstTxWarp>
          </a:bodyPr>
          <a:lstStyle>
            <a:lvl1pPr algn="ctr">
              <a:lnSpc>
                <a:spcPct val="90000"/>
              </a:lnSpc>
              <a:defRPr sz="1400">
                <a:solidFill>
                  <a:schemeClr val="bg1"/>
                </a:solidFill>
              </a:defRPr>
            </a:lvl1pPr>
          </a:lstStyle>
          <a:p>
            <a:pPr fontAlgn="base">
              <a:spcBef>
                <a:spcPct val="0"/>
              </a:spcBef>
              <a:spcAft>
                <a:spcPct val="0"/>
              </a:spcAft>
            </a:pPr>
            <a:r>
              <a:rPr lang="en-US" smtClean="0">
                <a:solidFill>
                  <a:srgbClr val="FFFFFF"/>
                </a:solidFill>
              </a:rPr>
              <a:t>thorsten.kamps@helmholtz-berlin.de</a:t>
            </a:r>
          </a:p>
        </p:txBody>
      </p:sp>
      <p:sp>
        <p:nvSpPr>
          <p:cNvPr id="4100" name="Line 4"/>
          <p:cNvSpPr>
            <a:spLocks noChangeShapeType="1"/>
          </p:cNvSpPr>
          <p:nvPr/>
        </p:nvSpPr>
        <p:spPr bwMode="auto">
          <a:xfrm>
            <a:off x="0" y="6129338"/>
            <a:ext cx="9144000" cy="0"/>
          </a:xfrm>
          <a:prstGeom prst="line">
            <a:avLst/>
          </a:prstGeom>
          <a:noFill/>
          <a:ln w="19050">
            <a:no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4101" name="Line 5"/>
          <p:cNvSpPr>
            <a:spLocks noChangeShapeType="1"/>
          </p:cNvSpPr>
          <p:nvPr/>
        </p:nvSpPr>
        <p:spPr bwMode="auto">
          <a:xfrm>
            <a:off x="0" y="476250"/>
            <a:ext cx="9144000" cy="0"/>
          </a:xfrm>
          <a:prstGeom prst="line">
            <a:avLst/>
          </a:prstGeom>
          <a:noFill/>
          <a:ln w="19050">
            <a:noFill/>
            <a:round/>
            <a:headEnd/>
            <a:tailEnd/>
          </a:ln>
          <a:effectLst/>
        </p:spPr>
        <p:txBody>
          <a:bodyPr/>
          <a:lstStyle/>
          <a:p>
            <a:pPr fontAlgn="base">
              <a:spcBef>
                <a:spcPct val="0"/>
              </a:spcBef>
              <a:spcAft>
                <a:spcPct val="0"/>
              </a:spcAft>
            </a:pPr>
            <a:endParaRPr lang="en-US" smtClean="0">
              <a:solidFill>
                <a:srgbClr val="000000"/>
              </a:solidFill>
            </a:endParaRPr>
          </a:p>
        </p:txBody>
      </p:sp>
      <p:sp>
        <p:nvSpPr>
          <p:cNvPr id="4102" name="Rectangle 6"/>
          <p:cNvSpPr>
            <a:spLocks noChangeArrowheads="1"/>
          </p:cNvSpPr>
          <p:nvPr/>
        </p:nvSpPr>
        <p:spPr bwMode="auto">
          <a:xfrm>
            <a:off x="0" y="0"/>
            <a:ext cx="9144000" cy="47625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fontAlgn="base">
              <a:spcBef>
                <a:spcPct val="0"/>
              </a:spcBef>
              <a:spcAft>
                <a:spcPct val="0"/>
              </a:spcAft>
            </a:pPr>
            <a:endParaRPr lang="en-US" smtClean="0">
              <a:solidFill>
                <a:srgbClr val="000000"/>
              </a:solidFill>
            </a:endParaRPr>
          </a:p>
        </p:txBody>
      </p:sp>
      <p:sp>
        <p:nvSpPr>
          <p:cNvPr id="4103" name="Rectangle 7"/>
          <p:cNvSpPr>
            <a:spLocks noGrp="1" noChangeArrowheads="1"/>
          </p:cNvSpPr>
          <p:nvPr>
            <p:ph type="sldNum" sz="quarter" idx="4"/>
          </p:nvPr>
        </p:nvSpPr>
        <p:spPr bwMode="auto">
          <a:xfrm>
            <a:off x="8208963" y="6426200"/>
            <a:ext cx="935037"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fontAlgn="base">
              <a:spcBef>
                <a:spcPct val="0"/>
              </a:spcBef>
              <a:spcAft>
                <a:spcPct val="0"/>
              </a:spcAft>
            </a:pPr>
            <a:fld id="{5D734054-93CB-4C1C-81A6-2737CD11BB31}" type="slidenum">
              <a:rPr lang="en-GB" smtClean="0">
                <a:solidFill>
                  <a:srgbClr val="FFFFFF"/>
                </a:solidFill>
              </a:rPr>
              <a:pPr fontAlgn="base">
                <a:spcBef>
                  <a:spcPct val="0"/>
                </a:spcBef>
                <a:spcAft>
                  <a:spcPct val="0"/>
                </a:spcAft>
              </a:pPr>
              <a:t>‹Nr.›</a:t>
            </a:fld>
            <a:r>
              <a:rPr lang="en-GB" smtClean="0">
                <a:solidFill>
                  <a:srgbClr val="FFFFFF"/>
                </a:solidFill>
              </a:rPr>
              <a:t>/3</a:t>
            </a:r>
          </a:p>
        </p:txBody>
      </p:sp>
      <p:graphicFrame>
        <p:nvGraphicFramePr>
          <p:cNvPr id="4104" name="Object 8"/>
          <p:cNvGraphicFramePr>
            <a:graphicFrameLocks noChangeAspect="1"/>
          </p:cNvGraphicFramePr>
          <p:nvPr/>
        </p:nvGraphicFramePr>
        <p:xfrm>
          <a:off x="684213" y="6308725"/>
          <a:ext cx="493712" cy="504825"/>
        </p:xfrm>
        <a:graphic>
          <a:graphicData uri="http://schemas.openxmlformats.org/presentationml/2006/ole">
            <p:oleObj spid="_x0000_s35842" name="Bitmap Image" r:id="rId14" imgW="6609524" imgH="6744641" progId="PBrush">
              <p:embed/>
            </p:oleObj>
          </a:graphicData>
        </a:graphic>
      </p:graphicFrame>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hf hd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0" descr="d:\Profile\frp\Desktop\neu-2.jpg"/>
          <p:cNvPicPr>
            <a:picLocks noChangeAspect="1" noChangeArrowheads="1"/>
          </p:cNvPicPr>
          <p:nvPr/>
        </p:nvPicPr>
        <p:blipFill>
          <a:blip r:embed="rId3" cstate="print"/>
          <a:srcRect/>
          <a:stretch>
            <a:fillRect/>
          </a:stretch>
        </p:blipFill>
        <p:spPr bwMode="auto">
          <a:xfrm>
            <a:off x="7938" y="-26988"/>
            <a:ext cx="9163050" cy="6877051"/>
          </a:xfrm>
          <a:prstGeom prst="rect">
            <a:avLst/>
          </a:prstGeom>
          <a:noFill/>
          <a:ln w="9525">
            <a:noFill/>
            <a:miter lim="800000"/>
            <a:headEnd/>
            <a:tailEnd/>
          </a:ln>
        </p:spPr>
      </p:pic>
      <p:sp>
        <p:nvSpPr>
          <p:cNvPr id="2" name="Titel 1"/>
          <p:cNvSpPr>
            <a:spLocks noGrp="1"/>
          </p:cNvSpPr>
          <p:nvPr>
            <p:ph type="ctrTitle"/>
          </p:nvPr>
        </p:nvSpPr>
        <p:spPr>
          <a:xfrm>
            <a:off x="323528" y="5661248"/>
            <a:ext cx="8496944" cy="1080120"/>
          </a:xfrm>
        </p:spPr>
        <p:txBody>
          <a:bodyPr/>
          <a:lstStyle/>
          <a:p>
            <a:pPr algn="l"/>
            <a:r>
              <a:rPr lang="en-US" smtClean="0"/>
              <a:t>Perspectives of SRF gun development for BERLinPro</a:t>
            </a:r>
            <a:br>
              <a:rPr lang="en-US" smtClean="0"/>
            </a:br>
            <a:r>
              <a:rPr lang="en-US" smtClean="0"/>
              <a:t>T. Kamps (HZB)</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Gun1: Setup of cathode preparation lab and evaluation of surface science methods</a:t>
            </a:r>
            <a:endParaRPr lang="en-US"/>
          </a:p>
        </p:txBody>
      </p:sp>
      <p:sp>
        <p:nvSpPr>
          <p:cNvPr id="4" name="Datumsplatzhalter 3"/>
          <p:cNvSpPr>
            <a:spLocks noGrp="1"/>
          </p:cNvSpPr>
          <p:nvPr>
            <p:ph type="dt" sz="half" idx="10"/>
          </p:nvPr>
        </p:nvSpPr>
        <p:spPr/>
        <p:txBody>
          <a:bodyPr/>
          <a:lstStyle/>
          <a:p>
            <a:fld id="{3E12E877-ECF0-4108-A913-39B8D4AF04EC}" type="datetime1">
              <a:rPr lang="de-DE" smtClean="0"/>
              <a:pPr/>
              <a:t>09.03.2012</a:t>
            </a:fld>
            <a:endParaRPr lang="en-US"/>
          </a:p>
        </p:txBody>
      </p:sp>
      <p:sp>
        <p:nvSpPr>
          <p:cNvPr id="5" name="Fußzeilenplatzhalter 4"/>
          <p:cNvSpPr>
            <a:spLocks noGrp="1"/>
          </p:cNvSpPr>
          <p:nvPr>
            <p:ph type="ftr" sz="quarter" idx="11"/>
          </p:nvPr>
        </p:nvSpPr>
        <p:spPr/>
        <p:txBody>
          <a:bodyPr/>
          <a:lstStyle/>
          <a:p>
            <a:r>
              <a:rPr lang="en-US" smtClean="0"/>
              <a:t>thorsten.kamps@helmholtz-berlin.de</a:t>
            </a:r>
            <a:endParaRPr lang="en-US"/>
          </a:p>
        </p:txBody>
      </p:sp>
      <p:sp>
        <p:nvSpPr>
          <p:cNvPr id="6" name="Foliennummernplatzhalter 5"/>
          <p:cNvSpPr>
            <a:spLocks noGrp="1"/>
          </p:cNvSpPr>
          <p:nvPr>
            <p:ph type="sldNum" sz="quarter" idx="12"/>
          </p:nvPr>
        </p:nvSpPr>
        <p:spPr/>
        <p:txBody>
          <a:bodyPr/>
          <a:lstStyle/>
          <a:p>
            <a:fld id="{983A9C72-3E85-4B44-9CE0-0D1BAFA6AAC0}" type="slidenum">
              <a:rPr lang="en-US" smtClean="0"/>
              <a:pPr/>
              <a:t>10</a:t>
            </a:fld>
            <a:endParaRPr lang="en-US"/>
          </a:p>
        </p:txBody>
      </p:sp>
      <p:sp>
        <p:nvSpPr>
          <p:cNvPr id="7" name="Inhaltsplatzhalter 2"/>
          <p:cNvSpPr>
            <a:spLocks noGrp="1"/>
          </p:cNvSpPr>
          <p:nvPr>
            <p:ph idx="1"/>
          </p:nvPr>
        </p:nvSpPr>
        <p:spPr>
          <a:xfrm>
            <a:off x="179512" y="1556792"/>
            <a:ext cx="4824536" cy="4925144"/>
          </a:xfrm>
        </p:spPr>
        <p:txBody>
          <a:bodyPr>
            <a:normAutofit fontScale="77500" lnSpcReduction="20000"/>
          </a:bodyPr>
          <a:lstStyle/>
          <a:p>
            <a:pPr marL="0" indent="0">
              <a:buNone/>
            </a:pPr>
            <a:r>
              <a:rPr lang="en-US" sz="2800" b="1" smtClean="0">
                <a:solidFill>
                  <a:schemeClr val="accent3"/>
                </a:solidFill>
              </a:rPr>
              <a:t>Started to work on the Nb/Pb system to evaluate tools for substrate and surface analysis</a:t>
            </a:r>
          </a:p>
          <a:p>
            <a:pPr marL="0" indent="0">
              <a:buNone/>
            </a:pPr>
            <a:r>
              <a:rPr lang="en-US" sz="2800" b="1" smtClean="0">
                <a:solidFill>
                  <a:schemeClr val="accent1"/>
                </a:solidFill>
              </a:rPr>
              <a:t>EDX/SEM (at FHI) for surface topography and composition. Found Pb droplets </a:t>
            </a:r>
            <a:r>
              <a:rPr lang="en-US" sz="2800" b="1" smtClean="0">
                <a:solidFill>
                  <a:schemeClr val="accent1"/>
                </a:solidFill>
                <a:sym typeface="Wingdings" pitchFamily="2" charset="2"/>
              </a:rPr>
              <a:t> potential field-emitters</a:t>
            </a:r>
          </a:p>
          <a:p>
            <a:pPr marL="0" indent="0">
              <a:buNone/>
            </a:pPr>
            <a:r>
              <a:rPr lang="en-US" sz="2800" b="1" smtClean="0">
                <a:solidFill>
                  <a:schemeClr val="accent3"/>
                </a:solidFill>
                <a:sym typeface="Wingdings" pitchFamily="2" charset="2"/>
              </a:rPr>
              <a:t>White light interferometry (at HZB) for surface roughness inspection</a:t>
            </a:r>
          </a:p>
          <a:p>
            <a:pPr marL="0" indent="0">
              <a:buNone/>
            </a:pPr>
            <a:r>
              <a:rPr lang="en-US" sz="2800" b="1" smtClean="0">
                <a:solidFill>
                  <a:schemeClr val="accent1"/>
                </a:solidFill>
                <a:sym typeface="Wingdings" pitchFamily="2" charset="2"/>
              </a:rPr>
              <a:t>ARPES/XPS (at HZB/Bessy II) for chemistry of surface  understanding of mechanism behind lasercleaning </a:t>
            </a:r>
          </a:p>
          <a:p>
            <a:pPr marL="0" indent="0">
              <a:buNone/>
            </a:pPr>
            <a:r>
              <a:rPr lang="en-US" sz="2800" b="1" smtClean="0">
                <a:solidFill>
                  <a:schemeClr val="accent3"/>
                </a:solidFill>
                <a:sym typeface="Wingdings" pitchFamily="2" charset="2"/>
              </a:rPr>
              <a:t>Work on the high current cathode started, order for preparation chamber complete</a:t>
            </a:r>
          </a:p>
          <a:p>
            <a:pPr marL="0" indent="0">
              <a:buNone/>
            </a:pPr>
            <a:r>
              <a:rPr lang="en-US" sz="2800" b="1" smtClean="0">
                <a:solidFill>
                  <a:schemeClr val="accent1"/>
                </a:solidFill>
                <a:sym typeface="Wingdings" pitchFamily="2" charset="2"/>
              </a:rPr>
              <a:t>Goal is to setup chamber and start preparation of cathodes this year</a:t>
            </a:r>
          </a:p>
          <a:p>
            <a:endParaRPr lang="en-US"/>
          </a:p>
        </p:txBody>
      </p:sp>
      <p:pic>
        <p:nvPicPr>
          <p:cNvPr id="8" name="Picture 1" descr="D:\Profile\gbt\Daten\SRF_Gun\Coating\Lasercleaning_bishop_EDX_images.png"/>
          <p:cNvPicPr>
            <a:picLocks noChangeAspect="1" noChangeArrowheads="1"/>
          </p:cNvPicPr>
          <p:nvPr/>
        </p:nvPicPr>
        <p:blipFill>
          <a:blip r:embed="rId2" cstate="print"/>
          <a:srcRect/>
          <a:stretch>
            <a:fillRect/>
          </a:stretch>
        </p:blipFill>
        <p:spPr bwMode="auto">
          <a:xfrm>
            <a:off x="5292080" y="1916832"/>
            <a:ext cx="3430546" cy="3600400"/>
          </a:xfrm>
          <a:prstGeom prst="rect">
            <a:avLst/>
          </a:prstGeom>
          <a:noFill/>
        </p:spPr>
      </p:pic>
      <p:grpSp>
        <p:nvGrpSpPr>
          <p:cNvPr id="9" name="Gruppieren 8"/>
          <p:cNvGrpSpPr/>
          <p:nvPr/>
        </p:nvGrpSpPr>
        <p:grpSpPr>
          <a:xfrm>
            <a:off x="4860032" y="1340768"/>
            <a:ext cx="4104456" cy="5112568"/>
            <a:chOff x="2051720" y="764704"/>
            <a:chExt cx="4812184" cy="5760640"/>
          </a:xfrm>
        </p:grpSpPr>
        <p:sp>
          <p:nvSpPr>
            <p:cNvPr id="10" name="Rechteck 9"/>
            <p:cNvSpPr/>
            <p:nvPr/>
          </p:nvSpPr>
          <p:spPr>
            <a:xfrm>
              <a:off x="2051720" y="764704"/>
              <a:ext cx="4680520" cy="5760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uppieren 25"/>
            <p:cNvGrpSpPr/>
            <p:nvPr/>
          </p:nvGrpSpPr>
          <p:grpSpPr>
            <a:xfrm>
              <a:off x="2123728" y="764704"/>
              <a:ext cx="4740176" cy="5598393"/>
              <a:chOff x="2123728" y="764704"/>
              <a:chExt cx="4740176" cy="5598393"/>
            </a:xfrm>
          </p:grpSpPr>
          <p:pic>
            <p:nvPicPr>
              <p:cNvPr id="12" name="Picture 2"/>
              <p:cNvPicPr>
                <a:picLocks noChangeAspect="1" noChangeArrowheads="1"/>
              </p:cNvPicPr>
              <p:nvPr/>
            </p:nvPicPr>
            <p:blipFill>
              <a:blip r:embed="rId3" cstate="print"/>
              <a:srcRect/>
              <a:stretch>
                <a:fillRect/>
              </a:stretch>
            </p:blipFill>
            <p:spPr bwMode="auto">
              <a:xfrm>
                <a:off x="2915816" y="764704"/>
                <a:ext cx="2838222" cy="5598393"/>
              </a:xfrm>
              <a:prstGeom prst="rect">
                <a:avLst/>
              </a:prstGeom>
              <a:noFill/>
              <a:ln w="9525">
                <a:noFill/>
                <a:miter lim="800000"/>
                <a:headEnd/>
                <a:tailEnd/>
              </a:ln>
            </p:spPr>
          </p:pic>
          <p:sp>
            <p:nvSpPr>
              <p:cNvPr id="13" name="Textfeld 16"/>
              <p:cNvSpPr txBox="1">
                <a:spLocks noChangeArrowheads="1"/>
              </p:cNvSpPr>
              <p:nvPr/>
            </p:nvSpPr>
            <p:spPr bwMode="auto">
              <a:xfrm>
                <a:off x="2537793" y="4365104"/>
                <a:ext cx="954087" cy="368300"/>
              </a:xfrm>
              <a:prstGeom prst="rect">
                <a:avLst/>
              </a:prstGeom>
              <a:noFill/>
              <a:ln w="9525">
                <a:noFill/>
                <a:miter lim="800000"/>
                <a:headEnd/>
                <a:tailEnd/>
              </a:ln>
            </p:spPr>
            <p:txBody>
              <a:bodyPr wrap="none">
                <a:spAutoFit/>
              </a:bodyPr>
              <a:lstStyle/>
              <a:p>
                <a:r>
                  <a:rPr lang="de-DE"/>
                  <a:t>Ion gun</a:t>
                </a:r>
              </a:p>
            </p:txBody>
          </p:sp>
          <p:sp>
            <p:nvSpPr>
              <p:cNvPr id="14" name="Textfeld 21"/>
              <p:cNvSpPr txBox="1">
                <a:spLocks noChangeArrowheads="1"/>
              </p:cNvSpPr>
              <p:nvPr/>
            </p:nvSpPr>
            <p:spPr bwMode="auto">
              <a:xfrm>
                <a:off x="2123728" y="2708920"/>
                <a:ext cx="1416050" cy="646113"/>
              </a:xfrm>
              <a:prstGeom prst="rect">
                <a:avLst/>
              </a:prstGeom>
              <a:noFill/>
              <a:ln w="9525">
                <a:noFill/>
                <a:miter lim="800000"/>
                <a:headEnd/>
                <a:tailEnd/>
              </a:ln>
            </p:spPr>
            <p:txBody>
              <a:bodyPr wrap="none">
                <a:spAutoFit/>
              </a:bodyPr>
              <a:lstStyle/>
              <a:p>
                <a:r>
                  <a:rPr lang="de-DE"/>
                  <a:t>Evaporation</a:t>
                </a:r>
              </a:p>
              <a:p>
                <a:r>
                  <a:rPr lang="de-DE"/>
                  <a:t>sources</a:t>
                </a:r>
              </a:p>
            </p:txBody>
          </p:sp>
          <p:sp>
            <p:nvSpPr>
              <p:cNvPr id="15" name="Textfeld 9"/>
              <p:cNvSpPr txBox="1">
                <a:spLocks noChangeArrowheads="1"/>
              </p:cNvSpPr>
              <p:nvPr/>
            </p:nvSpPr>
            <p:spPr bwMode="auto">
              <a:xfrm>
                <a:off x="4932040" y="5517232"/>
                <a:ext cx="1838325" cy="646112"/>
              </a:xfrm>
              <a:prstGeom prst="rect">
                <a:avLst/>
              </a:prstGeom>
              <a:noFill/>
              <a:ln w="9525">
                <a:noFill/>
                <a:miter lim="800000"/>
                <a:headEnd/>
                <a:tailEnd/>
              </a:ln>
            </p:spPr>
            <p:txBody>
              <a:bodyPr wrap="none">
                <a:spAutoFit/>
              </a:bodyPr>
              <a:lstStyle/>
              <a:p>
                <a:r>
                  <a:rPr lang="de-DE"/>
                  <a:t>Ion and electron</a:t>
                </a:r>
              </a:p>
              <a:p>
                <a:r>
                  <a:rPr lang="de-DE"/>
                  <a:t>Energy analyser</a:t>
                </a:r>
              </a:p>
            </p:txBody>
          </p:sp>
          <p:sp>
            <p:nvSpPr>
              <p:cNvPr id="16" name="Textfeld 15"/>
              <p:cNvSpPr txBox="1">
                <a:spLocks noChangeArrowheads="1"/>
              </p:cNvSpPr>
              <p:nvPr/>
            </p:nvSpPr>
            <p:spPr bwMode="auto">
              <a:xfrm>
                <a:off x="5220072" y="3861048"/>
                <a:ext cx="1249363" cy="368300"/>
              </a:xfrm>
              <a:prstGeom prst="rect">
                <a:avLst/>
              </a:prstGeom>
              <a:noFill/>
              <a:ln w="9525">
                <a:noFill/>
                <a:miter lim="800000"/>
                <a:headEnd/>
                <a:tailEnd/>
              </a:ln>
            </p:spPr>
            <p:txBody>
              <a:bodyPr wrap="none">
                <a:spAutoFit/>
              </a:bodyPr>
              <a:lstStyle/>
              <a:p>
                <a:r>
                  <a:rPr lang="de-DE"/>
                  <a:t>X-ray tube</a:t>
                </a:r>
              </a:p>
            </p:txBody>
          </p:sp>
          <p:sp>
            <p:nvSpPr>
              <p:cNvPr id="17" name="Textfeld 24"/>
              <p:cNvSpPr txBox="1">
                <a:spLocks noChangeArrowheads="1"/>
              </p:cNvSpPr>
              <p:nvPr/>
            </p:nvSpPr>
            <p:spPr bwMode="auto">
              <a:xfrm>
                <a:off x="4716016" y="2708920"/>
                <a:ext cx="2147888" cy="368300"/>
              </a:xfrm>
              <a:prstGeom prst="rect">
                <a:avLst/>
              </a:prstGeom>
              <a:noFill/>
              <a:ln w="9525">
                <a:noFill/>
                <a:miter lim="800000"/>
                <a:headEnd/>
                <a:tailEnd/>
              </a:ln>
            </p:spPr>
            <p:txBody>
              <a:bodyPr wrap="none">
                <a:spAutoFit/>
              </a:bodyPr>
              <a:lstStyle/>
              <a:p>
                <a:r>
                  <a:rPr lang="de-DE"/>
                  <a:t>Mass spectrometer</a:t>
                </a:r>
              </a:p>
            </p:txBody>
          </p:sp>
          <p:sp>
            <p:nvSpPr>
              <p:cNvPr id="18" name="Textfeld 28"/>
              <p:cNvSpPr txBox="1">
                <a:spLocks noChangeArrowheads="1"/>
              </p:cNvSpPr>
              <p:nvPr/>
            </p:nvSpPr>
            <p:spPr bwMode="auto">
              <a:xfrm>
                <a:off x="4427984" y="1556792"/>
                <a:ext cx="2098223" cy="728260"/>
              </a:xfrm>
              <a:prstGeom prst="rect">
                <a:avLst/>
              </a:prstGeom>
              <a:noFill/>
              <a:ln w="9525">
                <a:noFill/>
                <a:miter lim="800000"/>
                <a:headEnd/>
                <a:tailEnd/>
              </a:ln>
            </p:spPr>
            <p:txBody>
              <a:bodyPr wrap="square">
                <a:spAutoFit/>
              </a:bodyPr>
              <a:lstStyle/>
              <a:p>
                <a:r>
                  <a:rPr lang="de-DE"/>
                  <a:t>Transfer and </a:t>
                </a:r>
                <a:endParaRPr lang="de-DE" smtClean="0"/>
              </a:p>
              <a:p>
                <a:r>
                  <a:rPr lang="de-DE" smtClean="0"/>
                  <a:t>transportation</a:t>
                </a:r>
                <a:endParaRPr lang="de-DE"/>
              </a:p>
            </p:txBody>
          </p:sp>
          <p:cxnSp>
            <p:nvCxnSpPr>
              <p:cNvPr id="19" name="Gerade Verbindung mit Pfeil 18"/>
              <p:cNvCxnSpPr>
                <a:stCxn id="14" idx="2"/>
              </p:cNvCxnSpPr>
              <p:nvPr/>
            </p:nvCxnSpPr>
            <p:spPr>
              <a:xfrm>
                <a:off x="2831753" y="3355033"/>
                <a:ext cx="1452215" cy="50601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a:off x="3059832" y="4725144"/>
                <a:ext cx="792088" cy="7200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flipH="1">
                <a:off x="5364088" y="4221088"/>
                <a:ext cx="216024" cy="2160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p:nvPr/>
            </p:nvCxnSpPr>
            <p:spPr>
              <a:xfrm flipH="1">
                <a:off x="5004048" y="3068960"/>
                <a:ext cx="504056" cy="2880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flipH="1">
                <a:off x="4139952" y="2204864"/>
                <a:ext cx="792088" cy="3600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p:nvPr/>
            </p:nvCxnSpPr>
            <p:spPr>
              <a:xfrm flipH="1" flipV="1">
                <a:off x="5148064" y="5157192"/>
                <a:ext cx="504056" cy="3600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2339752" y="6021288"/>
                <a:ext cx="1584176" cy="312112"/>
              </a:xfrm>
              <a:prstGeom prst="rect">
                <a:avLst/>
              </a:prstGeom>
              <a:noFill/>
            </p:spPr>
            <p:txBody>
              <a:bodyPr wrap="square" rtlCol="0">
                <a:spAutoFit/>
              </a:bodyPr>
              <a:lstStyle/>
              <a:p>
                <a:endParaRPr lang="en-US" sz="120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4" presetClass="path" presetSubtype="0" accel="50000" decel="50000" fill="hold" nodeType="clickEffect">
                                  <p:stCondLst>
                                    <p:cond delay="0"/>
                                  </p:stCondLst>
                                  <p:childTnLst>
                                    <p:animMotion origin="layout" path="M -1.94444E-6 3.33333E-6 L 0.00156 -0.16783 " pathEditMode="relative" rAng="0" ptsTypes="AA">
                                      <p:cBhvr>
                                        <p:cTn id="24" dur="1000" fill="hold"/>
                                        <p:tgtEl>
                                          <p:spTgt spid="8"/>
                                        </p:tgtEl>
                                        <p:attrNameLst>
                                          <p:attrName>ppt_x</p:attrName>
                                          <p:attrName>ppt_y</p:attrName>
                                        </p:attrNameLst>
                                      </p:cBhvr>
                                      <p:rCtr x="1" y="-84"/>
                                    </p:animMotion>
                                  </p:childTnLst>
                                </p:cTn>
                              </p:par>
                              <p:par>
                                <p:cTn id="25" presetID="6" presetClass="emph" presetSubtype="0" fill="hold" nodeType="withEffect">
                                  <p:stCondLst>
                                    <p:cond delay="0"/>
                                  </p:stCondLst>
                                  <p:childTnLst>
                                    <p:animScale>
                                      <p:cBhvr>
                                        <p:cTn id="26" dur="500" fill="hold"/>
                                        <p:tgtEl>
                                          <p:spTgt spid="8"/>
                                        </p:tgtEl>
                                      </p:cBhvr>
                                      <p:by x="50000" y="50000"/>
                                    </p:animScale>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mtClean="0"/>
              <a:t>Gun1: Plug design. Have a compact plug to ease handling of cathodes in preparation and characterization systems.</a:t>
            </a:r>
            <a:endParaRPr lang="en-US"/>
          </a:p>
        </p:txBody>
      </p:sp>
      <p:sp>
        <p:nvSpPr>
          <p:cNvPr id="3" name="Inhaltsplatzhalter 2"/>
          <p:cNvSpPr>
            <a:spLocks noGrp="1"/>
          </p:cNvSpPr>
          <p:nvPr>
            <p:ph idx="1"/>
          </p:nvPr>
        </p:nvSpPr>
        <p:spPr>
          <a:xfrm>
            <a:off x="251520" y="1628800"/>
            <a:ext cx="4392488" cy="4752528"/>
          </a:xfrm>
        </p:spPr>
        <p:txBody>
          <a:bodyPr>
            <a:normAutofit lnSpcReduction="10000"/>
          </a:bodyPr>
          <a:lstStyle/>
          <a:p>
            <a:pPr marL="0" indent="0">
              <a:buNone/>
            </a:pPr>
            <a:r>
              <a:rPr lang="en-US" b="1" smtClean="0">
                <a:solidFill>
                  <a:schemeClr val="accent1"/>
                </a:solidFill>
              </a:rPr>
              <a:t>Based on HZDR/ELBE design. Compatible with inserts for HZDR and U Wisconsin SRF guns.</a:t>
            </a:r>
          </a:p>
          <a:p>
            <a:pPr marL="0" indent="0">
              <a:buNone/>
            </a:pPr>
            <a:r>
              <a:rPr lang="en-US" b="1" smtClean="0">
                <a:solidFill>
                  <a:schemeClr val="accent1"/>
                </a:solidFill>
              </a:rPr>
              <a:t>Divide cap and stem, keep cap length &lt; 10 mm.</a:t>
            </a:r>
          </a:p>
          <a:p>
            <a:pPr marL="0" indent="0">
              <a:buNone/>
            </a:pPr>
            <a:r>
              <a:rPr lang="en-US" b="1" smtClean="0">
                <a:solidFill>
                  <a:schemeClr val="accent1"/>
                </a:solidFill>
              </a:rPr>
              <a:t>After some iterations we have a mark1 design which was tested successfully at HZDR/ELBE SRF gun.</a:t>
            </a:r>
          </a:p>
          <a:p>
            <a:pPr marL="0" indent="0">
              <a:buNone/>
            </a:pPr>
            <a:r>
              <a:rPr lang="en-US" b="1" smtClean="0">
                <a:solidFill>
                  <a:schemeClr val="accent1"/>
                </a:solidFill>
              </a:rPr>
              <a:t>Mark1: Spring presses cap against base.</a:t>
            </a:r>
          </a:p>
          <a:p>
            <a:pPr marL="0" indent="0">
              <a:buNone/>
            </a:pPr>
            <a:r>
              <a:rPr lang="en-US" b="1" smtClean="0">
                <a:solidFill>
                  <a:schemeClr val="accent3"/>
                </a:solidFill>
              </a:rPr>
              <a:t>Next step: Model RF and thermal properties with MWS and ANSYS</a:t>
            </a:r>
            <a:endParaRPr lang="en-US" b="1">
              <a:solidFill>
                <a:schemeClr val="accent3"/>
              </a:solidFill>
            </a:endParaRPr>
          </a:p>
        </p:txBody>
      </p:sp>
      <p:sp>
        <p:nvSpPr>
          <p:cNvPr id="4" name="Datumsplatzhalter 3"/>
          <p:cNvSpPr>
            <a:spLocks noGrp="1"/>
          </p:cNvSpPr>
          <p:nvPr>
            <p:ph type="dt" sz="half" idx="10"/>
          </p:nvPr>
        </p:nvSpPr>
        <p:spPr/>
        <p:txBody>
          <a:bodyPr/>
          <a:lstStyle/>
          <a:p>
            <a:fld id="{3E12E877-ECF0-4108-A913-39B8D4AF04EC}" type="datetime1">
              <a:rPr lang="de-DE" smtClean="0"/>
              <a:pPr/>
              <a:t>09.03.2012</a:t>
            </a:fld>
            <a:endParaRPr lang="en-US"/>
          </a:p>
        </p:txBody>
      </p:sp>
      <p:sp>
        <p:nvSpPr>
          <p:cNvPr id="5" name="Fußzeilenplatzhalter 4"/>
          <p:cNvSpPr>
            <a:spLocks noGrp="1"/>
          </p:cNvSpPr>
          <p:nvPr>
            <p:ph type="ftr" sz="quarter" idx="11"/>
          </p:nvPr>
        </p:nvSpPr>
        <p:spPr/>
        <p:txBody>
          <a:bodyPr/>
          <a:lstStyle/>
          <a:p>
            <a:r>
              <a:rPr lang="en-US" smtClean="0"/>
              <a:t>thorsten.kamps@helmholtz-berlin.de</a:t>
            </a:r>
            <a:endParaRPr lang="en-US"/>
          </a:p>
        </p:txBody>
      </p:sp>
      <p:sp>
        <p:nvSpPr>
          <p:cNvPr id="6" name="Foliennummernplatzhalter 5"/>
          <p:cNvSpPr>
            <a:spLocks noGrp="1"/>
          </p:cNvSpPr>
          <p:nvPr>
            <p:ph type="sldNum" sz="quarter" idx="12"/>
          </p:nvPr>
        </p:nvSpPr>
        <p:spPr/>
        <p:txBody>
          <a:bodyPr/>
          <a:lstStyle/>
          <a:p>
            <a:fld id="{983A9C72-3E85-4B44-9CE0-0D1BAFA6AAC0}" type="slidenum">
              <a:rPr lang="en-US" smtClean="0"/>
              <a:pPr/>
              <a:t>11</a:t>
            </a:fld>
            <a:endParaRPr lang="en-US"/>
          </a:p>
        </p:txBody>
      </p:sp>
      <p:grpSp>
        <p:nvGrpSpPr>
          <p:cNvPr id="16" name="Gruppieren 15"/>
          <p:cNvGrpSpPr/>
          <p:nvPr/>
        </p:nvGrpSpPr>
        <p:grpSpPr>
          <a:xfrm>
            <a:off x="4355976" y="1484784"/>
            <a:ext cx="4680520" cy="2376264"/>
            <a:chOff x="2052638" y="2176463"/>
            <a:chExt cx="5064794" cy="2505075"/>
          </a:xfrm>
        </p:grpSpPr>
        <p:pic>
          <p:nvPicPr>
            <p:cNvPr id="79874" name="Picture 2"/>
            <p:cNvPicPr>
              <a:picLocks noChangeAspect="1" noChangeArrowheads="1"/>
            </p:cNvPicPr>
            <p:nvPr/>
          </p:nvPicPr>
          <p:blipFill>
            <a:blip r:embed="rId2" cstate="print"/>
            <a:srcRect/>
            <a:stretch>
              <a:fillRect/>
            </a:stretch>
          </p:blipFill>
          <p:spPr bwMode="auto">
            <a:xfrm>
              <a:off x="2052638" y="2176463"/>
              <a:ext cx="5038725" cy="2505075"/>
            </a:xfrm>
            <a:prstGeom prst="rect">
              <a:avLst/>
            </a:prstGeom>
            <a:noFill/>
            <a:ln w="9525">
              <a:noFill/>
              <a:miter lim="800000"/>
              <a:headEnd/>
              <a:tailEnd/>
            </a:ln>
          </p:spPr>
        </p:pic>
        <p:pic>
          <p:nvPicPr>
            <p:cNvPr id="79875" name="Picture 3"/>
            <p:cNvPicPr>
              <a:picLocks noChangeAspect="1" noChangeArrowheads="1"/>
            </p:cNvPicPr>
            <p:nvPr/>
          </p:nvPicPr>
          <p:blipFill>
            <a:blip r:embed="rId3" cstate="print"/>
            <a:srcRect/>
            <a:stretch>
              <a:fillRect/>
            </a:stretch>
          </p:blipFill>
          <p:spPr bwMode="auto">
            <a:xfrm>
              <a:off x="6660232" y="3140968"/>
              <a:ext cx="457200" cy="247650"/>
            </a:xfrm>
            <a:prstGeom prst="rect">
              <a:avLst/>
            </a:prstGeom>
            <a:noFill/>
            <a:ln w="9525">
              <a:noFill/>
              <a:miter lim="800000"/>
              <a:headEnd/>
              <a:tailEnd/>
            </a:ln>
          </p:spPr>
        </p:pic>
      </p:grpSp>
      <p:grpSp>
        <p:nvGrpSpPr>
          <p:cNvPr id="28" name="Gruppieren 27"/>
          <p:cNvGrpSpPr/>
          <p:nvPr/>
        </p:nvGrpSpPr>
        <p:grpSpPr>
          <a:xfrm>
            <a:off x="4644008" y="2348880"/>
            <a:ext cx="3312368" cy="2160240"/>
            <a:chOff x="4644008" y="2348880"/>
            <a:chExt cx="3312368" cy="2160240"/>
          </a:xfrm>
        </p:grpSpPr>
        <p:pic>
          <p:nvPicPr>
            <p:cNvPr id="79876" name="Picture 4"/>
            <p:cNvPicPr>
              <a:picLocks noChangeAspect="1" noChangeArrowheads="1"/>
            </p:cNvPicPr>
            <p:nvPr/>
          </p:nvPicPr>
          <p:blipFill>
            <a:blip r:embed="rId4" cstate="print"/>
            <a:srcRect/>
            <a:stretch>
              <a:fillRect/>
            </a:stretch>
          </p:blipFill>
          <p:spPr bwMode="auto">
            <a:xfrm>
              <a:off x="4644008" y="3789040"/>
              <a:ext cx="2656295" cy="720080"/>
            </a:xfrm>
            <a:prstGeom prst="rect">
              <a:avLst/>
            </a:prstGeom>
            <a:noFill/>
            <a:ln w="9525">
              <a:noFill/>
              <a:miter lim="800000"/>
              <a:headEnd/>
              <a:tailEnd/>
            </a:ln>
          </p:spPr>
        </p:pic>
        <p:sp>
          <p:nvSpPr>
            <p:cNvPr id="20" name="Ellipse 19"/>
            <p:cNvSpPr/>
            <p:nvPr/>
          </p:nvSpPr>
          <p:spPr>
            <a:xfrm>
              <a:off x="6876256" y="2348880"/>
              <a:ext cx="1080120" cy="43204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Gerade Verbindung mit Pfeil 21"/>
            <p:cNvCxnSpPr>
              <a:stCxn id="20" idx="4"/>
              <a:endCxn id="79876" idx="0"/>
            </p:cNvCxnSpPr>
            <p:nvPr/>
          </p:nvCxnSpPr>
          <p:spPr>
            <a:xfrm flipH="1">
              <a:off x="5972156" y="2780928"/>
              <a:ext cx="1444160" cy="10081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9" name="Gruppieren 28"/>
          <p:cNvGrpSpPr/>
          <p:nvPr/>
        </p:nvGrpSpPr>
        <p:grpSpPr>
          <a:xfrm>
            <a:off x="5076056" y="3933056"/>
            <a:ext cx="3535504" cy="2664296"/>
            <a:chOff x="5076056" y="3933056"/>
            <a:chExt cx="3535504" cy="2664296"/>
          </a:xfrm>
        </p:grpSpPr>
        <p:pic>
          <p:nvPicPr>
            <p:cNvPr id="79877" name="Picture 5"/>
            <p:cNvPicPr>
              <a:picLocks noChangeAspect="1" noChangeArrowheads="1"/>
            </p:cNvPicPr>
            <p:nvPr/>
          </p:nvPicPr>
          <p:blipFill>
            <a:blip r:embed="rId5" cstate="print"/>
            <a:srcRect/>
            <a:stretch>
              <a:fillRect/>
            </a:stretch>
          </p:blipFill>
          <p:spPr bwMode="auto">
            <a:xfrm>
              <a:off x="6300192" y="4725144"/>
              <a:ext cx="2311368" cy="1872208"/>
            </a:xfrm>
            <a:prstGeom prst="rect">
              <a:avLst/>
            </a:prstGeom>
            <a:noFill/>
            <a:ln w="9525">
              <a:noFill/>
              <a:miter lim="800000"/>
              <a:headEnd/>
              <a:tailEnd/>
            </a:ln>
          </p:spPr>
        </p:pic>
        <p:sp>
          <p:nvSpPr>
            <p:cNvPr id="23" name="Ellipse 22"/>
            <p:cNvSpPr/>
            <p:nvPr/>
          </p:nvSpPr>
          <p:spPr>
            <a:xfrm>
              <a:off x="6948264" y="3933056"/>
              <a:ext cx="504056" cy="50405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Gerade Verbindung mit Pfeil 24"/>
            <p:cNvCxnSpPr>
              <a:stCxn id="23" idx="4"/>
              <a:endCxn id="79877" idx="0"/>
            </p:cNvCxnSpPr>
            <p:nvPr/>
          </p:nvCxnSpPr>
          <p:spPr>
            <a:xfrm>
              <a:off x="7200292" y="4437112"/>
              <a:ext cx="255584" cy="2880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feld 25"/>
            <p:cNvSpPr txBox="1"/>
            <p:nvPr/>
          </p:nvSpPr>
          <p:spPr>
            <a:xfrm>
              <a:off x="5076056" y="4797152"/>
              <a:ext cx="1152127" cy="646331"/>
            </a:xfrm>
            <a:prstGeom prst="rect">
              <a:avLst/>
            </a:prstGeom>
            <a:noFill/>
          </p:spPr>
          <p:txBody>
            <a:bodyPr wrap="square" rtlCol="0">
              <a:spAutoFit/>
            </a:bodyPr>
            <a:lstStyle/>
            <a:p>
              <a:r>
                <a:rPr lang="en-US" smtClean="0"/>
                <a:t>mark1 -&gt; HZB cap</a:t>
              </a: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Gun1 (and later Gun2) will be commissioned above ground inside HoBiCaT bunker and new cryomodule </a:t>
            </a:r>
            <a:r>
              <a:rPr lang="en-US" smtClean="0">
                <a:sym typeface="Wingdings" pitchFamily="2" charset="2"/>
              </a:rPr>
              <a:t> Gunlab</a:t>
            </a:r>
            <a:endParaRPr lang="en-US"/>
          </a:p>
        </p:txBody>
      </p:sp>
      <p:sp>
        <p:nvSpPr>
          <p:cNvPr id="4" name="Datumsplatzhalter 3"/>
          <p:cNvSpPr>
            <a:spLocks noGrp="1"/>
          </p:cNvSpPr>
          <p:nvPr>
            <p:ph type="dt" sz="half" idx="10"/>
          </p:nvPr>
        </p:nvSpPr>
        <p:spPr/>
        <p:txBody>
          <a:bodyPr/>
          <a:lstStyle/>
          <a:p>
            <a:fld id="{7AF03B79-BFB4-4A93-A76F-4F382B90427A}" type="datetime1">
              <a:rPr lang="de-DE" smtClean="0"/>
              <a:pPr/>
              <a:t>09.03.2012</a:t>
            </a:fld>
            <a:endParaRPr lang="en-US"/>
          </a:p>
        </p:txBody>
      </p:sp>
      <p:sp>
        <p:nvSpPr>
          <p:cNvPr id="5" name="Fußzeilenplatzhalter 4"/>
          <p:cNvSpPr>
            <a:spLocks noGrp="1"/>
          </p:cNvSpPr>
          <p:nvPr>
            <p:ph type="ftr" sz="quarter" idx="11"/>
          </p:nvPr>
        </p:nvSpPr>
        <p:spPr/>
        <p:txBody>
          <a:bodyPr/>
          <a:lstStyle/>
          <a:p>
            <a:r>
              <a:rPr lang="en-US" smtClean="0"/>
              <a:t>thorsten.kamps@helmholtz-berlin.de</a:t>
            </a:r>
            <a:endParaRPr lang="en-US"/>
          </a:p>
        </p:txBody>
      </p:sp>
      <p:sp>
        <p:nvSpPr>
          <p:cNvPr id="6" name="Foliennummernplatzhalter 5"/>
          <p:cNvSpPr>
            <a:spLocks noGrp="1"/>
          </p:cNvSpPr>
          <p:nvPr>
            <p:ph type="sldNum" sz="quarter" idx="12"/>
          </p:nvPr>
        </p:nvSpPr>
        <p:spPr/>
        <p:txBody>
          <a:bodyPr/>
          <a:lstStyle/>
          <a:p>
            <a:fld id="{983A9C72-3E85-4B44-9CE0-0D1BAFA6AAC0}" type="slidenum">
              <a:rPr lang="en-US" smtClean="0"/>
              <a:pPr/>
              <a:t>12</a:t>
            </a:fld>
            <a:endParaRPr lang="en-US"/>
          </a:p>
        </p:txBody>
      </p:sp>
      <p:pic>
        <p:nvPicPr>
          <p:cNvPr id="29698" name="Picture 2"/>
          <p:cNvPicPr>
            <a:picLocks noChangeAspect="1" noChangeArrowheads="1"/>
          </p:cNvPicPr>
          <p:nvPr/>
        </p:nvPicPr>
        <p:blipFill>
          <a:blip r:embed="rId2" cstate="print"/>
          <a:srcRect/>
          <a:stretch>
            <a:fillRect/>
          </a:stretch>
        </p:blipFill>
        <p:spPr bwMode="auto">
          <a:xfrm>
            <a:off x="323528" y="1515988"/>
            <a:ext cx="8563449" cy="4289276"/>
          </a:xfrm>
          <a:prstGeom prst="rect">
            <a:avLst/>
          </a:prstGeom>
          <a:noFill/>
          <a:ln w="9525">
            <a:noFill/>
            <a:miter lim="800000"/>
            <a:headEnd/>
            <a:tailEnd/>
          </a:ln>
        </p:spPr>
      </p:pic>
      <p:sp>
        <p:nvSpPr>
          <p:cNvPr id="9" name="Textfeld 8"/>
          <p:cNvSpPr txBox="1"/>
          <p:nvPr/>
        </p:nvSpPr>
        <p:spPr>
          <a:xfrm>
            <a:off x="1187624" y="5805264"/>
            <a:ext cx="6937861" cy="646331"/>
          </a:xfrm>
          <a:prstGeom prst="rect">
            <a:avLst/>
          </a:prstGeom>
          <a:solidFill>
            <a:schemeClr val="accent3"/>
          </a:solidFill>
        </p:spPr>
        <p:txBody>
          <a:bodyPr wrap="none" rtlCol="0">
            <a:spAutoFit/>
          </a:bodyPr>
          <a:lstStyle/>
          <a:p>
            <a:r>
              <a:rPr lang="en-US" b="1" smtClean="0">
                <a:solidFill>
                  <a:schemeClr val="bg2"/>
                </a:solidFill>
              </a:rPr>
              <a:t>Longer pulses and emittance compensation </a:t>
            </a:r>
            <a:r>
              <a:rPr lang="en-US" b="1" smtClean="0">
                <a:solidFill>
                  <a:schemeClr val="bg2"/>
                </a:solidFill>
                <a:sym typeface="Wingdings" pitchFamily="2" charset="2"/>
              </a:rPr>
              <a:t> slice diagnostics,</a:t>
            </a:r>
          </a:p>
          <a:p>
            <a:r>
              <a:rPr lang="en-US" b="1" smtClean="0">
                <a:solidFill>
                  <a:schemeClr val="bg2"/>
                </a:solidFill>
                <a:sym typeface="Wingdings" pitchFamily="2" charset="2"/>
              </a:rPr>
              <a:t>develop transverse RF deflector with TU Dortmund (Verbundforschung)</a:t>
            </a:r>
          </a:p>
        </p:txBody>
      </p:sp>
      <p:sp>
        <p:nvSpPr>
          <p:cNvPr id="10" name="Textfeld 9"/>
          <p:cNvSpPr txBox="1"/>
          <p:nvPr/>
        </p:nvSpPr>
        <p:spPr>
          <a:xfrm>
            <a:off x="5076056" y="4293096"/>
            <a:ext cx="3384376" cy="1200329"/>
          </a:xfrm>
          <a:prstGeom prst="rect">
            <a:avLst/>
          </a:prstGeom>
          <a:solidFill>
            <a:schemeClr val="accent1"/>
          </a:solidFill>
        </p:spPr>
        <p:txBody>
          <a:bodyPr wrap="square" rtlCol="0">
            <a:spAutoFit/>
          </a:bodyPr>
          <a:lstStyle/>
          <a:p>
            <a:r>
              <a:rPr lang="en-US" b="1" smtClean="0">
                <a:solidFill>
                  <a:schemeClr val="bg2"/>
                </a:solidFill>
              </a:rPr>
              <a:t>Study cathode/cavity interface and cathode lifetime issues, 6D phase space brightness and RF control of cavitiy.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3E12E877-ECF0-4108-A913-39B8D4AF04EC}" type="datetime1">
              <a:rPr lang="de-DE" smtClean="0"/>
              <a:pPr/>
              <a:t>09.03.2012</a:t>
            </a:fld>
            <a:endParaRPr lang="en-US"/>
          </a:p>
        </p:txBody>
      </p:sp>
      <p:sp>
        <p:nvSpPr>
          <p:cNvPr id="5" name="Fußzeilenplatzhalter 4"/>
          <p:cNvSpPr>
            <a:spLocks noGrp="1"/>
          </p:cNvSpPr>
          <p:nvPr>
            <p:ph type="ftr" sz="quarter" idx="11"/>
          </p:nvPr>
        </p:nvSpPr>
        <p:spPr/>
        <p:txBody>
          <a:bodyPr/>
          <a:lstStyle/>
          <a:p>
            <a:r>
              <a:rPr lang="en-US" smtClean="0"/>
              <a:t>thorsten.kamps@helmholtz-berlin.de</a:t>
            </a:r>
            <a:endParaRPr lang="en-US"/>
          </a:p>
        </p:txBody>
      </p:sp>
      <p:sp>
        <p:nvSpPr>
          <p:cNvPr id="6" name="Foliennummernplatzhalter 5"/>
          <p:cNvSpPr>
            <a:spLocks noGrp="1"/>
          </p:cNvSpPr>
          <p:nvPr>
            <p:ph type="sldNum" sz="quarter" idx="12"/>
          </p:nvPr>
        </p:nvSpPr>
        <p:spPr/>
        <p:txBody>
          <a:bodyPr/>
          <a:lstStyle/>
          <a:p>
            <a:fld id="{983A9C72-3E85-4B44-9CE0-0D1BAFA6AAC0}" type="slidenum">
              <a:rPr lang="en-US" smtClean="0"/>
              <a:pPr/>
              <a:t>13</a:t>
            </a:fld>
            <a:endParaRPr lang="en-US"/>
          </a:p>
        </p:txBody>
      </p:sp>
      <p:sp>
        <p:nvSpPr>
          <p:cNvPr id="7" name="Titel 1"/>
          <p:cNvSpPr>
            <a:spLocks noGrp="1"/>
          </p:cNvSpPr>
          <p:nvPr>
            <p:ph type="title"/>
          </p:nvPr>
        </p:nvSpPr>
        <p:spPr>
          <a:xfrm>
            <a:off x="357158" y="844692"/>
            <a:ext cx="8429684" cy="5248604"/>
          </a:xfrm>
        </p:spPr>
        <p:txBody>
          <a:bodyPr>
            <a:normAutofit fontScale="90000"/>
          </a:bodyPr>
          <a:lstStyle/>
          <a:p>
            <a:pPr algn="l"/>
            <a:r>
              <a:rPr lang="en-US" smtClean="0"/>
              <a:t/>
            </a:r>
            <a:br>
              <a:rPr lang="en-US" smtClean="0"/>
            </a:br>
            <a:r>
              <a:rPr lang="en-US" smtClean="0"/>
              <a:t>work done by T. Kamps, </a:t>
            </a:r>
            <a:r>
              <a:rPr lang="de-DE" smtClean="0"/>
              <a:t>W. Anders, R. Barday, D. Böhlick, A. Frahm,  M. Dirsat, F. Hoffmann A. Jankowiak, S. Klauke, J. Knobloch, O. Kugeler, J. Rudolph, A. Matveenko, A. Neumann, T. Quast, M. Schenk, M. Schuster, S. Schubert, J. Völker, </a:t>
            </a:r>
            <a:br>
              <a:rPr lang="de-DE" smtClean="0"/>
            </a:br>
            <a:r>
              <a:rPr lang="de-DE" smtClean="0"/>
              <a:t>P. Kneisel (JLAB), R. Nietubyc (NCBJ), J. Sekutowicz (DESY), J. Smedley (BNL), J. </a:t>
            </a:r>
            <a:r>
              <a:rPr lang="de-DE" smtClean="0"/>
              <a:t>Teichert, P. Murcek, R. Xiang, A. Arnold </a:t>
            </a:r>
            <a:r>
              <a:rPr lang="de-DE" smtClean="0"/>
              <a:t>(HZDR), V. Volkov (BINP), I. Will (MBI</a:t>
            </a:r>
            <a:r>
              <a:rPr lang="de-DE" smtClean="0"/>
              <a:t>), T. Weis, A. Ferrarotto (TU Dortmund)</a:t>
            </a:r>
            <a:r>
              <a:rPr lang="en-US" smtClean="0"/>
              <a:t/>
            </a:r>
            <a:br>
              <a:rPr lang="en-US" smtClean="0"/>
            </a:br>
            <a:r>
              <a:rPr lang="en-US" smtClean="0"/>
              <a:t/>
            </a:r>
            <a:br>
              <a:rPr lang="en-US" smtClean="0"/>
            </a:br>
            <a:r>
              <a:rPr lang="en-US" smtClean="0"/>
              <a:t>supported by the Accelerator Physics and SRF institutes and Experimental Support groups at HZB.</a:t>
            </a:r>
            <a:br>
              <a:rPr lang="en-US" smtClean="0"/>
            </a:br>
            <a:r>
              <a:rPr lang="en-US" smtClean="0"/>
              <a:t/>
            </a:r>
            <a:br>
              <a:rPr lang="en-US" smtClean="0"/>
            </a:br>
            <a:r>
              <a:rPr lang="en-US" smtClean="0"/>
              <a:t>the Pb cathode work is supported by EuCARD.</a:t>
            </a:r>
            <a:br>
              <a:rPr lang="en-US" smtClean="0"/>
            </a:br>
            <a:r>
              <a:rPr lang="en-US" smtClean="0"/>
              <a:t/>
            </a:r>
            <a:br>
              <a:rPr lang="en-US" smtClean="0"/>
            </a:br>
            <a:r>
              <a:rPr lang="en-US" smtClean="0"/>
              <a:t>the TCAV work is supported by BMBF.</a:t>
            </a:r>
            <a:br>
              <a:rPr lang="en-US" smtClean="0"/>
            </a:b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The goal is to develop a photoinjector with characteristics within the parameter envelope of an ERL for a lightsource</a:t>
            </a:r>
            <a:endParaRPr lang="en-US"/>
          </a:p>
        </p:txBody>
      </p:sp>
      <p:sp>
        <p:nvSpPr>
          <p:cNvPr id="4" name="Datumsplatzhalter 3"/>
          <p:cNvSpPr>
            <a:spLocks noGrp="1"/>
          </p:cNvSpPr>
          <p:nvPr>
            <p:ph type="dt" sz="half" idx="10"/>
          </p:nvPr>
        </p:nvSpPr>
        <p:spPr/>
        <p:txBody>
          <a:bodyPr/>
          <a:lstStyle/>
          <a:p>
            <a:fld id="{3E12E877-ECF0-4108-A913-39B8D4AF04EC}" type="datetime1">
              <a:rPr lang="de-DE" smtClean="0"/>
              <a:pPr/>
              <a:t>09.03.2012</a:t>
            </a:fld>
            <a:endParaRPr lang="en-US"/>
          </a:p>
        </p:txBody>
      </p:sp>
      <p:sp>
        <p:nvSpPr>
          <p:cNvPr id="5" name="Fußzeilenplatzhalter 4"/>
          <p:cNvSpPr>
            <a:spLocks noGrp="1"/>
          </p:cNvSpPr>
          <p:nvPr>
            <p:ph type="ftr" sz="quarter" idx="11"/>
          </p:nvPr>
        </p:nvSpPr>
        <p:spPr/>
        <p:txBody>
          <a:bodyPr/>
          <a:lstStyle/>
          <a:p>
            <a:r>
              <a:rPr lang="en-US" smtClean="0"/>
              <a:t>thorsten.kamps@helmholtz-berlin.de</a:t>
            </a:r>
            <a:endParaRPr lang="en-US"/>
          </a:p>
        </p:txBody>
      </p:sp>
      <p:sp>
        <p:nvSpPr>
          <p:cNvPr id="6" name="Foliennummernplatzhalter 5"/>
          <p:cNvSpPr>
            <a:spLocks noGrp="1"/>
          </p:cNvSpPr>
          <p:nvPr>
            <p:ph type="sldNum" sz="quarter" idx="12"/>
          </p:nvPr>
        </p:nvSpPr>
        <p:spPr/>
        <p:txBody>
          <a:bodyPr/>
          <a:lstStyle/>
          <a:p>
            <a:fld id="{983A9C72-3E85-4B44-9CE0-0D1BAFA6AAC0}" type="slidenum">
              <a:rPr lang="en-US" smtClean="0"/>
              <a:pPr/>
              <a:t>2</a:t>
            </a:fld>
            <a:endParaRPr lang="en-US"/>
          </a:p>
        </p:txBody>
      </p:sp>
      <p:grpSp>
        <p:nvGrpSpPr>
          <p:cNvPr id="215" name="Gruppieren 6"/>
          <p:cNvGrpSpPr/>
          <p:nvPr/>
        </p:nvGrpSpPr>
        <p:grpSpPr>
          <a:xfrm>
            <a:off x="395536" y="1918275"/>
            <a:ext cx="8269531" cy="2854511"/>
            <a:chOff x="395536" y="3598824"/>
            <a:chExt cx="8269531" cy="2854511"/>
          </a:xfrm>
        </p:grpSpPr>
        <p:sp>
          <p:nvSpPr>
            <p:cNvPr id="216" name="Rectangle 71"/>
            <p:cNvSpPr>
              <a:spLocks noChangeAspect="1" noChangeArrowheads="1"/>
            </p:cNvSpPr>
            <p:nvPr/>
          </p:nvSpPr>
          <p:spPr bwMode="auto">
            <a:xfrm rot="10800000" flipV="1">
              <a:off x="7280300" y="6159523"/>
              <a:ext cx="52335" cy="220386"/>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17" name="Rectangle 72"/>
            <p:cNvSpPr>
              <a:spLocks noChangeAspect="1" noChangeArrowheads="1"/>
            </p:cNvSpPr>
            <p:nvPr/>
          </p:nvSpPr>
          <p:spPr bwMode="auto">
            <a:xfrm rot="10800000" flipV="1">
              <a:off x="7159592" y="6159523"/>
              <a:ext cx="50647" cy="220386"/>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18" name="Rectangle 71"/>
            <p:cNvSpPr>
              <a:spLocks noChangeAspect="1" noChangeArrowheads="1"/>
            </p:cNvSpPr>
            <p:nvPr/>
          </p:nvSpPr>
          <p:spPr bwMode="auto">
            <a:xfrm rot="10800000" flipV="1">
              <a:off x="7044682" y="6159523"/>
              <a:ext cx="52335" cy="220386"/>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19" name="Rectangle 72"/>
            <p:cNvSpPr>
              <a:spLocks noChangeAspect="1" noChangeArrowheads="1"/>
            </p:cNvSpPr>
            <p:nvPr/>
          </p:nvSpPr>
          <p:spPr bwMode="auto">
            <a:xfrm rot="10800000" flipV="1">
              <a:off x="6923974" y="6159523"/>
              <a:ext cx="50647" cy="220386"/>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20" name="Rectangle 71"/>
            <p:cNvSpPr>
              <a:spLocks noChangeAspect="1" noChangeArrowheads="1"/>
            </p:cNvSpPr>
            <p:nvPr/>
          </p:nvSpPr>
          <p:spPr bwMode="auto">
            <a:xfrm>
              <a:off x="1339266" y="6158595"/>
              <a:ext cx="52335" cy="220344"/>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21" name="Rectangle 72"/>
            <p:cNvSpPr>
              <a:spLocks noChangeAspect="1" noChangeArrowheads="1"/>
            </p:cNvSpPr>
            <p:nvPr/>
          </p:nvSpPr>
          <p:spPr bwMode="auto">
            <a:xfrm>
              <a:off x="1461662" y="6158595"/>
              <a:ext cx="50647" cy="220344"/>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22" name="Rectangle 71"/>
            <p:cNvSpPr>
              <a:spLocks noChangeAspect="1" noChangeArrowheads="1"/>
            </p:cNvSpPr>
            <p:nvPr/>
          </p:nvSpPr>
          <p:spPr bwMode="auto">
            <a:xfrm>
              <a:off x="1574884" y="6158595"/>
              <a:ext cx="52335" cy="220344"/>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23" name="Rectangle 72"/>
            <p:cNvSpPr>
              <a:spLocks noChangeAspect="1" noChangeArrowheads="1"/>
            </p:cNvSpPr>
            <p:nvPr/>
          </p:nvSpPr>
          <p:spPr bwMode="auto">
            <a:xfrm>
              <a:off x="1697280" y="6158595"/>
              <a:ext cx="50647" cy="220344"/>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24" name="Rectangle 71"/>
            <p:cNvSpPr>
              <a:spLocks noChangeAspect="1" noChangeArrowheads="1"/>
            </p:cNvSpPr>
            <p:nvPr/>
          </p:nvSpPr>
          <p:spPr bwMode="auto">
            <a:xfrm flipV="1">
              <a:off x="1339897" y="4381601"/>
              <a:ext cx="52335" cy="220271"/>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25" name="Rectangle 72"/>
            <p:cNvSpPr>
              <a:spLocks noChangeAspect="1" noChangeArrowheads="1"/>
            </p:cNvSpPr>
            <p:nvPr/>
          </p:nvSpPr>
          <p:spPr bwMode="auto">
            <a:xfrm flipV="1">
              <a:off x="1462293" y="4381601"/>
              <a:ext cx="50647" cy="220271"/>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26" name="Rectangle 71"/>
            <p:cNvSpPr>
              <a:spLocks noChangeAspect="1" noChangeArrowheads="1"/>
            </p:cNvSpPr>
            <p:nvPr/>
          </p:nvSpPr>
          <p:spPr bwMode="auto">
            <a:xfrm flipV="1">
              <a:off x="1575515" y="4381601"/>
              <a:ext cx="52335" cy="220271"/>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27" name="Rectangle 72"/>
            <p:cNvSpPr>
              <a:spLocks noChangeAspect="1" noChangeArrowheads="1"/>
            </p:cNvSpPr>
            <p:nvPr/>
          </p:nvSpPr>
          <p:spPr bwMode="auto">
            <a:xfrm flipV="1">
              <a:off x="1697911" y="4381601"/>
              <a:ext cx="50647" cy="220271"/>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28" name="Rectangle 165"/>
            <p:cNvSpPr>
              <a:spLocks noChangeArrowheads="1"/>
            </p:cNvSpPr>
            <p:nvPr/>
          </p:nvSpPr>
          <p:spPr bwMode="auto">
            <a:xfrm rot="2948039" flipV="1">
              <a:off x="1952063" y="4046173"/>
              <a:ext cx="38284" cy="133994"/>
            </a:xfrm>
            <a:prstGeom prst="rect">
              <a:avLst/>
            </a:prstGeom>
            <a:solidFill>
              <a:schemeClr val="accent1">
                <a:lumMod val="60000"/>
                <a:lumOff val="4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229" name="Rectangle 165"/>
            <p:cNvSpPr>
              <a:spLocks noChangeArrowheads="1"/>
            </p:cNvSpPr>
            <p:nvPr/>
          </p:nvSpPr>
          <p:spPr bwMode="auto">
            <a:xfrm rot="2948039" flipV="1">
              <a:off x="1870172" y="3954194"/>
              <a:ext cx="38284" cy="133994"/>
            </a:xfrm>
            <a:prstGeom prst="rect">
              <a:avLst/>
            </a:prstGeom>
            <a:solidFill>
              <a:schemeClr val="accent1">
                <a:lumMod val="60000"/>
                <a:lumOff val="40000"/>
              </a:schemeClr>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230" name="Rectangle 165"/>
            <p:cNvSpPr>
              <a:spLocks noChangeArrowheads="1"/>
            </p:cNvSpPr>
            <p:nvPr/>
          </p:nvSpPr>
          <p:spPr bwMode="auto">
            <a:xfrm rot="1403650" flipV="1">
              <a:off x="2327511" y="4311836"/>
              <a:ext cx="38284" cy="133994"/>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31" name="Rectangle 165"/>
            <p:cNvSpPr>
              <a:spLocks noChangeArrowheads="1"/>
            </p:cNvSpPr>
            <p:nvPr/>
          </p:nvSpPr>
          <p:spPr bwMode="auto">
            <a:xfrm flipV="1">
              <a:off x="2894040" y="4424767"/>
              <a:ext cx="38284" cy="133994"/>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32" name="Rectangle 166"/>
            <p:cNvSpPr>
              <a:spLocks noChangeArrowheads="1"/>
            </p:cNvSpPr>
            <p:nvPr/>
          </p:nvSpPr>
          <p:spPr bwMode="auto">
            <a:xfrm flipV="1">
              <a:off x="3026314" y="4424767"/>
              <a:ext cx="38284" cy="133994"/>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33" name="Rectangle 167"/>
            <p:cNvSpPr>
              <a:spLocks noChangeArrowheads="1"/>
            </p:cNvSpPr>
            <p:nvPr/>
          </p:nvSpPr>
          <p:spPr bwMode="auto">
            <a:xfrm flipV="1">
              <a:off x="3158589" y="4424767"/>
              <a:ext cx="38284" cy="133994"/>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34" name="Rectangle 165"/>
            <p:cNvSpPr>
              <a:spLocks noChangeArrowheads="1"/>
            </p:cNvSpPr>
            <p:nvPr/>
          </p:nvSpPr>
          <p:spPr bwMode="auto">
            <a:xfrm flipV="1">
              <a:off x="2761765" y="4424767"/>
              <a:ext cx="38284" cy="133994"/>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35" name="Rectangle 217"/>
            <p:cNvSpPr>
              <a:spLocks noChangeArrowheads="1"/>
            </p:cNvSpPr>
            <p:nvPr/>
          </p:nvSpPr>
          <p:spPr bwMode="auto">
            <a:xfrm rot="9387543">
              <a:off x="6396613" y="4249314"/>
              <a:ext cx="38284" cy="133994"/>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36" name="Rectangle 165"/>
            <p:cNvSpPr>
              <a:spLocks noChangeArrowheads="1"/>
            </p:cNvSpPr>
            <p:nvPr/>
          </p:nvSpPr>
          <p:spPr bwMode="auto">
            <a:xfrm rot="10800000">
              <a:off x="6700247" y="4195847"/>
              <a:ext cx="38284" cy="133994"/>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37" name="Rectangle 71"/>
            <p:cNvSpPr>
              <a:spLocks noChangeAspect="1" noChangeArrowheads="1"/>
            </p:cNvSpPr>
            <p:nvPr/>
          </p:nvSpPr>
          <p:spPr bwMode="auto">
            <a:xfrm rot="10800000">
              <a:off x="7279669" y="4382194"/>
              <a:ext cx="52335" cy="220312"/>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38" name="Rectangle 72"/>
            <p:cNvSpPr>
              <a:spLocks noChangeAspect="1" noChangeArrowheads="1"/>
            </p:cNvSpPr>
            <p:nvPr/>
          </p:nvSpPr>
          <p:spPr bwMode="auto">
            <a:xfrm rot="10800000">
              <a:off x="7158961" y="4382194"/>
              <a:ext cx="50647" cy="220312"/>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39" name="Rectangle 71"/>
            <p:cNvSpPr>
              <a:spLocks noChangeAspect="1" noChangeArrowheads="1"/>
            </p:cNvSpPr>
            <p:nvPr/>
          </p:nvSpPr>
          <p:spPr bwMode="auto">
            <a:xfrm rot="10800000">
              <a:off x="7044051" y="4382194"/>
              <a:ext cx="52335" cy="220312"/>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40" name="Rectangle 72"/>
            <p:cNvSpPr>
              <a:spLocks noChangeAspect="1" noChangeArrowheads="1"/>
            </p:cNvSpPr>
            <p:nvPr/>
          </p:nvSpPr>
          <p:spPr bwMode="auto">
            <a:xfrm rot="10800000">
              <a:off x="6923343" y="4382194"/>
              <a:ext cx="50647" cy="220312"/>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41" name="Rectangle 165"/>
            <p:cNvSpPr>
              <a:spLocks noChangeArrowheads="1"/>
            </p:cNvSpPr>
            <p:nvPr/>
          </p:nvSpPr>
          <p:spPr bwMode="auto">
            <a:xfrm rot="10800000">
              <a:off x="5739577" y="4424767"/>
              <a:ext cx="38284" cy="133994"/>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42" name="Rectangle 166"/>
            <p:cNvSpPr>
              <a:spLocks noChangeArrowheads="1"/>
            </p:cNvSpPr>
            <p:nvPr/>
          </p:nvSpPr>
          <p:spPr bwMode="auto">
            <a:xfrm rot="10800000">
              <a:off x="5607302" y="4424767"/>
              <a:ext cx="38284" cy="133994"/>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43" name="Rectangle 167"/>
            <p:cNvSpPr>
              <a:spLocks noChangeArrowheads="1"/>
            </p:cNvSpPr>
            <p:nvPr/>
          </p:nvSpPr>
          <p:spPr bwMode="auto">
            <a:xfrm rot="10800000">
              <a:off x="5475028" y="4424767"/>
              <a:ext cx="38284" cy="133994"/>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44" name="Rectangle 165"/>
            <p:cNvSpPr>
              <a:spLocks noChangeArrowheads="1"/>
            </p:cNvSpPr>
            <p:nvPr/>
          </p:nvSpPr>
          <p:spPr bwMode="auto">
            <a:xfrm rot="10800000">
              <a:off x="5871851" y="4424767"/>
              <a:ext cx="38284" cy="133994"/>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45" name="Rectangle 19"/>
            <p:cNvSpPr>
              <a:spLocks noChangeAspect="1" noChangeArrowheads="1"/>
            </p:cNvSpPr>
            <p:nvPr/>
          </p:nvSpPr>
          <p:spPr bwMode="auto">
            <a:xfrm rot="10800000">
              <a:off x="3368945" y="4271557"/>
              <a:ext cx="1952925" cy="437671"/>
            </a:xfrm>
            <a:prstGeom prst="rect">
              <a:avLst/>
            </a:prstGeom>
            <a:solidFill>
              <a:srgbClr val="C0C0C0"/>
            </a:solidFill>
            <a:ln w="12700">
              <a:solidFill>
                <a:srgbClr val="000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grpSp>
          <p:nvGrpSpPr>
            <p:cNvPr id="246" name="Group 46"/>
            <p:cNvGrpSpPr>
              <a:grpSpLocks noChangeAspect="1"/>
            </p:cNvGrpSpPr>
            <p:nvPr/>
          </p:nvGrpSpPr>
          <p:grpSpPr bwMode="auto">
            <a:xfrm rot="10800000">
              <a:off x="3584556" y="4348200"/>
              <a:ext cx="1497853" cy="290436"/>
              <a:chOff x="2018" y="2387"/>
              <a:chExt cx="567" cy="181"/>
            </a:xfrm>
          </p:grpSpPr>
          <p:grpSp>
            <p:nvGrpSpPr>
              <p:cNvPr id="387" name="Group 47"/>
              <p:cNvGrpSpPr>
                <a:grpSpLocks noChangeAspect="1"/>
              </p:cNvGrpSpPr>
              <p:nvPr/>
            </p:nvGrpSpPr>
            <p:grpSpPr bwMode="auto">
              <a:xfrm>
                <a:off x="2018" y="2387"/>
                <a:ext cx="159" cy="181"/>
                <a:chOff x="2018" y="2387"/>
                <a:chExt cx="159" cy="181"/>
              </a:xfrm>
            </p:grpSpPr>
            <p:sp>
              <p:nvSpPr>
                <p:cNvPr id="404" name="Oval 48"/>
                <p:cNvSpPr>
                  <a:spLocks noChangeAspect="1" noChangeArrowheads="1"/>
                </p:cNvSpPr>
                <p:nvPr/>
              </p:nvSpPr>
              <p:spPr bwMode="auto">
                <a:xfrm>
                  <a:off x="2018" y="2387"/>
                  <a:ext cx="23" cy="181"/>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405" name="Oval 49"/>
                <p:cNvSpPr>
                  <a:spLocks noChangeAspect="1" noChangeArrowheads="1"/>
                </p:cNvSpPr>
                <p:nvPr/>
              </p:nvSpPr>
              <p:spPr bwMode="auto">
                <a:xfrm>
                  <a:off x="2041" y="2387"/>
                  <a:ext cx="23" cy="181"/>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406" name="Oval 50"/>
                <p:cNvSpPr>
                  <a:spLocks noChangeAspect="1" noChangeArrowheads="1"/>
                </p:cNvSpPr>
                <p:nvPr/>
              </p:nvSpPr>
              <p:spPr bwMode="auto">
                <a:xfrm>
                  <a:off x="2064" y="2387"/>
                  <a:ext cx="23" cy="181"/>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407" name="Oval 51"/>
                <p:cNvSpPr>
                  <a:spLocks noChangeAspect="1" noChangeArrowheads="1"/>
                </p:cNvSpPr>
                <p:nvPr/>
              </p:nvSpPr>
              <p:spPr bwMode="auto">
                <a:xfrm>
                  <a:off x="2086" y="2387"/>
                  <a:ext cx="23" cy="181"/>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408" name="Oval 52"/>
                <p:cNvSpPr>
                  <a:spLocks noChangeAspect="1" noChangeArrowheads="1"/>
                </p:cNvSpPr>
                <p:nvPr/>
              </p:nvSpPr>
              <p:spPr bwMode="auto">
                <a:xfrm>
                  <a:off x="2109" y="2387"/>
                  <a:ext cx="23" cy="181"/>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409" name="Oval 53"/>
                <p:cNvSpPr>
                  <a:spLocks noChangeAspect="1" noChangeArrowheads="1"/>
                </p:cNvSpPr>
                <p:nvPr/>
              </p:nvSpPr>
              <p:spPr bwMode="auto">
                <a:xfrm>
                  <a:off x="2131" y="2387"/>
                  <a:ext cx="23" cy="181"/>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410" name="Oval 54"/>
                <p:cNvSpPr>
                  <a:spLocks noChangeAspect="1" noChangeArrowheads="1"/>
                </p:cNvSpPr>
                <p:nvPr/>
              </p:nvSpPr>
              <p:spPr bwMode="auto">
                <a:xfrm>
                  <a:off x="2154" y="2387"/>
                  <a:ext cx="23" cy="181"/>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grpSp>
          <p:grpSp>
            <p:nvGrpSpPr>
              <p:cNvPr id="388" name="Group 55"/>
              <p:cNvGrpSpPr>
                <a:grpSpLocks noChangeAspect="1"/>
              </p:cNvGrpSpPr>
              <p:nvPr/>
            </p:nvGrpSpPr>
            <p:grpSpPr bwMode="auto">
              <a:xfrm>
                <a:off x="2222" y="2387"/>
                <a:ext cx="159" cy="181"/>
                <a:chOff x="2018" y="2387"/>
                <a:chExt cx="159" cy="181"/>
              </a:xfrm>
            </p:grpSpPr>
            <p:sp>
              <p:nvSpPr>
                <p:cNvPr id="397" name="Oval 56"/>
                <p:cNvSpPr>
                  <a:spLocks noChangeAspect="1" noChangeArrowheads="1"/>
                </p:cNvSpPr>
                <p:nvPr/>
              </p:nvSpPr>
              <p:spPr bwMode="auto">
                <a:xfrm>
                  <a:off x="2018" y="2387"/>
                  <a:ext cx="23" cy="181"/>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98" name="Oval 57"/>
                <p:cNvSpPr>
                  <a:spLocks noChangeAspect="1" noChangeArrowheads="1"/>
                </p:cNvSpPr>
                <p:nvPr/>
              </p:nvSpPr>
              <p:spPr bwMode="auto">
                <a:xfrm>
                  <a:off x="2041" y="2387"/>
                  <a:ext cx="23" cy="181"/>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99" name="Oval 58"/>
                <p:cNvSpPr>
                  <a:spLocks noChangeAspect="1" noChangeArrowheads="1"/>
                </p:cNvSpPr>
                <p:nvPr/>
              </p:nvSpPr>
              <p:spPr bwMode="auto">
                <a:xfrm>
                  <a:off x="2064" y="2387"/>
                  <a:ext cx="23" cy="181"/>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400" name="Oval 59"/>
                <p:cNvSpPr>
                  <a:spLocks noChangeAspect="1" noChangeArrowheads="1"/>
                </p:cNvSpPr>
                <p:nvPr/>
              </p:nvSpPr>
              <p:spPr bwMode="auto">
                <a:xfrm>
                  <a:off x="2086" y="2387"/>
                  <a:ext cx="23" cy="181"/>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401" name="Oval 60"/>
                <p:cNvSpPr>
                  <a:spLocks noChangeAspect="1" noChangeArrowheads="1"/>
                </p:cNvSpPr>
                <p:nvPr/>
              </p:nvSpPr>
              <p:spPr bwMode="auto">
                <a:xfrm>
                  <a:off x="2109" y="2387"/>
                  <a:ext cx="23" cy="181"/>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402" name="Oval 61"/>
                <p:cNvSpPr>
                  <a:spLocks noChangeAspect="1" noChangeArrowheads="1"/>
                </p:cNvSpPr>
                <p:nvPr/>
              </p:nvSpPr>
              <p:spPr bwMode="auto">
                <a:xfrm>
                  <a:off x="2131" y="2387"/>
                  <a:ext cx="23" cy="181"/>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403" name="Oval 62"/>
                <p:cNvSpPr>
                  <a:spLocks noChangeAspect="1" noChangeArrowheads="1"/>
                </p:cNvSpPr>
                <p:nvPr/>
              </p:nvSpPr>
              <p:spPr bwMode="auto">
                <a:xfrm>
                  <a:off x="2154" y="2387"/>
                  <a:ext cx="23" cy="181"/>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grpSp>
          <p:grpSp>
            <p:nvGrpSpPr>
              <p:cNvPr id="389" name="Group 63"/>
              <p:cNvGrpSpPr>
                <a:grpSpLocks noChangeAspect="1"/>
              </p:cNvGrpSpPr>
              <p:nvPr/>
            </p:nvGrpSpPr>
            <p:grpSpPr bwMode="auto">
              <a:xfrm>
                <a:off x="2426" y="2387"/>
                <a:ext cx="159" cy="181"/>
                <a:chOff x="2018" y="2387"/>
                <a:chExt cx="159" cy="181"/>
              </a:xfrm>
            </p:grpSpPr>
            <p:sp>
              <p:nvSpPr>
                <p:cNvPr id="390" name="Oval 64"/>
                <p:cNvSpPr>
                  <a:spLocks noChangeAspect="1" noChangeArrowheads="1"/>
                </p:cNvSpPr>
                <p:nvPr/>
              </p:nvSpPr>
              <p:spPr bwMode="auto">
                <a:xfrm>
                  <a:off x="2018" y="2387"/>
                  <a:ext cx="23" cy="181"/>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91" name="Oval 65"/>
                <p:cNvSpPr>
                  <a:spLocks noChangeAspect="1" noChangeArrowheads="1"/>
                </p:cNvSpPr>
                <p:nvPr/>
              </p:nvSpPr>
              <p:spPr bwMode="auto">
                <a:xfrm>
                  <a:off x="2041" y="2387"/>
                  <a:ext cx="23" cy="181"/>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92" name="Oval 66"/>
                <p:cNvSpPr>
                  <a:spLocks noChangeAspect="1" noChangeArrowheads="1"/>
                </p:cNvSpPr>
                <p:nvPr/>
              </p:nvSpPr>
              <p:spPr bwMode="auto">
                <a:xfrm>
                  <a:off x="2064" y="2387"/>
                  <a:ext cx="23" cy="181"/>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93" name="Oval 67"/>
                <p:cNvSpPr>
                  <a:spLocks noChangeAspect="1" noChangeArrowheads="1"/>
                </p:cNvSpPr>
                <p:nvPr/>
              </p:nvSpPr>
              <p:spPr bwMode="auto">
                <a:xfrm>
                  <a:off x="2086" y="2387"/>
                  <a:ext cx="23" cy="181"/>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94" name="Oval 68"/>
                <p:cNvSpPr>
                  <a:spLocks noChangeAspect="1" noChangeArrowheads="1"/>
                </p:cNvSpPr>
                <p:nvPr/>
              </p:nvSpPr>
              <p:spPr bwMode="auto">
                <a:xfrm>
                  <a:off x="2109" y="2387"/>
                  <a:ext cx="23" cy="181"/>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95" name="Oval 69"/>
                <p:cNvSpPr>
                  <a:spLocks noChangeAspect="1" noChangeArrowheads="1"/>
                </p:cNvSpPr>
                <p:nvPr/>
              </p:nvSpPr>
              <p:spPr bwMode="auto">
                <a:xfrm>
                  <a:off x="2131" y="2387"/>
                  <a:ext cx="23" cy="181"/>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96" name="Oval 70"/>
                <p:cNvSpPr>
                  <a:spLocks noChangeAspect="1" noChangeArrowheads="1"/>
                </p:cNvSpPr>
                <p:nvPr/>
              </p:nvSpPr>
              <p:spPr bwMode="auto">
                <a:xfrm>
                  <a:off x="2154" y="2387"/>
                  <a:ext cx="23" cy="181"/>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grpSp>
        </p:grpSp>
        <p:sp>
          <p:nvSpPr>
            <p:cNvPr id="247" name="Line 89"/>
            <p:cNvSpPr>
              <a:spLocks noChangeAspect="1" noChangeShapeType="1"/>
            </p:cNvSpPr>
            <p:nvPr/>
          </p:nvSpPr>
          <p:spPr bwMode="auto">
            <a:xfrm>
              <a:off x="1094963" y="6270201"/>
              <a:ext cx="6420494"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latin typeface="Calibri" pitchFamily="34" charset="0"/>
              </a:endParaRPr>
            </a:p>
          </p:txBody>
        </p:sp>
        <p:sp>
          <p:nvSpPr>
            <p:cNvPr id="248" name="Line 90"/>
            <p:cNvSpPr>
              <a:spLocks noChangeAspect="1" noChangeShapeType="1"/>
            </p:cNvSpPr>
            <p:nvPr/>
          </p:nvSpPr>
          <p:spPr bwMode="auto">
            <a:xfrm>
              <a:off x="1094963" y="4491671"/>
              <a:ext cx="6581729"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latin typeface="Calibri" pitchFamily="34" charset="0"/>
              </a:endParaRPr>
            </a:p>
          </p:txBody>
        </p:sp>
        <p:grpSp>
          <p:nvGrpSpPr>
            <p:cNvPr id="249" name="Group 91"/>
            <p:cNvGrpSpPr>
              <a:grpSpLocks noChangeAspect="1"/>
            </p:cNvGrpSpPr>
            <p:nvPr/>
          </p:nvGrpSpPr>
          <p:grpSpPr bwMode="auto">
            <a:xfrm>
              <a:off x="3321465" y="6162577"/>
              <a:ext cx="2261790" cy="210605"/>
              <a:chOff x="15591" y="16339"/>
              <a:chExt cx="2903" cy="272"/>
            </a:xfrm>
          </p:grpSpPr>
          <p:sp>
            <p:nvSpPr>
              <p:cNvPr id="323" name="Rectangle 92"/>
              <p:cNvSpPr>
                <a:spLocks noChangeAspect="1" noChangeArrowheads="1"/>
              </p:cNvSpPr>
              <p:nvPr/>
            </p:nvSpPr>
            <p:spPr bwMode="auto">
              <a:xfrm>
                <a:off x="15591" y="16339"/>
                <a:ext cx="57" cy="272"/>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24" name="Rectangle 93"/>
              <p:cNvSpPr>
                <a:spLocks noChangeAspect="1" noChangeArrowheads="1"/>
              </p:cNvSpPr>
              <p:nvPr/>
            </p:nvSpPr>
            <p:spPr bwMode="auto">
              <a:xfrm>
                <a:off x="15636" y="16339"/>
                <a:ext cx="57" cy="27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25" name="Rectangle 94"/>
              <p:cNvSpPr>
                <a:spLocks noChangeAspect="1" noChangeArrowheads="1"/>
              </p:cNvSpPr>
              <p:nvPr/>
            </p:nvSpPr>
            <p:spPr bwMode="auto">
              <a:xfrm>
                <a:off x="15682" y="16339"/>
                <a:ext cx="57" cy="272"/>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26" name="Rectangle 95"/>
              <p:cNvSpPr>
                <a:spLocks noChangeAspect="1" noChangeArrowheads="1"/>
              </p:cNvSpPr>
              <p:nvPr/>
            </p:nvSpPr>
            <p:spPr bwMode="auto">
              <a:xfrm>
                <a:off x="15727" y="16339"/>
                <a:ext cx="57" cy="27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27" name="Rectangle 96"/>
              <p:cNvSpPr>
                <a:spLocks noChangeAspect="1" noChangeArrowheads="1"/>
              </p:cNvSpPr>
              <p:nvPr/>
            </p:nvSpPr>
            <p:spPr bwMode="auto">
              <a:xfrm>
                <a:off x="15773" y="16339"/>
                <a:ext cx="57" cy="272"/>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28" name="Rectangle 97"/>
              <p:cNvSpPr>
                <a:spLocks noChangeAspect="1" noChangeArrowheads="1"/>
              </p:cNvSpPr>
              <p:nvPr/>
            </p:nvSpPr>
            <p:spPr bwMode="auto">
              <a:xfrm>
                <a:off x="15818" y="16339"/>
                <a:ext cx="57" cy="27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29" name="Rectangle 98"/>
              <p:cNvSpPr>
                <a:spLocks noChangeAspect="1" noChangeArrowheads="1"/>
              </p:cNvSpPr>
              <p:nvPr/>
            </p:nvSpPr>
            <p:spPr bwMode="auto">
              <a:xfrm>
                <a:off x="15864" y="16339"/>
                <a:ext cx="57" cy="272"/>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30" name="Rectangle 99"/>
              <p:cNvSpPr>
                <a:spLocks noChangeAspect="1" noChangeArrowheads="1"/>
              </p:cNvSpPr>
              <p:nvPr/>
            </p:nvSpPr>
            <p:spPr bwMode="auto">
              <a:xfrm>
                <a:off x="15909" y="16339"/>
                <a:ext cx="57" cy="27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31" name="Rectangle 100"/>
              <p:cNvSpPr>
                <a:spLocks noChangeAspect="1" noChangeArrowheads="1"/>
              </p:cNvSpPr>
              <p:nvPr/>
            </p:nvSpPr>
            <p:spPr bwMode="auto">
              <a:xfrm>
                <a:off x="15954" y="16339"/>
                <a:ext cx="57" cy="272"/>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32" name="Rectangle 101"/>
              <p:cNvSpPr>
                <a:spLocks noChangeAspect="1" noChangeArrowheads="1"/>
              </p:cNvSpPr>
              <p:nvPr/>
            </p:nvSpPr>
            <p:spPr bwMode="auto">
              <a:xfrm>
                <a:off x="15999" y="16339"/>
                <a:ext cx="57" cy="27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33" name="Rectangle 102"/>
              <p:cNvSpPr>
                <a:spLocks noChangeAspect="1" noChangeArrowheads="1"/>
              </p:cNvSpPr>
              <p:nvPr/>
            </p:nvSpPr>
            <p:spPr bwMode="auto">
              <a:xfrm>
                <a:off x="16045" y="16339"/>
                <a:ext cx="57" cy="272"/>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34" name="Rectangle 103"/>
              <p:cNvSpPr>
                <a:spLocks noChangeAspect="1" noChangeArrowheads="1"/>
              </p:cNvSpPr>
              <p:nvPr/>
            </p:nvSpPr>
            <p:spPr bwMode="auto">
              <a:xfrm>
                <a:off x="16090" y="16339"/>
                <a:ext cx="57" cy="27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35" name="Rectangle 104"/>
              <p:cNvSpPr>
                <a:spLocks noChangeAspect="1" noChangeArrowheads="1"/>
              </p:cNvSpPr>
              <p:nvPr/>
            </p:nvSpPr>
            <p:spPr bwMode="auto">
              <a:xfrm>
                <a:off x="16136" y="16339"/>
                <a:ext cx="57" cy="272"/>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36" name="Rectangle 105"/>
              <p:cNvSpPr>
                <a:spLocks noChangeAspect="1" noChangeArrowheads="1"/>
              </p:cNvSpPr>
              <p:nvPr/>
            </p:nvSpPr>
            <p:spPr bwMode="auto">
              <a:xfrm>
                <a:off x="16181" y="16339"/>
                <a:ext cx="57" cy="27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37" name="Rectangle 106"/>
              <p:cNvSpPr>
                <a:spLocks noChangeAspect="1" noChangeArrowheads="1"/>
              </p:cNvSpPr>
              <p:nvPr/>
            </p:nvSpPr>
            <p:spPr bwMode="auto">
              <a:xfrm>
                <a:off x="16227" y="16339"/>
                <a:ext cx="57" cy="272"/>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38" name="Rectangle 107"/>
              <p:cNvSpPr>
                <a:spLocks noChangeAspect="1" noChangeArrowheads="1"/>
              </p:cNvSpPr>
              <p:nvPr/>
            </p:nvSpPr>
            <p:spPr bwMode="auto">
              <a:xfrm>
                <a:off x="16272" y="16339"/>
                <a:ext cx="57" cy="27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39" name="Rectangle 108"/>
              <p:cNvSpPr>
                <a:spLocks noChangeAspect="1" noChangeArrowheads="1"/>
              </p:cNvSpPr>
              <p:nvPr/>
            </p:nvSpPr>
            <p:spPr bwMode="auto">
              <a:xfrm>
                <a:off x="16317" y="16339"/>
                <a:ext cx="57" cy="272"/>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40" name="Rectangle 109"/>
              <p:cNvSpPr>
                <a:spLocks noChangeAspect="1" noChangeArrowheads="1"/>
              </p:cNvSpPr>
              <p:nvPr/>
            </p:nvSpPr>
            <p:spPr bwMode="auto">
              <a:xfrm>
                <a:off x="16362" y="16339"/>
                <a:ext cx="57" cy="27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41" name="Rectangle 110"/>
              <p:cNvSpPr>
                <a:spLocks noChangeAspect="1" noChangeArrowheads="1"/>
              </p:cNvSpPr>
              <p:nvPr/>
            </p:nvSpPr>
            <p:spPr bwMode="auto">
              <a:xfrm>
                <a:off x="16408" y="16339"/>
                <a:ext cx="57" cy="272"/>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42" name="Rectangle 111"/>
              <p:cNvSpPr>
                <a:spLocks noChangeAspect="1" noChangeArrowheads="1"/>
              </p:cNvSpPr>
              <p:nvPr/>
            </p:nvSpPr>
            <p:spPr bwMode="auto">
              <a:xfrm>
                <a:off x="16453" y="16339"/>
                <a:ext cx="57" cy="27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43" name="Rectangle 112"/>
              <p:cNvSpPr>
                <a:spLocks noChangeAspect="1" noChangeArrowheads="1"/>
              </p:cNvSpPr>
              <p:nvPr/>
            </p:nvSpPr>
            <p:spPr bwMode="auto">
              <a:xfrm>
                <a:off x="16499" y="16339"/>
                <a:ext cx="57" cy="272"/>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44" name="Rectangle 113"/>
              <p:cNvSpPr>
                <a:spLocks noChangeAspect="1" noChangeArrowheads="1"/>
              </p:cNvSpPr>
              <p:nvPr/>
            </p:nvSpPr>
            <p:spPr bwMode="auto">
              <a:xfrm>
                <a:off x="16544" y="16339"/>
                <a:ext cx="57" cy="27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45" name="Rectangle 114"/>
              <p:cNvSpPr>
                <a:spLocks noChangeAspect="1" noChangeArrowheads="1"/>
              </p:cNvSpPr>
              <p:nvPr/>
            </p:nvSpPr>
            <p:spPr bwMode="auto">
              <a:xfrm>
                <a:off x="16590" y="16339"/>
                <a:ext cx="57" cy="272"/>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46" name="Rectangle 115"/>
              <p:cNvSpPr>
                <a:spLocks noChangeAspect="1" noChangeArrowheads="1"/>
              </p:cNvSpPr>
              <p:nvPr/>
            </p:nvSpPr>
            <p:spPr bwMode="auto">
              <a:xfrm>
                <a:off x="16635" y="16339"/>
                <a:ext cx="57" cy="27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47" name="Rectangle 116"/>
              <p:cNvSpPr>
                <a:spLocks noChangeAspect="1" noChangeArrowheads="1"/>
              </p:cNvSpPr>
              <p:nvPr/>
            </p:nvSpPr>
            <p:spPr bwMode="auto">
              <a:xfrm>
                <a:off x="16680" y="16339"/>
                <a:ext cx="57" cy="272"/>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48" name="Rectangle 117"/>
              <p:cNvSpPr>
                <a:spLocks noChangeAspect="1" noChangeArrowheads="1"/>
              </p:cNvSpPr>
              <p:nvPr/>
            </p:nvSpPr>
            <p:spPr bwMode="auto">
              <a:xfrm>
                <a:off x="16725" y="16339"/>
                <a:ext cx="57" cy="27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49" name="Rectangle 118"/>
              <p:cNvSpPr>
                <a:spLocks noChangeAspect="1" noChangeArrowheads="1"/>
              </p:cNvSpPr>
              <p:nvPr/>
            </p:nvSpPr>
            <p:spPr bwMode="auto">
              <a:xfrm>
                <a:off x="16771" y="16339"/>
                <a:ext cx="57" cy="272"/>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50" name="Rectangle 119"/>
              <p:cNvSpPr>
                <a:spLocks noChangeAspect="1" noChangeArrowheads="1"/>
              </p:cNvSpPr>
              <p:nvPr/>
            </p:nvSpPr>
            <p:spPr bwMode="auto">
              <a:xfrm>
                <a:off x="16816" y="16339"/>
                <a:ext cx="57" cy="27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51" name="Rectangle 120"/>
              <p:cNvSpPr>
                <a:spLocks noChangeAspect="1" noChangeArrowheads="1"/>
              </p:cNvSpPr>
              <p:nvPr/>
            </p:nvSpPr>
            <p:spPr bwMode="auto">
              <a:xfrm>
                <a:off x="16862" y="16339"/>
                <a:ext cx="57" cy="272"/>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52" name="Rectangle 121"/>
              <p:cNvSpPr>
                <a:spLocks noChangeAspect="1" noChangeArrowheads="1"/>
              </p:cNvSpPr>
              <p:nvPr/>
            </p:nvSpPr>
            <p:spPr bwMode="auto">
              <a:xfrm>
                <a:off x="16907" y="16339"/>
                <a:ext cx="57" cy="27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53" name="Rectangle 122"/>
              <p:cNvSpPr>
                <a:spLocks noChangeAspect="1" noChangeArrowheads="1"/>
              </p:cNvSpPr>
              <p:nvPr/>
            </p:nvSpPr>
            <p:spPr bwMode="auto">
              <a:xfrm>
                <a:off x="16953" y="16339"/>
                <a:ext cx="57" cy="272"/>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54" name="Rectangle 123"/>
              <p:cNvSpPr>
                <a:spLocks noChangeAspect="1" noChangeArrowheads="1"/>
              </p:cNvSpPr>
              <p:nvPr/>
            </p:nvSpPr>
            <p:spPr bwMode="auto">
              <a:xfrm>
                <a:off x="16998" y="16339"/>
                <a:ext cx="57" cy="27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55" name="Rectangle 124"/>
              <p:cNvSpPr>
                <a:spLocks noChangeAspect="1" noChangeArrowheads="1"/>
              </p:cNvSpPr>
              <p:nvPr/>
            </p:nvSpPr>
            <p:spPr bwMode="auto">
              <a:xfrm>
                <a:off x="17042" y="16339"/>
                <a:ext cx="57" cy="272"/>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56" name="Rectangle 125"/>
              <p:cNvSpPr>
                <a:spLocks noChangeAspect="1" noChangeArrowheads="1"/>
              </p:cNvSpPr>
              <p:nvPr/>
            </p:nvSpPr>
            <p:spPr bwMode="auto">
              <a:xfrm>
                <a:off x="17087" y="16339"/>
                <a:ext cx="57" cy="27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57" name="Rectangle 126"/>
              <p:cNvSpPr>
                <a:spLocks noChangeAspect="1" noChangeArrowheads="1"/>
              </p:cNvSpPr>
              <p:nvPr/>
            </p:nvSpPr>
            <p:spPr bwMode="auto">
              <a:xfrm>
                <a:off x="17133" y="16339"/>
                <a:ext cx="57" cy="272"/>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58" name="Rectangle 127"/>
              <p:cNvSpPr>
                <a:spLocks noChangeAspect="1" noChangeArrowheads="1"/>
              </p:cNvSpPr>
              <p:nvPr/>
            </p:nvSpPr>
            <p:spPr bwMode="auto">
              <a:xfrm>
                <a:off x="17178" y="16339"/>
                <a:ext cx="57" cy="27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59" name="Rectangle 128"/>
              <p:cNvSpPr>
                <a:spLocks noChangeAspect="1" noChangeArrowheads="1"/>
              </p:cNvSpPr>
              <p:nvPr/>
            </p:nvSpPr>
            <p:spPr bwMode="auto">
              <a:xfrm>
                <a:off x="17224" y="16339"/>
                <a:ext cx="57" cy="272"/>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60" name="Rectangle 129"/>
              <p:cNvSpPr>
                <a:spLocks noChangeAspect="1" noChangeArrowheads="1"/>
              </p:cNvSpPr>
              <p:nvPr/>
            </p:nvSpPr>
            <p:spPr bwMode="auto">
              <a:xfrm>
                <a:off x="17269" y="16339"/>
                <a:ext cx="57" cy="27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61" name="Rectangle 130"/>
              <p:cNvSpPr>
                <a:spLocks noChangeAspect="1" noChangeArrowheads="1"/>
              </p:cNvSpPr>
              <p:nvPr/>
            </p:nvSpPr>
            <p:spPr bwMode="auto">
              <a:xfrm>
                <a:off x="17315" y="16339"/>
                <a:ext cx="57" cy="272"/>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62" name="Rectangle 131"/>
              <p:cNvSpPr>
                <a:spLocks noChangeAspect="1" noChangeArrowheads="1"/>
              </p:cNvSpPr>
              <p:nvPr/>
            </p:nvSpPr>
            <p:spPr bwMode="auto">
              <a:xfrm>
                <a:off x="17360" y="16339"/>
                <a:ext cx="57" cy="27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63" name="Rectangle 132"/>
              <p:cNvSpPr>
                <a:spLocks noChangeAspect="1" noChangeArrowheads="1"/>
              </p:cNvSpPr>
              <p:nvPr/>
            </p:nvSpPr>
            <p:spPr bwMode="auto">
              <a:xfrm>
                <a:off x="17405" y="16339"/>
                <a:ext cx="57" cy="272"/>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64" name="Rectangle 133"/>
              <p:cNvSpPr>
                <a:spLocks noChangeAspect="1" noChangeArrowheads="1"/>
              </p:cNvSpPr>
              <p:nvPr/>
            </p:nvSpPr>
            <p:spPr bwMode="auto">
              <a:xfrm>
                <a:off x="17450" y="16339"/>
                <a:ext cx="57" cy="27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65" name="Rectangle 134"/>
              <p:cNvSpPr>
                <a:spLocks noChangeAspect="1" noChangeArrowheads="1"/>
              </p:cNvSpPr>
              <p:nvPr/>
            </p:nvSpPr>
            <p:spPr bwMode="auto">
              <a:xfrm>
                <a:off x="17496" y="16339"/>
                <a:ext cx="57" cy="272"/>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66" name="Rectangle 135"/>
              <p:cNvSpPr>
                <a:spLocks noChangeAspect="1" noChangeArrowheads="1"/>
              </p:cNvSpPr>
              <p:nvPr/>
            </p:nvSpPr>
            <p:spPr bwMode="auto">
              <a:xfrm>
                <a:off x="17541" y="16339"/>
                <a:ext cx="57" cy="27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67" name="Rectangle 136"/>
              <p:cNvSpPr>
                <a:spLocks noChangeAspect="1" noChangeArrowheads="1"/>
              </p:cNvSpPr>
              <p:nvPr/>
            </p:nvSpPr>
            <p:spPr bwMode="auto">
              <a:xfrm>
                <a:off x="17587" y="16339"/>
                <a:ext cx="57" cy="272"/>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68" name="Rectangle 137"/>
              <p:cNvSpPr>
                <a:spLocks noChangeAspect="1" noChangeArrowheads="1"/>
              </p:cNvSpPr>
              <p:nvPr/>
            </p:nvSpPr>
            <p:spPr bwMode="auto">
              <a:xfrm>
                <a:off x="17632" y="16339"/>
                <a:ext cx="57" cy="27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69" name="Rectangle 138"/>
              <p:cNvSpPr>
                <a:spLocks noChangeAspect="1" noChangeArrowheads="1"/>
              </p:cNvSpPr>
              <p:nvPr/>
            </p:nvSpPr>
            <p:spPr bwMode="auto">
              <a:xfrm>
                <a:off x="17678" y="16339"/>
                <a:ext cx="57" cy="272"/>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70" name="Rectangle 139"/>
              <p:cNvSpPr>
                <a:spLocks noChangeAspect="1" noChangeArrowheads="1"/>
              </p:cNvSpPr>
              <p:nvPr/>
            </p:nvSpPr>
            <p:spPr bwMode="auto">
              <a:xfrm>
                <a:off x="17723" y="16339"/>
                <a:ext cx="57" cy="27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71" name="Rectangle 140"/>
              <p:cNvSpPr>
                <a:spLocks noChangeAspect="1" noChangeArrowheads="1"/>
              </p:cNvSpPr>
              <p:nvPr/>
            </p:nvSpPr>
            <p:spPr bwMode="auto">
              <a:xfrm>
                <a:off x="17768" y="16339"/>
                <a:ext cx="57" cy="272"/>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72" name="Rectangle 141"/>
              <p:cNvSpPr>
                <a:spLocks noChangeAspect="1" noChangeArrowheads="1"/>
              </p:cNvSpPr>
              <p:nvPr/>
            </p:nvSpPr>
            <p:spPr bwMode="auto">
              <a:xfrm>
                <a:off x="17813" y="16339"/>
                <a:ext cx="57" cy="27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73" name="Rectangle 142"/>
              <p:cNvSpPr>
                <a:spLocks noChangeAspect="1" noChangeArrowheads="1"/>
              </p:cNvSpPr>
              <p:nvPr/>
            </p:nvSpPr>
            <p:spPr bwMode="auto">
              <a:xfrm>
                <a:off x="17859" y="16339"/>
                <a:ext cx="57" cy="272"/>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74" name="Rectangle 143"/>
              <p:cNvSpPr>
                <a:spLocks noChangeAspect="1" noChangeArrowheads="1"/>
              </p:cNvSpPr>
              <p:nvPr/>
            </p:nvSpPr>
            <p:spPr bwMode="auto">
              <a:xfrm>
                <a:off x="17904" y="16339"/>
                <a:ext cx="57" cy="27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75" name="Rectangle 144"/>
              <p:cNvSpPr>
                <a:spLocks noChangeAspect="1" noChangeArrowheads="1"/>
              </p:cNvSpPr>
              <p:nvPr/>
            </p:nvSpPr>
            <p:spPr bwMode="auto">
              <a:xfrm>
                <a:off x="17950" y="16339"/>
                <a:ext cx="57" cy="272"/>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76" name="Rectangle 145"/>
              <p:cNvSpPr>
                <a:spLocks noChangeAspect="1" noChangeArrowheads="1"/>
              </p:cNvSpPr>
              <p:nvPr/>
            </p:nvSpPr>
            <p:spPr bwMode="auto">
              <a:xfrm>
                <a:off x="17995" y="16339"/>
                <a:ext cx="57" cy="27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77" name="Rectangle 146"/>
              <p:cNvSpPr>
                <a:spLocks noChangeAspect="1" noChangeArrowheads="1"/>
              </p:cNvSpPr>
              <p:nvPr/>
            </p:nvSpPr>
            <p:spPr bwMode="auto">
              <a:xfrm>
                <a:off x="18041" y="16339"/>
                <a:ext cx="57" cy="272"/>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78" name="Rectangle 147"/>
              <p:cNvSpPr>
                <a:spLocks noChangeAspect="1" noChangeArrowheads="1"/>
              </p:cNvSpPr>
              <p:nvPr/>
            </p:nvSpPr>
            <p:spPr bwMode="auto">
              <a:xfrm>
                <a:off x="18086" y="16339"/>
                <a:ext cx="57" cy="27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79" name="Rectangle 148"/>
              <p:cNvSpPr>
                <a:spLocks noChangeAspect="1" noChangeArrowheads="1"/>
              </p:cNvSpPr>
              <p:nvPr/>
            </p:nvSpPr>
            <p:spPr bwMode="auto">
              <a:xfrm>
                <a:off x="18131" y="16339"/>
                <a:ext cx="57" cy="272"/>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80" name="Rectangle 149"/>
              <p:cNvSpPr>
                <a:spLocks noChangeAspect="1" noChangeArrowheads="1"/>
              </p:cNvSpPr>
              <p:nvPr/>
            </p:nvSpPr>
            <p:spPr bwMode="auto">
              <a:xfrm>
                <a:off x="18176" y="16339"/>
                <a:ext cx="57" cy="27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81" name="Rectangle 150"/>
              <p:cNvSpPr>
                <a:spLocks noChangeAspect="1" noChangeArrowheads="1"/>
              </p:cNvSpPr>
              <p:nvPr/>
            </p:nvSpPr>
            <p:spPr bwMode="auto">
              <a:xfrm>
                <a:off x="18222" y="16339"/>
                <a:ext cx="57" cy="272"/>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82" name="Rectangle 151"/>
              <p:cNvSpPr>
                <a:spLocks noChangeAspect="1" noChangeArrowheads="1"/>
              </p:cNvSpPr>
              <p:nvPr/>
            </p:nvSpPr>
            <p:spPr bwMode="auto">
              <a:xfrm>
                <a:off x="18267" y="16339"/>
                <a:ext cx="57" cy="27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83" name="Rectangle 152"/>
              <p:cNvSpPr>
                <a:spLocks noChangeAspect="1" noChangeArrowheads="1"/>
              </p:cNvSpPr>
              <p:nvPr/>
            </p:nvSpPr>
            <p:spPr bwMode="auto">
              <a:xfrm>
                <a:off x="18313" y="16339"/>
                <a:ext cx="57" cy="272"/>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84" name="Rectangle 153"/>
              <p:cNvSpPr>
                <a:spLocks noChangeAspect="1" noChangeArrowheads="1"/>
              </p:cNvSpPr>
              <p:nvPr/>
            </p:nvSpPr>
            <p:spPr bwMode="auto">
              <a:xfrm>
                <a:off x="18358" y="16339"/>
                <a:ext cx="57" cy="27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85" name="Rectangle 154"/>
              <p:cNvSpPr>
                <a:spLocks noChangeAspect="1" noChangeArrowheads="1"/>
              </p:cNvSpPr>
              <p:nvPr/>
            </p:nvSpPr>
            <p:spPr bwMode="auto">
              <a:xfrm>
                <a:off x="18404" y="16339"/>
                <a:ext cx="57" cy="272"/>
              </a:xfrm>
              <a:prstGeom prst="rect">
                <a:avLst/>
              </a:prstGeom>
              <a:solidFill>
                <a:srgbClr val="008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86" name="Rectangle 155"/>
              <p:cNvSpPr>
                <a:spLocks noChangeAspect="1" noChangeArrowheads="1"/>
              </p:cNvSpPr>
              <p:nvPr/>
            </p:nvSpPr>
            <p:spPr bwMode="auto">
              <a:xfrm>
                <a:off x="18449" y="16339"/>
                <a:ext cx="45" cy="27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grpSp>
        <p:sp>
          <p:nvSpPr>
            <p:cNvPr id="250" name="Text Box 209"/>
            <p:cNvSpPr txBox="1">
              <a:spLocks noChangeAspect="1" noChangeArrowheads="1"/>
            </p:cNvSpPr>
            <p:nvPr/>
          </p:nvSpPr>
          <p:spPr bwMode="auto">
            <a:xfrm rot="20520000">
              <a:off x="7871930" y="3818683"/>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8200">
                  <a:solidFill>
                    <a:schemeClr val="tx1"/>
                  </a:solidFill>
                  <a:latin typeface="Arial" charset="0"/>
                  <a:cs typeface="Arial" charset="0"/>
                </a:defRPr>
              </a:lvl1pPr>
              <a:lvl2pPr marL="457200">
                <a:defRPr sz="8200">
                  <a:solidFill>
                    <a:schemeClr val="tx1"/>
                  </a:solidFill>
                  <a:latin typeface="Arial" charset="0"/>
                  <a:cs typeface="Arial" charset="0"/>
                </a:defRPr>
              </a:lvl2pPr>
              <a:lvl3pPr marL="914400">
                <a:defRPr sz="8200">
                  <a:solidFill>
                    <a:schemeClr val="tx1"/>
                  </a:solidFill>
                  <a:latin typeface="Arial" charset="0"/>
                  <a:cs typeface="Arial" charset="0"/>
                </a:defRPr>
              </a:lvl3pPr>
              <a:lvl4pPr marL="1371600">
                <a:defRPr sz="8200">
                  <a:solidFill>
                    <a:schemeClr val="tx1"/>
                  </a:solidFill>
                  <a:latin typeface="Arial" charset="0"/>
                  <a:cs typeface="Arial" charset="0"/>
                </a:defRPr>
              </a:lvl4pPr>
              <a:lvl5pPr marL="1828800">
                <a:defRPr sz="8200">
                  <a:solidFill>
                    <a:schemeClr val="tx1"/>
                  </a:solidFill>
                  <a:latin typeface="Arial" charset="0"/>
                  <a:cs typeface="Arial" charset="0"/>
                </a:defRPr>
              </a:lvl5pPr>
              <a:lvl6pPr fontAlgn="base">
                <a:spcBef>
                  <a:spcPct val="0"/>
                </a:spcBef>
                <a:spcAft>
                  <a:spcPct val="0"/>
                </a:spcAft>
                <a:defRPr sz="8200">
                  <a:solidFill>
                    <a:schemeClr val="tx1"/>
                  </a:solidFill>
                  <a:latin typeface="Arial" charset="0"/>
                  <a:cs typeface="Arial" charset="0"/>
                </a:defRPr>
              </a:lvl6pPr>
              <a:lvl7pPr fontAlgn="base">
                <a:spcBef>
                  <a:spcPct val="0"/>
                </a:spcBef>
                <a:spcAft>
                  <a:spcPct val="0"/>
                </a:spcAft>
                <a:defRPr sz="8200">
                  <a:solidFill>
                    <a:schemeClr val="tx1"/>
                  </a:solidFill>
                  <a:latin typeface="Arial" charset="0"/>
                  <a:cs typeface="Arial" charset="0"/>
                </a:defRPr>
              </a:lvl7pPr>
              <a:lvl8pPr fontAlgn="base">
                <a:spcBef>
                  <a:spcPct val="0"/>
                </a:spcBef>
                <a:spcAft>
                  <a:spcPct val="0"/>
                </a:spcAft>
                <a:defRPr sz="8200">
                  <a:solidFill>
                    <a:schemeClr val="tx1"/>
                  </a:solidFill>
                  <a:latin typeface="Arial" charset="0"/>
                  <a:cs typeface="Arial" charset="0"/>
                </a:defRPr>
              </a:lvl8pPr>
              <a:lvl9pPr fontAlgn="base">
                <a:spcBef>
                  <a:spcPct val="0"/>
                </a:spcBef>
                <a:spcAft>
                  <a:spcPct val="0"/>
                </a:spcAft>
                <a:defRPr sz="8200">
                  <a:solidFill>
                    <a:schemeClr val="tx1"/>
                  </a:solidFill>
                  <a:latin typeface="Arial" charset="0"/>
                  <a:cs typeface="Arial" charset="0"/>
                </a:defRPr>
              </a:lvl9pPr>
            </a:lstStyle>
            <a:p>
              <a:pPr defTabSz="914400"/>
              <a:endParaRPr lang="en-US" sz="1800" b="1">
                <a:solidFill>
                  <a:srgbClr val="FF6600"/>
                </a:solidFill>
                <a:latin typeface="Calibri" pitchFamily="34" charset="0"/>
              </a:endParaRPr>
            </a:p>
          </p:txBody>
        </p:sp>
        <p:sp>
          <p:nvSpPr>
            <p:cNvPr id="251" name="Rectangle 215"/>
            <p:cNvSpPr>
              <a:spLocks noChangeArrowheads="1"/>
            </p:cNvSpPr>
            <p:nvPr/>
          </p:nvSpPr>
          <p:spPr bwMode="auto">
            <a:xfrm rot="9720000">
              <a:off x="7608311" y="4021995"/>
              <a:ext cx="38284" cy="133994"/>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52" name="Rectangle 216"/>
            <p:cNvSpPr>
              <a:spLocks noChangeArrowheads="1"/>
            </p:cNvSpPr>
            <p:nvPr/>
          </p:nvSpPr>
          <p:spPr bwMode="auto">
            <a:xfrm rot="9720000">
              <a:off x="7499432" y="4057372"/>
              <a:ext cx="38284" cy="133994"/>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53" name="Rectangle 217"/>
            <p:cNvSpPr>
              <a:spLocks noChangeArrowheads="1"/>
            </p:cNvSpPr>
            <p:nvPr/>
          </p:nvSpPr>
          <p:spPr bwMode="auto">
            <a:xfrm rot="9720000">
              <a:off x="7392309" y="4092179"/>
              <a:ext cx="38284" cy="133994"/>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54" name="Rectangle 219"/>
            <p:cNvSpPr>
              <a:spLocks noChangeAspect="1" noChangeArrowheads="1"/>
            </p:cNvSpPr>
            <p:nvPr/>
          </p:nvSpPr>
          <p:spPr bwMode="auto">
            <a:xfrm rot="9720000">
              <a:off x="7715772" y="3877782"/>
              <a:ext cx="420485" cy="241837"/>
            </a:xfrm>
            <a:prstGeom prst="rect">
              <a:avLst/>
            </a:prstGeom>
            <a:solidFill>
              <a:srgbClr val="C0C0C0"/>
            </a:solidFill>
            <a:ln w="12700">
              <a:solidFill>
                <a:srgbClr val="000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grpSp>
          <p:nvGrpSpPr>
            <p:cNvPr id="255" name="Group 226"/>
            <p:cNvGrpSpPr>
              <a:grpSpLocks noChangeAspect="1"/>
            </p:cNvGrpSpPr>
            <p:nvPr/>
          </p:nvGrpSpPr>
          <p:grpSpPr bwMode="auto">
            <a:xfrm rot="20520000">
              <a:off x="8002109" y="3874870"/>
              <a:ext cx="75145" cy="161769"/>
              <a:chOff x="4807" y="1245"/>
              <a:chExt cx="46" cy="99"/>
            </a:xfrm>
          </p:grpSpPr>
          <p:sp>
            <p:nvSpPr>
              <p:cNvPr id="321" name="Oval 227"/>
              <p:cNvSpPr>
                <a:spLocks noChangeAspect="1" noChangeArrowheads="1"/>
              </p:cNvSpPr>
              <p:nvPr/>
            </p:nvSpPr>
            <p:spPr bwMode="auto">
              <a:xfrm rot="32314347">
                <a:off x="4830" y="1246"/>
                <a:ext cx="23" cy="98"/>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22" name="Oval 228"/>
              <p:cNvSpPr>
                <a:spLocks noChangeAspect="1" noChangeArrowheads="1"/>
              </p:cNvSpPr>
              <p:nvPr/>
            </p:nvSpPr>
            <p:spPr bwMode="auto">
              <a:xfrm rot="32314347">
                <a:off x="4807" y="1245"/>
                <a:ext cx="23" cy="98"/>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grpSp>
        <p:grpSp>
          <p:nvGrpSpPr>
            <p:cNvPr id="256" name="Group 229"/>
            <p:cNvGrpSpPr>
              <a:grpSpLocks noChangeAspect="1"/>
            </p:cNvGrpSpPr>
            <p:nvPr/>
          </p:nvGrpSpPr>
          <p:grpSpPr bwMode="auto">
            <a:xfrm rot="20520000">
              <a:off x="7896462" y="3909197"/>
              <a:ext cx="75145" cy="161769"/>
              <a:chOff x="4739" y="1245"/>
              <a:chExt cx="46" cy="99"/>
            </a:xfrm>
          </p:grpSpPr>
          <p:sp>
            <p:nvSpPr>
              <p:cNvPr id="319" name="Oval 230"/>
              <p:cNvSpPr>
                <a:spLocks noChangeAspect="1" noChangeArrowheads="1"/>
              </p:cNvSpPr>
              <p:nvPr/>
            </p:nvSpPr>
            <p:spPr bwMode="auto">
              <a:xfrm rot="32314347">
                <a:off x="4762" y="1246"/>
                <a:ext cx="23" cy="98"/>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20" name="Oval 231"/>
              <p:cNvSpPr>
                <a:spLocks noChangeAspect="1" noChangeArrowheads="1"/>
              </p:cNvSpPr>
              <p:nvPr/>
            </p:nvSpPr>
            <p:spPr bwMode="auto">
              <a:xfrm rot="32314347">
                <a:off x="4739" y="1245"/>
                <a:ext cx="23" cy="98"/>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grpSp>
        <p:grpSp>
          <p:nvGrpSpPr>
            <p:cNvPr id="257" name="Group 232"/>
            <p:cNvGrpSpPr>
              <a:grpSpLocks noChangeAspect="1"/>
            </p:cNvGrpSpPr>
            <p:nvPr/>
          </p:nvGrpSpPr>
          <p:grpSpPr bwMode="auto">
            <a:xfrm rot="20520000">
              <a:off x="7751642" y="3955679"/>
              <a:ext cx="78412" cy="160135"/>
              <a:chOff x="4646" y="1245"/>
              <a:chExt cx="48" cy="98"/>
            </a:xfrm>
          </p:grpSpPr>
          <p:sp>
            <p:nvSpPr>
              <p:cNvPr id="317" name="Oval 233"/>
              <p:cNvSpPr>
                <a:spLocks noChangeAspect="1" noChangeArrowheads="1"/>
              </p:cNvSpPr>
              <p:nvPr/>
            </p:nvSpPr>
            <p:spPr bwMode="auto">
              <a:xfrm rot="32314347">
                <a:off x="4671" y="1245"/>
                <a:ext cx="23" cy="98"/>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18" name="Oval 234"/>
              <p:cNvSpPr>
                <a:spLocks noChangeAspect="1" noChangeArrowheads="1"/>
              </p:cNvSpPr>
              <p:nvPr/>
            </p:nvSpPr>
            <p:spPr bwMode="auto">
              <a:xfrm rot="32314347">
                <a:off x="4646" y="1245"/>
                <a:ext cx="23" cy="98"/>
              </a:xfrm>
              <a:prstGeom prst="ellipse">
                <a:avLst/>
              </a:prstGeom>
              <a:gradFill rotWithShape="1">
                <a:gsLst>
                  <a:gs pos="0">
                    <a:schemeClr val="accent2"/>
                  </a:gs>
                  <a:gs pos="100000">
                    <a:srgbClr val="CCFFFF"/>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grpSp>
        <p:sp>
          <p:nvSpPr>
            <p:cNvPr id="258" name="Rectangle 236"/>
            <p:cNvSpPr>
              <a:spLocks noChangeAspect="1" noChangeArrowheads="1"/>
            </p:cNvSpPr>
            <p:nvPr/>
          </p:nvSpPr>
          <p:spPr bwMode="auto">
            <a:xfrm rot="9720000">
              <a:off x="8297457" y="3693625"/>
              <a:ext cx="367610" cy="235506"/>
            </a:xfrm>
            <a:prstGeom prst="rect">
              <a:avLst/>
            </a:prstGeom>
            <a:solidFill>
              <a:srgbClr val="C0C0C0"/>
            </a:solidFill>
            <a:ln w="12700">
              <a:solidFill>
                <a:srgbClr val="000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59" name="Rectangle 237"/>
            <p:cNvSpPr>
              <a:spLocks noChangeAspect="1" noChangeArrowheads="1"/>
            </p:cNvSpPr>
            <p:nvPr/>
          </p:nvSpPr>
          <p:spPr bwMode="auto">
            <a:xfrm rot="9720000">
              <a:off x="8363791" y="3819323"/>
              <a:ext cx="96650" cy="39251"/>
            </a:xfrm>
            <a:prstGeom prst="rect">
              <a:avLst/>
            </a:prstGeom>
            <a:gradFill rotWithShape="1">
              <a:gsLst>
                <a:gs pos="0">
                  <a:schemeClr val="accent2"/>
                </a:gs>
                <a:gs pos="100000">
                  <a:schemeClr val="accent1"/>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60" name="Oval 238"/>
            <p:cNvSpPr>
              <a:spLocks noChangeAspect="1" noChangeArrowheads="1"/>
            </p:cNvSpPr>
            <p:nvPr/>
          </p:nvSpPr>
          <p:spPr bwMode="auto">
            <a:xfrm rot="9720000">
              <a:off x="8419024" y="3709732"/>
              <a:ext cx="117331" cy="212715"/>
            </a:xfrm>
            <a:prstGeom prst="ellipse">
              <a:avLst/>
            </a:prstGeom>
            <a:gradFill rotWithShape="1">
              <a:gsLst>
                <a:gs pos="0">
                  <a:schemeClr val="accent2"/>
                </a:gs>
                <a:gs pos="100000">
                  <a:schemeClr val="accent1"/>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61" name="Oval 278"/>
            <p:cNvSpPr>
              <a:spLocks noChangeAspect="1" noChangeArrowheads="1"/>
            </p:cNvSpPr>
            <p:nvPr/>
          </p:nvSpPr>
          <p:spPr bwMode="auto">
            <a:xfrm rot="9720000">
              <a:off x="8526599" y="3674779"/>
              <a:ext cx="117331" cy="212715"/>
            </a:xfrm>
            <a:prstGeom prst="ellipse">
              <a:avLst/>
            </a:prstGeom>
            <a:gradFill rotWithShape="1">
              <a:gsLst>
                <a:gs pos="0">
                  <a:schemeClr val="accent2"/>
                </a:gs>
                <a:gs pos="100000">
                  <a:schemeClr val="accent1"/>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62" name="Rectangle 279"/>
            <p:cNvSpPr>
              <a:spLocks noChangeArrowheads="1"/>
            </p:cNvSpPr>
            <p:nvPr/>
          </p:nvSpPr>
          <p:spPr bwMode="auto">
            <a:xfrm rot="20520000">
              <a:off x="8587344" y="3655647"/>
              <a:ext cx="60776" cy="224111"/>
            </a:xfrm>
            <a:prstGeom prst="rect">
              <a:avLst/>
            </a:prstGeom>
            <a:solidFill>
              <a:srgbClr val="C0C0C0"/>
            </a:solidFill>
            <a:ln w="9525">
              <a:solidFill>
                <a:srgbClr val="C0C0C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63" name="Rectangle 217"/>
            <p:cNvSpPr>
              <a:spLocks noChangeArrowheads="1"/>
            </p:cNvSpPr>
            <p:nvPr/>
          </p:nvSpPr>
          <p:spPr bwMode="auto">
            <a:xfrm rot="9720000">
              <a:off x="7284307" y="4127270"/>
              <a:ext cx="38284" cy="133994"/>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cxnSp>
          <p:nvCxnSpPr>
            <p:cNvPr id="264" name="Gerade Verbindung 263"/>
            <p:cNvCxnSpPr/>
            <p:nvPr/>
          </p:nvCxnSpPr>
          <p:spPr>
            <a:xfrm rot="20520000" flipH="1" flipV="1">
              <a:off x="7059830" y="4020999"/>
              <a:ext cx="15600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5" name="Rectangle 9"/>
            <p:cNvSpPr>
              <a:spLocks noChangeAspect="1" noChangeArrowheads="1"/>
            </p:cNvSpPr>
            <p:nvPr/>
          </p:nvSpPr>
          <p:spPr bwMode="auto">
            <a:xfrm rot="5400000">
              <a:off x="8142573" y="5273711"/>
              <a:ext cx="48959" cy="218624"/>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66" name="Line 242"/>
            <p:cNvSpPr>
              <a:spLocks noChangeShapeType="1"/>
            </p:cNvSpPr>
            <p:nvPr/>
          </p:nvSpPr>
          <p:spPr bwMode="auto">
            <a:xfrm flipH="1">
              <a:off x="6044851" y="4248185"/>
              <a:ext cx="521387" cy="23504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latin typeface="Calibri" pitchFamily="34" charset="0"/>
              </a:endParaRPr>
            </a:p>
          </p:txBody>
        </p:sp>
        <p:sp>
          <p:nvSpPr>
            <p:cNvPr id="267" name="AutoShape 163"/>
            <p:cNvSpPr>
              <a:spLocks noChangeArrowheads="1"/>
            </p:cNvSpPr>
            <p:nvPr/>
          </p:nvSpPr>
          <p:spPr bwMode="auto">
            <a:xfrm rot="10800000">
              <a:off x="5983695" y="4408489"/>
              <a:ext cx="162707" cy="162707"/>
            </a:xfrm>
            <a:custGeom>
              <a:avLst/>
              <a:gdLst>
                <a:gd name="G0" fmla="+- 4804 0 0"/>
                <a:gd name="G1" fmla="+- 21600 0 4804"/>
                <a:gd name="G2" fmla="*/ 4804 1 2"/>
                <a:gd name="G3" fmla="+- 21600 0 G2"/>
                <a:gd name="G4" fmla="+/ 4804 21600 2"/>
                <a:gd name="G5" fmla="+/ G1 0 2"/>
                <a:gd name="G6" fmla="*/ 21600 21600 4804"/>
                <a:gd name="G7" fmla="*/ G6 1 2"/>
                <a:gd name="G8" fmla="+- 21600 0 G7"/>
                <a:gd name="G9" fmla="*/ 21600 1 2"/>
                <a:gd name="G10" fmla="+- 4804 0 G9"/>
                <a:gd name="G11" fmla="?: G10 G8 0"/>
                <a:gd name="G12" fmla="?: G10 G7 21600"/>
                <a:gd name="T0" fmla="*/ 19198 w 21600"/>
                <a:gd name="T1" fmla="*/ 10800 h 21600"/>
                <a:gd name="T2" fmla="*/ 10800 w 21600"/>
                <a:gd name="T3" fmla="*/ 21600 h 21600"/>
                <a:gd name="T4" fmla="*/ 2402 w 21600"/>
                <a:gd name="T5" fmla="*/ 10800 h 21600"/>
                <a:gd name="T6" fmla="*/ 10800 w 21600"/>
                <a:gd name="T7" fmla="*/ 0 h 21600"/>
                <a:gd name="T8" fmla="*/ 4202 w 21600"/>
                <a:gd name="T9" fmla="*/ 4202 h 21600"/>
                <a:gd name="T10" fmla="*/ 17398 w 21600"/>
                <a:gd name="T11" fmla="*/ 17398 h 21600"/>
              </a:gdLst>
              <a:ahLst/>
              <a:cxnLst>
                <a:cxn ang="0">
                  <a:pos x="T0" y="T1"/>
                </a:cxn>
                <a:cxn ang="0">
                  <a:pos x="T2" y="T3"/>
                </a:cxn>
                <a:cxn ang="0">
                  <a:pos x="T4" y="T5"/>
                </a:cxn>
                <a:cxn ang="0">
                  <a:pos x="T6" y="T7"/>
                </a:cxn>
              </a:cxnLst>
              <a:rect l="T8" t="T9" r="T10" b="T11"/>
              <a:pathLst>
                <a:path w="21600" h="21600">
                  <a:moveTo>
                    <a:pt x="0" y="0"/>
                  </a:moveTo>
                  <a:lnTo>
                    <a:pt x="4804" y="21600"/>
                  </a:lnTo>
                  <a:lnTo>
                    <a:pt x="16796" y="21600"/>
                  </a:lnTo>
                  <a:lnTo>
                    <a:pt x="21600" y="0"/>
                  </a:lnTo>
                  <a:close/>
                </a:path>
              </a:pathLst>
            </a:custGeom>
            <a:solidFill>
              <a:srgbClr val="FFCC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68" name="AutoShape 169"/>
            <p:cNvSpPr>
              <a:spLocks noChangeArrowheads="1"/>
            </p:cNvSpPr>
            <p:nvPr/>
          </p:nvSpPr>
          <p:spPr bwMode="auto">
            <a:xfrm rot="10800000">
              <a:off x="6715903" y="4410317"/>
              <a:ext cx="162707" cy="162707"/>
            </a:xfrm>
            <a:custGeom>
              <a:avLst/>
              <a:gdLst>
                <a:gd name="G0" fmla="+- 4804 0 0"/>
                <a:gd name="G1" fmla="+- 21600 0 4804"/>
                <a:gd name="G2" fmla="*/ 4804 1 2"/>
                <a:gd name="G3" fmla="+- 21600 0 G2"/>
                <a:gd name="G4" fmla="+/ 4804 21600 2"/>
                <a:gd name="G5" fmla="+/ G1 0 2"/>
                <a:gd name="G6" fmla="*/ 21600 21600 4804"/>
                <a:gd name="G7" fmla="*/ G6 1 2"/>
                <a:gd name="G8" fmla="+- 21600 0 G7"/>
                <a:gd name="G9" fmla="*/ 21600 1 2"/>
                <a:gd name="G10" fmla="+- 4804 0 G9"/>
                <a:gd name="G11" fmla="?: G10 G8 0"/>
                <a:gd name="G12" fmla="?: G10 G7 21600"/>
                <a:gd name="T0" fmla="*/ 19198 w 21600"/>
                <a:gd name="T1" fmla="*/ 10800 h 21600"/>
                <a:gd name="T2" fmla="*/ 10800 w 21600"/>
                <a:gd name="T3" fmla="*/ 21600 h 21600"/>
                <a:gd name="T4" fmla="*/ 2402 w 21600"/>
                <a:gd name="T5" fmla="*/ 10800 h 21600"/>
                <a:gd name="T6" fmla="*/ 10800 w 21600"/>
                <a:gd name="T7" fmla="*/ 0 h 21600"/>
                <a:gd name="T8" fmla="*/ 4202 w 21600"/>
                <a:gd name="T9" fmla="*/ 4202 h 21600"/>
                <a:gd name="T10" fmla="*/ 17398 w 21600"/>
                <a:gd name="T11" fmla="*/ 17398 h 21600"/>
              </a:gdLst>
              <a:ahLst/>
              <a:cxnLst>
                <a:cxn ang="0">
                  <a:pos x="T0" y="T1"/>
                </a:cxn>
                <a:cxn ang="0">
                  <a:pos x="T2" y="T3"/>
                </a:cxn>
                <a:cxn ang="0">
                  <a:pos x="T4" y="T5"/>
                </a:cxn>
                <a:cxn ang="0">
                  <a:pos x="T6" y="T7"/>
                </a:cxn>
              </a:cxnLst>
              <a:rect l="T8" t="T9" r="T10" b="T11"/>
              <a:pathLst>
                <a:path w="21600" h="21600">
                  <a:moveTo>
                    <a:pt x="0" y="0"/>
                  </a:moveTo>
                  <a:lnTo>
                    <a:pt x="4804" y="21600"/>
                  </a:lnTo>
                  <a:lnTo>
                    <a:pt x="16796" y="21600"/>
                  </a:lnTo>
                  <a:lnTo>
                    <a:pt x="21600" y="0"/>
                  </a:lnTo>
                  <a:close/>
                </a:path>
              </a:pathLst>
            </a:custGeom>
            <a:solidFill>
              <a:srgbClr val="FFCC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69" name="AutoShape 170"/>
            <p:cNvSpPr>
              <a:spLocks noChangeArrowheads="1"/>
            </p:cNvSpPr>
            <p:nvPr/>
          </p:nvSpPr>
          <p:spPr bwMode="auto">
            <a:xfrm>
              <a:off x="6355653" y="4390199"/>
              <a:ext cx="162707" cy="162707"/>
            </a:xfrm>
            <a:custGeom>
              <a:avLst/>
              <a:gdLst>
                <a:gd name="G0" fmla="+- 4804 0 0"/>
                <a:gd name="G1" fmla="+- 21600 0 4804"/>
                <a:gd name="G2" fmla="*/ 4804 1 2"/>
                <a:gd name="G3" fmla="+- 21600 0 G2"/>
                <a:gd name="G4" fmla="+/ 4804 21600 2"/>
                <a:gd name="G5" fmla="+/ G1 0 2"/>
                <a:gd name="G6" fmla="*/ 21600 21600 4804"/>
                <a:gd name="G7" fmla="*/ G6 1 2"/>
                <a:gd name="G8" fmla="+- 21600 0 G7"/>
                <a:gd name="G9" fmla="*/ 21600 1 2"/>
                <a:gd name="G10" fmla="+- 4804 0 G9"/>
                <a:gd name="G11" fmla="?: G10 G8 0"/>
                <a:gd name="G12" fmla="?: G10 G7 21600"/>
                <a:gd name="T0" fmla="*/ 19198 w 21600"/>
                <a:gd name="T1" fmla="*/ 10800 h 21600"/>
                <a:gd name="T2" fmla="*/ 10800 w 21600"/>
                <a:gd name="T3" fmla="*/ 21600 h 21600"/>
                <a:gd name="T4" fmla="*/ 2402 w 21600"/>
                <a:gd name="T5" fmla="*/ 10800 h 21600"/>
                <a:gd name="T6" fmla="*/ 10800 w 21600"/>
                <a:gd name="T7" fmla="*/ 0 h 21600"/>
                <a:gd name="T8" fmla="*/ 4202 w 21600"/>
                <a:gd name="T9" fmla="*/ 4202 h 21600"/>
                <a:gd name="T10" fmla="*/ 17398 w 21600"/>
                <a:gd name="T11" fmla="*/ 17398 h 21600"/>
              </a:gdLst>
              <a:ahLst/>
              <a:cxnLst>
                <a:cxn ang="0">
                  <a:pos x="T0" y="T1"/>
                </a:cxn>
                <a:cxn ang="0">
                  <a:pos x="T2" y="T3"/>
                </a:cxn>
                <a:cxn ang="0">
                  <a:pos x="T4" y="T5"/>
                </a:cxn>
                <a:cxn ang="0">
                  <a:pos x="T6" y="T7"/>
                </a:cxn>
              </a:cxnLst>
              <a:rect l="T8" t="T9" r="T10" b="T11"/>
              <a:pathLst>
                <a:path w="21600" h="21600">
                  <a:moveTo>
                    <a:pt x="0" y="0"/>
                  </a:moveTo>
                  <a:lnTo>
                    <a:pt x="4804" y="21600"/>
                  </a:lnTo>
                  <a:lnTo>
                    <a:pt x="16796" y="21600"/>
                  </a:lnTo>
                  <a:lnTo>
                    <a:pt x="21600" y="0"/>
                  </a:lnTo>
                  <a:close/>
                </a:path>
              </a:pathLst>
            </a:custGeom>
            <a:solidFill>
              <a:srgbClr val="FFCC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70" name="Line 241"/>
            <p:cNvSpPr>
              <a:spLocks noChangeAspect="1" noChangeShapeType="1"/>
            </p:cNvSpPr>
            <p:nvPr/>
          </p:nvSpPr>
          <p:spPr bwMode="auto">
            <a:xfrm>
              <a:off x="6591634" y="4262844"/>
              <a:ext cx="50655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latin typeface="Calibri" pitchFamily="34" charset="0"/>
              </a:endParaRPr>
            </a:p>
          </p:txBody>
        </p:sp>
        <p:sp>
          <p:nvSpPr>
            <p:cNvPr id="271" name="AutoShape 243"/>
            <p:cNvSpPr>
              <a:spLocks noChangeArrowheads="1"/>
            </p:cNvSpPr>
            <p:nvPr/>
          </p:nvSpPr>
          <p:spPr bwMode="auto">
            <a:xfrm>
              <a:off x="6489662" y="4182799"/>
              <a:ext cx="162707" cy="162707"/>
            </a:xfrm>
            <a:custGeom>
              <a:avLst/>
              <a:gdLst>
                <a:gd name="G0" fmla="+- 4804 0 0"/>
                <a:gd name="G1" fmla="+- 21600 0 4804"/>
                <a:gd name="G2" fmla="*/ 4804 1 2"/>
                <a:gd name="G3" fmla="+- 21600 0 G2"/>
                <a:gd name="G4" fmla="+/ 4804 21600 2"/>
                <a:gd name="G5" fmla="+/ G1 0 2"/>
                <a:gd name="G6" fmla="*/ 21600 21600 4804"/>
                <a:gd name="G7" fmla="*/ G6 1 2"/>
                <a:gd name="G8" fmla="+- 21600 0 G7"/>
                <a:gd name="G9" fmla="*/ 21600 1 2"/>
                <a:gd name="G10" fmla="+- 4804 0 G9"/>
                <a:gd name="G11" fmla="?: G10 G8 0"/>
                <a:gd name="G12" fmla="?: G10 G7 21600"/>
                <a:gd name="T0" fmla="*/ 19198 w 21600"/>
                <a:gd name="T1" fmla="*/ 10800 h 21600"/>
                <a:gd name="T2" fmla="*/ 10800 w 21600"/>
                <a:gd name="T3" fmla="*/ 21600 h 21600"/>
                <a:gd name="T4" fmla="*/ 2402 w 21600"/>
                <a:gd name="T5" fmla="*/ 10800 h 21600"/>
                <a:gd name="T6" fmla="*/ 10800 w 21600"/>
                <a:gd name="T7" fmla="*/ 0 h 21600"/>
                <a:gd name="T8" fmla="*/ 4202 w 21600"/>
                <a:gd name="T9" fmla="*/ 4202 h 21600"/>
                <a:gd name="T10" fmla="*/ 17398 w 21600"/>
                <a:gd name="T11" fmla="*/ 17398 h 21600"/>
              </a:gdLst>
              <a:ahLst/>
              <a:cxnLst>
                <a:cxn ang="0">
                  <a:pos x="T0" y="T1"/>
                </a:cxn>
                <a:cxn ang="0">
                  <a:pos x="T2" y="T3"/>
                </a:cxn>
                <a:cxn ang="0">
                  <a:pos x="T4" y="T5"/>
                </a:cxn>
                <a:cxn ang="0">
                  <a:pos x="T6" y="T7"/>
                </a:cxn>
              </a:cxnLst>
              <a:rect l="T8" t="T9" r="T10" b="T11"/>
              <a:pathLst>
                <a:path w="21600" h="21600">
                  <a:moveTo>
                    <a:pt x="0" y="0"/>
                  </a:moveTo>
                  <a:lnTo>
                    <a:pt x="4804" y="21600"/>
                  </a:lnTo>
                  <a:lnTo>
                    <a:pt x="16796" y="21600"/>
                  </a:lnTo>
                  <a:lnTo>
                    <a:pt x="21600" y="0"/>
                  </a:lnTo>
                  <a:close/>
                </a:path>
              </a:pathLst>
            </a:custGeom>
            <a:solidFill>
              <a:srgbClr val="FFCC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72" name="Rectangle 190"/>
            <p:cNvSpPr>
              <a:spLocks noChangeAspect="1" noChangeArrowheads="1"/>
            </p:cNvSpPr>
            <p:nvPr/>
          </p:nvSpPr>
          <p:spPr bwMode="auto">
            <a:xfrm rot="2713861">
              <a:off x="7819749" y="4618659"/>
              <a:ext cx="32660" cy="215562"/>
            </a:xfrm>
            <a:prstGeom prst="rect">
              <a:avLst/>
            </a:prstGeom>
            <a:solidFill>
              <a:srgbClr val="008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73" name="Rectangle 184"/>
            <p:cNvSpPr>
              <a:spLocks noChangeAspect="1" noChangeArrowheads="1"/>
            </p:cNvSpPr>
            <p:nvPr/>
          </p:nvSpPr>
          <p:spPr bwMode="auto">
            <a:xfrm rot="2713861">
              <a:off x="7743215" y="4555434"/>
              <a:ext cx="63686" cy="213929"/>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74" name="Rectangle 183"/>
            <p:cNvSpPr>
              <a:spLocks noChangeAspect="1" noChangeArrowheads="1"/>
            </p:cNvSpPr>
            <p:nvPr/>
          </p:nvSpPr>
          <p:spPr bwMode="auto">
            <a:xfrm rot="2713861">
              <a:off x="7930431" y="4722558"/>
              <a:ext cx="32660" cy="215562"/>
            </a:xfrm>
            <a:prstGeom prst="rect">
              <a:avLst/>
            </a:prstGeom>
            <a:solidFill>
              <a:srgbClr val="008000"/>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275" name="Rectangle 184"/>
            <p:cNvSpPr>
              <a:spLocks noChangeAspect="1" noChangeArrowheads="1"/>
            </p:cNvSpPr>
            <p:nvPr/>
          </p:nvSpPr>
          <p:spPr bwMode="auto">
            <a:xfrm rot="2713861">
              <a:off x="7855154" y="4667538"/>
              <a:ext cx="63686" cy="213929"/>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76" name="Rectangle 185"/>
            <p:cNvSpPr>
              <a:spLocks noChangeAspect="1" noChangeArrowheads="1"/>
            </p:cNvSpPr>
            <p:nvPr/>
          </p:nvSpPr>
          <p:spPr bwMode="auto">
            <a:xfrm rot="2713861">
              <a:off x="7967976" y="4779536"/>
              <a:ext cx="62054" cy="213929"/>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77" name="Line 187"/>
            <p:cNvSpPr>
              <a:spLocks noChangeAspect="1" noChangeShapeType="1"/>
            </p:cNvSpPr>
            <p:nvPr/>
          </p:nvSpPr>
          <p:spPr bwMode="auto">
            <a:xfrm rot="13513861">
              <a:off x="7429125" y="4747460"/>
              <a:ext cx="853721"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latin typeface="Calibri" pitchFamily="34" charset="0"/>
              </a:endParaRPr>
            </a:p>
          </p:txBody>
        </p:sp>
        <p:sp>
          <p:nvSpPr>
            <p:cNvPr id="278" name="Rechteck 277"/>
            <p:cNvSpPr/>
            <p:nvPr/>
          </p:nvSpPr>
          <p:spPr>
            <a:xfrm rot="1320000">
              <a:off x="7420439" y="4424013"/>
              <a:ext cx="311734" cy="213884"/>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cxnSp>
          <p:nvCxnSpPr>
            <p:cNvPr id="279" name="Gerade Verbindung 278"/>
            <p:cNvCxnSpPr>
              <a:stCxn id="265" idx="1"/>
            </p:cNvCxnSpPr>
            <p:nvPr/>
          </p:nvCxnSpPr>
          <p:spPr>
            <a:xfrm flipV="1">
              <a:off x="8167052" y="5124846"/>
              <a:ext cx="0" cy="2336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0" name="Rechteck 279"/>
            <p:cNvSpPr/>
            <p:nvPr/>
          </p:nvSpPr>
          <p:spPr>
            <a:xfrm rot="4020000">
              <a:off x="7973999" y="4996549"/>
              <a:ext cx="311734" cy="213884"/>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281" name="Rectangle 190"/>
            <p:cNvSpPr>
              <a:spLocks noChangeAspect="1" noChangeArrowheads="1"/>
            </p:cNvSpPr>
            <p:nvPr/>
          </p:nvSpPr>
          <p:spPr bwMode="auto">
            <a:xfrm rot="18886139" flipV="1">
              <a:off x="7820375" y="5932052"/>
              <a:ext cx="32671" cy="215562"/>
            </a:xfrm>
            <a:prstGeom prst="rect">
              <a:avLst/>
            </a:prstGeom>
            <a:solidFill>
              <a:srgbClr val="008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82" name="Rectangle 184"/>
            <p:cNvSpPr>
              <a:spLocks noChangeAspect="1" noChangeArrowheads="1"/>
            </p:cNvSpPr>
            <p:nvPr/>
          </p:nvSpPr>
          <p:spPr bwMode="auto">
            <a:xfrm rot="18886139" flipV="1">
              <a:off x="7743835" y="5996931"/>
              <a:ext cx="63708" cy="213929"/>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83" name="Rectangle 183"/>
            <p:cNvSpPr>
              <a:spLocks noChangeAspect="1" noChangeArrowheads="1"/>
            </p:cNvSpPr>
            <p:nvPr/>
          </p:nvSpPr>
          <p:spPr bwMode="auto">
            <a:xfrm rot="18886139" flipV="1">
              <a:off x="7931057" y="5828118"/>
              <a:ext cx="32671" cy="215562"/>
            </a:xfrm>
            <a:prstGeom prst="rect">
              <a:avLst/>
            </a:prstGeom>
            <a:solidFill>
              <a:srgbClr val="008000"/>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284" name="Rectangle 184"/>
            <p:cNvSpPr>
              <a:spLocks noChangeAspect="1" noChangeArrowheads="1"/>
            </p:cNvSpPr>
            <p:nvPr/>
          </p:nvSpPr>
          <p:spPr bwMode="auto">
            <a:xfrm rot="18886139" flipV="1">
              <a:off x="7855774" y="5884790"/>
              <a:ext cx="63708" cy="213929"/>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85" name="Rectangle 185"/>
            <p:cNvSpPr>
              <a:spLocks noChangeAspect="1" noChangeArrowheads="1"/>
            </p:cNvSpPr>
            <p:nvPr/>
          </p:nvSpPr>
          <p:spPr bwMode="auto">
            <a:xfrm rot="18886139" flipV="1">
              <a:off x="7968597" y="5772755"/>
              <a:ext cx="62074" cy="213929"/>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86" name="Line 187"/>
            <p:cNvSpPr>
              <a:spLocks noChangeAspect="1" noChangeShapeType="1"/>
            </p:cNvSpPr>
            <p:nvPr/>
          </p:nvSpPr>
          <p:spPr bwMode="auto">
            <a:xfrm rot="8086139" flipV="1">
              <a:off x="7429614" y="6018806"/>
              <a:ext cx="85400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latin typeface="Calibri" pitchFamily="34" charset="0"/>
              </a:endParaRPr>
            </a:p>
          </p:txBody>
        </p:sp>
        <p:sp>
          <p:nvSpPr>
            <p:cNvPr id="287" name="Rechteck 286"/>
            <p:cNvSpPr/>
            <p:nvPr/>
          </p:nvSpPr>
          <p:spPr>
            <a:xfrm rot="20280000" flipV="1">
              <a:off x="7421070" y="6128405"/>
              <a:ext cx="311734" cy="213956"/>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cxnSp>
          <p:nvCxnSpPr>
            <p:cNvPr id="288" name="Gerade Verbindung 287"/>
            <p:cNvCxnSpPr>
              <a:stCxn id="265" idx="1"/>
            </p:cNvCxnSpPr>
            <p:nvPr/>
          </p:nvCxnSpPr>
          <p:spPr>
            <a:xfrm>
              <a:off x="8167052" y="5358544"/>
              <a:ext cx="631" cy="282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9" name="Rechteck 288"/>
            <p:cNvSpPr/>
            <p:nvPr/>
          </p:nvSpPr>
          <p:spPr>
            <a:xfrm rot="17580000" flipV="1">
              <a:off x="7974579" y="5555714"/>
              <a:ext cx="311838" cy="213884"/>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290" name="Rectangle 9"/>
            <p:cNvSpPr>
              <a:spLocks noChangeAspect="1" noChangeArrowheads="1"/>
            </p:cNvSpPr>
            <p:nvPr/>
          </p:nvSpPr>
          <p:spPr bwMode="auto">
            <a:xfrm rot="5400000" flipV="1">
              <a:off x="480373" y="5281438"/>
              <a:ext cx="48950" cy="218624"/>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91" name="Line 242"/>
            <p:cNvSpPr>
              <a:spLocks noChangeShapeType="1"/>
            </p:cNvSpPr>
            <p:nvPr/>
          </p:nvSpPr>
          <p:spPr bwMode="auto">
            <a:xfrm rot="10800000" flipH="1" flipV="1">
              <a:off x="2105662" y="4280669"/>
              <a:ext cx="521387" cy="21045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latin typeface="Calibri" pitchFamily="34" charset="0"/>
              </a:endParaRPr>
            </a:p>
          </p:txBody>
        </p:sp>
        <p:sp>
          <p:nvSpPr>
            <p:cNvPr id="292" name="AutoShape 163"/>
            <p:cNvSpPr>
              <a:spLocks noChangeArrowheads="1"/>
            </p:cNvSpPr>
            <p:nvPr/>
          </p:nvSpPr>
          <p:spPr bwMode="auto">
            <a:xfrm flipV="1">
              <a:off x="2525498" y="4410958"/>
              <a:ext cx="162707" cy="162676"/>
            </a:xfrm>
            <a:custGeom>
              <a:avLst/>
              <a:gdLst>
                <a:gd name="G0" fmla="+- 4804 0 0"/>
                <a:gd name="G1" fmla="+- 21600 0 4804"/>
                <a:gd name="G2" fmla="*/ 4804 1 2"/>
                <a:gd name="G3" fmla="+- 21600 0 G2"/>
                <a:gd name="G4" fmla="+/ 4804 21600 2"/>
                <a:gd name="G5" fmla="+/ G1 0 2"/>
                <a:gd name="G6" fmla="*/ 21600 21600 4804"/>
                <a:gd name="G7" fmla="*/ G6 1 2"/>
                <a:gd name="G8" fmla="+- 21600 0 G7"/>
                <a:gd name="G9" fmla="*/ 21600 1 2"/>
                <a:gd name="G10" fmla="+- 4804 0 G9"/>
                <a:gd name="G11" fmla="?: G10 G8 0"/>
                <a:gd name="G12" fmla="?: G10 G7 21600"/>
                <a:gd name="T0" fmla="*/ 19198 w 21600"/>
                <a:gd name="T1" fmla="*/ 10800 h 21600"/>
                <a:gd name="T2" fmla="*/ 10800 w 21600"/>
                <a:gd name="T3" fmla="*/ 21600 h 21600"/>
                <a:gd name="T4" fmla="*/ 2402 w 21600"/>
                <a:gd name="T5" fmla="*/ 10800 h 21600"/>
                <a:gd name="T6" fmla="*/ 10800 w 21600"/>
                <a:gd name="T7" fmla="*/ 0 h 21600"/>
                <a:gd name="T8" fmla="*/ 4202 w 21600"/>
                <a:gd name="T9" fmla="*/ 4202 h 21600"/>
                <a:gd name="T10" fmla="*/ 17398 w 21600"/>
                <a:gd name="T11" fmla="*/ 17398 h 21600"/>
              </a:gdLst>
              <a:ahLst/>
              <a:cxnLst>
                <a:cxn ang="0">
                  <a:pos x="T0" y="T1"/>
                </a:cxn>
                <a:cxn ang="0">
                  <a:pos x="T2" y="T3"/>
                </a:cxn>
                <a:cxn ang="0">
                  <a:pos x="T4" y="T5"/>
                </a:cxn>
                <a:cxn ang="0">
                  <a:pos x="T6" y="T7"/>
                </a:cxn>
              </a:cxnLst>
              <a:rect l="T8" t="T9" r="T10" b="T11"/>
              <a:pathLst>
                <a:path w="21600" h="21600">
                  <a:moveTo>
                    <a:pt x="0" y="0"/>
                  </a:moveTo>
                  <a:lnTo>
                    <a:pt x="4804" y="21600"/>
                  </a:lnTo>
                  <a:lnTo>
                    <a:pt x="16796" y="21600"/>
                  </a:lnTo>
                  <a:lnTo>
                    <a:pt x="21600" y="0"/>
                  </a:lnTo>
                  <a:close/>
                </a:path>
              </a:pathLst>
            </a:custGeom>
            <a:solidFill>
              <a:srgbClr val="FFCC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93" name="AutoShape 169"/>
            <p:cNvSpPr>
              <a:spLocks noChangeArrowheads="1"/>
            </p:cNvSpPr>
            <p:nvPr/>
          </p:nvSpPr>
          <p:spPr bwMode="auto">
            <a:xfrm flipV="1">
              <a:off x="1793290" y="4410958"/>
              <a:ext cx="162707" cy="162676"/>
            </a:xfrm>
            <a:custGeom>
              <a:avLst/>
              <a:gdLst>
                <a:gd name="G0" fmla="+- 4804 0 0"/>
                <a:gd name="G1" fmla="+- 21600 0 4804"/>
                <a:gd name="G2" fmla="*/ 4804 1 2"/>
                <a:gd name="G3" fmla="+- 21600 0 G2"/>
                <a:gd name="G4" fmla="+/ 4804 21600 2"/>
                <a:gd name="G5" fmla="+/ G1 0 2"/>
                <a:gd name="G6" fmla="*/ 21600 21600 4804"/>
                <a:gd name="G7" fmla="*/ G6 1 2"/>
                <a:gd name="G8" fmla="+- 21600 0 G7"/>
                <a:gd name="G9" fmla="*/ 21600 1 2"/>
                <a:gd name="G10" fmla="+- 4804 0 G9"/>
                <a:gd name="G11" fmla="?: G10 G8 0"/>
                <a:gd name="G12" fmla="?: G10 G7 21600"/>
                <a:gd name="T0" fmla="*/ 19198 w 21600"/>
                <a:gd name="T1" fmla="*/ 10800 h 21600"/>
                <a:gd name="T2" fmla="*/ 10800 w 21600"/>
                <a:gd name="T3" fmla="*/ 21600 h 21600"/>
                <a:gd name="T4" fmla="*/ 2402 w 21600"/>
                <a:gd name="T5" fmla="*/ 10800 h 21600"/>
                <a:gd name="T6" fmla="*/ 10800 w 21600"/>
                <a:gd name="T7" fmla="*/ 0 h 21600"/>
                <a:gd name="T8" fmla="*/ 4202 w 21600"/>
                <a:gd name="T9" fmla="*/ 4202 h 21600"/>
                <a:gd name="T10" fmla="*/ 17398 w 21600"/>
                <a:gd name="T11" fmla="*/ 17398 h 21600"/>
              </a:gdLst>
              <a:ahLst/>
              <a:cxnLst>
                <a:cxn ang="0">
                  <a:pos x="T0" y="T1"/>
                </a:cxn>
                <a:cxn ang="0">
                  <a:pos x="T2" y="T3"/>
                </a:cxn>
                <a:cxn ang="0">
                  <a:pos x="T4" y="T5"/>
                </a:cxn>
                <a:cxn ang="0">
                  <a:pos x="T6" y="T7"/>
                </a:cxn>
              </a:cxnLst>
              <a:rect l="T8" t="T9" r="T10" b="T11"/>
              <a:pathLst>
                <a:path w="21600" h="21600">
                  <a:moveTo>
                    <a:pt x="0" y="0"/>
                  </a:moveTo>
                  <a:lnTo>
                    <a:pt x="4804" y="21600"/>
                  </a:lnTo>
                  <a:lnTo>
                    <a:pt x="16796" y="21600"/>
                  </a:lnTo>
                  <a:lnTo>
                    <a:pt x="21600" y="0"/>
                  </a:lnTo>
                  <a:close/>
                </a:path>
              </a:pathLst>
            </a:custGeom>
            <a:solidFill>
              <a:srgbClr val="FFCC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94" name="AutoShape 170"/>
            <p:cNvSpPr>
              <a:spLocks noChangeArrowheads="1"/>
            </p:cNvSpPr>
            <p:nvPr/>
          </p:nvSpPr>
          <p:spPr bwMode="auto">
            <a:xfrm rot="10800000" flipV="1">
              <a:off x="2130891" y="4398113"/>
              <a:ext cx="162707" cy="162676"/>
            </a:xfrm>
            <a:custGeom>
              <a:avLst/>
              <a:gdLst>
                <a:gd name="G0" fmla="+- 4804 0 0"/>
                <a:gd name="G1" fmla="+- 21600 0 4804"/>
                <a:gd name="G2" fmla="*/ 4804 1 2"/>
                <a:gd name="G3" fmla="+- 21600 0 G2"/>
                <a:gd name="G4" fmla="+/ 4804 21600 2"/>
                <a:gd name="G5" fmla="+/ G1 0 2"/>
                <a:gd name="G6" fmla="*/ 21600 21600 4804"/>
                <a:gd name="G7" fmla="*/ G6 1 2"/>
                <a:gd name="G8" fmla="+- 21600 0 G7"/>
                <a:gd name="G9" fmla="*/ 21600 1 2"/>
                <a:gd name="G10" fmla="+- 4804 0 G9"/>
                <a:gd name="G11" fmla="?: G10 G8 0"/>
                <a:gd name="G12" fmla="?: G10 G7 21600"/>
                <a:gd name="T0" fmla="*/ 19198 w 21600"/>
                <a:gd name="T1" fmla="*/ 10800 h 21600"/>
                <a:gd name="T2" fmla="*/ 10800 w 21600"/>
                <a:gd name="T3" fmla="*/ 21600 h 21600"/>
                <a:gd name="T4" fmla="*/ 2402 w 21600"/>
                <a:gd name="T5" fmla="*/ 10800 h 21600"/>
                <a:gd name="T6" fmla="*/ 10800 w 21600"/>
                <a:gd name="T7" fmla="*/ 0 h 21600"/>
                <a:gd name="T8" fmla="*/ 4202 w 21600"/>
                <a:gd name="T9" fmla="*/ 4202 h 21600"/>
                <a:gd name="T10" fmla="*/ 17398 w 21600"/>
                <a:gd name="T11" fmla="*/ 17398 h 21600"/>
              </a:gdLst>
              <a:ahLst/>
              <a:cxnLst>
                <a:cxn ang="0">
                  <a:pos x="T0" y="T1"/>
                </a:cxn>
                <a:cxn ang="0">
                  <a:pos x="T2" y="T3"/>
                </a:cxn>
                <a:cxn ang="0">
                  <a:pos x="T4" y="T5"/>
                </a:cxn>
                <a:cxn ang="0">
                  <a:pos x="T6" y="T7"/>
                </a:cxn>
              </a:cxnLst>
              <a:rect l="T8" t="T9" r="T10" b="T11"/>
              <a:pathLst>
                <a:path w="21600" h="21600">
                  <a:moveTo>
                    <a:pt x="0" y="0"/>
                  </a:moveTo>
                  <a:lnTo>
                    <a:pt x="4804" y="21600"/>
                  </a:lnTo>
                  <a:lnTo>
                    <a:pt x="16796" y="21600"/>
                  </a:lnTo>
                  <a:lnTo>
                    <a:pt x="21600" y="0"/>
                  </a:lnTo>
                  <a:close/>
                </a:path>
              </a:pathLst>
            </a:custGeom>
            <a:solidFill>
              <a:srgbClr val="FFCC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95" name="Line 241"/>
            <p:cNvSpPr>
              <a:spLocks noChangeShapeType="1"/>
            </p:cNvSpPr>
            <p:nvPr/>
          </p:nvSpPr>
          <p:spPr bwMode="auto">
            <a:xfrm rot="10800000">
              <a:off x="1812278" y="3935370"/>
              <a:ext cx="293384" cy="32878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latin typeface="Calibri" pitchFamily="34" charset="0"/>
              </a:endParaRPr>
            </a:p>
          </p:txBody>
        </p:sp>
        <p:sp>
          <p:nvSpPr>
            <p:cNvPr id="296" name="AutoShape 243"/>
            <p:cNvSpPr>
              <a:spLocks noChangeArrowheads="1"/>
            </p:cNvSpPr>
            <p:nvPr/>
          </p:nvSpPr>
          <p:spPr bwMode="auto">
            <a:xfrm rot="2447446" flipV="1">
              <a:off x="2019532" y="4190752"/>
              <a:ext cx="162707" cy="162676"/>
            </a:xfrm>
            <a:custGeom>
              <a:avLst/>
              <a:gdLst>
                <a:gd name="G0" fmla="+- 4804 0 0"/>
                <a:gd name="G1" fmla="+- 21600 0 4804"/>
                <a:gd name="G2" fmla="*/ 4804 1 2"/>
                <a:gd name="G3" fmla="+- 21600 0 G2"/>
                <a:gd name="G4" fmla="+/ 4804 21600 2"/>
                <a:gd name="G5" fmla="+/ G1 0 2"/>
                <a:gd name="G6" fmla="*/ 21600 21600 4804"/>
                <a:gd name="G7" fmla="*/ G6 1 2"/>
                <a:gd name="G8" fmla="+- 21600 0 G7"/>
                <a:gd name="G9" fmla="*/ 21600 1 2"/>
                <a:gd name="G10" fmla="+- 4804 0 G9"/>
                <a:gd name="G11" fmla="?: G10 G8 0"/>
                <a:gd name="G12" fmla="?: G10 G7 21600"/>
                <a:gd name="T0" fmla="*/ 19198 w 21600"/>
                <a:gd name="T1" fmla="*/ 10800 h 21600"/>
                <a:gd name="T2" fmla="*/ 10800 w 21600"/>
                <a:gd name="T3" fmla="*/ 21600 h 21600"/>
                <a:gd name="T4" fmla="*/ 2402 w 21600"/>
                <a:gd name="T5" fmla="*/ 10800 h 21600"/>
                <a:gd name="T6" fmla="*/ 10800 w 21600"/>
                <a:gd name="T7" fmla="*/ 0 h 21600"/>
                <a:gd name="T8" fmla="*/ 4202 w 21600"/>
                <a:gd name="T9" fmla="*/ 4202 h 21600"/>
                <a:gd name="T10" fmla="*/ 17398 w 21600"/>
                <a:gd name="T11" fmla="*/ 17398 h 21600"/>
              </a:gdLst>
              <a:ahLst/>
              <a:cxnLst>
                <a:cxn ang="0">
                  <a:pos x="T0" y="T1"/>
                </a:cxn>
                <a:cxn ang="0">
                  <a:pos x="T2" y="T3"/>
                </a:cxn>
                <a:cxn ang="0">
                  <a:pos x="T4" y="T5"/>
                </a:cxn>
                <a:cxn ang="0">
                  <a:pos x="T6" y="T7"/>
                </a:cxn>
              </a:cxnLst>
              <a:rect l="T8" t="T9" r="T10" b="T11"/>
              <a:pathLst>
                <a:path w="21600" h="21600">
                  <a:moveTo>
                    <a:pt x="0" y="0"/>
                  </a:moveTo>
                  <a:lnTo>
                    <a:pt x="4804" y="21600"/>
                  </a:lnTo>
                  <a:lnTo>
                    <a:pt x="16796" y="21600"/>
                  </a:lnTo>
                  <a:lnTo>
                    <a:pt x="21600" y="0"/>
                  </a:lnTo>
                  <a:close/>
                </a:path>
              </a:pathLst>
            </a:custGeom>
            <a:solidFill>
              <a:srgbClr val="FFCC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97" name="Rectangle 190"/>
            <p:cNvSpPr>
              <a:spLocks noChangeAspect="1" noChangeArrowheads="1"/>
            </p:cNvSpPr>
            <p:nvPr/>
          </p:nvSpPr>
          <p:spPr bwMode="auto">
            <a:xfrm rot="8086139" flipV="1">
              <a:off x="819495" y="4626510"/>
              <a:ext cx="32654" cy="215562"/>
            </a:xfrm>
            <a:prstGeom prst="rect">
              <a:avLst/>
            </a:prstGeom>
            <a:solidFill>
              <a:srgbClr val="008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98" name="Rectangle 184"/>
            <p:cNvSpPr>
              <a:spLocks noChangeAspect="1" noChangeArrowheads="1"/>
            </p:cNvSpPr>
            <p:nvPr/>
          </p:nvSpPr>
          <p:spPr bwMode="auto">
            <a:xfrm rot="8086139" flipV="1">
              <a:off x="865006" y="4563297"/>
              <a:ext cx="63675" cy="213929"/>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299" name="Rectangle 183"/>
            <p:cNvSpPr>
              <a:spLocks noChangeAspect="1" noChangeArrowheads="1"/>
            </p:cNvSpPr>
            <p:nvPr/>
          </p:nvSpPr>
          <p:spPr bwMode="auto">
            <a:xfrm rot="8086139" flipV="1">
              <a:off x="708813" y="4730390"/>
              <a:ext cx="32654" cy="215562"/>
            </a:xfrm>
            <a:prstGeom prst="rect">
              <a:avLst/>
            </a:prstGeom>
            <a:solidFill>
              <a:srgbClr val="008000"/>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300" name="Rectangle 184"/>
            <p:cNvSpPr>
              <a:spLocks noChangeAspect="1" noChangeArrowheads="1"/>
            </p:cNvSpPr>
            <p:nvPr/>
          </p:nvSpPr>
          <p:spPr bwMode="auto">
            <a:xfrm rot="8086139" flipV="1">
              <a:off x="753066" y="4675380"/>
              <a:ext cx="63675" cy="213929"/>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01" name="Rectangle 185"/>
            <p:cNvSpPr>
              <a:spLocks noChangeAspect="1" noChangeArrowheads="1"/>
            </p:cNvSpPr>
            <p:nvPr/>
          </p:nvSpPr>
          <p:spPr bwMode="auto">
            <a:xfrm rot="8086139" flipV="1">
              <a:off x="641876" y="4787357"/>
              <a:ext cx="62042" cy="213929"/>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02" name="Line 187"/>
            <p:cNvSpPr>
              <a:spLocks noChangeAspect="1" noChangeShapeType="1"/>
            </p:cNvSpPr>
            <p:nvPr/>
          </p:nvSpPr>
          <p:spPr bwMode="auto">
            <a:xfrm rot="18886139" flipV="1">
              <a:off x="389135" y="4755307"/>
              <a:ext cx="85356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latin typeface="Calibri" pitchFamily="34" charset="0"/>
              </a:endParaRPr>
            </a:p>
          </p:txBody>
        </p:sp>
        <p:sp>
          <p:nvSpPr>
            <p:cNvPr id="303" name="Rechteck 302"/>
            <p:cNvSpPr/>
            <p:nvPr/>
          </p:nvSpPr>
          <p:spPr>
            <a:xfrm rot="9480000" flipV="1">
              <a:off x="939727" y="4431921"/>
              <a:ext cx="311734" cy="213844"/>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cxnSp>
          <p:nvCxnSpPr>
            <p:cNvPr id="304" name="Gerade Verbindung 303"/>
            <p:cNvCxnSpPr>
              <a:stCxn id="290" idx="1"/>
            </p:cNvCxnSpPr>
            <p:nvPr/>
          </p:nvCxnSpPr>
          <p:spPr>
            <a:xfrm rot="10800000">
              <a:off x="504848" y="5132622"/>
              <a:ext cx="0" cy="2336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5" name="Rechteck 304"/>
            <p:cNvSpPr/>
            <p:nvPr/>
          </p:nvSpPr>
          <p:spPr>
            <a:xfrm rot="6780000" flipV="1">
              <a:off x="386196" y="5004329"/>
              <a:ext cx="311675" cy="213884"/>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306" name="Rectangle 190"/>
            <p:cNvSpPr>
              <a:spLocks noChangeAspect="1" noChangeArrowheads="1"/>
            </p:cNvSpPr>
            <p:nvPr/>
          </p:nvSpPr>
          <p:spPr bwMode="auto">
            <a:xfrm rot="13513861">
              <a:off x="818858" y="5939656"/>
              <a:ext cx="32664" cy="215562"/>
            </a:xfrm>
            <a:prstGeom prst="rect">
              <a:avLst/>
            </a:prstGeom>
            <a:solidFill>
              <a:srgbClr val="008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07" name="Rectangle 184"/>
            <p:cNvSpPr>
              <a:spLocks noChangeAspect="1" noChangeArrowheads="1"/>
            </p:cNvSpPr>
            <p:nvPr/>
          </p:nvSpPr>
          <p:spPr bwMode="auto">
            <a:xfrm rot="13513861">
              <a:off x="864364" y="6004523"/>
              <a:ext cx="63696" cy="213929"/>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08" name="Rectangle 183"/>
            <p:cNvSpPr>
              <a:spLocks noChangeAspect="1" noChangeArrowheads="1"/>
            </p:cNvSpPr>
            <p:nvPr/>
          </p:nvSpPr>
          <p:spPr bwMode="auto">
            <a:xfrm rot="13513861">
              <a:off x="708177" y="5835741"/>
              <a:ext cx="32664" cy="215562"/>
            </a:xfrm>
            <a:prstGeom prst="rect">
              <a:avLst/>
            </a:prstGeom>
            <a:solidFill>
              <a:srgbClr val="008000"/>
            </a:solidFill>
            <a:ln w="12700">
              <a:solidFill>
                <a:schemeClr val="tx1"/>
              </a:solidFill>
              <a:miter lim="800000"/>
              <a:headEnd/>
              <a:tailEnd/>
            </a:ln>
            <a:effectLst/>
          </p:spPr>
          <p:txBody>
            <a:bodyPr wrap="none" anchor="ctr"/>
            <a:lstStyle/>
            <a:p>
              <a:endParaRPr lang="en-US">
                <a:latin typeface="Calibri" pitchFamily="34" charset="0"/>
              </a:endParaRPr>
            </a:p>
          </p:txBody>
        </p:sp>
        <p:sp>
          <p:nvSpPr>
            <p:cNvPr id="309" name="Rectangle 184"/>
            <p:cNvSpPr>
              <a:spLocks noChangeAspect="1" noChangeArrowheads="1"/>
            </p:cNvSpPr>
            <p:nvPr/>
          </p:nvSpPr>
          <p:spPr bwMode="auto">
            <a:xfrm rot="13513861">
              <a:off x="752425" y="5892402"/>
              <a:ext cx="63696" cy="213929"/>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10" name="Rectangle 185"/>
            <p:cNvSpPr>
              <a:spLocks noChangeAspect="1" noChangeArrowheads="1"/>
            </p:cNvSpPr>
            <p:nvPr/>
          </p:nvSpPr>
          <p:spPr bwMode="auto">
            <a:xfrm rot="13513861">
              <a:off x="641235" y="5780388"/>
              <a:ext cx="62063" cy="213929"/>
            </a:xfrm>
            <a:prstGeom prst="rect">
              <a:avLst/>
            </a:prstGeom>
            <a:solidFill>
              <a:srgbClr val="CC00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11" name="Line 187"/>
            <p:cNvSpPr>
              <a:spLocks noChangeAspect="1" noChangeShapeType="1"/>
            </p:cNvSpPr>
            <p:nvPr/>
          </p:nvSpPr>
          <p:spPr bwMode="auto">
            <a:xfrm rot="2713861">
              <a:off x="388361" y="6026413"/>
              <a:ext cx="85384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latin typeface="Calibri" pitchFamily="34" charset="0"/>
              </a:endParaRPr>
            </a:p>
          </p:txBody>
        </p:sp>
        <p:sp>
          <p:nvSpPr>
            <p:cNvPr id="312" name="Rechteck 311"/>
            <p:cNvSpPr/>
            <p:nvPr/>
          </p:nvSpPr>
          <p:spPr>
            <a:xfrm rot="12120000">
              <a:off x="939096" y="6135992"/>
              <a:ext cx="311734" cy="213915"/>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cxnSp>
          <p:nvCxnSpPr>
            <p:cNvPr id="313" name="Gerade Verbindung 312"/>
            <p:cNvCxnSpPr>
              <a:stCxn id="290" idx="1"/>
            </p:cNvCxnSpPr>
            <p:nvPr/>
          </p:nvCxnSpPr>
          <p:spPr>
            <a:xfrm rot="10800000" flipV="1">
              <a:off x="504217" y="5366276"/>
              <a:ext cx="631" cy="2826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4" name="Rechteck 313"/>
            <p:cNvSpPr/>
            <p:nvPr/>
          </p:nvSpPr>
          <p:spPr>
            <a:xfrm rot="14820000">
              <a:off x="385513" y="5563389"/>
              <a:ext cx="311779" cy="213884"/>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315" name="AutoShape 246"/>
            <p:cNvSpPr>
              <a:spLocks noChangeArrowheads="1"/>
            </p:cNvSpPr>
            <p:nvPr/>
          </p:nvSpPr>
          <p:spPr bwMode="auto">
            <a:xfrm rot="10800000">
              <a:off x="7016459" y="4181198"/>
              <a:ext cx="162707" cy="162707"/>
            </a:xfrm>
            <a:custGeom>
              <a:avLst/>
              <a:gdLst>
                <a:gd name="G0" fmla="+- 4804 0 0"/>
                <a:gd name="G1" fmla="+- 21600 0 4804"/>
                <a:gd name="G2" fmla="*/ 4804 1 2"/>
                <a:gd name="G3" fmla="+- 21600 0 G2"/>
                <a:gd name="G4" fmla="+/ 4804 21600 2"/>
                <a:gd name="G5" fmla="+/ G1 0 2"/>
                <a:gd name="G6" fmla="*/ 21600 21600 4804"/>
                <a:gd name="G7" fmla="*/ G6 1 2"/>
                <a:gd name="G8" fmla="+- 21600 0 G7"/>
                <a:gd name="G9" fmla="*/ 21600 1 2"/>
                <a:gd name="G10" fmla="+- 4804 0 G9"/>
                <a:gd name="G11" fmla="?: G10 G8 0"/>
                <a:gd name="G12" fmla="?: G10 G7 21600"/>
                <a:gd name="T0" fmla="*/ 19198 w 21600"/>
                <a:gd name="T1" fmla="*/ 10800 h 21600"/>
                <a:gd name="T2" fmla="*/ 10800 w 21600"/>
                <a:gd name="T3" fmla="*/ 21600 h 21600"/>
                <a:gd name="T4" fmla="*/ 2402 w 21600"/>
                <a:gd name="T5" fmla="*/ 10800 h 21600"/>
                <a:gd name="T6" fmla="*/ 10800 w 21600"/>
                <a:gd name="T7" fmla="*/ 0 h 21600"/>
                <a:gd name="T8" fmla="*/ 4202 w 21600"/>
                <a:gd name="T9" fmla="*/ 4202 h 21600"/>
                <a:gd name="T10" fmla="*/ 17398 w 21600"/>
                <a:gd name="T11" fmla="*/ 17398 h 21600"/>
              </a:gdLst>
              <a:ahLst/>
              <a:cxnLst>
                <a:cxn ang="0">
                  <a:pos x="T0" y="T1"/>
                </a:cxn>
                <a:cxn ang="0">
                  <a:pos x="T2" y="T3"/>
                </a:cxn>
                <a:cxn ang="0">
                  <a:pos x="T4" y="T5"/>
                </a:cxn>
                <a:cxn ang="0">
                  <a:pos x="T6" y="T7"/>
                </a:cxn>
              </a:cxnLst>
              <a:rect l="T8" t="T9" r="T10" b="T11"/>
              <a:pathLst>
                <a:path w="21600" h="21600">
                  <a:moveTo>
                    <a:pt x="0" y="0"/>
                  </a:moveTo>
                  <a:lnTo>
                    <a:pt x="4804" y="21600"/>
                  </a:lnTo>
                  <a:lnTo>
                    <a:pt x="16796" y="21600"/>
                  </a:lnTo>
                  <a:lnTo>
                    <a:pt x="21600" y="0"/>
                  </a:lnTo>
                  <a:close/>
                </a:path>
              </a:pathLst>
            </a:custGeom>
            <a:solidFill>
              <a:srgbClr val="FFCC00"/>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sp>
          <p:nvSpPr>
            <p:cNvPr id="316" name="Rectangle 219"/>
            <p:cNvSpPr>
              <a:spLocks noChangeAspect="1" noChangeArrowheads="1"/>
            </p:cNvSpPr>
            <p:nvPr/>
          </p:nvSpPr>
          <p:spPr bwMode="auto">
            <a:xfrm rot="2808925">
              <a:off x="1465413" y="3688148"/>
              <a:ext cx="420485" cy="241837"/>
            </a:xfrm>
            <a:prstGeom prst="rect">
              <a:avLst/>
            </a:prstGeom>
            <a:solidFill>
              <a:srgbClr val="C0C0C0"/>
            </a:solidFill>
            <a:ln w="12700">
              <a:solidFill>
                <a:srgbClr val="000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latin typeface="Calibri" pitchFamily="34" charset="0"/>
              </a:endParaRPr>
            </a:p>
          </p:txBody>
        </p:sp>
      </p:grpSp>
      <p:sp>
        <p:nvSpPr>
          <p:cNvPr id="411" name="Text Box 242"/>
          <p:cNvSpPr txBox="1">
            <a:spLocks noChangeArrowheads="1"/>
          </p:cNvSpPr>
          <p:nvPr/>
        </p:nvSpPr>
        <p:spPr bwMode="auto">
          <a:xfrm>
            <a:off x="5839679" y="1393612"/>
            <a:ext cx="3031407" cy="523220"/>
          </a:xfrm>
          <a:prstGeom prst="rect">
            <a:avLst/>
          </a:prstGeom>
          <a:noFill/>
          <a:ln w="19050" algn="ctr">
            <a:noFill/>
            <a:miter lim="800000"/>
            <a:headEnd/>
            <a:tailEnd/>
          </a:ln>
          <a:effectLst/>
        </p:spPr>
        <p:txBody>
          <a:bodyPr wrap="none">
            <a:spAutoFit/>
          </a:bodyPr>
          <a:lstStyle/>
          <a:p>
            <a:r>
              <a:rPr lang="en-GB" sz="1400" b="0">
                <a:solidFill>
                  <a:schemeClr val="tx1"/>
                </a:solidFill>
                <a:latin typeface="Calibri" pitchFamily="34" charset="0"/>
              </a:rPr>
              <a:t>generate </a:t>
            </a:r>
            <a:r>
              <a:rPr lang="en-GB" sz="1400" b="0" smtClean="0">
                <a:solidFill>
                  <a:schemeClr val="tx1"/>
                </a:solidFill>
                <a:latin typeface="Calibri" pitchFamily="34" charset="0"/>
              </a:rPr>
              <a:t>a low </a:t>
            </a:r>
            <a:r>
              <a:rPr lang="en-GB" sz="1400" b="0">
                <a:solidFill>
                  <a:schemeClr val="tx1"/>
                </a:solidFill>
                <a:latin typeface="Calibri" pitchFamily="34" charset="0"/>
              </a:rPr>
              <a:t>emittance (</a:t>
            </a:r>
            <a:r>
              <a:rPr lang="en-GB" sz="1400" b="0" smtClean="0">
                <a:solidFill>
                  <a:schemeClr val="tx1"/>
                </a:solidFill>
                <a:latin typeface="Calibri" pitchFamily="34" charset="0"/>
              </a:rPr>
              <a:t>1 mm </a:t>
            </a:r>
            <a:r>
              <a:rPr lang="en-GB" sz="1400" b="0">
                <a:solidFill>
                  <a:schemeClr val="tx1"/>
                </a:solidFill>
                <a:latin typeface="Calibri" pitchFamily="34" charset="0"/>
              </a:rPr>
              <a:t>mrad)</a:t>
            </a:r>
          </a:p>
          <a:p>
            <a:r>
              <a:rPr lang="en-GB" sz="1400" b="0">
                <a:solidFill>
                  <a:schemeClr val="tx1"/>
                </a:solidFill>
                <a:latin typeface="Calibri" pitchFamily="34" charset="0"/>
              </a:rPr>
              <a:t>high current beam (</a:t>
            </a:r>
            <a:r>
              <a:rPr lang="en-GB" sz="1400" b="0" smtClean="0">
                <a:solidFill>
                  <a:schemeClr val="tx1"/>
                </a:solidFill>
                <a:latin typeface="Calibri" pitchFamily="34" charset="0"/>
              </a:rPr>
              <a:t>100 mA</a:t>
            </a:r>
            <a:r>
              <a:rPr lang="en-GB" sz="1400">
                <a:latin typeface="Calibri" pitchFamily="34" charset="0"/>
              </a:rPr>
              <a:t>)</a:t>
            </a:r>
          </a:p>
        </p:txBody>
      </p:sp>
      <p:sp>
        <p:nvSpPr>
          <p:cNvPr id="412" name="Text Box 244"/>
          <p:cNvSpPr txBox="1">
            <a:spLocks noChangeArrowheads="1"/>
          </p:cNvSpPr>
          <p:nvPr/>
        </p:nvSpPr>
        <p:spPr bwMode="auto">
          <a:xfrm>
            <a:off x="4860032" y="1897668"/>
            <a:ext cx="2540952" cy="523220"/>
          </a:xfrm>
          <a:prstGeom prst="rect">
            <a:avLst/>
          </a:prstGeom>
          <a:noFill/>
          <a:ln w="19050" algn="ctr">
            <a:noFill/>
            <a:miter lim="800000"/>
            <a:headEnd/>
            <a:tailEnd/>
          </a:ln>
          <a:effectLst/>
        </p:spPr>
        <p:txBody>
          <a:bodyPr wrap="none">
            <a:spAutoFit/>
          </a:bodyPr>
          <a:lstStyle/>
          <a:p>
            <a:r>
              <a:rPr lang="en-GB" sz="1400" b="0">
                <a:solidFill>
                  <a:schemeClr val="tx1"/>
                </a:solidFill>
                <a:latin typeface="Calibri" pitchFamily="34" charset="0"/>
              </a:rPr>
              <a:t>accelerate the beam</a:t>
            </a:r>
          </a:p>
          <a:p>
            <a:r>
              <a:rPr lang="en-GB" sz="1400" b="0">
                <a:solidFill>
                  <a:schemeClr val="tx1"/>
                </a:solidFill>
                <a:latin typeface="Calibri" pitchFamily="34" charset="0"/>
              </a:rPr>
              <a:t>up to </a:t>
            </a:r>
            <a:r>
              <a:rPr lang="en-GB" sz="1400" b="0" smtClean="0">
                <a:solidFill>
                  <a:schemeClr val="tx1"/>
                </a:solidFill>
                <a:latin typeface="Calibri" pitchFamily="34" charset="0"/>
              </a:rPr>
              <a:t>6.5 MeV </a:t>
            </a:r>
            <a:r>
              <a:rPr lang="en-GB" sz="1400" b="0">
                <a:solidFill>
                  <a:schemeClr val="tx1"/>
                </a:solidFill>
                <a:latin typeface="Calibri" pitchFamily="34" charset="0"/>
              </a:rPr>
              <a:t>(handle </a:t>
            </a:r>
            <a:r>
              <a:rPr lang="en-GB" sz="1400" b="0" smtClean="0">
                <a:solidFill>
                  <a:schemeClr val="tx1"/>
                </a:solidFill>
                <a:latin typeface="Calibri" pitchFamily="34" charset="0"/>
              </a:rPr>
              <a:t>650 MW</a:t>
            </a:r>
            <a:r>
              <a:rPr lang="en-GB" sz="1400" b="0">
                <a:solidFill>
                  <a:schemeClr val="tx1"/>
                </a:solidFill>
                <a:latin typeface="Calibri" pitchFamily="34" charset="0"/>
              </a:rPr>
              <a:t>)</a:t>
            </a:r>
          </a:p>
        </p:txBody>
      </p:sp>
      <p:sp>
        <p:nvSpPr>
          <p:cNvPr id="413" name="Text Box 245"/>
          <p:cNvSpPr txBox="1">
            <a:spLocks noChangeArrowheads="1"/>
          </p:cNvSpPr>
          <p:nvPr/>
        </p:nvSpPr>
        <p:spPr bwMode="auto">
          <a:xfrm>
            <a:off x="5175347" y="3026010"/>
            <a:ext cx="2060949" cy="738664"/>
          </a:xfrm>
          <a:prstGeom prst="rect">
            <a:avLst/>
          </a:prstGeom>
          <a:noFill/>
          <a:ln w="19050" algn="ctr">
            <a:noFill/>
            <a:miter lim="800000"/>
            <a:headEnd/>
            <a:tailEnd/>
          </a:ln>
          <a:effectLst/>
        </p:spPr>
        <p:txBody>
          <a:bodyPr wrap="none">
            <a:spAutoFit/>
          </a:bodyPr>
          <a:lstStyle/>
          <a:p>
            <a:r>
              <a:rPr lang="en-GB" sz="1400" b="0">
                <a:solidFill>
                  <a:schemeClr val="tx1"/>
                </a:solidFill>
                <a:latin typeface="Calibri" pitchFamily="34" charset="0"/>
              </a:rPr>
              <a:t>transport through merger</a:t>
            </a:r>
          </a:p>
          <a:p>
            <a:r>
              <a:rPr lang="en-GB" sz="1400" b="0">
                <a:solidFill>
                  <a:schemeClr val="tx1"/>
                </a:solidFill>
                <a:latin typeface="Calibri" pitchFamily="34" charset="0"/>
              </a:rPr>
              <a:t>without deterioration</a:t>
            </a:r>
          </a:p>
          <a:p>
            <a:r>
              <a:rPr lang="en-GB" sz="1400" b="0">
                <a:solidFill>
                  <a:schemeClr val="tx1"/>
                </a:solidFill>
                <a:latin typeface="Calibri" pitchFamily="34" charset="0"/>
              </a:rPr>
              <a:t>of beam quality</a:t>
            </a:r>
          </a:p>
        </p:txBody>
      </p:sp>
      <p:sp>
        <p:nvSpPr>
          <p:cNvPr id="414" name="Text Box 246"/>
          <p:cNvSpPr txBox="1">
            <a:spLocks noChangeArrowheads="1"/>
          </p:cNvSpPr>
          <p:nvPr/>
        </p:nvSpPr>
        <p:spPr bwMode="auto">
          <a:xfrm>
            <a:off x="2267744" y="1532426"/>
            <a:ext cx="2309478" cy="954107"/>
          </a:xfrm>
          <a:prstGeom prst="rect">
            <a:avLst/>
          </a:prstGeom>
          <a:noFill/>
          <a:ln w="19050" algn="ctr">
            <a:noFill/>
            <a:miter lim="800000"/>
            <a:headEnd/>
            <a:tailEnd/>
          </a:ln>
          <a:effectLst/>
        </p:spPr>
        <p:txBody>
          <a:bodyPr wrap="none">
            <a:spAutoFit/>
          </a:bodyPr>
          <a:lstStyle/>
          <a:p>
            <a:r>
              <a:rPr lang="en-GB" sz="1400" b="0">
                <a:solidFill>
                  <a:schemeClr val="tx1"/>
                </a:solidFill>
                <a:latin typeface="Calibri" pitchFamily="34" charset="0"/>
              </a:rPr>
              <a:t>accelerate/ de-accelerate</a:t>
            </a:r>
          </a:p>
          <a:p>
            <a:r>
              <a:rPr lang="en-GB" sz="1400" b="0">
                <a:solidFill>
                  <a:schemeClr val="tx1"/>
                </a:solidFill>
                <a:latin typeface="Calibri" pitchFamily="34" charset="0"/>
              </a:rPr>
              <a:t>to / from </a:t>
            </a:r>
            <a:r>
              <a:rPr lang="en-GB" sz="1400" smtClean="0">
                <a:latin typeface="Calibri" pitchFamily="34" charset="0"/>
              </a:rPr>
              <a:t>50 </a:t>
            </a:r>
            <a:r>
              <a:rPr lang="en-GB" sz="1400" b="0" smtClean="0">
                <a:solidFill>
                  <a:schemeClr val="tx1"/>
                </a:solidFill>
                <a:latin typeface="Calibri" pitchFamily="34" charset="0"/>
              </a:rPr>
              <a:t>MeV</a:t>
            </a:r>
            <a:endParaRPr lang="en-GB" sz="1400" b="0">
              <a:solidFill>
                <a:schemeClr val="tx1"/>
              </a:solidFill>
              <a:latin typeface="Calibri" pitchFamily="34" charset="0"/>
            </a:endParaRPr>
          </a:p>
          <a:p>
            <a:r>
              <a:rPr lang="en-GB" sz="1400" b="0">
                <a:solidFill>
                  <a:schemeClr val="tx1"/>
                </a:solidFill>
                <a:latin typeface="Calibri" pitchFamily="34" charset="0"/>
              </a:rPr>
              <a:t>(energy recovery,</a:t>
            </a:r>
          </a:p>
          <a:p>
            <a:r>
              <a:rPr lang="en-GB" sz="1400" b="0">
                <a:solidFill>
                  <a:schemeClr val="tx1"/>
                </a:solidFill>
                <a:latin typeface="Calibri" pitchFamily="34" charset="0"/>
              </a:rPr>
              <a:t>HOM losses, Beam Break Up)</a:t>
            </a:r>
          </a:p>
        </p:txBody>
      </p:sp>
      <p:sp>
        <p:nvSpPr>
          <p:cNvPr id="415" name="Text Box 247"/>
          <p:cNvSpPr txBox="1">
            <a:spLocks noChangeArrowheads="1"/>
          </p:cNvSpPr>
          <p:nvPr/>
        </p:nvSpPr>
        <p:spPr bwMode="auto">
          <a:xfrm>
            <a:off x="1187624" y="3764674"/>
            <a:ext cx="1753622" cy="523220"/>
          </a:xfrm>
          <a:prstGeom prst="rect">
            <a:avLst/>
          </a:prstGeom>
          <a:noFill/>
          <a:ln w="19050" algn="ctr">
            <a:noFill/>
            <a:miter lim="800000"/>
            <a:headEnd/>
            <a:tailEnd/>
          </a:ln>
          <a:effectLst/>
        </p:spPr>
        <p:txBody>
          <a:bodyPr wrap="none">
            <a:spAutoFit/>
          </a:bodyPr>
          <a:lstStyle/>
          <a:p>
            <a:r>
              <a:rPr lang="en-GB" sz="1400" b="0">
                <a:solidFill>
                  <a:schemeClr val="tx1"/>
                </a:solidFill>
                <a:latin typeface="Calibri" pitchFamily="34" charset="0"/>
              </a:rPr>
              <a:t>manipulate the beam</a:t>
            </a:r>
          </a:p>
          <a:p>
            <a:r>
              <a:rPr lang="en-GB" sz="1400" b="0">
                <a:solidFill>
                  <a:schemeClr val="tx1"/>
                </a:solidFill>
                <a:latin typeface="Calibri" pitchFamily="34" charset="0"/>
              </a:rPr>
              <a:t>(pulse compression)</a:t>
            </a:r>
          </a:p>
        </p:txBody>
      </p:sp>
      <p:sp>
        <p:nvSpPr>
          <p:cNvPr id="416" name="Text Box 248"/>
          <p:cNvSpPr txBox="1">
            <a:spLocks noChangeArrowheads="1"/>
          </p:cNvSpPr>
          <p:nvPr/>
        </p:nvSpPr>
        <p:spPr bwMode="auto">
          <a:xfrm>
            <a:off x="3707904" y="3836682"/>
            <a:ext cx="4392488" cy="523220"/>
          </a:xfrm>
          <a:prstGeom prst="rect">
            <a:avLst/>
          </a:prstGeom>
          <a:noFill/>
          <a:ln w="19050" algn="ctr">
            <a:noFill/>
            <a:miter lim="800000"/>
            <a:headEnd/>
            <a:tailEnd/>
          </a:ln>
          <a:effectLst/>
        </p:spPr>
        <p:txBody>
          <a:bodyPr wrap="square">
            <a:spAutoFit/>
          </a:bodyPr>
          <a:lstStyle/>
          <a:p>
            <a:r>
              <a:rPr lang="en-GB" sz="1400" b="0">
                <a:solidFill>
                  <a:schemeClr val="tx1"/>
                </a:solidFill>
                <a:latin typeface="Calibri" pitchFamily="34" charset="0"/>
              </a:rPr>
              <a:t>recirculate </a:t>
            </a:r>
            <a:r>
              <a:rPr lang="en-GB" sz="1400" b="0" smtClean="0">
                <a:solidFill>
                  <a:schemeClr val="tx1"/>
                </a:solidFill>
                <a:latin typeface="Calibri" pitchFamily="34" charset="0"/>
              </a:rPr>
              <a:t>the used </a:t>
            </a:r>
            <a:r>
              <a:rPr lang="en-GB" sz="1400" b="0">
                <a:solidFill>
                  <a:schemeClr val="tx1"/>
                </a:solidFill>
                <a:latin typeface="Calibri" pitchFamily="34" charset="0"/>
              </a:rPr>
              <a:t>beam (energy spread, emittance)</a:t>
            </a:r>
          </a:p>
          <a:p>
            <a:r>
              <a:rPr lang="en-GB" sz="1400" b="0">
                <a:solidFill>
                  <a:schemeClr val="tx1"/>
                </a:solidFill>
                <a:latin typeface="Calibri" pitchFamily="34" charset="0"/>
              </a:rPr>
              <a:t>back to </a:t>
            </a:r>
            <a:r>
              <a:rPr lang="en-GB" sz="1400" b="0" smtClean="0">
                <a:solidFill>
                  <a:schemeClr val="tx1"/>
                </a:solidFill>
                <a:latin typeface="Calibri" pitchFamily="34" charset="0"/>
              </a:rPr>
              <a:t>linac, control </a:t>
            </a:r>
            <a:r>
              <a:rPr lang="en-GB" sz="1400" b="0">
                <a:solidFill>
                  <a:schemeClr val="tx1"/>
                </a:solidFill>
                <a:latin typeface="Calibri" pitchFamily="34" charset="0"/>
              </a:rPr>
              <a:t>of beam loss</a:t>
            </a:r>
          </a:p>
        </p:txBody>
      </p:sp>
      <p:cxnSp>
        <p:nvCxnSpPr>
          <p:cNvPr id="417" name="Gerade Verbindung mit Pfeil 416"/>
          <p:cNvCxnSpPr/>
          <p:nvPr/>
        </p:nvCxnSpPr>
        <p:spPr>
          <a:xfrm>
            <a:off x="395536" y="4797152"/>
            <a:ext cx="792088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18" name="Textfeld 417"/>
          <p:cNvSpPr txBox="1"/>
          <p:nvPr/>
        </p:nvSpPr>
        <p:spPr>
          <a:xfrm>
            <a:off x="4211960" y="4797152"/>
            <a:ext cx="576064" cy="307777"/>
          </a:xfrm>
          <a:prstGeom prst="rect">
            <a:avLst/>
          </a:prstGeom>
          <a:noFill/>
        </p:spPr>
        <p:txBody>
          <a:bodyPr wrap="square" rtlCol="0">
            <a:spAutoFit/>
          </a:bodyPr>
          <a:lstStyle/>
          <a:p>
            <a:r>
              <a:rPr lang="en-US" sz="1400" smtClean="0">
                <a:solidFill>
                  <a:schemeClr val="accent1"/>
                </a:solidFill>
                <a:latin typeface="Calibri" pitchFamily="34" charset="0"/>
              </a:rPr>
              <a:t>25m</a:t>
            </a:r>
            <a:endParaRPr lang="en-US" sz="1400">
              <a:solidFill>
                <a:schemeClr val="accent1"/>
              </a:solidFill>
              <a:latin typeface="Calibri" pitchFamily="34" charset="0"/>
            </a:endParaRPr>
          </a:p>
        </p:txBody>
      </p:sp>
      <p:graphicFrame>
        <p:nvGraphicFramePr>
          <p:cNvPr id="419" name="Group 249"/>
          <p:cNvGraphicFramePr>
            <a:graphicFrameLocks noGrp="1"/>
          </p:cNvGraphicFramePr>
          <p:nvPr/>
        </p:nvGraphicFramePr>
        <p:xfrm>
          <a:off x="251520" y="5013176"/>
          <a:ext cx="2592288" cy="1371600"/>
        </p:xfrm>
        <a:graphic>
          <a:graphicData uri="http://schemas.openxmlformats.org/drawingml/2006/table">
            <a:tbl>
              <a:tblPr/>
              <a:tblGrid>
                <a:gridCol w="1604071"/>
                <a:gridCol w="988217"/>
              </a:tblGrid>
              <a:tr h="246204">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200" b="1" i="0" u="none" strike="noStrike" cap="none" normalizeH="0" baseline="0" smtClean="0">
                          <a:ln>
                            <a:noFill/>
                          </a:ln>
                          <a:solidFill>
                            <a:schemeClr val="tx1"/>
                          </a:solidFill>
                          <a:effectLst/>
                          <a:latin typeface="Calibri" pitchFamily="34" charset="0"/>
                          <a:cs typeface="Arial" pitchFamily="34" charset="0"/>
                        </a:rPr>
                        <a:t>max. beam energy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200" b="1" i="0" u="none" strike="noStrike" cap="none" normalizeH="0" baseline="0" smtClean="0">
                          <a:ln>
                            <a:noFill/>
                          </a:ln>
                          <a:solidFill>
                            <a:schemeClr val="tx1"/>
                          </a:solidFill>
                          <a:effectLst/>
                          <a:latin typeface="Calibri" pitchFamily="34" charset="0"/>
                          <a:cs typeface="Arial" pitchFamily="34" charset="0"/>
                        </a:rPr>
                        <a:t>50 MeV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247619">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200" b="1" i="0" u="none" strike="noStrike" cap="none" normalizeH="0" baseline="0" smtClean="0">
                          <a:ln>
                            <a:noFill/>
                          </a:ln>
                          <a:solidFill>
                            <a:schemeClr val="tx1"/>
                          </a:solidFill>
                          <a:effectLst/>
                          <a:latin typeface="Calibri" pitchFamily="34" charset="0"/>
                          <a:cs typeface="Arial" pitchFamily="34" charset="0"/>
                        </a:rPr>
                        <a:t>max. current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200" b="1" i="0" u="none" strike="noStrike" cap="none" normalizeH="0" baseline="0" smtClean="0">
                          <a:ln>
                            <a:noFill/>
                          </a:ln>
                          <a:solidFill>
                            <a:schemeClr val="tx1"/>
                          </a:solidFill>
                          <a:effectLst/>
                          <a:latin typeface="Calibri" pitchFamily="34" charset="0"/>
                          <a:cs typeface="Arial" pitchFamily="34" charset="0"/>
                        </a:rPr>
                        <a:t>100 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50000"/>
                      </a:srgbClr>
                    </a:solidFill>
                  </a:tcPr>
                </a:tc>
              </a:tr>
              <a:tr h="250449">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200" b="1" i="0" u="none" strike="noStrike" cap="none" normalizeH="0" baseline="0" smtClean="0">
                          <a:ln>
                            <a:noFill/>
                          </a:ln>
                          <a:solidFill>
                            <a:schemeClr val="tx1"/>
                          </a:solidFill>
                          <a:effectLst/>
                          <a:latin typeface="Calibri" pitchFamily="34" charset="0"/>
                          <a:cs typeface="Arial" pitchFamily="34" charset="0"/>
                        </a:rPr>
                        <a:t>nominal bunch charge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200" b="1" i="0" u="none" strike="noStrike" cap="none" normalizeH="0" baseline="0" smtClean="0">
                          <a:ln>
                            <a:noFill/>
                          </a:ln>
                          <a:solidFill>
                            <a:schemeClr val="tx1"/>
                          </a:solidFill>
                          <a:effectLst/>
                          <a:latin typeface="Calibri" pitchFamily="34" charset="0"/>
                          <a:cs typeface="Arial" pitchFamily="34" charset="0"/>
                        </a:rPr>
                        <a:t>77 pC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r h="247619">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200" b="1" i="0" u="none" strike="noStrike" cap="none" normalizeH="0" baseline="0" smtClean="0">
                          <a:ln>
                            <a:noFill/>
                          </a:ln>
                          <a:solidFill>
                            <a:schemeClr val="tx1"/>
                          </a:solidFill>
                          <a:effectLst/>
                          <a:latin typeface="Calibri" pitchFamily="34" charset="0"/>
                          <a:cs typeface="Arial" pitchFamily="34" charset="0"/>
                        </a:rPr>
                        <a:t>max. rep. rate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200" b="1" i="0" u="none" strike="noStrike" cap="none" normalizeH="0" baseline="0" smtClean="0">
                          <a:ln>
                            <a:noFill/>
                          </a:ln>
                          <a:solidFill>
                            <a:schemeClr val="tx1"/>
                          </a:solidFill>
                          <a:effectLst/>
                          <a:latin typeface="Calibri" pitchFamily="34" charset="0"/>
                          <a:cs typeface="Arial" pitchFamily="34" charset="0"/>
                        </a:rPr>
                        <a:t>1.3 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alpha val="50000"/>
                      </a:srgbClr>
                    </a:solidFill>
                  </a:tcPr>
                </a:tc>
              </a:tr>
              <a:tr h="249034">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200" b="1" i="0" u="none" strike="noStrike" cap="none" normalizeH="0" baseline="0" smtClean="0">
                          <a:ln>
                            <a:noFill/>
                          </a:ln>
                          <a:solidFill>
                            <a:schemeClr val="tx1"/>
                          </a:solidFill>
                          <a:effectLst/>
                          <a:latin typeface="Calibri" pitchFamily="34" charset="0"/>
                          <a:cs typeface="Arial" pitchFamily="34" charset="0"/>
                        </a:rPr>
                        <a:t>normalized emittance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GB" sz="1200" b="1" i="0" u="none" strike="noStrike" cap="none" normalizeH="0" baseline="0" smtClean="0">
                          <a:ln>
                            <a:noFill/>
                          </a:ln>
                          <a:solidFill>
                            <a:schemeClr val="tx1"/>
                          </a:solidFill>
                          <a:effectLst/>
                          <a:latin typeface="Calibri" pitchFamily="34" charset="0"/>
                          <a:cs typeface="Arial" pitchFamily="34" charset="0"/>
                        </a:rPr>
                        <a:t>&lt; 1mm mrad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r>
            </a:tbl>
          </a:graphicData>
        </a:graphic>
      </p:graphicFrame>
      <p:grpSp>
        <p:nvGrpSpPr>
          <p:cNvPr id="420" name="Gruppieren 228"/>
          <p:cNvGrpSpPr/>
          <p:nvPr/>
        </p:nvGrpSpPr>
        <p:grpSpPr>
          <a:xfrm>
            <a:off x="3131840" y="5085184"/>
            <a:ext cx="5637212" cy="1456949"/>
            <a:chOff x="3131840" y="5229200"/>
            <a:chExt cx="5637212" cy="1456949"/>
          </a:xfrm>
        </p:grpSpPr>
        <p:pic>
          <p:nvPicPr>
            <p:cNvPr id="421" name="Picture 273" descr="CUCE ONLY-1106"/>
            <p:cNvPicPr>
              <a:picLocks noChangeAspect="1" noChangeArrowheads="1"/>
            </p:cNvPicPr>
            <p:nvPr/>
          </p:nvPicPr>
          <p:blipFill>
            <a:blip r:embed="rId2" cstate="print"/>
            <a:srcRect/>
            <a:stretch>
              <a:fillRect/>
            </a:stretch>
          </p:blipFill>
          <p:spPr bwMode="auto">
            <a:xfrm>
              <a:off x="3203848" y="5309778"/>
              <a:ext cx="732532" cy="711510"/>
            </a:xfrm>
            <a:prstGeom prst="rect">
              <a:avLst/>
            </a:prstGeom>
            <a:noFill/>
          </p:spPr>
        </p:pic>
        <p:pic>
          <p:nvPicPr>
            <p:cNvPr id="422" name="Picture 274"/>
            <p:cNvPicPr>
              <a:picLocks noChangeAspect="1" noChangeArrowheads="1"/>
            </p:cNvPicPr>
            <p:nvPr/>
          </p:nvPicPr>
          <p:blipFill>
            <a:blip r:embed="rId3" cstate="print"/>
            <a:srcRect/>
            <a:stretch>
              <a:fillRect/>
            </a:stretch>
          </p:blipFill>
          <p:spPr bwMode="auto">
            <a:xfrm>
              <a:off x="4139952" y="5301208"/>
              <a:ext cx="672529" cy="672529"/>
            </a:xfrm>
            <a:prstGeom prst="rect">
              <a:avLst/>
            </a:prstGeom>
            <a:noFill/>
            <a:ln w="9525">
              <a:noFill/>
              <a:miter lim="800000"/>
              <a:headEnd/>
              <a:tailEnd/>
            </a:ln>
            <a:effectLst/>
          </p:spPr>
        </p:pic>
        <p:pic>
          <p:nvPicPr>
            <p:cNvPr id="423" name="Picture 275"/>
            <p:cNvPicPr>
              <a:picLocks noChangeAspect="1" noChangeArrowheads="1"/>
            </p:cNvPicPr>
            <p:nvPr/>
          </p:nvPicPr>
          <p:blipFill>
            <a:blip r:embed="rId4" cstate="print"/>
            <a:srcRect/>
            <a:stretch>
              <a:fillRect/>
            </a:stretch>
          </p:blipFill>
          <p:spPr bwMode="auto">
            <a:xfrm>
              <a:off x="5148064" y="5805264"/>
              <a:ext cx="1721958" cy="277792"/>
            </a:xfrm>
            <a:prstGeom prst="rect">
              <a:avLst/>
            </a:prstGeom>
            <a:noFill/>
            <a:ln w="9525">
              <a:noFill/>
              <a:miter lim="800000"/>
              <a:headEnd/>
              <a:tailEnd/>
            </a:ln>
            <a:effectLst/>
          </p:spPr>
        </p:pic>
        <p:pic>
          <p:nvPicPr>
            <p:cNvPr id="424" name="Picture 276"/>
            <p:cNvPicPr>
              <a:picLocks noChangeAspect="1" noChangeArrowheads="1"/>
            </p:cNvPicPr>
            <p:nvPr/>
          </p:nvPicPr>
          <p:blipFill>
            <a:blip r:embed="rId5" cstate="print"/>
            <a:srcRect/>
            <a:stretch>
              <a:fillRect/>
            </a:stretch>
          </p:blipFill>
          <p:spPr bwMode="auto">
            <a:xfrm>
              <a:off x="3131840" y="6093296"/>
              <a:ext cx="2160240" cy="592853"/>
            </a:xfrm>
            <a:prstGeom prst="rect">
              <a:avLst/>
            </a:prstGeom>
            <a:noFill/>
          </p:spPr>
        </p:pic>
        <p:pic>
          <p:nvPicPr>
            <p:cNvPr id="425" name="Picture 277"/>
            <p:cNvPicPr>
              <a:picLocks noChangeAspect="1" noChangeArrowheads="1"/>
            </p:cNvPicPr>
            <p:nvPr/>
          </p:nvPicPr>
          <p:blipFill>
            <a:blip r:embed="rId6" cstate="print"/>
            <a:srcRect/>
            <a:stretch>
              <a:fillRect/>
            </a:stretch>
          </p:blipFill>
          <p:spPr bwMode="auto">
            <a:xfrm>
              <a:off x="5796136" y="6237312"/>
              <a:ext cx="1586623" cy="363267"/>
            </a:xfrm>
            <a:prstGeom prst="rect">
              <a:avLst/>
            </a:prstGeom>
            <a:noFill/>
            <a:ln w="9525">
              <a:noFill/>
              <a:miter lim="800000"/>
              <a:headEnd/>
              <a:tailEnd/>
            </a:ln>
            <a:effectLst/>
          </p:spPr>
        </p:pic>
        <p:pic>
          <p:nvPicPr>
            <p:cNvPr id="426" name="Picture 278" descr="Logo_Big"/>
            <p:cNvPicPr>
              <a:picLocks noChangeAspect="1" noChangeArrowheads="1"/>
            </p:cNvPicPr>
            <p:nvPr/>
          </p:nvPicPr>
          <p:blipFill>
            <a:blip r:embed="rId7" cstate="print"/>
            <a:srcRect/>
            <a:stretch>
              <a:fillRect/>
            </a:stretch>
          </p:blipFill>
          <p:spPr bwMode="auto">
            <a:xfrm>
              <a:off x="7524328" y="5373216"/>
              <a:ext cx="1244724" cy="455864"/>
            </a:xfrm>
            <a:prstGeom prst="rect">
              <a:avLst/>
            </a:prstGeom>
            <a:noFill/>
          </p:spPr>
        </p:pic>
        <p:pic>
          <p:nvPicPr>
            <p:cNvPr id="427" name="Picture 41" descr="MBI-Schriftzug_de"/>
            <p:cNvPicPr>
              <a:picLocks noChangeAspect="1" noChangeArrowheads="1"/>
            </p:cNvPicPr>
            <p:nvPr/>
          </p:nvPicPr>
          <p:blipFill>
            <a:blip r:embed="rId8" cstate="print"/>
            <a:srcRect/>
            <a:stretch>
              <a:fillRect/>
            </a:stretch>
          </p:blipFill>
          <p:spPr bwMode="auto">
            <a:xfrm>
              <a:off x="7668344" y="5877272"/>
              <a:ext cx="1080119" cy="649408"/>
            </a:xfrm>
            <a:prstGeom prst="rect">
              <a:avLst/>
            </a:prstGeom>
            <a:noFill/>
            <a:ln w="9525">
              <a:noFill/>
              <a:miter lim="800000"/>
              <a:headEnd/>
              <a:tailEnd/>
            </a:ln>
          </p:spPr>
        </p:pic>
        <p:pic>
          <p:nvPicPr>
            <p:cNvPr id="428" name="Picture 59" descr="uclanew"/>
            <p:cNvPicPr>
              <a:picLocks noChangeAspect="1" noChangeArrowheads="1"/>
            </p:cNvPicPr>
            <p:nvPr/>
          </p:nvPicPr>
          <p:blipFill>
            <a:blip r:embed="rId9" cstate="print"/>
            <a:srcRect/>
            <a:stretch>
              <a:fillRect/>
            </a:stretch>
          </p:blipFill>
          <p:spPr bwMode="auto">
            <a:xfrm>
              <a:off x="6588224" y="5229200"/>
              <a:ext cx="792088" cy="339467"/>
            </a:xfrm>
            <a:prstGeom prst="rect">
              <a:avLst/>
            </a:prstGeom>
            <a:noFill/>
            <a:ln w="9525">
              <a:noFill/>
              <a:miter lim="800000"/>
              <a:headEnd/>
              <a:tailEnd/>
            </a:ln>
          </p:spPr>
        </p:pic>
        <p:pic>
          <p:nvPicPr>
            <p:cNvPr id="429" name="Picture 2" descr="C:\Dokumente und Einstellungen\kamps\Eigene Dateien\Eigene Bilder\HoverSnaps\Capture20.02.2012-11.55.59.png"/>
            <p:cNvPicPr>
              <a:picLocks noChangeAspect="1" noChangeArrowheads="1"/>
            </p:cNvPicPr>
            <p:nvPr/>
          </p:nvPicPr>
          <p:blipFill>
            <a:blip r:embed="rId10" cstate="print"/>
            <a:srcRect/>
            <a:stretch>
              <a:fillRect/>
            </a:stretch>
          </p:blipFill>
          <p:spPr bwMode="auto">
            <a:xfrm>
              <a:off x="5148064" y="5229200"/>
              <a:ext cx="1096565" cy="346284"/>
            </a:xfrm>
            <a:prstGeom prst="rect">
              <a:avLst/>
            </a:prstGeom>
            <a:noFill/>
          </p:spPr>
        </p:pic>
      </p:grpSp>
      <p:sp>
        <p:nvSpPr>
          <p:cNvPr id="430" name="Textfeld 429"/>
          <p:cNvSpPr txBox="1"/>
          <p:nvPr/>
        </p:nvSpPr>
        <p:spPr>
          <a:xfrm>
            <a:off x="8563427" y="2238769"/>
            <a:ext cx="461986" cy="307777"/>
          </a:xfrm>
          <a:prstGeom prst="rect">
            <a:avLst/>
          </a:prstGeom>
          <a:noFill/>
        </p:spPr>
        <p:txBody>
          <a:bodyPr wrap="none" rtlCol="0">
            <a:spAutoFit/>
          </a:bodyPr>
          <a:lstStyle/>
          <a:p>
            <a:r>
              <a:rPr lang="en-US" sz="1400" b="1" smtClean="0">
                <a:latin typeface="Calibri" pitchFamily="34" charset="0"/>
              </a:rPr>
              <a:t>gun</a:t>
            </a:r>
            <a:endParaRPr lang="en-US" sz="1400" b="1">
              <a:latin typeface="Calibri" pitchFamily="34" charset="0"/>
            </a:endParaRPr>
          </a:p>
        </p:txBody>
      </p:sp>
      <p:sp>
        <p:nvSpPr>
          <p:cNvPr id="431" name="Textfeld 430"/>
          <p:cNvSpPr txBox="1"/>
          <p:nvPr/>
        </p:nvSpPr>
        <p:spPr>
          <a:xfrm>
            <a:off x="7888514" y="2449225"/>
            <a:ext cx="757580" cy="307777"/>
          </a:xfrm>
          <a:prstGeom prst="rect">
            <a:avLst/>
          </a:prstGeom>
          <a:noFill/>
        </p:spPr>
        <p:txBody>
          <a:bodyPr wrap="none" rtlCol="0">
            <a:spAutoFit/>
          </a:bodyPr>
          <a:lstStyle/>
          <a:p>
            <a:r>
              <a:rPr lang="en-US" sz="1400" b="1" smtClean="0">
                <a:latin typeface="Calibri" pitchFamily="34" charset="0"/>
              </a:rPr>
              <a:t>booster</a:t>
            </a:r>
            <a:endParaRPr lang="en-US" sz="1400" b="1">
              <a:latin typeface="Calibri" pitchFamily="34" charset="0"/>
            </a:endParaRPr>
          </a:p>
        </p:txBody>
      </p:sp>
      <p:sp>
        <p:nvSpPr>
          <p:cNvPr id="432" name="Textfeld 431"/>
          <p:cNvSpPr txBox="1"/>
          <p:nvPr/>
        </p:nvSpPr>
        <p:spPr>
          <a:xfrm>
            <a:off x="3599630" y="3037045"/>
            <a:ext cx="1483740" cy="307777"/>
          </a:xfrm>
          <a:prstGeom prst="rect">
            <a:avLst/>
          </a:prstGeom>
          <a:noFill/>
        </p:spPr>
        <p:txBody>
          <a:bodyPr wrap="none" rtlCol="0">
            <a:spAutoFit/>
          </a:bodyPr>
          <a:lstStyle/>
          <a:p>
            <a:r>
              <a:rPr lang="en-US" sz="1400" b="1" smtClean="0">
                <a:latin typeface="Calibri" pitchFamily="34" charset="0"/>
              </a:rPr>
              <a:t>linear accelerator</a:t>
            </a:r>
            <a:endParaRPr lang="en-US" sz="1400" b="1">
              <a:latin typeface="Calibri" pitchFamily="34" charset="0"/>
            </a:endParaRPr>
          </a:p>
        </p:txBody>
      </p:sp>
      <p:sp>
        <p:nvSpPr>
          <p:cNvPr id="433" name="Textfeld 432"/>
          <p:cNvSpPr txBox="1"/>
          <p:nvPr/>
        </p:nvSpPr>
        <p:spPr>
          <a:xfrm>
            <a:off x="413744" y="2144416"/>
            <a:ext cx="1079142" cy="307777"/>
          </a:xfrm>
          <a:prstGeom prst="rect">
            <a:avLst/>
          </a:prstGeom>
          <a:noFill/>
        </p:spPr>
        <p:txBody>
          <a:bodyPr wrap="none" rtlCol="0">
            <a:spAutoFit/>
          </a:bodyPr>
          <a:lstStyle/>
          <a:p>
            <a:r>
              <a:rPr lang="en-US" sz="1400" b="1" smtClean="0">
                <a:latin typeface="Calibri" pitchFamily="34" charset="0"/>
              </a:rPr>
              <a:t>beam dump</a:t>
            </a:r>
            <a:endParaRPr lang="en-US" sz="1400" b="1">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 grpId="0"/>
      <p:bldP spid="412" grpId="0"/>
      <p:bldP spid="413" grpId="0"/>
      <p:bldP spid="414" grpId="0"/>
      <p:bldP spid="415" grpId="0"/>
      <p:bldP spid="4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Approach the goals for BERLinPro in stages, tackling issues concerning beam, brightness and current</a:t>
            </a:r>
            <a:endParaRPr lang="en-US"/>
          </a:p>
        </p:txBody>
      </p:sp>
      <p:sp>
        <p:nvSpPr>
          <p:cNvPr id="4" name="Datumsplatzhalter 3"/>
          <p:cNvSpPr>
            <a:spLocks noGrp="1"/>
          </p:cNvSpPr>
          <p:nvPr>
            <p:ph type="dt" sz="half" idx="10"/>
          </p:nvPr>
        </p:nvSpPr>
        <p:spPr/>
        <p:txBody>
          <a:bodyPr/>
          <a:lstStyle/>
          <a:p>
            <a:fld id="{3E12E877-ECF0-4108-A913-39B8D4AF04EC}" type="datetime1">
              <a:rPr lang="de-DE" smtClean="0"/>
              <a:pPr/>
              <a:t>09.03.2012</a:t>
            </a:fld>
            <a:endParaRPr lang="en-US"/>
          </a:p>
        </p:txBody>
      </p:sp>
      <p:sp>
        <p:nvSpPr>
          <p:cNvPr id="5" name="Fußzeilenplatzhalter 4"/>
          <p:cNvSpPr>
            <a:spLocks noGrp="1"/>
          </p:cNvSpPr>
          <p:nvPr>
            <p:ph type="ftr" sz="quarter" idx="11"/>
          </p:nvPr>
        </p:nvSpPr>
        <p:spPr/>
        <p:txBody>
          <a:bodyPr/>
          <a:lstStyle/>
          <a:p>
            <a:r>
              <a:rPr lang="en-US" smtClean="0"/>
              <a:t>thorsten.kamps@helmholtz-berlin.de</a:t>
            </a:r>
            <a:endParaRPr lang="en-US"/>
          </a:p>
        </p:txBody>
      </p:sp>
      <p:sp>
        <p:nvSpPr>
          <p:cNvPr id="6" name="Foliennummernplatzhalter 5"/>
          <p:cNvSpPr>
            <a:spLocks noGrp="1"/>
          </p:cNvSpPr>
          <p:nvPr>
            <p:ph type="sldNum" sz="quarter" idx="12"/>
          </p:nvPr>
        </p:nvSpPr>
        <p:spPr/>
        <p:txBody>
          <a:bodyPr/>
          <a:lstStyle/>
          <a:p>
            <a:fld id="{983A9C72-3E85-4B44-9CE0-0D1BAFA6AAC0}" type="slidenum">
              <a:rPr lang="en-US" smtClean="0"/>
              <a:pPr/>
              <a:t>3</a:t>
            </a:fld>
            <a:endParaRPr lang="en-US"/>
          </a:p>
        </p:txBody>
      </p:sp>
      <p:graphicFrame>
        <p:nvGraphicFramePr>
          <p:cNvPr id="7" name="Tabelle 6"/>
          <p:cNvGraphicFramePr>
            <a:graphicFrameLocks noGrp="1"/>
          </p:cNvGraphicFramePr>
          <p:nvPr/>
        </p:nvGraphicFramePr>
        <p:xfrm>
          <a:off x="395537" y="1435576"/>
          <a:ext cx="8280919" cy="4297680"/>
        </p:xfrm>
        <a:graphic>
          <a:graphicData uri="http://schemas.openxmlformats.org/drawingml/2006/table">
            <a:tbl>
              <a:tblPr>
                <a:effectLst>
                  <a:outerShdw blurRad="63500" sx="102000" sy="102000" algn="ctr" rotWithShape="0">
                    <a:prstClr val="black">
                      <a:alpha val="40000"/>
                    </a:prstClr>
                  </a:outerShdw>
                </a:effectLst>
              </a:tblPr>
              <a:tblGrid>
                <a:gridCol w="2304255"/>
                <a:gridCol w="1656184"/>
                <a:gridCol w="2088232"/>
                <a:gridCol w="2232248"/>
              </a:tblGrid>
              <a:tr h="504056">
                <a:tc>
                  <a:txBody>
                    <a:bodyPr/>
                    <a:lstStyle/>
                    <a:p>
                      <a:pPr algn="just">
                        <a:lnSpc>
                          <a:spcPct val="115000"/>
                        </a:lnSpc>
                        <a:spcAft>
                          <a:spcPts val="0"/>
                        </a:spcAft>
                      </a:pPr>
                      <a:endParaRPr lang="de-DE" sz="1200">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US" sz="1200" b="1" smtClean="0">
                          <a:solidFill>
                            <a:schemeClr val="bg1"/>
                          </a:solidFill>
                          <a:latin typeface="+mn-lt"/>
                          <a:ea typeface="Times New Roman"/>
                        </a:rPr>
                        <a:t>Gun0 (HoBiCaT)</a:t>
                      </a:r>
                      <a:endParaRPr lang="de-DE" sz="1200">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US" sz="1200" b="1" smtClean="0">
                          <a:solidFill>
                            <a:schemeClr val="bg1"/>
                          </a:solidFill>
                          <a:latin typeface="+mn-lt"/>
                          <a:ea typeface="Times New Roman"/>
                        </a:rPr>
                        <a:t>Gun1</a:t>
                      </a:r>
                      <a:endParaRPr lang="de-DE" sz="1200">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US" sz="1200" b="1" smtClean="0">
                          <a:solidFill>
                            <a:schemeClr val="bg1"/>
                          </a:solidFill>
                          <a:latin typeface="+mn-lt"/>
                          <a:ea typeface="Times New Roman"/>
                        </a:rPr>
                        <a:t>Gun2</a:t>
                      </a:r>
                      <a:endParaRPr lang="de-DE" sz="1200">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r>
              <a:tr h="526855">
                <a:tc>
                  <a:txBody>
                    <a:bodyPr/>
                    <a:lstStyle/>
                    <a:p>
                      <a:pPr algn="l">
                        <a:lnSpc>
                          <a:spcPct val="115000"/>
                        </a:lnSpc>
                        <a:spcAft>
                          <a:spcPts val="0"/>
                        </a:spcAft>
                      </a:pPr>
                      <a:r>
                        <a:rPr lang="en-US" sz="1200">
                          <a:solidFill>
                            <a:schemeClr val="bg1"/>
                          </a:solidFill>
                          <a:latin typeface="+mn-lt"/>
                          <a:ea typeface="Times New Roman"/>
                        </a:rPr>
                        <a:t>Goal</a:t>
                      </a:r>
                      <a:endParaRPr lang="de-DE" sz="1200">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l">
                        <a:lnSpc>
                          <a:spcPct val="115000"/>
                        </a:lnSpc>
                        <a:spcAft>
                          <a:spcPts val="0"/>
                        </a:spcAft>
                      </a:pPr>
                      <a:r>
                        <a:rPr lang="en-US" sz="1200" b="1">
                          <a:solidFill>
                            <a:schemeClr val="bg1"/>
                          </a:solidFill>
                          <a:latin typeface="+mn-lt"/>
                          <a:ea typeface="Times New Roman"/>
                        </a:rPr>
                        <a:t>Beam </a:t>
                      </a:r>
                      <a:r>
                        <a:rPr lang="en-US" sz="1200" b="1" smtClean="0">
                          <a:solidFill>
                            <a:schemeClr val="bg1"/>
                          </a:solidFill>
                          <a:latin typeface="+mn-lt"/>
                          <a:ea typeface="Times New Roman"/>
                        </a:rPr>
                        <a:t>Demonstration</a:t>
                      </a:r>
                      <a:endParaRPr lang="en-US" sz="1200" b="1" baseline="0" smtClean="0">
                        <a:solidFill>
                          <a:schemeClr val="bg1"/>
                        </a:solidFill>
                        <a:latin typeface="+mn-lt"/>
                        <a:ea typeface="Times New Roman"/>
                      </a:endParaRPr>
                    </a:p>
                    <a:p>
                      <a:pPr algn="l">
                        <a:lnSpc>
                          <a:spcPct val="115000"/>
                        </a:lnSpc>
                        <a:spcAft>
                          <a:spcPts val="0"/>
                        </a:spcAft>
                      </a:pPr>
                      <a:r>
                        <a:rPr lang="en-US" sz="1200" b="1" baseline="0" smtClean="0">
                          <a:solidFill>
                            <a:schemeClr val="bg1"/>
                          </a:solidFill>
                          <a:latin typeface="+mn-lt"/>
                          <a:ea typeface="Times New Roman"/>
                        </a:rPr>
                        <a:t>(First beam April 2011)</a:t>
                      </a:r>
                      <a:endParaRPr lang="de-DE" sz="1200" b="1">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l">
                        <a:lnSpc>
                          <a:spcPct val="115000"/>
                        </a:lnSpc>
                        <a:spcAft>
                          <a:spcPts val="0"/>
                        </a:spcAft>
                      </a:pPr>
                      <a:r>
                        <a:rPr lang="en-US" sz="1200" b="1" smtClean="0">
                          <a:solidFill>
                            <a:schemeClr val="bg1"/>
                          </a:solidFill>
                          <a:latin typeface="+mn-lt"/>
                          <a:ea typeface="Times New Roman"/>
                        </a:rPr>
                        <a:t>High brightness </a:t>
                      </a:r>
                      <a:endParaRPr lang="de-DE" sz="1200" b="1">
                        <a:solidFill>
                          <a:schemeClr val="bg1"/>
                        </a:solidFill>
                        <a:latin typeface="+mn-lt"/>
                        <a:ea typeface="Times New Roman"/>
                      </a:endParaRPr>
                    </a:p>
                    <a:p>
                      <a:pPr algn="l">
                        <a:lnSpc>
                          <a:spcPct val="115000"/>
                        </a:lnSpc>
                        <a:spcAft>
                          <a:spcPts val="0"/>
                        </a:spcAft>
                      </a:pPr>
                      <a:r>
                        <a:rPr lang="en-US" sz="1200" b="1">
                          <a:solidFill>
                            <a:schemeClr val="bg1"/>
                          </a:solidFill>
                          <a:latin typeface="+mn-lt"/>
                          <a:ea typeface="Times New Roman"/>
                        </a:rPr>
                        <a:t>R&amp;D </a:t>
                      </a:r>
                      <a:r>
                        <a:rPr lang="en-US" sz="1200" b="1" smtClean="0">
                          <a:solidFill>
                            <a:schemeClr val="bg1"/>
                          </a:solidFill>
                          <a:latin typeface="+mn-lt"/>
                          <a:ea typeface="Times New Roman"/>
                        </a:rPr>
                        <a:t>gun (2014)</a:t>
                      </a:r>
                      <a:endParaRPr lang="de-DE" sz="1200" b="1">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l">
                        <a:lnSpc>
                          <a:spcPct val="115000"/>
                        </a:lnSpc>
                        <a:spcAft>
                          <a:spcPts val="0"/>
                        </a:spcAft>
                      </a:pPr>
                      <a:r>
                        <a:rPr lang="en-US" sz="1200" b="1" smtClean="0">
                          <a:solidFill>
                            <a:schemeClr val="bg1"/>
                          </a:solidFill>
                          <a:latin typeface="+mn-lt"/>
                          <a:ea typeface="Times New Roman"/>
                        </a:rPr>
                        <a:t>High average</a:t>
                      </a:r>
                      <a:r>
                        <a:rPr lang="en-US" sz="1200" b="1" baseline="0" smtClean="0">
                          <a:solidFill>
                            <a:schemeClr val="bg1"/>
                          </a:solidFill>
                          <a:latin typeface="+mn-lt"/>
                          <a:ea typeface="Times New Roman"/>
                        </a:rPr>
                        <a:t> c</a:t>
                      </a:r>
                      <a:r>
                        <a:rPr lang="en-US" sz="1200" b="1" smtClean="0">
                          <a:solidFill>
                            <a:schemeClr val="bg1"/>
                          </a:solidFill>
                          <a:latin typeface="+mn-lt"/>
                          <a:ea typeface="Times New Roman"/>
                        </a:rPr>
                        <a:t>urrent</a:t>
                      </a:r>
                      <a:endParaRPr lang="de-DE" sz="1200" b="1">
                        <a:solidFill>
                          <a:schemeClr val="bg1"/>
                        </a:solidFill>
                        <a:latin typeface="+mn-lt"/>
                        <a:ea typeface="Times New Roman"/>
                      </a:endParaRPr>
                    </a:p>
                    <a:p>
                      <a:pPr algn="l">
                        <a:lnSpc>
                          <a:spcPct val="115000"/>
                        </a:lnSpc>
                        <a:spcAft>
                          <a:spcPts val="0"/>
                        </a:spcAft>
                      </a:pPr>
                      <a:r>
                        <a:rPr lang="en-US" sz="1200" b="1">
                          <a:solidFill>
                            <a:schemeClr val="bg1"/>
                          </a:solidFill>
                          <a:latin typeface="+mn-lt"/>
                          <a:ea typeface="Times New Roman"/>
                        </a:rPr>
                        <a:t>p</a:t>
                      </a:r>
                      <a:r>
                        <a:rPr lang="en-US" sz="1200" b="1" smtClean="0">
                          <a:solidFill>
                            <a:schemeClr val="bg1"/>
                          </a:solidFill>
                          <a:latin typeface="+mn-lt"/>
                          <a:ea typeface="Times New Roman"/>
                        </a:rPr>
                        <a:t>roduction gun (2015)</a:t>
                      </a:r>
                      <a:endParaRPr lang="de-DE" sz="1200" b="1">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265233">
                <a:tc>
                  <a:txBody>
                    <a:bodyPr/>
                    <a:lstStyle/>
                    <a:p>
                      <a:pPr algn="l">
                        <a:lnSpc>
                          <a:spcPct val="115000"/>
                        </a:lnSpc>
                        <a:spcAft>
                          <a:spcPts val="0"/>
                        </a:spcAft>
                      </a:pPr>
                      <a:r>
                        <a:rPr lang="en-US" sz="1200">
                          <a:solidFill>
                            <a:schemeClr val="bg1"/>
                          </a:solidFill>
                          <a:latin typeface="+mn-lt"/>
                          <a:ea typeface="Times New Roman"/>
                        </a:rPr>
                        <a:t>Cathode material</a:t>
                      </a:r>
                      <a:endParaRPr lang="de-DE" sz="1200">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l">
                        <a:lnSpc>
                          <a:spcPct val="115000"/>
                        </a:lnSpc>
                        <a:spcAft>
                          <a:spcPts val="0"/>
                        </a:spcAft>
                      </a:pPr>
                      <a:r>
                        <a:rPr lang="en-US" sz="1200" b="1" smtClean="0">
                          <a:solidFill>
                            <a:schemeClr val="bg1"/>
                          </a:solidFill>
                          <a:latin typeface="+mn-lt"/>
                          <a:ea typeface="Times New Roman"/>
                        </a:rPr>
                        <a:t>Pb (SC)</a:t>
                      </a:r>
                      <a:endParaRPr lang="de-DE" sz="1200" b="1">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2">
                  <a:txBody>
                    <a:bodyPr/>
                    <a:lstStyle/>
                    <a:p>
                      <a:pPr algn="ctr">
                        <a:lnSpc>
                          <a:spcPct val="115000"/>
                        </a:lnSpc>
                        <a:spcAft>
                          <a:spcPts val="0"/>
                        </a:spcAft>
                      </a:pPr>
                      <a:r>
                        <a:rPr lang="en-US" sz="1200" b="1" smtClean="0">
                          <a:solidFill>
                            <a:schemeClr val="bg1"/>
                          </a:solidFill>
                          <a:latin typeface="+mn-lt"/>
                          <a:ea typeface="Times New Roman"/>
                        </a:rPr>
                        <a:t>CsK</a:t>
                      </a:r>
                      <a:r>
                        <a:rPr lang="en-US" sz="1200" b="1" baseline="-25000" smtClean="0">
                          <a:solidFill>
                            <a:schemeClr val="bg1"/>
                          </a:solidFill>
                          <a:latin typeface="+mn-lt"/>
                          <a:ea typeface="Times New Roman"/>
                        </a:rPr>
                        <a:t>2</a:t>
                      </a:r>
                      <a:r>
                        <a:rPr lang="en-US" sz="1200" b="1" smtClean="0">
                          <a:solidFill>
                            <a:schemeClr val="bg1"/>
                          </a:solidFill>
                          <a:latin typeface="+mn-lt"/>
                          <a:ea typeface="Times New Roman"/>
                        </a:rPr>
                        <a:t>Sb (NC)</a:t>
                      </a:r>
                      <a:endParaRPr lang="de-DE" sz="1200" b="1">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en-US"/>
                    </a:p>
                  </a:txBody>
                  <a:tcPr/>
                </a:tc>
              </a:tr>
              <a:tr h="310831">
                <a:tc>
                  <a:txBody>
                    <a:bodyPr/>
                    <a:lstStyle/>
                    <a:p>
                      <a:pPr algn="l">
                        <a:lnSpc>
                          <a:spcPct val="115000"/>
                        </a:lnSpc>
                        <a:spcAft>
                          <a:spcPts val="0"/>
                        </a:spcAft>
                      </a:pPr>
                      <a:r>
                        <a:rPr lang="de-DE" sz="1200" smtClean="0">
                          <a:solidFill>
                            <a:schemeClr val="bg1"/>
                          </a:solidFill>
                          <a:latin typeface="+mn-lt"/>
                          <a:ea typeface="Times New Roman"/>
                        </a:rPr>
                        <a:t>Cathode QE</a:t>
                      </a:r>
                      <a:r>
                        <a:rPr lang="de-DE" sz="1200" baseline="-25000" smtClean="0">
                          <a:solidFill>
                            <a:schemeClr val="bg1"/>
                          </a:solidFill>
                          <a:latin typeface="+mn-lt"/>
                          <a:ea typeface="Times New Roman"/>
                        </a:rPr>
                        <a:t>max</a:t>
                      </a:r>
                      <a:endParaRPr lang="de-DE" sz="1200" baseline="-25000">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l">
                        <a:lnSpc>
                          <a:spcPct val="115000"/>
                        </a:lnSpc>
                        <a:spcAft>
                          <a:spcPts val="0"/>
                        </a:spcAft>
                      </a:pPr>
                      <a:r>
                        <a:rPr lang="de-DE" sz="1200" b="1" smtClean="0">
                          <a:solidFill>
                            <a:schemeClr val="bg1"/>
                          </a:solidFill>
                          <a:latin typeface="+mn-lt"/>
                          <a:ea typeface="Times New Roman"/>
                        </a:rPr>
                        <a:t>1*10^-4</a:t>
                      </a:r>
                      <a:r>
                        <a:rPr lang="de-DE" sz="1200" b="1" baseline="0" smtClean="0">
                          <a:solidFill>
                            <a:schemeClr val="bg1"/>
                          </a:solidFill>
                          <a:latin typeface="+mn-lt"/>
                          <a:ea typeface="Times New Roman"/>
                        </a:rPr>
                        <a:t>@258 nm</a:t>
                      </a:r>
                      <a:r>
                        <a:rPr lang="de-DE" sz="1200" b="1" baseline="30000" smtClean="0">
                          <a:solidFill>
                            <a:schemeClr val="bg1"/>
                          </a:solidFill>
                          <a:latin typeface="+mn-lt"/>
                          <a:ea typeface="Times New Roman"/>
                        </a:rPr>
                        <a:t>*</a:t>
                      </a:r>
                      <a:endParaRPr lang="de-DE" sz="1200" b="1">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2">
                  <a:txBody>
                    <a:bodyPr/>
                    <a:lstStyle/>
                    <a:p>
                      <a:pPr algn="ctr">
                        <a:lnSpc>
                          <a:spcPct val="115000"/>
                        </a:lnSpc>
                        <a:spcAft>
                          <a:spcPts val="0"/>
                        </a:spcAft>
                      </a:pPr>
                      <a:r>
                        <a:rPr lang="de-DE" sz="1200" b="1" smtClean="0">
                          <a:solidFill>
                            <a:schemeClr val="bg1"/>
                          </a:solidFill>
                          <a:latin typeface="+mn-lt"/>
                          <a:ea typeface="Times New Roman"/>
                        </a:rPr>
                        <a:t>1*10^-2</a:t>
                      </a:r>
                      <a:r>
                        <a:rPr lang="de-DE" sz="1200" b="1" baseline="0" smtClean="0">
                          <a:solidFill>
                            <a:schemeClr val="bg1"/>
                          </a:solidFill>
                          <a:latin typeface="+mn-lt"/>
                          <a:ea typeface="Times New Roman"/>
                        </a:rPr>
                        <a:t>@532 nm</a:t>
                      </a:r>
                      <a:endParaRPr lang="de-DE" sz="1200" b="1">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en-US"/>
                    </a:p>
                  </a:txBody>
                  <a:tcPr/>
                </a:tc>
              </a:tr>
              <a:tr h="288032">
                <a:tc>
                  <a:txBody>
                    <a:bodyPr/>
                    <a:lstStyle/>
                    <a:p>
                      <a:pPr algn="l">
                        <a:lnSpc>
                          <a:spcPct val="115000"/>
                        </a:lnSpc>
                        <a:spcAft>
                          <a:spcPts val="0"/>
                        </a:spcAft>
                      </a:pPr>
                      <a:r>
                        <a:rPr lang="en-US" sz="1200" smtClean="0">
                          <a:solidFill>
                            <a:schemeClr val="bg1"/>
                          </a:solidFill>
                          <a:latin typeface="+mn-lt"/>
                          <a:ea typeface="Times New Roman"/>
                        </a:rPr>
                        <a:t>Drive laser wavelength</a:t>
                      </a:r>
                      <a:endParaRPr lang="de-DE" sz="1200">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l">
                        <a:lnSpc>
                          <a:spcPct val="115000"/>
                        </a:lnSpc>
                        <a:spcAft>
                          <a:spcPts val="0"/>
                        </a:spcAft>
                      </a:pPr>
                      <a:r>
                        <a:rPr lang="en-US" sz="1200" b="1">
                          <a:solidFill>
                            <a:schemeClr val="bg1"/>
                          </a:solidFill>
                          <a:latin typeface="+mn-lt"/>
                          <a:ea typeface="Times New Roman"/>
                        </a:rPr>
                        <a:t>258 </a:t>
                      </a:r>
                      <a:r>
                        <a:rPr lang="en-US" sz="1200" b="1" smtClean="0">
                          <a:solidFill>
                            <a:schemeClr val="bg1"/>
                          </a:solidFill>
                          <a:latin typeface="+mn-lt"/>
                          <a:ea typeface="Times New Roman"/>
                        </a:rPr>
                        <a:t>nm</a:t>
                      </a:r>
                      <a:endParaRPr lang="de-DE" sz="1200" b="1">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2">
                  <a:txBody>
                    <a:bodyPr/>
                    <a:lstStyle/>
                    <a:p>
                      <a:pPr algn="ctr">
                        <a:lnSpc>
                          <a:spcPct val="115000"/>
                        </a:lnSpc>
                        <a:spcAft>
                          <a:spcPts val="0"/>
                        </a:spcAft>
                      </a:pPr>
                      <a:r>
                        <a:rPr lang="en-US" sz="1200" b="1" smtClean="0">
                          <a:solidFill>
                            <a:schemeClr val="bg1"/>
                          </a:solidFill>
                          <a:latin typeface="+mn-lt"/>
                          <a:ea typeface="Times New Roman"/>
                        </a:rPr>
                        <a:t>532 </a:t>
                      </a:r>
                      <a:r>
                        <a:rPr lang="en-US" sz="1200" b="1">
                          <a:solidFill>
                            <a:schemeClr val="bg1"/>
                          </a:solidFill>
                          <a:latin typeface="+mn-lt"/>
                          <a:ea typeface="Times New Roman"/>
                        </a:rPr>
                        <a:t>nm</a:t>
                      </a:r>
                      <a:endParaRPr lang="de-DE" sz="1200" b="1">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en-US"/>
                    </a:p>
                  </a:txBody>
                  <a:tcPr/>
                </a:tc>
              </a:tr>
              <a:tr h="265233">
                <a:tc>
                  <a:txBody>
                    <a:bodyPr/>
                    <a:lstStyle/>
                    <a:p>
                      <a:pPr algn="l">
                        <a:lnSpc>
                          <a:spcPct val="115000"/>
                        </a:lnSpc>
                        <a:spcAft>
                          <a:spcPts val="0"/>
                        </a:spcAft>
                      </a:pPr>
                      <a:r>
                        <a:rPr lang="en-US" sz="1200" smtClean="0">
                          <a:solidFill>
                            <a:schemeClr val="bg1"/>
                          </a:solidFill>
                          <a:latin typeface="+mn-lt"/>
                          <a:ea typeface="Times New Roman"/>
                        </a:rPr>
                        <a:t>Drive laser pulse</a:t>
                      </a:r>
                      <a:r>
                        <a:rPr lang="en-US" sz="1200" baseline="0" smtClean="0">
                          <a:solidFill>
                            <a:schemeClr val="bg1"/>
                          </a:solidFill>
                          <a:latin typeface="+mn-lt"/>
                          <a:ea typeface="Times New Roman"/>
                        </a:rPr>
                        <a:t> length and shape</a:t>
                      </a:r>
                      <a:endParaRPr lang="de-DE" sz="1200">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l">
                        <a:lnSpc>
                          <a:spcPct val="115000"/>
                        </a:lnSpc>
                        <a:spcAft>
                          <a:spcPts val="0"/>
                        </a:spcAft>
                      </a:pPr>
                      <a:r>
                        <a:rPr lang="en-US" sz="1200" b="1" smtClean="0">
                          <a:solidFill>
                            <a:schemeClr val="bg1"/>
                          </a:solidFill>
                          <a:latin typeface="+mn-lt"/>
                          <a:ea typeface="Times New Roman"/>
                        </a:rPr>
                        <a:t>2.5</a:t>
                      </a:r>
                      <a:r>
                        <a:rPr lang="en-US" sz="1200" b="1" baseline="0" smtClean="0">
                          <a:solidFill>
                            <a:schemeClr val="bg1"/>
                          </a:solidFill>
                          <a:latin typeface="+mn-lt"/>
                          <a:ea typeface="Times New Roman"/>
                        </a:rPr>
                        <a:t> ps fwhm Gaussian</a:t>
                      </a:r>
                      <a:endParaRPr lang="de-DE" sz="1200" b="1">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b="1" smtClean="0">
                          <a:solidFill>
                            <a:schemeClr val="bg1"/>
                          </a:solidFill>
                          <a:latin typeface="+mn-lt"/>
                          <a:ea typeface="Times New Roman"/>
                        </a:rPr>
                        <a:t>≤ 20 ps</a:t>
                      </a:r>
                      <a:r>
                        <a:rPr lang="en-US" sz="1200" b="1" baseline="0" smtClean="0">
                          <a:solidFill>
                            <a:schemeClr val="bg1"/>
                          </a:solidFill>
                          <a:latin typeface="+mn-lt"/>
                          <a:ea typeface="Times New Roman"/>
                        </a:rPr>
                        <a:t> fwhm</a:t>
                      </a:r>
                      <a:r>
                        <a:rPr lang="en-US" sz="1200" b="1" smtClean="0">
                          <a:solidFill>
                            <a:schemeClr val="bg1"/>
                          </a:solidFill>
                          <a:latin typeface="+mn-lt"/>
                          <a:ea typeface="Times New Roman"/>
                        </a:rPr>
                        <a:t> Gaussian</a:t>
                      </a:r>
                      <a:endParaRPr lang="de-DE" sz="1200" b="1" smtClean="0">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l">
                        <a:lnSpc>
                          <a:spcPct val="115000"/>
                        </a:lnSpc>
                        <a:spcAft>
                          <a:spcPts val="0"/>
                        </a:spcAft>
                      </a:pPr>
                      <a:r>
                        <a:rPr lang="en-US" sz="1200" b="1" smtClean="0">
                          <a:solidFill>
                            <a:schemeClr val="bg1"/>
                          </a:solidFill>
                          <a:latin typeface="+mn-lt"/>
                          <a:ea typeface="Times New Roman"/>
                        </a:rPr>
                        <a:t> ≤ 20 ps</a:t>
                      </a:r>
                      <a:r>
                        <a:rPr lang="en-US" sz="1200" b="1" baseline="0" smtClean="0">
                          <a:solidFill>
                            <a:schemeClr val="bg1"/>
                          </a:solidFill>
                          <a:latin typeface="+mn-lt"/>
                          <a:ea typeface="Times New Roman"/>
                        </a:rPr>
                        <a:t> fwhm  Gaussian/Flat-top</a:t>
                      </a:r>
                      <a:endParaRPr lang="de-DE" sz="1200" b="1">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288032">
                <a:tc>
                  <a:txBody>
                    <a:bodyPr/>
                    <a:lstStyle/>
                    <a:p>
                      <a:pPr algn="l">
                        <a:lnSpc>
                          <a:spcPct val="115000"/>
                        </a:lnSpc>
                        <a:spcAft>
                          <a:spcPts val="0"/>
                        </a:spcAft>
                      </a:pPr>
                      <a:r>
                        <a:rPr lang="en-US" sz="1200">
                          <a:solidFill>
                            <a:schemeClr val="bg1"/>
                          </a:solidFill>
                          <a:latin typeface="+mn-lt"/>
                          <a:ea typeface="Times New Roman"/>
                        </a:rPr>
                        <a:t>Repetition rate</a:t>
                      </a:r>
                      <a:endParaRPr lang="de-DE" sz="1200">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l">
                        <a:lnSpc>
                          <a:spcPct val="115000"/>
                        </a:lnSpc>
                        <a:spcAft>
                          <a:spcPts val="0"/>
                        </a:spcAft>
                      </a:pPr>
                      <a:r>
                        <a:rPr lang="en-US" sz="1200" b="1" smtClean="0">
                          <a:solidFill>
                            <a:schemeClr val="bg1"/>
                          </a:solidFill>
                          <a:latin typeface="+mn-lt"/>
                          <a:ea typeface="Times New Roman"/>
                        </a:rPr>
                        <a:t>8</a:t>
                      </a:r>
                      <a:r>
                        <a:rPr lang="en-US" sz="1200" b="1" baseline="0" smtClean="0">
                          <a:solidFill>
                            <a:schemeClr val="bg1"/>
                          </a:solidFill>
                          <a:latin typeface="+mn-lt"/>
                          <a:ea typeface="Times New Roman"/>
                        </a:rPr>
                        <a:t> kHz</a:t>
                      </a:r>
                      <a:endParaRPr lang="de-DE" sz="1200" b="1">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l">
                        <a:lnSpc>
                          <a:spcPct val="115000"/>
                        </a:lnSpc>
                        <a:spcAft>
                          <a:spcPts val="0"/>
                        </a:spcAft>
                      </a:pPr>
                      <a:r>
                        <a:rPr lang="en-US" sz="1200" b="1">
                          <a:solidFill>
                            <a:schemeClr val="bg1"/>
                          </a:solidFill>
                          <a:latin typeface="+mn-lt"/>
                          <a:ea typeface="Times New Roman"/>
                        </a:rPr>
                        <a:t>54 </a:t>
                      </a:r>
                      <a:r>
                        <a:rPr lang="en-US" sz="1200" b="1" smtClean="0">
                          <a:solidFill>
                            <a:schemeClr val="bg1"/>
                          </a:solidFill>
                          <a:latin typeface="+mn-lt"/>
                          <a:ea typeface="Times New Roman"/>
                        </a:rPr>
                        <a:t>MHz/25 Hz</a:t>
                      </a:r>
                      <a:endParaRPr lang="de-DE" sz="1200" b="1">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l">
                        <a:lnSpc>
                          <a:spcPct val="115000"/>
                        </a:lnSpc>
                        <a:spcAft>
                          <a:spcPts val="0"/>
                        </a:spcAft>
                      </a:pPr>
                      <a:r>
                        <a:rPr lang="en-US" sz="1200" b="1">
                          <a:solidFill>
                            <a:schemeClr val="bg1"/>
                          </a:solidFill>
                          <a:latin typeface="+mn-lt"/>
                          <a:ea typeface="Times New Roman"/>
                        </a:rPr>
                        <a:t>1.3 GHz</a:t>
                      </a:r>
                      <a:endParaRPr lang="de-DE" sz="1200" b="1">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263428">
                <a:tc>
                  <a:txBody>
                    <a:bodyPr/>
                    <a:lstStyle/>
                    <a:p>
                      <a:pPr algn="l">
                        <a:lnSpc>
                          <a:spcPct val="115000"/>
                        </a:lnSpc>
                        <a:spcAft>
                          <a:spcPts val="0"/>
                        </a:spcAft>
                      </a:pPr>
                      <a:r>
                        <a:rPr lang="en-US" sz="1200" smtClean="0">
                          <a:solidFill>
                            <a:schemeClr val="bg1"/>
                          </a:solidFill>
                          <a:latin typeface="+mn-lt"/>
                          <a:ea typeface="Times New Roman"/>
                        </a:rPr>
                        <a:t>Electric peak field in cavity</a:t>
                      </a:r>
                      <a:endParaRPr lang="de-DE" sz="1200">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l"/>
                      <a:r>
                        <a:rPr lang="en-US" sz="1200" b="1" smtClean="0">
                          <a:solidFill>
                            <a:schemeClr val="bg1"/>
                          </a:solidFill>
                        </a:rPr>
                        <a:t>20 MV/m</a:t>
                      </a:r>
                      <a:r>
                        <a:rPr lang="de-DE" sz="1200" b="1" baseline="30000" smtClean="0">
                          <a:solidFill>
                            <a:schemeClr val="bg1"/>
                          </a:solidFill>
                          <a:latin typeface="+mn-lt"/>
                          <a:ea typeface="Times New Roman"/>
                        </a:rPr>
                        <a:t>*</a:t>
                      </a:r>
                      <a:endParaRPr lang="en-US" sz="1200" b="1">
                        <a:solidFill>
                          <a:schemeClr val="bg1"/>
                        </a:solidFil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2">
                  <a:txBody>
                    <a:bodyPr/>
                    <a:lstStyle/>
                    <a:p>
                      <a:pPr algn="l">
                        <a:lnSpc>
                          <a:spcPct val="115000"/>
                        </a:lnSpc>
                        <a:spcAft>
                          <a:spcPts val="0"/>
                        </a:spcAft>
                      </a:pPr>
                      <a:r>
                        <a:rPr lang="en-US" sz="1200" b="1" smtClean="0">
                          <a:solidFill>
                            <a:schemeClr val="bg1"/>
                          </a:solidFill>
                          <a:latin typeface="+mn-lt"/>
                          <a:ea typeface="Times New Roman"/>
                        </a:rPr>
                        <a:t>≥ 10 MV/m</a:t>
                      </a:r>
                      <a:endParaRPr lang="de-DE" sz="1200" b="1">
                        <a:solidFill>
                          <a:schemeClr val="bg1"/>
                        </a:solidFill>
                        <a:latin typeface="+mn-lt"/>
                        <a:ea typeface="Times New Roman"/>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en-US"/>
                    </a:p>
                  </a:txBody>
                  <a:tcPr/>
                </a:tc>
              </a:tr>
              <a:tr h="240628">
                <a:tc>
                  <a:txBody>
                    <a:bodyPr/>
                    <a:lstStyle/>
                    <a:p>
                      <a:pPr algn="l">
                        <a:lnSpc>
                          <a:spcPct val="115000"/>
                        </a:lnSpc>
                        <a:spcAft>
                          <a:spcPts val="0"/>
                        </a:spcAft>
                      </a:pPr>
                      <a:r>
                        <a:rPr lang="en-US" sz="1200">
                          <a:solidFill>
                            <a:schemeClr val="bg1"/>
                          </a:solidFill>
                          <a:latin typeface="+mn-lt"/>
                          <a:ea typeface="Times New Roman"/>
                        </a:rPr>
                        <a:t>Operation launch </a:t>
                      </a:r>
                      <a:r>
                        <a:rPr lang="en-US" sz="1200" smtClean="0">
                          <a:solidFill>
                            <a:schemeClr val="bg1"/>
                          </a:solidFill>
                          <a:latin typeface="+mn-lt"/>
                          <a:ea typeface="Times New Roman"/>
                        </a:rPr>
                        <a:t>field on cathode</a:t>
                      </a:r>
                      <a:endParaRPr lang="de-DE" sz="1200">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l"/>
                      <a:r>
                        <a:rPr lang="en-US" sz="1200" b="1" smtClean="0">
                          <a:solidFill>
                            <a:schemeClr val="bg1"/>
                          </a:solidFill>
                        </a:rPr>
                        <a:t>5 MV/m</a:t>
                      </a:r>
                      <a:r>
                        <a:rPr lang="de-DE" sz="1200" b="1" baseline="30000" smtClean="0">
                          <a:solidFill>
                            <a:schemeClr val="bg1"/>
                          </a:solidFill>
                          <a:latin typeface="+mn-lt"/>
                          <a:ea typeface="Times New Roman"/>
                        </a:rPr>
                        <a:t>*</a:t>
                      </a:r>
                      <a:endParaRPr lang="en-US" sz="1200" b="1">
                        <a:solidFill>
                          <a:schemeClr val="bg1"/>
                        </a:solidFil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2">
                  <a:txBody>
                    <a:bodyPr/>
                    <a:lstStyle/>
                    <a:p>
                      <a:pPr algn="l">
                        <a:lnSpc>
                          <a:spcPct val="115000"/>
                        </a:lnSpc>
                        <a:spcAft>
                          <a:spcPts val="0"/>
                        </a:spcAft>
                      </a:pPr>
                      <a:r>
                        <a:rPr lang="en-US" sz="1200" b="1">
                          <a:solidFill>
                            <a:schemeClr val="bg1"/>
                          </a:solidFill>
                          <a:latin typeface="+mn-lt"/>
                          <a:ea typeface="Times New Roman"/>
                        </a:rPr>
                        <a:t>≥ 10 MV/m</a:t>
                      </a:r>
                      <a:endParaRPr lang="de-DE" sz="1200" b="1">
                        <a:solidFill>
                          <a:schemeClr val="bg1"/>
                        </a:solidFill>
                        <a:latin typeface="+mn-lt"/>
                        <a:ea typeface="Times New Roman"/>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en-US"/>
                    </a:p>
                  </a:txBody>
                  <a:tcPr/>
                </a:tc>
              </a:tr>
              <a:tr h="263428">
                <a:tc>
                  <a:txBody>
                    <a:bodyPr/>
                    <a:lstStyle/>
                    <a:p>
                      <a:pPr algn="l">
                        <a:lnSpc>
                          <a:spcPct val="115000"/>
                        </a:lnSpc>
                        <a:spcAft>
                          <a:spcPts val="0"/>
                        </a:spcAft>
                      </a:pPr>
                      <a:r>
                        <a:rPr lang="en-US" sz="1200">
                          <a:solidFill>
                            <a:schemeClr val="bg1"/>
                          </a:solidFill>
                          <a:latin typeface="+mn-lt"/>
                          <a:ea typeface="Times New Roman"/>
                        </a:rPr>
                        <a:t>Electron </a:t>
                      </a:r>
                      <a:r>
                        <a:rPr lang="en-US" sz="1200" smtClean="0">
                          <a:solidFill>
                            <a:schemeClr val="bg1"/>
                          </a:solidFill>
                          <a:latin typeface="+mn-lt"/>
                          <a:ea typeface="Times New Roman"/>
                        </a:rPr>
                        <a:t>exit energy</a:t>
                      </a:r>
                      <a:endParaRPr lang="de-DE" sz="1200">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l"/>
                      <a:r>
                        <a:rPr lang="en-US" sz="1200" b="1" smtClean="0">
                          <a:solidFill>
                            <a:schemeClr val="bg1"/>
                          </a:solidFill>
                          <a:latin typeface="+mn-lt"/>
                          <a:ea typeface="Times New Roman"/>
                        </a:rPr>
                        <a:t>1.8 MeV</a:t>
                      </a:r>
                      <a:r>
                        <a:rPr lang="de-DE" sz="1200" b="1" baseline="30000" smtClean="0">
                          <a:solidFill>
                            <a:schemeClr val="bg1"/>
                          </a:solidFill>
                          <a:latin typeface="+mn-lt"/>
                          <a:ea typeface="Times New Roman"/>
                        </a:rPr>
                        <a:t>*</a:t>
                      </a:r>
                      <a:endParaRPr lang="en-US" sz="1200" b="1">
                        <a:solidFill>
                          <a:schemeClr val="bg1"/>
                        </a:solidFil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2">
                  <a:txBody>
                    <a:bodyPr/>
                    <a:lstStyle/>
                    <a:p>
                      <a:pPr algn="l">
                        <a:lnSpc>
                          <a:spcPct val="115000"/>
                        </a:lnSpc>
                        <a:spcAft>
                          <a:spcPts val="0"/>
                        </a:spcAft>
                      </a:pPr>
                      <a:r>
                        <a:rPr lang="en-US" sz="1200" b="1">
                          <a:solidFill>
                            <a:schemeClr val="bg1"/>
                          </a:solidFill>
                          <a:latin typeface="+mn-lt"/>
                          <a:ea typeface="Times New Roman"/>
                        </a:rPr>
                        <a:t>≥ 1.5 MeV</a:t>
                      </a:r>
                      <a:endParaRPr lang="de-DE" sz="1200" b="1">
                        <a:solidFill>
                          <a:schemeClr val="bg1"/>
                        </a:solidFill>
                        <a:latin typeface="+mn-lt"/>
                        <a:ea typeface="Times New Roman"/>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en-US"/>
                    </a:p>
                  </a:txBody>
                  <a:tcPr/>
                </a:tc>
              </a:tr>
              <a:tr h="263428">
                <a:tc>
                  <a:txBody>
                    <a:bodyPr/>
                    <a:lstStyle/>
                    <a:p>
                      <a:pPr algn="l">
                        <a:lnSpc>
                          <a:spcPct val="115000"/>
                        </a:lnSpc>
                        <a:spcAft>
                          <a:spcPts val="0"/>
                        </a:spcAft>
                      </a:pPr>
                      <a:r>
                        <a:rPr lang="en-US" sz="1200">
                          <a:solidFill>
                            <a:schemeClr val="bg1"/>
                          </a:solidFill>
                          <a:latin typeface="+mn-lt"/>
                          <a:ea typeface="Times New Roman"/>
                        </a:rPr>
                        <a:t>Bunch charge</a:t>
                      </a:r>
                      <a:endParaRPr lang="de-DE" sz="1200">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l"/>
                      <a:r>
                        <a:rPr lang="en-US" sz="1200" b="1" smtClean="0">
                          <a:solidFill>
                            <a:schemeClr val="bg1"/>
                          </a:solidFill>
                        </a:rPr>
                        <a:t>6 pC</a:t>
                      </a:r>
                      <a:r>
                        <a:rPr lang="de-DE" sz="1200" b="1" baseline="30000" smtClean="0">
                          <a:solidFill>
                            <a:schemeClr val="bg1"/>
                          </a:solidFill>
                          <a:latin typeface="+mn-lt"/>
                          <a:ea typeface="Times New Roman"/>
                        </a:rPr>
                        <a:t>*</a:t>
                      </a:r>
                      <a:endParaRPr lang="en-US" sz="1200" b="1">
                        <a:solidFill>
                          <a:schemeClr val="bg1"/>
                        </a:solidFil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2">
                  <a:txBody>
                    <a:bodyPr/>
                    <a:lstStyle/>
                    <a:p>
                      <a:pPr algn="l">
                        <a:lnSpc>
                          <a:spcPct val="115000"/>
                        </a:lnSpc>
                        <a:spcAft>
                          <a:spcPts val="0"/>
                        </a:spcAft>
                      </a:pPr>
                      <a:r>
                        <a:rPr lang="en-US" sz="1200" b="1" smtClean="0">
                          <a:solidFill>
                            <a:schemeClr val="bg1"/>
                          </a:solidFill>
                          <a:latin typeface="+mn-lt"/>
                          <a:ea typeface="Times New Roman"/>
                        </a:rPr>
                        <a:t>77 </a:t>
                      </a:r>
                      <a:r>
                        <a:rPr lang="en-US" sz="1200" b="1">
                          <a:solidFill>
                            <a:schemeClr val="bg1"/>
                          </a:solidFill>
                          <a:latin typeface="+mn-lt"/>
                          <a:ea typeface="Times New Roman"/>
                        </a:rPr>
                        <a:t>pC</a:t>
                      </a:r>
                      <a:endParaRPr lang="de-DE" sz="1200" b="1">
                        <a:solidFill>
                          <a:schemeClr val="bg1"/>
                        </a:solidFill>
                        <a:latin typeface="+mn-lt"/>
                        <a:ea typeface="Times New Roman"/>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en-US"/>
                    </a:p>
                  </a:txBody>
                  <a:tcPr/>
                </a:tc>
              </a:tr>
              <a:tr h="265232">
                <a:tc>
                  <a:txBody>
                    <a:bodyPr/>
                    <a:lstStyle/>
                    <a:p>
                      <a:pPr algn="l">
                        <a:lnSpc>
                          <a:spcPct val="115000"/>
                        </a:lnSpc>
                        <a:spcAft>
                          <a:spcPts val="0"/>
                        </a:spcAft>
                      </a:pPr>
                      <a:r>
                        <a:rPr lang="en-US" sz="1200" smtClean="0">
                          <a:solidFill>
                            <a:schemeClr val="bg1"/>
                          </a:solidFill>
                          <a:latin typeface="+mn-lt"/>
                          <a:ea typeface="Times New Roman"/>
                        </a:rPr>
                        <a:t>Electron pulse </a:t>
                      </a:r>
                      <a:r>
                        <a:rPr lang="en-US" sz="1200">
                          <a:solidFill>
                            <a:schemeClr val="bg1"/>
                          </a:solidFill>
                          <a:latin typeface="+mn-lt"/>
                          <a:ea typeface="Times New Roman"/>
                        </a:rPr>
                        <a:t>length</a:t>
                      </a:r>
                      <a:endParaRPr lang="de-DE" sz="1200">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l">
                        <a:lnSpc>
                          <a:spcPct val="115000"/>
                        </a:lnSpc>
                        <a:spcAft>
                          <a:spcPts val="0"/>
                        </a:spcAft>
                      </a:pPr>
                      <a:r>
                        <a:rPr lang="en-US" sz="1200" b="1" baseline="0" smtClean="0">
                          <a:solidFill>
                            <a:schemeClr val="bg1"/>
                          </a:solidFill>
                          <a:latin typeface="+mn-lt"/>
                          <a:ea typeface="Times New Roman"/>
                        </a:rPr>
                        <a:t>2…4 </a:t>
                      </a:r>
                      <a:r>
                        <a:rPr lang="en-US" sz="1200" b="1" smtClean="0">
                          <a:solidFill>
                            <a:schemeClr val="bg1"/>
                          </a:solidFill>
                          <a:latin typeface="+mn-lt"/>
                          <a:ea typeface="Times New Roman"/>
                        </a:rPr>
                        <a:t>ps</a:t>
                      </a:r>
                      <a:r>
                        <a:rPr lang="en-US" sz="1200" b="1" baseline="0" smtClean="0">
                          <a:solidFill>
                            <a:schemeClr val="bg1"/>
                          </a:solidFill>
                          <a:latin typeface="+mn-lt"/>
                          <a:ea typeface="Times New Roman"/>
                        </a:rPr>
                        <a:t> rms</a:t>
                      </a:r>
                      <a:r>
                        <a:rPr lang="de-DE" sz="1200" b="1" baseline="30000" smtClean="0">
                          <a:solidFill>
                            <a:schemeClr val="bg1"/>
                          </a:solidFill>
                          <a:latin typeface="+mn-lt"/>
                          <a:ea typeface="Times New Roman"/>
                        </a:rPr>
                        <a:t>*</a:t>
                      </a:r>
                      <a:r>
                        <a:rPr lang="en-US" sz="1200" b="1" baseline="30000" smtClean="0">
                          <a:solidFill>
                            <a:schemeClr val="bg1"/>
                          </a:solidFill>
                          <a:latin typeface="+mn-lt"/>
                          <a:ea typeface="Times New Roman"/>
                        </a:rPr>
                        <a:t>o</a:t>
                      </a:r>
                      <a:endParaRPr lang="de-DE" sz="1200" b="1" baseline="30000">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b="1" smtClean="0">
                          <a:solidFill>
                            <a:schemeClr val="bg1"/>
                          </a:solidFill>
                          <a:latin typeface="+mn-lt"/>
                          <a:ea typeface="Times New Roman"/>
                        </a:rPr>
                        <a:t>≤ 10</a:t>
                      </a:r>
                      <a:r>
                        <a:rPr lang="en-US" sz="1200" b="1" baseline="0" smtClean="0">
                          <a:solidFill>
                            <a:schemeClr val="bg1"/>
                          </a:solidFill>
                          <a:latin typeface="+mn-lt"/>
                          <a:ea typeface="Times New Roman"/>
                        </a:rPr>
                        <a:t> ps rms</a:t>
                      </a:r>
                      <a:endParaRPr lang="de-DE" sz="1200" b="1" smtClean="0">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en-US"/>
                    </a:p>
                  </a:txBody>
                  <a:tcPr/>
                </a:tc>
              </a:tr>
              <a:tr h="265232">
                <a:tc>
                  <a:txBody>
                    <a:bodyPr/>
                    <a:lstStyle/>
                    <a:p>
                      <a:pPr algn="l">
                        <a:lnSpc>
                          <a:spcPct val="115000"/>
                        </a:lnSpc>
                        <a:spcAft>
                          <a:spcPts val="0"/>
                        </a:spcAft>
                      </a:pPr>
                      <a:r>
                        <a:rPr lang="en-US" sz="1200">
                          <a:solidFill>
                            <a:schemeClr val="bg1"/>
                          </a:solidFill>
                          <a:latin typeface="+mn-lt"/>
                          <a:ea typeface="Times New Roman"/>
                        </a:rPr>
                        <a:t>Average current</a:t>
                      </a:r>
                      <a:endParaRPr lang="de-DE" sz="1200">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l">
                        <a:lnSpc>
                          <a:spcPct val="115000"/>
                        </a:lnSpc>
                        <a:spcAft>
                          <a:spcPts val="0"/>
                        </a:spcAft>
                      </a:pPr>
                      <a:r>
                        <a:rPr lang="en-US" sz="1200" b="1" smtClean="0">
                          <a:solidFill>
                            <a:schemeClr val="bg1"/>
                          </a:solidFill>
                          <a:latin typeface="+mn-lt"/>
                          <a:ea typeface="Times New Roman"/>
                        </a:rPr>
                        <a:t>50</a:t>
                      </a:r>
                      <a:r>
                        <a:rPr lang="en-US" sz="1200" b="1" baseline="0" smtClean="0">
                          <a:solidFill>
                            <a:schemeClr val="bg1"/>
                          </a:solidFill>
                          <a:latin typeface="+mn-lt"/>
                          <a:ea typeface="Times New Roman"/>
                        </a:rPr>
                        <a:t> nA</a:t>
                      </a:r>
                      <a:r>
                        <a:rPr lang="de-DE" sz="1200" b="1" baseline="30000" smtClean="0">
                          <a:solidFill>
                            <a:schemeClr val="bg1"/>
                          </a:solidFill>
                          <a:latin typeface="+mn-lt"/>
                          <a:ea typeface="Times New Roman"/>
                        </a:rPr>
                        <a:t>*</a:t>
                      </a:r>
                      <a:endParaRPr lang="de-DE" sz="1200" b="1">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l">
                        <a:lnSpc>
                          <a:spcPct val="115000"/>
                        </a:lnSpc>
                        <a:spcAft>
                          <a:spcPts val="0"/>
                        </a:spcAft>
                      </a:pPr>
                      <a:r>
                        <a:rPr lang="en-US" sz="1200" b="1" smtClean="0">
                          <a:solidFill>
                            <a:schemeClr val="bg1"/>
                          </a:solidFill>
                          <a:latin typeface="+mn-lt"/>
                          <a:ea typeface="Times New Roman"/>
                        </a:rPr>
                        <a:t>4 mA/40 µA </a:t>
                      </a:r>
                      <a:endParaRPr lang="de-DE" sz="1200" b="1">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l">
                        <a:lnSpc>
                          <a:spcPct val="115000"/>
                        </a:lnSpc>
                        <a:spcAft>
                          <a:spcPts val="0"/>
                        </a:spcAft>
                      </a:pPr>
                      <a:r>
                        <a:rPr lang="en-US" sz="1200" b="1">
                          <a:solidFill>
                            <a:schemeClr val="bg1"/>
                          </a:solidFill>
                          <a:latin typeface="+mn-lt"/>
                          <a:ea typeface="Times New Roman"/>
                        </a:rPr>
                        <a:t>100 mA</a:t>
                      </a:r>
                      <a:endParaRPr lang="de-DE" sz="1200" b="1">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r>
              <a:tr h="288032">
                <a:tc>
                  <a:txBody>
                    <a:bodyPr/>
                    <a:lstStyle/>
                    <a:p>
                      <a:pPr algn="l">
                        <a:lnSpc>
                          <a:spcPct val="115000"/>
                        </a:lnSpc>
                        <a:spcAft>
                          <a:spcPts val="0"/>
                        </a:spcAft>
                      </a:pPr>
                      <a:r>
                        <a:rPr lang="de-DE" sz="1200" smtClean="0">
                          <a:solidFill>
                            <a:schemeClr val="bg1"/>
                          </a:solidFill>
                          <a:latin typeface="+mn-lt"/>
                          <a:ea typeface="Times New Roman"/>
                        </a:rPr>
                        <a:t>Normalized</a:t>
                      </a:r>
                      <a:r>
                        <a:rPr lang="de-DE" sz="1200" baseline="0" smtClean="0">
                          <a:solidFill>
                            <a:schemeClr val="bg1"/>
                          </a:solidFill>
                          <a:latin typeface="+mn-lt"/>
                          <a:ea typeface="Times New Roman"/>
                        </a:rPr>
                        <a:t> emittance</a:t>
                      </a:r>
                      <a:endParaRPr lang="de-DE" sz="1200">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l">
                        <a:lnSpc>
                          <a:spcPct val="115000"/>
                        </a:lnSpc>
                        <a:spcAft>
                          <a:spcPts val="0"/>
                        </a:spcAft>
                      </a:pPr>
                      <a:r>
                        <a:rPr lang="de-DE" sz="1200" b="1" smtClean="0">
                          <a:solidFill>
                            <a:schemeClr val="bg1"/>
                          </a:solidFill>
                          <a:latin typeface="+mn-lt"/>
                          <a:ea typeface="Times New Roman"/>
                        </a:rPr>
                        <a:t>2 mm  mrad</a:t>
                      </a:r>
                      <a:r>
                        <a:rPr lang="de-DE" sz="1200" b="1" baseline="30000" smtClean="0">
                          <a:solidFill>
                            <a:schemeClr val="bg1"/>
                          </a:solidFill>
                          <a:latin typeface="+mn-lt"/>
                          <a:ea typeface="Times New Roman"/>
                        </a:rPr>
                        <a:t>*</a:t>
                      </a:r>
                      <a:endParaRPr lang="de-DE" sz="1200" b="1" baseline="30000">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2">
                  <a:txBody>
                    <a:bodyPr/>
                    <a:lstStyle/>
                    <a:p>
                      <a:pPr algn="ctr">
                        <a:lnSpc>
                          <a:spcPct val="115000"/>
                        </a:lnSpc>
                        <a:spcAft>
                          <a:spcPts val="0"/>
                        </a:spcAft>
                      </a:pPr>
                      <a:r>
                        <a:rPr lang="de-DE" sz="1200" b="1" smtClean="0">
                          <a:solidFill>
                            <a:schemeClr val="bg1"/>
                          </a:solidFill>
                          <a:latin typeface="+mn-lt"/>
                          <a:ea typeface="Times New Roman"/>
                        </a:rPr>
                        <a:t>1</a:t>
                      </a:r>
                      <a:r>
                        <a:rPr lang="de-DE" sz="1200" b="1" baseline="0" smtClean="0">
                          <a:solidFill>
                            <a:schemeClr val="bg1"/>
                          </a:solidFill>
                          <a:latin typeface="+mn-lt"/>
                          <a:ea typeface="Times New Roman"/>
                        </a:rPr>
                        <a:t> mm mrad</a:t>
                      </a:r>
                      <a:endParaRPr lang="de-DE" sz="1200" b="1">
                        <a:solidFill>
                          <a:schemeClr val="bg1"/>
                        </a:solidFill>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en-US"/>
                    </a:p>
                  </a:txBody>
                  <a:tcPr/>
                </a:tc>
              </a:tr>
            </a:tbl>
          </a:graphicData>
        </a:graphic>
      </p:graphicFrame>
      <p:sp>
        <p:nvSpPr>
          <p:cNvPr id="8" name="Textfeld 7"/>
          <p:cNvSpPr txBox="1"/>
          <p:nvPr/>
        </p:nvSpPr>
        <p:spPr>
          <a:xfrm>
            <a:off x="251520" y="5949280"/>
            <a:ext cx="2206310" cy="461665"/>
          </a:xfrm>
          <a:prstGeom prst="rect">
            <a:avLst/>
          </a:prstGeom>
          <a:noFill/>
        </p:spPr>
        <p:txBody>
          <a:bodyPr wrap="none" rtlCol="0">
            <a:spAutoFit/>
          </a:bodyPr>
          <a:lstStyle/>
          <a:p>
            <a:r>
              <a:rPr lang="en-US" sz="1200" baseline="30000" smtClean="0"/>
              <a:t>*</a:t>
            </a:r>
            <a:r>
              <a:rPr lang="en-US" sz="1200" smtClean="0"/>
              <a:t>Preliminary data / results, </a:t>
            </a:r>
          </a:p>
          <a:p>
            <a:r>
              <a:rPr lang="en-US" sz="1200" baseline="30000" smtClean="0"/>
              <a:t>o </a:t>
            </a:r>
            <a:r>
              <a:rPr lang="en-US" sz="1200" smtClean="0"/>
              <a:t>value represents emission time</a:t>
            </a:r>
            <a:endParaRPr lang="en-US" sz="1200"/>
          </a:p>
        </p:txBody>
      </p:sp>
      <p:sp>
        <p:nvSpPr>
          <p:cNvPr id="9" name="Textfeld 8"/>
          <p:cNvSpPr txBox="1"/>
          <p:nvPr/>
        </p:nvSpPr>
        <p:spPr>
          <a:xfrm>
            <a:off x="5580112" y="5877272"/>
            <a:ext cx="3888432" cy="707886"/>
          </a:xfrm>
          <a:prstGeom prst="rect">
            <a:avLst/>
          </a:prstGeom>
          <a:noFill/>
        </p:spPr>
        <p:txBody>
          <a:bodyPr wrap="square" rtlCol="0">
            <a:spAutoFit/>
          </a:bodyPr>
          <a:lstStyle/>
          <a:p>
            <a:r>
              <a:rPr lang="en-US" sz="1000" smtClean="0"/>
              <a:t>T. Kamps </a:t>
            </a:r>
            <a:r>
              <a:rPr lang="en-US" sz="1000" i="1" smtClean="0"/>
              <a:t>et al</a:t>
            </a:r>
            <a:r>
              <a:rPr lang="en-US" sz="1000" smtClean="0"/>
              <a:t>, PRST-AB IPAC 2011 Edition, in preparation, </a:t>
            </a:r>
          </a:p>
          <a:p>
            <a:r>
              <a:rPr lang="en-US" sz="1000" smtClean="0"/>
              <a:t>A. Neumann </a:t>
            </a:r>
            <a:r>
              <a:rPr lang="en-US" sz="1000" i="1" smtClean="0"/>
              <a:t>et al</a:t>
            </a:r>
            <a:r>
              <a:rPr lang="en-US" sz="1000" smtClean="0"/>
              <a:t>., PRST-AB IPAC 2011 Edition, in preparation</a:t>
            </a:r>
          </a:p>
          <a:p>
            <a:pPr marL="228600" indent="-228600"/>
            <a:r>
              <a:rPr lang="en-US" sz="1000" smtClean="0"/>
              <a:t>R. Barday </a:t>
            </a:r>
            <a:r>
              <a:rPr lang="en-US" sz="1000" i="1" smtClean="0"/>
              <a:t>et al., </a:t>
            </a:r>
            <a:r>
              <a:rPr lang="en-US" sz="1000" smtClean="0"/>
              <a:t>Proc. of PSTP 2011, in preparation</a:t>
            </a:r>
          </a:p>
          <a:p>
            <a:pPr marL="228600" indent="-228600"/>
            <a:r>
              <a:rPr lang="en-US" sz="1000" smtClean="0"/>
              <a:t>J. Völker, Master thesis, HU Berlin</a:t>
            </a:r>
            <a:endParaRPr lang="en-US" sz="10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mtClean="0"/>
              <a:t>Gun0: Insert cold mass with cavity and solenoid into existing cryomodule of HoBiCaT, add drive laser and diagnostics</a:t>
            </a:r>
            <a:endParaRPr lang="en-US"/>
          </a:p>
        </p:txBody>
      </p:sp>
      <p:sp>
        <p:nvSpPr>
          <p:cNvPr id="4" name="Datumsplatzhalter 3"/>
          <p:cNvSpPr>
            <a:spLocks noGrp="1"/>
          </p:cNvSpPr>
          <p:nvPr>
            <p:ph type="dt" sz="half" idx="10"/>
          </p:nvPr>
        </p:nvSpPr>
        <p:spPr/>
        <p:txBody>
          <a:bodyPr/>
          <a:lstStyle/>
          <a:p>
            <a:fld id="{3E12E877-ECF0-4108-A913-39B8D4AF04EC}" type="datetime1">
              <a:rPr lang="de-DE" smtClean="0"/>
              <a:pPr/>
              <a:t>09.03.2012</a:t>
            </a:fld>
            <a:endParaRPr lang="en-US"/>
          </a:p>
        </p:txBody>
      </p:sp>
      <p:sp>
        <p:nvSpPr>
          <p:cNvPr id="5" name="Fußzeilenplatzhalter 4"/>
          <p:cNvSpPr>
            <a:spLocks noGrp="1"/>
          </p:cNvSpPr>
          <p:nvPr>
            <p:ph type="ftr" sz="quarter" idx="11"/>
          </p:nvPr>
        </p:nvSpPr>
        <p:spPr/>
        <p:txBody>
          <a:bodyPr/>
          <a:lstStyle/>
          <a:p>
            <a:r>
              <a:rPr lang="en-US" smtClean="0"/>
              <a:t>thorsten.kamps@helmholtz-berlin.de</a:t>
            </a:r>
            <a:endParaRPr lang="en-US"/>
          </a:p>
        </p:txBody>
      </p:sp>
      <p:sp>
        <p:nvSpPr>
          <p:cNvPr id="6" name="Foliennummernplatzhalter 5"/>
          <p:cNvSpPr>
            <a:spLocks noGrp="1"/>
          </p:cNvSpPr>
          <p:nvPr>
            <p:ph type="sldNum" sz="quarter" idx="12"/>
          </p:nvPr>
        </p:nvSpPr>
        <p:spPr/>
        <p:txBody>
          <a:bodyPr/>
          <a:lstStyle/>
          <a:p>
            <a:fld id="{983A9C72-3E85-4B44-9CE0-0D1BAFA6AAC0}" type="slidenum">
              <a:rPr lang="en-US" smtClean="0"/>
              <a:pPr/>
              <a:t>4</a:t>
            </a:fld>
            <a:endParaRPr lang="en-US"/>
          </a:p>
        </p:txBody>
      </p:sp>
      <p:grpSp>
        <p:nvGrpSpPr>
          <p:cNvPr id="11" name="Gruppieren 10"/>
          <p:cNvGrpSpPr/>
          <p:nvPr/>
        </p:nvGrpSpPr>
        <p:grpSpPr>
          <a:xfrm>
            <a:off x="251520" y="1484784"/>
            <a:ext cx="8712968" cy="4752528"/>
            <a:chOff x="251520" y="1484784"/>
            <a:chExt cx="8712968" cy="4752528"/>
          </a:xfrm>
        </p:grpSpPr>
        <p:pic>
          <p:nvPicPr>
            <p:cNvPr id="7" name="Picture 2" descr="D:\Profile\gbt\Daten\SRF_Gun\Sketches\Engineering_model\SRF_Gun_HoBiCaT_cav_sol.png"/>
            <p:cNvPicPr>
              <a:picLocks noChangeAspect="1" noChangeArrowheads="1"/>
            </p:cNvPicPr>
            <p:nvPr/>
          </p:nvPicPr>
          <p:blipFill>
            <a:blip r:embed="rId2" cstate="print"/>
            <a:srcRect/>
            <a:stretch>
              <a:fillRect/>
            </a:stretch>
          </p:blipFill>
          <p:spPr bwMode="auto">
            <a:xfrm>
              <a:off x="323528" y="1484784"/>
              <a:ext cx="5572490" cy="3240360"/>
            </a:xfrm>
            <a:prstGeom prst="rect">
              <a:avLst/>
            </a:prstGeom>
            <a:noFill/>
          </p:spPr>
        </p:pic>
        <p:pic>
          <p:nvPicPr>
            <p:cNvPr id="8" name="Picture 3" descr="D:\Profile\gbt\Daten\SRF_Gun\Photos\2011-01-27_Montage_HoBiCaT\Gun_Montage_2_2011-01-27.jpg"/>
            <p:cNvPicPr>
              <a:picLocks noChangeAspect="1" noChangeArrowheads="1"/>
            </p:cNvPicPr>
            <p:nvPr/>
          </p:nvPicPr>
          <p:blipFill>
            <a:blip r:embed="rId3" cstate="print"/>
            <a:srcRect/>
            <a:stretch>
              <a:fillRect/>
            </a:stretch>
          </p:blipFill>
          <p:spPr bwMode="auto">
            <a:xfrm>
              <a:off x="6056473" y="1628800"/>
              <a:ext cx="2908015" cy="4536504"/>
            </a:xfrm>
            <a:prstGeom prst="rect">
              <a:avLst/>
            </a:prstGeom>
            <a:noFill/>
            <a:effectLst>
              <a:outerShdw blurRad="63500" sx="102000" sy="102000" algn="ctr" rotWithShape="0">
                <a:prstClr val="black">
                  <a:alpha val="40000"/>
                </a:prstClr>
              </a:outerShdw>
            </a:effectLst>
          </p:spPr>
        </p:pic>
        <p:sp>
          <p:nvSpPr>
            <p:cNvPr id="9" name="Textfeld 8"/>
            <p:cNvSpPr txBox="1"/>
            <p:nvPr/>
          </p:nvSpPr>
          <p:spPr>
            <a:xfrm>
              <a:off x="251520" y="5036983"/>
              <a:ext cx="5688632" cy="1200329"/>
            </a:xfrm>
            <a:prstGeom prst="rect">
              <a:avLst/>
            </a:prstGeom>
            <a:noFill/>
          </p:spPr>
          <p:txBody>
            <a:bodyPr wrap="square" rtlCol="0">
              <a:spAutoFit/>
            </a:bodyPr>
            <a:lstStyle/>
            <a:p>
              <a:r>
                <a:rPr lang="en-US" b="1" smtClean="0">
                  <a:solidFill>
                    <a:schemeClr val="accent1"/>
                  </a:solidFill>
                </a:rPr>
                <a:t>Solenoid sits close to cavity. Both cavity and solenoid are shielded. No performance degradation with respect to Q of cavity found, OK. </a:t>
              </a:r>
            </a:p>
            <a:p>
              <a:endParaRPr lang="en-US" b="1"/>
            </a:p>
          </p:txBody>
        </p:sp>
      </p:grpSp>
      <p:grpSp>
        <p:nvGrpSpPr>
          <p:cNvPr id="24" name="Gruppieren 23"/>
          <p:cNvGrpSpPr/>
          <p:nvPr/>
        </p:nvGrpSpPr>
        <p:grpSpPr>
          <a:xfrm>
            <a:off x="1043609" y="1340768"/>
            <a:ext cx="6912768" cy="3456384"/>
            <a:chOff x="9756576" y="548680"/>
            <a:chExt cx="7496175" cy="3537684"/>
          </a:xfrm>
        </p:grpSpPr>
        <p:grpSp>
          <p:nvGrpSpPr>
            <p:cNvPr id="13" name="Gruppieren 12"/>
            <p:cNvGrpSpPr/>
            <p:nvPr/>
          </p:nvGrpSpPr>
          <p:grpSpPr>
            <a:xfrm>
              <a:off x="9756576" y="548680"/>
              <a:ext cx="7496175" cy="3537684"/>
              <a:chOff x="9468544" y="1628800"/>
              <a:chExt cx="7496175" cy="3537684"/>
            </a:xfrm>
          </p:grpSpPr>
          <p:pic>
            <p:nvPicPr>
              <p:cNvPr id="80898" name="Picture 2"/>
              <p:cNvPicPr>
                <a:picLocks noChangeAspect="1" noChangeArrowheads="1"/>
              </p:cNvPicPr>
              <p:nvPr/>
            </p:nvPicPr>
            <p:blipFill>
              <a:blip r:embed="rId4" cstate="print"/>
              <a:srcRect/>
              <a:stretch>
                <a:fillRect/>
              </a:stretch>
            </p:blipFill>
            <p:spPr bwMode="auto">
              <a:xfrm>
                <a:off x="9468544" y="1628800"/>
                <a:ext cx="7496175" cy="3095625"/>
              </a:xfrm>
              <a:prstGeom prst="rect">
                <a:avLst/>
              </a:prstGeom>
              <a:noFill/>
              <a:ln w="9525">
                <a:noFill/>
                <a:miter lim="800000"/>
                <a:headEnd/>
                <a:tailEnd/>
              </a:ln>
            </p:spPr>
          </p:pic>
          <p:sp>
            <p:nvSpPr>
              <p:cNvPr id="12" name="Textfeld 11"/>
              <p:cNvSpPr txBox="1"/>
              <p:nvPr/>
            </p:nvSpPr>
            <p:spPr>
              <a:xfrm>
                <a:off x="9540552" y="4797152"/>
                <a:ext cx="7282828" cy="369332"/>
              </a:xfrm>
              <a:prstGeom prst="rect">
                <a:avLst/>
              </a:prstGeom>
              <a:noFill/>
            </p:spPr>
            <p:txBody>
              <a:bodyPr wrap="none" rtlCol="0">
                <a:spAutoFit/>
              </a:bodyPr>
              <a:lstStyle/>
              <a:p>
                <a:r>
                  <a:rPr lang="en-US" smtClean="0"/>
                  <a:t>1.3 GHz, 1.6 cell, optimized to have peak field on metal at cathode location</a:t>
                </a:r>
                <a:endParaRPr lang="en-US"/>
              </a:p>
            </p:txBody>
          </p:sp>
        </p:grpSp>
        <p:pic>
          <p:nvPicPr>
            <p:cNvPr id="16" name="Picture 274"/>
            <p:cNvPicPr>
              <a:picLocks noChangeAspect="1" noChangeArrowheads="1"/>
            </p:cNvPicPr>
            <p:nvPr/>
          </p:nvPicPr>
          <p:blipFill>
            <a:blip r:embed="rId5" cstate="print"/>
            <a:srcRect/>
            <a:stretch>
              <a:fillRect/>
            </a:stretch>
          </p:blipFill>
          <p:spPr bwMode="auto">
            <a:xfrm>
              <a:off x="9900592" y="2132856"/>
              <a:ext cx="648072" cy="648072"/>
            </a:xfrm>
            <a:prstGeom prst="rect">
              <a:avLst/>
            </a:prstGeom>
            <a:noFill/>
            <a:ln w="9525">
              <a:noFill/>
              <a:miter lim="800000"/>
              <a:headEnd/>
              <a:tailEnd/>
            </a:ln>
            <a:effectLst/>
          </p:spPr>
        </p:pic>
        <p:pic>
          <p:nvPicPr>
            <p:cNvPr id="19" name="Picture 277"/>
            <p:cNvPicPr>
              <a:picLocks noChangeAspect="1" noChangeArrowheads="1"/>
            </p:cNvPicPr>
            <p:nvPr/>
          </p:nvPicPr>
          <p:blipFill>
            <a:blip r:embed="rId6" cstate="print"/>
            <a:srcRect/>
            <a:stretch>
              <a:fillRect/>
            </a:stretch>
          </p:blipFill>
          <p:spPr bwMode="auto">
            <a:xfrm>
              <a:off x="10620672" y="2492896"/>
              <a:ext cx="1586623" cy="363267"/>
            </a:xfrm>
            <a:prstGeom prst="rect">
              <a:avLst/>
            </a:prstGeom>
            <a:noFill/>
            <a:ln w="9525">
              <a:noFill/>
              <a:miter lim="800000"/>
              <a:headEnd/>
              <a:tailEnd/>
            </a:ln>
            <a:effectLst/>
          </p:spPr>
        </p:pic>
      </p:grpSp>
      <p:pic>
        <p:nvPicPr>
          <p:cNvPr id="25" name="Picture 9"/>
          <p:cNvPicPr>
            <a:picLocks noChangeAspect="1" noChangeArrowheads="1"/>
          </p:cNvPicPr>
          <p:nvPr/>
        </p:nvPicPr>
        <p:blipFill>
          <a:blip r:embed="rId7" cstate="print"/>
          <a:srcRect/>
          <a:stretch>
            <a:fillRect/>
          </a:stretch>
        </p:blipFill>
        <p:spPr bwMode="auto">
          <a:xfrm flipH="1">
            <a:off x="2045772" y="4221088"/>
            <a:ext cx="4871508" cy="25649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100"/>
                                        <p:tgtEl>
                                          <p:spTgt spid="24"/>
                                        </p:tgtEl>
                                        <p:attrNameLst>
                                          <p:attrName>ppt_x</p:attrName>
                                        </p:attrNameLst>
                                      </p:cBhvr>
                                      <p:tavLst>
                                        <p:tav tm="0">
                                          <p:val>
                                            <p:strVal val="ppt_x"/>
                                          </p:val>
                                        </p:tav>
                                        <p:tav tm="100000">
                                          <p:val>
                                            <p:strVal val="ppt_x"/>
                                          </p:val>
                                        </p:tav>
                                      </p:tavLst>
                                    </p:anim>
                                    <p:anim calcmode="lin" valueType="num">
                                      <p:cBhvr additive="base">
                                        <p:cTn id="15" dur="100"/>
                                        <p:tgtEl>
                                          <p:spTgt spid="24"/>
                                        </p:tgtEl>
                                        <p:attrNameLst>
                                          <p:attrName>ppt_y</p:attrName>
                                        </p:attrNameLst>
                                      </p:cBhvr>
                                      <p:tavLst>
                                        <p:tav tm="0">
                                          <p:val>
                                            <p:strVal val="ppt_y"/>
                                          </p:val>
                                        </p:tav>
                                        <p:tav tm="100000">
                                          <p:val>
                                            <p:strVal val="1+ppt_h/2"/>
                                          </p:val>
                                        </p:tav>
                                      </p:tavLst>
                                    </p:anim>
                                    <p:set>
                                      <p:cBhvr>
                                        <p:cTn id="16" dur="1" fill="hold">
                                          <p:stCondLst>
                                            <p:cond delay="99"/>
                                          </p:stCondLst>
                                        </p:cTn>
                                        <p:tgtEl>
                                          <p:spTgt spid="24"/>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25"/>
                                        </p:tgtEl>
                                        <p:attrNameLst>
                                          <p:attrName>ppt_x</p:attrName>
                                        </p:attrNameLst>
                                      </p:cBhvr>
                                      <p:tavLst>
                                        <p:tav tm="0">
                                          <p:val>
                                            <p:strVal val="ppt_x"/>
                                          </p:val>
                                        </p:tav>
                                        <p:tav tm="100000">
                                          <p:val>
                                            <p:strVal val="ppt_x"/>
                                          </p:val>
                                        </p:tav>
                                      </p:tavLst>
                                    </p:anim>
                                    <p:anim calcmode="lin" valueType="num">
                                      <p:cBhvr additive="base">
                                        <p:cTn id="19" dur="500"/>
                                        <p:tgtEl>
                                          <p:spTgt spid="25"/>
                                        </p:tgtEl>
                                        <p:attrNameLst>
                                          <p:attrName>ppt_y</p:attrName>
                                        </p:attrNameLst>
                                      </p:cBhvr>
                                      <p:tavLst>
                                        <p:tav tm="0">
                                          <p:val>
                                            <p:strVal val="ppt_y"/>
                                          </p:val>
                                        </p:tav>
                                        <p:tav tm="100000">
                                          <p:val>
                                            <p:strVal val="1+ppt_h/2"/>
                                          </p:val>
                                        </p:tav>
                                      </p:tavLst>
                                    </p:anim>
                                    <p:set>
                                      <p:cBhvr>
                                        <p:cTn id="20" dur="1" fill="hold">
                                          <p:stCondLst>
                                            <p:cond delay="499"/>
                                          </p:stCondLst>
                                        </p:cTn>
                                        <p:tgtEl>
                                          <p:spTgt spid="25"/>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Compact diagnostics beamline</a:t>
            </a:r>
            <a:endParaRPr lang="en-US"/>
          </a:p>
        </p:txBody>
      </p:sp>
      <p:sp>
        <p:nvSpPr>
          <p:cNvPr id="4" name="Datumsplatzhalter 3"/>
          <p:cNvSpPr>
            <a:spLocks noGrp="1"/>
          </p:cNvSpPr>
          <p:nvPr>
            <p:ph type="dt" sz="half" idx="10"/>
          </p:nvPr>
        </p:nvSpPr>
        <p:spPr/>
        <p:txBody>
          <a:bodyPr/>
          <a:lstStyle/>
          <a:p>
            <a:fld id="{3E12E877-ECF0-4108-A913-39B8D4AF04EC}" type="datetime1">
              <a:rPr lang="de-DE" smtClean="0"/>
              <a:pPr/>
              <a:t>09.03.2012</a:t>
            </a:fld>
            <a:endParaRPr lang="en-US"/>
          </a:p>
        </p:txBody>
      </p:sp>
      <p:sp>
        <p:nvSpPr>
          <p:cNvPr id="5" name="Fußzeilenplatzhalter 4"/>
          <p:cNvSpPr>
            <a:spLocks noGrp="1"/>
          </p:cNvSpPr>
          <p:nvPr>
            <p:ph type="ftr" sz="quarter" idx="11"/>
          </p:nvPr>
        </p:nvSpPr>
        <p:spPr/>
        <p:txBody>
          <a:bodyPr/>
          <a:lstStyle/>
          <a:p>
            <a:r>
              <a:rPr lang="en-US" smtClean="0"/>
              <a:t>thorsten.kamps@helmholtz-berlin.de</a:t>
            </a:r>
            <a:endParaRPr lang="en-US"/>
          </a:p>
        </p:txBody>
      </p:sp>
      <p:sp>
        <p:nvSpPr>
          <p:cNvPr id="6" name="Foliennummernplatzhalter 5"/>
          <p:cNvSpPr>
            <a:spLocks noGrp="1"/>
          </p:cNvSpPr>
          <p:nvPr>
            <p:ph type="sldNum" sz="quarter" idx="12"/>
          </p:nvPr>
        </p:nvSpPr>
        <p:spPr/>
        <p:txBody>
          <a:bodyPr/>
          <a:lstStyle/>
          <a:p>
            <a:fld id="{983A9C72-3E85-4B44-9CE0-0D1BAFA6AAC0}" type="slidenum">
              <a:rPr lang="en-US" smtClean="0"/>
              <a:pPr/>
              <a:t>5</a:t>
            </a:fld>
            <a:endParaRPr lang="en-US"/>
          </a:p>
        </p:txBody>
      </p:sp>
      <p:pic>
        <p:nvPicPr>
          <p:cNvPr id="79874" name="Picture 2"/>
          <p:cNvPicPr>
            <a:picLocks noChangeAspect="1" noChangeArrowheads="1"/>
          </p:cNvPicPr>
          <p:nvPr/>
        </p:nvPicPr>
        <p:blipFill>
          <a:blip r:embed="rId2" cstate="print"/>
          <a:srcRect/>
          <a:stretch>
            <a:fillRect/>
          </a:stretch>
        </p:blipFill>
        <p:spPr bwMode="auto">
          <a:xfrm>
            <a:off x="251520" y="1484784"/>
            <a:ext cx="8532440" cy="4378162"/>
          </a:xfrm>
          <a:prstGeom prst="rect">
            <a:avLst/>
          </a:prstGeom>
          <a:noFill/>
          <a:ln w="9525">
            <a:noFill/>
            <a:miter lim="800000"/>
            <a:headEnd/>
            <a:tailEnd/>
          </a:ln>
        </p:spPr>
      </p:pic>
      <p:pic>
        <p:nvPicPr>
          <p:cNvPr id="28" name="Picture 2"/>
          <p:cNvPicPr>
            <a:picLocks noChangeAspect="1" noChangeArrowheads="1"/>
          </p:cNvPicPr>
          <p:nvPr/>
        </p:nvPicPr>
        <p:blipFill>
          <a:blip r:embed="rId3" cstate="print"/>
          <a:srcRect/>
          <a:stretch>
            <a:fillRect/>
          </a:stretch>
        </p:blipFill>
        <p:spPr bwMode="auto">
          <a:xfrm>
            <a:off x="323528" y="1340768"/>
            <a:ext cx="3327155" cy="4968552"/>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9" name="Textfeld 8"/>
          <p:cNvSpPr txBox="1"/>
          <p:nvPr/>
        </p:nvSpPr>
        <p:spPr>
          <a:xfrm>
            <a:off x="4788024" y="6165304"/>
            <a:ext cx="3507627" cy="307777"/>
          </a:xfrm>
          <a:prstGeom prst="rect">
            <a:avLst/>
          </a:prstGeom>
          <a:noFill/>
        </p:spPr>
        <p:txBody>
          <a:bodyPr wrap="none" rtlCol="0">
            <a:spAutoFit/>
          </a:bodyPr>
          <a:lstStyle/>
          <a:p>
            <a:r>
              <a:rPr lang="en-US" sz="1400" smtClean="0"/>
              <a:t>R. Barday, T. Kamps et al., Proc. of DIPAC 2011</a:t>
            </a: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Gun0: Cavity results from VTA at JLAB and HoBiCaT at HZB</a:t>
            </a:r>
            <a:endParaRPr lang="en-US"/>
          </a:p>
        </p:txBody>
      </p:sp>
      <p:sp>
        <p:nvSpPr>
          <p:cNvPr id="4" name="Datumsplatzhalter 3"/>
          <p:cNvSpPr>
            <a:spLocks noGrp="1"/>
          </p:cNvSpPr>
          <p:nvPr>
            <p:ph type="dt" sz="half" idx="10"/>
          </p:nvPr>
        </p:nvSpPr>
        <p:spPr/>
        <p:txBody>
          <a:bodyPr/>
          <a:lstStyle/>
          <a:p>
            <a:fld id="{3E12E877-ECF0-4108-A913-39B8D4AF04EC}" type="datetime1">
              <a:rPr lang="de-DE" smtClean="0"/>
              <a:pPr/>
              <a:t>09.03.2012</a:t>
            </a:fld>
            <a:endParaRPr lang="en-US"/>
          </a:p>
        </p:txBody>
      </p:sp>
      <p:sp>
        <p:nvSpPr>
          <p:cNvPr id="5" name="Fußzeilenplatzhalter 4"/>
          <p:cNvSpPr>
            <a:spLocks noGrp="1"/>
          </p:cNvSpPr>
          <p:nvPr>
            <p:ph type="ftr" sz="quarter" idx="11"/>
          </p:nvPr>
        </p:nvSpPr>
        <p:spPr/>
        <p:txBody>
          <a:bodyPr/>
          <a:lstStyle/>
          <a:p>
            <a:r>
              <a:rPr lang="en-US" smtClean="0"/>
              <a:t>thorsten.kamps@helmholtz-berlin.de</a:t>
            </a:r>
            <a:endParaRPr lang="en-US"/>
          </a:p>
        </p:txBody>
      </p:sp>
      <p:sp>
        <p:nvSpPr>
          <p:cNvPr id="6" name="Foliennummernplatzhalter 5"/>
          <p:cNvSpPr>
            <a:spLocks noGrp="1"/>
          </p:cNvSpPr>
          <p:nvPr>
            <p:ph type="sldNum" sz="quarter" idx="12"/>
          </p:nvPr>
        </p:nvSpPr>
        <p:spPr/>
        <p:txBody>
          <a:bodyPr/>
          <a:lstStyle/>
          <a:p>
            <a:fld id="{983A9C72-3E85-4B44-9CE0-0D1BAFA6AAC0}" type="slidenum">
              <a:rPr lang="en-US" smtClean="0"/>
              <a:pPr/>
              <a:t>6</a:t>
            </a:fld>
            <a:endParaRPr lang="en-US"/>
          </a:p>
        </p:txBody>
      </p:sp>
      <p:pic>
        <p:nvPicPr>
          <p:cNvPr id="81922" name="Picture 2"/>
          <p:cNvPicPr>
            <a:picLocks noChangeAspect="1" noChangeArrowheads="1"/>
          </p:cNvPicPr>
          <p:nvPr/>
        </p:nvPicPr>
        <p:blipFill>
          <a:blip r:embed="rId2" cstate="print"/>
          <a:srcRect/>
          <a:stretch>
            <a:fillRect/>
          </a:stretch>
        </p:blipFill>
        <p:spPr bwMode="auto">
          <a:xfrm>
            <a:off x="581025" y="1340768"/>
            <a:ext cx="798195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556660"/>
            <a:ext cx="4176464" cy="1216156"/>
          </a:xfrm>
        </p:spPr>
        <p:txBody>
          <a:bodyPr>
            <a:normAutofit fontScale="90000"/>
          </a:bodyPr>
          <a:lstStyle/>
          <a:p>
            <a:r>
              <a:rPr lang="en-US" smtClean="0"/>
              <a:t>Gun0: Laser cleaning in-situ</a:t>
            </a:r>
            <a:br>
              <a:rPr lang="en-US" smtClean="0"/>
            </a:br>
            <a:r>
              <a:rPr lang="en-US" smtClean="0"/>
              <a:t> with real cathode and </a:t>
            </a:r>
            <a:br>
              <a:rPr lang="en-US" smtClean="0"/>
            </a:br>
            <a:r>
              <a:rPr lang="en-US" smtClean="0"/>
              <a:t>with witness cathode at XPS </a:t>
            </a:r>
            <a:endParaRPr lang="en-US"/>
          </a:p>
        </p:txBody>
      </p:sp>
      <p:sp>
        <p:nvSpPr>
          <p:cNvPr id="4" name="Datumsplatzhalter 3"/>
          <p:cNvSpPr>
            <a:spLocks noGrp="1"/>
          </p:cNvSpPr>
          <p:nvPr>
            <p:ph type="dt" sz="half" idx="10"/>
          </p:nvPr>
        </p:nvSpPr>
        <p:spPr/>
        <p:txBody>
          <a:bodyPr/>
          <a:lstStyle/>
          <a:p>
            <a:fld id="{3E12E877-ECF0-4108-A913-39B8D4AF04EC}" type="datetime1">
              <a:rPr lang="de-DE" smtClean="0"/>
              <a:pPr/>
              <a:t>09.03.2012</a:t>
            </a:fld>
            <a:endParaRPr lang="en-US"/>
          </a:p>
        </p:txBody>
      </p:sp>
      <p:sp>
        <p:nvSpPr>
          <p:cNvPr id="5" name="Fußzeilenplatzhalter 4"/>
          <p:cNvSpPr>
            <a:spLocks noGrp="1"/>
          </p:cNvSpPr>
          <p:nvPr>
            <p:ph type="ftr" sz="quarter" idx="11"/>
          </p:nvPr>
        </p:nvSpPr>
        <p:spPr/>
        <p:txBody>
          <a:bodyPr/>
          <a:lstStyle/>
          <a:p>
            <a:r>
              <a:rPr lang="en-US" smtClean="0"/>
              <a:t>thorsten.kamps@helmholtz-berlin.de</a:t>
            </a:r>
            <a:endParaRPr lang="en-US"/>
          </a:p>
        </p:txBody>
      </p:sp>
      <p:sp>
        <p:nvSpPr>
          <p:cNvPr id="6" name="Foliennummernplatzhalter 5"/>
          <p:cNvSpPr>
            <a:spLocks noGrp="1"/>
          </p:cNvSpPr>
          <p:nvPr>
            <p:ph type="sldNum" sz="quarter" idx="12"/>
          </p:nvPr>
        </p:nvSpPr>
        <p:spPr/>
        <p:txBody>
          <a:bodyPr/>
          <a:lstStyle/>
          <a:p>
            <a:fld id="{983A9C72-3E85-4B44-9CE0-0D1BAFA6AAC0}" type="slidenum">
              <a:rPr lang="en-US" smtClean="0"/>
              <a:pPr/>
              <a:t>7</a:t>
            </a:fld>
            <a:endParaRPr lang="en-US"/>
          </a:p>
        </p:txBody>
      </p:sp>
      <p:pic>
        <p:nvPicPr>
          <p:cNvPr id="7" name="Picture 1"/>
          <p:cNvPicPr>
            <a:picLocks noChangeAspect="1" noChangeArrowheads="1"/>
          </p:cNvPicPr>
          <p:nvPr/>
        </p:nvPicPr>
        <p:blipFill>
          <a:blip r:embed="rId2" cstate="print"/>
          <a:srcRect/>
          <a:stretch>
            <a:fillRect/>
          </a:stretch>
        </p:blipFill>
        <p:spPr bwMode="auto">
          <a:xfrm>
            <a:off x="4534371" y="12016"/>
            <a:ext cx="4609629" cy="6845984"/>
          </a:xfrm>
          <a:prstGeom prst="rect">
            <a:avLst/>
          </a:prstGeom>
          <a:noFill/>
          <a:ln w="9525">
            <a:noFill/>
            <a:miter lim="800000"/>
            <a:headEnd/>
            <a:tailEnd/>
          </a:ln>
        </p:spPr>
      </p:pic>
      <p:grpSp>
        <p:nvGrpSpPr>
          <p:cNvPr id="8" name="Gruppieren 7"/>
          <p:cNvGrpSpPr/>
          <p:nvPr/>
        </p:nvGrpSpPr>
        <p:grpSpPr>
          <a:xfrm>
            <a:off x="4788024" y="476672"/>
            <a:ext cx="4355976" cy="6120680"/>
            <a:chOff x="5284387" y="1268760"/>
            <a:chExt cx="3320061" cy="5328592"/>
          </a:xfrm>
        </p:grpSpPr>
        <p:sp>
          <p:nvSpPr>
            <p:cNvPr id="9" name="Rechteck 8"/>
            <p:cNvSpPr/>
            <p:nvPr/>
          </p:nvSpPr>
          <p:spPr>
            <a:xfrm>
              <a:off x="5292080" y="1268760"/>
              <a:ext cx="3312368" cy="5328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uppieren 6"/>
            <p:cNvGrpSpPr/>
            <p:nvPr/>
          </p:nvGrpSpPr>
          <p:grpSpPr>
            <a:xfrm>
              <a:off x="5284387" y="1340768"/>
              <a:ext cx="3320061" cy="5256584"/>
              <a:chOff x="5284387" y="1340768"/>
              <a:chExt cx="3320061" cy="5256584"/>
            </a:xfrm>
            <a:solidFill>
              <a:schemeClr val="bg1">
                <a:alpha val="79000"/>
              </a:schemeClr>
            </a:solidFill>
          </p:grpSpPr>
          <p:pic>
            <p:nvPicPr>
              <p:cNvPr id="11" name="Picture 2"/>
              <p:cNvPicPr>
                <a:picLocks noChangeAspect="1" noChangeArrowheads="1"/>
              </p:cNvPicPr>
              <p:nvPr/>
            </p:nvPicPr>
            <p:blipFill>
              <a:blip r:embed="rId3" cstate="print"/>
              <a:srcRect/>
              <a:stretch>
                <a:fillRect/>
              </a:stretch>
            </p:blipFill>
            <p:spPr bwMode="auto">
              <a:xfrm>
                <a:off x="5284387" y="1340768"/>
                <a:ext cx="3320061" cy="2664296"/>
              </a:xfrm>
              <a:prstGeom prst="rect">
                <a:avLst/>
              </a:prstGeom>
              <a:grpFill/>
              <a:ln w="9525">
                <a:noFill/>
                <a:miter lim="800000"/>
                <a:headEnd/>
                <a:tailEnd/>
              </a:ln>
            </p:spPr>
          </p:pic>
          <p:pic>
            <p:nvPicPr>
              <p:cNvPr id="12" name="Picture 3"/>
              <p:cNvPicPr>
                <a:picLocks noChangeAspect="1" noChangeArrowheads="1"/>
              </p:cNvPicPr>
              <p:nvPr/>
            </p:nvPicPr>
            <p:blipFill>
              <a:blip r:embed="rId4" cstate="print"/>
              <a:srcRect/>
              <a:stretch>
                <a:fillRect/>
              </a:stretch>
            </p:blipFill>
            <p:spPr bwMode="auto">
              <a:xfrm>
                <a:off x="5292080" y="4005064"/>
                <a:ext cx="3054701" cy="2592288"/>
              </a:xfrm>
              <a:prstGeom prst="rect">
                <a:avLst/>
              </a:prstGeom>
              <a:grpFill/>
              <a:ln w="9525">
                <a:noFill/>
                <a:miter lim="800000"/>
                <a:headEnd/>
                <a:tailEnd/>
              </a:ln>
            </p:spPr>
          </p:pic>
        </p:grpSp>
      </p:grpSp>
      <p:sp>
        <p:nvSpPr>
          <p:cNvPr id="13" name="Inhaltsplatzhalter 2"/>
          <p:cNvSpPr>
            <a:spLocks noGrp="1"/>
          </p:cNvSpPr>
          <p:nvPr>
            <p:ph idx="1"/>
          </p:nvPr>
        </p:nvSpPr>
        <p:spPr>
          <a:xfrm>
            <a:off x="251520" y="1916832"/>
            <a:ext cx="4176464" cy="4464496"/>
          </a:xfrm>
        </p:spPr>
        <p:txBody>
          <a:bodyPr>
            <a:normAutofit fontScale="92500" lnSpcReduction="10000"/>
          </a:bodyPr>
          <a:lstStyle/>
          <a:p>
            <a:pPr marL="0" indent="0">
              <a:buNone/>
            </a:pPr>
            <a:r>
              <a:rPr lang="en-US" sz="2400" b="1" smtClean="0">
                <a:solidFill>
                  <a:schemeClr val="accent3"/>
                </a:solidFill>
              </a:rPr>
              <a:t>Laser cleaning required to control state of the cathode surface, as contaminants increase workfunction and lower QE</a:t>
            </a:r>
          </a:p>
          <a:p>
            <a:pPr marL="0" indent="0">
              <a:buNone/>
            </a:pPr>
            <a:r>
              <a:rPr lang="en-US" sz="2400" b="1" smtClean="0">
                <a:solidFill>
                  <a:schemeClr val="accent1"/>
                </a:solidFill>
              </a:rPr>
              <a:t>We laser cleaned the Pb cathode film </a:t>
            </a:r>
            <a:r>
              <a:rPr lang="en-US" b="1" smtClean="0">
                <a:solidFill>
                  <a:schemeClr val="accent1"/>
                </a:solidFill>
              </a:rPr>
              <a:t>SC state</a:t>
            </a:r>
            <a:r>
              <a:rPr lang="en-US" sz="2400" b="1" smtClean="0">
                <a:solidFill>
                  <a:schemeClr val="accent1"/>
                </a:solidFill>
              </a:rPr>
              <a:t> with KrF excimer laser at 248 nm with 0.045 mJ/mm</a:t>
            </a:r>
            <a:r>
              <a:rPr lang="en-US" sz="2400" b="1" baseline="30000" smtClean="0">
                <a:solidFill>
                  <a:schemeClr val="accent1"/>
                </a:solidFill>
              </a:rPr>
              <a:t>2</a:t>
            </a:r>
            <a:r>
              <a:rPr lang="en-US" sz="2400" b="1" smtClean="0">
                <a:solidFill>
                  <a:schemeClr val="accent1"/>
                </a:solidFill>
              </a:rPr>
              <a:t> to 0.23 mJ/mm</a:t>
            </a:r>
            <a:r>
              <a:rPr lang="en-US" sz="2400" b="1" baseline="30000" smtClean="0">
                <a:solidFill>
                  <a:schemeClr val="accent1"/>
                </a:solidFill>
              </a:rPr>
              <a:t>2</a:t>
            </a:r>
            <a:r>
              <a:rPr lang="en-US" sz="2400" b="1" smtClean="0">
                <a:solidFill>
                  <a:schemeClr val="accent1"/>
                </a:solidFill>
              </a:rPr>
              <a:t>. Fired 300.000 shots in 10 min for each round , in total seven rounds.</a:t>
            </a:r>
          </a:p>
          <a:p>
            <a:pPr marL="0" indent="0">
              <a:buNone/>
            </a:pPr>
            <a:r>
              <a:rPr lang="en-US" sz="2400" b="1" smtClean="0">
                <a:solidFill>
                  <a:schemeClr val="accent3"/>
                </a:solidFill>
              </a:rPr>
              <a:t>Found that lasercleaning improves QE, lowers workfunction and moves dark current onset to higher gradients</a:t>
            </a:r>
          </a:p>
        </p:txBody>
      </p:sp>
      <p:pic>
        <p:nvPicPr>
          <p:cNvPr id="14" name="Picture 1" descr="Auswertung1"/>
          <p:cNvPicPr>
            <a:picLocks noChangeAspect="1" noChangeArrowheads="1"/>
          </p:cNvPicPr>
          <p:nvPr/>
        </p:nvPicPr>
        <p:blipFill>
          <a:blip r:embed="rId5" cstate="print"/>
          <a:srcRect/>
          <a:stretch>
            <a:fillRect/>
          </a:stretch>
        </p:blipFill>
        <p:spPr bwMode="auto">
          <a:xfrm>
            <a:off x="4932040" y="548680"/>
            <a:ext cx="4211960" cy="6025651"/>
          </a:xfrm>
          <a:prstGeom prst="rect">
            <a:avLst/>
          </a:prstGeom>
          <a:noFill/>
          <a:ln w="9525">
            <a:noFill/>
            <a:miter lim="800000"/>
            <a:headEnd/>
            <a:tailEnd/>
          </a:ln>
        </p:spPr>
      </p:pic>
      <p:sp>
        <p:nvSpPr>
          <p:cNvPr id="15" name="Textfeld 14"/>
          <p:cNvSpPr txBox="1"/>
          <p:nvPr/>
        </p:nvSpPr>
        <p:spPr>
          <a:xfrm>
            <a:off x="5868144" y="548680"/>
            <a:ext cx="3075907" cy="646331"/>
          </a:xfrm>
          <a:prstGeom prst="rect">
            <a:avLst/>
          </a:prstGeom>
          <a:noFill/>
        </p:spPr>
        <p:txBody>
          <a:bodyPr wrap="none" rtlCol="0">
            <a:spAutoFit/>
          </a:bodyPr>
          <a:lstStyle/>
          <a:p>
            <a:r>
              <a:rPr lang="en-US" b="1" smtClean="0">
                <a:solidFill>
                  <a:schemeClr val="tx2"/>
                </a:solidFill>
              </a:rPr>
              <a:t>Lasercleaning at XPS beamline</a:t>
            </a:r>
          </a:p>
          <a:p>
            <a:r>
              <a:rPr lang="en-US" smtClean="0">
                <a:solidFill>
                  <a:schemeClr val="tx2"/>
                </a:solidFill>
              </a:rPr>
              <a:t>S. Schubert et al., at IPAC 2012</a:t>
            </a:r>
            <a:endParaRPr lang="en-US">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404664"/>
            <a:ext cx="8640960" cy="928124"/>
          </a:xfrm>
        </p:spPr>
        <p:txBody>
          <a:bodyPr/>
          <a:lstStyle/>
          <a:p>
            <a:r>
              <a:rPr lang="en-US" sz="2400" smtClean="0"/>
              <a:t>Gun0: Improvement of QE after four rounds of laser cleaning</a:t>
            </a:r>
            <a:endParaRPr lang="en-US"/>
          </a:p>
        </p:txBody>
      </p:sp>
      <p:sp>
        <p:nvSpPr>
          <p:cNvPr id="4" name="Datumsplatzhalter 3"/>
          <p:cNvSpPr>
            <a:spLocks noGrp="1"/>
          </p:cNvSpPr>
          <p:nvPr>
            <p:ph type="dt" sz="half" idx="10"/>
          </p:nvPr>
        </p:nvSpPr>
        <p:spPr/>
        <p:txBody>
          <a:bodyPr/>
          <a:lstStyle/>
          <a:p>
            <a:fld id="{3E12E877-ECF0-4108-A913-39B8D4AF04EC}" type="datetime1">
              <a:rPr lang="de-DE" smtClean="0"/>
              <a:pPr/>
              <a:t>09.03.2012</a:t>
            </a:fld>
            <a:endParaRPr lang="en-US"/>
          </a:p>
        </p:txBody>
      </p:sp>
      <p:sp>
        <p:nvSpPr>
          <p:cNvPr id="5" name="Fußzeilenplatzhalter 4"/>
          <p:cNvSpPr>
            <a:spLocks noGrp="1"/>
          </p:cNvSpPr>
          <p:nvPr>
            <p:ph type="ftr" sz="quarter" idx="11"/>
          </p:nvPr>
        </p:nvSpPr>
        <p:spPr/>
        <p:txBody>
          <a:bodyPr/>
          <a:lstStyle/>
          <a:p>
            <a:r>
              <a:rPr lang="en-US" smtClean="0"/>
              <a:t>thorsten.kamps@helmholtz-berlin.de</a:t>
            </a:r>
            <a:endParaRPr lang="en-US"/>
          </a:p>
        </p:txBody>
      </p:sp>
      <p:sp>
        <p:nvSpPr>
          <p:cNvPr id="6" name="Foliennummernplatzhalter 5"/>
          <p:cNvSpPr>
            <a:spLocks noGrp="1"/>
          </p:cNvSpPr>
          <p:nvPr>
            <p:ph type="sldNum" sz="quarter" idx="12"/>
          </p:nvPr>
        </p:nvSpPr>
        <p:spPr/>
        <p:txBody>
          <a:bodyPr/>
          <a:lstStyle/>
          <a:p>
            <a:fld id="{983A9C72-3E85-4B44-9CE0-0D1BAFA6AAC0}" type="slidenum">
              <a:rPr lang="en-US" smtClean="0"/>
              <a:pPr/>
              <a:t>8</a:t>
            </a:fld>
            <a:endParaRPr lang="en-US"/>
          </a:p>
        </p:txBody>
      </p:sp>
      <p:pic>
        <p:nvPicPr>
          <p:cNvPr id="82946" name="Picture 2"/>
          <p:cNvPicPr>
            <a:picLocks noChangeAspect="1" noChangeArrowheads="1"/>
          </p:cNvPicPr>
          <p:nvPr/>
        </p:nvPicPr>
        <p:blipFill>
          <a:blip r:embed="rId2" cstate="print"/>
          <a:srcRect/>
          <a:stretch>
            <a:fillRect/>
          </a:stretch>
        </p:blipFill>
        <p:spPr bwMode="auto">
          <a:xfrm>
            <a:off x="5508104" y="3861048"/>
            <a:ext cx="3287592" cy="2520280"/>
          </a:xfrm>
          <a:prstGeom prst="rect">
            <a:avLst/>
          </a:prstGeom>
          <a:noFill/>
          <a:ln w="9525">
            <a:noFill/>
            <a:miter lim="800000"/>
            <a:headEnd/>
            <a:tailEnd/>
          </a:ln>
        </p:spPr>
      </p:pic>
      <p:grpSp>
        <p:nvGrpSpPr>
          <p:cNvPr id="22" name="Gruppieren 21"/>
          <p:cNvGrpSpPr/>
          <p:nvPr/>
        </p:nvGrpSpPr>
        <p:grpSpPr>
          <a:xfrm>
            <a:off x="5652120" y="1340768"/>
            <a:ext cx="3312793" cy="2448272"/>
            <a:chOff x="4355976" y="4221088"/>
            <a:chExt cx="3611072" cy="2346591"/>
          </a:xfrm>
        </p:grpSpPr>
        <p:grpSp>
          <p:nvGrpSpPr>
            <p:cNvPr id="17" name="Gruppieren 16"/>
            <p:cNvGrpSpPr/>
            <p:nvPr/>
          </p:nvGrpSpPr>
          <p:grpSpPr>
            <a:xfrm>
              <a:off x="4355976" y="4221088"/>
              <a:ext cx="3240360" cy="2346591"/>
              <a:chOff x="3995936" y="4077072"/>
              <a:chExt cx="3240360" cy="2346591"/>
            </a:xfrm>
          </p:grpSpPr>
          <p:pic>
            <p:nvPicPr>
              <p:cNvPr id="79879" name="Picture 7"/>
              <p:cNvPicPr>
                <a:picLocks noChangeAspect="1" noChangeArrowheads="1"/>
              </p:cNvPicPr>
              <p:nvPr/>
            </p:nvPicPr>
            <p:blipFill>
              <a:blip r:embed="rId3" cstate="print"/>
              <a:srcRect/>
              <a:stretch>
                <a:fillRect/>
              </a:stretch>
            </p:blipFill>
            <p:spPr bwMode="auto">
              <a:xfrm>
                <a:off x="3995936" y="4077072"/>
                <a:ext cx="3240360" cy="2346591"/>
              </a:xfrm>
              <a:prstGeom prst="rect">
                <a:avLst/>
              </a:prstGeom>
              <a:noFill/>
              <a:ln w="9525">
                <a:noFill/>
                <a:miter lim="800000"/>
                <a:headEnd/>
                <a:tailEnd/>
              </a:ln>
            </p:spPr>
          </p:pic>
          <p:sp>
            <p:nvSpPr>
              <p:cNvPr id="15" name="Ellipse 14"/>
              <p:cNvSpPr/>
              <p:nvPr/>
            </p:nvSpPr>
            <p:spPr>
              <a:xfrm>
                <a:off x="5076056" y="4581128"/>
                <a:ext cx="1368152" cy="864096"/>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feld 19"/>
            <p:cNvSpPr txBox="1"/>
            <p:nvPr/>
          </p:nvSpPr>
          <p:spPr>
            <a:xfrm>
              <a:off x="7020272" y="5590981"/>
              <a:ext cx="946776" cy="501490"/>
            </a:xfrm>
            <a:prstGeom prst="rect">
              <a:avLst/>
            </a:prstGeom>
            <a:solidFill>
              <a:schemeClr val="bg1"/>
            </a:solidFill>
          </p:spPr>
          <p:txBody>
            <a:bodyPr wrap="none" rtlCol="0">
              <a:spAutoFit/>
            </a:bodyPr>
            <a:lstStyle/>
            <a:p>
              <a:r>
                <a:rPr lang="en-US" sz="1400" b="1" smtClean="0">
                  <a:solidFill>
                    <a:schemeClr val="tx2"/>
                  </a:solidFill>
                </a:rPr>
                <a:t>after </a:t>
              </a:r>
            </a:p>
            <a:p>
              <a:r>
                <a:rPr lang="en-US" sz="1400" b="1" smtClean="0">
                  <a:solidFill>
                    <a:schemeClr val="tx2"/>
                  </a:solidFill>
                </a:rPr>
                <a:t>4</a:t>
              </a:r>
              <a:r>
                <a:rPr lang="en-US" sz="1400" b="1" baseline="30000" smtClean="0">
                  <a:solidFill>
                    <a:schemeClr val="tx2"/>
                  </a:solidFill>
                </a:rPr>
                <a:t>th</a:t>
              </a:r>
              <a:r>
                <a:rPr lang="en-US" sz="1400" b="1" smtClean="0">
                  <a:solidFill>
                    <a:schemeClr val="tx2"/>
                  </a:solidFill>
                </a:rPr>
                <a:t> round</a:t>
              </a:r>
              <a:endParaRPr lang="en-US" sz="1400" b="1">
                <a:solidFill>
                  <a:schemeClr val="tx2"/>
                </a:solidFill>
              </a:endParaRPr>
            </a:p>
          </p:txBody>
        </p:sp>
      </p:grpSp>
      <p:grpSp>
        <p:nvGrpSpPr>
          <p:cNvPr id="21" name="Gruppieren 20"/>
          <p:cNvGrpSpPr/>
          <p:nvPr/>
        </p:nvGrpSpPr>
        <p:grpSpPr>
          <a:xfrm>
            <a:off x="2483768" y="1196752"/>
            <a:ext cx="3303948" cy="5400600"/>
            <a:chOff x="611560" y="1484784"/>
            <a:chExt cx="3685901" cy="5112568"/>
          </a:xfrm>
        </p:grpSpPr>
        <p:grpSp>
          <p:nvGrpSpPr>
            <p:cNvPr id="16" name="Gruppieren 15"/>
            <p:cNvGrpSpPr/>
            <p:nvPr/>
          </p:nvGrpSpPr>
          <p:grpSpPr>
            <a:xfrm>
              <a:off x="611560" y="1484784"/>
              <a:ext cx="3221334" cy="5112568"/>
              <a:chOff x="611560" y="1268760"/>
              <a:chExt cx="3221334" cy="5112568"/>
            </a:xfrm>
          </p:grpSpPr>
          <p:pic>
            <p:nvPicPr>
              <p:cNvPr id="79878" name="Picture 6"/>
              <p:cNvPicPr>
                <a:picLocks noChangeAspect="1" noChangeArrowheads="1"/>
              </p:cNvPicPr>
              <p:nvPr/>
            </p:nvPicPr>
            <p:blipFill>
              <a:blip r:embed="rId4" cstate="print"/>
              <a:srcRect/>
              <a:stretch>
                <a:fillRect/>
              </a:stretch>
            </p:blipFill>
            <p:spPr bwMode="auto">
              <a:xfrm>
                <a:off x="611560" y="1268760"/>
                <a:ext cx="3221334" cy="5112568"/>
              </a:xfrm>
              <a:prstGeom prst="rect">
                <a:avLst/>
              </a:prstGeom>
              <a:noFill/>
              <a:ln w="9525">
                <a:noFill/>
                <a:miter lim="800000"/>
                <a:headEnd/>
                <a:tailEnd/>
              </a:ln>
            </p:spPr>
          </p:pic>
          <p:sp>
            <p:nvSpPr>
              <p:cNvPr id="13" name="Ellipse 12"/>
              <p:cNvSpPr/>
              <p:nvPr/>
            </p:nvSpPr>
            <p:spPr>
              <a:xfrm>
                <a:off x="1691680" y="1988840"/>
                <a:ext cx="1368152" cy="864096"/>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llipse 13"/>
              <p:cNvSpPr/>
              <p:nvPr/>
            </p:nvSpPr>
            <p:spPr>
              <a:xfrm>
                <a:off x="1691680" y="4653136"/>
                <a:ext cx="1368152" cy="864096"/>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feld 17"/>
            <p:cNvSpPr txBox="1"/>
            <p:nvPr/>
          </p:nvSpPr>
          <p:spPr>
            <a:xfrm>
              <a:off x="3347864" y="2852936"/>
              <a:ext cx="898094" cy="495315"/>
            </a:xfrm>
            <a:prstGeom prst="rect">
              <a:avLst/>
            </a:prstGeom>
            <a:noFill/>
          </p:spPr>
          <p:txBody>
            <a:bodyPr wrap="none" rtlCol="0">
              <a:spAutoFit/>
            </a:bodyPr>
            <a:lstStyle/>
            <a:p>
              <a:r>
                <a:rPr lang="en-US" sz="1400" b="1" smtClean="0">
                  <a:solidFill>
                    <a:schemeClr val="tx2"/>
                  </a:solidFill>
                </a:rPr>
                <a:t>pre </a:t>
              </a:r>
            </a:p>
            <a:p>
              <a:r>
                <a:rPr lang="en-US" sz="1400" b="1" smtClean="0">
                  <a:solidFill>
                    <a:schemeClr val="tx2"/>
                  </a:solidFill>
                </a:rPr>
                <a:t>cleaning</a:t>
              </a:r>
              <a:endParaRPr lang="en-US" sz="1400" b="1">
                <a:solidFill>
                  <a:schemeClr val="tx2"/>
                </a:solidFill>
              </a:endParaRPr>
            </a:p>
          </p:txBody>
        </p:sp>
        <p:sp>
          <p:nvSpPr>
            <p:cNvPr id="19" name="Textfeld 18"/>
            <p:cNvSpPr txBox="1"/>
            <p:nvPr/>
          </p:nvSpPr>
          <p:spPr>
            <a:xfrm>
              <a:off x="3347864" y="5589240"/>
              <a:ext cx="949597" cy="495315"/>
            </a:xfrm>
            <a:prstGeom prst="rect">
              <a:avLst/>
            </a:prstGeom>
            <a:solidFill>
              <a:schemeClr val="bg1"/>
            </a:solidFill>
          </p:spPr>
          <p:txBody>
            <a:bodyPr wrap="none" rtlCol="0">
              <a:spAutoFit/>
            </a:bodyPr>
            <a:lstStyle/>
            <a:p>
              <a:r>
                <a:rPr lang="en-US" sz="1400" b="1" smtClean="0">
                  <a:solidFill>
                    <a:schemeClr val="tx2"/>
                  </a:solidFill>
                </a:rPr>
                <a:t>after </a:t>
              </a:r>
            </a:p>
            <a:p>
              <a:r>
                <a:rPr lang="en-US" sz="1400" b="1" smtClean="0">
                  <a:solidFill>
                    <a:schemeClr val="tx2"/>
                  </a:solidFill>
                </a:rPr>
                <a:t>1</a:t>
              </a:r>
              <a:r>
                <a:rPr lang="en-US" sz="1400" b="1" baseline="30000" smtClean="0">
                  <a:solidFill>
                    <a:schemeClr val="tx2"/>
                  </a:solidFill>
                </a:rPr>
                <a:t>st</a:t>
              </a:r>
              <a:r>
                <a:rPr lang="en-US" sz="1400" b="1" smtClean="0">
                  <a:solidFill>
                    <a:schemeClr val="tx2"/>
                  </a:solidFill>
                </a:rPr>
                <a:t> round</a:t>
              </a:r>
              <a:endParaRPr lang="en-US" sz="1400" b="1">
                <a:solidFill>
                  <a:schemeClr val="tx2"/>
                </a:solidFill>
              </a:endParaRPr>
            </a:p>
          </p:txBody>
        </p:sp>
      </p:grpSp>
      <p:pic>
        <p:nvPicPr>
          <p:cNvPr id="79880" name="Picture 8" descr="D:\Profile\gbt\Daten\SRF_Gun\Coating\Pb_coating_album.png"/>
          <p:cNvPicPr>
            <a:picLocks noChangeAspect="1" noChangeArrowheads="1"/>
          </p:cNvPicPr>
          <p:nvPr/>
        </p:nvPicPr>
        <p:blipFill>
          <a:blip r:embed="rId5" cstate="print"/>
          <a:srcRect/>
          <a:stretch>
            <a:fillRect/>
          </a:stretch>
        </p:blipFill>
        <p:spPr bwMode="auto">
          <a:xfrm>
            <a:off x="395536" y="1268760"/>
            <a:ext cx="1944216" cy="5113309"/>
          </a:xfrm>
          <a:prstGeom prst="rect">
            <a:avLst/>
          </a:prstGeom>
          <a:noFill/>
        </p:spPr>
      </p:pic>
      <p:sp>
        <p:nvSpPr>
          <p:cNvPr id="24" name="Textfeld 23"/>
          <p:cNvSpPr txBox="1"/>
          <p:nvPr/>
        </p:nvSpPr>
        <p:spPr>
          <a:xfrm>
            <a:off x="6084168" y="6289575"/>
            <a:ext cx="2717090" cy="307777"/>
          </a:xfrm>
          <a:prstGeom prst="rect">
            <a:avLst/>
          </a:prstGeom>
          <a:noFill/>
        </p:spPr>
        <p:txBody>
          <a:bodyPr wrap="none" rtlCol="0">
            <a:spAutoFit/>
          </a:bodyPr>
          <a:lstStyle/>
          <a:p>
            <a:r>
              <a:rPr lang="en-US" sz="1400" smtClean="0"/>
              <a:t>R. Barday et al., Proc. of PSTP 2011</a:t>
            </a:r>
            <a:endParaRPr lang="en-US" sz="1400"/>
          </a:p>
        </p:txBody>
      </p:sp>
      <p:pic>
        <p:nvPicPr>
          <p:cNvPr id="79881" name="Picture 9"/>
          <p:cNvPicPr>
            <a:picLocks noChangeAspect="1" noChangeArrowheads="1"/>
          </p:cNvPicPr>
          <p:nvPr/>
        </p:nvPicPr>
        <p:blipFill>
          <a:blip r:embed="rId6" cstate="print"/>
          <a:srcRect/>
          <a:stretch>
            <a:fillRect/>
          </a:stretch>
        </p:blipFill>
        <p:spPr bwMode="auto">
          <a:xfrm rot="16200000">
            <a:off x="-653164" y="4081148"/>
            <a:ext cx="1620688" cy="38738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88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9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The focus is now moving from Gun0 to Gun1. Main goal is to run at macropulse current of 4mA from high QE cathode</a:t>
            </a:r>
            <a:endParaRPr lang="en-US"/>
          </a:p>
        </p:txBody>
      </p:sp>
      <p:sp>
        <p:nvSpPr>
          <p:cNvPr id="4" name="Datumsplatzhalter 3"/>
          <p:cNvSpPr>
            <a:spLocks noGrp="1"/>
          </p:cNvSpPr>
          <p:nvPr>
            <p:ph type="dt" sz="half" idx="10"/>
          </p:nvPr>
        </p:nvSpPr>
        <p:spPr/>
        <p:txBody>
          <a:bodyPr/>
          <a:lstStyle/>
          <a:p>
            <a:fld id="{3E12E877-ECF0-4108-A913-39B8D4AF04EC}" type="datetime1">
              <a:rPr lang="de-DE" smtClean="0"/>
              <a:pPr/>
              <a:t>09.03.2012</a:t>
            </a:fld>
            <a:endParaRPr lang="en-US"/>
          </a:p>
        </p:txBody>
      </p:sp>
      <p:sp>
        <p:nvSpPr>
          <p:cNvPr id="5" name="Fußzeilenplatzhalter 4"/>
          <p:cNvSpPr>
            <a:spLocks noGrp="1"/>
          </p:cNvSpPr>
          <p:nvPr>
            <p:ph type="ftr" sz="quarter" idx="11"/>
          </p:nvPr>
        </p:nvSpPr>
        <p:spPr/>
        <p:txBody>
          <a:bodyPr/>
          <a:lstStyle/>
          <a:p>
            <a:r>
              <a:rPr lang="en-US" smtClean="0"/>
              <a:t>thorsten.kamps@helmholtz-berlin.de</a:t>
            </a:r>
            <a:endParaRPr lang="en-US"/>
          </a:p>
        </p:txBody>
      </p:sp>
      <p:sp>
        <p:nvSpPr>
          <p:cNvPr id="6" name="Foliennummernplatzhalter 5"/>
          <p:cNvSpPr>
            <a:spLocks noGrp="1"/>
          </p:cNvSpPr>
          <p:nvPr>
            <p:ph type="sldNum" sz="quarter" idx="12"/>
          </p:nvPr>
        </p:nvSpPr>
        <p:spPr/>
        <p:txBody>
          <a:bodyPr/>
          <a:lstStyle/>
          <a:p>
            <a:fld id="{983A9C72-3E85-4B44-9CE0-0D1BAFA6AAC0}" type="slidenum">
              <a:rPr lang="en-US" smtClean="0"/>
              <a:pPr/>
              <a:t>9</a:t>
            </a:fld>
            <a:endParaRPr lang="en-US"/>
          </a:p>
        </p:txBody>
      </p:sp>
      <p:sp>
        <p:nvSpPr>
          <p:cNvPr id="7" name="Inhaltsplatzhalter 2"/>
          <p:cNvSpPr>
            <a:spLocks noGrp="1"/>
          </p:cNvSpPr>
          <p:nvPr>
            <p:ph idx="1"/>
          </p:nvPr>
        </p:nvSpPr>
        <p:spPr>
          <a:xfrm>
            <a:off x="251520" y="1412776"/>
            <a:ext cx="8640960" cy="4968552"/>
          </a:xfrm>
        </p:spPr>
        <p:txBody>
          <a:bodyPr/>
          <a:lstStyle/>
          <a:p>
            <a:pPr marL="450850" indent="6350">
              <a:buNone/>
            </a:pPr>
            <a:r>
              <a:rPr lang="en-US" b="1" u="sng" smtClean="0">
                <a:solidFill>
                  <a:schemeClr val="accent1"/>
                </a:solidFill>
              </a:rPr>
              <a:t>Gun0</a:t>
            </a:r>
          </a:p>
          <a:p>
            <a:pPr marL="450850" lvl="1" indent="6350">
              <a:buNone/>
            </a:pPr>
            <a:r>
              <a:rPr lang="en-US" b="1" smtClean="0">
                <a:solidFill>
                  <a:schemeClr val="accent1"/>
                </a:solidFill>
              </a:rPr>
              <a:t>One more run from May to August 2012.</a:t>
            </a:r>
          </a:p>
          <a:p>
            <a:pPr marL="450850" lvl="1" indent="6350">
              <a:buNone/>
            </a:pPr>
            <a:r>
              <a:rPr lang="en-US" b="1" smtClean="0">
                <a:solidFill>
                  <a:schemeClr val="accent1"/>
                </a:solidFill>
              </a:rPr>
              <a:t>New cavity with tuner and improved Pb coating procedure.</a:t>
            </a:r>
          </a:p>
          <a:p>
            <a:pPr marL="450850" lvl="1" indent="6350">
              <a:buNone/>
            </a:pPr>
            <a:r>
              <a:rPr lang="en-US" b="1" smtClean="0">
                <a:solidFill>
                  <a:schemeClr val="accent1"/>
                </a:solidFill>
              </a:rPr>
              <a:t>Test of new beam instrumentation.</a:t>
            </a:r>
          </a:p>
          <a:p>
            <a:pPr marL="450850" indent="6350">
              <a:buNone/>
            </a:pPr>
            <a:endParaRPr lang="en-US" b="1" u="sng" smtClean="0">
              <a:solidFill>
                <a:schemeClr val="accent3"/>
              </a:solidFill>
            </a:endParaRPr>
          </a:p>
          <a:p>
            <a:pPr marL="450850" indent="6350">
              <a:buNone/>
            </a:pPr>
            <a:r>
              <a:rPr lang="en-US" b="1" u="sng" smtClean="0">
                <a:solidFill>
                  <a:schemeClr val="accent3"/>
                </a:solidFill>
              </a:rPr>
              <a:t>Gun1</a:t>
            </a:r>
          </a:p>
          <a:p>
            <a:pPr marL="450850" lvl="1" indent="6350">
              <a:buNone/>
            </a:pPr>
            <a:r>
              <a:rPr lang="en-US" b="1" smtClean="0">
                <a:solidFill>
                  <a:schemeClr val="accent3"/>
                </a:solidFill>
              </a:rPr>
              <a:t>Setup of cathode preparation lab.</a:t>
            </a:r>
          </a:p>
          <a:p>
            <a:pPr marL="450850" lvl="1" indent="6350">
              <a:buNone/>
            </a:pPr>
            <a:r>
              <a:rPr lang="en-US" b="1" smtClean="0">
                <a:solidFill>
                  <a:schemeClr val="accent3"/>
                </a:solidFill>
              </a:rPr>
              <a:t>Kick off cryomodule design.</a:t>
            </a:r>
          </a:p>
          <a:p>
            <a:pPr marL="450850" lvl="1" indent="6350">
              <a:buNone/>
            </a:pPr>
            <a:r>
              <a:rPr lang="en-US" b="1" smtClean="0">
                <a:solidFill>
                  <a:schemeClr val="accent3"/>
                </a:solidFill>
              </a:rPr>
              <a:t>Iterate on gun cavity.</a:t>
            </a:r>
          </a:p>
          <a:p>
            <a:pPr marL="450850" lvl="1" indent="6350">
              <a:buNone/>
            </a:pPr>
            <a:r>
              <a:rPr lang="en-US" b="1" smtClean="0">
                <a:solidFill>
                  <a:schemeClr val="accent3"/>
                </a:solidFill>
              </a:rPr>
              <a:t>Test and improve cathode plug.</a:t>
            </a:r>
          </a:p>
          <a:p>
            <a:pPr marL="450850" lvl="1" indent="6350">
              <a:buNone/>
            </a:pPr>
            <a:r>
              <a:rPr lang="en-US" b="1" smtClean="0">
                <a:solidFill>
                  <a:schemeClr val="accent3"/>
                </a:solidFill>
              </a:rPr>
              <a:t>Start planning setup of Gunlab.</a:t>
            </a:r>
            <a:endParaRPr lang="en-US" b="1">
              <a:solidFill>
                <a:schemeClr val="accent3"/>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des_TK_V2.0">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Slides_TK_V2.0</Template>
  <TotalTime>0</TotalTime>
  <Words>961</Words>
  <Application>Microsoft Office PowerPoint</Application>
  <PresentationFormat>Bildschirmpräsentation (4:3)</PresentationFormat>
  <Paragraphs>185</Paragraphs>
  <Slides>13</Slides>
  <Notes>1</Notes>
  <HiddenSlides>0</HiddenSlides>
  <MMClips>0</MMClips>
  <ScaleCrop>false</ScaleCrop>
  <HeadingPairs>
    <vt:vector size="6" baseType="variant">
      <vt:variant>
        <vt:lpstr>Design</vt:lpstr>
      </vt:variant>
      <vt:variant>
        <vt:i4>7</vt:i4>
      </vt:variant>
      <vt:variant>
        <vt:lpstr>Eingebettete OLE-Server</vt:lpstr>
      </vt:variant>
      <vt:variant>
        <vt:i4>1</vt:i4>
      </vt:variant>
      <vt:variant>
        <vt:lpstr>Folientitel</vt:lpstr>
      </vt:variant>
      <vt:variant>
        <vt:i4>13</vt:i4>
      </vt:variant>
    </vt:vector>
  </HeadingPairs>
  <TitlesOfParts>
    <vt:vector size="21" baseType="lpstr">
      <vt:lpstr>Slides_TK_V2.0</vt:lpstr>
      <vt:lpstr>1_Default Design</vt:lpstr>
      <vt:lpstr>2_Default Design</vt:lpstr>
      <vt:lpstr>3_Default Design</vt:lpstr>
      <vt:lpstr>4_Default Design</vt:lpstr>
      <vt:lpstr>5_Default Design</vt:lpstr>
      <vt:lpstr>6_Default Design</vt:lpstr>
      <vt:lpstr>Bitmap Image</vt:lpstr>
      <vt:lpstr>Perspectives of SRF gun development for BERLinPro T. Kamps (HZB)</vt:lpstr>
      <vt:lpstr>The goal is to develop a photoinjector with characteristics within the parameter envelope of an ERL for a lightsource</vt:lpstr>
      <vt:lpstr>Approach the goals for BERLinPro in stages, tackling issues concerning beam, brightness and current</vt:lpstr>
      <vt:lpstr>Gun0: Insert cold mass with cavity and solenoid into existing cryomodule of HoBiCaT, add drive laser and diagnostics</vt:lpstr>
      <vt:lpstr>Compact diagnostics beamline</vt:lpstr>
      <vt:lpstr>Gun0: Cavity results from VTA at JLAB and HoBiCaT at HZB</vt:lpstr>
      <vt:lpstr>Gun0: Laser cleaning in-situ  with real cathode and  with witness cathode at XPS </vt:lpstr>
      <vt:lpstr>Gun0: Improvement of QE after four rounds of laser cleaning</vt:lpstr>
      <vt:lpstr>The focus is now moving from Gun0 to Gun1. Main goal is to run at macropulse current of 4mA from high QE cathode</vt:lpstr>
      <vt:lpstr>Gun1: Setup of cathode preparation lab and evaluation of surface science methods</vt:lpstr>
      <vt:lpstr>Gun1: Plug design. Have a compact plug to ease handling of cathodes in preparation and characterization systems.</vt:lpstr>
      <vt:lpstr>Gun1 (and later Gun2) will be commissioned above ground inside HoBiCaT bunker and new cryomodule  Gunlab</vt:lpstr>
      <vt:lpstr> work done by T. Kamps, W. Anders, R. Barday, D. Böhlick, A. Frahm,  M. Dirsat, F. Hoffmann A. Jankowiak, S. Klauke, J. Knobloch, O. Kugeler, J. Rudolph, A. Matveenko, A. Neumann, T. Quast, M. Schenk, M. Schuster, S. Schubert, J. Völker,  P. Kneisel (JLAB), R. Nietubyc (NCBJ), J. Sekutowicz (DESY), J. Smedley (BNL), J. Teichert, P. Murcek, R. Xiang, A. Arnold (HZDR), V. Volkov (BINP), I. Will (MBI), T. Weis, A. Ferrarotto (TU Dortmund)  supported by the Accelerator Physics and SRF institutes and Experimental Support groups at HZB.  the Pb cathode work is supported by EuCARD.  the TCAV work is supported by BMBF. </vt:lpstr>
    </vt:vector>
  </TitlesOfParts>
  <Company>Helmholtz-Zentrum Berlin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Entwicklung von Photoinjektoren  für zukünftige Lichtquellen</dc:title>
  <dc:creator>T. kamps</dc:creator>
  <cp:lastModifiedBy>T. kamps</cp:lastModifiedBy>
  <cp:revision>214</cp:revision>
  <dcterms:created xsi:type="dcterms:W3CDTF">2010-06-16T14:58:15Z</dcterms:created>
  <dcterms:modified xsi:type="dcterms:W3CDTF">2012-03-09T10:30:48Z</dcterms:modified>
</cp:coreProperties>
</file>