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78" r:id="rId4"/>
    <p:sldId id="279" r:id="rId5"/>
    <p:sldId id="268" r:id="rId6"/>
    <p:sldId id="286" r:id="rId7"/>
    <p:sldId id="291" r:id="rId8"/>
    <p:sldId id="269" r:id="rId9"/>
    <p:sldId id="270" r:id="rId10"/>
    <p:sldId id="276" r:id="rId11"/>
    <p:sldId id="292" r:id="rId12"/>
    <p:sldId id="258" r:id="rId13"/>
    <p:sldId id="282" r:id="rId14"/>
    <p:sldId id="261" r:id="rId15"/>
    <p:sldId id="259" r:id="rId16"/>
    <p:sldId id="287" r:id="rId17"/>
    <p:sldId id="262" r:id="rId18"/>
    <p:sldId id="280" r:id="rId19"/>
    <p:sldId id="288" r:id="rId20"/>
    <p:sldId id="289" r:id="rId21"/>
    <p:sldId id="264" r:id="rId22"/>
    <p:sldId id="265" r:id="rId23"/>
    <p:sldId id="266" r:id="rId24"/>
    <p:sldId id="267" r:id="rId25"/>
    <p:sldId id="271" r:id="rId26"/>
    <p:sldId id="275" r:id="rId27"/>
    <p:sldId id="272" r:id="rId28"/>
    <p:sldId id="274" r:id="rId29"/>
    <p:sldId id="27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83" autoAdjust="0"/>
    <p:restoredTop sz="98400" autoAdjust="0"/>
  </p:normalViewPr>
  <p:slideViewPr>
    <p:cSldViewPr snapToGrid="0" snapToObjects="1">
      <p:cViewPr varScale="1">
        <p:scale>
          <a:sx n="45" d="100"/>
          <a:sy n="45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E9C86-1588-8240-8E56-72E9F3508D96}" type="datetimeFigureOut">
              <a:rPr lang="en-US" smtClean="0"/>
              <a:t>12-3-7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CFB13-FE72-8F4B-93DE-FE4D38E9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39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CFB13-FE72-8F4B-93DE-FE4D38E948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03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CFB13-FE72-8F4B-93DE-FE4D38E948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41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CFB13-FE72-8F4B-93DE-FE4D38E948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13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CFB13-FE72-8F4B-93DE-FE4D38E948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26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CFB13-FE72-8F4B-93DE-FE4D38E948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42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CFB13-FE72-8F4B-93DE-FE4D38E948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28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CFB13-FE72-8F4B-93DE-FE4D38E948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61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CFB13-FE72-8F4B-93DE-FE4D38E948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53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CFB13-FE72-8F4B-93DE-FE4D38E948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97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CFB13-FE72-8F4B-93DE-FE4D38E948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80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CFB13-FE72-8F4B-93DE-FE4D38E948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84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CFB13-FE72-8F4B-93DE-FE4D38E948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05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CFB13-FE72-8F4B-93DE-FE4D38E948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74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CFB13-FE72-8F4B-93DE-FE4D38E948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654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CFB13-FE72-8F4B-93DE-FE4D38E9489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861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CFB13-FE72-8F4B-93DE-FE4D38E9489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734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CFB13-FE72-8F4B-93DE-FE4D38E9489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792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CFB13-FE72-8F4B-93DE-FE4D38E9489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697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CFB13-FE72-8F4B-93DE-FE4D38E9489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474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CFB13-FE72-8F4B-93DE-FE4D38E9489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252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CFB13-FE72-8F4B-93DE-FE4D38E9489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746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CFB13-FE72-8F4B-93DE-FE4D38E9489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03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CFB13-FE72-8F4B-93DE-FE4D38E948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36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CFB13-FE72-8F4B-93DE-FE4D38E9489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998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CFB13-FE72-8F4B-93DE-FE4D38E948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21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CFB13-FE72-8F4B-93DE-FE4D38E948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88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CFB13-FE72-8F4B-93DE-FE4D38E948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75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CFB13-FE72-8F4B-93DE-FE4D38E948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47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CFB13-FE72-8F4B-93DE-FE4D38E948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21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39C9BAC2-5BA5-B244-8BCD-3504FF0A08BC}" type="datetimeFigureOut">
              <a:rPr lang="en-US" smtClean="0"/>
              <a:pPr/>
              <a:t>12-3-7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21A0-4429-1A4C-B6EE-1DFAE7BB3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BAC2-5BA5-B244-8BCD-3504FF0A08BC}" type="datetimeFigureOut">
              <a:rPr lang="en-US" smtClean="0"/>
              <a:pPr/>
              <a:t>12-3-7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21A0-4429-1A4C-B6EE-1DFAE7BB3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BAC2-5BA5-B244-8BCD-3504FF0A08BC}" type="datetimeFigureOut">
              <a:rPr lang="en-US" smtClean="0"/>
              <a:pPr/>
              <a:t>12-3-7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21A0-4429-1A4C-B6EE-1DFAE7BB3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BAC2-5BA5-B244-8BCD-3504FF0A08BC}" type="datetimeFigureOut">
              <a:rPr lang="en-US" smtClean="0"/>
              <a:pPr/>
              <a:t>12-3-7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21A0-4429-1A4C-B6EE-1DFAE7BB3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953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79299"/>
            <a:ext cx="4040188" cy="36468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3953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79299"/>
            <a:ext cx="4041775" cy="36468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BAC2-5BA5-B244-8BCD-3504FF0A08BC}" type="datetimeFigureOut">
              <a:rPr lang="en-US" smtClean="0"/>
              <a:pPr/>
              <a:t>12-3-7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21A0-4429-1A4C-B6EE-1DFAE7BB3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BAC2-5BA5-B244-8BCD-3504FF0A08BC}" type="datetimeFigureOut">
              <a:rPr lang="en-US" smtClean="0"/>
              <a:pPr/>
              <a:t>12-3-7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21A0-4429-1A4C-B6EE-1DFAE7BB3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BAC2-5BA5-B244-8BCD-3504FF0A08BC}" type="datetimeFigureOut">
              <a:rPr lang="en-US" smtClean="0"/>
              <a:pPr/>
              <a:t>12-3-7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21A0-4429-1A4C-B6EE-1DFAE7BB3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9810"/>
            <a:ext cx="3008313" cy="5452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89810"/>
            <a:ext cx="5111750" cy="52363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9910"/>
            <a:ext cx="3008313" cy="45062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BAC2-5BA5-B244-8BCD-3504FF0A08BC}" type="datetimeFigureOut">
              <a:rPr lang="en-US" smtClean="0"/>
              <a:pPr/>
              <a:t>12-3-7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21A0-4429-1A4C-B6EE-1DFAE7BB3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74599"/>
            <a:ext cx="5486400" cy="38529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BAC2-5BA5-B244-8BCD-3504FF0A08BC}" type="datetimeFigureOut">
              <a:rPr lang="en-US" smtClean="0"/>
              <a:pPr/>
              <a:t>12-3-7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21A0-4429-1A4C-B6EE-1DFAE7BB3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template_CR-02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" y="6051700"/>
            <a:ext cx="9143391" cy="81681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16810"/>
            <a:ext cx="8229600" cy="766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3400"/>
            <a:ext cx="8229600" cy="4123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0233" y="6051700"/>
            <a:ext cx="1126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9C9BAC2-5BA5-B244-8BCD-3504FF0A08BC}" type="datetimeFigureOut">
              <a:rPr lang="en-US" smtClean="0"/>
              <a:pPr/>
              <a:t>12-3-7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6300" y="6051700"/>
            <a:ext cx="532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rgbClr val="BFBFB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75348" y="6051700"/>
            <a:ext cx="1211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BFBFBF"/>
                </a:solidFill>
                <a:latin typeface="Arial"/>
                <a:cs typeface="Arial"/>
              </a:defRPr>
            </a:lvl1pPr>
          </a:lstStyle>
          <a:p>
            <a:fld id="{630521A0-4429-1A4C-B6EE-1DFAE7BB33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PPT_template_CR-01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4" y="0"/>
            <a:ext cx="9143391" cy="8168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4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4" Type="http://schemas.openxmlformats.org/officeDocument/2006/relationships/image" Target="../media/image3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Progress </a:t>
            </a:r>
            <a:r>
              <a:rPr lang="en-US" dirty="0"/>
              <a:t>in CW-Timing Distribution for Future Light Sources</a:t>
            </a:r>
          </a:p>
        </p:txBody>
      </p:sp>
      <p:sp>
        <p:nvSpPr>
          <p:cNvPr id="31" name="Subtitle 30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Russell Wilcox, Gang Huang,</a:t>
            </a:r>
          </a:p>
          <a:p>
            <a:pPr algn="ctr"/>
            <a:r>
              <a:rPr lang="en-US" dirty="0" smtClean="0"/>
              <a:t> Larry Doolittle, John Byrd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ICFA Workshop on Future light sources</a:t>
            </a:r>
          </a:p>
          <a:p>
            <a:pPr algn="ctr"/>
            <a:r>
              <a:rPr lang="en-US" dirty="0" smtClean="0"/>
              <a:t>March 7,2012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5143"/>
            <a:ext cx="8229600" cy="766457"/>
          </a:xfrm>
        </p:spPr>
        <p:txBody>
          <a:bodyPr/>
          <a:lstStyle/>
          <a:p>
            <a:r>
              <a:rPr lang="en-US" dirty="0" smtClean="0"/>
              <a:t>X-ray/optical cross-</a:t>
            </a:r>
            <a:r>
              <a:rPr lang="en-US" dirty="0" err="1" smtClean="0"/>
              <a:t>correlator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77231"/>
            <a:ext cx="8229600" cy="2067025"/>
          </a:xfrm>
        </p:spPr>
        <p:txBody>
          <a:bodyPr>
            <a:normAutofit/>
          </a:bodyPr>
          <a:lstStyle/>
          <a:p>
            <a:r>
              <a:rPr lang="en-US" dirty="0" smtClean="0"/>
              <a:t>Optically streaked photoelectron spectra</a:t>
            </a:r>
          </a:p>
          <a:p>
            <a:pPr lvl="1"/>
            <a:r>
              <a:rPr lang="en-US" dirty="0" smtClean="0"/>
              <a:t>From A. R. Maier, FEL 2011</a:t>
            </a:r>
          </a:p>
          <a:p>
            <a:pPr lvl="1"/>
            <a:r>
              <a:rPr lang="en-US" dirty="0" smtClean="0"/>
              <a:t>New J. </a:t>
            </a:r>
            <a:r>
              <a:rPr lang="en-US" dirty="0" err="1" smtClean="0"/>
              <a:t>Phys</a:t>
            </a:r>
            <a:r>
              <a:rPr lang="en-US" dirty="0" smtClean="0"/>
              <a:t> 13, 093024 (2011) (similar, longer pulse)</a:t>
            </a:r>
          </a:p>
          <a:p>
            <a:r>
              <a:rPr lang="en-US" dirty="0" smtClean="0"/>
              <a:t>Runs next to experiment, but with special laser</a:t>
            </a:r>
            <a:endParaRPr lang="en-US" dirty="0"/>
          </a:p>
        </p:txBody>
      </p:sp>
      <p:pic>
        <p:nvPicPr>
          <p:cNvPr id="7" name="Picture 6" descr="OptStreakPhysic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495" y="1736371"/>
            <a:ext cx="4418305" cy="1840613"/>
          </a:xfrm>
          <a:prstGeom prst="rect">
            <a:avLst/>
          </a:prstGeom>
        </p:spPr>
      </p:pic>
      <p:pic>
        <p:nvPicPr>
          <p:cNvPr id="8" name="Picture 7" descr="OptStreakPrinciple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7" y="1371600"/>
            <a:ext cx="3419965" cy="290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94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Existing and developing CW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2514601"/>
            <a:ext cx="7594600" cy="27432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Existing </a:t>
            </a:r>
            <a:r>
              <a:rPr lang="en-US" dirty="0" smtClean="0"/>
              <a:t>FERMI@ELETTRA </a:t>
            </a:r>
            <a:r>
              <a:rPr lang="en-US" dirty="0"/>
              <a:t>LLRF system</a:t>
            </a:r>
          </a:p>
          <a:p>
            <a:pPr lvl="1"/>
            <a:r>
              <a:rPr lang="en-US" dirty="0"/>
              <a:t>Existing LCLS user laser timing</a:t>
            </a:r>
          </a:p>
          <a:p>
            <a:pPr lvl="1"/>
            <a:r>
              <a:rPr lang="en-US" dirty="0"/>
              <a:t>Developing SPX </a:t>
            </a:r>
            <a:r>
              <a:rPr lang="en-US" dirty="0" smtClean="0"/>
              <a:t>SCRF and </a:t>
            </a:r>
            <a:r>
              <a:rPr lang="en-US" dirty="0"/>
              <a:t>user laser timing</a:t>
            </a:r>
          </a:p>
          <a:p>
            <a:pPr lvl="1"/>
            <a:r>
              <a:rPr lang="en-US" dirty="0" smtClean="0"/>
              <a:t>Developing 1fs </a:t>
            </a:r>
            <a:r>
              <a:rPr lang="en-US" dirty="0"/>
              <a:t>sync </a:t>
            </a:r>
            <a:r>
              <a:rPr lang="en-US" dirty="0" smtClean="0"/>
              <a:t>in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18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5713"/>
            <a:ext cx="8229600" cy="766457"/>
          </a:xfrm>
        </p:spPr>
        <p:txBody>
          <a:bodyPr/>
          <a:lstStyle/>
          <a:p>
            <a:r>
              <a:rPr lang="en-US" dirty="0" err="1" smtClean="0"/>
              <a:t>Fermi@Elettra</a:t>
            </a:r>
            <a:r>
              <a:rPr lang="en-US" dirty="0" smtClean="0"/>
              <a:t> RF timing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9685"/>
            <a:ext cx="8229600" cy="80161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11 links now used (?), 32 possible</a:t>
            </a:r>
          </a:p>
          <a:p>
            <a:pPr lvl="1"/>
            <a:r>
              <a:rPr lang="en-US" dirty="0" smtClean="0"/>
              <a:t>Separate 3GHz system being replaced channel by channel</a:t>
            </a:r>
            <a:endParaRPr lang="en-US" dirty="0"/>
          </a:p>
        </p:txBody>
      </p:sp>
      <p:pic>
        <p:nvPicPr>
          <p:cNvPr id="4" name="Picture 3" descr="FermiOverallTimingSystem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80" y="1241801"/>
            <a:ext cx="6443872" cy="432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54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89" y="284971"/>
            <a:ext cx="8229600" cy="766457"/>
          </a:xfrm>
        </p:spPr>
        <p:txBody>
          <a:bodyPr/>
          <a:lstStyle/>
          <a:p>
            <a:r>
              <a:rPr lang="en-US" dirty="0" smtClean="0"/>
              <a:t>The Fermi transmitter is compact</a:t>
            </a:r>
            <a:endParaRPr lang="en-US" dirty="0"/>
          </a:p>
        </p:txBody>
      </p:sp>
      <p:pic>
        <p:nvPicPr>
          <p:cNvPr id="4" name="Picture 3" descr="Fermi32chSende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4" y="3744022"/>
            <a:ext cx="3326666" cy="2296543"/>
          </a:xfrm>
          <a:prstGeom prst="rect">
            <a:avLst/>
          </a:prstGeom>
        </p:spPr>
      </p:pic>
      <p:pic>
        <p:nvPicPr>
          <p:cNvPr id="5" name="Picture 4" descr="FermiTimingRack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4" y="1051427"/>
            <a:ext cx="2851450" cy="2323563"/>
          </a:xfrm>
          <a:prstGeom prst="rect">
            <a:avLst/>
          </a:prstGeom>
        </p:spPr>
      </p:pic>
      <p:pic>
        <p:nvPicPr>
          <p:cNvPr id="6" name="Picture 5" descr="DSCF002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1957" y="3758387"/>
            <a:ext cx="3067176" cy="2300382"/>
          </a:xfrm>
          <a:prstGeom prst="rect">
            <a:avLst/>
          </a:prstGeom>
        </p:spPr>
      </p:pic>
      <p:pic>
        <p:nvPicPr>
          <p:cNvPr id="7" name="Picture 6" descr="DSCF0030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19"/>
          <a:stretch/>
        </p:blipFill>
        <p:spPr>
          <a:xfrm rot="5400000">
            <a:off x="4396774" y="1193747"/>
            <a:ext cx="2593710" cy="2507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9143" y="3374990"/>
            <a:ext cx="172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Transmitter rack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24067" y="6072834"/>
            <a:ext cx="827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sender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58815" y="4097046"/>
            <a:ext cx="1365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Sync head In</a:t>
            </a:r>
          </a:p>
          <a:p>
            <a:r>
              <a:rPr lang="en-US" dirty="0" smtClean="0"/>
              <a:t>accelerator </a:t>
            </a:r>
          </a:p>
          <a:p>
            <a:r>
              <a:rPr lang="en-US" dirty="0" smtClean="0"/>
              <a:t>tunnel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97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9011"/>
            <a:ext cx="8229600" cy="766457"/>
          </a:xfrm>
        </p:spPr>
        <p:txBody>
          <a:bodyPr/>
          <a:lstStyle/>
          <a:p>
            <a:r>
              <a:rPr lang="en-US" dirty="0" err="1" smtClean="0"/>
              <a:t>Fermi@Elettra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141" y="1625600"/>
            <a:ext cx="4269676" cy="4418203"/>
          </a:xfrm>
        </p:spPr>
        <p:txBody>
          <a:bodyPr>
            <a:normAutofit/>
          </a:bodyPr>
          <a:lstStyle/>
          <a:p>
            <a:r>
              <a:rPr lang="en-US" dirty="0" smtClean="0"/>
              <a:t>Initial out-of-loop test showed 87fs RMS for controlling cavity</a:t>
            </a:r>
          </a:p>
          <a:p>
            <a:endParaRPr lang="en-US" dirty="0" smtClean="0"/>
          </a:p>
          <a:p>
            <a:r>
              <a:rPr lang="en-US" dirty="0" smtClean="0"/>
              <a:t>Final arrival time jitter due to many sync channels, may average </a:t>
            </a:r>
          </a:p>
        </p:txBody>
      </p:sp>
      <p:pic>
        <p:nvPicPr>
          <p:cNvPr id="4" name="Picture 3" descr="FermiSuccessGraf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63" y="3793205"/>
            <a:ext cx="3929825" cy="2250598"/>
          </a:xfrm>
          <a:prstGeom prst="rect">
            <a:avLst/>
          </a:prstGeom>
        </p:spPr>
      </p:pic>
      <p:pic>
        <p:nvPicPr>
          <p:cNvPr id="5" name="Picture 4" descr="FermiKlyUnstable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93"/>
          <a:stretch/>
        </p:blipFill>
        <p:spPr>
          <a:xfrm>
            <a:off x="4309796" y="1200038"/>
            <a:ext cx="4538818" cy="17502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0463" y="3062013"/>
            <a:ext cx="4089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 bunch arrival time measurement</a:t>
            </a:r>
          </a:p>
          <a:p>
            <a:r>
              <a:rPr lang="en-US" dirty="0" smtClean="0"/>
              <a:t>Drive KLY3 unstable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512047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Mario</a:t>
            </a:r>
            <a:r>
              <a:rPr lang="en-US" dirty="0"/>
              <a:t>. </a:t>
            </a:r>
            <a:r>
              <a:rPr lang="en-US" dirty="0" err="1"/>
              <a:t>Ferianis</a:t>
            </a:r>
            <a:r>
              <a:rPr lang="en-US" dirty="0"/>
              <a:t>, FEL 2011</a:t>
            </a:r>
          </a:p>
          <a:p>
            <a:r>
              <a:rPr lang="en-US" dirty="0">
                <a:latin typeface="Berlin Sans FB" charset="0"/>
              </a:rPr>
              <a:t>All-optical femtosecond timing system </a:t>
            </a:r>
            <a:br>
              <a:rPr lang="en-US" dirty="0">
                <a:latin typeface="Berlin Sans FB" charset="0"/>
              </a:rPr>
            </a:br>
            <a:r>
              <a:rPr lang="en-US" dirty="0">
                <a:latin typeface="Berlin Sans FB" charset="0"/>
              </a:rPr>
              <a:t>for the </a:t>
            </a:r>
            <a:r>
              <a:rPr lang="en-US" dirty="0" err="1">
                <a:latin typeface="Berlin Sans FB" charset="0"/>
              </a:rPr>
              <a:t>Fermi@Elettra</a:t>
            </a:r>
            <a:r>
              <a:rPr lang="en-US" dirty="0">
                <a:latin typeface="Berlin Sans FB" charset="0"/>
              </a:rPr>
              <a:t> FEL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49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LCLS laser timing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63671"/>
            <a:ext cx="8229600" cy="1176400"/>
          </a:xfrm>
        </p:spPr>
        <p:txBody>
          <a:bodyPr>
            <a:normAutofit/>
          </a:bodyPr>
          <a:lstStyle/>
          <a:p>
            <a:r>
              <a:rPr lang="en-US" dirty="0" smtClean="0"/>
              <a:t>System has 16 channel capability, 6 used</a:t>
            </a:r>
          </a:p>
          <a:p>
            <a:r>
              <a:rPr lang="en-US" dirty="0" smtClean="0"/>
              <a:t>Typical 300m fibers, 10ps correction (thermal)</a:t>
            </a:r>
          </a:p>
          <a:p>
            <a:endParaRPr lang="en-US" dirty="0"/>
          </a:p>
        </p:txBody>
      </p:sp>
      <p:sp>
        <p:nvSpPr>
          <p:cNvPr id="4" name="Line 36"/>
          <p:cNvSpPr>
            <a:spLocks noChangeShapeType="1"/>
          </p:cNvSpPr>
          <p:nvPr/>
        </p:nvSpPr>
        <p:spPr bwMode="auto">
          <a:xfrm>
            <a:off x="152400" y="2543623"/>
            <a:ext cx="8305800" cy="0"/>
          </a:xfrm>
          <a:prstGeom prst="line">
            <a:avLst/>
          </a:prstGeom>
          <a:noFill/>
          <a:ln w="57150">
            <a:solidFill>
              <a:srgbClr val="71058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0"/>
          <p:cNvSpPr>
            <a:spLocks noChangeArrowheads="1"/>
          </p:cNvSpPr>
          <p:nvPr/>
        </p:nvSpPr>
        <p:spPr bwMode="auto">
          <a:xfrm>
            <a:off x="7086600" y="2315023"/>
            <a:ext cx="838200" cy="838200"/>
          </a:xfrm>
          <a:prstGeom prst="rect">
            <a:avLst/>
          </a:prstGeom>
          <a:solidFill>
            <a:schemeClr val="bg1"/>
          </a:solidFill>
          <a:ln w="38100">
            <a:solidFill>
              <a:srgbClr val="BCBCB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81000" y="2086423"/>
            <a:ext cx="6588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linac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447800" y="2086423"/>
            <a:ext cx="11160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undulator</a:t>
            </a: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2971800" y="2146748"/>
            <a:ext cx="974725" cy="882650"/>
          </a:xfrm>
          <a:prstGeom prst="rect">
            <a:avLst/>
          </a:prstGeom>
          <a:solidFill>
            <a:schemeClr val="bg1"/>
          </a:solidFill>
          <a:ln w="38100">
            <a:solidFill>
              <a:srgbClr val="BCBCB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bunch</a:t>
            </a:r>
          </a:p>
          <a:p>
            <a:r>
              <a:rPr lang="en-US"/>
              <a:t>arrival</a:t>
            </a:r>
          </a:p>
          <a:p>
            <a:r>
              <a:rPr lang="en-US"/>
              <a:t>monitor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4457700" y="2343598"/>
            <a:ext cx="676275" cy="381000"/>
          </a:xfrm>
          <a:prstGeom prst="rect">
            <a:avLst/>
          </a:prstGeom>
          <a:solidFill>
            <a:schemeClr val="bg1"/>
          </a:solidFill>
          <a:ln w="38100">
            <a:solidFill>
              <a:srgbClr val="BCBCB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AMO</a:t>
            </a: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345113" y="2343598"/>
            <a:ext cx="627062" cy="381000"/>
          </a:xfrm>
          <a:prstGeom prst="rect">
            <a:avLst/>
          </a:prstGeom>
          <a:solidFill>
            <a:schemeClr val="bg1"/>
          </a:solidFill>
          <a:ln w="38100">
            <a:solidFill>
              <a:srgbClr val="BCBCB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SXR</a:t>
            </a: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6172200" y="2343598"/>
            <a:ext cx="685800" cy="381000"/>
          </a:xfrm>
          <a:prstGeom prst="rect">
            <a:avLst/>
          </a:prstGeom>
          <a:solidFill>
            <a:schemeClr val="bg1"/>
          </a:solidFill>
          <a:ln w="38100">
            <a:solidFill>
              <a:srgbClr val="BCBCB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XPP</a:t>
            </a: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7239000" y="2315023"/>
            <a:ext cx="5302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CXI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4419600" y="3985073"/>
            <a:ext cx="67945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NEH</a:t>
            </a:r>
          </a:p>
          <a:p>
            <a:r>
              <a:rPr lang="en-US"/>
              <a:t>laser</a:t>
            </a:r>
          </a:p>
          <a:p>
            <a:r>
              <a:rPr lang="en-US"/>
              <a:t>room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5638800" y="4143823"/>
            <a:ext cx="806450" cy="60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timing</a:t>
            </a:r>
          </a:p>
          <a:p>
            <a:r>
              <a:rPr lang="en-US"/>
              <a:t>TX</a:t>
            </a:r>
          </a:p>
        </p:txBody>
      </p:sp>
      <p:sp>
        <p:nvSpPr>
          <p:cNvPr id="15" name="Rectangle 33"/>
          <p:cNvSpPr>
            <a:spLocks noChangeArrowheads="1"/>
          </p:cNvSpPr>
          <p:nvPr/>
        </p:nvSpPr>
        <p:spPr bwMode="auto">
          <a:xfrm>
            <a:off x="4343400" y="3458023"/>
            <a:ext cx="2514600" cy="1371600"/>
          </a:xfrm>
          <a:prstGeom prst="rect">
            <a:avLst/>
          </a:prstGeom>
          <a:noFill/>
          <a:ln w="38100">
            <a:solidFill>
              <a:srgbClr val="BCBCB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34" descr="Dark vertical"/>
          <p:cNvSpPr>
            <a:spLocks noChangeArrowheads="1"/>
          </p:cNvSpPr>
          <p:nvPr/>
        </p:nvSpPr>
        <p:spPr bwMode="auto">
          <a:xfrm>
            <a:off x="1371600" y="2467423"/>
            <a:ext cx="1447800" cy="152400"/>
          </a:xfrm>
          <a:prstGeom prst="rect">
            <a:avLst/>
          </a:prstGeom>
          <a:pattFill prst="dkVert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152400" y="2391223"/>
            <a:ext cx="1066800" cy="304800"/>
          </a:xfrm>
          <a:prstGeom prst="rect">
            <a:avLst/>
          </a:prstGeom>
          <a:gradFill rotWithShape="0">
            <a:gsLst>
              <a:gs pos="0">
                <a:srgbClr val="B5B5B5"/>
              </a:gs>
              <a:gs pos="100000">
                <a:schemeClr val="tx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4419600" y="3534223"/>
            <a:ext cx="677863" cy="352425"/>
          </a:xfrm>
          <a:prstGeom prst="rect">
            <a:avLst/>
          </a:prstGeom>
          <a:solidFill>
            <a:srgbClr val="B7E8A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laser</a:t>
            </a:r>
          </a:p>
        </p:txBody>
      </p:sp>
      <p:sp>
        <p:nvSpPr>
          <p:cNvPr id="19" name="Text Box 38"/>
          <p:cNvSpPr txBox="1">
            <a:spLocks noChangeArrowheads="1"/>
          </p:cNvSpPr>
          <p:nvPr/>
        </p:nvSpPr>
        <p:spPr bwMode="auto">
          <a:xfrm>
            <a:off x="5189538" y="3534223"/>
            <a:ext cx="677862" cy="352425"/>
          </a:xfrm>
          <a:prstGeom prst="rect">
            <a:avLst/>
          </a:prstGeom>
          <a:solidFill>
            <a:srgbClr val="B7E8A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laser</a:t>
            </a:r>
          </a:p>
        </p:txBody>
      </p:sp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6027738" y="3534223"/>
            <a:ext cx="677862" cy="352425"/>
          </a:xfrm>
          <a:prstGeom prst="rect">
            <a:avLst/>
          </a:prstGeom>
          <a:solidFill>
            <a:srgbClr val="B7E8A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laser</a:t>
            </a:r>
          </a:p>
        </p:txBody>
      </p:sp>
      <p:sp>
        <p:nvSpPr>
          <p:cNvPr id="21" name="Text Box 41"/>
          <p:cNvSpPr txBox="1">
            <a:spLocks noChangeArrowheads="1"/>
          </p:cNvSpPr>
          <p:nvPr/>
        </p:nvSpPr>
        <p:spPr bwMode="auto">
          <a:xfrm>
            <a:off x="7162800" y="2696023"/>
            <a:ext cx="677863" cy="352425"/>
          </a:xfrm>
          <a:prstGeom prst="rect">
            <a:avLst/>
          </a:prstGeom>
          <a:solidFill>
            <a:srgbClr val="B7E8A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laser</a:t>
            </a:r>
          </a:p>
        </p:txBody>
      </p:sp>
      <p:sp>
        <p:nvSpPr>
          <p:cNvPr id="22" name="Freeform 42"/>
          <p:cNvSpPr>
            <a:spLocks/>
          </p:cNvSpPr>
          <p:nvPr/>
        </p:nvSpPr>
        <p:spPr bwMode="auto">
          <a:xfrm>
            <a:off x="4775200" y="3897761"/>
            <a:ext cx="863600" cy="576262"/>
          </a:xfrm>
          <a:custGeom>
            <a:avLst/>
            <a:gdLst>
              <a:gd name="T0" fmla="*/ 16 w 544"/>
              <a:gd name="T1" fmla="*/ 0 h 352"/>
              <a:gd name="T2" fmla="*/ 16 w 544"/>
              <a:gd name="T3" fmla="*/ 48 h 352"/>
              <a:gd name="T4" fmla="*/ 112 w 544"/>
              <a:gd name="T5" fmla="*/ 96 h 352"/>
              <a:gd name="T6" fmla="*/ 304 w 544"/>
              <a:gd name="T7" fmla="*/ 144 h 352"/>
              <a:gd name="T8" fmla="*/ 400 w 544"/>
              <a:gd name="T9" fmla="*/ 240 h 352"/>
              <a:gd name="T10" fmla="*/ 496 w 544"/>
              <a:gd name="T11" fmla="*/ 336 h 352"/>
              <a:gd name="T12" fmla="*/ 544 w 544"/>
              <a:gd name="T13" fmla="*/ 336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" h="352">
                <a:moveTo>
                  <a:pt x="16" y="0"/>
                </a:moveTo>
                <a:cubicBezTo>
                  <a:pt x="8" y="16"/>
                  <a:pt x="0" y="32"/>
                  <a:pt x="16" y="48"/>
                </a:cubicBezTo>
                <a:cubicBezTo>
                  <a:pt x="32" y="64"/>
                  <a:pt x="64" y="80"/>
                  <a:pt x="112" y="96"/>
                </a:cubicBezTo>
                <a:cubicBezTo>
                  <a:pt x="160" y="112"/>
                  <a:pt x="256" y="120"/>
                  <a:pt x="304" y="144"/>
                </a:cubicBezTo>
                <a:cubicBezTo>
                  <a:pt x="352" y="168"/>
                  <a:pt x="368" y="208"/>
                  <a:pt x="400" y="240"/>
                </a:cubicBezTo>
                <a:cubicBezTo>
                  <a:pt x="432" y="272"/>
                  <a:pt x="472" y="320"/>
                  <a:pt x="496" y="336"/>
                </a:cubicBezTo>
                <a:cubicBezTo>
                  <a:pt x="520" y="352"/>
                  <a:pt x="532" y="344"/>
                  <a:pt x="544" y="336"/>
                </a:cubicBezTo>
              </a:path>
            </a:pathLst>
          </a:custGeom>
          <a:noFill/>
          <a:ln w="28575" cmpd="sng">
            <a:solidFill>
              <a:srgbClr val="060DB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3"/>
          <p:cNvSpPr>
            <a:spLocks/>
          </p:cNvSpPr>
          <p:nvPr/>
        </p:nvSpPr>
        <p:spPr bwMode="auto">
          <a:xfrm>
            <a:off x="5537200" y="3897761"/>
            <a:ext cx="330200" cy="246062"/>
          </a:xfrm>
          <a:custGeom>
            <a:avLst/>
            <a:gdLst>
              <a:gd name="T0" fmla="*/ 16 w 208"/>
              <a:gd name="T1" fmla="*/ 0 h 144"/>
              <a:gd name="T2" fmla="*/ 16 w 208"/>
              <a:gd name="T3" fmla="*/ 48 h 144"/>
              <a:gd name="T4" fmla="*/ 112 w 208"/>
              <a:gd name="T5" fmla="*/ 96 h 144"/>
              <a:gd name="T6" fmla="*/ 160 w 208"/>
              <a:gd name="T7" fmla="*/ 96 h 144"/>
              <a:gd name="T8" fmla="*/ 208 w 208"/>
              <a:gd name="T9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8" h="144">
                <a:moveTo>
                  <a:pt x="16" y="0"/>
                </a:moveTo>
                <a:cubicBezTo>
                  <a:pt x="8" y="16"/>
                  <a:pt x="0" y="32"/>
                  <a:pt x="16" y="48"/>
                </a:cubicBezTo>
                <a:cubicBezTo>
                  <a:pt x="32" y="64"/>
                  <a:pt x="88" y="88"/>
                  <a:pt x="112" y="96"/>
                </a:cubicBezTo>
                <a:cubicBezTo>
                  <a:pt x="136" y="104"/>
                  <a:pt x="144" y="88"/>
                  <a:pt x="160" y="96"/>
                </a:cubicBezTo>
                <a:cubicBezTo>
                  <a:pt x="176" y="104"/>
                  <a:pt x="192" y="124"/>
                  <a:pt x="208" y="144"/>
                </a:cubicBezTo>
              </a:path>
            </a:pathLst>
          </a:custGeom>
          <a:noFill/>
          <a:ln w="28575" cmpd="sng">
            <a:solidFill>
              <a:srgbClr val="060DB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44"/>
          <p:cNvSpPr>
            <a:spLocks/>
          </p:cNvSpPr>
          <p:nvPr/>
        </p:nvSpPr>
        <p:spPr bwMode="auto">
          <a:xfrm>
            <a:off x="6172200" y="3899348"/>
            <a:ext cx="173038" cy="244475"/>
          </a:xfrm>
          <a:custGeom>
            <a:avLst/>
            <a:gdLst>
              <a:gd name="T0" fmla="*/ 96 w 104"/>
              <a:gd name="T1" fmla="*/ 0 h 144"/>
              <a:gd name="T2" fmla="*/ 96 w 104"/>
              <a:gd name="T3" fmla="*/ 48 h 144"/>
              <a:gd name="T4" fmla="*/ 48 w 104"/>
              <a:gd name="T5" fmla="*/ 96 h 144"/>
              <a:gd name="T6" fmla="*/ 0 w 104"/>
              <a:gd name="T7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44">
                <a:moveTo>
                  <a:pt x="96" y="0"/>
                </a:moveTo>
                <a:cubicBezTo>
                  <a:pt x="100" y="16"/>
                  <a:pt x="104" y="32"/>
                  <a:pt x="96" y="48"/>
                </a:cubicBezTo>
                <a:cubicBezTo>
                  <a:pt x="88" y="64"/>
                  <a:pt x="64" y="80"/>
                  <a:pt x="48" y="96"/>
                </a:cubicBezTo>
                <a:cubicBezTo>
                  <a:pt x="32" y="112"/>
                  <a:pt x="16" y="128"/>
                  <a:pt x="0" y="144"/>
                </a:cubicBezTo>
              </a:path>
            </a:pathLst>
          </a:custGeom>
          <a:noFill/>
          <a:ln w="28575" cmpd="sng">
            <a:solidFill>
              <a:srgbClr val="060DB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Freeform 45"/>
          <p:cNvSpPr>
            <a:spLocks/>
          </p:cNvSpPr>
          <p:nvPr/>
        </p:nvSpPr>
        <p:spPr bwMode="auto">
          <a:xfrm>
            <a:off x="6459538" y="3077023"/>
            <a:ext cx="1084262" cy="1308100"/>
          </a:xfrm>
          <a:custGeom>
            <a:avLst/>
            <a:gdLst>
              <a:gd name="T0" fmla="*/ 0 w 968"/>
              <a:gd name="T1" fmla="*/ 816 h 824"/>
              <a:gd name="T2" fmla="*/ 96 w 968"/>
              <a:gd name="T3" fmla="*/ 816 h 824"/>
              <a:gd name="T4" fmla="*/ 240 w 968"/>
              <a:gd name="T5" fmla="*/ 768 h 824"/>
              <a:gd name="T6" fmla="*/ 672 w 968"/>
              <a:gd name="T7" fmla="*/ 528 h 824"/>
              <a:gd name="T8" fmla="*/ 912 w 968"/>
              <a:gd name="T9" fmla="*/ 240 h 824"/>
              <a:gd name="T10" fmla="*/ 960 w 968"/>
              <a:gd name="T11" fmla="*/ 96 h 824"/>
              <a:gd name="T12" fmla="*/ 960 w 968"/>
              <a:gd name="T13" fmla="*/ 0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8" h="824">
                <a:moveTo>
                  <a:pt x="0" y="816"/>
                </a:moveTo>
                <a:cubicBezTo>
                  <a:pt x="28" y="820"/>
                  <a:pt x="56" y="824"/>
                  <a:pt x="96" y="816"/>
                </a:cubicBezTo>
                <a:cubicBezTo>
                  <a:pt x="136" y="808"/>
                  <a:pt x="144" y="816"/>
                  <a:pt x="240" y="768"/>
                </a:cubicBezTo>
                <a:cubicBezTo>
                  <a:pt x="336" y="720"/>
                  <a:pt x="560" y="616"/>
                  <a:pt x="672" y="528"/>
                </a:cubicBezTo>
                <a:cubicBezTo>
                  <a:pt x="784" y="440"/>
                  <a:pt x="864" y="312"/>
                  <a:pt x="912" y="240"/>
                </a:cubicBezTo>
                <a:cubicBezTo>
                  <a:pt x="960" y="168"/>
                  <a:pt x="952" y="136"/>
                  <a:pt x="960" y="96"/>
                </a:cubicBezTo>
                <a:cubicBezTo>
                  <a:pt x="968" y="56"/>
                  <a:pt x="964" y="28"/>
                  <a:pt x="960" y="0"/>
                </a:cubicBezTo>
              </a:path>
            </a:pathLst>
          </a:custGeom>
          <a:noFill/>
          <a:ln w="28575" cmpd="sng">
            <a:solidFill>
              <a:srgbClr val="060DB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46"/>
          <p:cNvSpPr>
            <a:spLocks noChangeShapeType="1"/>
          </p:cNvSpPr>
          <p:nvPr/>
        </p:nvSpPr>
        <p:spPr bwMode="auto">
          <a:xfrm flipV="1">
            <a:off x="4800600" y="2696023"/>
            <a:ext cx="0" cy="838200"/>
          </a:xfrm>
          <a:prstGeom prst="line">
            <a:avLst/>
          </a:prstGeom>
          <a:noFill/>
          <a:ln w="38100">
            <a:solidFill>
              <a:srgbClr val="B1082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47"/>
          <p:cNvSpPr>
            <a:spLocks noChangeShapeType="1"/>
          </p:cNvSpPr>
          <p:nvPr/>
        </p:nvSpPr>
        <p:spPr bwMode="auto">
          <a:xfrm flipV="1">
            <a:off x="5638800" y="2696023"/>
            <a:ext cx="0" cy="838200"/>
          </a:xfrm>
          <a:prstGeom prst="line">
            <a:avLst/>
          </a:prstGeom>
          <a:noFill/>
          <a:ln w="38100">
            <a:solidFill>
              <a:srgbClr val="B1082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48"/>
          <p:cNvSpPr>
            <a:spLocks noChangeShapeType="1"/>
          </p:cNvSpPr>
          <p:nvPr/>
        </p:nvSpPr>
        <p:spPr bwMode="auto">
          <a:xfrm flipV="1">
            <a:off x="6477000" y="2696023"/>
            <a:ext cx="0" cy="838200"/>
          </a:xfrm>
          <a:prstGeom prst="line">
            <a:avLst/>
          </a:prstGeom>
          <a:noFill/>
          <a:ln w="38100">
            <a:solidFill>
              <a:srgbClr val="B1082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49"/>
          <p:cNvSpPr>
            <a:spLocks/>
          </p:cNvSpPr>
          <p:nvPr/>
        </p:nvSpPr>
        <p:spPr bwMode="auto">
          <a:xfrm>
            <a:off x="3335338" y="3000823"/>
            <a:ext cx="2295525" cy="1616075"/>
          </a:xfrm>
          <a:custGeom>
            <a:avLst/>
            <a:gdLst>
              <a:gd name="T0" fmla="*/ 1446 w 1446"/>
              <a:gd name="T1" fmla="*/ 1013 h 1018"/>
              <a:gd name="T2" fmla="*/ 1088 w 1446"/>
              <a:gd name="T3" fmla="*/ 997 h 1018"/>
              <a:gd name="T4" fmla="*/ 422 w 1446"/>
              <a:gd name="T5" fmla="*/ 885 h 1018"/>
              <a:gd name="T6" fmla="*/ 64 w 1446"/>
              <a:gd name="T7" fmla="*/ 533 h 1018"/>
              <a:gd name="T8" fmla="*/ 38 w 1446"/>
              <a:gd name="T9" fmla="*/ 251 h 1018"/>
              <a:gd name="T10" fmla="*/ 70 w 1446"/>
              <a:gd name="T11" fmla="*/ 0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46" h="1018">
                <a:moveTo>
                  <a:pt x="1446" y="1013"/>
                </a:moveTo>
                <a:cubicBezTo>
                  <a:pt x="1352" y="1015"/>
                  <a:pt x="1259" y="1018"/>
                  <a:pt x="1088" y="997"/>
                </a:cubicBezTo>
                <a:cubicBezTo>
                  <a:pt x="917" y="976"/>
                  <a:pt x="593" y="962"/>
                  <a:pt x="422" y="885"/>
                </a:cubicBezTo>
                <a:cubicBezTo>
                  <a:pt x="251" y="808"/>
                  <a:pt x="128" y="639"/>
                  <a:pt x="64" y="533"/>
                </a:cubicBezTo>
                <a:cubicBezTo>
                  <a:pt x="0" y="427"/>
                  <a:pt x="37" y="340"/>
                  <a:pt x="38" y="251"/>
                </a:cubicBezTo>
                <a:cubicBezTo>
                  <a:pt x="39" y="162"/>
                  <a:pt x="54" y="81"/>
                  <a:pt x="70" y="0"/>
                </a:cubicBezTo>
              </a:path>
            </a:pathLst>
          </a:custGeom>
          <a:noFill/>
          <a:ln w="28575" cmpd="sng">
            <a:solidFill>
              <a:srgbClr val="060DB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8077200" y="2315023"/>
            <a:ext cx="838200" cy="838200"/>
          </a:xfrm>
          <a:prstGeom prst="rect">
            <a:avLst/>
          </a:prstGeom>
          <a:solidFill>
            <a:schemeClr val="bg1"/>
          </a:solidFill>
          <a:ln w="38100">
            <a:solidFill>
              <a:srgbClr val="BCBCB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8229600" y="2315023"/>
            <a:ext cx="6234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MEC</a:t>
            </a:r>
            <a:endParaRPr lang="en-US" dirty="0"/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8153400" y="2696023"/>
            <a:ext cx="677863" cy="352425"/>
          </a:xfrm>
          <a:prstGeom prst="rect">
            <a:avLst/>
          </a:prstGeom>
          <a:solidFill>
            <a:srgbClr val="B7E8A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laser</a:t>
            </a:r>
          </a:p>
        </p:txBody>
      </p:sp>
      <p:sp>
        <p:nvSpPr>
          <p:cNvPr id="33" name="Freeform 45"/>
          <p:cNvSpPr>
            <a:spLocks/>
          </p:cNvSpPr>
          <p:nvPr/>
        </p:nvSpPr>
        <p:spPr bwMode="auto">
          <a:xfrm>
            <a:off x="6477000" y="3077023"/>
            <a:ext cx="2057400" cy="1308100"/>
          </a:xfrm>
          <a:custGeom>
            <a:avLst/>
            <a:gdLst>
              <a:gd name="T0" fmla="*/ 0 w 968"/>
              <a:gd name="T1" fmla="*/ 816 h 824"/>
              <a:gd name="T2" fmla="*/ 96 w 968"/>
              <a:gd name="T3" fmla="*/ 816 h 824"/>
              <a:gd name="T4" fmla="*/ 240 w 968"/>
              <a:gd name="T5" fmla="*/ 768 h 824"/>
              <a:gd name="T6" fmla="*/ 672 w 968"/>
              <a:gd name="T7" fmla="*/ 528 h 824"/>
              <a:gd name="T8" fmla="*/ 912 w 968"/>
              <a:gd name="T9" fmla="*/ 240 h 824"/>
              <a:gd name="T10" fmla="*/ 960 w 968"/>
              <a:gd name="T11" fmla="*/ 96 h 824"/>
              <a:gd name="T12" fmla="*/ 960 w 968"/>
              <a:gd name="T13" fmla="*/ 0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8" h="824">
                <a:moveTo>
                  <a:pt x="0" y="816"/>
                </a:moveTo>
                <a:cubicBezTo>
                  <a:pt x="28" y="820"/>
                  <a:pt x="56" y="824"/>
                  <a:pt x="96" y="816"/>
                </a:cubicBezTo>
                <a:cubicBezTo>
                  <a:pt x="136" y="808"/>
                  <a:pt x="144" y="816"/>
                  <a:pt x="240" y="768"/>
                </a:cubicBezTo>
                <a:cubicBezTo>
                  <a:pt x="336" y="720"/>
                  <a:pt x="560" y="616"/>
                  <a:pt x="672" y="528"/>
                </a:cubicBezTo>
                <a:cubicBezTo>
                  <a:pt x="784" y="440"/>
                  <a:pt x="864" y="312"/>
                  <a:pt x="912" y="240"/>
                </a:cubicBezTo>
                <a:cubicBezTo>
                  <a:pt x="960" y="168"/>
                  <a:pt x="952" y="136"/>
                  <a:pt x="960" y="96"/>
                </a:cubicBezTo>
                <a:cubicBezTo>
                  <a:pt x="968" y="56"/>
                  <a:pt x="964" y="28"/>
                  <a:pt x="960" y="0"/>
                </a:cubicBezTo>
              </a:path>
            </a:pathLst>
          </a:custGeom>
          <a:noFill/>
          <a:ln w="28575" cmpd="sng">
            <a:solidFill>
              <a:srgbClr val="060DB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4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CLStimingRackRedu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1004264"/>
            <a:ext cx="4005267" cy="5340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951"/>
            <a:ext cx="8229600" cy="766457"/>
          </a:xfrm>
        </p:spPr>
        <p:txBody>
          <a:bodyPr/>
          <a:lstStyle/>
          <a:p>
            <a:r>
              <a:rPr lang="en-US" dirty="0" smtClean="0"/>
              <a:t>16 channel transmitter fits in a 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9167" y="1161858"/>
            <a:ext cx="2891489" cy="4764809"/>
          </a:xfrm>
        </p:spPr>
        <p:txBody>
          <a:bodyPr>
            <a:normAutofit/>
          </a:bodyPr>
          <a:lstStyle/>
          <a:p>
            <a:r>
              <a:rPr lang="en-US" dirty="0" smtClean="0"/>
              <a:t>Transmitter is simple</a:t>
            </a:r>
          </a:p>
          <a:p>
            <a:pPr lvl="1"/>
            <a:r>
              <a:rPr lang="en-US" dirty="0" smtClean="0"/>
              <a:t>All smarts are in RX</a:t>
            </a:r>
          </a:p>
          <a:p>
            <a:r>
              <a:rPr lang="en-US" dirty="0" smtClean="0"/>
              <a:t>“Sender”  has only EDFA, local ref arms</a:t>
            </a:r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74552" y="1293260"/>
            <a:ext cx="1752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 smtClean="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 smtClean="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/>
              <a:t>Amplifier and splitter (“sender”)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dirty="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Modulator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Wavelength locker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CW laser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1553838" y="2269675"/>
            <a:ext cx="2256162" cy="108079"/>
          </a:xfrm>
          <a:prstGeom prst="line">
            <a:avLst/>
          </a:prstGeom>
          <a:noFill/>
          <a:ln w="38100">
            <a:solidFill>
              <a:srgbClr val="CD0C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V="1">
            <a:off x="1752600" y="4323191"/>
            <a:ext cx="2057400" cy="153168"/>
          </a:xfrm>
          <a:prstGeom prst="line">
            <a:avLst/>
          </a:prstGeom>
          <a:noFill/>
          <a:ln w="38100">
            <a:solidFill>
              <a:srgbClr val="CD0C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1828800" y="5162159"/>
            <a:ext cx="1778807" cy="120239"/>
          </a:xfrm>
          <a:prstGeom prst="line">
            <a:avLst/>
          </a:prstGeom>
          <a:noFill/>
          <a:ln w="38100">
            <a:solidFill>
              <a:srgbClr val="CD0C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553838" y="5795778"/>
            <a:ext cx="2256162" cy="221882"/>
          </a:xfrm>
          <a:prstGeom prst="line">
            <a:avLst/>
          </a:prstGeom>
          <a:noFill/>
          <a:ln w="38100">
            <a:solidFill>
              <a:srgbClr val="CD0C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1752600" y="2607425"/>
            <a:ext cx="2438400" cy="344935"/>
          </a:xfrm>
          <a:prstGeom prst="line">
            <a:avLst/>
          </a:prstGeom>
          <a:noFill/>
          <a:ln w="38100">
            <a:solidFill>
              <a:srgbClr val="CD0C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6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3259"/>
            <a:ext cx="8229600" cy="766457"/>
          </a:xfrm>
        </p:spPr>
        <p:txBody>
          <a:bodyPr/>
          <a:lstStyle/>
          <a:p>
            <a:r>
              <a:rPr lang="en-US" dirty="0" smtClean="0"/>
              <a:t>In-loop LCLS jitter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622" y="4359718"/>
            <a:ext cx="8109178" cy="2057520"/>
          </a:xfrm>
        </p:spPr>
        <p:txBody>
          <a:bodyPr>
            <a:normAutofit/>
          </a:bodyPr>
          <a:lstStyle/>
          <a:p>
            <a:r>
              <a:rPr lang="en-US" dirty="0"/>
              <a:t>When controlling a nice RF phase shifter, </a:t>
            </a:r>
            <a:r>
              <a:rPr lang="en-US" dirty="0" smtClean="0"/>
              <a:t>performance </a:t>
            </a:r>
            <a:r>
              <a:rPr lang="en-US" dirty="0"/>
              <a:t>is better than with lasers</a:t>
            </a:r>
          </a:p>
          <a:p>
            <a:r>
              <a:rPr lang="en-US" dirty="0" smtClean="0"/>
              <a:t>In-loop laser jitter a good indication of experimental jitter</a:t>
            </a:r>
          </a:p>
        </p:txBody>
      </p:sp>
      <p:pic>
        <p:nvPicPr>
          <p:cNvPr id="6" name="Picture 8" descr="laserinloop.tiff                                               0004F765Macintosh HD                   BA575C72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38499"/>
            <a:ext cx="3124200" cy="223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360988" y="3713387"/>
            <a:ext cx="29480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125kHz BW (gray): 120fs RMS</a:t>
            </a:r>
          </a:p>
          <a:p>
            <a:r>
              <a:rPr lang="en-US" dirty="0"/>
              <a:t>1kHz BW (black): 25fs RMS</a:t>
            </a:r>
          </a:p>
        </p:txBody>
      </p:sp>
      <p:pic>
        <p:nvPicPr>
          <p:cNvPr id="8" name="Picture 11" descr="&#10;rfinloop.tiff                                                  0004F765Macintosh HD                   BA575C72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38499"/>
            <a:ext cx="3200400" cy="22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131389" y="3713387"/>
            <a:ext cx="28310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125kHz BW (gray): 31fs RMS</a:t>
            </a:r>
          </a:p>
          <a:p>
            <a:r>
              <a:rPr lang="en-US" dirty="0"/>
              <a:t>1kHz BW (black): 8fs RMS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9436" y="1082677"/>
            <a:ext cx="295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shifter loop (reference)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40426" y="1050411"/>
            <a:ext cx="266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 loop (to experiment)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508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1180"/>
            <a:ext cx="8229600" cy="766457"/>
          </a:xfrm>
        </p:spPr>
        <p:txBody>
          <a:bodyPr/>
          <a:lstStyle/>
          <a:p>
            <a:r>
              <a:rPr lang="en-US" dirty="0" smtClean="0"/>
              <a:t>LCLS experimental (out-of-loop) jitter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47169"/>
            <a:ext cx="8229600" cy="765857"/>
          </a:xfrm>
        </p:spPr>
        <p:txBody>
          <a:bodyPr/>
          <a:lstStyle/>
          <a:p>
            <a:r>
              <a:rPr lang="en-US" dirty="0" smtClean="0"/>
              <a:t>Variability probably due to readjustment of laser</a:t>
            </a:r>
            <a:endParaRPr lang="en-US" dirty="0"/>
          </a:p>
        </p:txBody>
      </p:sp>
      <p:pic>
        <p:nvPicPr>
          <p:cNvPr id="4" name="Picture 5" descr="LCLStimesignal.tiff                                            0004989BMacintosh HD                   BA575C72: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3"/>
          <a:stretch/>
        </p:blipFill>
        <p:spPr bwMode="auto">
          <a:xfrm>
            <a:off x="4953743" y="2431150"/>
            <a:ext cx="3276600" cy="184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501892" y="2659312"/>
            <a:ext cx="11742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120fs RMS</a:t>
            </a:r>
            <a:endParaRPr lang="en-US" dirty="0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637425" y="4380123"/>
            <a:ext cx="45065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J. M. </a:t>
            </a:r>
            <a:r>
              <a:rPr lang="en-US" dirty="0" err="1"/>
              <a:t>Glownia</a:t>
            </a:r>
            <a:r>
              <a:rPr lang="en-US" dirty="0"/>
              <a:t> et al, Opt. Exp. 18, 17620 (2011)</a:t>
            </a:r>
          </a:p>
        </p:txBody>
      </p:sp>
      <p:pic>
        <p:nvPicPr>
          <p:cNvPr id="7" name="Picture 6" descr="60fsAndreasJitter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73" y="1992223"/>
            <a:ext cx="3242801" cy="27346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2270" y="458110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delay, </a:t>
            </a:r>
            <a:r>
              <a:rPr lang="en-US" dirty="0" err="1" smtClean="0"/>
              <a:t>fs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1768" y="4938684"/>
            <a:ext cx="3519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Andreas Maier, at SLAC Oct. 2011,</a:t>
            </a:r>
          </a:p>
          <a:p>
            <a:r>
              <a:rPr lang="en-US" dirty="0" smtClean="0"/>
              <a:t>also New J. Phys. 13, 093024 (2011)</a:t>
            </a:r>
            <a:endParaRPr lang="en-US" dirty="0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775135" y="2408604"/>
            <a:ext cx="10572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60fs RMS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5047" y="1413984"/>
            <a:ext cx="4159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Optically streaked photoelectrons from 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73241" y="1861541"/>
            <a:ext cx="1668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Ionization of N2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90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pPr marL="0" indent="0"/>
            <a:r>
              <a:rPr lang="en-US" altLang="zh-CN"/>
              <a:t>SPX at APS proposed configuration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088" y="1582738"/>
            <a:ext cx="6303962" cy="51117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505575" y="1736725"/>
            <a:ext cx="2427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200"/>
              <a:t>F. Lenkszus, </a:t>
            </a:r>
            <a:r>
              <a:rPr lang="zh-CN" altLang="en-US" sz="1200"/>
              <a:t>“</a:t>
            </a:r>
            <a:r>
              <a:rPr lang="en-US" altLang="zh-CN" sz="1200"/>
              <a:t>Phase Reference Distribution for SPX – Notes for Discussion</a:t>
            </a:r>
            <a:r>
              <a:rPr lang="zh-CN" altLang="en-US" sz="1200"/>
              <a:t>”</a:t>
            </a:r>
            <a:r>
              <a:rPr lang="en-US" altLang="zh-CN" sz="1200"/>
              <a:t>, APS Internal </a:t>
            </a:r>
          </a:p>
          <a:p>
            <a:r>
              <a:rPr lang="en-US" altLang="zh-CN" sz="1200"/>
              <a:t>Note, Jan 2011. </a:t>
            </a:r>
          </a:p>
        </p:txBody>
      </p:sp>
    </p:spTree>
    <p:extLst>
      <p:ext uri="{BB962C8B-B14F-4D97-AF65-F5344CB8AC3E}">
        <p14:creationId xmlns:p14="http://schemas.microsoft.com/office/powerpoint/2010/main" val="739215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3400"/>
            <a:ext cx="8381002" cy="4123267"/>
          </a:xfrm>
        </p:spPr>
        <p:txBody>
          <a:bodyPr>
            <a:normAutofit/>
          </a:bodyPr>
          <a:lstStyle/>
          <a:p>
            <a:r>
              <a:rPr lang="en-US" dirty="0" smtClean="0"/>
              <a:t>How the CW/RF system works</a:t>
            </a:r>
          </a:p>
          <a:p>
            <a:r>
              <a:rPr lang="en-US" dirty="0" smtClean="0"/>
              <a:t>Timing requirements for NGLS</a:t>
            </a:r>
          </a:p>
          <a:p>
            <a:r>
              <a:rPr lang="en-US" dirty="0" smtClean="0"/>
              <a:t>CW systems running and developing</a:t>
            </a:r>
          </a:p>
          <a:p>
            <a:r>
              <a:rPr lang="en-US" dirty="0" smtClean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045500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68313"/>
            <a:ext cx="8229600" cy="766762"/>
          </a:xfrm>
          <a:ln/>
        </p:spPr>
        <p:txBody>
          <a:bodyPr/>
          <a:lstStyle/>
          <a:p>
            <a:pPr marL="0" indent="0"/>
            <a:r>
              <a:rPr lang="en-US" altLang="zh-CN" dirty="0"/>
              <a:t>Current </a:t>
            </a:r>
            <a:r>
              <a:rPr lang="en-US" altLang="zh-CN" dirty="0" smtClean="0"/>
              <a:t>SPX LLRF system </a:t>
            </a:r>
            <a:r>
              <a:rPr lang="en-US" altLang="zh-CN" dirty="0"/>
              <a:t>results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413" y="1227138"/>
            <a:ext cx="7042150" cy="53467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214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conclusions from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Failures, out-of-spec performance due to ancillary systems </a:t>
            </a:r>
          </a:p>
          <a:p>
            <a:r>
              <a:rPr lang="en-US" dirty="0" smtClean="0"/>
              <a:t>A good interface is essential </a:t>
            </a:r>
          </a:p>
          <a:p>
            <a:r>
              <a:rPr lang="en-US" dirty="0" smtClean="0"/>
              <a:t>Most jitter due to laser (LCLS)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47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186"/>
            <a:ext cx="8229600" cy="766457"/>
          </a:xfrm>
        </p:spPr>
        <p:txBody>
          <a:bodyPr/>
          <a:lstStyle/>
          <a:p>
            <a:r>
              <a:rPr lang="en-US" dirty="0" smtClean="0"/>
              <a:t>LCLS user and maintenance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59730"/>
            <a:ext cx="8229600" cy="1032393"/>
          </a:xfrm>
        </p:spPr>
        <p:txBody>
          <a:bodyPr>
            <a:normAutofit/>
          </a:bodyPr>
          <a:lstStyle/>
          <a:p>
            <a:r>
              <a:rPr lang="en-US" dirty="0" smtClean="0"/>
              <a:t>Prevent failures due to operator error</a:t>
            </a:r>
          </a:p>
          <a:p>
            <a:r>
              <a:rPr lang="en-US" dirty="0" smtClean="0"/>
              <a:t>Enable quick parameter check for maintenance</a:t>
            </a:r>
            <a:endParaRPr lang="en-US" dirty="0"/>
          </a:p>
        </p:txBody>
      </p:sp>
      <p:pic>
        <p:nvPicPr>
          <p:cNvPr id="4" name="Picture 4" descr="firstScreen.tiff                                               00084CAEMacintosh HD                   7C260902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364643"/>
            <a:ext cx="2047890" cy="314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secondScreen.tiff                                              00084CAEMacintosh HD                   7C260902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378" y="1276188"/>
            <a:ext cx="4116286" cy="309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thirdScreen.tiff                                               00084CAEMacintosh HD                   7C260902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144" y="2638727"/>
            <a:ext cx="4353604" cy="272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667000" y="1371600"/>
            <a:ext cx="1676400" cy="990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39B9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7069899">
            <a:off x="5267207" y="2531445"/>
            <a:ext cx="1676400" cy="990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39B9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1938818">
            <a:off x="1356890" y="2922641"/>
            <a:ext cx="1991602" cy="990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39B9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4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768"/>
            <a:ext cx="8229600" cy="766457"/>
          </a:xfrm>
        </p:spPr>
        <p:txBody>
          <a:bodyPr/>
          <a:lstStyle/>
          <a:p>
            <a:r>
              <a:rPr lang="en-US" dirty="0" smtClean="0"/>
              <a:t>Our laser jitter studies at LCLS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96040"/>
            <a:ext cx="8229600" cy="202731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Single side band phase noise measurement</a:t>
            </a:r>
          </a:p>
          <a:p>
            <a:r>
              <a:rPr lang="en-US" sz="2400" dirty="0" smtClean="0"/>
              <a:t>At the ~2kHz resonance, gain &lt;1 to avoid oscillation</a:t>
            </a:r>
          </a:p>
          <a:p>
            <a:r>
              <a:rPr lang="en-US" sz="2400" dirty="0" smtClean="0"/>
              <a:t>This limits noise suppression at lower frequencies</a:t>
            </a:r>
          </a:p>
          <a:p>
            <a:pPr lvl="1"/>
            <a:r>
              <a:rPr lang="en-US" sz="2000" dirty="0" smtClean="0"/>
              <a:t>Where most of the jitter comes from</a:t>
            </a:r>
          </a:p>
          <a:p>
            <a:r>
              <a:rPr lang="en-US" sz="2400" dirty="0" smtClean="0"/>
              <a:t>Look for mechanical resonances, acoustic noise</a:t>
            </a:r>
            <a:endParaRPr lang="en-US" sz="2400" dirty="0"/>
          </a:p>
        </p:txBody>
      </p:sp>
      <p:pic>
        <p:nvPicPr>
          <p:cNvPr id="4" name="Picture 3" descr="LCLSoscNoiseSpectr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71" y="1354225"/>
            <a:ext cx="5550812" cy="3020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6733" y="3292159"/>
            <a:ext cx="1080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00687" y="1549658"/>
            <a:ext cx="97308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free run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5695" y="2233001"/>
            <a:ext cx="79060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locked</a:t>
            </a:r>
            <a:endParaRPr lang="en-US" dirty="0"/>
          </a:p>
        </p:txBody>
      </p:sp>
      <p:pic>
        <p:nvPicPr>
          <p:cNvPr id="8" name="Picture 7" descr="LCLSintegratedQuadDiff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02" y="1513142"/>
            <a:ext cx="2969888" cy="232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00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224"/>
            <a:ext cx="8229600" cy="766457"/>
          </a:xfrm>
        </p:spPr>
        <p:txBody>
          <a:bodyPr/>
          <a:lstStyle/>
          <a:p>
            <a:r>
              <a:rPr lang="en-US" dirty="0" smtClean="0"/>
              <a:t>Our laser jitter studies at LBNL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253" y="1582415"/>
            <a:ext cx="2706635" cy="4344252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Modelocked</a:t>
            </a:r>
            <a:r>
              <a:rPr lang="en-US" sz="2000" dirty="0" smtClean="0"/>
              <a:t> fiber laser tuned with </a:t>
            </a:r>
            <a:r>
              <a:rPr lang="en-US" sz="2000" dirty="0" err="1" smtClean="0"/>
              <a:t>piezo</a:t>
            </a:r>
            <a:r>
              <a:rPr lang="en-US" sz="2000" dirty="0" smtClean="0"/>
              <a:t> mirror</a:t>
            </a:r>
          </a:p>
          <a:p>
            <a:r>
              <a:rPr lang="en-US" sz="2000" dirty="0" smtClean="0"/>
              <a:t>Laser control loop pinged with step</a:t>
            </a:r>
          </a:p>
          <a:p>
            <a:r>
              <a:rPr lang="en-US" sz="2000" dirty="0" smtClean="0"/>
              <a:t>Transfer function analyzed</a:t>
            </a:r>
          </a:p>
          <a:p>
            <a:r>
              <a:rPr lang="en-US" sz="2000" dirty="0" smtClean="0"/>
              <a:t>Compensation added to loop gain</a:t>
            </a:r>
          </a:p>
          <a:p>
            <a:r>
              <a:rPr lang="en-US" sz="2000" dirty="0" smtClean="0"/>
              <a:t>This should allow for higher gain, lower noise</a:t>
            </a:r>
            <a:endParaRPr lang="en-US" sz="2000" dirty="0"/>
          </a:p>
        </p:txBody>
      </p:sp>
      <p:pic>
        <p:nvPicPr>
          <p:cNvPr id="4" name="Picture 3" descr="APEXpiezoStudie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860" y="1462661"/>
            <a:ext cx="5687754" cy="455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5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422"/>
            <a:ext cx="8229600" cy="766457"/>
          </a:xfrm>
        </p:spPr>
        <p:txBody>
          <a:bodyPr/>
          <a:lstStyle/>
          <a:p>
            <a:r>
              <a:rPr lang="en-US" dirty="0" smtClean="0"/>
              <a:t>Syncing CEP-stable laser to carrier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0263"/>
            <a:ext cx="8229600" cy="177697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</a:t>
            </a:r>
            <a:r>
              <a:rPr lang="en-US" dirty="0" smtClean="0"/>
              <a:t>nvelope is locked to carrier, transmit single frequency, beat with carrier to get error signal</a:t>
            </a:r>
          </a:p>
          <a:p>
            <a:pPr lvl="1"/>
            <a:r>
              <a:rPr lang="en-US" dirty="0" smtClean="0"/>
              <a:t>Wilcox et al, J. Modern Opt. 58, 1460 (2011)</a:t>
            </a:r>
          </a:p>
          <a:p>
            <a:r>
              <a:rPr lang="en-US" dirty="0" smtClean="0"/>
              <a:t>Like chain and sprockets</a:t>
            </a:r>
          </a:p>
          <a:p>
            <a:r>
              <a:rPr lang="en-US" dirty="0" smtClean="0"/>
              <a:t>We are using the full optical bandwidth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086600" y="2514600"/>
            <a:ext cx="69215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reprate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1600200" y="2362200"/>
            <a:ext cx="5562600" cy="0"/>
          </a:xfrm>
          <a:prstGeom prst="line">
            <a:avLst/>
          </a:prstGeom>
          <a:noFill/>
          <a:ln w="28575">
            <a:solidFill>
              <a:srgbClr val="042EC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6019800" y="2590800"/>
            <a:ext cx="0" cy="304800"/>
          </a:xfrm>
          <a:prstGeom prst="line">
            <a:avLst/>
          </a:prstGeom>
          <a:noFill/>
          <a:ln w="28575">
            <a:solidFill>
              <a:srgbClr val="07990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6019800" y="2895600"/>
            <a:ext cx="1066800" cy="0"/>
          </a:xfrm>
          <a:prstGeom prst="line">
            <a:avLst/>
          </a:prstGeom>
          <a:noFill/>
          <a:ln w="28575">
            <a:solidFill>
              <a:srgbClr val="07990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7086600" y="2514600"/>
            <a:ext cx="0" cy="381000"/>
          </a:xfrm>
          <a:prstGeom prst="line">
            <a:avLst/>
          </a:prstGeom>
          <a:noFill/>
          <a:ln w="28575">
            <a:solidFill>
              <a:srgbClr val="07990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371600" y="2197100"/>
            <a:ext cx="762000" cy="3270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comb1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438400" y="2133600"/>
            <a:ext cx="728663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/>
              <a:t>line</a:t>
            </a:r>
          </a:p>
          <a:p>
            <a:pPr>
              <a:lnSpc>
                <a:spcPct val="80000"/>
              </a:lnSpc>
            </a:pPr>
            <a:r>
              <a:rPr lang="en-US"/>
              <a:t>picker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581400" y="2133600"/>
            <a:ext cx="5080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/>
              <a:t>line</a:t>
            </a:r>
          </a:p>
          <a:p>
            <a:pPr>
              <a:lnSpc>
                <a:spcPct val="80000"/>
              </a:lnSpc>
            </a:pPr>
            <a:r>
              <a:rPr lang="en-US"/>
              <a:t>TX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724400" y="2133600"/>
            <a:ext cx="5080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/>
              <a:t>line</a:t>
            </a:r>
          </a:p>
          <a:p>
            <a:pPr>
              <a:lnSpc>
                <a:spcPct val="80000"/>
              </a:lnSpc>
            </a:pPr>
            <a:r>
              <a:rPr lang="en-US"/>
              <a:t>RX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858000" y="2197100"/>
            <a:ext cx="762000" cy="3270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comb2</a:t>
            </a: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5410200" y="2362200"/>
            <a:ext cx="228600" cy="0"/>
          </a:xfrm>
          <a:prstGeom prst="line">
            <a:avLst/>
          </a:prstGeom>
          <a:noFill/>
          <a:ln w="28575">
            <a:solidFill>
              <a:srgbClr val="042EC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H="1">
            <a:off x="6400800" y="2362200"/>
            <a:ext cx="304800" cy="0"/>
          </a:xfrm>
          <a:prstGeom prst="line">
            <a:avLst/>
          </a:prstGeom>
          <a:noFill/>
          <a:ln w="28575">
            <a:solidFill>
              <a:srgbClr val="042EC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4267200" y="2133600"/>
            <a:ext cx="152400" cy="228600"/>
          </a:xfrm>
          <a:prstGeom prst="ellipse">
            <a:avLst/>
          </a:prstGeom>
          <a:noFill/>
          <a:ln w="28575">
            <a:solidFill>
              <a:srgbClr val="042EC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2EC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4343400" y="2133600"/>
            <a:ext cx="152400" cy="228600"/>
          </a:xfrm>
          <a:prstGeom prst="ellipse">
            <a:avLst/>
          </a:prstGeom>
          <a:noFill/>
          <a:ln w="28575">
            <a:solidFill>
              <a:srgbClr val="042EC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2EC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4419600" y="2133600"/>
            <a:ext cx="152400" cy="228600"/>
          </a:xfrm>
          <a:prstGeom prst="ellipse">
            <a:avLst/>
          </a:prstGeom>
          <a:noFill/>
          <a:ln w="28575">
            <a:solidFill>
              <a:srgbClr val="042EC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2EC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 rot="16200000" flipV="1">
            <a:off x="6362700" y="27813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5621338" y="2133600"/>
            <a:ext cx="796925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/>
              <a:t>hetero-</a:t>
            </a:r>
          </a:p>
          <a:p>
            <a:pPr>
              <a:lnSpc>
                <a:spcPct val="80000"/>
              </a:lnSpc>
            </a:pPr>
            <a:r>
              <a:rPr lang="en-US"/>
              <a:t>dyne</a:t>
            </a:r>
          </a:p>
        </p:txBody>
      </p:sp>
      <p:grpSp>
        <p:nvGrpSpPr>
          <p:cNvPr id="21" name="Group 23"/>
          <p:cNvGrpSpPr>
            <a:grpSpLocks/>
          </p:cNvGrpSpPr>
          <p:nvPr/>
        </p:nvGrpSpPr>
        <p:grpSpPr bwMode="auto">
          <a:xfrm>
            <a:off x="1981200" y="1600200"/>
            <a:ext cx="609600" cy="304800"/>
            <a:chOff x="1632" y="816"/>
            <a:chExt cx="384" cy="192"/>
          </a:xfrm>
        </p:grpSpPr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1632" y="1008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 flipV="1">
              <a:off x="1824" y="81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 flipV="1">
              <a:off x="1776" y="86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 flipV="1">
              <a:off x="1872" y="86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 flipV="1">
              <a:off x="1920" y="9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 flipV="1">
              <a:off x="1728" y="9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 flipV="1">
              <a:off x="1680" y="960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 flipV="1">
              <a:off x="1968" y="960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32"/>
          <p:cNvGrpSpPr>
            <a:grpSpLocks/>
          </p:cNvGrpSpPr>
          <p:nvPr/>
        </p:nvGrpSpPr>
        <p:grpSpPr bwMode="auto">
          <a:xfrm>
            <a:off x="6324600" y="1600200"/>
            <a:ext cx="609600" cy="304800"/>
            <a:chOff x="1632" y="816"/>
            <a:chExt cx="384" cy="192"/>
          </a:xfrm>
        </p:grpSpPr>
        <p:sp>
          <p:nvSpPr>
            <p:cNvPr id="31" name="Line 33"/>
            <p:cNvSpPr>
              <a:spLocks noChangeShapeType="1"/>
            </p:cNvSpPr>
            <p:nvPr/>
          </p:nvSpPr>
          <p:spPr bwMode="auto">
            <a:xfrm>
              <a:off x="1632" y="1008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34"/>
            <p:cNvSpPr>
              <a:spLocks noChangeShapeType="1"/>
            </p:cNvSpPr>
            <p:nvPr/>
          </p:nvSpPr>
          <p:spPr bwMode="auto">
            <a:xfrm flipV="1">
              <a:off x="1824" y="81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35"/>
            <p:cNvSpPr>
              <a:spLocks noChangeShapeType="1"/>
            </p:cNvSpPr>
            <p:nvPr/>
          </p:nvSpPr>
          <p:spPr bwMode="auto">
            <a:xfrm flipV="1">
              <a:off x="1776" y="86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36"/>
            <p:cNvSpPr>
              <a:spLocks noChangeShapeType="1"/>
            </p:cNvSpPr>
            <p:nvPr/>
          </p:nvSpPr>
          <p:spPr bwMode="auto">
            <a:xfrm flipV="1">
              <a:off x="1872" y="86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7"/>
            <p:cNvSpPr>
              <a:spLocks noChangeShapeType="1"/>
            </p:cNvSpPr>
            <p:nvPr/>
          </p:nvSpPr>
          <p:spPr bwMode="auto">
            <a:xfrm flipV="1">
              <a:off x="1920" y="9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8"/>
            <p:cNvSpPr>
              <a:spLocks noChangeShapeType="1"/>
            </p:cNvSpPr>
            <p:nvPr/>
          </p:nvSpPr>
          <p:spPr bwMode="auto">
            <a:xfrm flipV="1">
              <a:off x="1728" y="9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39"/>
            <p:cNvSpPr>
              <a:spLocks noChangeShapeType="1"/>
            </p:cNvSpPr>
            <p:nvPr/>
          </p:nvSpPr>
          <p:spPr bwMode="auto">
            <a:xfrm flipV="1">
              <a:off x="1680" y="960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40"/>
            <p:cNvSpPr>
              <a:spLocks noChangeShapeType="1"/>
            </p:cNvSpPr>
            <p:nvPr/>
          </p:nvSpPr>
          <p:spPr bwMode="auto">
            <a:xfrm flipV="1">
              <a:off x="1968" y="960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Group 41"/>
          <p:cNvGrpSpPr>
            <a:grpSpLocks/>
          </p:cNvGrpSpPr>
          <p:nvPr/>
        </p:nvGrpSpPr>
        <p:grpSpPr bwMode="auto">
          <a:xfrm>
            <a:off x="3048000" y="1600200"/>
            <a:ext cx="609600" cy="304800"/>
            <a:chOff x="3168" y="2160"/>
            <a:chExt cx="384" cy="192"/>
          </a:xfrm>
        </p:grpSpPr>
        <p:sp>
          <p:nvSpPr>
            <p:cNvPr id="40" name="Line 42"/>
            <p:cNvSpPr>
              <a:spLocks noChangeShapeType="1"/>
            </p:cNvSpPr>
            <p:nvPr/>
          </p:nvSpPr>
          <p:spPr bwMode="auto">
            <a:xfrm>
              <a:off x="3168" y="2352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43"/>
            <p:cNvSpPr>
              <a:spLocks noChangeShapeType="1"/>
            </p:cNvSpPr>
            <p:nvPr/>
          </p:nvSpPr>
          <p:spPr bwMode="auto">
            <a:xfrm flipV="1">
              <a:off x="3360" y="216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" name="Group 44"/>
          <p:cNvGrpSpPr>
            <a:grpSpLocks/>
          </p:cNvGrpSpPr>
          <p:nvPr/>
        </p:nvGrpSpPr>
        <p:grpSpPr bwMode="auto">
          <a:xfrm>
            <a:off x="5105400" y="1600200"/>
            <a:ext cx="609600" cy="304800"/>
            <a:chOff x="3168" y="2160"/>
            <a:chExt cx="384" cy="192"/>
          </a:xfrm>
        </p:grpSpPr>
        <p:sp>
          <p:nvSpPr>
            <p:cNvPr id="43" name="Line 45"/>
            <p:cNvSpPr>
              <a:spLocks noChangeShapeType="1"/>
            </p:cNvSpPr>
            <p:nvPr/>
          </p:nvSpPr>
          <p:spPr bwMode="auto">
            <a:xfrm>
              <a:off x="3168" y="2352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6"/>
            <p:cNvSpPr>
              <a:spLocks noChangeShapeType="1"/>
            </p:cNvSpPr>
            <p:nvPr/>
          </p:nvSpPr>
          <p:spPr bwMode="auto">
            <a:xfrm flipV="1">
              <a:off x="3360" y="216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" name="Line 47"/>
          <p:cNvSpPr>
            <a:spLocks noChangeShapeType="1"/>
          </p:cNvSpPr>
          <p:nvPr/>
        </p:nvSpPr>
        <p:spPr bwMode="auto">
          <a:xfrm>
            <a:off x="2286000" y="1981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8"/>
          <p:cNvSpPr>
            <a:spLocks noChangeShapeType="1"/>
          </p:cNvSpPr>
          <p:nvPr/>
        </p:nvSpPr>
        <p:spPr bwMode="auto">
          <a:xfrm>
            <a:off x="3352800" y="1981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9"/>
          <p:cNvSpPr>
            <a:spLocks noChangeShapeType="1"/>
          </p:cNvSpPr>
          <p:nvPr/>
        </p:nvSpPr>
        <p:spPr bwMode="auto">
          <a:xfrm>
            <a:off x="5410200" y="1981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50"/>
          <p:cNvSpPr>
            <a:spLocks noChangeShapeType="1"/>
          </p:cNvSpPr>
          <p:nvPr/>
        </p:nvSpPr>
        <p:spPr bwMode="auto">
          <a:xfrm>
            <a:off x="6629400" y="1981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" name="Picture 53" descr="timedomainpulses.tiff                                          000855B1Macintosh HD                   BA575C72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3930650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4" descr="tandem_bike_1_3.jpg                                            000855B1Macintosh HD                   BA575C72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3" t="38158" r="8441"/>
          <a:stretch>
            <a:fillRect/>
          </a:stretch>
        </p:blipFill>
        <p:spPr bwMode="auto">
          <a:xfrm>
            <a:off x="5334000" y="3124200"/>
            <a:ext cx="3048000" cy="151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313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9733"/>
            <a:ext cx="8229600" cy="766457"/>
          </a:xfrm>
        </p:spPr>
        <p:txBody>
          <a:bodyPr/>
          <a:lstStyle/>
          <a:p>
            <a:r>
              <a:rPr lang="en-US" dirty="0" smtClean="0"/>
              <a:t>Line picker/transmission experiment</a:t>
            </a:r>
            <a:endParaRPr lang="en-US" dirty="0"/>
          </a:p>
        </p:txBody>
      </p:sp>
      <p:sp>
        <p:nvSpPr>
          <p:cNvPr id="5" name="Line 133"/>
          <p:cNvSpPr>
            <a:spLocks noChangeShapeType="1"/>
          </p:cNvSpPr>
          <p:nvPr/>
        </p:nvSpPr>
        <p:spPr bwMode="auto">
          <a:xfrm>
            <a:off x="8360952" y="1705560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093502" y="4753560"/>
            <a:ext cx="519113" cy="3619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CW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 rot="-5400000">
            <a:off x="5484402" y="4182060"/>
            <a:ext cx="304800" cy="228600"/>
            <a:chOff x="2548" y="3696"/>
            <a:chExt cx="192" cy="144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548" y="3696"/>
              <a:ext cx="96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596" y="3696"/>
              <a:ext cx="96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644" y="3696"/>
              <a:ext cx="96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9"/>
          <p:cNvGrpSpPr>
            <a:grpSpLocks/>
          </p:cNvGrpSpPr>
          <p:nvPr/>
        </p:nvGrpSpPr>
        <p:grpSpPr bwMode="auto">
          <a:xfrm rot="5400000">
            <a:off x="3427002" y="2011948"/>
            <a:ext cx="228600" cy="457200"/>
            <a:chOff x="3216" y="1008"/>
            <a:chExt cx="192" cy="336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 flipV="1">
              <a:off x="3216" y="11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3216" y="124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3312" y="124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V="1">
              <a:off x="3312" y="100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779302" y="1705560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398302" y="1553160"/>
            <a:ext cx="490538" cy="3619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ML</a:t>
            </a: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4074702" y="162936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c 17"/>
          <p:cNvSpPr>
            <a:spLocks/>
          </p:cNvSpPr>
          <p:nvPr/>
        </p:nvSpPr>
        <p:spPr bwMode="auto">
          <a:xfrm>
            <a:off x="4150902" y="1781760"/>
            <a:ext cx="3048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3160302" y="162936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rc 19"/>
          <p:cNvSpPr>
            <a:spLocks/>
          </p:cNvSpPr>
          <p:nvPr/>
        </p:nvSpPr>
        <p:spPr bwMode="auto">
          <a:xfrm>
            <a:off x="3236502" y="1781760"/>
            <a:ext cx="3048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>
            <a:off x="2626902" y="223896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2626902" y="223896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2626902" y="269616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2626902" y="322956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2398302" y="2496135"/>
            <a:ext cx="439738" cy="3619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÷5</a:t>
            </a: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3573052" y="2772360"/>
            <a:ext cx="228600" cy="457200"/>
            <a:chOff x="3216" y="1008"/>
            <a:chExt cx="192" cy="336"/>
          </a:xfrm>
        </p:grpSpPr>
        <p:sp>
          <p:nvSpPr>
            <p:cNvPr id="28" name="AutoShape 26"/>
            <p:cNvSpPr>
              <a:spLocks noChangeArrowheads="1"/>
            </p:cNvSpPr>
            <p:nvPr/>
          </p:nvSpPr>
          <p:spPr bwMode="auto">
            <a:xfrm flipV="1">
              <a:off x="3216" y="11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3216" y="124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3312" y="124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V="1">
              <a:off x="3312" y="100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4074702" y="292476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rc 31"/>
          <p:cNvSpPr>
            <a:spLocks/>
          </p:cNvSpPr>
          <p:nvPr/>
        </p:nvSpPr>
        <p:spPr bwMode="auto">
          <a:xfrm>
            <a:off x="4150902" y="3077160"/>
            <a:ext cx="3048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Arc 32"/>
          <p:cNvSpPr>
            <a:spLocks/>
          </p:cNvSpPr>
          <p:nvPr/>
        </p:nvSpPr>
        <p:spPr bwMode="auto">
          <a:xfrm flipV="1">
            <a:off x="4150902" y="2696160"/>
            <a:ext cx="3048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4455702" y="208656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H="1">
            <a:off x="3769902" y="300096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3388902" y="322956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" name="Group 36"/>
          <p:cNvGrpSpPr>
            <a:grpSpLocks/>
          </p:cNvGrpSpPr>
          <p:nvPr/>
        </p:nvGrpSpPr>
        <p:grpSpPr bwMode="auto">
          <a:xfrm>
            <a:off x="3084102" y="3077160"/>
            <a:ext cx="304800" cy="304800"/>
            <a:chOff x="3456" y="3120"/>
            <a:chExt cx="240" cy="240"/>
          </a:xfrm>
        </p:grpSpPr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3456" y="3120"/>
              <a:ext cx="240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3504" y="3168"/>
              <a:ext cx="14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 flipH="1">
              <a:off x="3504" y="3168"/>
              <a:ext cx="14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Line 40"/>
          <p:cNvSpPr>
            <a:spLocks noChangeShapeType="1"/>
          </p:cNvSpPr>
          <p:nvPr/>
        </p:nvSpPr>
        <p:spPr bwMode="auto">
          <a:xfrm>
            <a:off x="3236502" y="338196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41"/>
          <p:cNvSpPr>
            <a:spLocks noChangeArrowheads="1"/>
          </p:cNvSpPr>
          <p:nvPr/>
        </p:nvSpPr>
        <p:spPr bwMode="auto">
          <a:xfrm flipV="1">
            <a:off x="3007902" y="3610560"/>
            <a:ext cx="457200" cy="304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" name="Group 42"/>
          <p:cNvGrpSpPr>
            <a:grpSpLocks/>
          </p:cNvGrpSpPr>
          <p:nvPr/>
        </p:nvGrpSpPr>
        <p:grpSpPr bwMode="auto">
          <a:xfrm>
            <a:off x="3007902" y="4143960"/>
            <a:ext cx="457200" cy="457200"/>
            <a:chOff x="1488" y="2208"/>
            <a:chExt cx="288" cy="288"/>
          </a:xfrm>
        </p:grpSpPr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1488" y="2208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rc 44"/>
            <p:cNvSpPr>
              <a:spLocks/>
            </p:cNvSpPr>
            <p:nvPr/>
          </p:nvSpPr>
          <p:spPr bwMode="auto">
            <a:xfrm>
              <a:off x="1574" y="2266"/>
              <a:ext cx="58" cy="8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rc 45"/>
            <p:cNvSpPr>
              <a:spLocks/>
            </p:cNvSpPr>
            <p:nvPr/>
          </p:nvSpPr>
          <p:spPr bwMode="auto">
            <a:xfrm flipH="1">
              <a:off x="1517" y="2266"/>
              <a:ext cx="57" cy="8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rc 46"/>
            <p:cNvSpPr>
              <a:spLocks/>
            </p:cNvSpPr>
            <p:nvPr/>
          </p:nvSpPr>
          <p:spPr bwMode="auto">
            <a:xfrm flipV="1">
              <a:off x="1690" y="2352"/>
              <a:ext cx="57" cy="8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Arc 47"/>
            <p:cNvSpPr>
              <a:spLocks/>
            </p:cNvSpPr>
            <p:nvPr/>
          </p:nvSpPr>
          <p:spPr bwMode="auto">
            <a:xfrm flipH="1" flipV="1">
              <a:off x="1632" y="2352"/>
              <a:ext cx="58" cy="8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" name="Line 48"/>
          <p:cNvSpPr>
            <a:spLocks noChangeShapeType="1"/>
          </p:cNvSpPr>
          <p:nvPr/>
        </p:nvSpPr>
        <p:spPr bwMode="auto">
          <a:xfrm flipH="1">
            <a:off x="2322102" y="399156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>
            <a:off x="2322102" y="399156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>
            <a:off x="2626902" y="4905960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Text Box 51"/>
          <p:cNvSpPr txBox="1">
            <a:spLocks noChangeArrowheads="1"/>
          </p:cNvSpPr>
          <p:nvPr/>
        </p:nvSpPr>
        <p:spPr bwMode="auto">
          <a:xfrm>
            <a:off x="6208302" y="2391360"/>
            <a:ext cx="1620838" cy="612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interferometer</a:t>
            </a:r>
          </a:p>
          <a:p>
            <a:r>
              <a:rPr lang="en-US" sz="1400"/>
              <a:t>controller</a:t>
            </a:r>
          </a:p>
        </p:txBody>
      </p:sp>
      <p:grpSp>
        <p:nvGrpSpPr>
          <p:cNvPr id="54" name="Group 52"/>
          <p:cNvGrpSpPr>
            <a:grpSpLocks/>
          </p:cNvGrpSpPr>
          <p:nvPr/>
        </p:nvGrpSpPr>
        <p:grpSpPr bwMode="auto">
          <a:xfrm>
            <a:off x="4912902" y="5134560"/>
            <a:ext cx="304800" cy="304800"/>
            <a:chOff x="4176" y="1392"/>
            <a:chExt cx="192" cy="192"/>
          </a:xfrm>
        </p:grpSpPr>
        <p:sp>
          <p:nvSpPr>
            <p:cNvPr id="55" name="Oval 53"/>
            <p:cNvSpPr>
              <a:spLocks noChangeArrowheads="1"/>
            </p:cNvSpPr>
            <p:nvPr/>
          </p:nvSpPr>
          <p:spPr bwMode="auto">
            <a:xfrm>
              <a:off x="4176" y="139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auto">
            <a:xfrm>
              <a:off x="4206" y="1423"/>
              <a:ext cx="132" cy="13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4265" y="1495"/>
              <a:ext cx="73" cy="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auto">
            <a:xfrm>
              <a:off x="4176" y="1392"/>
              <a:ext cx="192" cy="1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auto">
            <a:xfrm rot="1593903">
              <a:off x="4260" y="1558"/>
              <a:ext cx="0" cy="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" name="Oval 58"/>
          <p:cNvSpPr>
            <a:spLocks noChangeArrowheads="1"/>
          </p:cNvSpPr>
          <p:nvPr/>
        </p:nvSpPr>
        <p:spPr bwMode="auto">
          <a:xfrm>
            <a:off x="4074702" y="475356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Arc 59"/>
          <p:cNvSpPr>
            <a:spLocks/>
          </p:cNvSpPr>
          <p:nvPr/>
        </p:nvSpPr>
        <p:spPr bwMode="auto">
          <a:xfrm flipV="1">
            <a:off x="4150902" y="4524960"/>
            <a:ext cx="3048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60"/>
          <p:cNvSpPr>
            <a:spLocks noChangeArrowheads="1"/>
          </p:cNvSpPr>
          <p:nvPr/>
        </p:nvSpPr>
        <p:spPr bwMode="auto">
          <a:xfrm>
            <a:off x="4684302" y="482976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Arc 61"/>
          <p:cNvSpPr>
            <a:spLocks/>
          </p:cNvSpPr>
          <p:nvPr/>
        </p:nvSpPr>
        <p:spPr bwMode="auto">
          <a:xfrm>
            <a:off x="4760502" y="4982160"/>
            <a:ext cx="3048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2"/>
          <p:cNvSpPr>
            <a:spLocks noChangeShapeType="1"/>
          </p:cNvSpPr>
          <p:nvPr/>
        </p:nvSpPr>
        <p:spPr bwMode="auto">
          <a:xfrm>
            <a:off x="4912902" y="543936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63"/>
          <p:cNvSpPr>
            <a:spLocks noChangeArrowheads="1"/>
          </p:cNvSpPr>
          <p:nvPr/>
        </p:nvSpPr>
        <p:spPr bwMode="auto">
          <a:xfrm flipH="1">
            <a:off x="5674902" y="162936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Arc 64"/>
          <p:cNvSpPr>
            <a:spLocks/>
          </p:cNvSpPr>
          <p:nvPr/>
        </p:nvSpPr>
        <p:spPr bwMode="auto">
          <a:xfrm flipH="1">
            <a:off x="5522502" y="1781760"/>
            <a:ext cx="3048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Arc 65"/>
          <p:cNvSpPr>
            <a:spLocks/>
          </p:cNvSpPr>
          <p:nvPr/>
        </p:nvSpPr>
        <p:spPr bwMode="auto">
          <a:xfrm flipV="1">
            <a:off x="5217702" y="4601160"/>
            <a:ext cx="3048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66"/>
          <p:cNvSpPr>
            <a:spLocks noChangeShapeType="1"/>
          </p:cNvSpPr>
          <p:nvPr/>
        </p:nvSpPr>
        <p:spPr bwMode="auto">
          <a:xfrm flipV="1">
            <a:off x="5522502" y="2086560"/>
            <a:ext cx="0" cy="2514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>
            <a:off x="4455702" y="338196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" name="Group 68"/>
          <p:cNvGrpSpPr>
            <a:grpSpLocks/>
          </p:cNvGrpSpPr>
          <p:nvPr/>
        </p:nvGrpSpPr>
        <p:grpSpPr bwMode="auto">
          <a:xfrm>
            <a:off x="6252752" y="1476960"/>
            <a:ext cx="228600" cy="457200"/>
            <a:chOff x="3216" y="1008"/>
            <a:chExt cx="192" cy="336"/>
          </a:xfrm>
        </p:grpSpPr>
        <p:sp>
          <p:nvSpPr>
            <p:cNvPr id="71" name="AutoShape 69"/>
            <p:cNvSpPr>
              <a:spLocks noChangeArrowheads="1"/>
            </p:cNvSpPr>
            <p:nvPr/>
          </p:nvSpPr>
          <p:spPr bwMode="auto">
            <a:xfrm flipV="1">
              <a:off x="3216" y="11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70"/>
            <p:cNvSpPr>
              <a:spLocks noChangeShapeType="1"/>
            </p:cNvSpPr>
            <p:nvPr/>
          </p:nvSpPr>
          <p:spPr bwMode="auto">
            <a:xfrm>
              <a:off x="3216" y="124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71"/>
            <p:cNvSpPr>
              <a:spLocks noChangeShapeType="1"/>
            </p:cNvSpPr>
            <p:nvPr/>
          </p:nvSpPr>
          <p:spPr bwMode="auto">
            <a:xfrm>
              <a:off x="3312" y="124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72"/>
            <p:cNvSpPr>
              <a:spLocks noChangeShapeType="1"/>
            </p:cNvSpPr>
            <p:nvPr/>
          </p:nvSpPr>
          <p:spPr bwMode="auto">
            <a:xfrm flipV="1">
              <a:off x="3312" y="100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" name="Text Box 73"/>
          <p:cNvSpPr txBox="1">
            <a:spLocks noChangeArrowheads="1"/>
          </p:cNvSpPr>
          <p:nvPr/>
        </p:nvSpPr>
        <p:spPr bwMode="auto">
          <a:xfrm>
            <a:off x="5217702" y="2086560"/>
            <a:ext cx="568325" cy="3619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+FS</a:t>
            </a:r>
          </a:p>
        </p:txBody>
      </p:sp>
      <p:sp>
        <p:nvSpPr>
          <p:cNvPr id="76" name="Text Box 74"/>
          <p:cNvSpPr txBox="1">
            <a:spLocks noChangeArrowheads="1"/>
          </p:cNvSpPr>
          <p:nvPr/>
        </p:nvSpPr>
        <p:spPr bwMode="auto">
          <a:xfrm>
            <a:off x="5293902" y="3029535"/>
            <a:ext cx="509588" cy="3619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-FS</a:t>
            </a:r>
          </a:p>
        </p:txBody>
      </p:sp>
      <p:grpSp>
        <p:nvGrpSpPr>
          <p:cNvPr id="77" name="Group 75"/>
          <p:cNvGrpSpPr>
            <a:grpSpLocks/>
          </p:cNvGrpSpPr>
          <p:nvPr/>
        </p:nvGrpSpPr>
        <p:grpSpPr bwMode="auto">
          <a:xfrm>
            <a:off x="5370102" y="2619960"/>
            <a:ext cx="304800" cy="304800"/>
            <a:chOff x="4176" y="1392"/>
            <a:chExt cx="192" cy="192"/>
          </a:xfrm>
        </p:grpSpPr>
        <p:sp>
          <p:nvSpPr>
            <p:cNvPr id="78" name="Oval 76"/>
            <p:cNvSpPr>
              <a:spLocks noChangeArrowheads="1"/>
            </p:cNvSpPr>
            <p:nvPr/>
          </p:nvSpPr>
          <p:spPr bwMode="auto">
            <a:xfrm>
              <a:off x="4176" y="139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auto">
            <a:xfrm>
              <a:off x="4206" y="1423"/>
              <a:ext cx="132" cy="13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4265" y="1495"/>
              <a:ext cx="73" cy="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auto">
            <a:xfrm>
              <a:off x="4176" y="1392"/>
              <a:ext cx="192" cy="1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80"/>
            <p:cNvSpPr>
              <a:spLocks noChangeShapeType="1"/>
            </p:cNvSpPr>
            <p:nvPr/>
          </p:nvSpPr>
          <p:spPr bwMode="auto">
            <a:xfrm rot="1593903">
              <a:off x="4260" y="1558"/>
              <a:ext cx="0" cy="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" name="Group 81"/>
          <p:cNvGrpSpPr>
            <a:grpSpLocks/>
          </p:cNvGrpSpPr>
          <p:nvPr/>
        </p:nvGrpSpPr>
        <p:grpSpPr bwMode="auto">
          <a:xfrm rot="-10800000">
            <a:off x="5370102" y="2543760"/>
            <a:ext cx="304800" cy="76200"/>
            <a:chOff x="2400" y="3552"/>
            <a:chExt cx="336" cy="48"/>
          </a:xfrm>
        </p:grpSpPr>
        <p:sp>
          <p:nvSpPr>
            <p:cNvPr id="84" name="Line 82"/>
            <p:cNvSpPr>
              <a:spLocks noChangeShapeType="1"/>
            </p:cNvSpPr>
            <p:nvPr/>
          </p:nvSpPr>
          <p:spPr bwMode="auto">
            <a:xfrm>
              <a:off x="2400" y="3552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3"/>
            <p:cNvSpPr>
              <a:spLocks noChangeShapeType="1"/>
            </p:cNvSpPr>
            <p:nvPr/>
          </p:nvSpPr>
          <p:spPr bwMode="auto">
            <a:xfrm>
              <a:off x="2400" y="3552"/>
              <a:ext cx="48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84"/>
            <p:cNvSpPr>
              <a:spLocks noChangeShapeType="1"/>
            </p:cNvSpPr>
            <p:nvPr/>
          </p:nvSpPr>
          <p:spPr bwMode="auto">
            <a:xfrm>
              <a:off x="2448" y="3552"/>
              <a:ext cx="48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85"/>
            <p:cNvSpPr>
              <a:spLocks noChangeShapeType="1"/>
            </p:cNvSpPr>
            <p:nvPr/>
          </p:nvSpPr>
          <p:spPr bwMode="auto">
            <a:xfrm>
              <a:off x="2496" y="3552"/>
              <a:ext cx="48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86"/>
            <p:cNvSpPr>
              <a:spLocks noChangeShapeType="1"/>
            </p:cNvSpPr>
            <p:nvPr/>
          </p:nvSpPr>
          <p:spPr bwMode="auto">
            <a:xfrm>
              <a:off x="2544" y="3552"/>
              <a:ext cx="48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87"/>
            <p:cNvSpPr>
              <a:spLocks noChangeShapeType="1"/>
            </p:cNvSpPr>
            <p:nvPr/>
          </p:nvSpPr>
          <p:spPr bwMode="auto">
            <a:xfrm>
              <a:off x="2592" y="3552"/>
              <a:ext cx="48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88"/>
            <p:cNvSpPr>
              <a:spLocks noChangeShapeType="1"/>
            </p:cNvSpPr>
            <p:nvPr/>
          </p:nvSpPr>
          <p:spPr bwMode="auto">
            <a:xfrm>
              <a:off x="2640" y="3552"/>
              <a:ext cx="48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89"/>
            <p:cNvSpPr>
              <a:spLocks noChangeShapeType="1"/>
            </p:cNvSpPr>
            <p:nvPr/>
          </p:nvSpPr>
          <p:spPr bwMode="auto">
            <a:xfrm>
              <a:off x="2688" y="3552"/>
              <a:ext cx="48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" name="Group 90"/>
          <p:cNvGrpSpPr>
            <a:grpSpLocks/>
          </p:cNvGrpSpPr>
          <p:nvPr/>
        </p:nvGrpSpPr>
        <p:grpSpPr bwMode="auto">
          <a:xfrm rot="10800000" flipV="1">
            <a:off x="4912902" y="5439360"/>
            <a:ext cx="304800" cy="76200"/>
            <a:chOff x="2400" y="3552"/>
            <a:chExt cx="336" cy="48"/>
          </a:xfrm>
        </p:grpSpPr>
        <p:sp>
          <p:nvSpPr>
            <p:cNvPr id="93" name="Line 91"/>
            <p:cNvSpPr>
              <a:spLocks noChangeShapeType="1"/>
            </p:cNvSpPr>
            <p:nvPr/>
          </p:nvSpPr>
          <p:spPr bwMode="auto">
            <a:xfrm>
              <a:off x="2400" y="3552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92"/>
            <p:cNvSpPr>
              <a:spLocks noChangeShapeType="1"/>
            </p:cNvSpPr>
            <p:nvPr/>
          </p:nvSpPr>
          <p:spPr bwMode="auto">
            <a:xfrm>
              <a:off x="2400" y="3552"/>
              <a:ext cx="48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93"/>
            <p:cNvSpPr>
              <a:spLocks noChangeShapeType="1"/>
            </p:cNvSpPr>
            <p:nvPr/>
          </p:nvSpPr>
          <p:spPr bwMode="auto">
            <a:xfrm>
              <a:off x="2448" y="3552"/>
              <a:ext cx="48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94"/>
            <p:cNvSpPr>
              <a:spLocks noChangeShapeType="1"/>
            </p:cNvSpPr>
            <p:nvPr/>
          </p:nvSpPr>
          <p:spPr bwMode="auto">
            <a:xfrm>
              <a:off x="2496" y="3552"/>
              <a:ext cx="48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95"/>
            <p:cNvSpPr>
              <a:spLocks noChangeShapeType="1"/>
            </p:cNvSpPr>
            <p:nvPr/>
          </p:nvSpPr>
          <p:spPr bwMode="auto">
            <a:xfrm>
              <a:off x="2544" y="3552"/>
              <a:ext cx="48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96"/>
            <p:cNvSpPr>
              <a:spLocks noChangeShapeType="1"/>
            </p:cNvSpPr>
            <p:nvPr/>
          </p:nvSpPr>
          <p:spPr bwMode="auto">
            <a:xfrm>
              <a:off x="2592" y="3552"/>
              <a:ext cx="48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97"/>
            <p:cNvSpPr>
              <a:spLocks noChangeShapeType="1"/>
            </p:cNvSpPr>
            <p:nvPr/>
          </p:nvSpPr>
          <p:spPr bwMode="auto">
            <a:xfrm>
              <a:off x="2640" y="3552"/>
              <a:ext cx="48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98"/>
            <p:cNvSpPr>
              <a:spLocks noChangeShapeType="1"/>
            </p:cNvSpPr>
            <p:nvPr/>
          </p:nvSpPr>
          <p:spPr bwMode="auto">
            <a:xfrm>
              <a:off x="2688" y="3552"/>
              <a:ext cx="48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" name="Arc 99"/>
          <p:cNvSpPr>
            <a:spLocks/>
          </p:cNvSpPr>
          <p:nvPr/>
        </p:nvSpPr>
        <p:spPr bwMode="auto">
          <a:xfrm flipH="1">
            <a:off x="4455702" y="4982160"/>
            <a:ext cx="3048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Arc 100"/>
          <p:cNvSpPr>
            <a:spLocks/>
          </p:cNvSpPr>
          <p:nvPr/>
        </p:nvSpPr>
        <p:spPr bwMode="auto">
          <a:xfrm rot="16200000" flipH="1">
            <a:off x="4455702" y="5286960"/>
            <a:ext cx="3048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Line 101"/>
          <p:cNvSpPr>
            <a:spLocks noChangeShapeType="1"/>
          </p:cNvSpPr>
          <p:nvPr/>
        </p:nvSpPr>
        <p:spPr bwMode="auto">
          <a:xfrm>
            <a:off x="4760502" y="559176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Text Box 102"/>
          <p:cNvSpPr txBox="1">
            <a:spLocks noChangeArrowheads="1"/>
          </p:cNvSpPr>
          <p:nvPr/>
        </p:nvSpPr>
        <p:spPr bwMode="auto">
          <a:xfrm>
            <a:off x="3007902" y="4753560"/>
            <a:ext cx="450850" cy="3619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FS</a:t>
            </a:r>
          </a:p>
        </p:txBody>
      </p:sp>
      <p:sp>
        <p:nvSpPr>
          <p:cNvPr id="105" name="Arc 103"/>
          <p:cNvSpPr>
            <a:spLocks/>
          </p:cNvSpPr>
          <p:nvPr/>
        </p:nvSpPr>
        <p:spPr bwMode="auto">
          <a:xfrm rot="10800000" flipH="1">
            <a:off x="6132102" y="5286960"/>
            <a:ext cx="3048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104"/>
          <p:cNvSpPr>
            <a:spLocks noChangeShapeType="1"/>
          </p:cNvSpPr>
          <p:nvPr/>
        </p:nvSpPr>
        <p:spPr bwMode="auto">
          <a:xfrm flipV="1">
            <a:off x="6436902" y="3000960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Text Box 105"/>
          <p:cNvSpPr txBox="1">
            <a:spLocks noChangeArrowheads="1"/>
          </p:cNvSpPr>
          <p:nvPr/>
        </p:nvSpPr>
        <p:spPr bwMode="auto">
          <a:xfrm>
            <a:off x="3373027" y="3597860"/>
            <a:ext cx="8572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PI amp</a:t>
            </a:r>
          </a:p>
        </p:txBody>
      </p:sp>
      <p:sp>
        <p:nvSpPr>
          <p:cNvPr id="108" name="Line 106"/>
          <p:cNvSpPr>
            <a:spLocks noChangeShapeType="1"/>
          </p:cNvSpPr>
          <p:nvPr/>
        </p:nvSpPr>
        <p:spPr bwMode="auto">
          <a:xfrm flipH="1">
            <a:off x="6055902" y="284856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Line 107"/>
          <p:cNvSpPr>
            <a:spLocks noChangeShapeType="1"/>
          </p:cNvSpPr>
          <p:nvPr/>
        </p:nvSpPr>
        <p:spPr bwMode="auto">
          <a:xfrm>
            <a:off x="6055902" y="284856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Line 108"/>
          <p:cNvSpPr>
            <a:spLocks noChangeShapeType="1"/>
          </p:cNvSpPr>
          <p:nvPr/>
        </p:nvSpPr>
        <p:spPr bwMode="auto">
          <a:xfrm flipH="1">
            <a:off x="5827302" y="322956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Line 109"/>
          <p:cNvSpPr>
            <a:spLocks noChangeShapeType="1"/>
          </p:cNvSpPr>
          <p:nvPr/>
        </p:nvSpPr>
        <p:spPr bwMode="auto">
          <a:xfrm flipH="1">
            <a:off x="6055902" y="254376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Line 110"/>
          <p:cNvSpPr>
            <a:spLocks noChangeShapeType="1"/>
          </p:cNvSpPr>
          <p:nvPr/>
        </p:nvSpPr>
        <p:spPr bwMode="auto">
          <a:xfrm flipV="1">
            <a:off x="6055902" y="223896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Line 111"/>
          <p:cNvSpPr>
            <a:spLocks noChangeShapeType="1"/>
          </p:cNvSpPr>
          <p:nvPr/>
        </p:nvSpPr>
        <p:spPr bwMode="auto">
          <a:xfrm flipH="1">
            <a:off x="5751102" y="223896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Text Box 112"/>
          <p:cNvSpPr txBox="1">
            <a:spLocks noChangeArrowheads="1"/>
          </p:cNvSpPr>
          <p:nvPr/>
        </p:nvSpPr>
        <p:spPr bwMode="auto">
          <a:xfrm>
            <a:off x="3449227" y="4131260"/>
            <a:ext cx="6080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VCO</a:t>
            </a:r>
          </a:p>
        </p:txBody>
      </p:sp>
      <p:sp>
        <p:nvSpPr>
          <p:cNvPr id="115" name="Line 113"/>
          <p:cNvSpPr>
            <a:spLocks noChangeShapeType="1"/>
          </p:cNvSpPr>
          <p:nvPr/>
        </p:nvSpPr>
        <p:spPr bwMode="auto">
          <a:xfrm flipH="1">
            <a:off x="2169702" y="322956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Line 114"/>
          <p:cNvSpPr>
            <a:spLocks noChangeShapeType="1"/>
          </p:cNvSpPr>
          <p:nvPr/>
        </p:nvSpPr>
        <p:spPr bwMode="auto">
          <a:xfrm flipV="1">
            <a:off x="2169702" y="1400760"/>
            <a:ext cx="0" cy="182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Line 115"/>
          <p:cNvSpPr>
            <a:spLocks noChangeShapeType="1"/>
          </p:cNvSpPr>
          <p:nvPr/>
        </p:nvSpPr>
        <p:spPr bwMode="auto">
          <a:xfrm>
            <a:off x="2169702" y="1400760"/>
            <a:ext cx="487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Line 116"/>
          <p:cNvSpPr>
            <a:spLocks noChangeShapeType="1"/>
          </p:cNvSpPr>
          <p:nvPr/>
        </p:nvSpPr>
        <p:spPr bwMode="auto">
          <a:xfrm>
            <a:off x="6360702" y="201036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Line 117"/>
          <p:cNvSpPr>
            <a:spLocks noChangeShapeType="1"/>
          </p:cNvSpPr>
          <p:nvPr/>
        </p:nvSpPr>
        <p:spPr bwMode="auto">
          <a:xfrm flipV="1">
            <a:off x="7046502" y="185796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Line 118"/>
          <p:cNvSpPr>
            <a:spLocks noChangeShapeType="1"/>
          </p:cNvSpPr>
          <p:nvPr/>
        </p:nvSpPr>
        <p:spPr bwMode="auto">
          <a:xfrm>
            <a:off x="7046502" y="140076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1" name="Group 119"/>
          <p:cNvGrpSpPr>
            <a:grpSpLocks/>
          </p:cNvGrpSpPr>
          <p:nvPr/>
        </p:nvGrpSpPr>
        <p:grpSpPr bwMode="auto">
          <a:xfrm>
            <a:off x="6894102" y="1553160"/>
            <a:ext cx="304800" cy="304800"/>
            <a:chOff x="3456" y="3120"/>
            <a:chExt cx="240" cy="240"/>
          </a:xfrm>
        </p:grpSpPr>
        <p:sp>
          <p:nvSpPr>
            <p:cNvPr id="122" name="Oval 120"/>
            <p:cNvSpPr>
              <a:spLocks noChangeArrowheads="1"/>
            </p:cNvSpPr>
            <p:nvPr/>
          </p:nvSpPr>
          <p:spPr bwMode="auto">
            <a:xfrm>
              <a:off x="3456" y="3120"/>
              <a:ext cx="240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121"/>
            <p:cNvSpPr>
              <a:spLocks noChangeShapeType="1"/>
            </p:cNvSpPr>
            <p:nvPr/>
          </p:nvSpPr>
          <p:spPr bwMode="auto">
            <a:xfrm>
              <a:off x="3504" y="3168"/>
              <a:ext cx="14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122"/>
            <p:cNvSpPr>
              <a:spLocks noChangeShapeType="1"/>
            </p:cNvSpPr>
            <p:nvPr/>
          </p:nvSpPr>
          <p:spPr bwMode="auto">
            <a:xfrm flipH="1">
              <a:off x="3504" y="3168"/>
              <a:ext cx="14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" name="Line 123"/>
          <p:cNvSpPr>
            <a:spLocks noChangeShapeType="1"/>
          </p:cNvSpPr>
          <p:nvPr/>
        </p:nvSpPr>
        <p:spPr bwMode="auto">
          <a:xfrm flipV="1">
            <a:off x="6360702" y="1934160"/>
            <a:ext cx="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Line 124"/>
          <p:cNvSpPr>
            <a:spLocks noChangeShapeType="1"/>
          </p:cNvSpPr>
          <p:nvPr/>
        </p:nvSpPr>
        <p:spPr bwMode="auto">
          <a:xfrm>
            <a:off x="7198902" y="1705560"/>
            <a:ext cx="1162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Text Box 125"/>
          <p:cNvSpPr txBox="1">
            <a:spLocks noChangeArrowheads="1"/>
          </p:cNvSpPr>
          <p:nvPr/>
        </p:nvSpPr>
        <p:spPr bwMode="auto">
          <a:xfrm>
            <a:off x="7364413" y="1337260"/>
            <a:ext cx="1169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/>
              <a:t>stability B</a:t>
            </a:r>
          </a:p>
        </p:txBody>
      </p:sp>
      <p:sp>
        <p:nvSpPr>
          <p:cNvPr id="128" name="Text Box 126"/>
          <p:cNvSpPr txBox="1">
            <a:spLocks noChangeArrowheads="1"/>
          </p:cNvSpPr>
          <p:nvPr/>
        </p:nvSpPr>
        <p:spPr bwMode="auto">
          <a:xfrm>
            <a:off x="5506627" y="4436060"/>
            <a:ext cx="7191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100m</a:t>
            </a:r>
          </a:p>
        </p:txBody>
      </p:sp>
      <p:sp>
        <p:nvSpPr>
          <p:cNvPr id="129" name="Line 127"/>
          <p:cNvSpPr>
            <a:spLocks noChangeShapeType="1"/>
          </p:cNvSpPr>
          <p:nvPr/>
        </p:nvSpPr>
        <p:spPr bwMode="auto">
          <a:xfrm>
            <a:off x="1502952" y="345816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Text Box 128"/>
          <p:cNvSpPr txBox="1">
            <a:spLocks noChangeArrowheads="1"/>
          </p:cNvSpPr>
          <p:nvPr/>
        </p:nvSpPr>
        <p:spPr bwMode="auto">
          <a:xfrm>
            <a:off x="682036" y="2637423"/>
            <a:ext cx="11699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dirty="0"/>
              <a:t>stability A</a:t>
            </a:r>
          </a:p>
        </p:txBody>
      </p:sp>
      <p:pic>
        <p:nvPicPr>
          <p:cNvPr id="132" name="Picture 130" descr="pickerDifference.tiff                                          000855B1Macintosh HD                   BA575C72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125" y="3471963"/>
            <a:ext cx="2432030" cy="197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Text Box 131"/>
          <p:cNvSpPr txBox="1">
            <a:spLocks noChangeArrowheads="1"/>
          </p:cNvSpPr>
          <p:nvPr/>
        </p:nvSpPr>
        <p:spPr bwMode="auto">
          <a:xfrm>
            <a:off x="299535" y="4486860"/>
            <a:ext cx="1752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 smtClean="0"/>
              <a:t>0.95fs RMS</a:t>
            </a:r>
          </a:p>
          <a:p>
            <a:r>
              <a:rPr lang="en-US" sz="2000" dirty="0" smtClean="0"/>
              <a:t>(picking)</a:t>
            </a:r>
            <a:endParaRPr lang="en-US" sz="2000" dirty="0"/>
          </a:p>
        </p:txBody>
      </p:sp>
      <p:sp>
        <p:nvSpPr>
          <p:cNvPr id="134" name="Text Box 132"/>
          <p:cNvSpPr txBox="1">
            <a:spLocks noChangeArrowheads="1"/>
          </p:cNvSpPr>
          <p:nvPr/>
        </p:nvSpPr>
        <p:spPr bwMode="auto">
          <a:xfrm>
            <a:off x="6724240" y="5515561"/>
            <a:ext cx="22098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 smtClean="0"/>
              <a:t>Transmission </a:t>
            </a:r>
            <a:r>
              <a:rPr lang="en-US" sz="2000" dirty="0"/>
              <a:t>= 0.41fs </a:t>
            </a:r>
            <a:r>
              <a:rPr lang="en-US" sz="2000" dirty="0" smtClean="0"/>
              <a:t>RMS</a:t>
            </a:r>
          </a:p>
          <a:p>
            <a:r>
              <a:rPr lang="en-US" sz="2000" dirty="0" smtClean="0"/>
              <a:t>(B-A) </a:t>
            </a:r>
            <a:endParaRPr lang="en-US" sz="2000" dirty="0"/>
          </a:p>
        </p:txBody>
      </p:sp>
      <p:pic>
        <p:nvPicPr>
          <p:cNvPr id="131" name="Picture 129" descr="pickerError.tiff                                               000855B1Macintosh HD                   BA575C72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4" y="2884658"/>
            <a:ext cx="1985271" cy="157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Content Placeholder 2"/>
          <p:cNvSpPr>
            <a:spLocks noGrp="1"/>
          </p:cNvSpPr>
          <p:nvPr>
            <p:ph idx="1"/>
          </p:nvPr>
        </p:nvSpPr>
        <p:spPr>
          <a:xfrm>
            <a:off x="457200" y="5439359"/>
            <a:ext cx="8229600" cy="1126487"/>
          </a:xfrm>
        </p:spPr>
        <p:txBody>
          <a:bodyPr>
            <a:normAutofit/>
          </a:bodyPr>
          <a:lstStyle/>
          <a:p>
            <a:r>
              <a:rPr lang="en-US" dirty="0" smtClean="0"/>
              <a:t>1550nm fiber lasers</a:t>
            </a:r>
          </a:p>
          <a:p>
            <a:r>
              <a:rPr lang="en-US" dirty="0" smtClean="0"/>
              <a:t>No attempt to stabilize long term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31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3115"/>
            <a:ext cx="8229600" cy="766457"/>
          </a:xfrm>
        </p:spPr>
        <p:txBody>
          <a:bodyPr/>
          <a:lstStyle/>
          <a:p>
            <a:r>
              <a:rPr lang="en-US" dirty="0" smtClean="0"/>
              <a:t>Laser sync experiment with Menlo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55" y="4341231"/>
            <a:ext cx="8668519" cy="200845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Erbium doped fiber laser used here</a:t>
            </a:r>
          </a:p>
          <a:p>
            <a:r>
              <a:rPr lang="en-US" dirty="0" smtClean="0"/>
              <a:t>By adding an EO phase modulator in the cavity, control BW can increase, cut jitter to ~1fs</a:t>
            </a:r>
          </a:p>
          <a:p>
            <a:r>
              <a:rPr lang="en-US" dirty="0" smtClean="0"/>
              <a:t>Previous experiments (e.g. Opt. </a:t>
            </a:r>
            <a:r>
              <a:rPr lang="en-US" dirty="0" err="1" smtClean="0"/>
              <a:t>Lett</a:t>
            </a:r>
            <a:r>
              <a:rPr lang="en-US" dirty="0" smtClean="0"/>
              <a:t>. 28, 663 (2003)) have shown ~1fs jitter with similar schemes, Ti/Sapphire laser used here</a:t>
            </a:r>
            <a:endParaRPr lang="en-US" dirty="0"/>
          </a:p>
        </p:txBody>
      </p:sp>
      <p:pic>
        <p:nvPicPr>
          <p:cNvPr id="4" name="Picture 27" descr="MenloXcorrIntegrated.tiff                                      000855B1Macintosh HD                   BA575C72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9572"/>
            <a:ext cx="3581400" cy="29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76600" y="2424147"/>
            <a:ext cx="762000" cy="3270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comb1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76600" y="3055972"/>
            <a:ext cx="762000" cy="3270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comb2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60650" y="2681322"/>
            <a:ext cx="6921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reprate</a:t>
            </a:r>
          </a:p>
          <a:p>
            <a:r>
              <a:rPr lang="en-US" sz="1000"/>
              <a:t>control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066800" y="2903572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1752600" y="2293972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752600" y="2293972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752600" y="3513172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2362200" y="3208372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4038600" y="2598772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4267200" y="229397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2743200" y="2293972"/>
            <a:ext cx="152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038600" y="3208372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4267200" y="320837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2743200" y="3513172"/>
            <a:ext cx="152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2362200" y="2598772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343400" y="2751172"/>
            <a:ext cx="1544638" cy="3270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cross-correlator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609600" y="2751172"/>
            <a:ext cx="474663" cy="2841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/>
              <a:t>CW</a:t>
            </a: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4724400" y="259877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4724400" y="305597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981200" y="2065372"/>
            <a:ext cx="796925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/>
              <a:t>hetero-</a:t>
            </a:r>
          </a:p>
          <a:p>
            <a:pPr>
              <a:lnSpc>
                <a:spcPct val="80000"/>
              </a:lnSpc>
            </a:pPr>
            <a:r>
              <a:rPr lang="en-US"/>
              <a:t>dyne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981200" y="3284572"/>
            <a:ext cx="796925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/>
              <a:t>hetero-</a:t>
            </a:r>
          </a:p>
          <a:p>
            <a:pPr>
              <a:lnSpc>
                <a:spcPct val="80000"/>
              </a:lnSpc>
            </a:pPr>
            <a:r>
              <a:rPr lang="en-US"/>
              <a:t>dyne</a:t>
            </a: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2362200" y="2522572"/>
            <a:ext cx="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V="1">
            <a:off x="2362200" y="3208372"/>
            <a:ext cx="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100"/>
          <p:cNvSpPr txBox="1">
            <a:spLocks noChangeArrowheads="1"/>
          </p:cNvSpPr>
          <p:nvPr/>
        </p:nvSpPr>
        <p:spPr bwMode="auto">
          <a:xfrm>
            <a:off x="457200" y="1531972"/>
            <a:ext cx="36845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Experiment done at Menlo Systems:</a:t>
            </a:r>
          </a:p>
        </p:txBody>
      </p:sp>
      <p:sp>
        <p:nvSpPr>
          <p:cNvPr id="29" name="Line 101"/>
          <p:cNvSpPr>
            <a:spLocks noChangeShapeType="1"/>
          </p:cNvSpPr>
          <p:nvPr/>
        </p:nvSpPr>
        <p:spPr bwMode="auto">
          <a:xfrm flipV="1">
            <a:off x="8077200" y="2446372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102"/>
          <p:cNvSpPr>
            <a:spLocks noChangeShapeType="1"/>
          </p:cNvSpPr>
          <p:nvPr/>
        </p:nvSpPr>
        <p:spPr bwMode="auto">
          <a:xfrm flipV="1">
            <a:off x="6934200" y="2446372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103"/>
          <p:cNvSpPr txBox="1">
            <a:spLocks noChangeArrowheads="1"/>
          </p:cNvSpPr>
          <p:nvPr/>
        </p:nvSpPr>
        <p:spPr bwMode="auto">
          <a:xfrm>
            <a:off x="5943600" y="3360772"/>
            <a:ext cx="16081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current piezo BW</a:t>
            </a:r>
          </a:p>
        </p:txBody>
      </p:sp>
      <p:sp>
        <p:nvSpPr>
          <p:cNvPr id="32" name="Text Box 104"/>
          <p:cNvSpPr txBox="1">
            <a:spLocks noChangeArrowheads="1"/>
          </p:cNvSpPr>
          <p:nvPr/>
        </p:nvSpPr>
        <p:spPr bwMode="auto">
          <a:xfrm>
            <a:off x="5486400" y="1760572"/>
            <a:ext cx="19129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&lt;8fs integrated jitter</a:t>
            </a:r>
          </a:p>
        </p:txBody>
      </p:sp>
      <p:sp>
        <p:nvSpPr>
          <p:cNvPr id="33" name="Text Box 105"/>
          <p:cNvSpPr txBox="1">
            <a:spLocks noChangeArrowheads="1"/>
          </p:cNvSpPr>
          <p:nvPr/>
        </p:nvSpPr>
        <p:spPr bwMode="auto">
          <a:xfrm>
            <a:off x="7391400" y="2293972"/>
            <a:ext cx="16414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EO modulator BW</a:t>
            </a:r>
          </a:p>
        </p:txBody>
      </p:sp>
    </p:spTree>
    <p:extLst>
      <p:ext uri="{BB962C8B-B14F-4D97-AF65-F5344CB8AC3E}">
        <p14:creationId xmlns:p14="http://schemas.microsoft.com/office/powerpoint/2010/main" val="292339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141"/>
            <a:ext cx="8229600" cy="766457"/>
          </a:xfrm>
        </p:spPr>
        <p:txBody>
          <a:bodyPr/>
          <a:lstStyle/>
          <a:p>
            <a:r>
              <a:rPr lang="en-US" dirty="0" smtClean="0"/>
              <a:t>Interferometer noise is small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22" y="3266352"/>
            <a:ext cx="4080514" cy="3056316"/>
          </a:xfrm>
        </p:spPr>
        <p:txBody>
          <a:bodyPr>
            <a:normAutofit/>
          </a:bodyPr>
          <a:lstStyle/>
          <a:p>
            <a:r>
              <a:rPr lang="en-US" dirty="0" smtClean="0"/>
              <a:t>Length sensor for our 3GHz system</a:t>
            </a:r>
          </a:p>
          <a:p>
            <a:r>
              <a:rPr lang="en-US" dirty="0" smtClean="0"/>
              <a:t>Can track 10ns time shift within bandwidth</a:t>
            </a:r>
          </a:p>
          <a:p>
            <a:pPr lvl="1"/>
            <a:r>
              <a:rPr lang="en-US" dirty="0" smtClean="0"/>
              <a:t>Impervious to all but fast, hard shocks to fiber</a:t>
            </a:r>
            <a:endParaRPr lang="en-US" dirty="0"/>
          </a:p>
        </p:txBody>
      </p:sp>
      <p:pic>
        <p:nvPicPr>
          <p:cNvPr id="6" name="Picture 5" descr="InterferometerSchemati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1" y="1472655"/>
            <a:ext cx="5337096" cy="1739657"/>
          </a:xfrm>
          <a:prstGeom prst="rect">
            <a:avLst/>
          </a:prstGeom>
        </p:spPr>
      </p:pic>
      <p:pic>
        <p:nvPicPr>
          <p:cNvPr id="5" name="Picture 4" descr="InterferometerNoise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18" y="3212312"/>
            <a:ext cx="4202945" cy="2818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39863" y="3485572"/>
            <a:ext cx="15928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1.4fs, unlocked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29910" y="4700876"/>
            <a:ext cx="13352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52as, locked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91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currently have two timing systems in operation in FEL facilities, and another in development for a storage ring</a:t>
            </a:r>
          </a:p>
          <a:p>
            <a:r>
              <a:rPr lang="en-US" dirty="0" smtClean="0"/>
              <a:t>Using operational experience, we are both improving the existing systems and designing the next one for the NGLS</a:t>
            </a:r>
          </a:p>
          <a:p>
            <a:r>
              <a:rPr lang="en-US" dirty="0" smtClean="0"/>
              <a:t>To meet new NGLS requirements, we are developing a ~1fs laser sync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031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timing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24516"/>
            <a:ext cx="8229600" cy="1915555"/>
          </a:xfrm>
        </p:spPr>
        <p:txBody>
          <a:bodyPr>
            <a:normAutofit/>
          </a:bodyPr>
          <a:lstStyle/>
          <a:p>
            <a:r>
              <a:rPr lang="en-US" dirty="0" smtClean="0"/>
              <a:t>Note: this is a synchronizer/controller, not just an RF clock delivery system</a:t>
            </a:r>
          </a:p>
          <a:p>
            <a:r>
              <a:rPr lang="en-US" dirty="0" smtClean="0"/>
              <a:t>When controlling a low noise VCO, it contributes &lt;10fs RMS (200m, 20 hours to 2kHz [loop BW])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522538" y="2589213"/>
            <a:ext cx="1277937" cy="10922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954088" y="2740025"/>
            <a:ext cx="1331912" cy="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5659438" y="3122613"/>
            <a:ext cx="944562" cy="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2287588" y="2740025"/>
            <a:ext cx="4217987" cy="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79425" y="3355975"/>
            <a:ext cx="676275" cy="685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Black" charset="0"/>
              </a:rPr>
              <a:t>Rb</a:t>
            </a:r>
          </a:p>
          <a:p>
            <a:pPr eaLnBrk="1" hangingPunct="1"/>
            <a:r>
              <a:rPr lang="en-US" sz="1600">
                <a:latin typeface="Arial Black" charset="0"/>
              </a:rPr>
              <a:t>lock</a:t>
            </a: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>
            <a:off x="641350" y="2808288"/>
            <a:ext cx="0" cy="547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5035550" y="3173413"/>
            <a:ext cx="658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Arial Black" charset="0"/>
              </a:rPr>
              <a:t>0.01C</a:t>
            </a:r>
          </a:p>
        </p:txBody>
      </p: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2822575" y="2776538"/>
            <a:ext cx="334963" cy="266700"/>
            <a:chOff x="816" y="3264"/>
            <a:chExt cx="576" cy="288"/>
          </a:xfrm>
        </p:grpSpPr>
        <p:sp>
          <p:nvSpPr>
            <p:cNvPr id="12" name="Arc 33"/>
            <p:cNvSpPr>
              <a:spLocks/>
            </p:cNvSpPr>
            <p:nvPr/>
          </p:nvSpPr>
          <p:spPr bwMode="auto">
            <a:xfrm>
              <a:off x="1104" y="3264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288 w 21600"/>
                <a:gd name="T3" fmla="*/ 288 h 21600"/>
                <a:gd name="T4" fmla="*/ 0 w 21600"/>
                <a:gd name="T5" fmla="*/ 28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3" name="Arc 34"/>
            <p:cNvSpPr>
              <a:spLocks/>
            </p:cNvSpPr>
            <p:nvPr/>
          </p:nvSpPr>
          <p:spPr bwMode="auto">
            <a:xfrm flipH="1">
              <a:off x="816" y="3264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288 w 21600"/>
                <a:gd name="T3" fmla="*/ 288 h 21600"/>
                <a:gd name="T4" fmla="*/ 0 w 21600"/>
                <a:gd name="T5" fmla="*/ 28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14" name="Line 35"/>
          <p:cNvSpPr>
            <a:spLocks noChangeShapeType="1"/>
          </p:cNvSpPr>
          <p:nvPr/>
        </p:nvSpPr>
        <p:spPr bwMode="auto">
          <a:xfrm>
            <a:off x="2822575" y="3030538"/>
            <a:ext cx="11113" cy="76200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Oval 36"/>
          <p:cNvSpPr>
            <a:spLocks noChangeArrowheads="1"/>
          </p:cNvSpPr>
          <p:nvPr/>
        </p:nvSpPr>
        <p:spPr bwMode="auto">
          <a:xfrm>
            <a:off x="2906713" y="2682875"/>
            <a:ext cx="177800" cy="1539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grpSp>
        <p:nvGrpSpPr>
          <p:cNvPr id="16" name="Group 37"/>
          <p:cNvGrpSpPr>
            <a:grpSpLocks/>
          </p:cNvGrpSpPr>
          <p:nvPr/>
        </p:nvGrpSpPr>
        <p:grpSpPr bwMode="auto">
          <a:xfrm rot="10800000" flipH="1">
            <a:off x="6518275" y="2589213"/>
            <a:ext cx="169863" cy="304800"/>
            <a:chOff x="3024" y="2448"/>
            <a:chExt cx="192" cy="432"/>
          </a:xfrm>
        </p:grpSpPr>
        <p:sp>
          <p:nvSpPr>
            <p:cNvPr id="17" name="AutoShape 38"/>
            <p:cNvSpPr>
              <a:spLocks noChangeArrowheads="1"/>
            </p:cNvSpPr>
            <p:nvPr/>
          </p:nvSpPr>
          <p:spPr bwMode="auto">
            <a:xfrm>
              <a:off x="3024" y="2592"/>
              <a:ext cx="192" cy="144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endParaRPr lang="en-US" sz="1600"/>
            </a:p>
          </p:txBody>
        </p:sp>
        <p:sp>
          <p:nvSpPr>
            <p:cNvPr id="18" name="Line 39"/>
            <p:cNvSpPr>
              <a:spLocks noChangeShapeType="1"/>
            </p:cNvSpPr>
            <p:nvPr/>
          </p:nvSpPr>
          <p:spPr bwMode="auto">
            <a:xfrm>
              <a:off x="3024" y="259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40"/>
            <p:cNvSpPr>
              <a:spLocks noChangeShapeType="1"/>
            </p:cNvSpPr>
            <p:nvPr/>
          </p:nvSpPr>
          <p:spPr bwMode="auto">
            <a:xfrm>
              <a:off x="3120" y="2736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41"/>
            <p:cNvSpPr>
              <a:spLocks noChangeShapeType="1"/>
            </p:cNvSpPr>
            <p:nvPr/>
          </p:nvSpPr>
          <p:spPr bwMode="auto">
            <a:xfrm flipV="1">
              <a:off x="3120" y="2448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AutoShape 42"/>
          <p:cNvSpPr>
            <a:spLocks noChangeArrowheads="1"/>
          </p:cNvSpPr>
          <p:nvPr/>
        </p:nvSpPr>
        <p:spPr bwMode="auto">
          <a:xfrm rot="5400000">
            <a:off x="2030413" y="2527300"/>
            <a:ext cx="458788" cy="4270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1600"/>
          </a:p>
        </p:txBody>
      </p:sp>
      <p:sp>
        <p:nvSpPr>
          <p:cNvPr id="22" name="Line 43"/>
          <p:cNvSpPr>
            <a:spLocks noChangeShapeType="1"/>
          </p:cNvSpPr>
          <p:nvPr/>
        </p:nvSpPr>
        <p:spPr bwMode="auto">
          <a:xfrm flipV="1">
            <a:off x="885825" y="2862263"/>
            <a:ext cx="0" cy="48260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1352550" y="2560638"/>
            <a:ext cx="554038" cy="3984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Black" charset="0"/>
              </a:rPr>
              <a:t>AM</a:t>
            </a:r>
          </a:p>
        </p:txBody>
      </p:sp>
      <p:sp>
        <p:nvSpPr>
          <p:cNvPr id="24" name="Line 45"/>
          <p:cNvSpPr>
            <a:spLocks noChangeShapeType="1"/>
          </p:cNvSpPr>
          <p:nvPr/>
        </p:nvSpPr>
        <p:spPr bwMode="auto">
          <a:xfrm>
            <a:off x="1619250" y="2862263"/>
            <a:ext cx="0" cy="60325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51"/>
          <p:cNvSpPr>
            <a:spLocks noChangeShapeType="1"/>
          </p:cNvSpPr>
          <p:nvPr/>
        </p:nvSpPr>
        <p:spPr bwMode="auto">
          <a:xfrm>
            <a:off x="6604000" y="2589213"/>
            <a:ext cx="887413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55"/>
          <p:cNvSpPr txBox="1">
            <a:spLocks noChangeArrowheads="1"/>
          </p:cNvSpPr>
          <p:nvPr/>
        </p:nvSpPr>
        <p:spPr bwMode="auto">
          <a:xfrm>
            <a:off x="457200" y="2408238"/>
            <a:ext cx="755650" cy="685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Black" charset="0"/>
              </a:rPr>
              <a:t>CW</a:t>
            </a:r>
          </a:p>
          <a:p>
            <a:pPr eaLnBrk="1" hangingPunct="1"/>
            <a:r>
              <a:rPr lang="en-US" sz="1600">
                <a:latin typeface="Arial Black" charset="0"/>
              </a:rPr>
              <a:t>laser</a:t>
            </a:r>
          </a:p>
        </p:txBody>
      </p:sp>
      <p:sp>
        <p:nvSpPr>
          <p:cNvPr id="27" name="Text Box 56"/>
          <p:cNvSpPr txBox="1">
            <a:spLocks noChangeArrowheads="1"/>
          </p:cNvSpPr>
          <p:nvPr/>
        </p:nvSpPr>
        <p:spPr bwMode="auto">
          <a:xfrm>
            <a:off x="2919413" y="3400425"/>
            <a:ext cx="658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Arial Black" charset="0"/>
              </a:rPr>
              <a:t>0.01C</a:t>
            </a:r>
          </a:p>
        </p:txBody>
      </p:sp>
      <p:grpSp>
        <p:nvGrpSpPr>
          <p:cNvPr id="28" name="Group 57"/>
          <p:cNvGrpSpPr>
            <a:grpSpLocks/>
          </p:cNvGrpSpPr>
          <p:nvPr/>
        </p:nvGrpSpPr>
        <p:grpSpPr bwMode="auto">
          <a:xfrm>
            <a:off x="5160963" y="2776538"/>
            <a:ext cx="334962" cy="207962"/>
            <a:chOff x="816" y="3264"/>
            <a:chExt cx="576" cy="288"/>
          </a:xfrm>
        </p:grpSpPr>
        <p:sp>
          <p:nvSpPr>
            <p:cNvPr id="29" name="Arc 58"/>
            <p:cNvSpPr>
              <a:spLocks/>
            </p:cNvSpPr>
            <p:nvPr/>
          </p:nvSpPr>
          <p:spPr bwMode="auto">
            <a:xfrm>
              <a:off x="1104" y="3264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288 w 21600"/>
                <a:gd name="T3" fmla="*/ 288 h 21600"/>
                <a:gd name="T4" fmla="*/ 0 w 21600"/>
                <a:gd name="T5" fmla="*/ 28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" name="Arc 59"/>
            <p:cNvSpPr>
              <a:spLocks/>
            </p:cNvSpPr>
            <p:nvPr/>
          </p:nvSpPr>
          <p:spPr bwMode="auto">
            <a:xfrm flipH="1">
              <a:off x="816" y="3264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288 w 21600"/>
                <a:gd name="T3" fmla="*/ 288 h 21600"/>
                <a:gd name="T4" fmla="*/ 0 w 21600"/>
                <a:gd name="T5" fmla="*/ 28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31" name="Oval 60"/>
          <p:cNvSpPr>
            <a:spLocks noChangeArrowheads="1"/>
          </p:cNvSpPr>
          <p:nvPr/>
        </p:nvSpPr>
        <p:spPr bwMode="auto">
          <a:xfrm>
            <a:off x="5243513" y="2682875"/>
            <a:ext cx="180975" cy="1539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2" name="Text Box 61"/>
          <p:cNvSpPr txBox="1">
            <a:spLocks noChangeArrowheads="1"/>
          </p:cNvSpPr>
          <p:nvPr/>
        </p:nvSpPr>
        <p:spPr bwMode="auto">
          <a:xfrm>
            <a:off x="5708650" y="2925763"/>
            <a:ext cx="484188" cy="3984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Black" charset="0"/>
              </a:rPr>
              <a:t>FS</a:t>
            </a:r>
          </a:p>
        </p:txBody>
      </p:sp>
      <p:grpSp>
        <p:nvGrpSpPr>
          <p:cNvPr id="33" name="Group 62"/>
          <p:cNvGrpSpPr>
            <a:grpSpLocks/>
          </p:cNvGrpSpPr>
          <p:nvPr/>
        </p:nvGrpSpPr>
        <p:grpSpPr bwMode="auto">
          <a:xfrm>
            <a:off x="1393825" y="3224213"/>
            <a:ext cx="511175" cy="457200"/>
            <a:chOff x="3024" y="3216"/>
            <a:chExt cx="240" cy="240"/>
          </a:xfrm>
        </p:grpSpPr>
        <p:sp>
          <p:nvSpPr>
            <p:cNvPr id="34" name="Oval 63"/>
            <p:cNvSpPr>
              <a:spLocks noChangeArrowheads="1"/>
            </p:cNvSpPr>
            <p:nvPr/>
          </p:nvSpPr>
          <p:spPr bwMode="auto">
            <a:xfrm>
              <a:off x="3024" y="3216"/>
              <a:ext cx="240" cy="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grpSp>
          <p:nvGrpSpPr>
            <p:cNvPr id="35" name="Group 64"/>
            <p:cNvGrpSpPr>
              <a:grpSpLocks/>
            </p:cNvGrpSpPr>
            <p:nvPr/>
          </p:nvGrpSpPr>
          <p:grpSpPr bwMode="auto">
            <a:xfrm>
              <a:off x="3104" y="3291"/>
              <a:ext cx="80" cy="90"/>
              <a:chOff x="384" y="2544"/>
              <a:chExt cx="1152" cy="1104"/>
            </a:xfrm>
          </p:grpSpPr>
          <p:sp>
            <p:nvSpPr>
              <p:cNvPr id="38" name="Arc 65"/>
              <p:cNvSpPr>
                <a:spLocks/>
              </p:cNvSpPr>
              <p:nvPr/>
            </p:nvSpPr>
            <p:spPr bwMode="auto">
              <a:xfrm>
                <a:off x="384" y="2544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576 w 21600"/>
                  <a:gd name="T3" fmla="*/ 576 h 21600"/>
                  <a:gd name="T4" fmla="*/ 0 w 21600"/>
                  <a:gd name="T5" fmla="*/ 57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39" name="Arc 66"/>
              <p:cNvSpPr>
                <a:spLocks/>
              </p:cNvSpPr>
              <p:nvPr/>
            </p:nvSpPr>
            <p:spPr bwMode="auto">
              <a:xfrm flipH="1" flipV="1">
                <a:off x="960" y="3072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576 w 21600"/>
                  <a:gd name="T3" fmla="*/ 576 h 21600"/>
                  <a:gd name="T4" fmla="*/ 0 w 21600"/>
                  <a:gd name="T5" fmla="*/ 57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en-US" sz="1600"/>
              </a:p>
            </p:txBody>
          </p:sp>
        </p:grpSp>
        <p:sp>
          <p:nvSpPr>
            <p:cNvPr id="36" name="Arc 67"/>
            <p:cNvSpPr>
              <a:spLocks/>
            </p:cNvSpPr>
            <p:nvPr/>
          </p:nvSpPr>
          <p:spPr bwMode="auto">
            <a:xfrm flipV="1">
              <a:off x="3184" y="3334"/>
              <a:ext cx="40" cy="47"/>
            </a:xfrm>
            <a:custGeom>
              <a:avLst/>
              <a:gdLst>
                <a:gd name="T0" fmla="*/ 0 w 21600"/>
                <a:gd name="T1" fmla="*/ 0 h 21600"/>
                <a:gd name="T2" fmla="*/ 40 w 21600"/>
                <a:gd name="T3" fmla="*/ 47 h 21600"/>
                <a:gd name="T4" fmla="*/ 0 w 21600"/>
                <a:gd name="T5" fmla="*/ 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endParaRPr lang="en-US" sz="1600"/>
            </a:p>
          </p:txBody>
        </p:sp>
        <p:sp>
          <p:nvSpPr>
            <p:cNvPr id="37" name="Arc 68"/>
            <p:cNvSpPr>
              <a:spLocks/>
            </p:cNvSpPr>
            <p:nvPr/>
          </p:nvSpPr>
          <p:spPr bwMode="auto">
            <a:xfrm flipH="1">
              <a:off x="3064" y="3291"/>
              <a:ext cx="40" cy="47"/>
            </a:xfrm>
            <a:custGeom>
              <a:avLst/>
              <a:gdLst>
                <a:gd name="T0" fmla="*/ 0 w 21600"/>
                <a:gd name="T1" fmla="*/ 0 h 21600"/>
                <a:gd name="T2" fmla="*/ 40 w 21600"/>
                <a:gd name="T3" fmla="*/ 47 h 21600"/>
                <a:gd name="T4" fmla="*/ 0 w 21600"/>
                <a:gd name="T5" fmla="*/ 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40" name="Arc 69"/>
          <p:cNvSpPr>
            <a:spLocks/>
          </p:cNvSpPr>
          <p:nvPr/>
        </p:nvSpPr>
        <p:spPr bwMode="auto">
          <a:xfrm flipH="1" flipV="1">
            <a:off x="5495925" y="2970213"/>
            <a:ext cx="171450" cy="152400"/>
          </a:xfrm>
          <a:custGeom>
            <a:avLst/>
            <a:gdLst>
              <a:gd name="T0" fmla="*/ 0 w 21600"/>
              <a:gd name="T1" fmla="*/ 0 h 21600"/>
              <a:gd name="T2" fmla="*/ 152400 w 21600"/>
              <a:gd name="T3" fmla="*/ 152400 h 21600"/>
              <a:gd name="T4" fmla="*/ 0 w 21600"/>
              <a:gd name="T5" fmla="*/ 152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en-US" sz="1600"/>
          </a:p>
        </p:txBody>
      </p:sp>
      <p:sp>
        <p:nvSpPr>
          <p:cNvPr id="41" name="Rectangle 70"/>
          <p:cNvSpPr>
            <a:spLocks noChangeArrowheads="1"/>
          </p:cNvSpPr>
          <p:nvPr/>
        </p:nvSpPr>
        <p:spPr bwMode="auto">
          <a:xfrm>
            <a:off x="7483475" y="2130425"/>
            <a:ext cx="1050925" cy="9921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RF phase</a:t>
            </a:r>
          </a:p>
          <a:p>
            <a:pPr algn="ctr"/>
            <a:r>
              <a:rPr lang="en-US" sz="1600"/>
              <a:t>detect,</a:t>
            </a:r>
          </a:p>
          <a:p>
            <a:pPr algn="ctr"/>
            <a:r>
              <a:rPr lang="en-US" sz="1600"/>
              <a:t>correct</a:t>
            </a:r>
          </a:p>
        </p:txBody>
      </p:sp>
      <p:sp>
        <p:nvSpPr>
          <p:cNvPr id="42" name="Arc 109"/>
          <p:cNvSpPr>
            <a:spLocks/>
          </p:cNvSpPr>
          <p:nvPr/>
        </p:nvSpPr>
        <p:spPr bwMode="auto">
          <a:xfrm flipH="1" flipV="1">
            <a:off x="2838450" y="3776663"/>
            <a:ext cx="171450" cy="193675"/>
          </a:xfrm>
          <a:custGeom>
            <a:avLst/>
            <a:gdLst>
              <a:gd name="T0" fmla="*/ 0 w 21600"/>
              <a:gd name="T1" fmla="*/ 0 h 21600"/>
              <a:gd name="T2" fmla="*/ 152400 w 21600"/>
              <a:gd name="T3" fmla="*/ 192088 h 21600"/>
              <a:gd name="T4" fmla="*/ 0 w 21600"/>
              <a:gd name="T5" fmla="*/ 19208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algn="ctr"/>
            <a:endParaRPr lang="en-US" sz="1600"/>
          </a:p>
        </p:txBody>
      </p:sp>
      <p:sp>
        <p:nvSpPr>
          <p:cNvPr id="43" name="Line 111"/>
          <p:cNvSpPr>
            <a:spLocks noChangeShapeType="1"/>
          </p:cNvSpPr>
          <p:nvPr/>
        </p:nvSpPr>
        <p:spPr bwMode="auto">
          <a:xfrm>
            <a:off x="3001963" y="3967163"/>
            <a:ext cx="3633787" cy="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12"/>
          <p:cNvSpPr>
            <a:spLocks noChangeShapeType="1"/>
          </p:cNvSpPr>
          <p:nvPr/>
        </p:nvSpPr>
        <p:spPr bwMode="auto">
          <a:xfrm flipV="1">
            <a:off x="5957888" y="3192463"/>
            <a:ext cx="6350" cy="43815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13"/>
          <p:cNvSpPr>
            <a:spLocks noChangeShapeType="1"/>
          </p:cNvSpPr>
          <p:nvPr/>
        </p:nvSpPr>
        <p:spPr bwMode="auto">
          <a:xfrm>
            <a:off x="5953125" y="3624263"/>
            <a:ext cx="1814513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AutoShape 115"/>
          <p:cNvSpPr>
            <a:spLocks noChangeArrowheads="1"/>
          </p:cNvSpPr>
          <p:nvPr/>
        </p:nvSpPr>
        <p:spPr bwMode="auto">
          <a:xfrm>
            <a:off x="7646988" y="3135313"/>
            <a:ext cx="234950" cy="636587"/>
          </a:xfrm>
          <a:prstGeom prst="upArrow">
            <a:avLst>
              <a:gd name="adj1" fmla="val 50000"/>
              <a:gd name="adj2" fmla="val 67736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grpSp>
        <p:nvGrpSpPr>
          <p:cNvPr id="47" name="Group 127"/>
          <p:cNvGrpSpPr>
            <a:grpSpLocks/>
          </p:cNvGrpSpPr>
          <p:nvPr/>
        </p:nvGrpSpPr>
        <p:grpSpPr bwMode="auto">
          <a:xfrm rot="10800000" flipH="1">
            <a:off x="6661150" y="3816350"/>
            <a:ext cx="169863" cy="304800"/>
            <a:chOff x="3024" y="2448"/>
            <a:chExt cx="192" cy="432"/>
          </a:xfrm>
        </p:grpSpPr>
        <p:sp>
          <p:nvSpPr>
            <p:cNvPr id="48" name="AutoShape 128"/>
            <p:cNvSpPr>
              <a:spLocks noChangeArrowheads="1"/>
            </p:cNvSpPr>
            <p:nvPr/>
          </p:nvSpPr>
          <p:spPr bwMode="auto">
            <a:xfrm>
              <a:off x="3024" y="2592"/>
              <a:ext cx="192" cy="144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endParaRPr lang="en-US" sz="1600"/>
            </a:p>
          </p:txBody>
        </p:sp>
        <p:sp>
          <p:nvSpPr>
            <p:cNvPr id="49" name="Line 129"/>
            <p:cNvSpPr>
              <a:spLocks noChangeShapeType="1"/>
            </p:cNvSpPr>
            <p:nvPr/>
          </p:nvSpPr>
          <p:spPr bwMode="auto">
            <a:xfrm>
              <a:off x="3024" y="259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30"/>
            <p:cNvSpPr>
              <a:spLocks noChangeShapeType="1"/>
            </p:cNvSpPr>
            <p:nvPr/>
          </p:nvSpPr>
          <p:spPr bwMode="auto">
            <a:xfrm>
              <a:off x="3120" y="2736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31"/>
            <p:cNvSpPr>
              <a:spLocks noChangeShapeType="1"/>
            </p:cNvSpPr>
            <p:nvPr/>
          </p:nvSpPr>
          <p:spPr bwMode="auto">
            <a:xfrm flipV="1">
              <a:off x="3120" y="2448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" name="Line 132"/>
          <p:cNvSpPr>
            <a:spLocks noChangeShapeType="1"/>
          </p:cNvSpPr>
          <p:nvPr/>
        </p:nvSpPr>
        <p:spPr bwMode="auto">
          <a:xfrm>
            <a:off x="6745288" y="3816350"/>
            <a:ext cx="852487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33"/>
          <p:cNvSpPr>
            <a:spLocks noChangeArrowheads="1"/>
          </p:cNvSpPr>
          <p:nvPr/>
        </p:nvSpPr>
        <p:spPr bwMode="auto">
          <a:xfrm>
            <a:off x="7561263" y="3389313"/>
            <a:ext cx="938212" cy="8651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optical</a:t>
            </a:r>
          </a:p>
          <a:p>
            <a:pPr algn="ctr"/>
            <a:r>
              <a:rPr lang="en-US" sz="1600"/>
              <a:t>delay</a:t>
            </a:r>
          </a:p>
          <a:p>
            <a:pPr algn="ctr"/>
            <a:r>
              <a:rPr lang="en-US" sz="1600"/>
              <a:t>sensing</a:t>
            </a:r>
          </a:p>
        </p:txBody>
      </p:sp>
      <p:sp>
        <p:nvSpPr>
          <p:cNvPr id="54" name="Text Box 138"/>
          <p:cNvSpPr txBox="1">
            <a:spLocks noChangeArrowheads="1"/>
          </p:cNvSpPr>
          <p:nvPr/>
        </p:nvSpPr>
        <p:spPr bwMode="auto">
          <a:xfrm>
            <a:off x="6392863" y="2935288"/>
            <a:ext cx="688975" cy="3984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Black" charset="0"/>
              </a:rPr>
              <a:t>FRM</a:t>
            </a:r>
          </a:p>
        </p:txBody>
      </p:sp>
      <p:sp>
        <p:nvSpPr>
          <p:cNvPr id="55" name="Text Box 140"/>
          <p:cNvSpPr txBox="1">
            <a:spLocks noChangeArrowheads="1"/>
          </p:cNvSpPr>
          <p:nvPr/>
        </p:nvSpPr>
        <p:spPr bwMode="auto">
          <a:xfrm>
            <a:off x="2959100" y="2979738"/>
            <a:ext cx="688975" cy="3984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Black" charset="0"/>
              </a:rPr>
              <a:t>FRM</a:t>
            </a:r>
          </a:p>
        </p:txBody>
      </p:sp>
      <p:sp>
        <p:nvSpPr>
          <p:cNvPr id="56" name="Rectangle 145"/>
          <p:cNvSpPr>
            <a:spLocks noChangeArrowheads="1"/>
          </p:cNvSpPr>
          <p:nvPr/>
        </p:nvSpPr>
        <p:spPr bwMode="auto">
          <a:xfrm>
            <a:off x="5062538" y="2279927"/>
            <a:ext cx="2200275" cy="1230036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7" name="Text Box 153"/>
          <p:cNvSpPr txBox="1">
            <a:spLocks noChangeArrowheads="1"/>
          </p:cNvSpPr>
          <p:nvPr/>
        </p:nvSpPr>
        <p:spPr bwMode="auto">
          <a:xfrm>
            <a:off x="3921125" y="2922588"/>
            <a:ext cx="8953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Black" charset="0"/>
              </a:rPr>
              <a:t>fiber 1</a:t>
            </a:r>
          </a:p>
        </p:txBody>
      </p:sp>
      <p:sp>
        <p:nvSpPr>
          <p:cNvPr id="58" name="Text Box 154"/>
          <p:cNvSpPr txBox="1">
            <a:spLocks noChangeArrowheads="1"/>
          </p:cNvSpPr>
          <p:nvPr/>
        </p:nvSpPr>
        <p:spPr bwMode="auto">
          <a:xfrm>
            <a:off x="3921125" y="3624263"/>
            <a:ext cx="8953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Black" charset="0"/>
              </a:rPr>
              <a:t>fiber 2</a:t>
            </a:r>
          </a:p>
        </p:txBody>
      </p:sp>
      <p:sp>
        <p:nvSpPr>
          <p:cNvPr id="59" name="Text Box 157"/>
          <p:cNvSpPr txBox="1">
            <a:spLocks noChangeArrowheads="1"/>
          </p:cNvSpPr>
          <p:nvPr/>
        </p:nvSpPr>
        <p:spPr bwMode="auto">
          <a:xfrm>
            <a:off x="6831013" y="3803650"/>
            <a:ext cx="4127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Black" charset="0"/>
              </a:rPr>
              <a:t>d</a:t>
            </a:r>
            <a:r>
              <a:rPr lang="en-US" sz="1600" baseline="-25000">
                <a:latin typeface="Arial Black" charset="0"/>
              </a:rPr>
              <a:t>1</a:t>
            </a:r>
            <a:endParaRPr lang="en-US" sz="1600">
              <a:latin typeface="Arial Black" charset="0"/>
            </a:endParaRPr>
          </a:p>
        </p:txBody>
      </p:sp>
      <p:sp>
        <p:nvSpPr>
          <p:cNvPr id="60" name="Text Box 158"/>
          <p:cNvSpPr txBox="1">
            <a:spLocks noChangeArrowheads="1"/>
          </p:cNvSpPr>
          <p:nvPr/>
        </p:nvSpPr>
        <p:spPr bwMode="auto">
          <a:xfrm>
            <a:off x="6667500" y="2582863"/>
            <a:ext cx="4127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Black" charset="0"/>
              </a:rPr>
              <a:t>d</a:t>
            </a:r>
            <a:r>
              <a:rPr lang="en-US" sz="1600" baseline="-25000">
                <a:latin typeface="Arial Black" charset="0"/>
              </a:rPr>
              <a:t>2</a:t>
            </a:r>
            <a:endParaRPr lang="en-US" sz="1600">
              <a:latin typeface="Arial Black" charset="0"/>
            </a:endParaRPr>
          </a:p>
        </p:txBody>
      </p:sp>
      <p:sp>
        <p:nvSpPr>
          <p:cNvPr id="61" name="Text Box 159"/>
          <p:cNvSpPr txBox="1">
            <a:spLocks noChangeArrowheads="1"/>
          </p:cNvSpPr>
          <p:nvPr/>
        </p:nvSpPr>
        <p:spPr bwMode="auto">
          <a:xfrm>
            <a:off x="5597525" y="3519488"/>
            <a:ext cx="55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Symbol" charset="0"/>
              </a:rPr>
              <a:t>w</a:t>
            </a:r>
            <a:r>
              <a:rPr lang="en-US" sz="1800" baseline="-25000">
                <a:latin typeface="Arial Black" charset="0"/>
              </a:rPr>
              <a:t>FS</a:t>
            </a:r>
            <a:endParaRPr lang="en-US" sz="1800">
              <a:latin typeface="Arial Black" charset="0"/>
            </a:endParaRPr>
          </a:p>
        </p:txBody>
      </p:sp>
      <p:sp>
        <p:nvSpPr>
          <p:cNvPr id="62" name="Text Box 164"/>
          <p:cNvSpPr txBox="1">
            <a:spLocks noChangeArrowheads="1"/>
          </p:cNvSpPr>
          <p:nvPr/>
        </p:nvSpPr>
        <p:spPr bwMode="auto">
          <a:xfrm>
            <a:off x="1844675" y="3463925"/>
            <a:ext cx="525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Symbol" charset="0"/>
              </a:rPr>
              <a:t>w</a:t>
            </a:r>
            <a:r>
              <a:rPr lang="en-US" sz="1600" baseline="-25000">
                <a:latin typeface="Arial Black" charset="0"/>
              </a:rPr>
              <a:t>RF</a:t>
            </a:r>
            <a:endParaRPr lang="en-US" sz="1600">
              <a:latin typeface="Arial Black" charset="0"/>
            </a:endParaRPr>
          </a:p>
        </p:txBody>
      </p:sp>
      <p:sp>
        <p:nvSpPr>
          <p:cNvPr id="63" name="Oval 168"/>
          <p:cNvSpPr>
            <a:spLocks noChangeArrowheads="1"/>
          </p:cNvSpPr>
          <p:nvPr/>
        </p:nvSpPr>
        <p:spPr bwMode="auto">
          <a:xfrm>
            <a:off x="4333875" y="2747963"/>
            <a:ext cx="255588" cy="228600"/>
          </a:xfrm>
          <a:prstGeom prst="ellips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4" name="Oval 169"/>
          <p:cNvSpPr>
            <a:spLocks noChangeArrowheads="1"/>
          </p:cNvSpPr>
          <p:nvPr/>
        </p:nvSpPr>
        <p:spPr bwMode="auto">
          <a:xfrm>
            <a:off x="4433888" y="2747963"/>
            <a:ext cx="255587" cy="228600"/>
          </a:xfrm>
          <a:prstGeom prst="ellips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5" name="Oval 170"/>
          <p:cNvSpPr>
            <a:spLocks noChangeArrowheads="1"/>
          </p:cNvSpPr>
          <p:nvPr/>
        </p:nvSpPr>
        <p:spPr bwMode="auto">
          <a:xfrm>
            <a:off x="4532313" y="2747963"/>
            <a:ext cx="257175" cy="228600"/>
          </a:xfrm>
          <a:prstGeom prst="ellips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6" name="Oval 171"/>
          <p:cNvSpPr>
            <a:spLocks noChangeArrowheads="1"/>
          </p:cNvSpPr>
          <p:nvPr/>
        </p:nvSpPr>
        <p:spPr bwMode="auto">
          <a:xfrm>
            <a:off x="4333875" y="3975100"/>
            <a:ext cx="255588" cy="228600"/>
          </a:xfrm>
          <a:prstGeom prst="ellips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7" name="Oval 172"/>
          <p:cNvSpPr>
            <a:spLocks noChangeArrowheads="1"/>
          </p:cNvSpPr>
          <p:nvPr/>
        </p:nvSpPr>
        <p:spPr bwMode="auto">
          <a:xfrm>
            <a:off x="4433888" y="3975100"/>
            <a:ext cx="255587" cy="228600"/>
          </a:xfrm>
          <a:prstGeom prst="ellips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8" name="Oval 173"/>
          <p:cNvSpPr>
            <a:spLocks noChangeArrowheads="1"/>
          </p:cNvSpPr>
          <p:nvPr/>
        </p:nvSpPr>
        <p:spPr bwMode="auto">
          <a:xfrm>
            <a:off x="4532313" y="3975100"/>
            <a:ext cx="257175" cy="228600"/>
          </a:xfrm>
          <a:prstGeom prst="ellips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9" name="Text Box 69"/>
          <p:cNvSpPr txBox="1">
            <a:spLocks noChangeArrowheads="1"/>
          </p:cNvSpPr>
          <p:nvPr/>
        </p:nvSpPr>
        <p:spPr bwMode="auto">
          <a:xfrm>
            <a:off x="2514600" y="2109788"/>
            <a:ext cx="143668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transmitter</a:t>
            </a:r>
          </a:p>
        </p:txBody>
      </p:sp>
      <p:sp>
        <p:nvSpPr>
          <p:cNvPr id="70" name="Text Box 70"/>
          <p:cNvSpPr txBox="1">
            <a:spLocks noChangeArrowheads="1"/>
          </p:cNvSpPr>
          <p:nvPr/>
        </p:nvSpPr>
        <p:spPr bwMode="auto">
          <a:xfrm>
            <a:off x="4977719" y="1866465"/>
            <a:ext cx="1096962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receiver</a:t>
            </a:r>
          </a:p>
        </p:txBody>
      </p:sp>
      <p:sp>
        <p:nvSpPr>
          <p:cNvPr id="71" name="Line 71"/>
          <p:cNvSpPr>
            <a:spLocks noChangeShapeType="1"/>
          </p:cNvSpPr>
          <p:nvPr/>
        </p:nvSpPr>
        <p:spPr bwMode="auto">
          <a:xfrm flipV="1">
            <a:off x="3949700" y="2206625"/>
            <a:ext cx="0" cy="206057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72"/>
          <p:cNvSpPr>
            <a:spLocks noChangeShapeType="1"/>
          </p:cNvSpPr>
          <p:nvPr/>
        </p:nvSpPr>
        <p:spPr bwMode="auto">
          <a:xfrm flipV="1">
            <a:off x="4906963" y="2193925"/>
            <a:ext cx="0" cy="206057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51"/>
          <p:cNvSpPr>
            <a:spLocks noChangeShapeType="1"/>
          </p:cNvSpPr>
          <p:nvPr/>
        </p:nvSpPr>
        <p:spPr bwMode="auto">
          <a:xfrm>
            <a:off x="6961207" y="2408238"/>
            <a:ext cx="530206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Text Box 138"/>
          <p:cNvSpPr txBox="1">
            <a:spLocks noChangeArrowheads="1"/>
          </p:cNvSpPr>
          <p:nvPr/>
        </p:nvSpPr>
        <p:spPr bwMode="auto">
          <a:xfrm>
            <a:off x="6505575" y="1321499"/>
            <a:ext cx="2088132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latin typeface="Arial Black" charset="0"/>
              </a:rPr>
              <a:t>Laser or klystron</a:t>
            </a:r>
            <a:endParaRPr lang="en-US" sz="1600" dirty="0">
              <a:latin typeface="Arial Black" charset="0"/>
            </a:endParaRPr>
          </a:p>
        </p:txBody>
      </p:sp>
      <p:sp>
        <p:nvSpPr>
          <p:cNvPr id="75" name="Line 112"/>
          <p:cNvSpPr>
            <a:spLocks noChangeShapeType="1"/>
          </p:cNvSpPr>
          <p:nvPr/>
        </p:nvSpPr>
        <p:spPr bwMode="auto">
          <a:xfrm flipV="1">
            <a:off x="8015342" y="1660053"/>
            <a:ext cx="6350" cy="47037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112"/>
          <p:cNvSpPr>
            <a:spLocks noChangeShapeType="1"/>
          </p:cNvSpPr>
          <p:nvPr/>
        </p:nvSpPr>
        <p:spPr bwMode="auto">
          <a:xfrm flipV="1">
            <a:off x="6961207" y="1660053"/>
            <a:ext cx="0" cy="748185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n>
                <a:solidFill>
                  <a:srgbClr val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17905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6946"/>
            <a:ext cx="8229600" cy="766457"/>
          </a:xfrm>
        </p:spPr>
        <p:txBody>
          <a:bodyPr/>
          <a:lstStyle/>
          <a:p>
            <a:r>
              <a:rPr lang="en-US" dirty="0" smtClean="0"/>
              <a:t>Information flow in the receiver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71021"/>
            <a:ext cx="8229600" cy="1121103"/>
          </a:xfrm>
        </p:spPr>
        <p:txBody>
          <a:bodyPr>
            <a:normAutofit/>
          </a:bodyPr>
          <a:lstStyle/>
          <a:p>
            <a:r>
              <a:rPr lang="en-US" dirty="0" smtClean="0"/>
              <a:t>All implemented digitally on an FPGA</a:t>
            </a:r>
          </a:p>
          <a:p>
            <a:r>
              <a:rPr lang="en-US" dirty="0" smtClean="0"/>
              <a:t>Phase sensitivity &lt;0.01º, thus 10fs for 3GHz</a:t>
            </a:r>
            <a:endParaRPr lang="en-US" dirty="0"/>
          </a:p>
        </p:txBody>
      </p:sp>
      <p:sp>
        <p:nvSpPr>
          <p:cNvPr id="4" name="Line 115"/>
          <p:cNvSpPr>
            <a:spLocks noChangeShapeType="1"/>
          </p:cNvSpPr>
          <p:nvPr/>
        </p:nvSpPr>
        <p:spPr bwMode="auto">
          <a:xfrm>
            <a:off x="5486400" y="2203874"/>
            <a:ext cx="533400" cy="0"/>
          </a:xfrm>
          <a:prstGeom prst="line">
            <a:avLst/>
          </a:prstGeom>
          <a:noFill/>
          <a:ln w="28575">
            <a:solidFill>
              <a:srgbClr val="0F8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80"/>
          <p:cNvSpPr>
            <a:spLocks noChangeShapeType="1"/>
          </p:cNvSpPr>
          <p:nvPr/>
        </p:nvSpPr>
        <p:spPr bwMode="auto">
          <a:xfrm>
            <a:off x="6019800" y="2737274"/>
            <a:ext cx="1828800" cy="0"/>
          </a:xfrm>
          <a:prstGeom prst="line">
            <a:avLst/>
          </a:prstGeom>
          <a:noFill/>
          <a:ln w="28575">
            <a:solidFill>
              <a:srgbClr val="0F8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61"/>
          <p:cNvSpPr>
            <a:spLocks noChangeShapeType="1"/>
          </p:cNvSpPr>
          <p:nvPr/>
        </p:nvSpPr>
        <p:spPr bwMode="auto">
          <a:xfrm flipV="1">
            <a:off x="6019800" y="2737274"/>
            <a:ext cx="0" cy="1981200"/>
          </a:xfrm>
          <a:prstGeom prst="line">
            <a:avLst/>
          </a:prstGeom>
          <a:noFill/>
          <a:ln w="28575">
            <a:solidFill>
              <a:srgbClr val="0F8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57"/>
          <p:cNvSpPr>
            <a:spLocks noChangeShapeType="1"/>
          </p:cNvSpPr>
          <p:nvPr/>
        </p:nvSpPr>
        <p:spPr bwMode="auto">
          <a:xfrm>
            <a:off x="8142288" y="1289474"/>
            <a:ext cx="0" cy="1447800"/>
          </a:xfrm>
          <a:prstGeom prst="line">
            <a:avLst/>
          </a:prstGeom>
          <a:noFill/>
          <a:ln w="28575">
            <a:solidFill>
              <a:srgbClr val="0F8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>
            <a:off x="762000" y="3118274"/>
            <a:ext cx="2971800" cy="0"/>
          </a:xfrm>
          <a:prstGeom prst="line">
            <a:avLst/>
          </a:prstGeom>
          <a:noFill/>
          <a:ln w="28575">
            <a:solidFill>
              <a:srgbClr val="0D1E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2971800" y="2965874"/>
            <a:ext cx="0" cy="1371600"/>
          </a:xfrm>
          <a:prstGeom prst="line">
            <a:avLst/>
          </a:prstGeom>
          <a:noFill/>
          <a:ln w="28575">
            <a:solidFill>
              <a:srgbClr val="0F8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 flipH="1">
            <a:off x="762000" y="4326362"/>
            <a:ext cx="2209800" cy="0"/>
          </a:xfrm>
          <a:prstGeom prst="line">
            <a:avLst/>
          </a:prstGeom>
          <a:noFill/>
          <a:ln w="28575">
            <a:solidFill>
              <a:srgbClr val="0F8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 flipV="1">
            <a:off x="762000" y="2965874"/>
            <a:ext cx="0" cy="762000"/>
          </a:xfrm>
          <a:prstGeom prst="line">
            <a:avLst/>
          </a:prstGeom>
          <a:noFill/>
          <a:ln w="28575">
            <a:solidFill>
              <a:srgbClr val="0D1E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V="1">
            <a:off x="1143000" y="3716762"/>
            <a:ext cx="0" cy="609600"/>
          </a:xfrm>
          <a:prstGeom prst="line">
            <a:avLst/>
          </a:prstGeom>
          <a:noFill/>
          <a:ln w="28575">
            <a:solidFill>
              <a:srgbClr val="0F8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24"/>
          <p:cNvSpPr>
            <a:spLocks noChangeShapeType="1"/>
          </p:cNvSpPr>
          <p:nvPr/>
        </p:nvSpPr>
        <p:spPr bwMode="auto">
          <a:xfrm>
            <a:off x="1143000" y="3716762"/>
            <a:ext cx="1600200" cy="0"/>
          </a:xfrm>
          <a:prstGeom prst="line">
            <a:avLst/>
          </a:prstGeom>
          <a:noFill/>
          <a:ln w="28575">
            <a:solidFill>
              <a:srgbClr val="0F8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2590800" y="3564362"/>
            <a:ext cx="0" cy="762000"/>
          </a:xfrm>
          <a:prstGeom prst="line">
            <a:avLst/>
          </a:prstGeom>
          <a:noFill/>
          <a:ln w="28575">
            <a:solidFill>
              <a:srgbClr val="0F8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2209800" y="4326362"/>
            <a:ext cx="0" cy="381000"/>
          </a:xfrm>
          <a:prstGeom prst="line">
            <a:avLst/>
          </a:prstGeom>
          <a:noFill/>
          <a:ln w="28575">
            <a:solidFill>
              <a:srgbClr val="0F8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 flipV="1">
            <a:off x="2209800" y="4707362"/>
            <a:ext cx="3810000" cy="11112"/>
          </a:xfrm>
          <a:prstGeom prst="line">
            <a:avLst/>
          </a:prstGeom>
          <a:noFill/>
          <a:ln w="28575">
            <a:solidFill>
              <a:srgbClr val="0F8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31"/>
          <p:cNvSpPr>
            <a:spLocks noChangeShapeType="1"/>
          </p:cNvSpPr>
          <p:nvPr/>
        </p:nvSpPr>
        <p:spPr bwMode="auto">
          <a:xfrm>
            <a:off x="5029200" y="1746674"/>
            <a:ext cx="457200" cy="457200"/>
          </a:xfrm>
          <a:prstGeom prst="line">
            <a:avLst/>
          </a:prstGeom>
          <a:noFill/>
          <a:ln w="28575">
            <a:solidFill>
              <a:srgbClr val="0F8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2438400" y="4173962"/>
            <a:ext cx="304800" cy="304800"/>
            <a:chOff x="1824" y="1920"/>
            <a:chExt cx="192" cy="192"/>
          </a:xfrm>
        </p:grpSpPr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1824" y="1920"/>
              <a:ext cx="192" cy="1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3600">
                <a:latin typeface="Times" charset="0"/>
              </a:endParaRPr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1872" y="201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 rot="-5400000">
              <a:off x="1872" y="201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6"/>
          <p:cNvGrpSpPr>
            <a:grpSpLocks/>
          </p:cNvGrpSpPr>
          <p:nvPr/>
        </p:nvGrpSpPr>
        <p:grpSpPr bwMode="auto">
          <a:xfrm>
            <a:off x="990600" y="4173962"/>
            <a:ext cx="304800" cy="304800"/>
            <a:chOff x="960" y="2448"/>
            <a:chExt cx="192" cy="192"/>
          </a:xfrm>
        </p:grpSpPr>
        <p:sp>
          <p:nvSpPr>
            <p:cNvPr id="23" name="Oval 4"/>
            <p:cNvSpPr>
              <a:spLocks noChangeArrowheads="1"/>
            </p:cNvSpPr>
            <p:nvPr/>
          </p:nvSpPr>
          <p:spPr bwMode="auto">
            <a:xfrm>
              <a:off x="960" y="2448"/>
              <a:ext cx="192" cy="1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3600">
                <a:latin typeface="Times" charset="0"/>
              </a:endParaRPr>
            </a:p>
          </p:txBody>
        </p:sp>
        <p:sp>
          <p:nvSpPr>
            <p:cNvPr id="24" name="Line 5"/>
            <p:cNvSpPr>
              <a:spLocks noChangeShapeType="1"/>
            </p:cNvSpPr>
            <p:nvPr/>
          </p:nvSpPr>
          <p:spPr bwMode="auto">
            <a:xfrm>
              <a:off x="1008" y="254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17"/>
          <p:cNvGrpSpPr>
            <a:grpSpLocks/>
          </p:cNvGrpSpPr>
          <p:nvPr/>
        </p:nvGrpSpPr>
        <p:grpSpPr bwMode="auto">
          <a:xfrm>
            <a:off x="2438400" y="3564362"/>
            <a:ext cx="304800" cy="304800"/>
            <a:chOff x="768" y="1824"/>
            <a:chExt cx="480" cy="480"/>
          </a:xfrm>
        </p:grpSpPr>
        <p:sp>
          <p:nvSpPr>
            <p:cNvPr id="26" name="Oval 16"/>
            <p:cNvSpPr>
              <a:spLocks noChangeArrowheads="1"/>
            </p:cNvSpPr>
            <p:nvPr/>
          </p:nvSpPr>
          <p:spPr bwMode="auto">
            <a:xfrm>
              <a:off x="768" y="1824"/>
              <a:ext cx="480" cy="4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rc 12"/>
            <p:cNvSpPr>
              <a:spLocks/>
            </p:cNvSpPr>
            <p:nvPr/>
          </p:nvSpPr>
          <p:spPr bwMode="auto">
            <a:xfrm>
              <a:off x="912" y="1968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rc 13"/>
            <p:cNvSpPr>
              <a:spLocks/>
            </p:cNvSpPr>
            <p:nvPr/>
          </p:nvSpPr>
          <p:spPr bwMode="auto">
            <a:xfrm rot="-10800000">
              <a:off x="1008" y="2064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rc 14"/>
            <p:cNvSpPr>
              <a:spLocks/>
            </p:cNvSpPr>
            <p:nvPr/>
          </p:nvSpPr>
          <p:spPr bwMode="auto">
            <a:xfrm rot="-16200000">
              <a:off x="1104" y="2064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rc 15"/>
            <p:cNvSpPr>
              <a:spLocks/>
            </p:cNvSpPr>
            <p:nvPr/>
          </p:nvSpPr>
          <p:spPr bwMode="auto">
            <a:xfrm rot="-5400000">
              <a:off x="816" y="1968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2743200" y="2899199"/>
            <a:ext cx="460375" cy="371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FS</a:t>
            </a:r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V="1">
            <a:off x="762000" y="2813474"/>
            <a:ext cx="0" cy="152400"/>
          </a:xfrm>
          <a:prstGeom prst="line">
            <a:avLst/>
          </a:prstGeom>
          <a:noFill/>
          <a:ln w="28575">
            <a:solidFill>
              <a:srgbClr val="0D1E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3352800" y="2965874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609600" y="2813474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V="1">
            <a:off x="685800" y="3042074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 flipH="1">
            <a:off x="381000" y="3118274"/>
            <a:ext cx="381000" cy="0"/>
          </a:xfrm>
          <a:prstGeom prst="line">
            <a:avLst/>
          </a:prstGeom>
          <a:noFill/>
          <a:ln w="28575">
            <a:solidFill>
              <a:srgbClr val="0D1E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" name="Group 40"/>
          <p:cNvGrpSpPr>
            <a:grpSpLocks/>
          </p:cNvGrpSpPr>
          <p:nvPr/>
        </p:nvGrpSpPr>
        <p:grpSpPr bwMode="auto">
          <a:xfrm>
            <a:off x="1600200" y="4021562"/>
            <a:ext cx="533400" cy="609600"/>
            <a:chOff x="912" y="2976"/>
            <a:chExt cx="336" cy="336"/>
          </a:xfrm>
        </p:grpSpPr>
        <p:sp>
          <p:nvSpPr>
            <p:cNvPr id="38" name="AutoShape 37"/>
            <p:cNvSpPr>
              <a:spLocks noChangeArrowheads="1"/>
            </p:cNvSpPr>
            <p:nvPr/>
          </p:nvSpPr>
          <p:spPr bwMode="auto">
            <a:xfrm rot="5400000">
              <a:off x="912" y="2976"/>
              <a:ext cx="336" cy="33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39"/>
            <p:cNvSpPr txBox="1">
              <a:spLocks noChangeArrowheads="1"/>
            </p:cNvSpPr>
            <p:nvPr/>
          </p:nvSpPr>
          <p:spPr bwMode="auto">
            <a:xfrm>
              <a:off x="912" y="3024"/>
              <a:ext cx="24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PI</a:t>
              </a:r>
            </a:p>
          </p:txBody>
        </p:sp>
      </p:grpSp>
      <p:grpSp>
        <p:nvGrpSpPr>
          <p:cNvPr id="40" name="Group 41"/>
          <p:cNvGrpSpPr>
            <a:grpSpLocks/>
          </p:cNvGrpSpPr>
          <p:nvPr/>
        </p:nvGrpSpPr>
        <p:grpSpPr bwMode="auto">
          <a:xfrm>
            <a:off x="5867400" y="2584874"/>
            <a:ext cx="304800" cy="304800"/>
            <a:chOff x="960" y="2448"/>
            <a:chExt cx="192" cy="192"/>
          </a:xfrm>
        </p:grpSpPr>
        <p:sp>
          <p:nvSpPr>
            <p:cNvPr id="41" name="Oval 42"/>
            <p:cNvSpPr>
              <a:spLocks noChangeArrowheads="1"/>
            </p:cNvSpPr>
            <p:nvPr/>
          </p:nvSpPr>
          <p:spPr bwMode="auto">
            <a:xfrm>
              <a:off x="960" y="2448"/>
              <a:ext cx="192" cy="1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3600">
                <a:latin typeface="Times" charset="0"/>
              </a:endParaRPr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>
              <a:off x="1008" y="254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" name="Group 44"/>
          <p:cNvGrpSpPr>
            <a:grpSpLocks/>
          </p:cNvGrpSpPr>
          <p:nvPr/>
        </p:nvGrpSpPr>
        <p:grpSpPr bwMode="auto">
          <a:xfrm>
            <a:off x="4876800" y="1594274"/>
            <a:ext cx="304800" cy="304800"/>
            <a:chOff x="960" y="2448"/>
            <a:chExt cx="192" cy="192"/>
          </a:xfrm>
        </p:grpSpPr>
        <p:sp>
          <p:nvSpPr>
            <p:cNvPr id="44" name="Oval 45"/>
            <p:cNvSpPr>
              <a:spLocks noChangeArrowheads="1"/>
            </p:cNvSpPr>
            <p:nvPr/>
          </p:nvSpPr>
          <p:spPr bwMode="auto">
            <a:xfrm>
              <a:off x="960" y="2448"/>
              <a:ext cx="192" cy="1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3600">
                <a:latin typeface="Times" charset="0"/>
              </a:endParaRPr>
            </a:p>
          </p:txBody>
        </p:sp>
        <p:sp>
          <p:nvSpPr>
            <p:cNvPr id="45" name="Line 46"/>
            <p:cNvSpPr>
              <a:spLocks noChangeShapeType="1"/>
            </p:cNvSpPr>
            <p:nvPr/>
          </p:nvSpPr>
          <p:spPr bwMode="auto">
            <a:xfrm>
              <a:off x="1008" y="254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" name="Group 53"/>
          <p:cNvGrpSpPr>
            <a:grpSpLocks/>
          </p:cNvGrpSpPr>
          <p:nvPr/>
        </p:nvGrpSpPr>
        <p:grpSpPr bwMode="auto">
          <a:xfrm>
            <a:off x="6934200" y="2432474"/>
            <a:ext cx="533400" cy="609600"/>
            <a:chOff x="912" y="2976"/>
            <a:chExt cx="336" cy="336"/>
          </a:xfrm>
        </p:grpSpPr>
        <p:sp>
          <p:nvSpPr>
            <p:cNvPr id="47" name="AutoShape 54"/>
            <p:cNvSpPr>
              <a:spLocks noChangeArrowheads="1"/>
            </p:cNvSpPr>
            <p:nvPr/>
          </p:nvSpPr>
          <p:spPr bwMode="auto">
            <a:xfrm rot="5400000">
              <a:off x="912" y="2976"/>
              <a:ext cx="336" cy="33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Text Box 55"/>
            <p:cNvSpPr txBox="1">
              <a:spLocks noChangeArrowheads="1"/>
            </p:cNvSpPr>
            <p:nvPr/>
          </p:nvSpPr>
          <p:spPr bwMode="auto">
            <a:xfrm>
              <a:off x="912" y="3024"/>
              <a:ext cx="24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PI</a:t>
              </a:r>
            </a:p>
          </p:txBody>
        </p:sp>
      </p:grpSp>
      <p:sp>
        <p:nvSpPr>
          <p:cNvPr id="49" name="Line 58"/>
          <p:cNvSpPr>
            <a:spLocks noChangeShapeType="1"/>
          </p:cNvSpPr>
          <p:nvPr/>
        </p:nvSpPr>
        <p:spPr bwMode="auto">
          <a:xfrm flipH="1">
            <a:off x="5029200" y="1289474"/>
            <a:ext cx="3124200" cy="0"/>
          </a:xfrm>
          <a:prstGeom prst="line">
            <a:avLst/>
          </a:prstGeom>
          <a:noFill/>
          <a:ln w="28575">
            <a:solidFill>
              <a:srgbClr val="0F8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56"/>
          <p:cNvSpPr txBox="1">
            <a:spLocks noChangeArrowheads="1"/>
          </p:cNvSpPr>
          <p:nvPr/>
        </p:nvSpPr>
        <p:spPr bwMode="auto">
          <a:xfrm>
            <a:off x="7781925" y="2203874"/>
            <a:ext cx="904875" cy="10017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/>
              <a:t>phase</a:t>
            </a:r>
          </a:p>
          <a:p>
            <a:pPr algn="ctr">
              <a:lnSpc>
                <a:spcPct val="70000"/>
              </a:lnSpc>
            </a:pPr>
            <a:r>
              <a:rPr lang="en-US"/>
              <a:t>shifter,</a:t>
            </a:r>
          </a:p>
          <a:p>
            <a:pPr algn="ctr">
              <a:lnSpc>
                <a:spcPct val="70000"/>
              </a:lnSpc>
            </a:pPr>
            <a:r>
              <a:rPr lang="en-US"/>
              <a:t>VCO</a:t>
            </a:r>
          </a:p>
          <a:p>
            <a:pPr algn="ctr">
              <a:lnSpc>
                <a:spcPct val="70000"/>
              </a:lnSpc>
            </a:pPr>
            <a:r>
              <a:rPr lang="en-US"/>
              <a:t>or</a:t>
            </a:r>
          </a:p>
          <a:p>
            <a:pPr algn="ctr">
              <a:lnSpc>
                <a:spcPct val="70000"/>
              </a:lnSpc>
            </a:pPr>
            <a:r>
              <a:rPr lang="en-US"/>
              <a:t>laser</a:t>
            </a:r>
          </a:p>
        </p:txBody>
      </p:sp>
      <p:grpSp>
        <p:nvGrpSpPr>
          <p:cNvPr id="51" name="Group 65"/>
          <p:cNvGrpSpPr>
            <a:grpSpLocks/>
          </p:cNvGrpSpPr>
          <p:nvPr/>
        </p:nvGrpSpPr>
        <p:grpSpPr bwMode="auto">
          <a:xfrm>
            <a:off x="3810000" y="4402562"/>
            <a:ext cx="1371600" cy="620712"/>
            <a:chOff x="1440" y="1481"/>
            <a:chExt cx="864" cy="391"/>
          </a:xfrm>
        </p:grpSpPr>
        <p:sp>
          <p:nvSpPr>
            <p:cNvPr id="52" name="Rectangle 64"/>
            <p:cNvSpPr>
              <a:spLocks noChangeArrowheads="1"/>
            </p:cNvSpPr>
            <p:nvPr/>
          </p:nvSpPr>
          <p:spPr bwMode="auto">
            <a:xfrm>
              <a:off x="1440" y="1488"/>
              <a:ext cx="864" cy="3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3" name="Object 63"/>
            <p:cNvGraphicFramePr>
              <a:graphicFrameLocks noChangeAspect="1"/>
            </p:cNvGraphicFramePr>
            <p:nvPr/>
          </p:nvGraphicFramePr>
          <p:xfrm>
            <a:off x="1488" y="1481"/>
            <a:ext cx="768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4" name="Equation" r:id="rId4" imgW="876300" imgH="419100" progId="Equation.3">
                    <p:embed/>
                  </p:oleObj>
                </mc:Choice>
                <mc:Fallback>
                  <p:oleObj name="Equation" r:id="rId4" imgW="8763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1481"/>
                          <a:ext cx="768" cy="3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4" name="Group 68"/>
          <p:cNvGrpSpPr>
            <a:grpSpLocks/>
          </p:cNvGrpSpPr>
          <p:nvPr/>
        </p:nvGrpSpPr>
        <p:grpSpPr bwMode="auto">
          <a:xfrm>
            <a:off x="1524000" y="3564362"/>
            <a:ext cx="457200" cy="304800"/>
            <a:chOff x="1632" y="1632"/>
            <a:chExt cx="288" cy="192"/>
          </a:xfrm>
        </p:grpSpPr>
        <p:sp>
          <p:nvSpPr>
            <p:cNvPr id="55" name="Rectangle 67"/>
            <p:cNvSpPr>
              <a:spLocks noChangeArrowheads="1"/>
            </p:cNvSpPr>
            <p:nvPr/>
          </p:nvSpPr>
          <p:spPr bwMode="auto">
            <a:xfrm>
              <a:off x="1632" y="1632"/>
              <a:ext cx="288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6" name="Object 66"/>
            <p:cNvGraphicFramePr>
              <a:graphicFrameLocks noChangeAspect="1"/>
            </p:cNvGraphicFramePr>
            <p:nvPr/>
          </p:nvGraphicFramePr>
          <p:xfrm>
            <a:off x="1680" y="1640"/>
            <a:ext cx="20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5" name="Equation" r:id="rId6" imgW="190500" imgH="127000" progId="Equation.3">
                    <p:embed/>
                  </p:oleObj>
                </mc:Choice>
                <mc:Fallback>
                  <p:oleObj name="Equation" r:id="rId6" imgW="190500" imgH="127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1640"/>
                          <a:ext cx="20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7" name="Line 69"/>
          <p:cNvSpPr>
            <a:spLocks noChangeShapeType="1"/>
          </p:cNvSpPr>
          <p:nvPr/>
        </p:nvSpPr>
        <p:spPr bwMode="auto">
          <a:xfrm>
            <a:off x="2286000" y="4326362"/>
            <a:ext cx="152400" cy="0"/>
          </a:xfrm>
          <a:prstGeom prst="line">
            <a:avLst/>
          </a:prstGeom>
          <a:noFill/>
          <a:ln w="28575">
            <a:solidFill>
              <a:srgbClr val="0F88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70"/>
          <p:cNvSpPr>
            <a:spLocks noChangeShapeType="1"/>
          </p:cNvSpPr>
          <p:nvPr/>
        </p:nvSpPr>
        <p:spPr bwMode="auto">
          <a:xfrm>
            <a:off x="1143000" y="3945362"/>
            <a:ext cx="0" cy="228600"/>
          </a:xfrm>
          <a:prstGeom prst="line">
            <a:avLst/>
          </a:prstGeom>
          <a:noFill/>
          <a:ln w="28575">
            <a:solidFill>
              <a:srgbClr val="0F88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71"/>
          <p:cNvSpPr>
            <a:spLocks noChangeShapeType="1"/>
          </p:cNvSpPr>
          <p:nvPr/>
        </p:nvSpPr>
        <p:spPr bwMode="auto">
          <a:xfrm>
            <a:off x="2590800" y="4021562"/>
            <a:ext cx="0" cy="152400"/>
          </a:xfrm>
          <a:prstGeom prst="line">
            <a:avLst/>
          </a:prstGeom>
          <a:noFill/>
          <a:ln w="28575">
            <a:solidFill>
              <a:srgbClr val="0F88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72"/>
          <p:cNvSpPr>
            <a:spLocks noChangeShapeType="1"/>
          </p:cNvSpPr>
          <p:nvPr/>
        </p:nvSpPr>
        <p:spPr bwMode="auto">
          <a:xfrm flipV="1">
            <a:off x="2971800" y="3270674"/>
            <a:ext cx="0" cy="228600"/>
          </a:xfrm>
          <a:prstGeom prst="line">
            <a:avLst/>
          </a:prstGeom>
          <a:noFill/>
          <a:ln w="28575">
            <a:solidFill>
              <a:srgbClr val="0F88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73"/>
          <p:cNvSpPr>
            <a:spLocks noChangeShapeType="1"/>
          </p:cNvSpPr>
          <p:nvPr/>
        </p:nvSpPr>
        <p:spPr bwMode="auto">
          <a:xfrm>
            <a:off x="762000" y="4326362"/>
            <a:ext cx="228600" cy="0"/>
          </a:xfrm>
          <a:prstGeom prst="line">
            <a:avLst/>
          </a:prstGeom>
          <a:noFill/>
          <a:ln w="28575">
            <a:solidFill>
              <a:srgbClr val="0F88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74"/>
          <p:cNvSpPr>
            <a:spLocks noChangeShapeType="1"/>
          </p:cNvSpPr>
          <p:nvPr/>
        </p:nvSpPr>
        <p:spPr bwMode="auto">
          <a:xfrm>
            <a:off x="1371600" y="4326362"/>
            <a:ext cx="228600" cy="0"/>
          </a:xfrm>
          <a:prstGeom prst="line">
            <a:avLst/>
          </a:prstGeom>
          <a:noFill/>
          <a:ln w="28575">
            <a:solidFill>
              <a:srgbClr val="0F88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75"/>
          <p:cNvSpPr>
            <a:spLocks noChangeShapeType="1"/>
          </p:cNvSpPr>
          <p:nvPr/>
        </p:nvSpPr>
        <p:spPr bwMode="auto">
          <a:xfrm>
            <a:off x="3581400" y="4707362"/>
            <a:ext cx="228600" cy="0"/>
          </a:xfrm>
          <a:prstGeom prst="line">
            <a:avLst/>
          </a:prstGeom>
          <a:noFill/>
          <a:ln w="28575">
            <a:solidFill>
              <a:srgbClr val="0F88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76"/>
          <p:cNvSpPr>
            <a:spLocks noChangeShapeType="1"/>
          </p:cNvSpPr>
          <p:nvPr/>
        </p:nvSpPr>
        <p:spPr bwMode="auto">
          <a:xfrm flipV="1">
            <a:off x="4953000" y="2127674"/>
            <a:ext cx="609600" cy="609600"/>
          </a:xfrm>
          <a:prstGeom prst="line">
            <a:avLst/>
          </a:prstGeom>
          <a:noFill/>
          <a:ln w="28575">
            <a:solidFill>
              <a:srgbClr val="0F8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" name="Group 47"/>
          <p:cNvGrpSpPr>
            <a:grpSpLocks/>
          </p:cNvGrpSpPr>
          <p:nvPr/>
        </p:nvGrpSpPr>
        <p:grpSpPr bwMode="auto">
          <a:xfrm>
            <a:off x="5334000" y="2051474"/>
            <a:ext cx="304800" cy="304800"/>
            <a:chOff x="960" y="2448"/>
            <a:chExt cx="192" cy="192"/>
          </a:xfrm>
        </p:grpSpPr>
        <p:sp>
          <p:nvSpPr>
            <p:cNvPr id="66" name="Oval 48"/>
            <p:cNvSpPr>
              <a:spLocks noChangeArrowheads="1"/>
            </p:cNvSpPr>
            <p:nvPr/>
          </p:nvSpPr>
          <p:spPr bwMode="auto">
            <a:xfrm>
              <a:off x="960" y="2448"/>
              <a:ext cx="192" cy="1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3600">
                <a:latin typeface="Times" charset="0"/>
              </a:endParaRPr>
            </a:p>
          </p:txBody>
        </p:sp>
        <p:sp>
          <p:nvSpPr>
            <p:cNvPr id="67" name="Line 49"/>
            <p:cNvSpPr>
              <a:spLocks noChangeShapeType="1"/>
            </p:cNvSpPr>
            <p:nvPr/>
          </p:nvSpPr>
          <p:spPr bwMode="auto">
            <a:xfrm>
              <a:off x="1008" y="254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" name="Group 50"/>
          <p:cNvGrpSpPr>
            <a:grpSpLocks/>
          </p:cNvGrpSpPr>
          <p:nvPr/>
        </p:nvGrpSpPr>
        <p:grpSpPr bwMode="auto">
          <a:xfrm>
            <a:off x="4876800" y="2508674"/>
            <a:ext cx="304800" cy="304800"/>
            <a:chOff x="960" y="2448"/>
            <a:chExt cx="192" cy="192"/>
          </a:xfrm>
        </p:grpSpPr>
        <p:sp>
          <p:nvSpPr>
            <p:cNvPr id="69" name="Oval 51"/>
            <p:cNvSpPr>
              <a:spLocks noChangeArrowheads="1"/>
            </p:cNvSpPr>
            <p:nvPr/>
          </p:nvSpPr>
          <p:spPr bwMode="auto">
            <a:xfrm>
              <a:off x="960" y="2448"/>
              <a:ext cx="192" cy="1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3600">
                <a:latin typeface="Times" charset="0"/>
              </a:endParaRPr>
            </a:p>
          </p:txBody>
        </p:sp>
        <p:sp>
          <p:nvSpPr>
            <p:cNvPr id="70" name="Line 52"/>
            <p:cNvSpPr>
              <a:spLocks noChangeShapeType="1"/>
            </p:cNvSpPr>
            <p:nvPr/>
          </p:nvSpPr>
          <p:spPr bwMode="auto">
            <a:xfrm>
              <a:off x="1008" y="254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" name="Oval 77"/>
          <p:cNvSpPr>
            <a:spLocks noChangeArrowheads="1"/>
          </p:cNvSpPr>
          <p:nvPr/>
        </p:nvSpPr>
        <p:spPr bwMode="auto">
          <a:xfrm>
            <a:off x="1524000" y="2813474"/>
            <a:ext cx="304800" cy="304800"/>
          </a:xfrm>
          <a:prstGeom prst="ellipse">
            <a:avLst/>
          </a:prstGeom>
          <a:noFill/>
          <a:ln w="28575">
            <a:solidFill>
              <a:srgbClr val="0D1E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78"/>
          <p:cNvSpPr>
            <a:spLocks noChangeArrowheads="1"/>
          </p:cNvSpPr>
          <p:nvPr/>
        </p:nvSpPr>
        <p:spPr bwMode="auto">
          <a:xfrm>
            <a:off x="1600200" y="2813474"/>
            <a:ext cx="304800" cy="304800"/>
          </a:xfrm>
          <a:prstGeom prst="ellipse">
            <a:avLst/>
          </a:prstGeom>
          <a:noFill/>
          <a:ln w="28575">
            <a:solidFill>
              <a:srgbClr val="0D1E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79"/>
          <p:cNvSpPr>
            <a:spLocks noChangeArrowheads="1"/>
          </p:cNvSpPr>
          <p:nvPr/>
        </p:nvSpPr>
        <p:spPr bwMode="auto">
          <a:xfrm>
            <a:off x="1676400" y="2813474"/>
            <a:ext cx="304800" cy="304800"/>
          </a:xfrm>
          <a:prstGeom prst="ellipse">
            <a:avLst/>
          </a:prstGeom>
          <a:noFill/>
          <a:ln w="28575">
            <a:solidFill>
              <a:srgbClr val="0D1E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81"/>
          <p:cNvSpPr>
            <a:spLocks noChangeShapeType="1"/>
          </p:cNvSpPr>
          <p:nvPr/>
        </p:nvSpPr>
        <p:spPr bwMode="auto">
          <a:xfrm flipV="1">
            <a:off x="6019800" y="2889674"/>
            <a:ext cx="0" cy="228600"/>
          </a:xfrm>
          <a:prstGeom prst="line">
            <a:avLst/>
          </a:prstGeom>
          <a:noFill/>
          <a:ln w="28575">
            <a:solidFill>
              <a:srgbClr val="0F88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Line 82"/>
          <p:cNvSpPr>
            <a:spLocks noChangeShapeType="1"/>
          </p:cNvSpPr>
          <p:nvPr/>
        </p:nvSpPr>
        <p:spPr bwMode="auto">
          <a:xfrm>
            <a:off x="6019800" y="2203874"/>
            <a:ext cx="0" cy="381000"/>
          </a:xfrm>
          <a:prstGeom prst="line">
            <a:avLst/>
          </a:prstGeom>
          <a:noFill/>
          <a:ln w="28575">
            <a:solidFill>
              <a:srgbClr val="0F88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83"/>
          <p:cNvSpPr>
            <a:spLocks noChangeShapeType="1"/>
          </p:cNvSpPr>
          <p:nvPr/>
        </p:nvSpPr>
        <p:spPr bwMode="auto">
          <a:xfrm>
            <a:off x="5257800" y="1975274"/>
            <a:ext cx="76200" cy="76200"/>
          </a:xfrm>
          <a:prstGeom prst="line">
            <a:avLst/>
          </a:prstGeom>
          <a:noFill/>
          <a:ln w="28575">
            <a:solidFill>
              <a:srgbClr val="0F88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84"/>
          <p:cNvSpPr>
            <a:spLocks noChangeShapeType="1"/>
          </p:cNvSpPr>
          <p:nvPr/>
        </p:nvSpPr>
        <p:spPr bwMode="auto">
          <a:xfrm flipV="1">
            <a:off x="5181600" y="2356274"/>
            <a:ext cx="152400" cy="152400"/>
          </a:xfrm>
          <a:prstGeom prst="line">
            <a:avLst/>
          </a:prstGeom>
          <a:noFill/>
          <a:ln w="28575">
            <a:solidFill>
              <a:srgbClr val="0F88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Line 85"/>
          <p:cNvSpPr>
            <a:spLocks noChangeShapeType="1"/>
          </p:cNvSpPr>
          <p:nvPr/>
        </p:nvSpPr>
        <p:spPr bwMode="auto">
          <a:xfrm>
            <a:off x="5029200" y="1289474"/>
            <a:ext cx="0" cy="304800"/>
          </a:xfrm>
          <a:prstGeom prst="line">
            <a:avLst/>
          </a:prstGeom>
          <a:noFill/>
          <a:ln w="28575">
            <a:solidFill>
              <a:srgbClr val="0F88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86"/>
          <p:cNvSpPr>
            <a:spLocks noChangeShapeType="1"/>
          </p:cNvSpPr>
          <p:nvPr/>
        </p:nvSpPr>
        <p:spPr bwMode="auto">
          <a:xfrm flipV="1">
            <a:off x="5029200" y="2813474"/>
            <a:ext cx="0" cy="304800"/>
          </a:xfrm>
          <a:prstGeom prst="line">
            <a:avLst/>
          </a:prstGeom>
          <a:noFill/>
          <a:ln w="28575">
            <a:solidFill>
              <a:srgbClr val="0F88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Text Box 87"/>
          <p:cNvSpPr txBox="1">
            <a:spLocks noChangeArrowheads="1"/>
          </p:cNvSpPr>
          <p:nvPr/>
        </p:nvSpPr>
        <p:spPr bwMode="auto">
          <a:xfrm>
            <a:off x="2667000" y="4718474"/>
            <a:ext cx="1049338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/>
              <a:t>optical </a:t>
            </a:r>
          </a:p>
          <a:p>
            <a:pPr>
              <a:lnSpc>
                <a:spcPct val="70000"/>
              </a:lnSpc>
            </a:pPr>
            <a:r>
              <a:rPr lang="en-US" sz="1200"/>
              <a:t>delay</a:t>
            </a:r>
          </a:p>
          <a:p>
            <a:pPr>
              <a:lnSpc>
                <a:spcPct val="70000"/>
              </a:lnSpc>
            </a:pPr>
            <a:r>
              <a:rPr lang="en-US" sz="1200"/>
              <a:t>correction</a:t>
            </a:r>
          </a:p>
        </p:txBody>
      </p:sp>
      <p:sp>
        <p:nvSpPr>
          <p:cNvPr id="81" name="Text Box 88"/>
          <p:cNvSpPr txBox="1">
            <a:spLocks noChangeArrowheads="1"/>
          </p:cNvSpPr>
          <p:nvPr/>
        </p:nvSpPr>
        <p:spPr bwMode="auto">
          <a:xfrm>
            <a:off x="5334000" y="4718474"/>
            <a:ext cx="1049338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/>
              <a:t>RF </a:t>
            </a:r>
          </a:p>
          <a:p>
            <a:pPr>
              <a:lnSpc>
                <a:spcPct val="70000"/>
              </a:lnSpc>
            </a:pPr>
            <a:r>
              <a:rPr lang="en-US" sz="1200"/>
              <a:t>delay</a:t>
            </a:r>
          </a:p>
          <a:p>
            <a:pPr>
              <a:lnSpc>
                <a:spcPct val="70000"/>
              </a:lnSpc>
            </a:pPr>
            <a:r>
              <a:rPr lang="en-US" sz="1200"/>
              <a:t>correction</a:t>
            </a:r>
          </a:p>
        </p:txBody>
      </p:sp>
      <p:sp>
        <p:nvSpPr>
          <p:cNvPr id="82" name="Line 89"/>
          <p:cNvSpPr>
            <a:spLocks noChangeShapeType="1"/>
          </p:cNvSpPr>
          <p:nvPr/>
        </p:nvSpPr>
        <p:spPr bwMode="auto">
          <a:xfrm flipV="1">
            <a:off x="4572000" y="1746674"/>
            <a:ext cx="304800" cy="0"/>
          </a:xfrm>
          <a:prstGeom prst="line">
            <a:avLst/>
          </a:prstGeom>
          <a:noFill/>
          <a:ln w="28575">
            <a:solidFill>
              <a:srgbClr val="0F88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Line 90"/>
          <p:cNvSpPr>
            <a:spLocks noChangeShapeType="1"/>
          </p:cNvSpPr>
          <p:nvPr/>
        </p:nvSpPr>
        <p:spPr bwMode="auto">
          <a:xfrm>
            <a:off x="4572000" y="2661074"/>
            <a:ext cx="304800" cy="0"/>
          </a:xfrm>
          <a:prstGeom prst="line">
            <a:avLst/>
          </a:prstGeom>
          <a:noFill/>
          <a:ln w="28575">
            <a:solidFill>
              <a:srgbClr val="0F88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Text Box 91"/>
          <p:cNvSpPr txBox="1">
            <a:spLocks noChangeArrowheads="1"/>
          </p:cNvSpPr>
          <p:nvPr/>
        </p:nvSpPr>
        <p:spPr bwMode="auto">
          <a:xfrm>
            <a:off x="3567113" y="1441874"/>
            <a:ext cx="10826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/>
              <a:t>signal</a:t>
            </a:r>
          </a:p>
          <a:p>
            <a:pPr>
              <a:lnSpc>
                <a:spcPct val="70000"/>
              </a:lnSpc>
            </a:pPr>
            <a:r>
              <a:rPr lang="en-US" sz="1200"/>
              <a:t>calibration</a:t>
            </a:r>
          </a:p>
        </p:txBody>
      </p:sp>
      <p:sp>
        <p:nvSpPr>
          <p:cNvPr id="85" name="Text Box 92"/>
          <p:cNvSpPr txBox="1">
            <a:spLocks noChangeArrowheads="1"/>
          </p:cNvSpPr>
          <p:nvPr/>
        </p:nvSpPr>
        <p:spPr bwMode="auto">
          <a:xfrm>
            <a:off x="3567113" y="2356274"/>
            <a:ext cx="10826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/>
              <a:t>reference</a:t>
            </a:r>
          </a:p>
          <a:p>
            <a:pPr>
              <a:lnSpc>
                <a:spcPct val="70000"/>
              </a:lnSpc>
            </a:pPr>
            <a:r>
              <a:rPr lang="en-US" sz="1200"/>
              <a:t>calibration</a:t>
            </a:r>
          </a:p>
        </p:txBody>
      </p:sp>
      <p:sp>
        <p:nvSpPr>
          <p:cNvPr id="86" name="Text Box 93"/>
          <p:cNvSpPr txBox="1">
            <a:spLocks noChangeArrowheads="1"/>
          </p:cNvSpPr>
          <p:nvPr/>
        </p:nvSpPr>
        <p:spPr bwMode="auto">
          <a:xfrm>
            <a:off x="3962400" y="2813474"/>
            <a:ext cx="9890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reference</a:t>
            </a:r>
          </a:p>
        </p:txBody>
      </p:sp>
      <p:grpSp>
        <p:nvGrpSpPr>
          <p:cNvPr id="87" name="Group 101"/>
          <p:cNvGrpSpPr>
            <a:grpSpLocks/>
          </p:cNvGrpSpPr>
          <p:nvPr/>
        </p:nvGrpSpPr>
        <p:grpSpPr bwMode="auto">
          <a:xfrm>
            <a:off x="3505200" y="2965874"/>
            <a:ext cx="457200" cy="304800"/>
            <a:chOff x="864" y="1440"/>
            <a:chExt cx="288" cy="192"/>
          </a:xfrm>
        </p:grpSpPr>
        <p:sp>
          <p:nvSpPr>
            <p:cNvPr id="88" name="Rectangle 100"/>
            <p:cNvSpPr>
              <a:spLocks noChangeArrowheads="1"/>
            </p:cNvSpPr>
            <p:nvPr/>
          </p:nvSpPr>
          <p:spPr bwMode="auto">
            <a:xfrm>
              <a:off x="864" y="1440"/>
              <a:ext cx="288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9" name="Group 99"/>
            <p:cNvGrpSpPr>
              <a:grpSpLocks/>
            </p:cNvGrpSpPr>
            <p:nvPr/>
          </p:nvGrpSpPr>
          <p:grpSpPr bwMode="auto">
            <a:xfrm rot="-5400000">
              <a:off x="960" y="1440"/>
              <a:ext cx="96" cy="192"/>
              <a:chOff x="960" y="1440"/>
              <a:chExt cx="96" cy="192"/>
            </a:xfrm>
          </p:grpSpPr>
          <p:sp>
            <p:nvSpPr>
              <p:cNvPr id="90" name="Line 97"/>
              <p:cNvSpPr>
                <a:spLocks noChangeShapeType="1"/>
              </p:cNvSpPr>
              <p:nvPr/>
            </p:nvSpPr>
            <p:spPr bwMode="auto">
              <a:xfrm>
                <a:off x="960" y="14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Line 98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AutoShape 95"/>
              <p:cNvSpPr>
                <a:spLocks noChangeArrowheads="1"/>
              </p:cNvSpPr>
              <p:nvPr/>
            </p:nvSpPr>
            <p:spPr bwMode="auto">
              <a:xfrm>
                <a:off x="960" y="1488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3" name="Text Box 102"/>
          <p:cNvSpPr txBox="1">
            <a:spLocks noChangeArrowheads="1"/>
          </p:cNvSpPr>
          <p:nvPr/>
        </p:nvSpPr>
        <p:spPr bwMode="auto">
          <a:xfrm>
            <a:off x="6019800" y="1975274"/>
            <a:ext cx="8112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sig - ref</a:t>
            </a:r>
          </a:p>
        </p:txBody>
      </p:sp>
      <p:sp>
        <p:nvSpPr>
          <p:cNvPr id="94" name="Text Box 103"/>
          <p:cNvSpPr txBox="1">
            <a:spLocks noChangeArrowheads="1"/>
          </p:cNvSpPr>
          <p:nvPr/>
        </p:nvSpPr>
        <p:spPr bwMode="auto">
          <a:xfrm>
            <a:off x="1143000" y="3191299"/>
            <a:ext cx="1397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interferometer</a:t>
            </a:r>
          </a:p>
        </p:txBody>
      </p:sp>
      <p:sp>
        <p:nvSpPr>
          <p:cNvPr id="95" name="Text Box 104"/>
          <p:cNvSpPr txBox="1">
            <a:spLocks noChangeArrowheads="1"/>
          </p:cNvSpPr>
          <p:nvPr/>
        </p:nvSpPr>
        <p:spPr bwMode="auto">
          <a:xfrm>
            <a:off x="6248400" y="2661074"/>
            <a:ext cx="5921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error</a:t>
            </a:r>
          </a:p>
        </p:txBody>
      </p:sp>
      <p:sp>
        <p:nvSpPr>
          <p:cNvPr id="96" name="Line 105"/>
          <p:cNvSpPr>
            <a:spLocks noChangeShapeType="1"/>
          </p:cNvSpPr>
          <p:nvPr/>
        </p:nvSpPr>
        <p:spPr bwMode="auto">
          <a:xfrm>
            <a:off x="457200" y="3118274"/>
            <a:ext cx="228600" cy="0"/>
          </a:xfrm>
          <a:prstGeom prst="line">
            <a:avLst/>
          </a:prstGeom>
          <a:noFill/>
          <a:ln w="28575">
            <a:solidFill>
              <a:srgbClr val="0D1EB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Text Box 106"/>
          <p:cNvSpPr txBox="1">
            <a:spLocks noChangeArrowheads="1"/>
          </p:cNvSpPr>
          <p:nvPr/>
        </p:nvSpPr>
        <p:spPr bwMode="auto">
          <a:xfrm>
            <a:off x="1143000" y="2356274"/>
            <a:ext cx="12620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transmission</a:t>
            </a:r>
          </a:p>
          <a:p>
            <a:r>
              <a:rPr lang="en-US" sz="1200"/>
              <a:t>fiber</a:t>
            </a:r>
          </a:p>
        </p:txBody>
      </p:sp>
      <p:sp>
        <p:nvSpPr>
          <p:cNvPr id="98" name="Line 107"/>
          <p:cNvSpPr>
            <a:spLocks noChangeShapeType="1"/>
          </p:cNvSpPr>
          <p:nvPr/>
        </p:nvSpPr>
        <p:spPr bwMode="auto">
          <a:xfrm>
            <a:off x="6705600" y="2737274"/>
            <a:ext cx="228600" cy="0"/>
          </a:xfrm>
          <a:prstGeom prst="line">
            <a:avLst/>
          </a:prstGeom>
          <a:noFill/>
          <a:ln w="28575">
            <a:solidFill>
              <a:srgbClr val="0F88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Line 108"/>
          <p:cNvSpPr>
            <a:spLocks noChangeShapeType="1"/>
          </p:cNvSpPr>
          <p:nvPr/>
        </p:nvSpPr>
        <p:spPr bwMode="auto">
          <a:xfrm>
            <a:off x="7543800" y="2737274"/>
            <a:ext cx="228600" cy="0"/>
          </a:xfrm>
          <a:prstGeom prst="line">
            <a:avLst/>
          </a:prstGeom>
          <a:noFill/>
          <a:ln w="28575">
            <a:solidFill>
              <a:srgbClr val="0F88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0" name="Group 109"/>
          <p:cNvGrpSpPr>
            <a:grpSpLocks/>
          </p:cNvGrpSpPr>
          <p:nvPr/>
        </p:nvGrpSpPr>
        <p:grpSpPr bwMode="auto">
          <a:xfrm rot="5400000">
            <a:off x="533400" y="3575474"/>
            <a:ext cx="457200" cy="304800"/>
            <a:chOff x="864" y="1440"/>
            <a:chExt cx="288" cy="192"/>
          </a:xfrm>
        </p:grpSpPr>
        <p:sp>
          <p:nvSpPr>
            <p:cNvPr id="101" name="Rectangle 110"/>
            <p:cNvSpPr>
              <a:spLocks noChangeArrowheads="1"/>
            </p:cNvSpPr>
            <p:nvPr/>
          </p:nvSpPr>
          <p:spPr bwMode="auto">
            <a:xfrm>
              <a:off x="864" y="1440"/>
              <a:ext cx="288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" name="Group 111"/>
            <p:cNvGrpSpPr>
              <a:grpSpLocks/>
            </p:cNvGrpSpPr>
            <p:nvPr/>
          </p:nvGrpSpPr>
          <p:grpSpPr bwMode="auto">
            <a:xfrm rot="-5400000">
              <a:off x="960" y="1440"/>
              <a:ext cx="96" cy="192"/>
              <a:chOff x="960" y="1440"/>
              <a:chExt cx="96" cy="192"/>
            </a:xfrm>
          </p:grpSpPr>
          <p:sp>
            <p:nvSpPr>
              <p:cNvPr id="103" name="Line 112"/>
              <p:cNvSpPr>
                <a:spLocks noChangeShapeType="1"/>
              </p:cNvSpPr>
              <p:nvPr/>
            </p:nvSpPr>
            <p:spPr bwMode="auto">
              <a:xfrm>
                <a:off x="960" y="14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Line 113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AutoShape 114"/>
              <p:cNvSpPr>
                <a:spLocks noChangeArrowheads="1"/>
              </p:cNvSpPr>
              <p:nvPr/>
            </p:nvSpPr>
            <p:spPr bwMode="auto">
              <a:xfrm>
                <a:off x="960" y="1488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6" name="Line 117"/>
          <p:cNvSpPr>
            <a:spLocks noChangeShapeType="1"/>
          </p:cNvSpPr>
          <p:nvPr/>
        </p:nvSpPr>
        <p:spPr bwMode="auto">
          <a:xfrm flipH="1">
            <a:off x="3962400" y="3118274"/>
            <a:ext cx="1066800" cy="0"/>
          </a:xfrm>
          <a:prstGeom prst="line">
            <a:avLst/>
          </a:prstGeom>
          <a:noFill/>
          <a:ln w="28575">
            <a:solidFill>
              <a:srgbClr val="0F8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Line 118"/>
          <p:cNvSpPr>
            <a:spLocks noChangeShapeType="1"/>
          </p:cNvSpPr>
          <p:nvPr/>
        </p:nvSpPr>
        <p:spPr bwMode="auto">
          <a:xfrm flipV="1">
            <a:off x="762000" y="3956474"/>
            <a:ext cx="0" cy="381000"/>
          </a:xfrm>
          <a:prstGeom prst="line">
            <a:avLst/>
          </a:prstGeom>
          <a:noFill/>
          <a:ln w="28575">
            <a:solidFill>
              <a:srgbClr val="0F8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Text Box 119"/>
          <p:cNvSpPr txBox="1">
            <a:spLocks noChangeArrowheads="1"/>
          </p:cNvSpPr>
          <p:nvPr/>
        </p:nvSpPr>
        <p:spPr bwMode="auto">
          <a:xfrm>
            <a:off x="6537325" y="3638974"/>
            <a:ext cx="6191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D1EBA"/>
                </a:solidFill>
              </a:rPr>
              <a:t>light</a:t>
            </a:r>
          </a:p>
        </p:txBody>
      </p:sp>
      <p:sp>
        <p:nvSpPr>
          <p:cNvPr id="109" name="Text Box 120"/>
          <p:cNvSpPr txBox="1">
            <a:spLocks noChangeArrowheads="1"/>
          </p:cNvSpPr>
          <p:nvPr/>
        </p:nvSpPr>
        <p:spPr bwMode="auto">
          <a:xfrm>
            <a:off x="6477000" y="4032674"/>
            <a:ext cx="19462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F8804"/>
                </a:solidFill>
              </a:rPr>
              <a:t>phase information</a:t>
            </a:r>
          </a:p>
        </p:txBody>
      </p:sp>
      <p:sp>
        <p:nvSpPr>
          <p:cNvPr id="110" name="Text Box 121"/>
          <p:cNvSpPr txBox="1">
            <a:spLocks noChangeArrowheads="1"/>
          </p:cNvSpPr>
          <p:nvPr/>
        </p:nvSpPr>
        <p:spPr bwMode="auto">
          <a:xfrm>
            <a:off x="4175125" y="3581824"/>
            <a:ext cx="1373188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/>
              <a:t>group/phase</a:t>
            </a:r>
          </a:p>
          <a:p>
            <a:pPr>
              <a:lnSpc>
                <a:spcPct val="90000"/>
              </a:lnSpc>
            </a:pPr>
            <a:r>
              <a:rPr lang="en-US"/>
              <a:t>factor</a:t>
            </a:r>
          </a:p>
        </p:txBody>
      </p:sp>
      <p:sp>
        <p:nvSpPr>
          <p:cNvPr id="111" name="Line 122"/>
          <p:cNvSpPr>
            <a:spLocks noChangeShapeType="1"/>
          </p:cNvSpPr>
          <p:nvPr/>
        </p:nvSpPr>
        <p:spPr bwMode="auto">
          <a:xfrm flipH="1">
            <a:off x="4876800" y="3880274"/>
            <a:ext cx="1524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Rectangle 123"/>
          <p:cNvSpPr>
            <a:spLocks noChangeArrowheads="1"/>
          </p:cNvSpPr>
          <p:nvPr/>
        </p:nvSpPr>
        <p:spPr bwMode="auto">
          <a:xfrm>
            <a:off x="6477000" y="3651674"/>
            <a:ext cx="1981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34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Generation Light Source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582738"/>
            <a:ext cx="859155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6621"/>
            <a:ext cx="8229600" cy="318710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High repetition rate electron source</a:t>
            </a:r>
          </a:p>
          <a:p>
            <a:r>
              <a:rPr lang="en-US" dirty="0" smtClean="0"/>
              <a:t>CW SC </a:t>
            </a:r>
            <a:r>
              <a:rPr lang="en-US" dirty="0" err="1" smtClean="0"/>
              <a:t>linac</a:t>
            </a:r>
            <a:endParaRPr lang="en-US" dirty="0" smtClean="0"/>
          </a:p>
          <a:p>
            <a:r>
              <a:rPr lang="en-US" dirty="0" smtClean="0"/>
              <a:t>Output photon properties</a:t>
            </a:r>
          </a:p>
          <a:p>
            <a:pPr lvl="1"/>
            <a:r>
              <a:rPr lang="en-US" dirty="0"/>
              <a:t>100kHz FEL (seed and experiment lasers, diagnostics)</a:t>
            </a:r>
          </a:p>
          <a:p>
            <a:pPr lvl="1"/>
            <a:r>
              <a:rPr lang="en-US" dirty="0" smtClean="0"/>
              <a:t>Wavelength: 1 to 4nm </a:t>
            </a:r>
          </a:p>
          <a:p>
            <a:pPr lvl="1"/>
            <a:r>
              <a:rPr lang="en-US" dirty="0" smtClean="0"/>
              <a:t>Pulse width 200fs to 200as</a:t>
            </a:r>
          </a:p>
        </p:txBody>
      </p:sp>
    </p:spTree>
    <p:extLst>
      <p:ext uri="{BB962C8B-B14F-4D97-AF65-F5344CB8AC3E}">
        <p14:creationId xmlns:p14="http://schemas.microsoft.com/office/powerpoint/2010/main" val="298965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834" y="433581"/>
            <a:ext cx="8229600" cy="7664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Jitter Tolerances Estimated (CD</a:t>
            </a:r>
            <a:r>
              <a:rPr lang="en-US" dirty="0"/>
              <a:t>0</a:t>
            </a:r>
            <a:r>
              <a:rPr lang="en-US" dirty="0" smtClean="0"/>
              <a:t> Design)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1671" y="3889103"/>
            <a:ext cx="228992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CD0 Jitter </a:t>
            </a:r>
            <a:r>
              <a:rPr lang="en-US" sz="2000" b="1" dirty="0" err="1" smtClean="0"/>
              <a:t>Tols</a:t>
            </a:r>
            <a:r>
              <a:rPr lang="en-US" sz="2000" b="1" dirty="0" smtClean="0"/>
              <a:t>:</a:t>
            </a:r>
          </a:p>
          <a:p>
            <a:pPr marL="285750" indent="-285750">
              <a:buBlip>
                <a:blip r:embed="rId3"/>
              </a:buBlip>
            </a:pPr>
            <a:r>
              <a:rPr lang="en-US" dirty="0" smtClean="0"/>
              <a:t>1.8 GeV,</a:t>
            </a:r>
          </a:p>
          <a:p>
            <a:pPr marL="285750" indent="-285750">
              <a:buBlip>
                <a:blip r:embed="rId3"/>
              </a:buBlip>
            </a:pPr>
            <a:r>
              <a:rPr lang="en-US" dirty="0" smtClean="0"/>
              <a:t>300 </a:t>
            </a:r>
            <a:r>
              <a:rPr lang="en-US" dirty="0" err="1" smtClean="0"/>
              <a:t>pC</a:t>
            </a:r>
            <a:r>
              <a:rPr lang="en-US" dirty="0" smtClean="0"/>
              <a:t>,</a:t>
            </a:r>
          </a:p>
          <a:p>
            <a:pPr marL="285750" indent="-285750">
              <a:buBlip>
                <a:blip r:embed="rId3"/>
              </a:buBlip>
            </a:pPr>
            <a:r>
              <a:rPr lang="en-US" b="1" dirty="0" smtClean="0"/>
              <a:t>One</a:t>
            </a:r>
            <a:r>
              <a:rPr lang="en-US" dirty="0" smtClean="0"/>
              <a:t> </a:t>
            </a:r>
            <a:r>
              <a:rPr lang="en-US" b="1" dirty="0" smtClean="0"/>
              <a:t>BC</a:t>
            </a:r>
            <a:r>
              <a:rPr lang="en-US" dirty="0" smtClean="0"/>
              <a:t> only,</a:t>
            </a:r>
          </a:p>
          <a:p>
            <a:pPr marL="285750" indent="-285750">
              <a:buBlip>
                <a:blip r:embed="rId3"/>
              </a:buBlip>
            </a:pPr>
            <a:r>
              <a:rPr lang="en-US" dirty="0" smtClean="0"/>
              <a:t>Gaussian input,</a:t>
            </a:r>
          </a:p>
          <a:p>
            <a:pPr marL="285750" indent="-285750">
              <a:buBlip>
                <a:blip r:embed="rId3"/>
              </a:buBlip>
            </a:pPr>
            <a:r>
              <a:rPr lang="en-US" dirty="0" smtClean="0"/>
              <a:t>70-MeV start</a:t>
            </a:r>
          </a:p>
          <a:p>
            <a:pPr marL="285750" indent="-285750">
              <a:buBlip>
                <a:blip r:embed="rId3"/>
              </a:buBlip>
            </a:pPr>
            <a:r>
              <a:rPr lang="en-US" dirty="0" smtClean="0"/>
              <a:t>“10/25/11” better?</a:t>
            </a:r>
          </a:p>
        </p:txBody>
      </p:sp>
      <p:sp>
        <p:nvSpPr>
          <p:cNvPr id="6" name="Rectangle 5"/>
          <p:cNvSpPr/>
          <p:nvPr/>
        </p:nvSpPr>
        <p:spPr>
          <a:xfrm>
            <a:off x="65314" y="1217146"/>
            <a:ext cx="8991600" cy="2072465"/>
          </a:xfrm>
          <a:prstGeom prst="rect">
            <a:avLst/>
          </a:prstGeom>
          <a:solidFill>
            <a:srgbClr val="FFFFCC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15834" y="2197567"/>
            <a:ext cx="18288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39519" y="2197567"/>
            <a:ext cx="9144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93914" y="1958081"/>
            <a:ext cx="152400" cy="48985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453120" y="2108062"/>
            <a:ext cx="9144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800000">
            <a:off x="1515376" y="2151847"/>
            <a:ext cx="18288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9800000" flipH="1">
            <a:off x="1303710" y="2151847"/>
            <a:ext cx="18288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77607" y="2197567"/>
            <a:ext cx="1545772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596845" y="2073469"/>
            <a:ext cx="533400" cy="243840"/>
          </a:xfrm>
          <a:prstGeom prst="roundRect">
            <a:avLst/>
          </a:prstGeom>
          <a:gradFill flip="none" rotWithShape="1">
            <a:gsLst>
              <a:gs pos="0">
                <a:srgbClr val="FF66FF"/>
              </a:gs>
              <a:gs pos="50000">
                <a:srgbClr val="FF99FF">
                  <a:shade val="67500"/>
                  <a:satMod val="11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3.9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495851" y="2197567"/>
            <a:ext cx="28786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81851" y="2197567"/>
            <a:ext cx="28786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704721" y="2197567"/>
            <a:ext cx="66886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800000">
            <a:off x="8322785" y="2364784"/>
            <a:ext cx="66886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 noChangeAspect="1"/>
          </p:cNvCxnSpPr>
          <p:nvPr/>
        </p:nvCxnSpPr>
        <p:spPr>
          <a:xfrm>
            <a:off x="8144988" y="2197568"/>
            <a:ext cx="744380" cy="42976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916388" y="2197568"/>
            <a:ext cx="916768" cy="52929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130245" y="1994368"/>
            <a:ext cx="667178" cy="228600"/>
            <a:chOff x="2022566" y="3554990"/>
            <a:chExt cx="667178" cy="895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2" name="Straight Connector 21"/>
            <p:cNvCxnSpPr/>
            <p:nvPr/>
          </p:nvCxnSpPr>
          <p:spPr>
            <a:xfrm>
              <a:off x="2022566" y="3634395"/>
              <a:ext cx="9144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268341" y="3568095"/>
              <a:ext cx="18288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2700000">
              <a:off x="2477963" y="3599743"/>
              <a:ext cx="89505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8900000" flipH="1">
              <a:off x="2150084" y="3602236"/>
              <a:ext cx="89505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598304" y="3634395"/>
              <a:ext cx="9144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409466" y="1994365"/>
            <a:ext cx="667178" cy="228600"/>
            <a:chOff x="2022566" y="3554990"/>
            <a:chExt cx="667178" cy="895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8" name="Straight Connector 27"/>
            <p:cNvCxnSpPr/>
            <p:nvPr/>
          </p:nvCxnSpPr>
          <p:spPr>
            <a:xfrm>
              <a:off x="2022566" y="3634395"/>
              <a:ext cx="9144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268341" y="3568095"/>
              <a:ext cx="18288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2700000">
              <a:off x="2477963" y="3599743"/>
              <a:ext cx="89505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8900000" flipH="1">
              <a:off x="2150084" y="3602236"/>
              <a:ext cx="89505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598304" y="3634395"/>
              <a:ext cx="9144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ounded Rectangle 32"/>
          <p:cNvSpPr/>
          <p:nvPr/>
        </p:nvSpPr>
        <p:spPr>
          <a:xfrm>
            <a:off x="568234" y="2045167"/>
            <a:ext cx="6858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CM1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791303" y="2045167"/>
            <a:ext cx="6858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CM2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793117" y="2050609"/>
            <a:ext cx="6858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CM3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724451" y="2045167"/>
            <a:ext cx="6858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CM9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079120" y="2050609"/>
            <a:ext cx="6858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CM10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010451" y="2045167"/>
            <a:ext cx="6858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CM30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31394" y="2433370"/>
            <a:ext cx="1100174" cy="636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BC1</a:t>
            </a:r>
          </a:p>
          <a:p>
            <a:pPr algn="ctr">
              <a:lnSpc>
                <a:spcPts val="1400"/>
              </a:lnSpc>
            </a:pPr>
            <a:r>
              <a:rPr lang="en-US" sz="1400" dirty="0" smtClean="0"/>
              <a:t>168 MeV</a:t>
            </a:r>
          </a:p>
          <a:p>
            <a:pPr algn="ctr">
              <a:lnSpc>
                <a:spcPts val="1400"/>
              </a:lnSpc>
            </a:pPr>
            <a:r>
              <a:rPr lang="en-US" sz="1400" i="1" dirty="0" smtClean="0"/>
              <a:t>R</a:t>
            </a:r>
            <a:r>
              <a:rPr lang="en-US" sz="1400" baseline="-25000" dirty="0" smtClean="0"/>
              <a:t>56</a:t>
            </a:r>
            <a:r>
              <a:rPr lang="en-US" sz="1400" dirty="0" smtClean="0"/>
              <a:t> = 75 mm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04133" y="2433370"/>
            <a:ext cx="1100174" cy="636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BC2</a:t>
            </a:r>
          </a:p>
          <a:p>
            <a:pPr algn="ctr">
              <a:lnSpc>
                <a:spcPts val="1400"/>
              </a:lnSpc>
            </a:pPr>
            <a:r>
              <a:rPr lang="en-US" sz="1400" dirty="0" smtClean="0"/>
              <a:t>640 MeV</a:t>
            </a:r>
          </a:p>
          <a:p>
            <a:pPr algn="ctr">
              <a:lnSpc>
                <a:spcPts val="1400"/>
              </a:lnSpc>
            </a:pPr>
            <a:r>
              <a:rPr lang="en-US" sz="1400" i="1" dirty="0" smtClean="0"/>
              <a:t>R</a:t>
            </a:r>
            <a:r>
              <a:rPr lang="en-US" sz="1400" baseline="-25000" dirty="0" smtClean="0"/>
              <a:t>56</a:t>
            </a:r>
            <a:r>
              <a:rPr lang="en-US" sz="1400" dirty="0" smtClean="0"/>
              <a:t> = 48 mm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314" y="2436347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GUN</a:t>
            </a:r>
          </a:p>
          <a:p>
            <a:pPr algn="ctr"/>
            <a:r>
              <a:rPr lang="en-US" sz="1400" dirty="0" smtClean="0"/>
              <a:t>1 MeV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24765" y="2436347"/>
            <a:ext cx="1009179" cy="636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Heater</a:t>
            </a:r>
          </a:p>
          <a:p>
            <a:pPr algn="ctr">
              <a:lnSpc>
                <a:spcPts val="1400"/>
              </a:lnSpc>
            </a:pPr>
            <a:r>
              <a:rPr lang="en-US" sz="1400" dirty="0" smtClean="0"/>
              <a:t>70 MeV</a:t>
            </a:r>
          </a:p>
          <a:p>
            <a:pPr algn="ctr">
              <a:lnSpc>
                <a:spcPts val="1400"/>
              </a:lnSpc>
            </a:pPr>
            <a:r>
              <a:rPr lang="en-US" sz="1400" i="1" dirty="0" smtClean="0"/>
              <a:t>R</a:t>
            </a:r>
            <a:r>
              <a:rPr lang="en-US" sz="1400" baseline="-25000" dirty="0" smtClean="0"/>
              <a:t>56</a:t>
            </a:r>
            <a:r>
              <a:rPr lang="en-US" sz="1400" dirty="0" smtClean="0"/>
              <a:t> = 4 mm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02141" y="1286058"/>
            <a:ext cx="84189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L0</a:t>
            </a:r>
          </a:p>
          <a:p>
            <a:pPr algn="ctr">
              <a:lnSpc>
                <a:spcPts val="1400"/>
              </a:lnSpc>
            </a:pPr>
            <a:r>
              <a:rPr lang="en-US" sz="1400" i="1" dirty="0" smtClean="0">
                <a:latin typeface="Symbol" pitchFamily="18" charset="2"/>
              </a:rPr>
              <a:t>j</a:t>
            </a:r>
            <a:r>
              <a:rPr lang="en-US" sz="1400" dirty="0" smtClean="0"/>
              <a:t> = ?</a:t>
            </a:r>
          </a:p>
          <a:p>
            <a:pPr algn="ctr">
              <a:lnSpc>
                <a:spcPts val="1400"/>
              </a:lnSpc>
            </a:pPr>
            <a:r>
              <a:rPr lang="en-US" sz="1400" i="1" dirty="0" err="1" smtClean="0"/>
              <a:t>I</a:t>
            </a:r>
            <a:r>
              <a:rPr lang="en-US" sz="1400" i="1" baseline="-25000" dirty="0" err="1" smtClean="0"/>
              <a:t>pk</a:t>
            </a:r>
            <a:r>
              <a:rPr lang="en-US" sz="1400" dirty="0" smtClean="0"/>
              <a:t> = 60 A</a:t>
            </a:r>
            <a:endParaRPr lang="en-US" sz="1400" dirty="0"/>
          </a:p>
        </p:txBody>
      </p:sp>
      <p:sp>
        <p:nvSpPr>
          <p:cNvPr id="44" name="Rectangle 43"/>
          <p:cNvSpPr/>
          <p:nvPr/>
        </p:nvSpPr>
        <p:spPr>
          <a:xfrm>
            <a:off x="1674931" y="1286058"/>
            <a:ext cx="93326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L1</a:t>
            </a:r>
          </a:p>
          <a:p>
            <a:pPr algn="ctr">
              <a:lnSpc>
                <a:spcPts val="1400"/>
              </a:lnSpc>
            </a:pPr>
            <a:r>
              <a:rPr lang="en-US" sz="1400" i="1" dirty="0" smtClean="0">
                <a:latin typeface="Symbol" pitchFamily="18" charset="2"/>
              </a:rPr>
              <a:t>j</a:t>
            </a:r>
            <a:r>
              <a:rPr lang="en-US" sz="1400" dirty="0" smtClean="0"/>
              <a:t> = </a:t>
            </a:r>
            <a:r>
              <a:rPr lang="en-US" sz="1400" dirty="0" smtClean="0">
                <a:latin typeface="Symbol" pitchFamily="18" charset="2"/>
              </a:rPr>
              <a:t>-</a:t>
            </a:r>
            <a:r>
              <a:rPr lang="en-US" sz="1400" dirty="0" smtClean="0"/>
              <a:t>28°</a:t>
            </a:r>
          </a:p>
          <a:p>
            <a:pPr algn="ctr">
              <a:lnSpc>
                <a:spcPts val="1400"/>
              </a:lnSpc>
            </a:pPr>
            <a:r>
              <a:rPr lang="en-US" sz="1400" i="1" dirty="0" err="1" smtClean="0"/>
              <a:t>I</a:t>
            </a:r>
            <a:r>
              <a:rPr lang="en-US" sz="1400" i="1" baseline="-25000" dirty="0" err="1" smtClean="0"/>
              <a:t>pk</a:t>
            </a:r>
            <a:r>
              <a:rPr lang="en-US" sz="1400" dirty="0" smtClean="0"/>
              <a:t> = 120 A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482146" y="1272902"/>
            <a:ext cx="793807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err="1" smtClean="0"/>
              <a:t>Lh</a:t>
            </a:r>
            <a:endParaRPr lang="en-US" sz="1400" b="1" dirty="0" smtClean="0"/>
          </a:p>
          <a:p>
            <a:pPr algn="ctr">
              <a:lnSpc>
                <a:spcPts val="1400"/>
              </a:lnSpc>
            </a:pPr>
            <a:r>
              <a:rPr lang="en-US" sz="1400" i="1" dirty="0" smtClean="0">
                <a:latin typeface="Symbol" pitchFamily="18" charset="2"/>
              </a:rPr>
              <a:t>j</a:t>
            </a:r>
            <a:r>
              <a:rPr lang="en-US" sz="1400" dirty="0" smtClean="0"/>
              <a:t> = </a:t>
            </a:r>
            <a:r>
              <a:rPr lang="en-US" sz="1400" dirty="0" smtClean="0">
                <a:latin typeface="Symbol" pitchFamily="18" charset="2"/>
              </a:rPr>
              <a:t>180</a:t>
            </a:r>
            <a:r>
              <a:rPr lang="en-US" sz="1400" dirty="0" smtClean="0"/>
              <a:t>°</a:t>
            </a:r>
            <a:endParaRPr lang="en-US" sz="1400" dirty="0"/>
          </a:p>
        </p:txBody>
      </p:sp>
      <p:sp>
        <p:nvSpPr>
          <p:cNvPr id="46" name="Rectangle 45"/>
          <p:cNvSpPr/>
          <p:nvPr/>
        </p:nvSpPr>
        <p:spPr>
          <a:xfrm>
            <a:off x="4186106" y="1286058"/>
            <a:ext cx="80502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L2</a:t>
            </a:r>
          </a:p>
          <a:p>
            <a:pPr algn="ctr">
              <a:lnSpc>
                <a:spcPts val="1400"/>
              </a:lnSpc>
            </a:pPr>
            <a:r>
              <a:rPr lang="en-US" sz="1400" i="1" dirty="0" smtClean="0">
                <a:latin typeface="Symbol" pitchFamily="18" charset="2"/>
              </a:rPr>
              <a:t>j</a:t>
            </a:r>
            <a:r>
              <a:rPr lang="en-US" sz="1400" dirty="0" smtClean="0"/>
              <a:t> = </a:t>
            </a:r>
            <a:r>
              <a:rPr lang="en-US" sz="1400" dirty="0" smtClean="0">
                <a:latin typeface="Symbol" pitchFamily="18" charset="2"/>
              </a:rPr>
              <a:t>-</a:t>
            </a:r>
            <a:r>
              <a:rPr lang="en-US" sz="1400" dirty="0" smtClean="0"/>
              <a:t>31°</a:t>
            </a:r>
          </a:p>
          <a:p>
            <a:pPr algn="ctr">
              <a:lnSpc>
                <a:spcPts val="1400"/>
              </a:lnSpc>
            </a:pPr>
            <a:r>
              <a:rPr lang="en-US" sz="1400" i="1" dirty="0" err="1" smtClean="0"/>
              <a:t>I</a:t>
            </a:r>
            <a:r>
              <a:rPr lang="en-US" sz="1400" i="1" baseline="-25000" dirty="0" err="1" smtClean="0"/>
              <a:t>pk</a:t>
            </a:r>
            <a:r>
              <a:rPr lang="en-US" sz="1400" dirty="0" smtClean="0"/>
              <a:t> = ?</a:t>
            </a:r>
            <a:endParaRPr lang="en-US" sz="1400" dirty="0"/>
          </a:p>
        </p:txBody>
      </p:sp>
      <p:sp>
        <p:nvSpPr>
          <p:cNvPr id="47" name="Rectangle 46"/>
          <p:cNvSpPr/>
          <p:nvPr/>
        </p:nvSpPr>
        <p:spPr>
          <a:xfrm>
            <a:off x="6392830" y="1286058"/>
            <a:ext cx="93326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L3</a:t>
            </a:r>
          </a:p>
          <a:p>
            <a:pPr algn="ctr">
              <a:lnSpc>
                <a:spcPts val="1400"/>
              </a:lnSpc>
            </a:pPr>
            <a:r>
              <a:rPr lang="en-US" sz="1400" i="1" dirty="0" smtClean="0">
                <a:latin typeface="Symbol" pitchFamily="18" charset="2"/>
              </a:rPr>
              <a:t>j</a:t>
            </a:r>
            <a:r>
              <a:rPr lang="en-US" sz="1400" dirty="0" smtClean="0"/>
              <a:t> = </a:t>
            </a:r>
            <a:r>
              <a:rPr lang="en-US" sz="1400" dirty="0" smtClean="0">
                <a:latin typeface="Symbol" pitchFamily="18" charset="2"/>
              </a:rPr>
              <a:t>+</a:t>
            </a:r>
            <a:r>
              <a:rPr lang="en-US" sz="1400" dirty="0" smtClean="0"/>
              <a:t>18°</a:t>
            </a:r>
          </a:p>
          <a:p>
            <a:pPr algn="ctr">
              <a:lnSpc>
                <a:spcPts val="1400"/>
              </a:lnSpc>
            </a:pPr>
            <a:r>
              <a:rPr lang="en-US" sz="1400" i="1" dirty="0" err="1" smtClean="0"/>
              <a:t>I</a:t>
            </a:r>
            <a:r>
              <a:rPr lang="en-US" sz="1400" i="1" baseline="-25000" dirty="0" err="1" smtClean="0"/>
              <a:t>pk</a:t>
            </a:r>
            <a:r>
              <a:rPr lang="en-US" sz="1400" dirty="0" smtClean="0"/>
              <a:t> = 600 A</a:t>
            </a:r>
            <a:endParaRPr lang="en-US" sz="1400" dirty="0"/>
          </a:p>
        </p:txBody>
      </p:sp>
      <p:sp>
        <p:nvSpPr>
          <p:cNvPr id="48" name="Rectangle 47"/>
          <p:cNvSpPr/>
          <p:nvPr/>
        </p:nvSpPr>
        <p:spPr>
          <a:xfrm>
            <a:off x="7643798" y="2434634"/>
            <a:ext cx="761747" cy="636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SPRDR</a:t>
            </a:r>
          </a:p>
          <a:p>
            <a:pPr algn="ctr">
              <a:lnSpc>
                <a:spcPts val="1400"/>
              </a:lnSpc>
            </a:pPr>
            <a:r>
              <a:rPr lang="en-US" sz="1400" dirty="0" smtClean="0"/>
              <a:t>2.4 GeV</a:t>
            </a:r>
          </a:p>
          <a:p>
            <a:pPr algn="ctr">
              <a:lnSpc>
                <a:spcPts val="1400"/>
              </a:lnSpc>
            </a:pPr>
            <a:r>
              <a:rPr lang="en-US" sz="1400" i="1" dirty="0" smtClean="0"/>
              <a:t>R</a:t>
            </a:r>
            <a:r>
              <a:rPr lang="en-US" sz="1400" baseline="-25000" dirty="0" smtClean="0"/>
              <a:t>56</a:t>
            </a:r>
            <a:r>
              <a:rPr lang="en-US" sz="1400" dirty="0" smtClean="0"/>
              <a:t> = 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6963" y="4248615"/>
            <a:ext cx="25202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L0 RF Phase:     0.050°</a:t>
            </a:r>
          </a:p>
          <a:p>
            <a:r>
              <a:rPr lang="en-US" dirty="0" smtClean="0"/>
              <a:t>L1 RF Phase:     0.010°</a:t>
            </a:r>
          </a:p>
          <a:p>
            <a:r>
              <a:rPr lang="en-US" dirty="0" err="1" smtClean="0"/>
              <a:t>Lh</a:t>
            </a:r>
            <a:r>
              <a:rPr lang="en-US" dirty="0" smtClean="0"/>
              <a:t> RF Phase:     0.100°</a:t>
            </a:r>
          </a:p>
          <a:p>
            <a:r>
              <a:rPr lang="en-US" dirty="0" smtClean="0"/>
              <a:t>L2 RF Phase:     0.010°</a:t>
            </a:r>
          </a:p>
          <a:p>
            <a:r>
              <a:rPr lang="en-US" dirty="0" smtClean="0"/>
              <a:t>L3 RF Phase:     0.010</a:t>
            </a:r>
            <a:r>
              <a:rPr lang="en-US" dirty="0"/>
              <a:t>°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58900" y="4232120"/>
            <a:ext cx="21992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L0 RF Voltage 0.010%</a:t>
            </a:r>
          </a:p>
          <a:p>
            <a:r>
              <a:rPr lang="en-US" dirty="0" smtClean="0"/>
              <a:t>L1 RF Voltage 0.010%</a:t>
            </a:r>
          </a:p>
          <a:p>
            <a:r>
              <a:rPr lang="en-US" dirty="0" err="1" smtClean="0"/>
              <a:t>Lh</a:t>
            </a:r>
            <a:r>
              <a:rPr lang="en-US" dirty="0" smtClean="0"/>
              <a:t> RF Voltage 0.010%</a:t>
            </a:r>
          </a:p>
          <a:p>
            <a:r>
              <a:rPr lang="en-US" dirty="0" smtClean="0"/>
              <a:t>L2 RF Voltage 0.010%</a:t>
            </a:r>
          </a:p>
          <a:p>
            <a:r>
              <a:rPr lang="en-US" dirty="0" smtClean="0"/>
              <a:t>L3 RF Voltage 0.010%</a:t>
            </a:r>
          </a:p>
        </p:txBody>
      </p:sp>
      <p:sp>
        <p:nvSpPr>
          <p:cNvPr id="2048" name="TextBox 2047"/>
          <p:cNvSpPr txBox="1"/>
          <p:nvPr/>
        </p:nvSpPr>
        <p:spPr>
          <a:xfrm>
            <a:off x="898127" y="3587866"/>
            <a:ext cx="265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Gun Timing:                0.1ps</a:t>
            </a:r>
          </a:p>
          <a:p>
            <a:r>
              <a:rPr lang="en-US" dirty="0" smtClean="0"/>
              <a:t>Bunch Charge:            2.0%</a:t>
            </a:r>
          </a:p>
        </p:txBody>
      </p:sp>
      <p:sp>
        <p:nvSpPr>
          <p:cNvPr id="2049" name="Rectangle 2048"/>
          <p:cNvSpPr/>
          <p:nvPr/>
        </p:nvSpPr>
        <p:spPr>
          <a:xfrm>
            <a:off x="881175" y="5677525"/>
            <a:ext cx="2911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Heater R</a:t>
            </a:r>
            <a:r>
              <a:rPr lang="en-US" baseline="-25000" dirty="0"/>
              <a:t>56</a:t>
            </a:r>
            <a:r>
              <a:rPr lang="en-US" dirty="0"/>
              <a:t>:                      1%</a:t>
            </a:r>
          </a:p>
          <a:p>
            <a:r>
              <a:rPr lang="en-US" dirty="0"/>
              <a:t>BC1 R</a:t>
            </a:r>
            <a:r>
              <a:rPr lang="en-US" baseline="-25000" dirty="0"/>
              <a:t>56</a:t>
            </a:r>
            <a:r>
              <a:rPr lang="en-US" dirty="0"/>
              <a:t>:                    0.005%</a:t>
            </a:r>
            <a:endParaRPr lang="en-US" baseline="-25000" dirty="0"/>
          </a:p>
        </p:txBody>
      </p:sp>
      <p:sp>
        <p:nvSpPr>
          <p:cNvPr id="2052" name="TextBox 2051"/>
          <p:cNvSpPr txBox="1"/>
          <p:nvPr/>
        </p:nvSpPr>
        <p:spPr>
          <a:xfrm>
            <a:off x="3817398" y="5951206"/>
            <a:ext cx="124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SPRDR 10fs 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71148" y="3499305"/>
            <a:ext cx="774524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970179" y="3314639"/>
            <a:ext cx="7729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670 m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843144" y="3494840"/>
            <a:ext cx="1176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to spreader end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7126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36350" y="2737342"/>
            <a:ext cx="18288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03593" y="2737342"/>
            <a:ext cx="9144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14430" y="2497856"/>
            <a:ext cx="152400" cy="48985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17194" y="2647837"/>
            <a:ext cx="9144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800000">
            <a:off x="1479450" y="2691622"/>
            <a:ext cx="18288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9800000" flipH="1">
            <a:off x="1267784" y="2691622"/>
            <a:ext cx="18288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41681" y="2737342"/>
            <a:ext cx="1545772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560919" y="2613244"/>
            <a:ext cx="533400" cy="243840"/>
          </a:xfrm>
          <a:prstGeom prst="roundRect">
            <a:avLst/>
          </a:prstGeom>
          <a:gradFill flip="none" rotWithShape="1">
            <a:gsLst>
              <a:gs pos="0">
                <a:srgbClr val="FF66FF"/>
              </a:gs>
              <a:gs pos="50000">
                <a:srgbClr val="FF99FF">
                  <a:shade val="67500"/>
                  <a:satMod val="11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3.9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394076" y="2737342"/>
            <a:ext cx="28786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501343" y="2737342"/>
            <a:ext cx="28786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6" idx="3"/>
          </p:cNvCxnSpPr>
          <p:nvPr/>
        </p:nvCxnSpPr>
        <p:spPr>
          <a:xfrm>
            <a:off x="7302859" y="2737342"/>
            <a:ext cx="127778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800000">
            <a:off x="8042277" y="2904559"/>
            <a:ext cx="66886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 noChangeAspect="1"/>
          </p:cNvCxnSpPr>
          <p:nvPr/>
        </p:nvCxnSpPr>
        <p:spPr>
          <a:xfrm>
            <a:off x="7864480" y="2737343"/>
            <a:ext cx="744380" cy="42976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635880" y="2737343"/>
            <a:ext cx="916768" cy="52929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3094319" y="2534143"/>
            <a:ext cx="667178" cy="228600"/>
            <a:chOff x="2022566" y="3554990"/>
            <a:chExt cx="667178" cy="895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45" name="Straight Connector 44"/>
            <p:cNvCxnSpPr/>
            <p:nvPr/>
          </p:nvCxnSpPr>
          <p:spPr>
            <a:xfrm>
              <a:off x="2022566" y="3634395"/>
              <a:ext cx="9144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268341" y="3568095"/>
              <a:ext cx="18288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2700000">
              <a:off x="2477963" y="3599743"/>
              <a:ext cx="89505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8900000" flipH="1">
              <a:off x="2150084" y="3602236"/>
              <a:ext cx="89505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598304" y="3634395"/>
              <a:ext cx="9144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128958" y="2534140"/>
            <a:ext cx="667178" cy="228600"/>
            <a:chOff x="2022566" y="3554990"/>
            <a:chExt cx="667178" cy="895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40" name="Straight Connector 39"/>
            <p:cNvCxnSpPr/>
            <p:nvPr/>
          </p:nvCxnSpPr>
          <p:spPr>
            <a:xfrm>
              <a:off x="2022566" y="3634395"/>
              <a:ext cx="9144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268341" y="3568095"/>
              <a:ext cx="18288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2700000">
              <a:off x="2477963" y="3599743"/>
              <a:ext cx="89505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8900000" flipH="1">
              <a:off x="2150084" y="3602236"/>
              <a:ext cx="89505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598304" y="3634395"/>
              <a:ext cx="9144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ounded Rectangle 20"/>
          <p:cNvSpPr/>
          <p:nvPr/>
        </p:nvSpPr>
        <p:spPr>
          <a:xfrm>
            <a:off x="588750" y="2584942"/>
            <a:ext cx="607472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CM1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755376" y="2584942"/>
            <a:ext cx="628667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CM2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57191" y="2590384"/>
            <a:ext cx="616151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CM3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556827" y="2584942"/>
            <a:ext cx="59218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CM9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779798" y="2590384"/>
            <a:ext cx="673687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CM10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617059" y="2584942"/>
            <a:ext cx="6858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CM30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14216" y="2137040"/>
            <a:ext cx="842937" cy="4573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BC1</a:t>
            </a:r>
          </a:p>
          <a:p>
            <a:pPr algn="ctr">
              <a:lnSpc>
                <a:spcPts val="1400"/>
              </a:lnSpc>
            </a:pPr>
            <a:r>
              <a:rPr lang="en-US" sz="1400" dirty="0" smtClean="0"/>
              <a:t>168 MeV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01972" y="2110221"/>
            <a:ext cx="842937" cy="4573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BC2</a:t>
            </a:r>
          </a:p>
          <a:p>
            <a:pPr algn="ctr">
              <a:lnSpc>
                <a:spcPts val="1400"/>
              </a:lnSpc>
            </a:pPr>
            <a:r>
              <a:rPr lang="en-US" sz="1400" dirty="0" smtClean="0"/>
              <a:t>640 MeV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506" y="1974636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GUN</a:t>
            </a:r>
          </a:p>
          <a:p>
            <a:pPr algn="ctr"/>
            <a:r>
              <a:rPr lang="en-US" sz="1400" dirty="0" smtClean="0"/>
              <a:t>1 MeV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17458" y="2033968"/>
            <a:ext cx="751941" cy="4573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Heater</a:t>
            </a:r>
          </a:p>
          <a:p>
            <a:pPr algn="ctr">
              <a:lnSpc>
                <a:spcPts val="1400"/>
              </a:lnSpc>
            </a:pPr>
            <a:r>
              <a:rPr lang="en-US" sz="1400" dirty="0" smtClean="0"/>
              <a:t>70 MeV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67816" y="2240443"/>
            <a:ext cx="351579" cy="2778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L0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929850" y="2239045"/>
            <a:ext cx="351579" cy="2778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L1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657290" y="2220002"/>
            <a:ext cx="356926" cy="2778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err="1" smtClean="0"/>
              <a:t>Lh</a:t>
            </a:r>
            <a:endParaRPr lang="en-US" sz="1400" b="1" dirty="0" smtClean="0"/>
          </a:p>
        </p:txBody>
      </p:sp>
      <p:sp>
        <p:nvSpPr>
          <p:cNvPr id="34" name="Rectangle 33"/>
          <p:cNvSpPr/>
          <p:nvPr/>
        </p:nvSpPr>
        <p:spPr>
          <a:xfrm>
            <a:off x="4340727" y="2240443"/>
            <a:ext cx="351579" cy="2778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L2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403167" y="2220002"/>
            <a:ext cx="351579" cy="2778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L3</a:t>
            </a:r>
            <a:endParaRPr lang="en-US" sz="1400" dirty="0" smtClean="0"/>
          </a:p>
        </p:txBody>
      </p:sp>
      <p:sp>
        <p:nvSpPr>
          <p:cNvPr id="36" name="Rectangle 35"/>
          <p:cNvSpPr/>
          <p:nvPr/>
        </p:nvSpPr>
        <p:spPr>
          <a:xfrm>
            <a:off x="7616287" y="2132994"/>
            <a:ext cx="964352" cy="4573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SPREADER</a:t>
            </a:r>
          </a:p>
          <a:p>
            <a:pPr algn="ctr">
              <a:lnSpc>
                <a:spcPts val="1400"/>
              </a:lnSpc>
            </a:pPr>
            <a:r>
              <a:rPr lang="en-US" sz="1400" dirty="0" smtClean="0"/>
              <a:t>2.4 </a:t>
            </a:r>
            <a:r>
              <a:rPr lang="en-US" sz="1400" dirty="0" err="1" smtClean="0"/>
              <a:t>GeV</a:t>
            </a:r>
            <a:endParaRPr lang="en-US" sz="1400" dirty="0" smtClean="0"/>
          </a:p>
        </p:txBody>
      </p:sp>
      <p:grpSp>
        <p:nvGrpSpPr>
          <p:cNvPr id="231" name="Group 230"/>
          <p:cNvGrpSpPr/>
          <p:nvPr/>
        </p:nvGrpSpPr>
        <p:grpSpPr>
          <a:xfrm>
            <a:off x="267395" y="2886854"/>
            <a:ext cx="6976199" cy="821942"/>
            <a:chOff x="267395" y="2886854"/>
            <a:chExt cx="6976199" cy="821942"/>
          </a:xfrm>
        </p:grpSpPr>
        <p:grpSp>
          <p:nvGrpSpPr>
            <p:cNvPr id="97" name="Group 96"/>
            <p:cNvGrpSpPr/>
            <p:nvPr/>
          </p:nvGrpSpPr>
          <p:grpSpPr>
            <a:xfrm>
              <a:off x="1868216" y="2895184"/>
              <a:ext cx="525241" cy="802406"/>
              <a:chOff x="1924658" y="2895184"/>
              <a:chExt cx="525241" cy="802406"/>
            </a:xfrm>
          </p:grpSpPr>
          <p:sp>
            <p:nvSpPr>
              <p:cNvPr id="64" name="Isosceles Triangle 63"/>
              <p:cNvSpPr/>
              <p:nvPr/>
            </p:nvSpPr>
            <p:spPr>
              <a:xfrm rot="16200000">
                <a:off x="1960756" y="3354349"/>
                <a:ext cx="404091" cy="282392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Arrow Connector 64"/>
              <p:cNvCxnSpPr/>
              <p:nvPr/>
            </p:nvCxnSpPr>
            <p:spPr>
              <a:xfrm>
                <a:off x="2440486" y="2895184"/>
                <a:ext cx="9413" cy="60036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 flipH="1" flipV="1">
                <a:off x="1924658" y="2895184"/>
                <a:ext cx="9413" cy="60036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 flipH="1">
                <a:off x="2280471" y="3495547"/>
                <a:ext cx="16942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 flipH="1">
                <a:off x="1924658" y="3509407"/>
                <a:ext cx="112970" cy="0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/>
            <p:cNvGrpSpPr/>
            <p:nvPr/>
          </p:nvGrpSpPr>
          <p:grpSpPr>
            <a:xfrm>
              <a:off x="670981" y="2904714"/>
              <a:ext cx="525241" cy="802406"/>
              <a:chOff x="1924658" y="2895184"/>
              <a:chExt cx="525241" cy="802406"/>
            </a:xfrm>
          </p:grpSpPr>
          <p:sp>
            <p:nvSpPr>
              <p:cNvPr id="99" name="Isosceles Triangle 98"/>
              <p:cNvSpPr/>
              <p:nvPr/>
            </p:nvSpPr>
            <p:spPr>
              <a:xfrm rot="16200000">
                <a:off x="1960756" y="3354349"/>
                <a:ext cx="404091" cy="282392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0" name="Straight Arrow Connector 99"/>
              <p:cNvCxnSpPr/>
              <p:nvPr/>
            </p:nvCxnSpPr>
            <p:spPr>
              <a:xfrm>
                <a:off x="2440486" y="2895184"/>
                <a:ext cx="9413" cy="60036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>
              <a:xfrm flipH="1" flipV="1">
                <a:off x="1924658" y="2895184"/>
                <a:ext cx="9413" cy="60036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 flipH="1">
                <a:off x="2280471" y="3495547"/>
                <a:ext cx="16942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 flipH="1">
                <a:off x="1924658" y="3509407"/>
                <a:ext cx="112970" cy="0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3819886" y="2897577"/>
              <a:ext cx="525241" cy="802406"/>
              <a:chOff x="1924658" y="2895184"/>
              <a:chExt cx="525241" cy="802406"/>
            </a:xfrm>
          </p:grpSpPr>
          <p:sp>
            <p:nvSpPr>
              <p:cNvPr id="105" name="Isosceles Triangle 104"/>
              <p:cNvSpPr/>
              <p:nvPr/>
            </p:nvSpPr>
            <p:spPr>
              <a:xfrm rot="16200000">
                <a:off x="1960756" y="3354349"/>
                <a:ext cx="404091" cy="282392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6" name="Straight Arrow Connector 105"/>
              <p:cNvCxnSpPr/>
              <p:nvPr/>
            </p:nvCxnSpPr>
            <p:spPr>
              <a:xfrm>
                <a:off x="2440486" y="2895184"/>
                <a:ext cx="9413" cy="60036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 flipH="1" flipV="1">
                <a:off x="1924658" y="2895184"/>
                <a:ext cx="9413" cy="60036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/>
              <p:nvPr/>
            </p:nvCxnSpPr>
            <p:spPr>
              <a:xfrm flipH="1">
                <a:off x="2280471" y="3495547"/>
                <a:ext cx="16942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 flipH="1">
                <a:off x="1924658" y="3509407"/>
                <a:ext cx="112970" cy="0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 109"/>
            <p:cNvGrpSpPr/>
            <p:nvPr/>
          </p:nvGrpSpPr>
          <p:grpSpPr>
            <a:xfrm>
              <a:off x="4614057" y="2889742"/>
              <a:ext cx="525241" cy="802406"/>
              <a:chOff x="1924658" y="2895184"/>
              <a:chExt cx="525241" cy="802406"/>
            </a:xfrm>
          </p:grpSpPr>
          <p:sp>
            <p:nvSpPr>
              <p:cNvPr id="111" name="Isosceles Triangle 110"/>
              <p:cNvSpPr/>
              <p:nvPr/>
            </p:nvSpPr>
            <p:spPr>
              <a:xfrm rot="16200000">
                <a:off x="1960756" y="3354349"/>
                <a:ext cx="404091" cy="282392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2" name="Straight Arrow Connector 111"/>
              <p:cNvCxnSpPr/>
              <p:nvPr/>
            </p:nvCxnSpPr>
            <p:spPr>
              <a:xfrm>
                <a:off x="2440486" y="2895184"/>
                <a:ext cx="9413" cy="60036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/>
              <p:nvPr/>
            </p:nvCxnSpPr>
            <p:spPr>
              <a:xfrm flipH="1" flipV="1">
                <a:off x="1924658" y="2895184"/>
                <a:ext cx="9413" cy="60036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/>
              <p:nvPr/>
            </p:nvCxnSpPr>
            <p:spPr>
              <a:xfrm flipH="1">
                <a:off x="2280471" y="3495547"/>
                <a:ext cx="16942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/>
              <p:nvPr/>
            </p:nvCxnSpPr>
            <p:spPr>
              <a:xfrm flipH="1">
                <a:off x="1924658" y="3509407"/>
                <a:ext cx="112970" cy="0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/>
            <p:cNvGrpSpPr/>
            <p:nvPr/>
          </p:nvGrpSpPr>
          <p:grpSpPr>
            <a:xfrm>
              <a:off x="5873214" y="2906390"/>
              <a:ext cx="525241" cy="802406"/>
              <a:chOff x="1924658" y="2895184"/>
              <a:chExt cx="525241" cy="802406"/>
            </a:xfrm>
          </p:grpSpPr>
          <p:sp>
            <p:nvSpPr>
              <p:cNvPr id="117" name="Isosceles Triangle 116"/>
              <p:cNvSpPr/>
              <p:nvPr/>
            </p:nvSpPr>
            <p:spPr>
              <a:xfrm rot="16200000">
                <a:off x="1960756" y="3354349"/>
                <a:ext cx="404091" cy="282392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8" name="Straight Arrow Connector 117"/>
              <p:cNvCxnSpPr/>
              <p:nvPr/>
            </p:nvCxnSpPr>
            <p:spPr>
              <a:xfrm>
                <a:off x="2440486" y="2895184"/>
                <a:ext cx="9413" cy="60036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/>
              <p:cNvCxnSpPr/>
              <p:nvPr/>
            </p:nvCxnSpPr>
            <p:spPr>
              <a:xfrm flipH="1" flipV="1">
                <a:off x="1924658" y="2895184"/>
                <a:ext cx="9413" cy="60036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/>
              <p:nvPr/>
            </p:nvCxnSpPr>
            <p:spPr>
              <a:xfrm flipH="1">
                <a:off x="2280471" y="3495547"/>
                <a:ext cx="16942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/>
              <p:nvPr/>
            </p:nvCxnSpPr>
            <p:spPr>
              <a:xfrm flipH="1">
                <a:off x="1924658" y="3509407"/>
                <a:ext cx="112970" cy="0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/>
            <p:cNvGrpSpPr/>
            <p:nvPr/>
          </p:nvGrpSpPr>
          <p:grpSpPr>
            <a:xfrm>
              <a:off x="6718353" y="2886854"/>
              <a:ext cx="525241" cy="802406"/>
              <a:chOff x="1924658" y="2895184"/>
              <a:chExt cx="525241" cy="802406"/>
            </a:xfrm>
          </p:grpSpPr>
          <p:sp>
            <p:nvSpPr>
              <p:cNvPr id="123" name="Isosceles Triangle 122"/>
              <p:cNvSpPr/>
              <p:nvPr/>
            </p:nvSpPr>
            <p:spPr>
              <a:xfrm rot="16200000">
                <a:off x="1960756" y="3354349"/>
                <a:ext cx="404091" cy="282392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4" name="Straight Arrow Connector 123"/>
              <p:cNvCxnSpPr/>
              <p:nvPr/>
            </p:nvCxnSpPr>
            <p:spPr>
              <a:xfrm>
                <a:off x="2440486" y="2895184"/>
                <a:ext cx="9413" cy="60036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/>
              <p:nvPr/>
            </p:nvCxnSpPr>
            <p:spPr>
              <a:xfrm flipH="1" flipV="1">
                <a:off x="1924658" y="2895184"/>
                <a:ext cx="9413" cy="60036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/>
              <p:nvPr/>
            </p:nvCxnSpPr>
            <p:spPr>
              <a:xfrm flipH="1">
                <a:off x="2280471" y="3495547"/>
                <a:ext cx="16942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/>
              <p:nvPr/>
            </p:nvCxnSpPr>
            <p:spPr>
              <a:xfrm flipH="1">
                <a:off x="1924658" y="3509407"/>
                <a:ext cx="112970" cy="0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/>
            <p:cNvGrpSpPr/>
            <p:nvPr/>
          </p:nvGrpSpPr>
          <p:grpSpPr>
            <a:xfrm>
              <a:off x="2620425" y="2892576"/>
              <a:ext cx="441260" cy="802406"/>
              <a:chOff x="2676867" y="2845541"/>
              <a:chExt cx="441260" cy="802406"/>
            </a:xfrm>
          </p:grpSpPr>
          <p:sp>
            <p:nvSpPr>
              <p:cNvPr id="129" name="Isosceles Triangle 128"/>
              <p:cNvSpPr/>
              <p:nvPr/>
            </p:nvSpPr>
            <p:spPr>
              <a:xfrm rot="16200000">
                <a:off x="2628984" y="3304706"/>
                <a:ext cx="404091" cy="282392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0" name="Straight Arrow Connector 129"/>
              <p:cNvCxnSpPr/>
              <p:nvPr/>
            </p:nvCxnSpPr>
            <p:spPr>
              <a:xfrm>
                <a:off x="3108714" y="2845541"/>
                <a:ext cx="9413" cy="60036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/>
              <p:nvPr/>
            </p:nvCxnSpPr>
            <p:spPr>
              <a:xfrm flipH="1" flipV="1">
                <a:off x="2676867" y="2845541"/>
                <a:ext cx="9413" cy="60036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/>
              <p:nvPr/>
            </p:nvCxnSpPr>
            <p:spPr>
              <a:xfrm flipH="1">
                <a:off x="2948699" y="3445904"/>
                <a:ext cx="16942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66"/>
            <p:cNvGrpSpPr/>
            <p:nvPr/>
          </p:nvGrpSpPr>
          <p:grpSpPr>
            <a:xfrm>
              <a:off x="267395" y="2893643"/>
              <a:ext cx="274320" cy="802406"/>
              <a:chOff x="2676867" y="2845541"/>
              <a:chExt cx="441260" cy="802406"/>
            </a:xfrm>
          </p:grpSpPr>
          <p:sp>
            <p:nvSpPr>
              <p:cNvPr id="168" name="Isosceles Triangle 167"/>
              <p:cNvSpPr/>
              <p:nvPr/>
            </p:nvSpPr>
            <p:spPr>
              <a:xfrm rot="16200000">
                <a:off x="2628984" y="3304706"/>
                <a:ext cx="404091" cy="282392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9" name="Straight Arrow Connector 168"/>
              <p:cNvCxnSpPr/>
              <p:nvPr/>
            </p:nvCxnSpPr>
            <p:spPr>
              <a:xfrm>
                <a:off x="3108714" y="2845541"/>
                <a:ext cx="9413" cy="60036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Arrow Connector 169"/>
              <p:cNvCxnSpPr/>
              <p:nvPr/>
            </p:nvCxnSpPr>
            <p:spPr>
              <a:xfrm flipH="1" flipV="1">
                <a:off x="2676867" y="2845541"/>
                <a:ext cx="9413" cy="60036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/>
              <p:nvPr/>
            </p:nvCxnSpPr>
            <p:spPr>
              <a:xfrm flipH="1">
                <a:off x="2948699" y="3445904"/>
                <a:ext cx="16942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0" name="Group 239"/>
          <p:cNvGrpSpPr/>
          <p:nvPr/>
        </p:nvGrpSpPr>
        <p:grpSpPr>
          <a:xfrm>
            <a:off x="935343" y="1231087"/>
            <a:ext cx="5962897" cy="369332"/>
            <a:chOff x="935343" y="168096"/>
            <a:chExt cx="5962897" cy="369332"/>
          </a:xfrm>
        </p:grpSpPr>
        <p:cxnSp>
          <p:nvCxnSpPr>
            <p:cNvPr id="173" name="Straight Connector 172"/>
            <p:cNvCxnSpPr/>
            <p:nvPr/>
          </p:nvCxnSpPr>
          <p:spPr>
            <a:xfrm>
              <a:off x="935343" y="352762"/>
              <a:ext cx="1171017" cy="0"/>
            </a:xfrm>
            <a:prstGeom prst="line">
              <a:avLst/>
            </a:prstGeom>
            <a:ln w="57150" cmpd="sng">
              <a:gradFill flip="none" rotWithShape="1">
                <a:gsLst>
                  <a:gs pos="0">
                    <a:schemeClr val="accent1"/>
                  </a:gs>
                  <a:gs pos="100000">
                    <a:prstClr val="white"/>
                  </a:gs>
                  <a:gs pos="50000">
                    <a:srgbClr val="FF0000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5" name="TextBox 174"/>
            <p:cNvSpPr txBox="1"/>
            <p:nvPr/>
          </p:nvSpPr>
          <p:spPr>
            <a:xfrm>
              <a:off x="2232179" y="168096"/>
              <a:ext cx="4666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Stabilized clock reference distribution - &lt;10 </a:t>
              </a:r>
              <a:r>
                <a:rPr lang="en-US" dirty="0" err="1" smtClean="0"/>
                <a:t>fsec</a:t>
              </a:r>
              <a:endParaRPr lang="en-US" dirty="0"/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935343" y="174806"/>
            <a:ext cx="5146875" cy="369332"/>
            <a:chOff x="935343" y="475830"/>
            <a:chExt cx="5146875" cy="369332"/>
          </a:xfrm>
        </p:grpSpPr>
        <p:cxnSp>
          <p:nvCxnSpPr>
            <p:cNvPr id="178" name="Straight Arrow Connector 177"/>
            <p:cNvCxnSpPr/>
            <p:nvPr/>
          </p:nvCxnSpPr>
          <p:spPr>
            <a:xfrm>
              <a:off x="935343" y="669903"/>
              <a:ext cx="1171017" cy="0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/>
            <p:cNvSpPr txBox="1"/>
            <p:nvPr/>
          </p:nvSpPr>
          <p:spPr>
            <a:xfrm>
              <a:off x="2240639" y="475830"/>
              <a:ext cx="3841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RF Control – 0.01%,0.01 </a:t>
              </a:r>
              <a:r>
                <a:rPr lang="en-US" dirty="0" err="1" smtClean="0"/>
                <a:t>deg</a:t>
              </a:r>
              <a:r>
                <a:rPr lang="en-US" dirty="0" smtClean="0"/>
                <a:t> at 1.3 GHz</a:t>
              </a:r>
              <a:endParaRPr lang="en-US" dirty="0"/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951180" y="534731"/>
            <a:ext cx="3575254" cy="369332"/>
            <a:chOff x="951180" y="845162"/>
            <a:chExt cx="3575254" cy="369332"/>
          </a:xfrm>
        </p:grpSpPr>
        <p:cxnSp>
          <p:nvCxnSpPr>
            <p:cNvPr id="185" name="Straight Arrow Connector 184"/>
            <p:cNvCxnSpPr/>
            <p:nvPr/>
          </p:nvCxnSpPr>
          <p:spPr>
            <a:xfrm>
              <a:off x="951180" y="1050376"/>
              <a:ext cx="1155180" cy="0"/>
            </a:xfrm>
            <a:prstGeom prst="straightConnector1">
              <a:avLst/>
            </a:prstGeom>
            <a:solidFill>
              <a:srgbClr val="FF6600"/>
            </a:solidFill>
            <a:ln>
              <a:solidFill>
                <a:srgbClr val="FF66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/>
            <p:cNvSpPr txBox="1"/>
            <p:nvPr/>
          </p:nvSpPr>
          <p:spPr>
            <a:xfrm>
              <a:off x="2233844" y="845162"/>
              <a:ext cx="22925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Beam-based Feedback</a:t>
              </a:r>
              <a:endParaRPr lang="en-US" dirty="0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1050321" y="2584942"/>
            <a:ext cx="6946688" cy="1558674"/>
            <a:chOff x="1050321" y="2584942"/>
            <a:chExt cx="6946688" cy="1558674"/>
          </a:xfrm>
        </p:grpSpPr>
        <p:grpSp>
          <p:nvGrpSpPr>
            <p:cNvPr id="193" name="Group 192"/>
            <p:cNvGrpSpPr/>
            <p:nvPr/>
          </p:nvGrpSpPr>
          <p:grpSpPr>
            <a:xfrm>
              <a:off x="1050321" y="2609198"/>
              <a:ext cx="2735636" cy="1534418"/>
              <a:chOff x="1050321" y="2609198"/>
              <a:chExt cx="2735636" cy="1534418"/>
            </a:xfrm>
          </p:grpSpPr>
          <p:sp>
            <p:nvSpPr>
              <p:cNvPr id="90" name="Isosceles Triangle 89"/>
              <p:cNvSpPr/>
              <p:nvPr/>
            </p:nvSpPr>
            <p:spPr>
              <a:xfrm rot="16200000">
                <a:off x="2903145" y="3768389"/>
                <a:ext cx="404091" cy="346363"/>
              </a:xfrm>
              <a:prstGeom prst="triangle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Straight Arrow Connector 90"/>
              <p:cNvCxnSpPr/>
              <p:nvPr/>
            </p:nvCxnSpPr>
            <p:spPr>
              <a:xfrm>
                <a:off x="3445781" y="2609198"/>
                <a:ext cx="11545" cy="1309285"/>
              </a:xfrm>
              <a:prstGeom prst="straightConnector1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 flipH="1">
                <a:off x="3249517" y="3918483"/>
                <a:ext cx="207809" cy="0"/>
              </a:xfrm>
              <a:prstGeom prst="straightConnector1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 flipH="1" flipV="1">
                <a:off x="1650080" y="3944875"/>
                <a:ext cx="1298537" cy="2"/>
              </a:xfrm>
              <a:prstGeom prst="straightConnector1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>
                <a:endCxn id="64" idx="1"/>
              </p:cNvCxnSpPr>
              <p:nvPr/>
            </p:nvCxnSpPr>
            <p:spPr>
              <a:xfrm flipV="1">
                <a:off x="1721195" y="3596568"/>
                <a:ext cx="385165" cy="200402"/>
              </a:xfrm>
              <a:prstGeom prst="straightConnector1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/>
              <p:cNvCxnSpPr/>
              <p:nvPr/>
            </p:nvCxnSpPr>
            <p:spPr>
              <a:xfrm>
                <a:off x="3664030" y="2761598"/>
                <a:ext cx="11545" cy="1309285"/>
              </a:xfrm>
              <a:prstGeom prst="straightConnector1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52"/>
              <p:cNvCxnSpPr/>
              <p:nvPr/>
            </p:nvCxnSpPr>
            <p:spPr>
              <a:xfrm flipH="1">
                <a:off x="3253343" y="4061477"/>
                <a:ext cx="409778" cy="0"/>
              </a:xfrm>
              <a:prstGeom prst="straightConnector1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TextBox 155"/>
              <p:cNvSpPr txBox="1"/>
              <p:nvPr/>
            </p:nvSpPr>
            <p:spPr>
              <a:xfrm rot="5400000">
                <a:off x="3155025" y="2821545"/>
                <a:ext cx="3864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ΔE</a:t>
                </a:r>
                <a:endParaRPr lang="en-US" sz="1400" dirty="0"/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 rot="5400000">
                <a:off x="3411748" y="3005134"/>
                <a:ext cx="4406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Δσ</a:t>
                </a:r>
                <a:r>
                  <a:rPr lang="en-US" sz="1400" baseline="-25000" dirty="0" err="1" smtClean="0"/>
                  <a:t>τ</a:t>
                </a:r>
                <a:endParaRPr lang="en-US" sz="1400" baseline="-25000" dirty="0"/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1351149" y="3796970"/>
                <a:ext cx="370046" cy="2769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SP</a:t>
                </a:r>
                <a:endParaRPr lang="en-US" sz="1200" b="1" dirty="0"/>
              </a:p>
            </p:txBody>
          </p:sp>
          <p:cxnSp>
            <p:nvCxnSpPr>
              <p:cNvPr id="164" name="Straight Arrow Connector 163"/>
              <p:cNvCxnSpPr>
                <a:endCxn id="99" idx="2"/>
              </p:cNvCxnSpPr>
              <p:nvPr/>
            </p:nvCxnSpPr>
            <p:spPr>
              <a:xfrm flipH="1" flipV="1">
                <a:off x="1050321" y="3707121"/>
                <a:ext cx="300828" cy="132605"/>
              </a:xfrm>
              <a:prstGeom prst="straightConnector1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2" name="Group 211"/>
            <p:cNvGrpSpPr/>
            <p:nvPr/>
          </p:nvGrpSpPr>
          <p:grpSpPr>
            <a:xfrm>
              <a:off x="4199226" y="2584942"/>
              <a:ext cx="1607967" cy="1534418"/>
              <a:chOff x="4199226" y="2584942"/>
              <a:chExt cx="1607967" cy="1534418"/>
            </a:xfrm>
          </p:grpSpPr>
          <p:sp>
            <p:nvSpPr>
              <p:cNvPr id="196" name="Isosceles Triangle 195"/>
              <p:cNvSpPr/>
              <p:nvPr/>
            </p:nvSpPr>
            <p:spPr>
              <a:xfrm rot="16200000">
                <a:off x="4924381" y="3744133"/>
                <a:ext cx="404091" cy="346363"/>
              </a:xfrm>
              <a:prstGeom prst="triangle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7" name="Straight Arrow Connector 196"/>
              <p:cNvCxnSpPr/>
              <p:nvPr/>
            </p:nvCxnSpPr>
            <p:spPr>
              <a:xfrm>
                <a:off x="5467017" y="2584942"/>
                <a:ext cx="11545" cy="1309285"/>
              </a:xfrm>
              <a:prstGeom prst="straightConnector1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Arrow Connector 197"/>
              <p:cNvCxnSpPr/>
              <p:nvPr/>
            </p:nvCxnSpPr>
            <p:spPr>
              <a:xfrm flipH="1">
                <a:off x="5270753" y="3894227"/>
                <a:ext cx="207809" cy="0"/>
              </a:xfrm>
              <a:prstGeom prst="straightConnector1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/>
              <p:cNvCxnSpPr/>
              <p:nvPr/>
            </p:nvCxnSpPr>
            <p:spPr>
              <a:xfrm flipH="1" flipV="1">
                <a:off x="4556827" y="3918483"/>
                <a:ext cx="413027" cy="2138"/>
              </a:xfrm>
              <a:prstGeom prst="straightConnector1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Arrow Connector 199"/>
              <p:cNvCxnSpPr>
                <a:endCxn id="111" idx="1"/>
              </p:cNvCxnSpPr>
              <p:nvPr/>
            </p:nvCxnSpPr>
            <p:spPr>
              <a:xfrm flipV="1">
                <a:off x="4568080" y="3591126"/>
                <a:ext cx="284121" cy="230437"/>
              </a:xfrm>
              <a:prstGeom prst="straightConnector1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Arrow Connector 200"/>
              <p:cNvCxnSpPr/>
              <p:nvPr/>
            </p:nvCxnSpPr>
            <p:spPr>
              <a:xfrm>
                <a:off x="5685266" y="2737342"/>
                <a:ext cx="11545" cy="1309285"/>
              </a:xfrm>
              <a:prstGeom prst="straightConnector1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Arrow Connector 201"/>
              <p:cNvCxnSpPr/>
              <p:nvPr/>
            </p:nvCxnSpPr>
            <p:spPr>
              <a:xfrm flipH="1">
                <a:off x="5274579" y="4037221"/>
                <a:ext cx="409778" cy="0"/>
              </a:xfrm>
              <a:prstGeom prst="straightConnector1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TextBox 202"/>
              <p:cNvSpPr txBox="1"/>
              <p:nvPr/>
            </p:nvSpPr>
            <p:spPr>
              <a:xfrm rot="5400000">
                <a:off x="5176261" y="2797289"/>
                <a:ext cx="3864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ΔE</a:t>
                </a:r>
                <a:endParaRPr lang="en-US" sz="1400" dirty="0"/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 rot="5400000">
                <a:off x="5432984" y="2980878"/>
                <a:ext cx="4406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Δσ</a:t>
                </a:r>
                <a:r>
                  <a:rPr lang="en-US" sz="1400" baseline="-25000" dirty="0" err="1" smtClean="0"/>
                  <a:t>τ</a:t>
                </a:r>
                <a:endParaRPr lang="en-US" sz="1400" baseline="-25000" dirty="0"/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4244691" y="3782121"/>
                <a:ext cx="370046" cy="2769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SP</a:t>
                </a:r>
                <a:endParaRPr lang="en-US" sz="1200" b="1" dirty="0"/>
              </a:p>
            </p:txBody>
          </p:sp>
          <p:cxnSp>
            <p:nvCxnSpPr>
              <p:cNvPr id="206" name="Straight Arrow Connector 205"/>
              <p:cNvCxnSpPr>
                <a:endCxn id="105" idx="2"/>
              </p:cNvCxnSpPr>
              <p:nvPr/>
            </p:nvCxnSpPr>
            <p:spPr>
              <a:xfrm flipH="1" flipV="1">
                <a:off x="4199226" y="3699984"/>
                <a:ext cx="68241" cy="82956"/>
              </a:xfrm>
              <a:prstGeom prst="straightConnector1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3" name="Group 212"/>
            <p:cNvGrpSpPr/>
            <p:nvPr/>
          </p:nvGrpSpPr>
          <p:grpSpPr>
            <a:xfrm>
              <a:off x="6252554" y="2720021"/>
              <a:ext cx="1744455" cy="1382018"/>
              <a:chOff x="4062738" y="2737342"/>
              <a:chExt cx="1744455" cy="1382018"/>
            </a:xfrm>
          </p:grpSpPr>
          <p:sp>
            <p:nvSpPr>
              <p:cNvPr id="214" name="Isosceles Triangle 213"/>
              <p:cNvSpPr/>
              <p:nvPr/>
            </p:nvSpPr>
            <p:spPr>
              <a:xfrm rot="16200000">
                <a:off x="4924381" y="3744133"/>
                <a:ext cx="404091" cy="346363"/>
              </a:xfrm>
              <a:prstGeom prst="triangle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5" name="Straight Arrow Connector 214"/>
              <p:cNvCxnSpPr/>
              <p:nvPr/>
            </p:nvCxnSpPr>
            <p:spPr>
              <a:xfrm>
                <a:off x="5446064" y="3186002"/>
                <a:ext cx="0" cy="708225"/>
              </a:xfrm>
              <a:prstGeom prst="straightConnector1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Arrow Connector 215"/>
              <p:cNvCxnSpPr/>
              <p:nvPr/>
            </p:nvCxnSpPr>
            <p:spPr>
              <a:xfrm flipH="1">
                <a:off x="5270753" y="3894227"/>
                <a:ext cx="207809" cy="0"/>
              </a:xfrm>
              <a:prstGeom prst="straightConnector1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Arrow Connector 216"/>
              <p:cNvCxnSpPr/>
              <p:nvPr/>
            </p:nvCxnSpPr>
            <p:spPr>
              <a:xfrm flipH="1" flipV="1">
                <a:off x="4556827" y="3918483"/>
                <a:ext cx="413027" cy="2138"/>
              </a:xfrm>
              <a:prstGeom prst="straightConnector1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Arrow Connector 217"/>
              <p:cNvCxnSpPr/>
              <p:nvPr/>
            </p:nvCxnSpPr>
            <p:spPr>
              <a:xfrm flipV="1">
                <a:off x="4568080" y="3591126"/>
                <a:ext cx="284121" cy="230437"/>
              </a:xfrm>
              <a:prstGeom prst="straightConnector1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Arrow Connector 218"/>
              <p:cNvCxnSpPr/>
              <p:nvPr/>
            </p:nvCxnSpPr>
            <p:spPr>
              <a:xfrm>
                <a:off x="5685266" y="2737342"/>
                <a:ext cx="11545" cy="1309285"/>
              </a:xfrm>
              <a:prstGeom prst="straightConnector1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Arrow Connector 219"/>
              <p:cNvCxnSpPr/>
              <p:nvPr/>
            </p:nvCxnSpPr>
            <p:spPr>
              <a:xfrm flipH="1">
                <a:off x="5274579" y="4037221"/>
                <a:ext cx="409778" cy="0"/>
              </a:xfrm>
              <a:prstGeom prst="straightConnector1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TextBox 220"/>
              <p:cNvSpPr txBox="1"/>
              <p:nvPr/>
            </p:nvSpPr>
            <p:spPr>
              <a:xfrm rot="5400000">
                <a:off x="5176234" y="3243991"/>
                <a:ext cx="3589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Δt</a:t>
                </a:r>
                <a:endParaRPr lang="en-US" sz="1400" dirty="0"/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 rot="5400000">
                <a:off x="5436885" y="2980878"/>
                <a:ext cx="4328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ΔE</a:t>
                </a:r>
                <a:r>
                  <a:rPr lang="en-US" sz="1400" baseline="-25000" dirty="0" err="1" smtClean="0"/>
                  <a:t>τ</a:t>
                </a:r>
                <a:endParaRPr lang="en-US" sz="1400" baseline="-25000" dirty="0"/>
              </a:p>
            </p:txBody>
          </p:sp>
          <p:sp>
            <p:nvSpPr>
              <p:cNvPr id="223" name="TextBox 222"/>
              <p:cNvSpPr txBox="1"/>
              <p:nvPr/>
            </p:nvSpPr>
            <p:spPr>
              <a:xfrm>
                <a:off x="4244691" y="3782121"/>
                <a:ext cx="370046" cy="2769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SP</a:t>
                </a:r>
                <a:endParaRPr lang="en-US" sz="1200" b="1" dirty="0"/>
              </a:p>
            </p:txBody>
          </p:sp>
          <p:cxnSp>
            <p:nvCxnSpPr>
              <p:cNvPr id="224" name="Straight Arrow Connector 223"/>
              <p:cNvCxnSpPr>
                <a:endCxn id="117" idx="2"/>
              </p:cNvCxnSpPr>
              <p:nvPr/>
            </p:nvCxnSpPr>
            <p:spPr>
              <a:xfrm flipH="1" flipV="1">
                <a:off x="4062738" y="3726118"/>
                <a:ext cx="204730" cy="56822"/>
              </a:xfrm>
              <a:prstGeom prst="straightConnector1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2" name="Group 241"/>
          <p:cNvGrpSpPr/>
          <p:nvPr/>
        </p:nvGrpSpPr>
        <p:grpSpPr>
          <a:xfrm>
            <a:off x="937695" y="871894"/>
            <a:ext cx="7860268" cy="369332"/>
            <a:chOff x="956509" y="1229360"/>
            <a:chExt cx="7860268" cy="369332"/>
          </a:xfrm>
        </p:grpSpPr>
        <p:sp>
          <p:nvSpPr>
            <p:cNvPr id="192" name="TextBox 191"/>
            <p:cNvSpPr txBox="1"/>
            <p:nvPr/>
          </p:nvSpPr>
          <p:spPr>
            <a:xfrm>
              <a:off x="2241164" y="1229360"/>
              <a:ext cx="6575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Optical </a:t>
              </a:r>
              <a:r>
                <a:rPr lang="en-US" smtClean="0"/>
                <a:t>synchronization between arrival </a:t>
              </a:r>
              <a:r>
                <a:rPr lang="en-US" dirty="0" smtClean="0"/>
                <a:t>time and user lasers- ~1 </a:t>
              </a:r>
              <a:r>
                <a:rPr lang="en-US" dirty="0" err="1" smtClean="0"/>
                <a:t>fsec</a:t>
              </a:r>
              <a:endParaRPr lang="en-US" dirty="0"/>
            </a:p>
          </p:txBody>
        </p:sp>
        <p:sp>
          <p:nvSpPr>
            <p:cNvPr id="230" name="Left-Right Arrow 229"/>
            <p:cNvSpPr/>
            <p:nvPr/>
          </p:nvSpPr>
          <p:spPr>
            <a:xfrm>
              <a:off x="956509" y="1366140"/>
              <a:ext cx="1174881" cy="126012"/>
            </a:xfrm>
            <a:prstGeom prst="leftRight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436350" y="3137312"/>
            <a:ext cx="8253177" cy="2656903"/>
            <a:chOff x="436350" y="3137312"/>
            <a:chExt cx="8253177" cy="2656903"/>
          </a:xfrm>
        </p:grpSpPr>
        <p:sp>
          <p:nvSpPr>
            <p:cNvPr id="50" name="Oval 14" descr="images"/>
            <p:cNvSpPr>
              <a:spLocks noChangeArrowheads="1"/>
            </p:cNvSpPr>
            <p:nvPr/>
          </p:nvSpPr>
          <p:spPr bwMode="auto">
            <a:xfrm>
              <a:off x="4162172" y="4917915"/>
              <a:ext cx="939800" cy="876300"/>
            </a:xfrm>
            <a:prstGeom prst="ellipse">
              <a:avLst/>
            </a:prstGeom>
            <a:blipFill dpi="0" rotWithShape="0"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47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 w="12700">
              <a:noFill/>
              <a:round/>
              <a:headEnd/>
              <a:tailEnd/>
            </a:ln>
            <a:effectLst>
              <a:outerShdw blurRad="63500" dist="107763" dir="189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400" b="1" dirty="0">
                  <a:latin typeface="+mn-lt"/>
                </a:rPr>
                <a:t>Master</a:t>
              </a:r>
            </a:p>
          </p:txBody>
        </p:sp>
        <p:cxnSp>
          <p:nvCxnSpPr>
            <p:cNvPr id="149" name="Straight Connector 148"/>
            <p:cNvCxnSpPr/>
            <p:nvPr/>
          </p:nvCxnSpPr>
          <p:spPr>
            <a:xfrm>
              <a:off x="4654456" y="4568502"/>
              <a:ext cx="0" cy="349413"/>
            </a:xfrm>
            <a:prstGeom prst="line">
              <a:avLst/>
            </a:prstGeom>
            <a:ln w="57150" cmpd="sng">
              <a:gradFill flip="none" rotWithShape="1">
                <a:gsLst>
                  <a:gs pos="0">
                    <a:schemeClr val="accent1"/>
                  </a:gs>
                  <a:gs pos="100000">
                    <a:prstClr val="white"/>
                  </a:gs>
                  <a:gs pos="50000">
                    <a:srgbClr val="FF0000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37" name="Group 236"/>
            <p:cNvGrpSpPr/>
            <p:nvPr/>
          </p:nvGrpSpPr>
          <p:grpSpPr>
            <a:xfrm>
              <a:off x="436350" y="3137312"/>
              <a:ext cx="8253177" cy="1447481"/>
              <a:chOff x="436350" y="3137312"/>
              <a:chExt cx="8253177" cy="1447481"/>
            </a:xfrm>
          </p:grpSpPr>
          <p:cxnSp>
            <p:nvCxnSpPr>
              <p:cNvPr id="232" name="Straight Connector 231"/>
              <p:cNvCxnSpPr/>
              <p:nvPr/>
            </p:nvCxnSpPr>
            <p:spPr>
              <a:xfrm>
                <a:off x="7600112" y="3137312"/>
                <a:ext cx="0" cy="1434688"/>
              </a:xfrm>
              <a:prstGeom prst="line">
                <a:avLst/>
              </a:prstGeom>
              <a:ln w="57150" cmpd="sng">
                <a:gradFill flip="none" rotWithShape="1">
                  <a:gsLst>
                    <a:gs pos="0">
                      <a:schemeClr val="accent1"/>
                    </a:gs>
                    <a:gs pos="100000">
                      <a:prstClr val="white"/>
                    </a:gs>
                    <a:gs pos="50000">
                      <a:srgbClr val="FF0000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6157772" y="3613421"/>
                <a:ext cx="0" cy="963632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stCxn id="105" idx="1"/>
              </p:cNvCxnSpPr>
              <p:nvPr/>
            </p:nvCxnSpPr>
            <p:spPr>
              <a:xfrm>
                <a:off x="4058030" y="3598961"/>
                <a:ext cx="0" cy="963632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935343" y="3608368"/>
                <a:ext cx="0" cy="963632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2131391" y="3604870"/>
                <a:ext cx="0" cy="963632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2799317" y="3604870"/>
                <a:ext cx="0" cy="963632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4872777" y="3613421"/>
                <a:ext cx="0" cy="963632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6966811" y="3605844"/>
                <a:ext cx="0" cy="963632"/>
              </a:xfrm>
              <a:prstGeom prst="line">
                <a:avLst/>
              </a:prstGeom>
              <a:ln w="57150" cmpd="sng">
                <a:gradFill flip="none" rotWithShape="1">
                  <a:gsLst>
                    <a:gs pos="0">
                      <a:schemeClr val="accent1"/>
                    </a:gs>
                    <a:gs pos="100000">
                      <a:prstClr val="white"/>
                    </a:gs>
                    <a:gs pos="50000">
                      <a:srgbClr val="FF0000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H="1" flipV="1">
                <a:off x="436350" y="4562593"/>
                <a:ext cx="8253177" cy="9407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436350" y="3621161"/>
                <a:ext cx="0" cy="963632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flipH="1">
                <a:off x="8670713" y="4003956"/>
                <a:ext cx="10216" cy="568044"/>
              </a:xfrm>
              <a:prstGeom prst="line">
                <a:avLst/>
              </a:prstGeom>
              <a:ln w="57150" cmpd="sng">
                <a:gradFill flip="none" rotWithShape="1">
                  <a:gsLst>
                    <a:gs pos="0">
                      <a:schemeClr val="accent1"/>
                    </a:gs>
                    <a:gs pos="100000">
                      <a:prstClr val="white"/>
                    </a:gs>
                    <a:gs pos="50000">
                      <a:srgbClr val="FF0000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6" name="Group 235"/>
          <p:cNvGrpSpPr/>
          <p:nvPr/>
        </p:nvGrpSpPr>
        <p:grpSpPr>
          <a:xfrm>
            <a:off x="7394581" y="2359661"/>
            <a:ext cx="1749419" cy="1644295"/>
            <a:chOff x="7394581" y="2359661"/>
            <a:chExt cx="1749419" cy="1644295"/>
          </a:xfrm>
        </p:grpSpPr>
        <p:sp>
          <p:nvSpPr>
            <p:cNvPr id="166" name="Rounded Rectangle 165"/>
            <p:cNvSpPr/>
            <p:nvPr/>
          </p:nvSpPr>
          <p:spPr>
            <a:xfrm>
              <a:off x="7394581" y="2359661"/>
              <a:ext cx="269329" cy="775280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</a:rPr>
                <a:t>BAT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210" name="Rounded Rectangle 209"/>
            <p:cNvSpPr/>
            <p:nvPr/>
          </p:nvSpPr>
          <p:spPr>
            <a:xfrm>
              <a:off x="8438444" y="3410286"/>
              <a:ext cx="705556" cy="593670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</a:rPr>
                <a:t>User laser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211" name="Left-Right Arrow 210"/>
            <p:cNvSpPr/>
            <p:nvPr/>
          </p:nvSpPr>
          <p:spPr>
            <a:xfrm rot="2207655">
              <a:off x="7576902" y="3300153"/>
              <a:ext cx="969076" cy="126012"/>
            </a:xfrm>
            <a:prstGeom prst="leftRight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0" name="Title 1"/>
          <p:cNvSpPr txBox="1">
            <a:spLocks/>
          </p:cNvSpPr>
          <p:nvPr/>
        </p:nvSpPr>
        <p:spPr>
          <a:xfrm>
            <a:off x="786755" y="5601960"/>
            <a:ext cx="8229600" cy="766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en-US" dirty="0" smtClean="0"/>
              <a:t>NGLS timing system overall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65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 err="1" smtClean="0"/>
              <a:t>reprate</a:t>
            </a:r>
            <a:r>
              <a:rPr lang="en-US" dirty="0" smtClean="0"/>
              <a:t> enables better sync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Faster “beam-based” feedback</a:t>
            </a:r>
          </a:p>
          <a:p>
            <a:pPr lvl="1"/>
            <a:r>
              <a:rPr lang="en-US" dirty="0" smtClean="0"/>
              <a:t>Error terms are correctable up to ~100kHz with 1 MHz sampling</a:t>
            </a:r>
          </a:p>
          <a:p>
            <a:r>
              <a:rPr lang="en-US" dirty="0" smtClean="0"/>
              <a:t>Faster averaging for slow but precise drift</a:t>
            </a:r>
          </a:p>
          <a:p>
            <a:pPr lvl="1"/>
            <a:r>
              <a:rPr lang="en-US" dirty="0" smtClean="0"/>
              <a:t>Keep as precision for long term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908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901"/>
            <a:ext cx="8229600" cy="766457"/>
          </a:xfrm>
        </p:spPr>
        <p:txBody>
          <a:bodyPr/>
          <a:lstStyle/>
          <a:p>
            <a:r>
              <a:rPr lang="en-US" dirty="0" smtClean="0"/>
              <a:t>An integrated timing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24227"/>
            <a:ext cx="8229600" cy="13013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Control lasers to minimize high frequency jitter</a:t>
            </a:r>
          </a:p>
          <a:p>
            <a:r>
              <a:rPr lang="en-US" dirty="0" smtClean="0"/>
              <a:t>Use final cross-</a:t>
            </a:r>
            <a:r>
              <a:rPr lang="en-US" dirty="0" err="1" smtClean="0"/>
              <a:t>correlator</a:t>
            </a:r>
            <a:r>
              <a:rPr lang="en-US" dirty="0" smtClean="0"/>
              <a:t> to correct for FEL and </a:t>
            </a:r>
            <a:r>
              <a:rPr lang="en-US" dirty="0"/>
              <a:t>thermal slow drift</a:t>
            </a:r>
          </a:p>
        </p:txBody>
      </p:sp>
      <p:sp>
        <p:nvSpPr>
          <p:cNvPr id="4" name="Line 47"/>
          <p:cNvSpPr>
            <a:spLocks noChangeShapeType="1"/>
          </p:cNvSpPr>
          <p:nvPr/>
        </p:nvSpPr>
        <p:spPr bwMode="auto">
          <a:xfrm>
            <a:off x="5334000" y="1949083"/>
            <a:ext cx="1295400" cy="0"/>
          </a:xfrm>
          <a:prstGeom prst="line">
            <a:avLst/>
          </a:prstGeom>
          <a:noFill/>
          <a:ln w="57150">
            <a:solidFill>
              <a:srgbClr val="AEE3A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828800" y="3320683"/>
            <a:ext cx="457200" cy="457200"/>
            <a:chOff x="1152" y="1632"/>
            <a:chExt cx="960" cy="960"/>
          </a:xfrm>
        </p:grpSpPr>
        <p:sp>
          <p:nvSpPr>
            <p:cNvPr id="6" name="Arc 5"/>
            <p:cNvSpPr>
              <a:spLocks/>
            </p:cNvSpPr>
            <p:nvPr/>
          </p:nvSpPr>
          <p:spPr bwMode="auto">
            <a:xfrm>
              <a:off x="1440" y="1824"/>
              <a:ext cx="192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rc 6"/>
            <p:cNvSpPr>
              <a:spLocks/>
            </p:cNvSpPr>
            <p:nvPr/>
          </p:nvSpPr>
          <p:spPr bwMode="auto">
            <a:xfrm flipH="1">
              <a:off x="1248" y="1824"/>
              <a:ext cx="192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rc 7"/>
            <p:cNvSpPr>
              <a:spLocks/>
            </p:cNvSpPr>
            <p:nvPr/>
          </p:nvSpPr>
          <p:spPr bwMode="auto">
            <a:xfrm flipV="1">
              <a:off x="1824" y="2112"/>
              <a:ext cx="192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rc 8"/>
            <p:cNvSpPr>
              <a:spLocks/>
            </p:cNvSpPr>
            <p:nvPr/>
          </p:nvSpPr>
          <p:spPr bwMode="auto">
            <a:xfrm flipH="1" flipV="1">
              <a:off x="1632" y="2112"/>
              <a:ext cx="192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1152" y="1632"/>
              <a:ext cx="960" cy="9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2057400" y="1949083"/>
            <a:ext cx="0" cy="1371600"/>
          </a:xfrm>
          <a:prstGeom prst="line">
            <a:avLst/>
          </a:prstGeom>
          <a:noFill/>
          <a:ln w="28575">
            <a:solidFill>
              <a:srgbClr val="9F0E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1828800" y="2482483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400800" y="3168283"/>
            <a:ext cx="457200" cy="457200"/>
            <a:chOff x="1152" y="1632"/>
            <a:chExt cx="960" cy="960"/>
          </a:xfrm>
        </p:grpSpPr>
        <p:sp>
          <p:nvSpPr>
            <p:cNvPr id="14" name="Arc 13"/>
            <p:cNvSpPr>
              <a:spLocks/>
            </p:cNvSpPr>
            <p:nvPr/>
          </p:nvSpPr>
          <p:spPr bwMode="auto">
            <a:xfrm>
              <a:off x="1440" y="1824"/>
              <a:ext cx="192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rc 14"/>
            <p:cNvSpPr>
              <a:spLocks/>
            </p:cNvSpPr>
            <p:nvPr/>
          </p:nvSpPr>
          <p:spPr bwMode="auto">
            <a:xfrm flipH="1">
              <a:off x="1248" y="1824"/>
              <a:ext cx="192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rc 15"/>
            <p:cNvSpPr>
              <a:spLocks/>
            </p:cNvSpPr>
            <p:nvPr/>
          </p:nvSpPr>
          <p:spPr bwMode="auto">
            <a:xfrm flipV="1">
              <a:off x="1824" y="2112"/>
              <a:ext cx="192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rc 16"/>
            <p:cNvSpPr>
              <a:spLocks/>
            </p:cNvSpPr>
            <p:nvPr/>
          </p:nvSpPr>
          <p:spPr bwMode="auto">
            <a:xfrm flipH="1" flipV="1">
              <a:off x="1632" y="2112"/>
              <a:ext cx="192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152" y="1632"/>
              <a:ext cx="960" cy="9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6629400" y="1949083"/>
            <a:ext cx="0" cy="1219200"/>
          </a:xfrm>
          <a:prstGeom prst="line">
            <a:avLst/>
          </a:prstGeom>
          <a:noFill/>
          <a:ln w="28575">
            <a:solidFill>
              <a:srgbClr val="9F0E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6400800" y="2330083"/>
            <a:ext cx="457200" cy="457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4416425" y="4222383"/>
            <a:ext cx="460375" cy="35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TX</a:t>
            </a: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914400" y="1949083"/>
            <a:ext cx="838200" cy="0"/>
          </a:xfrm>
          <a:prstGeom prst="line">
            <a:avLst/>
          </a:prstGeom>
          <a:noFill/>
          <a:ln w="57150">
            <a:solidFill>
              <a:srgbClr val="D60F1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1752600" y="1568083"/>
            <a:ext cx="152400" cy="381000"/>
          </a:xfrm>
          <a:prstGeom prst="line">
            <a:avLst/>
          </a:prstGeom>
          <a:noFill/>
          <a:ln w="57150">
            <a:solidFill>
              <a:srgbClr val="D60F1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1905000" y="1568083"/>
            <a:ext cx="304800" cy="0"/>
          </a:xfrm>
          <a:prstGeom prst="line">
            <a:avLst/>
          </a:prstGeom>
          <a:noFill/>
          <a:ln w="57150">
            <a:solidFill>
              <a:srgbClr val="D60F1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2209800" y="1568083"/>
            <a:ext cx="152400" cy="381000"/>
          </a:xfrm>
          <a:prstGeom prst="line">
            <a:avLst/>
          </a:prstGeom>
          <a:noFill/>
          <a:ln w="57150">
            <a:solidFill>
              <a:srgbClr val="D60F1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4419600" y="1949083"/>
            <a:ext cx="914400" cy="0"/>
          </a:xfrm>
          <a:prstGeom prst="line">
            <a:avLst/>
          </a:prstGeom>
          <a:noFill/>
          <a:ln w="57150">
            <a:solidFill>
              <a:srgbClr val="D60F1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V="1">
            <a:off x="1981200" y="187288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2057400" y="1949083"/>
            <a:ext cx="304800" cy="0"/>
          </a:xfrm>
          <a:prstGeom prst="line">
            <a:avLst/>
          </a:prstGeom>
          <a:noFill/>
          <a:ln w="28575">
            <a:solidFill>
              <a:srgbClr val="9F0E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8" descr="Dark vertical"/>
          <p:cNvSpPr>
            <a:spLocks noChangeArrowheads="1"/>
          </p:cNvSpPr>
          <p:nvPr/>
        </p:nvSpPr>
        <p:spPr bwMode="auto">
          <a:xfrm>
            <a:off x="4876800" y="1796683"/>
            <a:ext cx="1066800" cy="304800"/>
          </a:xfrm>
          <a:prstGeom prst="rect">
            <a:avLst/>
          </a:prstGeom>
          <a:pattFill prst="dkVert">
            <a:fgClr>
              <a:srgbClr val="05E3D8"/>
            </a:fgClr>
            <a:bgClr>
              <a:srgbClr val="FF0C06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H="1">
            <a:off x="2057400" y="4387483"/>
            <a:ext cx="2362200" cy="0"/>
          </a:xfrm>
          <a:prstGeom prst="line">
            <a:avLst/>
          </a:prstGeom>
          <a:noFill/>
          <a:ln w="28575">
            <a:solidFill>
              <a:srgbClr val="AFB2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V="1">
            <a:off x="2057400" y="3777883"/>
            <a:ext cx="0" cy="609600"/>
          </a:xfrm>
          <a:prstGeom prst="line">
            <a:avLst/>
          </a:prstGeom>
          <a:noFill/>
          <a:ln w="28575">
            <a:solidFill>
              <a:srgbClr val="AFB2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4876800" y="4387483"/>
            <a:ext cx="1752600" cy="0"/>
          </a:xfrm>
          <a:prstGeom prst="line">
            <a:avLst/>
          </a:prstGeom>
          <a:noFill/>
          <a:ln w="28575">
            <a:solidFill>
              <a:srgbClr val="AFB2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V="1">
            <a:off x="6629400" y="3625483"/>
            <a:ext cx="0" cy="762000"/>
          </a:xfrm>
          <a:prstGeom prst="line">
            <a:avLst/>
          </a:prstGeom>
          <a:noFill/>
          <a:ln w="28575">
            <a:solidFill>
              <a:srgbClr val="AFB2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AutoShape 33"/>
          <p:cNvSpPr>
            <a:spLocks noChangeArrowheads="1"/>
          </p:cNvSpPr>
          <p:nvPr/>
        </p:nvSpPr>
        <p:spPr bwMode="auto">
          <a:xfrm>
            <a:off x="6400800" y="1720483"/>
            <a:ext cx="457200" cy="457200"/>
          </a:xfrm>
          <a:prstGeom prst="irregularSeal1">
            <a:avLst/>
          </a:prstGeom>
          <a:gradFill rotWithShape="0">
            <a:gsLst>
              <a:gs pos="0">
                <a:srgbClr val="FF0C06"/>
              </a:gs>
              <a:gs pos="100000">
                <a:srgbClr val="FF0C0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403840" y="3117425"/>
            <a:ext cx="1200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/>
              <a:t>modelocked</a:t>
            </a:r>
            <a:endParaRPr lang="en-US" dirty="0"/>
          </a:p>
          <a:p>
            <a:r>
              <a:rPr lang="en-US" dirty="0"/>
              <a:t>oscillator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346325" y="2337274"/>
            <a:ext cx="9207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power</a:t>
            </a:r>
          </a:p>
          <a:p>
            <a:r>
              <a:rPr lang="en-US" dirty="0"/>
              <a:t>amplifier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5105400" y="1415683"/>
            <a:ext cx="4968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FEL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6384925" y="1353771"/>
            <a:ext cx="11334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experiment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3911545" y="3807902"/>
            <a:ext cx="17660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clock </a:t>
            </a:r>
            <a:r>
              <a:rPr lang="en-US" dirty="0"/>
              <a:t>transmitter</a:t>
            </a:r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 flipV="1">
            <a:off x="3810000" y="1568083"/>
            <a:ext cx="152400" cy="381000"/>
          </a:xfrm>
          <a:prstGeom prst="line">
            <a:avLst/>
          </a:prstGeom>
          <a:noFill/>
          <a:ln w="57150">
            <a:solidFill>
              <a:srgbClr val="D60F1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>
            <a:off x="3962400" y="1568083"/>
            <a:ext cx="304800" cy="0"/>
          </a:xfrm>
          <a:prstGeom prst="line">
            <a:avLst/>
          </a:prstGeom>
          <a:noFill/>
          <a:ln w="57150">
            <a:solidFill>
              <a:srgbClr val="D60F1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>
            <a:off x="4267200" y="1568083"/>
            <a:ext cx="152400" cy="381000"/>
          </a:xfrm>
          <a:prstGeom prst="line">
            <a:avLst/>
          </a:prstGeom>
          <a:noFill/>
          <a:ln w="57150">
            <a:solidFill>
              <a:srgbClr val="D60F1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 flipH="1">
            <a:off x="2362200" y="1949083"/>
            <a:ext cx="1447800" cy="0"/>
          </a:xfrm>
          <a:prstGeom prst="line">
            <a:avLst/>
          </a:prstGeom>
          <a:noFill/>
          <a:ln w="57150">
            <a:solidFill>
              <a:srgbClr val="D60F1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3" descr="Dark vertical"/>
          <p:cNvSpPr>
            <a:spLocks noChangeArrowheads="1"/>
          </p:cNvSpPr>
          <p:nvPr/>
        </p:nvSpPr>
        <p:spPr bwMode="auto">
          <a:xfrm>
            <a:off x="2743200" y="1796683"/>
            <a:ext cx="685800" cy="304800"/>
          </a:xfrm>
          <a:prstGeom prst="rect">
            <a:avLst/>
          </a:prstGeom>
          <a:pattFill prst="dkVert">
            <a:fgClr>
              <a:srgbClr val="05E3D8"/>
            </a:fgClr>
            <a:bgClr>
              <a:srgbClr val="FF0C06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2394625" y="1291305"/>
            <a:ext cx="10318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modulator</a:t>
            </a:r>
          </a:p>
        </p:txBody>
      </p:sp>
      <p:sp>
        <p:nvSpPr>
          <p:cNvPr id="46" name="AutoShape 45"/>
          <p:cNvSpPr>
            <a:spLocks noChangeArrowheads="1"/>
          </p:cNvSpPr>
          <p:nvPr/>
        </p:nvSpPr>
        <p:spPr bwMode="auto">
          <a:xfrm>
            <a:off x="1676400" y="1491883"/>
            <a:ext cx="5638800" cy="2971800"/>
          </a:xfrm>
          <a:custGeom>
            <a:avLst/>
            <a:gdLst>
              <a:gd name="G0" fmla="+- -4230582 0 0"/>
              <a:gd name="G1" fmla="+- 5828354 0 0"/>
              <a:gd name="G2" fmla="+- -4230582 0 5828354"/>
              <a:gd name="G3" fmla="+- 10800 0 0"/>
              <a:gd name="G4" fmla="+- 0 0 -423058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186 0 0"/>
              <a:gd name="G9" fmla="+- 0 0 5828354"/>
              <a:gd name="G10" fmla="+- 9186 0 2700"/>
              <a:gd name="G11" fmla="cos G10 -4230582"/>
              <a:gd name="G12" fmla="sin G10 -4230582"/>
              <a:gd name="G13" fmla="cos 13500 -4230582"/>
              <a:gd name="G14" fmla="sin 13500 -4230582"/>
              <a:gd name="G15" fmla="+- G11 10800 0"/>
              <a:gd name="G16" fmla="+- G12 10800 0"/>
              <a:gd name="G17" fmla="+- G13 10800 0"/>
              <a:gd name="G18" fmla="+- G14 10800 0"/>
              <a:gd name="G19" fmla="*/ 9186 1 2"/>
              <a:gd name="G20" fmla="+- G19 5400 0"/>
              <a:gd name="G21" fmla="cos G20 -4230582"/>
              <a:gd name="G22" fmla="sin G20 -4230582"/>
              <a:gd name="G23" fmla="+- G21 10800 0"/>
              <a:gd name="G24" fmla="+- G12 G23 G22"/>
              <a:gd name="G25" fmla="+- G22 G23 G11"/>
              <a:gd name="G26" fmla="cos 10800 -4230582"/>
              <a:gd name="G27" fmla="sin 10800 -4230582"/>
              <a:gd name="G28" fmla="cos 9186 -4230582"/>
              <a:gd name="G29" fmla="sin 9186 -423058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5828354"/>
              <a:gd name="G36" fmla="sin G34 5828354"/>
              <a:gd name="G37" fmla="+/ 5828354 -423058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186 G39"/>
              <a:gd name="G43" fmla="sin 918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43 w 21600"/>
              <a:gd name="T5" fmla="*/ 8519 h 21600"/>
              <a:gd name="T6" fmla="*/ 10985 w 21600"/>
              <a:gd name="T7" fmla="*/ 20791 h 21600"/>
              <a:gd name="T8" fmla="*/ 1821 w 21600"/>
              <a:gd name="T9" fmla="*/ 8860 h 21600"/>
              <a:gd name="T10" fmla="*/ 16600 w 21600"/>
              <a:gd name="T11" fmla="*/ -1391 h 21600"/>
              <a:gd name="T12" fmla="*/ 18260 w 21600"/>
              <a:gd name="T13" fmla="*/ 3283 h 21600"/>
              <a:gd name="T14" fmla="*/ 13586 w 21600"/>
              <a:gd name="T15" fmla="*/ 494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4746" y="2505"/>
                </a:moveTo>
                <a:cubicBezTo>
                  <a:pt x="13513" y="1918"/>
                  <a:pt x="12165" y="1613"/>
                  <a:pt x="10800" y="1613"/>
                </a:cubicBezTo>
                <a:cubicBezTo>
                  <a:pt x="5726" y="1614"/>
                  <a:pt x="1614" y="5726"/>
                  <a:pt x="1614" y="10800"/>
                </a:cubicBezTo>
                <a:cubicBezTo>
                  <a:pt x="1614" y="15873"/>
                  <a:pt x="5726" y="19986"/>
                  <a:pt x="10800" y="19986"/>
                </a:cubicBezTo>
                <a:cubicBezTo>
                  <a:pt x="10856" y="19986"/>
                  <a:pt x="10913" y="19985"/>
                  <a:pt x="10970" y="19984"/>
                </a:cubicBezTo>
                <a:lnTo>
                  <a:pt x="11000" y="21598"/>
                </a:lnTo>
                <a:cubicBezTo>
                  <a:pt x="10934" y="21599"/>
                  <a:pt x="10867" y="21599"/>
                  <a:pt x="10800" y="21599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2405" y="0"/>
                  <a:pt x="13990" y="357"/>
                  <a:pt x="15440" y="1047"/>
                </a:cubicBezTo>
                <a:lnTo>
                  <a:pt x="16600" y="-1391"/>
                </a:lnTo>
                <a:lnTo>
                  <a:pt x="18260" y="3283"/>
                </a:lnTo>
                <a:lnTo>
                  <a:pt x="13586" y="4943"/>
                </a:lnTo>
                <a:lnTo>
                  <a:pt x="14746" y="2505"/>
                </a:lnTo>
                <a:close/>
              </a:path>
            </a:pathLst>
          </a:custGeom>
          <a:solidFill>
            <a:srgbClr val="AEE3AD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46"/>
          <p:cNvSpPr>
            <a:spLocks noChangeArrowheads="1"/>
          </p:cNvSpPr>
          <p:nvPr/>
        </p:nvSpPr>
        <p:spPr bwMode="auto">
          <a:xfrm flipH="1">
            <a:off x="1828800" y="1644283"/>
            <a:ext cx="5715000" cy="2819400"/>
          </a:xfrm>
          <a:custGeom>
            <a:avLst/>
            <a:gdLst>
              <a:gd name="G0" fmla="+- -10040327 0 0"/>
              <a:gd name="G1" fmla="+- 5993869 0 0"/>
              <a:gd name="G2" fmla="+- -10040327 0 5993869"/>
              <a:gd name="G3" fmla="+- 10800 0 0"/>
              <a:gd name="G4" fmla="+- 0 0 -1004032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620 0 0"/>
              <a:gd name="G9" fmla="+- 0 0 5993869"/>
              <a:gd name="G10" fmla="+- 9620 0 2700"/>
              <a:gd name="G11" fmla="cos G10 -10040327"/>
              <a:gd name="G12" fmla="sin G10 -10040327"/>
              <a:gd name="G13" fmla="cos 13500 -10040327"/>
              <a:gd name="G14" fmla="sin 13500 -10040327"/>
              <a:gd name="G15" fmla="+- G11 10800 0"/>
              <a:gd name="G16" fmla="+- G12 10800 0"/>
              <a:gd name="G17" fmla="+- G13 10800 0"/>
              <a:gd name="G18" fmla="+- G14 10800 0"/>
              <a:gd name="G19" fmla="*/ 9620 1 2"/>
              <a:gd name="G20" fmla="+- G19 5400 0"/>
              <a:gd name="G21" fmla="cos G20 -10040327"/>
              <a:gd name="G22" fmla="sin G20 -10040327"/>
              <a:gd name="G23" fmla="+- G21 10800 0"/>
              <a:gd name="G24" fmla="+- G12 G23 G22"/>
              <a:gd name="G25" fmla="+- G22 G23 G11"/>
              <a:gd name="G26" fmla="cos 10800 -10040327"/>
              <a:gd name="G27" fmla="sin 10800 -10040327"/>
              <a:gd name="G28" fmla="cos 9620 -10040327"/>
              <a:gd name="G29" fmla="sin 9620 -1004032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5993869"/>
              <a:gd name="G36" fmla="sin G34 5993869"/>
              <a:gd name="G37" fmla="+/ 5993869 -1004032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620 G39"/>
              <a:gd name="G43" fmla="sin 962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530 w 21600"/>
              <a:gd name="T5" fmla="*/ 16341 h 21600"/>
              <a:gd name="T6" fmla="*/ 10540 w 21600"/>
              <a:gd name="T7" fmla="*/ 21006 h 21600"/>
              <a:gd name="T8" fmla="*/ 2543 w 21600"/>
              <a:gd name="T9" fmla="*/ 15736 h 21600"/>
              <a:gd name="T10" fmla="*/ -1251 w 21600"/>
              <a:gd name="T11" fmla="*/ 4713 h 21600"/>
              <a:gd name="T12" fmla="*/ 3169 w 21600"/>
              <a:gd name="T13" fmla="*/ 3260 h 21600"/>
              <a:gd name="T14" fmla="*/ 4623 w 21600"/>
              <a:gd name="T15" fmla="*/ 768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213" y="6463"/>
                </a:moveTo>
                <a:cubicBezTo>
                  <a:pt x="1533" y="7807"/>
                  <a:pt x="1179" y="9293"/>
                  <a:pt x="1179" y="10799"/>
                </a:cubicBezTo>
                <a:cubicBezTo>
                  <a:pt x="1179" y="16017"/>
                  <a:pt x="5339" y="20284"/>
                  <a:pt x="10555" y="20416"/>
                </a:cubicBezTo>
                <a:lnTo>
                  <a:pt x="10524" y="21596"/>
                </a:lnTo>
                <a:cubicBezTo>
                  <a:pt x="4669" y="21447"/>
                  <a:pt x="0" y="16657"/>
                  <a:pt x="0" y="10800"/>
                </a:cubicBezTo>
                <a:cubicBezTo>
                  <a:pt x="0" y="9108"/>
                  <a:pt x="397" y="7440"/>
                  <a:pt x="1159" y="5931"/>
                </a:cubicBezTo>
                <a:lnTo>
                  <a:pt x="-1251" y="4713"/>
                </a:lnTo>
                <a:lnTo>
                  <a:pt x="3169" y="3260"/>
                </a:lnTo>
                <a:lnTo>
                  <a:pt x="4623" y="7680"/>
                </a:lnTo>
                <a:lnTo>
                  <a:pt x="2213" y="6463"/>
                </a:lnTo>
                <a:close/>
              </a:path>
            </a:pathLst>
          </a:custGeom>
          <a:solidFill>
            <a:srgbClr val="AEE3AD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44"/>
          <p:cNvSpPr txBox="1">
            <a:spLocks noChangeArrowheads="1"/>
          </p:cNvSpPr>
          <p:nvPr/>
        </p:nvSpPr>
        <p:spPr bwMode="auto">
          <a:xfrm>
            <a:off x="204746" y="2744502"/>
            <a:ext cx="12293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seed lasers</a:t>
            </a:r>
            <a:endParaRPr lang="en-US" dirty="0"/>
          </a:p>
        </p:txBody>
      </p:sp>
      <p:sp>
        <p:nvSpPr>
          <p:cNvPr id="49" name="Left Brace 48"/>
          <p:cNvSpPr/>
          <p:nvPr/>
        </p:nvSpPr>
        <p:spPr>
          <a:xfrm>
            <a:off x="1434132" y="2236410"/>
            <a:ext cx="325878" cy="15714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Box 44"/>
          <p:cNvSpPr txBox="1">
            <a:spLocks noChangeArrowheads="1"/>
          </p:cNvSpPr>
          <p:nvPr/>
        </p:nvSpPr>
        <p:spPr bwMode="auto">
          <a:xfrm>
            <a:off x="4681716" y="2653224"/>
            <a:ext cx="12618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experiment</a:t>
            </a:r>
          </a:p>
          <a:p>
            <a:r>
              <a:rPr lang="en-US" dirty="0" smtClean="0"/>
              <a:t>lasers</a:t>
            </a:r>
            <a:endParaRPr lang="en-US" dirty="0"/>
          </a:p>
        </p:txBody>
      </p:sp>
      <p:sp>
        <p:nvSpPr>
          <p:cNvPr id="51" name="Left Brace 50"/>
          <p:cNvSpPr/>
          <p:nvPr/>
        </p:nvSpPr>
        <p:spPr>
          <a:xfrm>
            <a:off x="5943600" y="2236410"/>
            <a:ext cx="325878" cy="15285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20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GLS_template_C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NGLS_template_CR.potx</Template>
  <TotalTime>10614</TotalTime>
  <Words>1429</Words>
  <Application>Microsoft Macintosh PowerPoint</Application>
  <PresentationFormat>On-screen Show (4:3)</PresentationFormat>
  <Paragraphs>401</Paragraphs>
  <Slides>29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NGLS_template_CR</vt:lpstr>
      <vt:lpstr>Equation</vt:lpstr>
      <vt:lpstr>Progress in CW-Timing Distribution for Future Light Sources</vt:lpstr>
      <vt:lpstr>Outline</vt:lpstr>
      <vt:lpstr>One timing channel</vt:lpstr>
      <vt:lpstr>Information flow in the receiver</vt:lpstr>
      <vt:lpstr>Next Generation Light Source</vt:lpstr>
      <vt:lpstr>Jitter Tolerances Estimated (CD0 Design)</vt:lpstr>
      <vt:lpstr>PowerPoint Presentation</vt:lpstr>
      <vt:lpstr>High reprate enables better sync</vt:lpstr>
      <vt:lpstr>An integrated timing approach</vt:lpstr>
      <vt:lpstr>X-ray/optical cross-correlator example</vt:lpstr>
      <vt:lpstr>Existing and developing CW systems</vt:lpstr>
      <vt:lpstr>Fermi@Elettra RF timing configuration</vt:lpstr>
      <vt:lpstr>The Fermi transmitter is compact</vt:lpstr>
      <vt:lpstr>Fermi@Elettra results</vt:lpstr>
      <vt:lpstr>LCLS laser timing configuration</vt:lpstr>
      <vt:lpstr>16 channel transmitter fits in a rack</vt:lpstr>
      <vt:lpstr>In-loop LCLS jitter</vt:lpstr>
      <vt:lpstr>LCLS experimental (out-of-loop) jitter</vt:lpstr>
      <vt:lpstr>SPX at APS proposed configuration</vt:lpstr>
      <vt:lpstr>Current SPX LLRF system results</vt:lpstr>
      <vt:lpstr>Some conclusions from experience</vt:lpstr>
      <vt:lpstr>LCLS user and maintenance interfaces</vt:lpstr>
      <vt:lpstr>Our laser jitter studies at LCLS</vt:lpstr>
      <vt:lpstr>Our laser jitter studies at LBNL</vt:lpstr>
      <vt:lpstr>Syncing CEP-stable laser to carrier</vt:lpstr>
      <vt:lpstr>Line picker/transmission experiment</vt:lpstr>
      <vt:lpstr>Laser sync experiment with Menlo</vt:lpstr>
      <vt:lpstr>Interferometer noise is small</vt:lpstr>
      <vt:lpstr>Conclusions</vt:lpstr>
    </vt:vector>
  </TitlesOfParts>
  <Company>Lawrence Berkeley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Caitlin Youngquist</dc:creator>
  <cp:lastModifiedBy>gang huang</cp:lastModifiedBy>
  <cp:revision>71</cp:revision>
  <cp:lastPrinted>2012-03-07T04:44:41Z</cp:lastPrinted>
  <dcterms:created xsi:type="dcterms:W3CDTF">2011-12-07T01:10:32Z</dcterms:created>
  <dcterms:modified xsi:type="dcterms:W3CDTF">2012-03-07T17:23:33Z</dcterms:modified>
</cp:coreProperties>
</file>