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35" r:id="rId2"/>
    <p:sldId id="384" r:id="rId3"/>
    <p:sldId id="418" r:id="rId4"/>
    <p:sldId id="525" r:id="rId5"/>
    <p:sldId id="544" r:id="rId6"/>
    <p:sldId id="545" r:id="rId7"/>
    <p:sldId id="530" r:id="rId8"/>
    <p:sldId id="551" r:id="rId9"/>
    <p:sldId id="550" r:id="rId10"/>
    <p:sldId id="553" r:id="rId11"/>
    <p:sldId id="554" r:id="rId12"/>
    <p:sldId id="555" r:id="rId13"/>
    <p:sldId id="556" r:id="rId14"/>
    <p:sldId id="557" r:id="rId15"/>
    <p:sldId id="558" r:id="rId16"/>
    <p:sldId id="559" r:id="rId17"/>
    <p:sldId id="477" r:id="rId18"/>
  </p:sldIdLst>
  <p:sldSz cx="9144000" cy="6858000" type="screen4x3"/>
  <p:notesSz cx="7099300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99FFCC"/>
    <a:srgbClr val="FF99FF"/>
    <a:srgbClr val="66FFFF"/>
    <a:srgbClr val="0000FF"/>
    <a:srgbClr val="FF3300"/>
    <a:srgbClr val="F7F7F7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16" autoAdjust="0"/>
    <p:restoredTop sz="93820" autoAdjust="0"/>
  </p:normalViewPr>
  <p:slideViewPr>
    <p:cSldViewPr snapToGrid="0">
      <p:cViewPr varScale="1">
        <p:scale>
          <a:sx n="56" d="100"/>
          <a:sy n="56" d="100"/>
        </p:scale>
        <p:origin x="-475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92" tIns="52495" rIns="104992" bIns="52495" numCol="1" anchor="t" anchorCtr="0" compatLnSpc="1">
            <a:prstTxWarp prst="textNoShape">
              <a:avLst/>
            </a:prstTxWarp>
          </a:bodyPr>
          <a:lstStyle>
            <a:lvl1pPr defTabSz="1050925">
              <a:defRPr sz="1400"/>
            </a:lvl1pPr>
          </a:lstStyle>
          <a:p>
            <a:endParaRPr lang="en-US" altLang="ja-JP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92" tIns="52495" rIns="104992" bIns="52495" numCol="1" anchor="t" anchorCtr="0" compatLnSpc="1">
            <a:prstTxWarp prst="textNoShape">
              <a:avLst/>
            </a:prstTxWarp>
          </a:bodyPr>
          <a:lstStyle>
            <a:lvl1pPr algn="r" defTabSz="1050925">
              <a:defRPr sz="1400"/>
            </a:lvl1pPr>
          </a:lstStyle>
          <a:p>
            <a:endParaRPr lang="en-US" altLang="ja-JP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92" tIns="52495" rIns="104992" bIns="52495" numCol="1" anchor="b" anchorCtr="0" compatLnSpc="1">
            <a:prstTxWarp prst="textNoShape">
              <a:avLst/>
            </a:prstTxWarp>
          </a:bodyPr>
          <a:lstStyle>
            <a:lvl1pPr defTabSz="1050925">
              <a:defRPr sz="1400"/>
            </a:lvl1pPr>
          </a:lstStyle>
          <a:p>
            <a:endParaRPr lang="en-US" altLang="ja-JP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92" tIns="52495" rIns="104992" bIns="52495" numCol="1" anchor="b" anchorCtr="0" compatLnSpc="1">
            <a:prstTxWarp prst="textNoShape">
              <a:avLst/>
            </a:prstTxWarp>
          </a:bodyPr>
          <a:lstStyle>
            <a:lvl1pPr algn="r" defTabSz="1050925">
              <a:defRPr sz="1400"/>
            </a:lvl1pPr>
          </a:lstStyle>
          <a:p>
            <a:fld id="{B7734FBE-7E59-4360-A3F3-F05BC60C260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71774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6" tIns="49493" rIns="98986" bIns="49493" numCol="1" anchor="t" anchorCtr="0" compatLnSpc="1">
            <a:prstTxWarp prst="textNoShape">
              <a:avLst/>
            </a:prstTxWarp>
          </a:bodyPr>
          <a:lstStyle>
            <a:lvl1pPr defTabSz="989013">
              <a:defRPr sz="1300"/>
            </a:lvl1pPr>
          </a:lstStyle>
          <a:p>
            <a:endParaRPr lang="en-US" altLang="ja-JP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6" tIns="49493" rIns="98986" bIns="49493" numCol="1" anchor="t" anchorCtr="0" compatLnSpc="1">
            <a:prstTxWarp prst="textNoShape">
              <a:avLst/>
            </a:prstTxWarp>
          </a:bodyPr>
          <a:lstStyle>
            <a:lvl1pPr algn="r" defTabSz="989013">
              <a:defRPr sz="1300"/>
            </a:lvl1pPr>
          </a:lstStyle>
          <a:p>
            <a:endParaRPr lang="en-US" altLang="ja-JP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2513"/>
            <a:ext cx="56769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6" tIns="49493" rIns="98986" bIns="49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6" tIns="49493" rIns="98986" bIns="49493" numCol="1" anchor="b" anchorCtr="0" compatLnSpc="1">
            <a:prstTxWarp prst="textNoShape">
              <a:avLst/>
            </a:prstTxWarp>
          </a:bodyPr>
          <a:lstStyle>
            <a:lvl1pPr defTabSz="989013">
              <a:defRPr sz="1300"/>
            </a:lvl1pPr>
          </a:lstStyle>
          <a:p>
            <a:endParaRPr lang="en-US" altLang="ja-JP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86" tIns="49493" rIns="98986" bIns="49493" numCol="1" anchor="b" anchorCtr="0" compatLnSpc="1">
            <a:prstTxWarp prst="textNoShape">
              <a:avLst/>
            </a:prstTxWarp>
          </a:bodyPr>
          <a:lstStyle>
            <a:lvl1pPr algn="r" defTabSz="989013">
              <a:defRPr sz="1300"/>
            </a:lvl1pPr>
          </a:lstStyle>
          <a:p>
            <a:fld id="{71EB401F-CF61-44BB-B063-A302347E151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21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EE9761-8221-4E8C-AEE9-6AA79E15A3BA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3993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9363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 lIns="99048" tIns="49524" rIns="99048" bIns="49524"/>
          <a:lstStyle/>
          <a:p>
            <a:pPr>
              <a:spcBef>
                <a:spcPct val="0"/>
              </a:spcBef>
            </a:pPr>
            <a:endParaRPr lang="ja-JP" altLang="ja-JP"/>
          </a:p>
        </p:txBody>
      </p:sp>
      <p:sp>
        <p:nvSpPr>
          <p:cNvPr id="399364" name="スライド番号プレースホルダ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804863" indent="-309563" defTabSz="990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238250" indent="-247650" defTabSz="990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733550" indent="-247650" defTabSz="990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228850" indent="-247650" defTabSz="990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/>
            <a:fld id="{2A36F6A4-63F6-4466-98D7-6993B617FCB3}" type="slidenum">
              <a:rPr lang="en-US" altLang="ja-JP" sz="1300">
                <a:latin typeface="Calibri" pitchFamily="34" charset="0"/>
              </a:rPr>
              <a:pPr algn="r"/>
              <a:t>5</a:t>
            </a:fld>
            <a:endParaRPr lang="en-US" altLang="ja-JP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E884D1-5600-49F6-ACCE-28AEC87E753F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4075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5175"/>
            <a:ext cx="5119688" cy="3840163"/>
          </a:xfrm>
          <a:ln/>
        </p:spPr>
      </p:sp>
      <p:sp>
        <p:nvSpPr>
          <p:cNvPr id="407555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</p:spPr>
        <p:txBody>
          <a:bodyPr lIns="95446" tIns="47724" rIns="95446" bIns="47724"/>
          <a:lstStyle/>
          <a:p>
            <a:endParaRPr lang="ja-JP" altLang="ja-JP"/>
          </a:p>
        </p:txBody>
      </p:sp>
      <p:sp>
        <p:nvSpPr>
          <p:cNvPr id="407556" name="スライド番号プレースホルダ 3"/>
          <p:cNvSpPr txBox="1">
            <a:spLocks noGrp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46" tIns="47724" rIns="95446" bIns="47724" anchor="b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76288" indent="-2984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95388" indent="-239713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73225" indent="-239713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151063" indent="-239713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608263" indent="-2397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3065463" indent="-2397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522663" indent="-2397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979863" indent="-2397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/>
            <a:fld id="{C53438BE-873B-4363-9DB7-6254A0AD2579}" type="slidenum">
              <a:rPr lang="en-US" altLang="ja-JP" sz="1300"/>
              <a:pPr algn="r"/>
              <a:t>8</a:t>
            </a:fld>
            <a:endParaRPr lang="en-US" altLang="ja-JP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KEK PF Review Committee Meeting 2006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91B3A-2934-4581-87BA-81DE59FB3A0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6887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KEK PF Review Committee Meeting 2006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3978D-E1E1-45B1-BEE9-5097262F95C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680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01027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01027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KEK PF Review Committee Meeting 2006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4F952-5E7F-465F-AE88-78F09E7FA50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0078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KEK PF Review Committee Meeting 2006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2811D-3D9A-4B95-82F9-4B1A4AC7D4C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7209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KEK PF Review Committee Meeting 2006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C5D96-5B07-435E-9BBB-CCFC8485F9A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27260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KEK PF Review Committee Meeting 2006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6B4A8-D3DF-4922-A126-26721890AF5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35128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KEK PF Review Committee Meeting 2006</a:t>
            </a: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5E1E4-E84B-4B8E-9FFB-E87591C0AEB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7597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KEK PF Review Committee Meeting 2006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6DE3A-8CD8-400E-8479-E2B5975ED13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3644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KEK PF Review Committee Meeting 2006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0392B-C005-4DE4-A590-C6FB2B1FF12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82445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KEK PF Review Committee Meeting 2006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BDC47-5DBB-4800-9192-5A88F2C28AC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9478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KEK PF Review Committee Meeting 2006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3B04F-43FA-43A6-9D63-5087F68A267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7932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82296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462713"/>
            <a:ext cx="5770563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altLang="ja-JP"/>
              <a:t>KEK PF Review Committee Meeting 2006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26487D-4968-4CAD-AF1D-1C40919BE64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95B9-0294-4B74-8A95-F9582AF87581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060575"/>
            <a:ext cx="8532813" cy="1295400"/>
          </a:xfrm>
        </p:spPr>
        <p:txBody>
          <a:bodyPr/>
          <a:lstStyle/>
          <a:p>
            <a:r>
              <a:rPr lang="en-US" altLang="ja-JP"/>
              <a:t>Plans of XFELO</a:t>
            </a:r>
            <a:br>
              <a:rPr lang="en-US" altLang="ja-JP"/>
            </a:br>
            <a:r>
              <a:rPr lang="en-US" altLang="ja-JP"/>
              <a:t>in Future ERL Facilities</a:t>
            </a:r>
          </a:p>
        </p:txBody>
      </p:sp>
      <p:sp>
        <p:nvSpPr>
          <p:cNvPr id="387075" name="Text Box 3"/>
          <p:cNvSpPr txBox="1">
            <a:spLocks noChangeArrowheads="1"/>
          </p:cNvSpPr>
          <p:nvPr/>
        </p:nvSpPr>
        <p:spPr bwMode="auto">
          <a:xfrm>
            <a:off x="2012950" y="3952875"/>
            <a:ext cx="514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2400"/>
              <a:t>Shogo Sakanaka</a:t>
            </a:r>
          </a:p>
        </p:txBody>
      </p:sp>
      <p:sp>
        <p:nvSpPr>
          <p:cNvPr id="387076" name="Text Box 4"/>
          <p:cNvSpPr txBox="1">
            <a:spLocks noChangeArrowheads="1"/>
          </p:cNvSpPr>
          <p:nvPr/>
        </p:nvSpPr>
        <p:spPr bwMode="auto">
          <a:xfrm>
            <a:off x="2133600" y="5838825"/>
            <a:ext cx="5559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/>
              <a:t>Talk at FLS2012, March 5-9, 2012, at Jefferson Lab.</a:t>
            </a:r>
          </a:p>
        </p:txBody>
      </p:sp>
      <p:sp>
        <p:nvSpPr>
          <p:cNvPr id="387077" name="Text Box 5"/>
          <p:cNvSpPr txBox="1">
            <a:spLocks noChangeArrowheads="1"/>
          </p:cNvSpPr>
          <p:nvPr/>
        </p:nvSpPr>
        <p:spPr bwMode="auto">
          <a:xfrm>
            <a:off x="1866900" y="4510088"/>
            <a:ext cx="5700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1600"/>
              <a:t>High Energy Accelerator Research Organization (KEK)</a:t>
            </a:r>
          </a:p>
        </p:txBody>
      </p:sp>
      <p:sp>
        <p:nvSpPr>
          <p:cNvPr id="387086" name="Text Box 14"/>
          <p:cNvSpPr txBox="1">
            <a:spLocks noChangeArrowheads="1"/>
          </p:cNvSpPr>
          <p:nvPr/>
        </p:nvSpPr>
        <p:spPr bwMode="auto">
          <a:xfrm>
            <a:off x="0" y="6491288"/>
            <a:ext cx="42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v1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F3742-5F35-4D5E-9335-CC205CE868CE}" type="slidenum">
              <a:rPr lang="en-US" altLang="ja-JP"/>
              <a:pPr/>
              <a:t>10</a:t>
            </a:fld>
            <a:endParaRPr lang="en-US" altLang="ja-JP"/>
          </a:p>
        </p:txBody>
      </p:sp>
      <p:pic>
        <p:nvPicPr>
          <p:cNvPr id="410626" name="Picture 9" descr="CLASSE 36 Header Red IPA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63" b="31305"/>
          <a:stretch>
            <a:fillRect/>
          </a:stretch>
        </p:blipFill>
        <p:spPr bwMode="auto">
          <a:xfrm>
            <a:off x="0" y="-450850"/>
            <a:ext cx="92059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27" name="Rectangle 5"/>
          <p:cNvSpPr>
            <a:spLocks noChangeArrowheads="1"/>
          </p:cNvSpPr>
          <p:nvPr/>
        </p:nvSpPr>
        <p:spPr bwMode="auto">
          <a:xfrm>
            <a:off x="769938" y="2601913"/>
            <a:ext cx="756285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 defTabSz="457200">
              <a:lnSpc>
                <a:spcPct val="130000"/>
              </a:lnSpc>
              <a:spcBef>
                <a:spcPct val="20000"/>
              </a:spcBef>
            </a:pPr>
            <a:r>
              <a:rPr kumimoji="0" lang="en-US" altLang="ja-JP" sz="3200">
                <a:latin typeface="Calibri" pitchFamily="34" charset="0"/>
              </a:rPr>
              <a:t>2. XFELO Plans for Cornell’s X-ray ERL</a:t>
            </a:r>
          </a:p>
        </p:txBody>
      </p:sp>
      <p:sp>
        <p:nvSpPr>
          <p:cNvPr id="410628" name="Text Box 6"/>
          <p:cNvSpPr txBox="1">
            <a:spLocks noChangeArrowheads="1"/>
          </p:cNvSpPr>
          <p:nvPr/>
        </p:nvSpPr>
        <p:spPr bwMode="auto">
          <a:xfrm>
            <a:off x="2487613" y="3779838"/>
            <a:ext cx="48260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kumimoji="0" lang="en-US" altLang="ja-JP">
                <a:latin typeface="Calibri" pitchFamily="34" charset="0"/>
              </a:rPr>
              <a:t>As described in the</a:t>
            </a:r>
          </a:p>
          <a:p>
            <a:endParaRPr kumimoji="0" lang="en-US" altLang="ja-JP">
              <a:latin typeface="Calibri" pitchFamily="34" charset="0"/>
            </a:endParaRPr>
          </a:p>
          <a:p>
            <a:r>
              <a:rPr kumimoji="0" lang="en-US" altLang="ja-JP">
                <a:latin typeface="Calibri" pitchFamily="34" charset="0"/>
              </a:rPr>
              <a:t>Cornell Energy Recovery Linac</a:t>
            </a:r>
          </a:p>
          <a:p>
            <a:r>
              <a:rPr kumimoji="0" lang="en-US" altLang="ja-JP">
                <a:latin typeface="Calibri" pitchFamily="34" charset="0"/>
              </a:rPr>
              <a:t>Project Definition Design Report</a:t>
            </a:r>
          </a:p>
          <a:p>
            <a:endParaRPr kumimoji="0" lang="en-US" altLang="ja-JP">
              <a:latin typeface="Calibri" pitchFamily="34" charset="0"/>
            </a:endParaRPr>
          </a:p>
          <a:p>
            <a:r>
              <a:rPr kumimoji="0" lang="en-US" altLang="ja-JP">
                <a:latin typeface="Calibri" pitchFamily="34" charset="0"/>
              </a:rPr>
              <a:t>Eds. Georg Hoffstaetter, Sol Gruner, Maury Tigner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E509-9CC0-4B85-9360-7672C354ADAD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12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4FE0574D-F316-4786-9C59-8BEA35190D02}" type="slidenum">
              <a:rPr kumimoji="0" lang="en-US" altLang="ja-JP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kumimoji="0" lang="en-US" altLang="ja-JP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11651" name="Text Box 2"/>
          <p:cNvSpPr txBox="1">
            <a:spLocks noChangeArrowheads="1"/>
          </p:cNvSpPr>
          <p:nvPr/>
        </p:nvSpPr>
        <p:spPr bwMode="auto">
          <a:xfrm>
            <a:off x="8008938" y="889000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endParaRPr kumimoji="0" lang="ja-JP" altLang="ja-JP" sz="900">
              <a:latin typeface="Symbol" pitchFamily="18" charset="2"/>
            </a:endParaRPr>
          </a:p>
        </p:txBody>
      </p:sp>
      <p:sp>
        <p:nvSpPr>
          <p:cNvPr id="411652" name="Text Box 3"/>
          <p:cNvSpPr txBox="1">
            <a:spLocks noChangeArrowheads="1"/>
          </p:cNvSpPr>
          <p:nvPr/>
        </p:nvSpPr>
        <p:spPr bwMode="auto">
          <a:xfrm>
            <a:off x="1166813" y="312738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endParaRPr kumimoji="0" lang="ja-JP" altLang="ja-JP" sz="900">
              <a:latin typeface="Symbol" pitchFamily="18" charset="2"/>
            </a:endParaRPr>
          </a:p>
        </p:txBody>
      </p:sp>
      <p:pic>
        <p:nvPicPr>
          <p:cNvPr id="411653" name="Picture 9" descr="CLASSE 36 Header Red IPA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63" b="31305"/>
          <a:stretch>
            <a:fillRect/>
          </a:stretch>
        </p:blipFill>
        <p:spPr bwMode="auto">
          <a:xfrm>
            <a:off x="0" y="-450850"/>
            <a:ext cx="92059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654" name="TextBox 11"/>
          <p:cNvSpPr txBox="1">
            <a:spLocks noChangeArrowheads="1"/>
          </p:cNvSpPr>
          <p:nvPr/>
        </p:nvSpPr>
        <p:spPr bwMode="auto">
          <a:xfrm>
            <a:off x="4200525" y="220663"/>
            <a:ext cx="2847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kumimoji="0" lang="en-US" altLang="ja-JP" sz="2400">
                <a:solidFill>
                  <a:schemeClr val="bg1"/>
                </a:solidFill>
                <a:latin typeface="Georgia" pitchFamily="18" charset="0"/>
              </a:rPr>
              <a:t>Cornell ERL Layout</a:t>
            </a:r>
          </a:p>
        </p:txBody>
      </p:sp>
      <p:pic>
        <p:nvPicPr>
          <p:cNvPr id="411655" name="Picture 8" descr="layout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76313"/>
            <a:ext cx="86868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56" name="Picture 9" descr="O_beta_eta_labeled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82"/>
          <a:stretch>
            <a:fillRect/>
          </a:stretch>
        </p:blipFill>
        <p:spPr bwMode="auto">
          <a:xfrm>
            <a:off x="279400" y="4414838"/>
            <a:ext cx="86328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657" name="TextBox 1"/>
          <p:cNvSpPr txBox="1">
            <a:spLocks noChangeArrowheads="1"/>
          </p:cNvSpPr>
          <p:nvPr/>
        </p:nvSpPr>
        <p:spPr bwMode="auto">
          <a:xfrm>
            <a:off x="157163" y="5643563"/>
            <a:ext cx="89154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kumimoji="0" lang="en-US" altLang="ja-JP">
                <a:latin typeface="Calibri" pitchFamily="34" charset="0"/>
              </a:rPr>
              <a:t>The 15MeV injector </a:t>
            </a:r>
            <a:r>
              <a:rPr kumimoji="0" lang="en-US" altLang="ja-JP" b="1">
                <a:solidFill>
                  <a:schemeClr val="accent2"/>
                </a:solidFill>
                <a:latin typeface="Calibri" pitchFamily="34" charset="0"/>
              </a:rPr>
              <a:t>IN</a:t>
            </a:r>
            <a:r>
              <a:rPr kumimoji="0" lang="en-US" altLang="ja-JP">
                <a:latin typeface="Calibri" pitchFamily="34" charset="0"/>
              </a:rPr>
              <a:t> sends electrons into a 2.8GeV Linac </a:t>
            </a:r>
            <a:r>
              <a:rPr kumimoji="0" lang="en-US" altLang="ja-JP" b="1">
                <a:solidFill>
                  <a:schemeClr val="accent2"/>
                </a:solidFill>
                <a:latin typeface="Calibri" pitchFamily="34" charset="0"/>
              </a:rPr>
              <a:t>LA</a:t>
            </a:r>
            <a:r>
              <a:rPr kumimoji="0" lang="en-US" altLang="ja-JP">
                <a:latin typeface="Calibri" pitchFamily="34" charset="0"/>
              </a:rPr>
              <a:t> to be turned around by </a:t>
            </a:r>
            <a:r>
              <a:rPr kumimoji="0" lang="en-US" altLang="ja-JP" b="1">
                <a:solidFill>
                  <a:srgbClr val="C0504D"/>
                </a:solidFill>
                <a:latin typeface="Calibri" pitchFamily="34" charset="0"/>
              </a:rPr>
              <a:t>TA</a:t>
            </a:r>
            <a:r>
              <a:rPr kumimoji="0" lang="en-US" altLang="ja-JP">
                <a:latin typeface="Calibri" pitchFamily="34" charset="0"/>
              </a:rPr>
              <a:t> into a 2.2GeV Linac </a:t>
            </a:r>
            <a:r>
              <a:rPr kumimoji="0" lang="en-US" altLang="ja-JP" b="1">
                <a:solidFill>
                  <a:srgbClr val="C0504D"/>
                </a:solidFill>
                <a:latin typeface="Calibri" pitchFamily="34" charset="0"/>
              </a:rPr>
              <a:t>LB</a:t>
            </a:r>
            <a:r>
              <a:rPr kumimoji="0" lang="en-US" altLang="ja-JP">
                <a:latin typeface="Calibri" pitchFamily="34" charset="0"/>
              </a:rPr>
              <a:t>. After X-ray production in the south arc </a:t>
            </a:r>
            <a:r>
              <a:rPr kumimoji="0" lang="en-US" altLang="ja-JP" b="1">
                <a:solidFill>
                  <a:srgbClr val="C0504D"/>
                </a:solidFill>
                <a:latin typeface="Calibri" pitchFamily="34" charset="0"/>
              </a:rPr>
              <a:t>SA</a:t>
            </a:r>
            <a:r>
              <a:rPr kumimoji="0" lang="en-US" altLang="ja-JP">
                <a:latin typeface="Calibri" pitchFamily="34" charset="0"/>
              </a:rPr>
              <a:t>, return through </a:t>
            </a:r>
            <a:r>
              <a:rPr kumimoji="0" lang="en-US" altLang="ja-JP" b="1">
                <a:solidFill>
                  <a:srgbClr val="C0504D"/>
                </a:solidFill>
                <a:latin typeface="Calibri" pitchFamily="34" charset="0"/>
              </a:rPr>
              <a:t>CE</a:t>
            </a:r>
            <a:r>
              <a:rPr kumimoji="0" lang="en-US" altLang="ja-JP">
                <a:latin typeface="Calibri" pitchFamily="34" charset="0"/>
              </a:rPr>
              <a:t>sr and X-rays in the north arc </a:t>
            </a:r>
            <a:r>
              <a:rPr kumimoji="0" lang="en-US" altLang="ja-JP" b="1">
                <a:solidFill>
                  <a:srgbClr val="C0504D"/>
                </a:solidFill>
                <a:latin typeface="Calibri" pitchFamily="34" charset="0"/>
              </a:rPr>
              <a:t>NA</a:t>
            </a:r>
            <a:r>
              <a:rPr kumimoji="0" lang="en-US" altLang="ja-JP">
                <a:latin typeface="Calibri" pitchFamily="34" charset="0"/>
              </a:rPr>
              <a:t>, the beam energy is recovered in the Linacs before being stopped at DU.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FA69-D8F2-4B1A-91D9-042DA81C5248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12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BE60DC90-27EA-4595-916D-99B94F49ED43}" type="slidenum">
              <a:rPr kumimoji="0" lang="en-US" altLang="ja-JP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kumimoji="0" lang="en-US" altLang="ja-JP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12675" name="Text Box 2"/>
          <p:cNvSpPr txBox="1">
            <a:spLocks noChangeArrowheads="1"/>
          </p:cNvSpPr>
          <p:nvPr/>
        </p:nvSpPr>
        <p:spPr bwMode="auto">
          <a:xfrm>
            <a:off x="8008938" y="889000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endParaRPr kumimoji="0" lang="ja-JP" altLang="ja-JP" sz="900">
              <a:latin typeface="Symbol" pitchFamily="18" charset="2"/>
            </a:endParaRPr>
          </a:p>
        </p:txBody>
      </p:sp>
      <p:sp>
        <p:nvSpPr>
          <p:cNvPr id="412676" name="Text Box 3"/>
          <p:cNvSpPr txBox="1">
            <a:spLocks noChangeArrowheads="1"/>
          </p:cNvSpPr>
          <p:nvPr/>
        </p:nvSpPr>
        <p:spPr bwMode="auto">
          <a:xfrm>
            <a:off x="1166813" y="312738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endParaRPr kumimoji="0" lang="ja-JP" altLang="ja-JP" sz="900">
              <a:latin typeface="Symbol" pitchFamily="18" charset="2"/>
            </a:endParaRPr>
          </a:p>
        </p:txBody>
      </p:sp>
      <p:pic>
        <p:nvPicPr>
          <p:cNvPr id="412677" name="Picture 9" descr="CLASSE 36 Header Red IPA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63" b="31305"/>
          <a:stretch>
            <a:fillRect/>
          </a:stretch>
        </p:blipFill>
        <p:spPr bwMode="auto">
          <a:xfrm>
            <a:off x="0" y="-450850"/>
            <a:ext cx="92059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678" name="TextBox 11"/>
          <p:cNvSpPr txBox="1">
            <a:spLocks noChangeArrowheads="1"/>
          </p:cNvSpPr>
          <p:nvPr/>
        </p:nvSpPr>
        <p:spPr bwMode="auto">
          <a:xfrm>
            <a:off x="4100513" y="187325"/>
            <a:ext cx="430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kumimoji="0" lang="en-US" altLang="ja-JP" sz="2400">
                <a:solidFill>
                  <a:schemeClr val="bg1"/>
                </a:solidFill>
                <a:latin typeface="Georgia" pitchFamily="18" charset="0"/>
              </a:rPr>
              <a:t>Start to End simulation results</a:t>
            </a:r>
          </a:p>
        </p:txBody>
      </p:sp>
      <p:pic>
        <p:nvPicPr>
          <p:cNvPr id="41267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833438"/>
            <a:ext cx="7345363" cy="359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8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81"/>
          <a:stretch>
            <a:fillRect/>
          </a:stretch>
        </p:blipFill>
        <p:spPr bwMode="auto">
          <a:xfrm>
            <a:off x="754063" y="4418013"/>
            <a:ext cx="7508875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58838" y="889000"/>
            <a:ext cx="966787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49C3-9376-4E77-93D7-82BA8879BFBB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12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3795D27B-F992-4B84-AD6D-53607B832EF7}" type="slidenum">
              <a:rPr kumimoji="0" lang="en-US" altLang="ja-JP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kumimoji="0" lang="en-US" altLang="ja-JP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13699" name="Text Box 2"/>
          <p:cNvSpPr txBox="1">
            <a:spLocks noChangeArrowheads="1"/>
          </p:cNvSpPr>
          <p:nvPr/>
        </p:nvSpPr>
        <p:spPr bwMode="auto">
          <a:xfrm>
            <a:off x="8085138" y="1485900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endParaRPr kumimoji="0" lang="ja-JP" altLang="ja-JP" sz="900">
              <a:latin typeface="Symbol" pitchFamily="18" charset="2"/>
            </a:endParaRPr>
          </a:p>
        </p:txBody>
      </p:sp>
      <p:sp>
        <p:nvSpPr>
          <p:cNvPr id="413700" name="Text Box 3"/>
          <p:cNvSpPr txBox="1">
            <a:spLocks noChangeArrowheads="1"/>
          </p:cNvSpPr>
          <p:nvPr/>
        </p:nvSpPr>
        <p:spPr bwMode="auto">
          <a:xfrm>
            <a:off x="1166813" y="312738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endParaRPr kumimoji="0" lang="ja-JP" altLang="ja-JP" sz="900">
              <a:latin typeface="Symbol" pitchFamily="18" charset="2"/>
            </a:endParaRPr>
          </a:p>
        </p:txBody>
      </p:sp>
      <p:pic>
        <p:nvPicPr>
          <p:cNvPr id="413701" name="Picture 9" descr="CLASSE 36 Header Red IPA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63" b="31305"/>
          <a:stretch>
            <a:fillRect/>
          </a:stretch>
        </p:blipFill>
        <p:spPr bwMode="auto">
          <a:xfrm>
            <a:off x="0" y="-450850"/>
            <a:ext cx="92059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702" name="TextBox 11"/>
          <p:cNvSpPr txBox="1">
            <a:spLocks noChangeArrowheads="1"/>
          </p:cNvSpPr>
          <p:nvPr/>
        </p:nvSpPr>
        <p:spPr bwMode="auto">
          <a:xfrm>
            <a:off x="4100513" y="225425"/>
            <a:ext cx="3824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kumimoji="0" lang="en-US" altLang="ja-JP" sz="2400">
                <a:solidFill>
                  <a:schemeClr val="bg1"/>
                </a:solidFill>
                <a:latin typeface="Georgia" pitchFamily="18" charset="0"/>
              </a:rPr>
              <a:t>Existing Prototype Injector</a:t>
            </a:r>
          </a:p>
        </p:txBody>
      </p:sp>
      <p:grpSp>
        <p:nvGrpSpPr>
          <p:cNvPr id="413703" name="Group 63"/>
          <p:cNvGrpSpPr>
            <a:grpSpLocks/>
          </p:cNvGrpSpPr>
          <p:nvPr/>
        </p:nvGrpSpPr>
        <p:grpSpPr bwMode="auto">
          <a:xfrm>
            <a:off x="304800" y="977900"/>
            <a:ext cx="8686800" cy="2233613"/>
            <a:chOff x="144" y="432"/>
            <a:chExt cx="5472" cy="1407"/>
          </a:xfrm>
        </p:grpSpPr>
        <p:pic>
          <p:nvPicPr>
            <p:cNvPr id="413704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354"/>
            <a:stretch>
              <a:fillRect/>
            </a:stretch>
          </p:blipFill>
          <p:spPr bwMode="auto">
            <a:xfrm>
              <a:off x="144" y="768"/>
              <a:ext cx="5472" cy="1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705" name="Line 42"/>
            <p:cNvSpPr>
              <a:spLocks noChangeShapeType="1"/>
            </p:cNvSpPr>
            <p:nvPr/>
          </p:nvSpPr>
          <p:spPr bwMode="auto">
            <a:xfrm flipV="1">
              <a:off x="4608" y="1248"/>
              <a:ext cx="192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3706" name="Text Box 43"/>
            <p:cNvSpPr txBox="1">
              <a:spLocks noChangeArrowheads="1"/>
            </p:cNvSpPr>
            <p:nvPr/>
          </p:nvSpPr>
          <p:spPr bwMode="auto">
            <a:xfrm>
              <a:off x="4671" y="432"/>
              <a:ext cx="88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defTabSz="4572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defTabSz="4572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defTabSz="4572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defTabSz="4572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/>
              <a:r>
                <a:rPr kumimoji="0" lang="en-US" altLang="ja-JP" sz="1600">
                  <a:solidFill>
                    <a:srgbClr val="0033CC"/>
                  </a:solidFill>
                  <a:latin typeface="Optima"/>
                  <a:ea typeface="Optima"/>
                  <a:cs typeface="Optima"/>
                </a:rPr>
                <a:t>photocathode</a:t>
              </a:r>
            </a:p>
            <a:p>
              <a:pPr algn="ctr"/>
              <a:r>
                <a:rPr kumimoji="0" lang="en-US" altLang="ja-JP" sz="1600">
                  <a:solidFill>
                    <a:srgbClr val="0033CC"/>
                  </a:solidFill>
                  <a:latin typeface="Optima"/>
                  <a:ea typeface="Optima"/>
                  <a:cs typeface="Optima"/>
                </a:rPr>
                <a:t>DC gun</a:t>
              </a:r>
            </a:p>
          </p:txBody>
        </p:sp>
        <p:sp>
          <p:nvSpPr>
            <p:cNvPr id="413707" name="Text Box 44"/>
            <p:cNvSpPr txBox="1">
              <a:spLocks noChangeArrowheads="1"/>
            </p:cNvSpPr>
            <p:nvPr/>
          </p:nvSpPr>
          <p:spPr bwMode="auto">
            <a:xfrm>
              <a:off x="4322" y="1488"/>
              <a:ext cx="57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defTabSz="4572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defTabSz="4572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defTabSz="4572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defTabSz="4572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kumimoji="0" lang="en-US" altLang="ja-JP" sz="1600">
                  <a:solidFill>
                    <a:srgbClr val="0033CC"/>
                  </a:solidFill>
                  <a:latin typeface="Optima"/>
                  <a:ea typeface="Optima"/>
                  <a:cs typeface="Optima"/>
                </a:rPr>
                <a:t>buncher </a:t>
              </a:r>
            </a:p>
          </p:txBody>
        </p:sp>
        <p:sp>
          <p:nvSpPr>
            <p:cNvPr id="413708" name="Text Box 45"/>
            <p:cNvSpPr txBox="1">
              <a:spLocks noChangeArrowheads="1"/>
            </p:cNvSpPr>
            <p:nvPr/>
          </p:nvSpPr>
          <p:spPr bwMode="auto">
            <a:xfrm>
              <a:off x="3730" y="699"/>
              <a:ext cx="78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defTabSz="4572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defTabSz="4572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defTabSz="4572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defTabSz="4572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kumimoji="0" lang="en-US" altLang="ja-JP" sz="1600">
                  <a:solidFill>
                    <a:srgbClr val="0033CC"/>
                  </a:solidFill>
                  <a:latin typeface="Optima"/>
                  <a:ea typeface="Optima"/>
                  <a:cs typeface="Optima"/>
                </a:rPr>
                <a:t>cryomodule </a:t>
              </a:r>
            </a:p>
          </p:txBody>
        </p:sp>
        <p:sp>
          <p:nvSpPr>
            <p:cNvPr id="413709" name="Text Box 46"/>
            <p:cNvSpPr txBox="1">
              <a:spLocks noChangeArrowheads="1"/>
            </p:cNvSpPr>
            <p:nvPr/>
          </p:nvSpPr>
          <p:spPr bwMode="auto">
            <a:xfrm>
              <a:off x="240" y="816"/>
              <a:ext cx="69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defTabSz="4572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defTabSz="4572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defTabSz="4572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defTabSz="4572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kumimoji="0" lang="en-US" altLang="ja-JP" sz="1600">
                  <a:solidFill>
                    <a:srgbClr val="0033CC"/>
                  </a:solidFill>
                  <a:latin typeface="Optima"/>
                  <a:ea typeface="Optima"/>
                  <a:cs typeface="Optima"/>
                </a:rPr>
                <a:t>beam stop</a:t>
              </a:r>
            </a:p>
          </p:txBody>
        </p:sp>
        <p:sp>
          <p:nvSpPr>
            <p:cNvPr id="413710" name="Text Box 47"/>
            <p:cNvSpPr txBox="1">
              <a:spLocks noChangeArrowheads="1"/>
            </p:cNvSpPr>
            <p:nvPr/>
          </p:nvSpPr>
          <p:spPr bwMode="auto">
            <a:xfrm>
              <a:off x="1591" y="1488"/>
              <a:ext cx="148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defTabSz="4572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defTabSz="4572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defTabSz="4572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defTabSz="4572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kumimoji="0" lang="en-US" altLang="ja-JP" sz="1600">
                  <a:solidFill>
                    <a:srgbClr val="0033CC"/>
                  </a:solidFill>
                  <a:latin typeface="Optima"/>
                  <a:ea typeface="Optima"/>
                  <a:cs typeface="Optima"/>
                </a:rPr>
                <a:t>experimental beamlines</a:t>
              </a:r>
            </a:p>
          </p:txBody>
        </p:sp>
      </p:grpSp>
      <p:pic>
        <p:nvPicPr>
          <p:cNvPr id="413711" name="Picture 2" descr="51mA_run.p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3221038"/>
            <a:ext cx="4562475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712" name="TextBox 9"/>
          <p:cNvSpPr txBox="1">
            <a:spLocks noChangeArrowheads="1"/>
          </p:cNvSpPr>
          <p:nvPr/>
        </p:nvSpPr>
        <p:spPr bwMode="auto">
          <a:xfrm>
            <a:off x="4471988" y="3449638"/>
            <a:ext cx="432117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kumimoji="0" lang="en-US" altLang="ja-JP" sz="1400">
                <a:latin typeface="Georgia" pitchFamily="18" charset="0"/>
              </a:rPr>
              <a:t>Cornell currently operates a prototype ERL injector. The team has </a:t>
            </a:r>
            <a:r>
              <a:rPr lang="en-US" altLang="ja-JP" sz="1400">
                <a:latin typeface="Georgia" pitchFamily="18" charset="0"/>
              </a:rPr>
              <a:t>measured core emittances (the central 2/3 of the bunch) of </a:t>
            </a:r>
            <a:r>
              <a:rPr lang="en-US" altLang="ja-JP" sz="1400">
                <a:solidFill>
                  <a:srgbClr val="0000FF"/>
                </a:solidFill>
                <a:latin typeface="Georgia" pitchFamily="18" charset="0"/>
              </a:rPr>
              <a:t>0.3 mm-mrad for 80 pC </a:t>
            </a:r>
            <a:r>
              <a:rPr lang="en-US" altLang="ja-JP" sz="1400">
                <a:latin typeface="Georgia" pitchFamily="18" charset="0"/>
              </a:rPr>
              <a:t>bunches and </a:t>
            </a:r>
            <a:r>
              <a:rPr lang="en-US" altLang="ja-JP" sz="1400">
                <a:solidFill>
                  <a:srgbClr val="0000FF"/>
                </a:solidFill>
                <a:latin typeface="Georgia" pitchFamily="18" charset="0"/>
              </a:rPr>
              <a:t>0.15 mm-mrad for 20 </a:t>
            </a:r>
            <a:r>
              <a:rPr lang="en-US" altLang="ja-JP" sz="1400">
                <a:latin typeface="Georgia" pitchFamily="18" charset="0"/>
              </a:rPr>
              <a:t>pC bunches, and expect these numbers to improve as the gun voltage is increased.</a:t>
            </a:r>
            <a:endParaRPr kumimoji="0" lang="en-US" altLang="ja-JP" sz="1400">
              <a:latin typeface="Georgia" pitchFamily="18" charset="0"/>
            </a:endParaRPr>
          </a:p>
          <a:p>
            <a:endParaRPr kumimoji="0" lang="en-US" altLang="ja-JP" sz="1400">
              <a:latin typeface="Georgia" pitchFamily="18" charset="0"/>
            </a:endParaRPr>
          </a:p>
          <a:p>
            <a:r>
              <a:rPr kumimoji="0" lang="en-US" altLang="ja-JP" sz="1400">
                <a:latin typeface="Georgia" pitchFamily="18" charset="0"/>
              </a:rPr>
              <a:t> </a:t>
            </a:r>
            <a:r>
              <a:rPr lang="en-US" altLang="ja-JP" sz="1400">
                <a:latin typeface="Georgia" pitchFamily="18" charset="0"/>
              </a:rPr>
              <a:t>In February 2002, Cornell’s prototype injector delivered a continuous-duty current of </a:t>
            </a:r>
            <a:r>
              <a:rPr lang="en-US" altLang="ja-JP" sz="1400">
                <a:solidFill>
                  <a:srgbClr val="0000FF"/>
                </a:solidFill>
                <a:latin typeface="Georgia" pitchFamily="18" charset="0"/>
              </a:rPr>
              <a:t>50 mA</a:t>
            </a:r>
            <a:r>
              <a:rPr lang="en-US" altLang="ja-JP" sz="1400">
                <a:latin typeface="Georgia" pitchFamily="18" charset="0"/>
              </a:rPr>
              <a:t>. This is the </a:t>
            </a:r>
            <a:r>
              <a:rPr lang="en-US" altLang="ja-JP" sz="1400">
                <a:solidFill>
                  <a:srgbClr val="0000FF"/>
                </a:solidFill>
                <a:latin typeface="Georgia" pitchFamily="18" charset="0"/>
              </a:rPr>
              <a:t>world record</a:t>
            </a:r>
            <a:r>
              <a:rPr lang="en-US" altLang="ja-JP" sz="1400">
                <a:latin typeface="Georgia" pitchFamily="18" charset="0"/>
              </a:rPr>
              <a:t> for any laser-driven photocathode electron gun.</a:t>
            </a:r>
            <a:endParaRPr kumimoji="0" lang="en-US" altLang="ja-JP" sz="140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33EC-FF47-4129-9017-23B570B7B4DD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12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2049AD1C-E3CF-4742-8900-F4D87D62E17A}" type="slidenum">
              <a:rPr kumimoji="0" lang="en-US" altLang="ja-JP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kumimoji="0" lang="en-US" altLang="ja-JP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14723" name="Text Box 2"/>
          <p:cNvSpPr txBox="1">
            <a:spLocks noChangeArrowheads="1"/>
          </p:cNvSpPr>
          <p:nvPr/>
        </p:nvSpPr>
        <p:spPr bwMode="auto">
          <a:xfrm>
            <a:off x="8008938" y="889000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endParaRPr kumimoji="0" lang="ja-JP" altLang="ja-JP" sz="900">
              <a:latin typeface="Symbol" pitchFamily="18" charset="2"/>
            </a:endParaRPr>
          </a:p>
        </p:txBody>
      </p:sp>
      <p:sp>
        <p:nvSpPr>
          <p:cNvPr id="414724" name="Text Box 3"/>
          <p:cNvSpPr txBox="1">
            <a:spLocks noChangeArrowheads="1"/>
          </p:cNvSpPr>
          <p:nvPr/>
        </p:nvSpPr>
        <p:spPr bwMode="auto">
          <a:xfrm>
            <a:off x="1166813" y="312738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endParaRPr kumimoji="0" lang="ja-JP" altLang="ja-JP" sz="900">
              <a:latin typeface="Symbol" pitchFamily="18" charset="2"/>
            </a:endParaRPr>
          </a:p>
        </p:txBody>
      </p:sp>
      <p:pic>
        <p:nvPicPr>
          <p:cNvPr id="414725" name="Picture 7" descr="XFELO-layou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914400"/>
            <a:ext cx="8596313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4726" name="TextBox 9"/>
          <p:cNvSpPr txBox="1">
            <a:spLocks noChangeArrowheads="1"/>
          </p:cNvSpPr>
          <p:nvPr/>
        </p:nvSpPr>
        <p:spPr bwMode="auto">
          <a:xfrm>
            <a:off x="860425" y="4949825"/>
            <a:ext cx="733266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kumimoji="0" lang="en-US" altLang="ja-JP" sz="1400">
                <a:latin typeface="Georgia" pitchFamily="18" charset="0"/>
              </a:rPr>
              <a:t>The Cornell ERL normally injects electron bunches at 15 MeV, accelerates them to 2.8 GeV in Linac A (LA), and another 2.2 GeV in Linac B (LB) to yield 5 GeV in the user region, followed by deceleration. By taking an extra acceleration turn through LA, an </a:t>
            </a:r>
            <a:r>
              <a:rPr kumimoji="0" lang="en-US" altLang="ja-JP" sz="1400">
                <a:solidFill>
                  <a:srgbClr val="0000FF"/>
                </a:solidFill>
                <a:latin typeface="Georgia" pitchFamily="18" charset="0"/>
              </a:rPr>
              <a:t>XFELO could be operated at 7.8 GeV</a:t>
            </a:r>
            <a:r>
              <a:rPr kumimoji="0" lang="en-US" altLang="ja-JP" sz="1400">
                <a:latin typeface="Georgia" pitchFamily="18" charset="0"/>
              </a:rPr>
              <a:t>.</a:t>
            </a:r>
          </a:p>
        </p:txBody>
      </p:sp>
      <p:pic>
        <p:nvPicPr>
          <p:cNvPr id="414727" name="Picture 9" descr="CLASSE 36 Header Red IPA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10" b="31305"/>
          <a:stretch>
            <a:fillRect/>
          </a:stretch>
        </p:blipFill>
        <p:spPr bwMode="auto">
          <a:xfrm>
            <a:off x="0" y="-45085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4728" name="TextBox 11"/>
          <p:cNvSpPr txBox="1">
            <a:spLocks noChangeArrowheads="1"/>
          </p:cNvSpPr>
          <p:nvPr/>
        </p:nvSpPr>
        <p:spPr bwMode="auto">
          <a:xfrm>
            <a:off x="4024313" y="234950"/>
            <a:ext cx="4779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kumimoji="0" lang="en-US" altLang="ja-JP" sz="2400">
                <a:solidFill>
                  <a:schemeClr val="bg1"/>
                </a:solidFill>
                <a:latin typeface="Georgia" pitchFamily="18" charset="0"/>
              </a:rPr>
              <a:t>XFELO Option in the Cornell ERL</a:t>
            </a:r>
          </a:p>
        </p:txBody>
      </p:sp>
      <p:sp>
        <p:nvSpPr>
          <p:cNvPr id="414729" name="Rectangle 12"/>
          <p:cNvSpPr>
            <a:spLocks noChangeArrowheads="1"/>
          </p:cNvSpPr>
          <p:nvPr/>
        </p:nvSpPr>
        <p:spPr bwMode="auto">
          <a:xfrm>
            <a:off x="8380413" y="6316663"/>
            <a:ext cx="344487" cy="214312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kumimoji="0" lang="ja-JP" altLang="ja-JP">
              <a:latin typeface="Calibri" pitchFamily="34" charset="0"/>
            </a:endParaRPr>
          </a:p>
        </p:txBody>
      </p:sp>
      <p:sp>
        <p:nvSpPr>
          <p:cNvPr id="414730" name="TextBox 10"/>
          <p:cNvSpPr txBox="1">
            <a:spLocks noChangeArrowheads="1"/>
          </p:cNvSpPr>
          <p:nvPr/>
        </p:nvSpPr>
        <p:spPr bwMode="auto">
          <a:xfrm>
            <a:off x="6561138" y="6345238"/>
            <a:ext cx="2232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kumimoji="0" lang="en-US" altLang="ja-JP" sz="1400">
                <a:latin typeface="Georgia" pitchFamily="18" charset="0"/>
              </a:rPr>
              <a:t>[Cornell ERL PDDR 2011]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29BC-4495-4D14-B9DD-9B482105CA01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12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2CE7FFC6-5019-4E4D-B3A5-30B03B177862}" type="slidenum">
              <a:rPr kumimoji="0" lang="en-US" altLang="ja-JP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kumimoji="0" lang="en-US" altLang="ja-JP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15747" name="Text Box 2"/>
          <p:cNvSpPr txBox="1">
            <a:spLocks noChangeArrowheads="1"/>
          </p:cNvSpPr>
          <p:nvPr/>
        </p:nvSpPr>
        <p:spPr bwMode="auto">
          <a:xfrm>
            <a:off x="8008938" y="889000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endParaRPr kumimoji="0" lang="ja-JP" altLang="ja-JP" sz="900">
              <a:latin typeface="Symbol" pitchFamily="18" charset="2"/>
            </a:endParaRPr>
          </a:p>
        </p:txBody>
      </p:sp>
      <p:sp>
        <p:nvSpPr>
          <p:cNvPr id="415748" name="Text Box 3"/>
          <p:cNvSpPr txBox="1">
            <a:spLocks noChangeArrowheads="1"/>
          </p:cNvSpPr>
          <p:nvPr/>
        </p:nvSpPr>
        <p:spPr bwMode="auto">
          <a:xfrm>
            <a:off x="1166813" y="312738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endParaRPr kumimoji="0" lang="ja-JP" altLang="ja-JP" sz="900">
              <a:latin typeface="Symbol" pitchFamily="18" charset="2"/>
            </a:endParaRPr>
          </a:p>
        </p:txBody>
      </p:sp>
      <p:pic>
        <p:nvPicPr>
          <p:cNvPr id="415749" name="Picture 9" descr="CLASSE 36 Header Red IPA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63" b="31305"/>
          <a:stretch>
            <a:fillRect/>
          </a:stretch>
        </p:blipFill>
        <p:spPr bwMode="auto">
          <a:xfrm>
            <a:off x="0" y="-450850"/>
            <a:ext cx="92059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5750" name="TextBox 11"/>
          <p:cNvSpPr txBox="1">
            <a:spLocks noChangeArrowheads="1"/>
          </p:cNvSpPr>
          <p:nvPr/>
        </p:nvSpPr>
        <p:spPr bwMode="auto">
          <a:xfrm>
            <a:off x="4052888" y="206375"/>
            <a:ext cx="491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kumimoji="0" lang="en-US" altLang="ja-JP" sz="2400">
                <a:solidFill>
                  <a:schemeClr val="bg1"/>
                </a:solidFill>
                <a:latin typeface="Georgia" pitchFamily="18" charset="0"/>
              </a:rPr>
              <a:t>XFELO Options in the Cornell ERL</a:t>
            </a:r>
          </a:p>
        </p:txBody>
      </p:sp>
      <p:pic>
        <p:nvPicPr>
          <p:cNvPr id="41575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475"/>
            <a:ext cx="9144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75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3921125"/>
            <a:ext cx="52451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5753" name="TextBox 5"/>
          <p:cNvSpPr txBox="1">
            <a:spLocks noChangeArrowheads="1"/>
          </p:cNvSpPr>
          <p:nvPr/>
        </p:nvSpPr>
        <p:spPr bwMode="auto">
          <a:xfrm>
            <a:off x="5476875" y="3892550"/>
            <a:ext cx="34544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kumimoji="0" lang="en-US" altLang="ja-JP">
                <a:latin typeface="Georgia" pitchFamily="18" charset="0"/>
              </a:rPr>
              <a:t>The  design also allows for an </a:t>
            </a:r>
            <a:r>
              <a:rPr kumimoji="0" lang="en-US" altLang="ja-JP">
                <a:solidFill>
                  <a:srgbClr val="0000FF"/>
                </a:solidFill>
                <a:latin typeface="Georgia" pitchFamily="18" charset="0"/>
              </a:rPr>
              <a:t>extracted beamline (EX) </a:t>
            </a:r>
            <a:r>
              <a:rPr kumimoji="0" lang="en-US" altLang="ja-JP">
                <a:latin typeface="Georgia" pitchFamily="18" charset="0"/>
              </a:rPr>
              <a:t>that can compress 5 GeV bunches directly out of LB for accelerator physics experiments, including a </a:t>
            </a:r>
            <a:r>
              <a:rPr kumimoji="0" lang="en-US" altLang="ja-JP">
                <a:solidFill>
                  <a:srgbClr val="0000FF"/>
                </a:solidFill>
                <a:latin typeface="Georgia" pitchFamily="18" charset="0"/>
              </a:rPr>
              <a:t>5 GeV XFELO</a:t>
            </a:r>
            <a:r>
              <a:rPr kumimoji="0" lang="en-US" altLang="ja-JP">
                <a:latin typeface="Georgia" pitchFamily="18" charset="0"/>
              </a:rPr>
              <a:t>.</a:t>
            </a:r>
          </a:p>
          <a:p>
            <a:endParaRPr kumimoji="0" lang="en-US" altLang="ja-JP">
              <a:latin typeface="Georgia" pitchFamily="18" charset="0"/>
            </a:endParaRPr>
          </a:p>
          <a:p>
            <a:r>
              <a:rPr kumimoji="0" lang="en-US" altLang="ja-JP">
                <a:latin typeface="Georgia" pitchFamily="18" charset="0"/>
              </a:rPr>
              <a:t>Nonlinear optics in the Linac region allows for a very simple bunch compressor.</a:t>
            </a:r>
          </a:p>
          <a:p>
            <a:endParaRPr kumimoji="0" lang="en-US" altLang="ja-JP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39BE-0FB8-4ECF-94C1-9B53FD15B500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12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AC1D5F13-90E6-4ADA-BD44-AA03BDE38375}" type="slidenum">
              <a:rPr kumimoji="0" lang="en-US" altLang="ja-JP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kumimoji="0" lang="en-US" altLang="ja-JP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16771" name="Text Box 2"/>
          <p:cNvSpPr txBox="1">
            <a:spLocks noChangeArrowheads="1"/>
          </p:cNvSpPr>
          <p:nvPr/>
        </p:nvSpPr>
        <p:spPr bwMode="auto">
          <a:xfrm>
            <a:off x="8008938" y="889000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endParaRPr kumimoji="0" lang="ja-JP" altLang="ja-JP" sz="900">
              <a:latin typeface="Symbol" pitchFamily="18" charset="2"/>
            </a:endParaRPr>
          </a:p>
        </p:txBody>
      </p:sp>
      <p:sp>
        <p:nvSpPr>
          <p:cNvPr id="416772" name="Text Box 3"/>
          <p:cNvSpPr txBox="1">
            <a:spLocks noChangeArrowheads="1"/>
          </p:cNvSpPr>
          <p:nvPr/>
        </p:nvSpPr>
        <p:spPr bwMode="auto">
          <a:xfrm>
            <a:off x="1166813" y="312738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endParaRPr kumimoji="0" lang="ja-JP" altLang="ja-JP" sz="900">
              <a:latin typeface="Symbol" pitchFamily="18" charset="2"/>
            </a:endParaRPr>
          </a:p>
        </p:txBody>
      </p:sp>
      <p:pic>
        <p:nvPicPr>
          <p:cNvPr id="416773" name="Picture 9" descr="CLASSE 36 Header Red IPA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63" b="31305"/>
          <a:stretch>
            <a:fillRect/>
          </a:stretch>
        </p:blipFill>
        <p:spPr bwMode="auto">
          <a:xfrm>
            <a:off x="0" y="-450850"/>
            <a:ext cx="92059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6774" name="TextBox 11"/>
          <p:cNvSpPr txBox="1">
            <a:spLocks noChangeArrowheads="1"/>
          </p:cNvSpPr>
          <p:nvPr/>
        </p:nvSpPr>
        <p:spPr bwMode="auto">
          <a:xfrm>
            <a:off x="4033838" y="225425"/>
            <a:ext cx="491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kumimoji="0" lang="en-US" altLang="ja-JP" sz="2400">
                <a:solidFill>
                  <a:schemeClr val="bg1"/>
                </a:solidFill>
                <a:latin typeface="Georgia" pitchFamily="18" charset="0"/>
              </a:rPr>
              <a:t>XFELO Options in the Cornell ERL</a:t>
            </a:r>
          </a:p>
        </p:txBody>
      </p:sp>
      <p:pic>
        <p:nvPicPr>
          <p:cNvPr id="416775" name="Picture 3" descr="XFELO_CDR_7GeV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1138238"/>
            <a:ext cx="577850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6776" name="TextBox 6"/>
          <p:cNvSpPr txBox="1">
            <a:spLocks noChangeArrowheads="1"/>
          </p:cNvSpPr>
          <p:nvPr/>
        </p:nvSpPr>
        <p:spPr bwMode="auto">
          <a:xfrm>
            <a:off x="1166813" y="4889500"/>
            <a:ext cx="724693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kumimoji="0" lang="en-US" altLang="ja-JP" sz="1400">
                <a:solidFill>
                  <a:srgbClr val="0000FF"/>
                </a:solidFill>
                <a:latin typeface="Georgia" pitchFamily="18" charset="0"/>
              </a:rPr>
              <a:t>Calculated intra-cavity power of a hard x-ray FEL Oscillator</a:t>
            </a:r>
            <a:r>
              <a:rPr kumimoji="0" lang="en-US" altLang="ja-JP" sz="1400">
                <a:latin typeface="Georgia" pitchFamily="18" charset="0"/>
              </a:rPr>
              <a:t> driven by the Cornell ERL at 7 GeV. Shown is the saturation power as a function of transverse beam emittance and bunch duration. A bunch charge of 25 pC is assumed, and the undulator has 3000 periods with a period length of 15 mm. The radiation wavelength is 0.103 nm. We assume losses in the resonator on the order of 15% per round trip, including a 4% out-coupled power.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FDD9-99CA-48C1-9F8C-B54C819BAD35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3. Summary</a:t>
            </a:r>
          </a:p>
        </p:txBody>
      </p:sp>
      <p:sp>
        <p:nvSpPr>
          <p:cNvPr id="301059" name="Rectangle 3"/>
          <p:cNvSpPr>
            <a:spLocks noChangeArrowheads="1"/>
          </p:cNvSpPr>
          <p:nvPr/>
        </p:nvSpPr>
        <p:spPr bwMode="auto">
          <a:xfrm>
            <a:off x="342900" y="1450975"/>
            <a:ext cx="8183563" cy="309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2000"/>
              <a:t>XFELO plans in future ERL facilities will boost the performance of these facilities.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2000"/>
              <a:t>Phased upgrade allows us to develop key technologies steadily.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2000"/>
              <a:t>Operating ERLs as multi-pass linacs is expected to be a cost-effective plan to realize the XFELO.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2000"/>
              <a:t>Harmonic lasing scheme may allow us to incorporate the XFELO into the return loop of ERL in KEK design.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B455-A8B5-4C4A-A1F7-73D70D4D3F4F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8008938" y="889000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ja-JP" sz="900">
              <a:latin typeface="Symbol" pitchFamily="18" charset="2"/>
            </a:endParaRPr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1166813" y="3127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ja-JP" sz="900">
              <a:latin typeface="Symbol" pitchFamily="18" charset="2"/>
            </a:endParaRPr>
          </a:p>
        </p:txBody>
      </p:sp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457200" y="115888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ja-JP" sz="2800">
                <a:solidFill>
                  <a:schemeClr val="tx2"/>
                </a:solidFill>
              </a:rPr>
              <a:t>Outline</a:t>
            </a:r>
          </a:p>
        </p:txBody>
      </p:sp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928688" y="1993900"/>
            <a:ext cx="766762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13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ja-JP" sz="2800"/>
              <a:t>XFELO Plan in KEK-ERL</a:t>
            </a:r>
          </a:p>
          <a:p>
            <a:pPr marL="609600" indent="-609600">
              <a:lnSpc>
                <a:spcPct val="130000"/>
              </a:lnSpc>
              <a:spcBef>
                <a:spcPct val="20000"/>
              </a:spcBef>
              <a:buFontTx/>
              <a:buAutoNum type="arabicPeriod"/>
            </a:pPr>
            <a:r>
              <a:rPr kumimoji="0" lang="en-US" altLang="ja-JP" sz="2800"/>
              <a:t>XFELO Plans for Cornell’s X-ray ERL</a:t>
            </a:r>
            <a:endParaRPr lang="en-US" altLang="ja-JP" sz="2800"/>
          </a:p>
          <a:p>
            <a:pPr marL="609600" indent="-609600">
              <a:lnSpc>
                <a:spcPct val="13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ja-JP" sz="2800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8D46-D329-431B-AC6F-1B9B181325DC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8008938" y="889000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ja-JP" sz="900">
              <a:latin typeface="Symbol" pitchFamily="18" charset="2"/>
            </a:endParaRPr>
          </a:p>
        </p:txBody>
      </p:sp>
      <p:sp>
        <p:nvSpPr>
          <p:cNvPr id="231427" name="Text Box 3"/>
          <p:cNvSpPr txBox="1">
            <a:spLocks noChangeArrowheads="1"/>
          </p:cNvSpPr>
          <p:nvPr/>
        </p:nvSpPr>
        <p:spPr bwMode="auto">
          <a:xfrm>
            <a:off x="1166813" y="3127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ja-JP" sz="900">
              <a:latin typeface="Symbol" pitchFamily="18" charset="2"/>
            </a:endParaRPr>
          </a:p>
        </p:txBody>
      </p:sp>
      <p:sp>
        <p:nvSpPr>
          <p:cNvPr id="231429" name="Rectangle 5"/>
          <p:cNvSpPr>
            <a:spLocks noChangeArrowheads="1"/>
          </p:cNvSpPr>
          <p:nvPr/>
        </p:nvSpPr>
        <p:spPr bwMode="auto">
          <a:xfrm>
            <a:off x="1906588" y="2860675"/>
            <a:ext cx="482917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13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ja-JP" sz="2800"/>
              <a:t>XFELO Plan in KEK-ERL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BE21-DC3A-4FC3-ADC5-A57BA09D9D9C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370690" name="Text Box 2"/>
          <p:cNvSpPr txBox="1">
            <a:spLocks noChangeArrowheads="1"/>
          </p:cNvSpPr>
          <p:nvPr/>
        </p:nvSpPr>
        <p:spPr bwMode="auto">
          <a:xfrm>
            <a:off x="8008938" y="889000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ja-JP" sz="900">
              <a:latin typeface="Symbol" pitchFamily="18" charset="2"/>
            </a:endParaRPr>
          </a:p>
        </p:txBody>
      </p:sp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1166813" y="3127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ja-JP" sz="900">
              <a:latin typeface="Symbol" pitchFamily="18" charset="2"/>
            </a:endParaRPr>
          </a:p>
        </p:txBody>
      </p:sp>
      <p:sp>
        <p:nvSpPr>
          <p:cNvPr id="370692" name="Rectangle 4"/>
          <p:cNvSpPr>
            <a:spLocks noChangeArrowheads="1"/>
          </p:cNvSpPr>
          <p:nvPr/>
        </p:nvSpPr>
        <p:spPr bwMode="auto">
          <a:xfrm>
            <a:off x="457200" y="115888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ja-JP" sz="2400">
                <a:solidFill>
                  <a:schemeClr val="tx2"/>
                </a:solidFill>
              </a:rPr>
              <a:t>3GeV ERL Light Source Plan at KEK</a:t>
            </a:r>
          </a:p>
        </p:txBody>
      </p:sp>
      <p:sp>
        <p:nvSpPr>
          <p:cNvPr id="370693" name="Rectangle 5"/>
          <p:cNvSpPr>
            <a:spLocks noChangeArrowheads="1"/>
          </p:cNvSpPr>
          <p:nvPr/>
        </p:nvSpPr>
        <p:spPr bwMode="auto">
          <a:xfrm>
            <a:off x="258763" y="1109663"/>
            <a:ext cx="4087812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9388" indent="-179388">
              <a:spcBef>
                <a:spcPct val="20000"/>
              </a:spcBef>
            </a:pPr>
            <a:r>
              <a:rPr lang="en-US" altLang="ja-JP">
                <a:solidFill>
                  <a:srgbClr val="0066FF"/>
                </a:solidFill>
              </a:rPr>
              <a:t>Needs for future light source at KEK</a:t>
            </a:r>
          </a:p>
          <a:p>
            <a:pPr marL="179388" indent="-179388">
              <a:spcBef>
                <a:spcPct val="20000"/>
              </a:spcBef>
              <a:buSzPct val="40000"/>
              <a:buFont typeface="Wingdings" pitchFamily="2" charset="2"/>
              <a:buChar char="l"/>
            </a:pPr>
            <a:r>
              <a:rPr lang="en-US" altLang="ja-JP" sz="1600"/>
              <a:t>Driving cutting-edge science</a:t>
            </a:r>
          </a:p>
          <a:p>
            <a:pPr marL="179388" indent="-179388">
              <a:spcBef>
                <a:spcPct val="20000"/>
              </a:spcBef>
              <a:buSzPct val="40000"/>
              <a:buFont typeface="Wingdings" pitchFamily="2" charset="2"/>
              <a:buChar char="l"/>
            </a:pPr>
            <a:r>
              <a:rPr lang="en-US" altLang="ja-JP" sz="1600"/>
              <a:t>Succeeding research at the Photon Factory (2.5 GeV and 6.5 GeV rings)</a:t>
            </a:r>
          </a:p>
        </p:txBody>
      </p:sp>
      <p:sp>
        <p:nvSpPr>
          <p:cNvPr id="370694" name="AutoShape 6"/>
          <p:cNvSpPr>
            <a:spLocks noChangeArrowheads="1"/>
          </p:cNvSpPr>
          <p:nvPr/>
        </p:nvSpPr>
        <p:spPr bwMode="auto">
          <a:xfrm>
            <a:off x="4187825" y="1474788"/>
            <a:ext cx="463550" cy="344487"/>
          </a:xfrm>
          <a:prstGeom prst="rightArrow">
            <a:avLst>
              <a:gd name="adj1" fmla="val 50000"/>
              <a:gd name="adj2" fmla="val 33641"/>
            </a:avLst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0695" name="AutoShape 7"/>
          <p:cNvSpPr>
            <a:spLocks noChangeArrowheads="1"/>
          </p:cNvSpPr>
          <p:nvPr/>
        </p:nvSpPr>
        <p:spPr bwMode="auto">
          <a:xfrm>
            <a:off x="4784725" y="1046163"/>
            <a:ext cx="4011613" cy="12128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0696" name="Text Box 8"/>
          <p:cNvSpPr txBox="1">
            <a:spLocks noChangeArrowheads="1"/>
          </p:cNvSpPr>
          <p:nvPr/>
        </p:nvSpPr>
        <p:spPr bwMode="auto">
          <a:xfrm>
            <a:off x="5078413" y="1220788"/>
            <a:ext cx="3282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3300"/>
                </a:solidFill>
              </a:rPr>
              <a:t>3-GeV ERL</a:t>
            </a:r>
            <a:r>
              <a:rPr lang="en-US" altLang="ja-JP">
                <a:solidFill>
                  <a:srgbClr val="0066FF"/>
                </a:solidFill>
              </a:rPr>
              <a:t> </a:t>
            </a:r>
            <a:r>
              <a:rPr lang="en-US" altLang="ja-JP">
                <a:solidFill>
                  <a:srgbClr val="0000FF"/>
                </a:solidFill>
              </a:rPr>
              <a:t>that is upgradable</a:t>
            </a:r>
          </a:p>
          <a:p>
            <a:r>
              <a:rPr lang="en-US" altLang="ja-JP">
                <a:solidFill>
                  <a:srgbClr val="0000FF"/>
                </a:solidFill>
              </a:rPr>
              <a:t>to an</a:t>
            </a:r>
            <a:r>
              <a:rPr lang="en-US" altLang="ja-JP">
                <a:solidFill>
                  <a:srgbClr val="0066FF"/>
                </a:solidFill>
              </a:rPr>
              <a:t> </a:t>
            </a:r>
            <a:r>
              <a:rPr lang="en-US" altLang="ja-JP">
                <a:solidFill>
                  <a:srgbClr val="FF3300"/>
                </a:solidFill>
              </a:rPr>
              <a:t>X-ray free-electron-laser </a:t>
            </a:r>
          </a:p>
          <a:p>
            <a:r>
              <a:rPr lang="en-US" altLang="ja-JP">
                <a:solidFill>
                  <a:srgbClr val="FF3300"/>
                </a:solidFill>
              </a:rPr>
              <a:t>oscillator (XFELO)</a:t>
            </a:r>
            <a:r>
              <a:rPr lang="en-US" altLang="ja-JP">
                <a:solidFill>
                  <a:srgbClr val="0000FF"/>
                </a:solidFill>
              </a:rPr>
              <a:t> [1]</a:t>
            </a:r>
          </a:p>
        </p:txBody>
      </p:sp>
      <p:pic>
        <p:nvPicPr>
          <p:cNvPr id="3706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20950"/>
            <a:ext cx="5976937" cy="4227513"/>
          </a:xfrm>
          <a:prstGeom prst="rect">
            <a:avLst/>
          </a:prstGeom>
          <a:solidFill>
            <a:srgbClr val="D3EB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0698" name="Rectangle 13"/>
          <p:cNvSpPr>
            <a:spLocks noChangeArrowheads="1"/>
          </p:cNvSpPr>
          <p:nvPr/>
        </p:nvSpPr>
        <p:spPr bwMode="auto">
          <a:xfrm>
            <a:off x="8229600" y="4897438"/>
            <a:ext cx="171450" cy="26670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ja-JP" altLang="ja-JP">
              <a:latin typeface="Calibri" pitchFamily="34" charset="0"/>
            </a:endParaRPr>
          </a:p>
        </p:txBody>
      </p:sp>
      <p:sp>
        <p:nvSpPr>
          <p:cNvPr id="370699" name="Text Box 14"/>
          <p:cNvSpPr txBox="1">
            <a:spLocks noChangeArrowheads="1"/>
          </p:cNvSpPr>
          <p:nvPr/>
        </p:nvSpPr>
        <p:spPr bwMode="auto">
          <a:xfrm>
            <a:off x="5084763" y="5113338"/>
            <a:ext cx="95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400">
                <a:solidFill>
                  <a:srgbClr val="FF0000"/>
                </a:solidFill>
              </a:rPr>
              <a:t>6 (7) GeV</a:t>
            </a:r>
            <a:endParaRPr lang="en-US" altLang="ja-JP" sz="1200">
              <a:solidFill>
                <a:srgbClr val="FF0000"/>
              </a:solidFill>
            </a:endParaRPr>
          </a:p>
        </p:txBody>
      </p:sp>
      <p:pic>
        <p:nvPicPr>
          <p:cNvPr id="3707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" t="2708" r="2419" b="71570"/>
          <a:stretch>
            <a:fillRect/>
          </a:stretch>
        </p:blipFill>
        <p:spPr bwMode="auto">
          <a:xfrm>
            <a:off x="6169025" y="4464050"/>
            <a:ext cx="2060575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0701" name="Line 9"/>
          <p:cNvSpPr>
            <a:spLocks noChangeShapeType="1"/>
          </p:cNvSpPr>
          <p:nvPr/>
        </p:nvSpPr>
        <p:spPr bwMode="auto">
          <a:xfrm>
            <a:off x="5343525" y="5030788"/>
            <a:ext cx="890588" cy="95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6499225" y="4752975"/>
            <a:ext cx="266700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7231063" y="4752975"/>
            <a:ext cx="2000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70704" name="AutoShape 15"/>
          <p:cNvSpPr>
            <a:spLocks noChangeArrowheads="1"/>
          </p:cNvSpPr>
          <p:nvPr/>
        </p:nvSpPr>
        <p:spPr bwMode="auto">
          <a:xfrm>
            <a:off x="315913" y="2755900"/>
            <a:ext cx="5934075" cy="37179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/>
            <a:endParaRPr lang="ja-JP" altLang="ja-JP">
              <a:latin typeface="Calibri" pitchFamily="34" charset="0"/>
            </a:endParaRPr>
          </a:p>
        </p:txBody>
      </p:sp>
      <p:sp>
        <p:nvSpPr>
          <p:cNvPr id="370705" name="Text Box 16"/>
          <p:cNvSpPr txBox="1">
            <a:spLocks noChangeArrowheads="1"/>
          </p:cNvSpPr>
          <p:nvPr/>
        </p:nvSpPr>
        <p:spPr bwMode="auto">
          <a:xfrm>
            <a:off x="663575" y="5632450"/>
            <a:ext cx="1655763" cy="620713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>
                <a:solidFill>
                  <a:srgbClr val="FF0000"/>
                </a:solidFill>
              </a:rPr>
              <a:t>3GeV ERL</a:t>
            </a:r>
          </a:p>
          <a:p>
            <a:r>
              <a:rPr lang="en-US" altLang="ja-JP" sz="1600">
                <a:solidFill>
                  <a:srgbClr val="FF0000"/>
                </a:solidFill>
              </a:rPr>
              <a:t>in the first stage</a:t>
            </a:r>
          </a:p>
        </p:txBody>
      </p:sp>
      <p:sp>
        <p:nvSpPr>
          <p:cNvPr id="370706" name="AutoShape 15"/>
          <p:cNvSpPr>
            <a:spLocks noChangeArrowheads="1"/>
          </p:cNvSpPr>
          <p:nvPr/>
        </p:nvSpPr>
        <p:spPr bwMode="auto">
          <a:xfrm>
            <a:off x="6094413" y="4338638"/>
            <a:ext cx="2681287" cy="162401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/>
            <a:endParaRPr lang="ja-JP" altLang="ja-JP">
              <a:latin typeface="Calibri" pitchFamily="34" charset="0"/>
            </a:endParaRPr>
          </a:p>
        </p:txBody>
      </p:sp>
      <p:sp>
        <p:nvSpPr>
          <p:cNvPr id="370707" name="Text Box 16"/>
          <p:cNvSpPr txBox="1">
            <a:spLocks noChangeArrowheads="1"/>
          </p:cNvSpPr>
          <p:nvPr/>
        </p:nvSpPr>
        <p:spPr bwMode="auto">
          <a:xfrm>
            <a:off x="6445250" y="5526088"/>
            <a:ext cx="2189163" cy="37623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>
                <a:solidFill>
                  <a:srgbClr val="0000FF"/>
                </a:solidFill>
              </a:rPr>
              <a:t>XFEL-O </a:t>
            </a:r>
            <a:r>
              <a:rPr lang="en-US" altLang="ja-JP" sz="1600">
                <a:solidFill>
                  <a:srgbClr val="0000FF"/>
                </a:solidFill>
              </a:rPr>
              <a:t>in 2nd stage</a:t>
            </a:r>
          </a:p>
        </p:txBody>
      </p:sp>
      <p:sp>
        <p:nvSpPr>
          <p:cNvPr id="370708" name="Rectangle 20"/>
          <p:cNvSpPr>
            <a:spLocks noChangeArrowheads="1"/>
          </p:cNvSpPr>
          <p:nvPr/>
        </p:nvSpPr>
        <p:spPr bwMode="auto">
          <a:xfrm>
            <a:off x="1114425" y="4572000"/>
            <a:ext cx="252413" cy="231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0709" name="Text Box 21"/>
          <p:cNvSpPr txBox="1">
            <a:spLocks noChangeArrowheads="1"/>
          </p:cNvSpPr>
          <p:nvPr/>
        </p:nvSpPr>
        <p:spPr bwMode="auto">
          <a:xfrm>
            <a:off x="358775" y="5000625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000">
                <a:solidFill>
                  <a:srgbClr val="FF3300"/>
                </a:solidFill>
                <a:latin typeface="Symbol" pitchFamily="18" charset="2"/>
              </a:rPr>
              <a:t>l</a:t>
            </a:r>
            <a:r>
              <a:rPr lang="en-US" altLang="ja-JP" sz="1000" baseline="-25000">
                <a:solidFill>
                  <a:srgbClr val="FF3300"/>
                </a:solidFill>
              </a:rPr>
              <a:t>rf</a:t>
            </a:r>
            <a:r>
              <a:rPr lang="en-US" altLang="ja-JP" sz="1000">
                <a:solidFill>
                  <a:srgbClr val="FF3300"/>
                </a:solidFill>
              </a:rPr>
              <a:t>/2 path-length</a:t>
            </a:r>
          </a:p>
          <a:p>
            <a:r>
              <a:rPr lang="en-US" altLang="ja-JP" sz="1000">
                <a:solidFill>
                  <a:srgbClr val="FF3300"/>
                </a:solidFill>
              </a:rPr>
              <a:t>changer</a:t>
            </a:r>
          </a:p>
        </p:txBody>
      </p:sp>
      <p:sp>
        <p:nvSpPr>
          <p:cNvPr id="370710" name="Line 22"/>
          <p:cNvSpPr>
            <a:spLocks noChangeShapeType="1"/>
          </p:cNvSpPr>
          <p:nvPr/>
        </p:nvSpPr>
        <p:spPr bwMode="auto">
          <a:xfrm flipV="1">
            <a:off x="747713" y="4794250"/>
            <a:ext cx="368300" cy="1571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70712" name="Text Box 24"/>
          <p:cNvSpPr txBox="1">
            <a:spLocks noChangeArrowheads="1"/>
          </p:cNvSpPr>
          <p:nvPr/>
        </p:nvSpPr>
        <p:spPr bwMode="auto">
          <a:xfrm>
            <a:off x="6118225" y="2298700"/>
            <a:ext cx="2878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000"/>
              <a:t>[1] See, for example, K.-J. Kim, Y. Shvyd’ko, </a:t>
            </a:r>
            <a:br>
              <a:rPr lang="en-US" altLang="ja-JP" sz="1000"/>
            </a:br>
            <a:r>
              <a:rPr lang="en-US" altLang="ja-JP" sz="1000"/>
              <a:t>S. Reiche, Phys. Rev. Lett. 100, 244802 (2008).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1F46-F497-4781-8253-A493ABF40200}" type="slidenum">
              <a:rPr lang="en-US" altLang="ja-JP"/>
              <a:pPr/>
              <a:t>5</a:t>
            </a:fld>
            <a:endParaRPr lang="en-US" altLang="ja-JP"/>
          </a:p>
        </p:txBody>
      </p:sp>
      <p:pic>
        <p:nvPicPr>
          <p:cNvPr id="39833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874713"/>
            <a:ext cx="4154488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742950" y="223838"/>
            <a:ext cx="7400925" cy="404812"/>
          </a:xfrm>
        </p:spPr>
        <p:txBody>
          <a:bodyPr>
            <a:normAutofit/>
          </a:bodyPr>
          <a:lstStyle/>
          <a:p>
            <a:r>
              <a:rPr lang="en-US" altLang="ja-JP" sz="2400"/>
              <a:t>Tentative Layout of 3-GeV ERL at KEK </a:t>
            </a:r>
          </a:p>
        </p:txBody>
      </p:sp>
      <p:pic>
        <p:nvPicPr>
          <p:cNvPr id="398340" name="Picture 4" descr="D:\研究\PF-2011\ERL\学会発表\FLS2012\beta-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310063"/>
            <a:ext cx="7115175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線矢印コネクタ 8"/>
          <p:cNvCxnSpPr/>
          <p:nvPr/>
        </p:nvCxnSpPr>
        <p:spPr>
          <a:xfrm>
            <a:off x="1187450" y="6326188"/>
            <a:ext cx="143986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5795963" y="6326188"/>
            <a:ext cx="143986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8343" name="テキスト ボックス 11"/>
          <p:cNvSpPr txBox="1">
            <a:spLocks noChangeArrowheads="1"/>
          </p:cNvSpPr>
          <p:nvPr/>
        </p:nvSpPr>
        <p:spPr bwMode="auto">
          <a:xfrm>
            <a:off x="5795963" y="6326188"/>
            <a:ext cx="1376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>
                <a:latin typeface="Calibri" pitchFamily="34" charset="0"/>
              </a:rPr>
              <a:t>Deceleration</a:t>
            </a:r>
          </a:p>
        </p:txBody>
      </p:sp>
      <p:sp>
        <p:nvSpPr>
          <p:cNvPr id="398344" name="テキスト ボックス 17"/>
          <p:cNvSpPr txBox="1">
            <a:spLocks noChangeArrowheads="1"/>
          </p:cNvSpPr>
          <p:nvPr/>
        </p:nvSpPr>
        <p:spPr bwMode="auto">
          <a:xfrm>
            <a:off x="1258888" y="6326188"/>
            <a:ext cx="1349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>
                <a:latin typeface="Calibri" pitchFamily="34" charset="0"/>
              </a:rPr>
              <a:t>Acceleration</a:t>
            </a:r>
          </a:p>
        </p:txBody>
      </p:sp>
      <p:sp>
        <p:nvSpPr>
          <p:cNvPr id="20" name="コンテンツ プレースホルダ 2"/>
          <p:cNvSpPr txBox="1">
            <a:spLocks/>
          </p:cNvSpPr>
          <p:nvPr/>
        </p:nvSpPr>
        <p:spPr>
          <a:xfrm>
            <a:off x="366713" y="1041400"/>
            <a:ext cx="4176712" cy="251936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273050" indent="-2730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30250" indent="-2730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altLang="ja-JP" sz="1600">
                <a:latin typeface="Calibri" pitchFamily="34" charset="0"/>
              </a:rPr>
              <a:t>Beam energy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altLang="ja-JP" sz="1600">
                <a:latin typeface="Calibri" pitchFamily="34" charset="0"/>
              </a:rPr>
              <a:t>Full energy: 3 GeV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altLang="ja-JP" sz="1600">
                <a:latin typeface="Calibri" pitchFamily="34" charset="0"/>
              </a:rPr>
              <a:t>Injection and dump :10 MeV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altLang="ja-JP" sz="1600">
                <a:latin typeface="Calibri" pitchFamily="34" charset="0"/>
              </a:rPr>
              <a:t>Geometry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altLang="ja-JP" sz="1600">
                <a:latin typeface="Calibri" pitchFamily="34" charset="0"/>
              </a:rPr>
              <a:t>From the injection merger to the dump line : ~ 2000 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altLang="ja-JP" sz="1600">
                <a:latin typeface="Calibri" pitchFamily="34" charset="0"/>
              </a:rPr>
              <a:t>Linac length : 470 m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altLang="ja-JP" sz="1600">
                <a:latin typeface="Calibri" pitchFamily="34" charset="0"/>
              </a:rPr>
              <a:t>Straight sections for ID’s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altLang="ja-JP" sz="1600">
                <a:latin typeface="Calibri" pitchFamily="34" charset="0"/>
              </a:rPr>
              <a:t>22 x  6 m short straight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altLang="ja-JP" sz="1600">
                <a:latin typeface="Calibri" pitchFamily="34" charset="0"/>
              </a:rPr>
              <a:t>6 x 30 m long straight</a:t>
            </a:r>
          </a:p>
        </p:txBody>
      </p:sp>
      <p:sp>
        <p:nvSpPr>
          <p:cNvPr id="398346" name="Text Box 10"/>
          <p:cNvSpPr txBox="1">
            <a:spLocks noChangeArrowheads="1"/>
          </p:cNvSpPr>
          <p:nvPr/>
        </p:nvSpPr>
        <p:spPr bwMode="auto">
          <a:xfrm>
            <a:off x="349250" y="3786188"/>
            <a:ext cx="423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/>
              <a:t>Overall beam optics </a:t>
            </a:r>
            <a:r>
              <a:rPr lang="en-US" altLang="ja-JP" sz="1600"/>
              <a:t>(merger </a:t>
            </a:r>
            <a:r>
              <a:rPr lang="en-US" altLang="ja-JP" sz="1600">
                <a:cs typeface="Arial" pitchFamily="34" charset="0"/>
              </a:rPr>
              <a:t>→</a:t>
            </a:r>
            <a:r>
              <a:rPr lang="en-US" altLang="ja-JP" sz="1600"/>
              <a:t> dump)</a:t>
            </a:r>
          </a:p>
        </p:txBody>
      </p:sp>
      <p:sp>
        <p:nvSpPr>
          <p:cNvPr id="398347" name="Text Box 11"/>
          <p:cNvSpPr txBox="1">
            <a:spLocks noChangeArrowheads="1"/>
          </p:cNvSpPr>
          <p:nvPr/>
        </p:nvSpPr>
        <p:spPr bwMode="auto">
          <a:xfrm>
            <a:off x="5449888" y="846138"/>
            <a:ext cx="36941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200"/>
              <a:t>Courtesy: N. Nakamura, M. Shimada, Y. Kobayashi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4635-0261-4208-AB7A-61ACFA7FA0F0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4" name="スライド番号プレースホルダ 3"/>
          <p:cNvSpPr txBox="1">
            <a:spLocks noGrp="1"/>
          </p:cNvSpPr>
          <p:nvPr/>
        </p:nvSpPr>
        <p:spPr>
          <a:xfrm>
            <a:off x="6530975" y="62674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6715FA-C63A-4004-8607-1DF24F8C3AAE}" type="slidenum">
              <a:rPr lang="ja-JP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ja-JP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4427538" y="3984625"/>
            <a:ext cx="4422775" cy="27400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273050" indent="-2730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30250" indent="-2730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altLang="ja-JP" sz="1400">
                <a:latin typeface="Calibri" pitchFamily="34" charset="0"/>
              </a:rPr>
              <a:t>Cavities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altLang="ja-JP" sz="1400">
                <a:latin typeface="Calibri" pitchFamily="34" charset="0"/>
              </a:rPr>
              <a:t>Eight 9-cell cavities in a cryomodule.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altLang="ja-JP" sz="1400">
                <a:latin typeface="Calibri" pitchFamily="34" charset="0"/>
              </a:rPr>
              <a:t>28 cryomodules (252 cavities).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altLang="ja-JP" sz="1400">
                <a:latin typeface="Calibri" pitchFamily="34" charset="0"/>
              </a:rPr>
              <a:t>Field gradient: 13.4 MV/m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altLang="ja-JP" sz="1400">
                <a:latin typeface="Calibri" pitchFamily="34" charset="0"/>
              </a:rPr>
              <a:t>Layout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altLang="ja-JP" sz="1400">
                <a:latin typeface="Calibri" pitchFamily="34" charset="0"/>
              </a:rPr>
              <a:t>Focusing by triplets.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altLang="ja-JP" sz="1400">
                <a:latin typeface="Calibri" pitchFamily="34" charset="0"/>
              </a:rPr>
              <a:t>Gradient averaged over the linac is 6.4 MV/m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altLang="ja-JP" sz="1400">
                <a:latin typeface="Calibri" pitchFamily="34" charset="0"/>
              </a:rPr>
              <a:t>Optics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altLang="ja-JP" sz="1400">
                <a:latin typeface="Calibri" pitchFamily="34" charset="0"/>
              </a:rPr>
              <a:t>Minimization of beta functions to suppress the HOM BBU (optimized with SAD code)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altLang="ja-JP" sz="1400">
                <a:latin typeface="Calibri" pitchFamily="34" charset="0"/>
              </a:rPr>
              <a:t>Body and edge focusing effects of the cavities are included with elegant code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altLang="ja-JP" sz="1400">
                <a:latin typeface="Calibri" pitchFamily="34" charset="0"/>
              </a:rPr>
              <a:t>Deceleration is symmetric to the acceleration.</a:t>
            </a:r>
          </a:p>
        </p:txBody>
      </p:sp>
      <p:pic>
        <p:nvPicPr>
          <p:cNvPr id="400389" name="Picture 2" descr="D:\研究\PF-2011\ERL\学会発表\FLS2012\beta-AC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252538"/>
            <a:ext cx="7935912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0390" name="Picture 3" descr="D:\研究\PF-2011\ERL\学会発表\FLS2012\beta-CELLープレゼン用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3857625"/>
            <a:ext cx="3671887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円/楕円 9"/>
          <p:cNvSpPr/>
          <p:nvPr/>
        </p:nvSpPr>
        <p:spPr>
          <a:xfrm>
            <a:off x="4694238" y="2187575"/>
            <a:ext cx="431800" cy="720725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2" name="直線矢印コネクタ 11"/>
          <p:cNvCxnSpPr>
            <a:stCxn id="10" idx="4"/>
          </p:cNvCxnSpPr>
          <p:nvPr/>
        </p:nvCxnSpPr>
        <p:spPr>
          <a:xfrm flipH="1">
            <a:off x="4117975" y="2921000"/>
            <a:ext cx="792163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393" name="テキスト ボックス 12"/>
          <p:cNvSpPr txBox="1">
            <a:spLocks noChangeArrowheads="1"/>
          </p:cNvSpPr>
          <p:nvPr/>
        </p:nvSpPr>
        <p:spPr bwMode="auto">
          <a:xfrm>
            <a:off x="2173288" y="5081588"/>
            <a:ext cx="692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600">
                <a:latin typeface="Calibri" pitchFamily="34" charset="0"/>
              </a:rPr>
              <a:t>triplet</a:t>
            </a:r>
          </a:p>
        </p:txBody>
      </p:sp>
      <p:sp>
        <p:nvSpPr>
          <p:cNvPr id="2" name="タイトル 1"/>
          <p:cNvSpPr>
            <a:spLocks/>
          </p:cNvSpPr>
          <p:nvPr/>
        </p:nvSpPr>
        <p:spPr bwMode="auto">
          <a:xfrm>
            <a:off x="742950" y="223838"/>
            <a:ext cx="7400925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ja-JP" sz="2400">
                <a:solidFill>
                  <a:schemeClr val="tx2"/>
                </a:solidFill>
              </a:rPr>
              <a:t>Beam Optics in 3-GeV Linac </a:t>
            </a:r>
          </a:p>
        </p:txBody>
      </p:sp>
      <p:sp>
        <p:nvSpPr>
          <p:cNvPr id="400395" name="Text Box 11"/>
          <p:cNvSpPr txBox="1">
            <a:spLocks noChangeArrowheads="1"/>
          </p:cNvSpPr>
          <p:nvPr/>
        </p:nvSpPr>
        <p:spPr bwMode="auto">
          <a:xfrm>
            <a:off x="5449888" y="823913"/>
            <a:ext cx="36941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200"/>
              <a:t>Courtesy: N. Nakamura, M. Shimada, Y. Kobayashi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39BD-1FAB-4C9B-8414-F6099B1350B3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376834" name="Text Box 2"/>
          <p:cNvSpPr txBox="1">
            <a:spLocks noChangeArrowheads="1"/>
          </p:cNvSpPr>
          <p:nvPr/>
        </p:nvSpPr>
        <p:spPr bwMode="auto">
          <a:xfrm>
            <a:off x="8008938" y="889000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ja-JP" sz="900">
              <a:latin typeface="Symbol" pitchFamily="18" charset="2"/>
            </a:endParaRPr>
          </a:p>
        </p:txBody>
      </p:sp>
      <p:sp>
        <p:nvSpPr>
          <p:cNvPr id="376835" name="Text Box 3"/>
          <p:cNvSpPr txBox="1">
            <a:spLocks noChangeArrowheads="1"/>
          </p:cNvSpPr>
          <p:nvPr/>
        </p:nvSpPr>
        <p:spPr bwMode="auto">
          <a:xfrm>
            <a:off x="1166813" y="3127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ja-JP" sz="900">
              <a:latin typeface="Symbol" pitchFamily="18" charset="2"/>
            </a:endParaRPr>
          </a:p>
        </p:txBody>
      </p:sp>
      <p:sp>
        <p:nvSpPr>
          <p:cNvPr id="376836" name="Rectangle 4"/>
          <p:cNvSpPr>
            <a:spLocks noChangeArrowheads="1"/>
          </p:cNvSpPr>
          <p:nvPr/>
        </p:nvSpPr>
        <p:spPr bwMode="auto">
          <a:xfrm>
            <a:off x="457200" y="115888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ja-JP" sz="2400">
                <a:solidFill>
                  <a:schemeClr val="tx2"/>
                </a:solidFill>
              </a:rPr>
              <a:t>Target Parameters for XFELO</a:t>
            </a:r>
          </a:p>
        </p:txBody>
      </p:sp>
      <p:graphicFrame>
        <p:nvGraphicFramePr>
          <p:cNvPr id="376899" name="Group 67"/>
          <p:cNvGraphicFramePr>
            <a:graphicFrameLocks noGrp="1"/>
          </p:cNvGraphicFramePr>
          <p:nvPr/>
        </p:nvGraphicFramePr>
        <p:xfrm>
          <a:off x="300038" y="1612900"/>
          <a:ext cx="8377237" cy="4712590"/>
        </p:xfrm>
        <a:graphic>
          <a:graphicData uri="http://schemas.openxmlformats.org/drawingml/2006/table">
            <a:tbl>
              <a:tblPr/>
              <a:tblGrid>
                <a:gridCol w="2219325"/>
                <a:gridCol w="1624012"/>
                <a:gridCol w="1495425"/>
                <a:gridCol w="1527175"/>
                <a:gridCol w="1511300"/>
              </a:tblGrid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High coherence (HC) mode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High flux (HF) mode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Ultimate mode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(future goal)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XFELO</a:t>
                      </a:r>
                      <a:endParaRPr kumimoji="1" lang="en-US" altLang="ja-JP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Beam energy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3 GeV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7 (6) GeV</a:t>
                      </a:r>
                      <a:r>
                        <a:rPr kumimoji="1" lang="en-US" altLang="ja-JP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Beam current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10 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100 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100 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20 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m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A</a:t>
                      </a:r>
                      <a:endParaRPr kumimoji="1" lang="en-US" altLang="ja-JP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Charge/bunch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7.7 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77 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77 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20 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Bunch repetition rate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1.3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1.3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1.3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 MHz</a:t>
                      </a:r>
                      <a:endParaRPr kumimoji="1" lang="en-US" altLang="ja-JP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Normalized beam emittance (in x and y)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0.1 mm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·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mrad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 mm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·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mrad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0.1 mm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·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mrad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0.2 mm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·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mrad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Beam energy spread (rms)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Symbol" pitchFamily="18" charset="2"/>
                        </a:rPr>
                        <a:t>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10</a:t>
                      </a:r>
                      <a:r>
                        <a:rPr kumimoji="1" lang="en-US" altLang="ja-JP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Symbol" pitchFamily="18" charset="2"/>
                        </a:rPr>
                        <a:t>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10</a:t>
                      </a:r>
                      <a:r>
                        <a:rPr kumimoji="1" lang="en-US" altLang="ja-JP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-4</a:t>
                      </a: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Symbol" pitchFamily="18" charset="2"/>
                        </a:rPr>
                        <a:t>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10</a:t>
                      </a:r>
                      <a:r>
                        <a:rPr kumimoji="1" lang="en-US" altLang="ja-JP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-4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Symbol" pitchFamily="18" charset="2"/>
                        </a:rPr>
                        <a:t>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10</a:t>
                      </a:r>
                      <a:r>
                        <a:rPr kumimoji="1" lang="en-US" altLang="ja-JP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-4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Bunch length (rms)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 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 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 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1 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376894" name="AutoShape 62"/>
          <p:cNvSpPr>
            <a:spLocks/>
          </p:cNvSpPr>
          <p:nvPr/>
        </p:nvSpPr>
        <p:spPr bwMode="auto">
          <a:xfrm rot="5400000">
            <a:off x="4598194" y="-465931"/>
            <a:ext cx="150813" cy="3743325"/>
          </a:xfrm>
          <a:prstGeom prst="leftBrace">
            <a:avLst>
              <a:gd name="adj1" fmla="val 206841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6895" name="AutoShape 63"/>
          <p:cNvSpPr>
            <a:spLocks/>
          </p:cNvSpPr>
          <p:nvPr/>
        </p:nvSpPr>
        <p:spPr bwMode="auto">
          <a:xfrm rot="5400000">
            <a:off x="7863682" y="705643"/>
            <a:ext cx="76200" cy="1439863"/>
          </a:xfrm>
          <a:prstGeom prst="leftBrace">
            <a:avLst>
              <a:gd name="adj1" fmla="val 157465"/>
              <a:gd name="adj2" fmla="val 50000"/>
            </a:avLst>
          </a:prstGeom>
          <a:noFill/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6896" name="Text Box 64"/>
          <p:cNvSpPr txBox="1">
            <a:spLocks noChangeArrowheads="1"/>
          </p:cNvSpPr>
          <p:nvPr/>
        </p:nvSpPr>
        <p:spPr bwMode="auto">
          <a:xfrm>
            <a:off x="3257550" y="944563"/>
            <a:ext cx="3001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>
                <a:solidFill>
                  <a:srgbClr val="0066FF"/>
                </a:solidFill>
              </a:rPr>
              <a:t>High-brilliance light source</a:t>
            </a:r>
          </a:p>
        </p:txBody>
      </p:sp>
      <p:sp>
        <p:nvSpPr>
          <p:cNvPr id="376897" name="Text Box 65"/>
          <p:cNvSpPr txBox="1">
            <a:spLocks noChangeArrowheads="1"/>
          </p:cNvSpPr>
          <p:nvPr/>
        </p:nvSpPr>
        <p:spPr bwMode="auto">
          <a:xfrm>
            <a:off x="7431088" y="954088"/>
            <a:ext cx="1035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>
                <a:solidFill>
                  <a:srgbClr val="0066FF"/>
                </a:solidFill>
              </a:rPr>
              <a:t>XFELO</a:t>
            </a:r>
          </a:p>
        </p:txBody>
      </p:sp>
      <p:sp>
        <p:nvSpPr>
          <p:cNvPr id="376898" name="Text Box 66"/>
          <p:cNvSpPr txBox="1">
            <a:spLocks noChangeArrowheads="1"/>
          </p:cNvSpPr>
          <p:nvPr/>
        </p:nvSpPr>
        <p:spPr bwMode="auto">
          <a:xfrm>
            <a:off x="3055938" y="6419850"/>
            <a:ext cx="5511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200"/>
              <a:t>1) Parameters were estimated at 7 GeV. We are interested in 6-GeV operation.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2AEE-08E6-4FEA-AF8C-8526B5A200F6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12" name="スライド番号プレースホルダ 4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9BD5501-04A3-4D65-B080-E07D443FF34D}" type="slidenum">
              <a:rPr kumimoji="0" lang="en-US" altLang="ja-JP" sz="1200">
                <a:latin typeface="+mj-lt"/>
              </a:rPr>
              <a:pPr algn="r">
                <a:defRPr/>
              </a:pPr>
              <a:t>8</a:t>
            </a:fld>
            <a:endParaRPr kumimoji="0" lang="en-US" altLang="ja-JP" sz="1200">
              <a:latin typeface="+mj-lt"/>
            </a:endParaRPr>
          </a:p>
        </p:txBody>
      </p:sp>
      <p:sp>
        <p:nvSpPr>
          <p:cNvPr id="4065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0500"/>
            <a:ext cx="8686800" cy="461963"/>
          </a:xfrm>
        </p:spPr>
        <p:txBody>
          <a:bodyPr anchor="t"/>
          <a:lstStyle/>
          <a:p>
            <a:r>
              <a:rPr lang="en-US" altLang="ja-JP" sz="2400"/>
              <a:t>Simulation of XFELO (5 GeV with velocity bunching)</a:t>
            </a:r>
          </a:p>
        </p:txBody>
      </p:sp>
      <p:pic>
        <p:nvPicPr>
          <p:cNvPr id="406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895600"/>
            <a:ext cx="4772025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11"/>
          <p:cNvSpPr txBox="1">
            <a:spLocks noChangeArrowheads="1"/>
          </p:cNvSpPr>
          <p:nvPr/>
        </p:nvSpPr>
        <p:spPr bwMode="auto">
          <a:xfrm>
            <a:off x="5284788" y="3168650"/>
            <a:ext cx="3587750" cy="28733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  <a:latin typeface="+mn-lt"/>
                <a:ea typeface="ＭＳ 明朝" pitchFamily="17" charset="-128"/>
              </a:rPr>
              <a:t>After the saturation:</a:t>
            </a:r>
          </a:p>
          <a:p>
            <a:pPr>
              <a:defRPr/>
            </a:pPr>
            <a:endParaRPr lang="en-US" altLang="ja-JP" dirty="0">
              <a:solidFill>
                <a:srgbClr val="000000"/>
              </a:solidFill>
              <a:latin typeface="+mn-lt"/>
              <a:ea typeface="ＭＳ 明朝" pitchFamily="17" charset="-128"/>
            </a:endParaRPr>
          </a:p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  <a:latin typeface="Arial" charset="0"/>
                <a:ea typeface="ＭＳ 明朝" pitchFamily="17" charset="-128"/>
              </a:rPr>
              <a:t>pulse duration</a:t>
            </a:r>
          </a:p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  <a:latin typeface="Arial" charset="0"/>
                <a:ea typeface="ＭＳ 明朝" pitchFamily="17" charset="-128"/>
              </a:rPr>
              <a:t>	</a:t>
            </a:r>
            <a:r>
              <a:rPr lang="en-US" altLang="ja-JP" dirty="0">
                <a:solidFill>
                  <a:srgbClr val="000000"/>
                </a:solidFill>
                <a:latin typeface="Symbol" pitchFamily="18" charset="2"/>
                <a:ea typeface="ＭＳ 明朝" pitchFamily="17" charset="-128"/>
              </a:rPr>
              <a:t>t</a:t>
            </a:r>
            <a:r>
              <a:rPr lang="en-US" altLang="ja-JP" dirty="0">
                <a:solidFill>
                  <a:srgbClr val="000000"/>
                </a:solidFill>
                <a:latin typeface="Arial" charset="0"/>
                <a:ea typeface="ＭＳ 明朝" pitchFamily="17" charset="-128"/>
              </a:rPr>
              <a:t>=1.2 </a:t>
            </a:r>
            <a:r>
              <a:rPr lang="en-US" altLang="ja-JP" dirty="0" err="1">
                <a:solidFill>
                  <a:srgbClr val="000000"/>
                </a:solidFill>
                <a:latin typeface="Arial" charset="0"/>
                <a:ea typeface="ＭＳ 明朝" pitchFamily="17" charset="-128"/>
              </a:rPr>
              <a:t>ps</a:t>
            </a:r>
            <a:r>
              <a:rPr lang="en-US" altLang="ja-JP" dirty="0">
                <a:solidFill>
                  <a:srgbClr val="000000"/>
                </a:solidFill>
                <a:latin typeface="Arial" charset="0"/>
                <a:ea typeface="ＭＳ 明朝" pitchFamily="17" charset="-128"/>
              </a:rPr>
              <a:t> (FWHM)</a:t>
            </a:r>
            <a:endParaRPr lang="en-US" altLang="ja-JP" sz="1200" dirty="0">
              <a:latin typeface="Arial" charset="0"/>
            </a:endParaRPr>
          </a:p>
          <a:p>
            <a:pPr>
              <a:defRPr/>
            </a:pPr>
            <a:endParaRPr lang="en-US" altLang="ja-JP" dirty="0">
              <a:solidFill>
                <a:srgbClr val="000000"/>
              </a:solidFill>
              <a:latin typeface="+mn-lt"/>
              <a:ea typeface="ＭＳ 明朝" pitchFamily="17" charset="-128"/>
            </a:endParaRPr>
          </a:p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  <a:latin typeface="+mn-lt"/>
                <a:ea typeface="ＭＳ 明朝" pitchFamily="17" charset="-128"/>
              </a:rPr>
              <a:t>photons/pulse (intra cavity)</a:t>
            </a:r>
          </a:p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  <a:latin typeface="+mn-lt"/>
                <a:ea typeface="ＭＳ 明朝" pitchFamily="17" charset="-128"/>
              </a:rPr>
              <a:t>     </a:t>
            </a:r>
            <a:r>
              <a:rPr lang="en-US" altLang="ja-JP" dirty="0" err="1">
                <a:solidFill>
                  <a:srgbClr val="000000"/>
                </a:solidFill>
                <a:latin typeface="+mn-lt"/>
                <a:ea typeface="ＭＳ 明朝" pitchFamily="17" charset="-128"/>
              </a:rPr>
              <a:t>N</a:t>
            </a:r>
            <a:r>
              <a:rPr lang="en-US" altLang="ja-JP" baseline="-25000" dirty="0" err="1">
                <a:solidFill>
                  <a:srgbClr val="000000"/>
                </a:solidFill>
                <a:latin typeface="+mn-lt"/>
                <a:ea typeface="ＭＳ 明朝" pitchFamily="17" charset="-128"/>
              </a:rPr>
              <a:t>p</a:t>
            </a:r>
            <a:r>
              <a:rPr lang="en-US" altLang="ja-JP" dirty="0">
                <a:solidFill>
                  <a:srgbClr val="000000"/>
                </a:solidFill>
                <a:latin typeface="+mn-lt"/>
                <a:ea typeface="ＭＳ 明朝" pitchFamily="17" charset="-128"/>
              </a:rPr>
              <a:t>  = 2x10</a:t>
            </a:r>
            <a:r>
              <a:rPr lang="en-US" altLang="ja-JP" baseline="30000" dirty="0">
                <a:solidFill>
                  <a:srgbClr val="000000"/>
                </a:solidFill>
                <a:latin typeface="+mn-lt"/>
                <a:ea typeface="ＭＳ 明朝" pitchFamily="17" charset="-128"/>
              </a:rPr>
              <a:t>10</a:t>
            </a:r>
            <a:endParaRPr lang="en-US" altLang="ja-JP" dirty="0">
              <a:solidFill>
                <a:srgbClr val="000000"/>
              </a:solidFill>
              <a:latin typeface="+mn-lt"/>
              <a:ea typeface="ＭＳ 明朝" pitchFamily="17" charset="-128"/>
            </a:endParaRPr>
          </a:p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  <a:latin typeface="+mn-lt"/>
                <a:ea typeface="ＭＳ 明朝" pitchFamily="17" charset="-128"/>
              </a:rPr>
              <a:t>photons/pulse (extracted)</a:t>
            </a:r>
          </a:p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  <a:latin typeface="+mn-lt"/>
                <a:ea typeface="ＭＳ 明朝" pitchFamily="17" charset="-128"/>
              </a:rPr>
              <a:t>     </a:t>
            </a:r>
            <a:r>
              <a:rPr lang="en-US" altLang="ja-JP" dirty="0" err="1">
                <a:solidFill>
                  <a:srgbClr val="000000"/>
                </a:solidFill>
                <a:latin typeface="+mn-lt"/>
                <a:ea typeface="ＭＳ 明朝" pitchFamily="17" charset="-128"/>
              </a:rPr>
              <a:t>N</a:t>
            </a:r>
            <a:r>
              <a:rPr lang="en-US" altLang="ja-JP" baseline="-25000" dirty="0" err="1">
                <a:solidFill>
                  <a:srgbClr val="000000"/>
                </a:solidFill>
                <a:latin typeface="+mn-lt"/>
                <a:ea typeface="ＭＳ 明朝" pitchFamily="17" charset="-128"/>
              </a:rPr>
              <a:t>p</a:t>
            </a:r>
            <a:r>
              <a:rPr lang="en-US" altLang="ja-JP" dirty="0">
                <a:solidFill>
                  <a:srgbClr val="000000"/>
                </a:solidFill>
                <a:latin typeface="+mn-lt"/>
                <a:ea typeface="ＭＳ 明朝" pitchFamily="17" charset="-128"/>
              </a:rPr>
              <a:t>  = 7x10</a:t>
            </a:r>
            <a:r>
              <a:rPr lang="en-US" altLang="ja-JP" baseline="30000" dirty="0">
                <a:solidFill>
                  <a:srgbClr val="000000"/>
                </a:solidFill>
                <a:latin typeface="+mn-lt"/>
                <a:ea typeface="ＭＳ 明朝" pitchFamily="17" charset="-128"/>
              </a:rPr>
              <a:t>8</a:t>
            </a:r>
          </a:p>
        </p:txBody>
      </p:sp>
      <p:grpSp>
        <p:nvGrpSpPr>
          <p:cNvPr id="406534" name="Group 14"/>
          <p:cNvGrpSpPr>
            <a:grpSpLocks/>
          </p:cNvGrpSpPr>
          <p:nvPr/>
        </p:nvGrpSpPr>
        <p:grpSpPr bwMode="auto">
          <a:xfrm>
            <a:off x="457200" y="1168400"/>
            <a:ext cx="8305800" cy="1806575"/>
            <a:chOff x="336" y="672"/>
            <a:chExt cx="4628" cy="1007"/>
          </a:xfrm>
        </p:grpSpPr>
        <p:pic>
          <p:nvPicPr>
            <p:cNvPr id="406535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8" y="672"/>
              <a:ext cx="1386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6536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672"/>
              <a:ext cx="1311" cy="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6537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4" y="672"/>
              <a:ext cx="1316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6538" name="AutoShape 9"/>
            <p:cNvSpPr>
              <a:spLocks noChangeArrowheads="1"/>
            </p:cNvSpPr>
            <p:nvPr/>
          </p:nvSpPr>
          <p:spPr bwMode="auto">
            <a:xfrm>
              <a:off x="1666" y="1004"/>
              <a:ext cx="194" cy="305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CC00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ja-JP" altLang="ja-JP"/>
            </a:p>
          </p:txBody>
        </p:sp>
        <p:sp>
          <p:nvSpPr>
            <p:cNvPr id="406539" name="AutoShape 10"/>
            <p:cNvSpPr>
              <a:spLocks noChangeArrowheads="1"/>
            </p:cNvSpPr>
            <p:nvPr/>
          </p:nvSpPr>
          <p:spPr bwMode="auto">
            <a:xfrm>
              <a:off x="3329" y="977"/>
              <a:ext cx="194" cy="30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CC00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ja-JP" altLang="ja-JP"/>
            </a:p>
          </p:txBody>
        </p:sp>
        <p:sp>
          <p:nvSpPr>
            <p:cNvPr id="406540" name="Text Box 12"/>
            <p:cNvSpPr txBox="1">
              <a:spLocks noChangeArrowheads="1"/>
            </p:cNvSpPr>
            <p:nvPr/>
          </p:nvSpPr>
          <p:spPr bwMode="auto">
            <a:xfrm>
              <a:off x="3883" y="685"/>
              <a:ext cx="1012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lang="en-US" altLang="ja-JP" sz="1400">
                  <a:solidFill>
                    <a:srgbClr val="000000"/>
                  </a:solidFill>
                  <a:ea typeface="ＭＳ 明朝" pitchFamily="17" charset="-128"/>
                  <a:cs typeface="Arial" pitchFamily="34" charset="0"/>
                </a:rPr>
                <a:t>saturation</a:t>
              </a:r>
              <a:endParaRPr lang="en-US" altLang="ja-JP" sz="900">
                <a:ea typeface="ＭＳ 明朝" pitchFamily="17" charset="-128"/>
                <a:cs typeface="Arial" pitchFamily="34" charset="0"/>
              </a:endParaRPr>
            </a:p>
          </p:txBody>
        </p:sp>
      </p:grpSp>
      <p:sp>
        <p:nvSpPr>
          <p:cNvPr id="13" name="フッター プレースホルダ 12"/>
          <p:cNvSpPr txBox="1">
            <a:spLocks noGrp="1"/>
          </p:cNvSpPr>
          <p:nvPr/>
        </p:nvSpPr>
        <p:spPr bwMode="auto">
          <a:xfrm>
            <a:off x="2092325" y="6553200"/>
            <a:ext cx="5229225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kumimoji="0" lang="en-US" altLang="ja-JP" sz="1400">
                <a:latin typeface="Garamond" pitchFamily="18" charset="0"/>
              </a:rPr>
              <a:t>R. Hajima, Presentation at FLS2010, March 4, 2010, at SLAC.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44F2-8E78-4B90-802E-A2127E39AA11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405506" name="Text Box 2"/>
          <p:cNvSpPr txBox="1">
            <a:spLocks noChangeArrowheads="1"/>
          </p:cNvSpPr>
          <p:nvPr/>
        </p:nvSpPr>
        <p:spPr bwMode="auto">
          <a:xfrm>
            <a:off x="8008938" y="889000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ja-JP" sz="900">
              <a:latin typeface="Symbol" pitchFamily="18" charset="2"/>
            </a:endParaRPr>
          </a:p>
        </p:txBody>
      </p:sp>
      <p:sp>
        <p:nvSpPr>
          <p:cNvPr id="405507" name="Text Box 3"/>
          <p:cNvSpPr txBox="1">
            <a:spLocks noChangeArrowheads="1"/>
          </p:cNvSpPr>
          <p:nvPr/>
        </p:nvSpPr>
        <p:spPr bwMode="auto">
          <a:xfrm>
            <a:off x="1166813" y="3127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ja-JP" sz="900">
              <a:latin typeface="Symbol" pitchFamily="18" charset="2"/>
            </a:endParaRPr>
          </a:p>
        </p:txBody>
      </p:sp>
      <p:sp>
        <p:nvSpPr>
          <p:cNvPr id="405508" name="Rectangle 4"/>
          <p:cNvSpPr>
            <a:spLocks noChangeArrowheads="1"/>
          </p:cNvSpPr>
          <p:nvPr/>
        </p:nvSpPr>
        <p:spPr bwMode="auto">
          <a:xfrm>
            <a:off x="457200" y="115888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ja-JP" sz="2400">
                <a:solidFill>
                  <a:schemeClr val="tx2"/>
                </a:solidFill>
              </a:rPr>
              <a:t>Possibility of XFELO at Lower Beam Energies</a:t>
            </a:r>
          </a:p>
        </p:txBody>
      </p:sp>
      <p:sp>
        <p:nvSpPr>
          <p:cNvPr id="405509" name="Rectangle 5"/>
          <p:cNvSpPr>
            <a:spLocks noChangeArrowheads="1"/>
          </p:cNvSpPr>
          <p:nvPr/>
        </p:nvSpPr>
        <p:spPr bwMode="auto">
          <a:xfrm>
            <a:off x="441325" y="1001713"/>
            <a:ext cx="4421188" cy="104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9388" indent="-179388">
              <a:spcBef>
                <a:spcPct val="20000"/>
              </a:spcBef>
            </a:pPr>
            <a:r>
              <a:rPr lang="en-US" altLang="ja-JP">
                <a:solidFill>
                  <a:srgbClr val="0066FF"/>
                </a:solidFill>
              </a:rPr>
              <a:t>We expect the possibilities of:</a:t>
            </a:r>
          </a:p>
          <a:p>
            <a:pPr marL="179388" indent="-179388">
              <a:spcBef>
                <a:spcPct val="20000"/>
              </a:spcBef>
              <a:buSzPct val="40000"/>
              <a:buFont typeface="Wingdings" pitchFamily="2" charset="2"/>
              <a:buChar char="l"/>
            </a:pPr>
            <a:r>
              <a:rPr lang="en-US" altLang="ja-JP" sz="1600"/>
              <a:t>driving XFELO at 6 GeV, or</a:t>
            </a:r>
          </a:p>
          <a:p>
            <a:pPr marL="179388" indent="-179388">
              <a:spcBef>
                <a:spcPct val="20000"/>
              </a:spcBef>
              <a:buSzPct val="40000"/>
              <a:buFont typeface="Wingdings" pitchFamily="2" charset="2"/>
              <a:buChar char="l"/>
            </a:pPr>
            <a:r>
              <a:rPr lang="en-US" altLang="ja-JP" sz="1600">
                <a:solidFill>
                  <a:srgbClr val="FF3300"/>
                </a:solidFill>
              </a:rPr>
              <a:t>harmonic lasing scheme</a:t>
            </a:r>
            <a:r>
              <a:rPr lang="en-US" altLang="ja-JP" sz="1600"/>
              <a:t> at 3 - 3.5 GeV [</a:t>
            </a:r>
            <a:r>
              <a:rPr lang="en-US" altLang="ja-JP" sz="1600">
                <a:solidFill>
                  <a:srgbClr val="0000FF"/>
                </a:solidFill>
              </a:rPr>
              <a:t>2</a:t>
            </a:r>
            <a:r>
              <a:rPr lang="en-US" altLang="ja-JP" sz="1600"/>
              <a:t>].</a:t>
            </a:r>
          </a:p>
        </p:txBody>
      </p:sp>
      <p:pic>
        <p:nvPicPr>
          <p:cNvPr id="4055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20950"/>
            <a:ext cx="5976937" cy="4227513"/>
          </a:xfrm>
          <a:prstGeom prst="rect">
            <a:avLst/>
          </a:prstGeom>
          <a:solidFill>
            <a:srgbClr val="D3EB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5514" name="Rectangle 13"/>
          <p:cNvSpPr>
            <a:spLocks noChangeArrowheads="1"/>
          </p:cNvSpPr>
          <p:nvPr/>
        </p:nvSpPr>
        <p:spPr bwMode="auto">
          <a:xfrm>
            <a:off x="8229600" y="4897438"/>
            <a:ext cx="171450" cy="26670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ja-JP" altLang="ja-JP">
              <a:latin typeface="Calibri" pitchFamily="34" charset="0"/>
            </a:endParaRPr>
          </a:p>
        </p:txBody>
      </p:sp>
      <p:sp>
        <p:nvSpPr>
          <p:cNvPr id="405515" name="Text Box 14"/>
          <p:cNvSpPr txBox="1">
            <a:spLocks noChangeArrowheads="1"/>
          </p:cNvSpPr>
          <p:nvPr/>
        </p:nvSpPr>
        <p:spPr bwMode="auto">
          <a:xfrm>
            <a:off x="5084763" y="5113338"/>
            <a:ext cx="687387" cy="304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400">
                <a:solidFill>
                  <a:srgbClr val="FF0000"/>
                </a:solidFill>
              </a:rPr>
              <a:t>6 GeV</a:t>
            </a:r>
            <a:endParaRPr lang="en-US" altLang="ja-JP" sz="1200">
              <a:solidFill>
                <a:srgbClr val="FF0000"/>
              </a:solidFill>
            </a:endParaRPr>
          </a:p>
        </p:txBody>
      </p:sp>
      <p:pic>
        <p:nvPicPr>
          <p:cNvPr id="4055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" t="2708" r="2419" b="71570"/>
          <a:stretch>
            <a:fillRect/>
          </a:stretch>
        </p:blipFill>
        <p:spPr bwMode="auto">
          <a:xfrm>
            <a:off x="6169025" y="4464050"/>
            <a:ext cx="2060575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5517" name="Line 9"/>
          <p:cNvSpPr>
            <a:spLocks noChangeShapeType="1"/>
          </p:cNvSpPr>
          <p:nvPr/>
        </p:nvSpPr>
        <p:spPr bwMode="auto">
          <a:xfrm>
            <a:off x="5343525" y="5030788"/>
            <a:ext cx="890588" cy="95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6499225" y="4752975"/>
            <a:ext cx="266700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7231063" y="4752975"/>
            <a:ext cx="2000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05521" name="Text Box 16"/>
          <p:cNvSpPr txBox="1">
            <a:spLocks noChangeArrowheads="1"/>
          </p:cNvSpPr>
          <p:nvPr/>
        </p:nvSpPr>
        <p:spPr bwMode="auto">
          <a:xfrm>
            <a:off x="3719513" y="4017963"/>
            <a:ext cx="1376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>
                <a:solidFill>
                  <a:srgbClr val="0000FF"/>
                </a:solidFill>
              </a:rPr>
              <a:t>3GeV ERL</a:t>
            </a:r>
            <a:endParaRPr lang="en-US" altLang="ja-JP" sz="1600">
              <a:solidFill>
                <a:srgbClr val="0000FF"/>
              </a:solidFill>
            </a:endParaRPr>
          </a:p>
        </p:txBody>
      </p:sp>
      <p:sp>
        <p:nvSpPr>
          <p:cNvPr id="405522" name="AutoShape 15"/>
          <p:cNvSpPr>
            <a:spLocks noChangeArrowheads="1"/>
          </p:cNvSpPr>
          <p:nvPr/>
        </p:nvSpPr>
        <p:spPr bwMode="auto">
          <a:xfrm>
            <a:off x="6094413" y="4338638"/>
            <a:ext cx="2681287" cy="162401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/>
            <a:endParaRPr lang="ja-JP" altLang="ja-JP">
              <a:latin typeface="Calibri" pitchFamily="34" charset="0"/>
            </a:endParaRPr>
          </a:p>
        </p:txBody>
      </p:sp>
      <p:sp>
        <p:nvSpPr>
          <p:cNvPr id="405523" name="Text Box 16"/>
          <p:cNvSpPr txBox="1">
            <a:spLocks noChangeArrowheads="1"/>
          </p:cNvSpPr>
          <p:nvPr/>
        </p:nvSpPr>
        <p:spPr bwMode="auto">
          <a:xfrm>
            <a:off x="6219825" y="5492750"/>
            <a:ext cx="2473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>
                <a:solidFill>
                  <a:srgbClr val="0000FF"/>
                </a:solidFill>
              </a:rPr>
              <a:t>(1) XFEL-O </a:t>
            </a:r>
            <a:r>
              <a:rPr lang="en-US" altLang="ja-JP" sz="1600">
                <a:solidFill>
                  <a:srgbClr val="0000FF"/>
                </a:solidFill>
              </a:rPr>
              <a:t>at E=6 GeV</a:t>
            </a:r>
          </a:p>
        </p:txBody>
      </p:sp>
      <p:sp>
        <p:nvSpPr>
          <p:cNvPr id="405524" name="Rectangle 20"/>
          <p:cNvSpPr>
            <a:spLocks noChangeArrowheads="1"/>
          </p:cNvSpPr>
          <p:nvPr/>
        </p:nvSpPr>
        <p:spPr bwMode="auto">
          <a:xfrm>
            <a:off x="1114425" y="4572000"/>
            <a:ext cx="252413" cy="231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5525" name="Text Box 21"/>
          <p:cNvSpPr txBox="1">
            <a:spLocks noChangeArrowheads="1"/>
          </p:cNvSpPr>
          <p:nvPr/>
        </p:nvSpPr>
        <p:spPr bwMode="auto">
          <a:xfrm>
            <a:off x="358775" y="5000625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000">
                <a:latin typeface="Symbol" pitchFamily="18" charset="2"/>
              </a:rPr>
              <a:t>l</a:t>
            </a:r>
            <a:r>
              <a:rPr lang="en-US" altLang="ja-JP" sz="1000" baseline="-25000"/>
              <a:t>rf</a:t>
            </a:r>
            <a:r>
              <a:rPr lang="en-US" altLang="ja-JP" sz="1000"/>
              <a:t>/2 path-length</a:t>
            </a:r>
          </a:p>
          <a:p>
            <a:r>
              <a:rPr lang="en-US" altLang="ja-JP" sz="1000"/>
              <a:t>changer</a:t>
            </a:r>
          </a:p>
        </p:txBody>
      </p:sp>
      <p:sp>
        <p:nvSpPr>
          <p:cNvPr id="405526" name="Line 22"/>
          <p:cNvSpPr>
            <a:spLocks noChangeShapeType="1"/>
          </p:cNvSpPr>
          <p:nvPr/>
        </p:nvSpPr>
        <p:spPr bwMode="auto">
          <a:xfrm flipV="1">
            <a:off x="747713" y="4794250"/>
            <a:ext cx="368300" cy="157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05527" name="Text Box 23"/>
          <p:cNvSpPr txBox="1">
            <a:spLocks noChangeArrowheads="1"/>
          </p:cNvSpPr>
          <p:nvPr/>
        </p:nvSpPr>
        <p:spPr bwMode="auto">
          <a:xfrm>
            <a:off x="5237163" y="1290638"/>
            <a:ext cx="36766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400">
                <a:solidFill>
                  <a:srgbClr val="CC6600"/>
                </a:solidFill>
              </a:rPr>
              <a:t>[2] J. Dai, H. Deng, Z. Dai, Phys. Rev. Lett.</a:t>
            </a:r>
          </a:p>
          <a:p>
            <a:r>
              <a:rPr lang="en-US" altLang="ja-JP" sz="1400">
                <a:solidFill>
                  <a:srgbClr val="CC6600"/>
                </a:solidFill>
              </a:rPr>
              <a:t>     </a:t>
            </a:r>
            <a:r>
              <a:rPr lang="en-US" altLang="ja-JP" sz="1400" b="1">
                <a:solidFill>
                  <a:srgbClr val="CC6600"/>
                </a:solidFill>
              </a:rPr>
              <a:t>108</a:t>
            </a:r>
            <a:r>
              <a:rPr lang="en-US" altLang="ja-JP" sz="1400">
                <a:solidFill>
                  <a:srgbClr val="CC6600"/>
                </a:solidFill>
              </a:rPr>
              <a:t>, 034802 (2012).</a:t>
            </a:r>
          </a:p>
        </p:txBody>
      </p:sp>
      <p:pic>
        <p:nvPicPr>
          <p:cNvPr id="405530" name="Picture 26" descr="Fig1_harmonic_XFEL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2641600"/>
            <a:ext cx="3657600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5529" name="Text Box 16"/>
          <p:cNvSpPr txBox="1">
            <a:spLocks noChangeArrowheads="1"/>
          </p:cNvSpPr>
          <p:nvPr/>
        </p:nvSpPr>
        <p:spPr bwMode="auto">
          <a:xfrm>
            <a:off x="2217738" y="3448050"/>
            <a:ext cx="2473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572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>
                <a:solidFill>
                  <a:srgbClr val="FF3300"/>
                </a:solidFill>
              </a:rPr>
              <a:t>(2) XFEL-O </a:t>
            </a:r>
            <a:r>
              <a:rPr lang="en-US" altLang="ja-JP" sz="1600">
                <a:solidFill>
                  <a:srgbClr val="FF3300"/>
                </a:solidFill>
              </a:rPr>
              <a:t>at E=3 GeV</a:t>
            </a:r>
          </a:p>
        </p:txBody>
      </p:sp>
      <p:sp>
        <p:nvSpPr>
          <p:cNvPr id="405533" name="Text Box 29"/>
          <p:cNvSpPr txBox="1">
            <a:spLocks noChangeArrowheads="1"/>
          </p:cNvSpPr>
          <p:nvPr/>
        </p:nvSpPr>
        <p:spPr bwMode="auto">
          <a:xfrm>
            <a:off x="579438" y="2774950"/>
            <a:ext cx="1055687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    </a:t>
            </a:r>
          </a:p>
        </p:txBody>
      </p:sp>
      <p:sp>
        <p:nvSpPr>
          <p:cNvPr id="405531" name="Text Box 27"/>
          <p:cNvSpPr txBox="1">
            <a:spLocks noChangeArrowheads="1"/>
          </p:cNvSpPr>
          <p:nvPr/>
        </p:nvSpPr>
        <p:spPr bwMode="auto">
          <a:xfrm>
            <a:off x="3962400" y="2336800"/>
            <a:ext cx="1435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000"/>
              <a:t>Figure is cited from [1]</a:t>
            </a:r>
          </a:p>
        </p:txBody>
      </p:sp>
      <p:sp>
        <p:nvSpPr>
          <p:cNvPr id="405532" name="AutoShape 15"/>
          <p:cNvSpPr>
            <a:spLocks noChangeArrowheads="1"/>
          </p:cNvSpPr>
          <p:nvPr/>
        </p:nvSpPr>
        <p:spPr bwMode="auto">
          <a:xfrm>
            <a:off x="338138" y="982663"/>
            <a:ext cx="4487862" cy="103346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/>
            <a:endParaRPr lang="ja-JP" altLang="ja-JP">
              <a:latin typeface="Calibri" pitchFamily="34" charset="0"/>
            </a:endParaRPr>
          </a:p>
        </p:txBody>
      </p:sp>
      <p:sp>
        <p:nvSpPr>
          <p:cNvPr id="405528" name="AutoShape 15"/>
          <p:cNvSpPr>
            <a:spLocks noChangeArrowheads="1"/>
          </p:cNvSpPr>
          <p:nvPr/>
        </p:nvSpPr>
        <p:spPr bwMode="auto">
          <a:xfrm>
            <a:off x="1566863" y="2262188"/>
            <a:ext cx="3854450" cy="152558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/>
            <a:endParaRPr lang="ja-JP" altLang="ja-JP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9724</TotalTime>
  <Words>1017</Words>
  <Application>Microsoft Office PowerPoint</Application>
  <PresentationFormat>画面に合わせる (4:3)</PresentationFormat>
  <Paragraphs>183</Paragraphs>
  <Slides>17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30" baseType="lpstr">
      <vt:lpstr>Arial</vt:lpstr>
      <vt:lpstr>ＭＳ Ｐゴシック</vt:lpstr>
      <vt:lpstr>ＭＳ Ｐ明朝</vt:lpstr>
      <vt:lpstr>Symbol</vt:lpstr>
      <vt:lpstr>Times New Roman</vt:lpstr>
      <vt:lpstr>Wingdings</vt:lpstr>
      <vt:lpstr>Calibri</vt:lpstr>
      <vt:lpstr>Wingdings 2</vt:lpstr>
      <vt:lpstr>Garamond</vt:lpstr>
      <vt:lpstr>ＭＳ 明朝</vt:lpstr>
      <vt:lpstr>Georgia</vt:lpstr>
      <vt:lpstr>Optima</vt:lpstr>
      <vt:lpstr>標準デザイン</vt:lpstr>
      <vt:lpstr>Plans of XFELO in Future ERL Facilities</vt:lpstr>
      <vt:lpstr>PowerPoint プレゼンテーション</vt:lpstr>
      <vt:lpstr>PowerPoint プレゼンテーション</vt:lpstr>
      <vt:lpstr>PowerPoint プレゼンテーション</vt:lpstr>
      <vt:lpstr>Tentative Layout of 3-GeV ERL at KEK </vt:lpstr>
      <vt:lpstr>PowerPoint プレゼンテーション</vt:lpstr>
      <vt:lpstr>PowerPoint プレゼンテーション</vt:lpstr>
      <vt:lpstr>Simulation of XFELO (5 GeV with velocity bunching)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3. Summary</vt:lpstr>
    </vt:vector>
  </TitlesOfParts>
  <Company>KEK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ＥＲＬ放射光源計画</dc:title>
  <dc:creator>S. Sakanaka</dc:creator>
  <cp:lastModifiedBy>sakanaka</cp:lastModifiedBy>
  <cp:revision>1211</cp:revision>
  <dcterms:created xsi:type="dcterms:W3CDTF">2006-03-03T04:20:12Z</dcterms:created>
  <dcterms:modified xsi:type="dcterms:W3CDTF">2012-03-05T03:59:04Z</dcterms:modified>
</cp:coreProperties>
</file>