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5"/>
  </p:notesMasterIdLst>
  <p:sldIdLst>
    <p:sldId id="306" r:id="rId2"/>
    <p:sldId id="310" r:id="rId3"/>
    <p:sldId id="358" r:id="rId4"/>
    <p:sldId id="359" r:id="rId5"/>
    <p:sldId id="284" r:id="rId6"/>
    <p:sldId id="393" r:id="rId7"/>
    <p:sldId id="391" r:id="rId8"/>
    <p:sldId id="303" r:id="rId9"/>
    <p:sldId id="387" r:id="rId10"/>
    <p:sldId id="361" r:id="rId11"/>
    <p:sldId id="392" r:id="rId12"/>
    <p:sldId id="388" r:id="rId13"/>
    <p:sldId id="362" r:id="rId14"/>
    <p:sldId id="363" r:id="rId15"/>
    <p:sldId id="371" r:id="rId16"/>
    <p:sldId id="372" r:id="rId17"/>
    <p:sldId id="373" r:id="rId18"/>
    <p:sldId id="374" r:id="rId19"/>
    <p:sldId id="383" r:id="rId20"/>
    <p:sldId id="384" r:id="rId21"/>
    <p:sldId id="395" r:id="rId22"/>
    <p:sldId id="394" r:id="rId23"/>
    <p:sldId id="390" r:id="rId24"/>
  </p:sldIdLst>
  <p:sldSz cx="9144000" cy="6858000" type="screen4x3"/>
  <p:notesSz cx="69850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FF9999"/>
    <a:srgbClr val="CC0099"/>
    <a:srgbClr val="CC3399"/>
    <a:srgbClr val="993366"/>
    <a:srgbClr val="FF7C80"/>
    <a:srgbClr val="DDDDDD"/>
    <a:srgbClr val="FF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25" autoAdjust="0"/>
    <p:restoredTop sz="94660"/>
  </p:normalViewPr>
  <p:slideViewPr>
    <p:cSldViewPr snapToGrid="0">
      <p:cViewPr>
        <p:scale>
          <a:sx n="70" d="100"/>
          <a:sy n="70" d="100"/>
        </p:scale>
        <p:origin x="-115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90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26622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6794" y="0"/>
            <a:ext cx="3026622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157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8818" y="4409758"/>
            <a:ext cx="5587366" cy="4177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17926"/>
            <a:ext cx="3026622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6794" y="8817926"/>
            <a:ext cx="3026622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10E0BC8-186E-4A11-9B24-CC7538591C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0E0BC8-186E-4A11-9B24-CC7538591C5D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September 20, 2010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FA0873-1690-46EC-9410-5ABC956953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September 20, 2010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B4951D-16EB-4F47-9A75-ED3A24CBAD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September 20, 2010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7F8C22-957A-4DF7-BD88-2E093C0079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September 20, 2010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6D4D91-C97D-4462-8C22-2D35C5EE04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September 20, 2010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C47145-1F02-4E89-8A8D-1ACF3654C2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September 20, 2010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C3D31F-A00F-48D7-AF45-55E6AE8EA4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September 20, 2010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B75CCD-74D6-41DD-8A6F-037CFA45DD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September 20, 2010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B9BD70-1E4E-4964-96EF-23146ABCF4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September 20, 2010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99FC3B-FD83-4AD8-8779-D7168283C0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September 20, 2010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2E55D0-AEE3-470B-8AB7-E4B7C91F1D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September 20, 2010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670B3E-B22A-4B38-A67C-6F924C4C6A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September 20, 2010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3A1A80-9558-4593-831A-BA11C080F9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September 20, 2010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3D9A59-2C19-4AE7-B616-E13DFDFD89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September 20, 2010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57BCF9-A7F7-459C-8EF4-ED71416FAC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September 20, 2010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2D163D-19FC-4CF1-983F-D54CC077EF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r>
              <a:rPr lang="en-US" smtClean="0"/>
              <a:t>September 20, 2010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34D5C61-89FE-4F4F-A166-8AFD0ADD8D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tif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cmu.edu/physics/graduate-program/resources/logos/Fermilab_logo.gif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wmf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jpeg"/><Relationship Id="rId4" Type="http://schemas.openxmlformats.org/officeDocument/2006/relationships/image" Target="../media/image12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22313" y="2472258"/>
            <a:ext cx="7794625" cy="1710267"/>
          </a:xfrm>
        </p:spPr>
        <p:txBody>
          <a:bodyPr/>
          <a:lstStyle/>
          <a:p>
            <a:pPr eaLnBrk="1" hangingPunct="1"/>
            <a:r>
              <a:rPr lang="en-US" sz="4000" dirty="0" smtClean="0">
                <a:solidFill>
                  <a:srgbClr val="FF3300"/>
                </a:solidFill>
              </a:rPr>
              <a:t>The Heavy Photon Search experiment in Hall B</a:t>
            </a:r>
            <a:r>
              <a:rPr lang="en-US" sz="3200" dirty="0" smtClean="0">
                <a:solidFill>
                  <a:srgbClr val="FF3300"/>
                </a:solidFill>
              </a:rPr>
              <a:t/>
            </a:r>
            <a:br>
              <a:rPr lang="en-US" sz="3200" dirty="0" smtClean="0">
                <a:solidFill>
                  <a:srgbClr val="FF3300"/>
                </a:solidFill>
              </a:rPr>
            </a:br>
            <a:endParaRPr lang="en-US" sz="3200" dirty="0" smtClean="0">
              <a:solidFill>
                <a:srgbClr val="FF3300"/>
              </a:solidFill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1310216" y="4430168"/>
            <a:ext cx="6319838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                               </a:t>
            </a:r>
            <a:r>
              <a:rPr lang="en-US" sz="2400" dirty="0" smtClean="0"/>
              <a:t>Takashi Maruyama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                </a:t>
            </a:r>
            <a:r>
              <a:rPr lang="en-US" sz="2400" dirty="0" smtClean="0"/>
              <a:t>                 SLAC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                            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                         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42533" y="914400"/>
            <a:ext cx="67490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Searching for a New Gauge Boson at </a:t>
            </a:r>
            <a:r>
              <a:rPr lang="en-US" sz="2400" dirty="0" err="1" smtClean="0"/>
              <a:t>Jlab</a:t>
            </a:r>
            <a:endParaRPr lang="en-US" sz="2400" dirty="0" smtClean="0"/>
          </a:p>
          <a:p>
            <a:r>
              <a:rPr lang="en-US" sz="2400" dirty="0" smtClean="0"/>
              <a:t>                 September 20-21, 2010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77888"/>
          </a:xfrm>
        </p:spPr>
        <p:txBody>
          <a:bodyPr/>
          <a:lstStyle/>
          <a:p>
            <a:r>
              <a:rPr lang="en-US" sz="3200" smtClean="0">
                <a:solidFill>
                  <a:srgbClr val="FF0000"/>
                </a:solidFill>
              </a:rPr>
              <a:t>Designing a 6 GeV Fixed Target Experiment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0" y="690563"/>
            <a:ext cx="9144000" cy="5803900"/>
          </a:xfrm>
        </p:spPr>
        <p:txBody>
          <a:bodyPr/>
          <a:lstStyle/>
          <a:p>
            <a:r>
              <a:rPr lang="en-US" sz="2000" b="1" smtClean="0"/>
              <a:t>Detecting  A’ Decays needs large, forward acceptance</a:t>
            </a:r>
            <a:r>
              <a:rPr lang="en-US" sz="2000" smtClean="0"/>
              <a:t/>
            </a:r>
            <a:br>
              <a:rPr lang="en-US" sz="2000" smtClean="0"/>
            </a:br>
            <a:r>
              <a:rPr lang="en-US" sz="2000" smtClean="0"/>
              <a:t>  Remember   E</a:t>
            </a:r>
            <a:r>
              <a:rPr lang="en-US" sz="2000" baseline="-25000" smtClean="0"/>
              <a:t>A’ </a:t>
            </a:r>
            <a:r>
              <a:rPr lang="en-US" sz="2000" smtClean="0">
                <a:sym typeface="Symbol" pitchFamily="18" charset="2"/>
              </a:rPr>
              <a:t> E</a:t>
            </a:r>
            <a:r>
              <a:rPr lang="en-US" sz="2000" baseline="-25000" smtClean="0">
                <a:sym typeface="Symbol" pitchFamily="18" charset="2"/>
              </a:rPr>
              <a:t>beam    </a:t>
            </a:r>
            <a:br>
              <a:rPr lang="en-US" sz="2000" baseline="-25000" smtClean="0">
                <a:sym typeface="Symbol" pitchFamily="18" charset="2"/>
              </a:rPr>
            </a:br>
            <a:r>
              <a:rPr lang="en-US" sz="2000" smtClean="0">
                <a:sym typeface="Symbol" pitchFamily="18" charset="2"/>
              </a:rPr>
              <a:t>                       </a:t>
            </a:r>
            <a:r>
              <a:rPr lang="en-US" sz="2000" baseline="-25000" smtClean="0">
                <a:sym typeface="Symbol" pitchFamily="18" charset="2"/>
              </a:rPr>
              <a:t>A’</a:t>
            </a:r>
            <a:r>
              <a:rPr lang="en-US" sz="2000" smtClean="0">
                <a:sym typeface="Symbol" pitchFamily="18" charset="2"/>
              </a:rPr>
              <a:t>   0</a:t>
            </a:r>
            <a:br>
              <a:rPr lang="en-US" sz="2000" smtClean="0">
                <a:sym typeface="Symbol" pitchFamily="18" charset="2"/>
              </a:rPr>
            </a:br>
            <a:r>
              <a:rPr lang="en-US" sz="2000" smtClean="0">
                <a:sym typeface="Symbol" pitchFamily="18" charset="2"/>
              </a:rPr>
              <a:t>                       </a:t>
            </a:r>
            <a:r>
              <a:rPr lang="en-US" sz="2000" baseline="-25000" smtClean="0">
                <a:sym typeface="Symbol" pitchFamily="18" charset="2"/>
              </a:rPr>
              <a:t>decay </a:t>
            </a:r>
            <a:r>
              <a:rPr lang="en-US" sz="2000" smtClean="0">
                <a:sym typeface="Symbol" pitchFamily="18" charset="2"/>
              </a:rPr>
              <a:t>= m</a:t>
            </a:r>
            <a:r>
              <a:rPr lang="en-US" sz="2000" baseline="-25000" smtClean="0">
                <a:sym typeface="Symbol" pitchFamily="18" charset="2"/>
              </a:rPr>
              <a:t>A’</a:t>
            </a:r>
            <a:r>
              <a:rPr lang="en-US" sz="2000" smtClean="0">
                <a:sym typeface="Symbol" pitchFamily="18" charset="2"/>
              </a:rPr>
              <a:t>/E</a:t>
            </a:r>
            <a:r>
              <a:rPr lang="en-US" sz="2000" baseline="-25000" smtClean="0">
                <a:sym typeface="Symbol" pitchFamily="18" charset="2"/>
              </a:rPr>
              <a:t>A’  </a:t>
            </a:r>
            <a:r>
              <a:rPr lang="en-US" sz="2000" smtClean="0">
                <a:sym typeface="Symbol" pitchFamily="18" charset="2"/>
              </a:rPr>
              <a:t>(~200 MeV/6 GeV = 33 mrad)</a:t>
            </a:r>
            <a:br>
              <a:rPr lang="en-US" sz="2000" smtClean="0">
                <a:sym typeface="Symbol" pitchFamily="18" charset="2"/>
              </a:rPr>
            </a:br>
            <a:r>
              <a:rPr lang="en-US" sz="2000" baseline="-25000" smtClean="0">
                <a:sym typeface="Symbol" pitchFamily="18" charset="2"/>
              </a:rPr>
              <a:t/>
            </a:r>
            <a:br>
              <a:rPr lang="en-US" sz="2000" baseline="-25000" smtClean="0">
                <a:sym typeface="Symbol" pitchFamily="18" charset="2"/>
              </a:rPr>
            </a:br>
            <a:r>
              <a:rPr lang="en-US" sz="2000" smtClean="0">
                <a:sym typeface="Symbol" pitchFamily="18" charset="2"/>
              </a:rPr>
              <a:t>  </a:t>
            </a:r>
            <a:r>
              <a:rPr lang="en-US" sz="2000" smtClean="0">
                <a:solidFill>
                  <a:srgbClr val="FF0000"/>
                </a:solidFill>
                <a:sym typeface="Symbol" pitchFamily="18" charset="2"/>
              </a:rPr>
              <a:t>Accept   </a:t>
            </a:r>
            <a:r>
              <a:rPr lang="en-US" sz="2000" baseline="-25000" smtClean="0">
                <a:solidFill>
                  <a:srgbClr val="FF0000"/>
                </a:solidFill>
                <a:sym typeface="Symbol" pitchFamily="18" charset="2"/>
              </a:rPr>
              <a:t>decay</a:t>
            </a:r>
            <a:r>
              <a:rPr lang="en-US" sz="2000" smtClean="0">
                <a:solidFill>
                  <a:srgbClr val="FF0000"/>
                </a:solidFill>
                <a:sym typeface="Symbol" pitchFamily="18" charset="2"/>
              </a:rPr>
              <a:t> /2 &lt;  &lt; 2 </a:t>
            </a:r>
            <a:r>
              <a:rPr lang="en-US" sz="2000" baseline="-25000" smtClean="0">
                <a:solidFill>
                  <a:srgbClr val="FF0000"/>
                </a:solidFill>
                <a:sym typeface="Symbol" pitchFamily="18" charset="2"/>
              </a:rPr>
              <a:t>decay    </a:t>
            </a:r>
            <a:r>
              <a:rPr lang="en-US" sz="2000" smtClean="0">
                <a:solidFill>
                  <a:srgbClr val="FF0000"/>
                </a:solidFill>
                <a:sym typeface="Symbol" pitchFamily="18" charset="2"/>
              </a:rPr>
              <a:t>( 16 mrad &lt;  &lt; 66 mrad )</a:t>
            </a:r>
          </a:p>
          <a:p>
            <a:r>
              <a:rPr lang="en-US" sz="2000" smtClean="0">
                <a:sym typeface="Symbol" pitchFamily="18" charset="2"/>
              </a:rPr>
              <a:t> </a:t>
            </a:r>
            <a:r>
              <a:rPr lang="en-US" sz="2000" b="1" smtClean="0">
                <a:sym typeface="Symbol" pitchFamily="18" charset="2"/>
              </a:rPr>
              <a:t>Sensitivity to small cross-sections requires large luminosity</a:t>
            </a:r>
            <a:br>
              <a:rPr lang="en-US" sz="2000" b="1" smtClean="0">
                <a:sym typeface="Symbol" pitchFamily="18" charset="2"/>
              </a:rPr>
            </a:br>
            <a:r>
              <a:rPr lang="en-US" sz="2000" smtClean="0">
                <a:sym typeface="Symbol" pitchFamily="18" charset="2"/>
              </a:rPr>
              <a:t/>
            </a:r>
            <a:br>
              <a:rPr lang="en-US" sz="2000" smtClean="0">
                <a:sym typeface="Symbol" pitchFamily="18" charset="2"/>
              </a:rPr>
            </a:br>
            <a:r>
              <a:rPr lang="en-US" sz="2000" smtClean="0">
                <a:sym typeface="Symbol" pitchFamily="18" charset="2"/>
              </a:rPr>
              <a:t/>
            </a:r>
            <a:br>
              <a:rPr lang="en-US" sz="2000" smtClean="0">
                <a:sym typeface="Symbol" pitchFamily="18" charset="2"/>
              </a:rPr>
            </a:br>
            <a:r>
              <a:rPr lang="en-US" sz="2000" smtClean="0">
                <a:sym typeface="Symbol" pitchFamily="18" charset="2"/>
              </a:rPr>
              <a:t/>
            </a:r>
            <a:br>
              <a:rPr lang="en-US" sz="2000" smtClean="0">
                <a:sym typeface="Symbol" pitchFamily="18" charset="2"/>
              </a:rPr>
            </a:br>
            <a:r>
              <a:rPr lang="en-US" sz="2000" smtClean="0">
                <a:sym typeface="Symbol" pitchFamily="18" charset="2"/>
              </a:rPr>
              <a:t>  </a:t>
            </a:r>
            <a:r>
              <a:rPr lang="en-US" sz="2000" smtClean="0">
                <a:solidFill>
                  <a:srgbClr val="FF0000"/>
                </a:solidFill>
                <a:sym typeface="Symbol" pitchFamily="18" charset="2"/>
              </a:rPr>
              <a:t>Need Q</a:t>
            </a:r>
            <a:r>
              <a:rPr lang="en-US" sz="2000" baseline="-25000" smtClean="0">
                <a:solidFill>
                  <a:srgbClr val="FF0000"/>
                </a:solidFill>
                <a:sym typeface="Symbol" pitchFamily="18" charset="2"/>
              </a:rPr>
              <a:t>tot</a:t>
            </a:r>
            <a:r>
              <a:rPr lang="en-US" sz="2000" smtClean="0">
                <a:solidFill>
                  <a:srgbClr val="FF0000"/>
                </a:solidFill>
                <a:sym typeface="Symbol" pitchFamily="18" charset="2"/>
              </a:rPr>
              <a:t> ~ 1C for T=.25% X</a:t>
            </a:r>
            <a:r>
              <a:rPr lang="en-US" sz="2000" baseline="-25000" smtClean="0">
                <a:solidFill>
                  <a:srgbClr val="FF0000"/>
                </a:solidFill>
                <a:sym typeface="Symbol" pitchFamily="18" charset="2"/>
              </a:rPr>
              <a:t>0</a:t>
            </a:r>
          </a:p>
          <a:p>
            <a:r>
              <a:rPr lang="en-US" sz="2000" baseline="-25000" smtClean="0">
                <a:sym typeface="Symbol" pitchFamily="18" charset="2"/>
              </a:rPr>
              <a:t>  </a:t>
            </a:r>
            <a:r>
              <a:rPr lang="en-US" sz="2000" b="1" smtClean="0">
                <a:sym typeface="Symbol" pitchFamily="18" charset="2"/>
              </a:rPr>
              <a:t>Manageable occupancies require high duty cycle, fast electronics.</a:t>
            </a:r>
            <a:r>
              <a:rPr lang="en-US" sz="2000" smtClean="0">
                <a:sym typeface="Symbol" pitchFamily="18" charset="2"/>
              </a:rPr>
              <a:t/>
            </a:r>
            <a:br>
              <a:rPr lang="en-US" sz="2000" smtClean="0">
                <a:sym typeface="Symbol" pitchFamily="18" charset="2"/>
              </a:rPr>
            </a:br>
            <a:r>
              <a:rPr lang="en-US" sz="2000" smtClean="0">
                <a:sym typeface="Symbol" pitchFamily="18" charset="2"/>
              </a:rPr>
              <a:t>  Need to spread out 1 C worth of angry electron backgrounds </a:t>
            </a:r>
            <a:br>
              <a:rPr lang="en-US" sz="2000" smtClean="0">
                <a:sym typeface="Symbol" pitchFamily="18" charset="2"/>
              </a:rPr>
            </a:br>
            <a:r>
              <a:rPr lang="en-US" sz="2000" smtClean="0">
                <a:sym typeface="Symbol" pitchFamily="18" charset="2"/>
              </a:rPr>
              <a:t>  as much as possible.</a:t>
            </a:r>
            <a:br>
              <a:rPr lang="en-US" sz="2000" smtClean="0">
                <a:sym typeface="Symbol" pitchFamily="18" charset="2"/>
              </a:rPr>
            </a:br>
            <a:r>
              <a:rPr lang="en-US" sz="2000" smtClean="0">
                <a:sym typeface="Symbol" pitchFamily="18" charset="2"/>
              </a:rPr>
              <a:t>  </a:t>
            </a:r>
            <a:r>
              <a:rPr lang="en-US" sz="2000" smtClean="0">
                <a:solidFill>
                  <a:srgbClr val="FF0000"/>
                </a:solidFill>
                <a:sym typeface="Symbol" pitchFamily="18" charset="2"/>
              </a:rPr>
              <a:t>Jlab Bkg (data at 40 MHz)   &lt;&lt;&lt;&lt;&lt; SLAC Bkg (data at 100 Hz) </a:t>
            </a:r>
            <a:endParaRPr lang="en-US" sz="2000" smtClean="0">
              <a:sym typeface="Symbol" pitchFamily="18" charset="2"/>
            </a:endParaRPr>
          </a:p>
          <a:p>
            <a:r>
              <a:rPr lang="en-US" sz="2000" smtClean="0">
                <a:sym typeface="Symbol" pitchFamily="18" charset="2"/>
              </a:rPr>
              <a:t> </a:t>
            </a:r>
            <a:r>
              <a:rPr lang="en-US" sz="2000" baseline="-25000" smtClean="0">
                <a:sym typeface="Symbol" pitchFamily="18" charset="2"/>
              </a:rPr>
              <a:t> </a:t>
            </a:r>
            <a:r>
              <a:rPr lang="en-US" sz="2000" b="1" smtClean="0">
                <a:sym typeface="Symbol" pitchFamily="18" charset="2"/>
              </a:rPr>
              <a:t>Good Mass and Vertex Resolution Needed for low momentum tracks</a:t>
            </a:r>
            <a:r>
              <a:rPr lang="en-US" sz="2000" smtClean="0">
                <a:sym typeface="Symbol" pitchFamily="18" charset="2"/>
              </a:rPr>
              <a:t/>
            </a:r>
            <a:br>
              <a:rPr lang="en-US" sz="2000" smtClean="0">
                <a:sym typeface="Symbol" pitchFamily="18" charset="2"/>
              </a:rPr>
            </a:br>
            <a:r>
              <a:rPr lang="en-US" sz="2000" smtClean="0">
                <a:solidFill>
                  <a:srgbClr val="FF0000"/>
                </a:solidFill>
                <a:sym typeface="Symbol" pitchFamily="18" charset="2"/>
              </a:rPr>
              <a:t>   low mass, high precision detector</a:t>
            </a:r>
            <a:endParaRPr lang="en-US" sz="2000" smtClean="0">
              <a:sym typeface="Symbol" pitchFamily="18" charset="2"/>
            </a:endParaRPr>
          </a:p>
          <a:p>
            <a:endParaRPr lang="en-US" sz="2000" smtClean="0">
              <a:sym typeface="Symbol" pitchFamily="18" charset="2"/>
            </a:endParaRPr>
          </a:p>
          <a:p>
            <a:endParaRPr lang="en-US" sz="2000" baseline="-25000" smtClean="0"/>
          </a:p>
          <a:p>
            <a:endParaRPr lang="en-US" sz="2000" smtClean="0"/>
          </a:p>
        </p:txBody>
      </p:sp>
      <p:sp>
        <p:nvSpPr>
          <p:cNvPr id="1638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September 20, 2010</a:t>
            </a:r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1215750-E818-428F-91D2-B516D85AB2F0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16390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6391" name="Picture 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16138" y="2968625"/>
            <a:ext cx="3998912" cy="72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20,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6D4D91-C97D-4462-8C22-2D35C5EE047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9" name="Content Placeholder 8" descr="hps_line.tiff"/>
          <p:cNvPicPr>
            <a:picLocks noGrp="1"/>
          </p:cNvPicPr>
          <p:nvPr>
            <p:ph idx="1"/>
          </p:nvPr>
        </p:nvPicPr>
        <p:blipFill>
          <a:blip r:embed="rId2" cstate="print"/>
          <a:srcRect r="7338" b="44878"/>
          <a:stretch>
            <a:fillRect/>
          </a:stretch>
        </p:blipFill>
        <p:spPr>
          <a:xfrm>
            <a:off x="931334" y="865717"/>
            <a:ext cx="7145866" cy="403013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34534" y="1115483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CLAS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09333" y="1828800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Quads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25333" y="1828800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73601" y="1828805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55718" y="1811875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M3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04267" y="4622801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ECal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37200" y="4603750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Muon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rot="5400000" flipH="1" flipV="1">
            <a:off x="4131734" y="3617384"/>
            <a:ext cx="1744133" cy="28786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16200000" flipV="1">
            <a:off x="4707467" y="3636434"/>
            <a:ext cx="1693331" cy="30480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rgbClr val="FF0000"/>
                </a:solidFill>
              </a:rPr>
              <a:t>Layout of the HPS experimental setup behind the CLAS detector in Hall B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009900" y="5448300"/>
            <a:ext cx="1447800" cy="8191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rapezoid 19"/>
          <p:cNvSpPr/>
          <p:nvPr/>
        </p:nvSpPr>
        <p:spPr>
          <a:xfrm rot="16200000">
            <a:off x="4276725" y="5419725"/>
            <a:ext cx="1333500" cy="819150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429250" y="5143500"/>
            <a:ext cx="11049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/>
          <p:cNvCxnSpPr/>
          <p:nvPr/>
        </p:nvCxnSpPr>
        <p:spPr>
          <a:xfrm rot="16200000" flipH="1">
            <a:off x="5694893" y="5161492"/>
            <a:ext cx="355603" cy="2751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16200000" flipH="1">
            <a:off x="4742393" y="5256742"/>
            <a:ext cx="355603" cy="2751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073401" y="5029205"/>
            <a:ext cx="1343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M2/Tracker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 rot="5400000">
            <a:off x="2962275" y="5857875"/>
            <a:ext cx="74295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5400000">
            <a:off x="2771775" y="5857875"/>
            <a:ext cx="74295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>
            <a:off x="3133725" y="5857875"/>
            <a:ext cx="74295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5400000">
            <a:off x="3419475" y="5857875"/>
            <a:ext cx="74295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5400000">
            <a:off x="3743325" y="5857875"/>
            <a:ext cx="74295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5400000">
            <a:off x="4010025" y="5857875"/>
            <a:ext cx="74295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5400000">
            <a:off x="2695575" y="5895975"/>
            <a:ext cx="323850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2019300" y="5029200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 target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47725"/>
          </a:xfrm>
        </p:spPr>
        <p:txBody>
          <a:bodyPr/>
          <a:lstStyle/>
          <a:p>
            <a:r>
              <a:rPr lang="en-US" sz="3200" smtClean="0">
                <a:solidFill>
                  <a:srgbClr val="FF0000"/>
                </a:solidFill>
              </a:rPr>
              <a:t>HPS Beamline</a:t>
            </a:r>
          </a:p>
        </p:txBody>
      </p:sp>
      <p:sp>
        <p:nvSpPr>
          <p:cNvPr id="2048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September 20, 2010</a:t>
            </a:r>
          </a:p>
        </p:txBody>
      </p:sp>
      <p:sp>
        <p:nvSpPr>
          <p:cNvPr id="2048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2A3D727-1E27-435F-8EA8-6171FBC33169}" type="slidenum">
              <a:rPr lang="en-US" smtClean="0"/>
              <a:pPr/>
              <a:t>12</a:t>
            </a:fld>
            <a:endParaRPr lang="en-US" dirty="0" smtClean="0"/>
          </a:p>
        </p:txBody>
      </p:sp>
      <p:pic>
        <p:nvPicPr>
          <p:cNvPr id="2048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6762" y="261939"/>
            <a:ext cx="2208088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7" name="TextBox 8"/>
          <p:cNvSpPr txBox="1">
            <a:spLocks noChangeArrowheads="1"/>
          </p:cNvSpPr>
          <p:nvPr/>
        </p:nvSpPr>
        <p:spPr bwMode="auto">
          <a:xfrm>
            <a:off x="4491038" y="1108075"/>
            <a:ext cx="20542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Beam Tail ~ 10</a:t>
            </a:r>
            <a:r>
              <a:rPr lang="en-US" baseline="30000" dirty="0"/>
              <a:t>-5</a:t>
            </a:r>
            <a:endParaRPr lang="en-US" dirty="0"/>
          </a:p>
        </p:txBody>
      </p:sp>
      <p:pic>
        <p:nvPicPr>
          <p:cNvPr id="20488" name="Picture 9" descr="Hall-B_sigmas_vers_two_zoo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3465827"/>
            <a:ext cx="4143375" cy="3036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9" name="TextBox 10"/>
          <p:cNvSpPr txBox="1">
            <a:spLocks noChangeArrowheads="1"/>
          </p:cNvSpPr>
          <p:nvPr/>
        </p:nvSpPr>
        <p:spPr bwMode="auto">
          <a:xfrm>
            <a:off x="949325" y="3106738"/>
            <a:ext cx="15176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Hall B Optics</a:t>
            </a:r>
          </a:p>
        </p:txBody>
      </p:sp>
      <p:pic>
        <p:nvPicPr>
          <p:cNvPr id="10" name="Picture 9" descr="beam_size.tiff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64066" y="3437467"/>
            <a:ext cx="3996267" cy="3031066"/>
          </a:xfrm>
          <a:prstGeom prst="rect">
            <a:avLst/>
          </a:prstGeom>
        </p:spPr>
      </p:pic>
      <p:sp>
        <p:nvSpPr>
          <p:cNvPr id="11" name="Rectangle 5"/>
          <p:cNvSpPr txBox="1">
            <a:spLocks noChangeArrowheads="1"/>
          </p:cNvSpPr>
          <p:nvPr/>
        </p:nvSpPr>
        <p:spPr>
          <a:xfrm>
            <a:off x="742950" y="817562"/>
            <a:ext cx="4038600" cy="1449388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400" kern="0" dirty="0" smtClean="0">
                <a:latin typeface="+mn-lt"/>
                <a:sym typeface="Symbol" pitchFamily="18" charset="2"/>
              </a:rPr>
              <a:t>Excellent beam quality, stability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Symbol" pitchFamily="18" charset="2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400" kern="0" dirty="0" smtClean="0">
                <a:latin typeface="+mn-lt"/>
                <a:sym typeface="Symbol" pitchFamily="18" charset="2"/>
              </a:rPr>
              <a:t>10 </a:t>
            </a:r>
            <a:r>
              <a:rPr lang="en-US" sz="2400" kern="0" dirty="0" smtClean="0">
                <a:latin typeface="+mn-lt"/>
                <a:sym typeface="Symbol"/>
              </a:rPr>
              <a:t></a:t>
            </a:r>
            <a:r>
              <a:rPr lang="en-US" sz="2400" kern="0" dirty="0" smtClean="0">
                <a:latin typeface="+mn-lt"/>
                <a:sym typeface="Symbol" pitchFamily="18" charset="2"/>
              </a:rPr>
              <a:t>m spots possible with additional quads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Symbol" pitchFamily="18" charset="2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600450" y="2838450"/>
            <a:ext cx="45719" cy="4381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3352800" y="3067050"/>
            <a:ext cx="2133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4648200" y="2209800"/>
            <a:ext cx="1200150" cy="628650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4667250" y="2838450"/>
            <a:ext cx="1276350" cy="38100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3" idx="1"/>
          </p:cNvCxnSpPr>
          <p:nvPr/>
        </p:nvCxnSpPr>
        <p:spPr>
          <a:xfrm rot="10800000" flipH="1">
            <a:off x="3600450" y="2838451"/>
            <a:ext cx="1085850" cy="2190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990600" y="2209800"/>
            <a:ext cx="34932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66FF"/>
                </a:solidFill>
              </a:rPr>
              <a:t>Constrains A’ decay and allows</a:t>
            </a:r>
          </a:p>
          <a:p>
            <a:r>
              <a:rPr lang="en-US" dirty="0" smtClean="0">
                <a:solidFill>
                  <a:srgbClr val="0066FF"/>
                </a:solidFill>
              </a:rPr>
              <a:t>significant background reduction</a:t>
            </a:r>
            <a:endParaRPr lang="en-US" dirty="0">
              <a:solidFill>
                <a:srgbClr val="0066FF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153150" y="4019550"/>
            <a:ext cx="1934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66FF"/>
                </a:solidFill>
              </a:rPr>
              <a:t>With New Quads</a:t>
            </a:r>
            <a:endParaRPr lang="en-US" dirty="0">
              <a:solidFill>
                <a:srgbClr val="0066FF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990850" y="5734050"/>
            <a:ext cx="7906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~40 </a:t>
            </a:r>
            <a:r>
              <a:rPr lang="en-US" sz="1400" dirty="0" smtClean="0">
                <a:solidFill>
                  <a:srgbClr val="FF0000"/>
                </a:solidFill>
                <a:sym typeface="Symbol"/>
              </a:rPr>
              <a:t></a:t>
            </a:r>
            <a:r>
              <a:rPr lang="en-US" sz="1400" dirty="0" smtClean="0">
                <a:solidFill>
                  <a:srgbClr val="FF0000"/>
                </a:solidFill>
              </a:rPr>
              <a:t>m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000750" y="5867400"/>
            <a:ext cx="7906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~10 </a:t>
            </a:r>
            <a:r>
              <a:rPr lang="en-US" sz="1400" dirty="0" smtClean="0">
                <a:solidFill>
                  <a:srgbClr val="FF0000"/>
                </a:solidFill>
                <a:sym typeface="Symbol"/>
              </a:rPr>
              <a:t></a:t>
            </a:r>
            <a:r>
              <a:rPr lang="en-US" sz="1400" dirty="0" smtClean="0">
                <a:solidFill>
                  <a:srgbClr val="FF0000"/>
                </a:solidFill>
              </a:rPr>
              <a:t>m</a:t>
            </a:r>
            <a:endParaRPr lang="en-US" sz="1400" dirty="0">
              <a:solidFill>
                <a:srgbClr val="FF0000"/>
              </a:solidFill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3743351" y="5887939"/>
            <a:ext cx="238099" cy="1756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6677051" y="6040339"/>
            <a:ext cx="485749" cy="13186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2638"/>
          </a:xfrm>
        </p:spPr>
        <p:txBody>
          <a:bodyPr/>
          <a:lstStyle/>
          <a:p>
            <a:r>
              <a:rPr lang="en-US" sz="3200" smtClean="0">
                <a:solidFill>
                  <a:srgbClr val="FF0000"/>
                </a:solidFill>
              </a:rPr>
              <a:t>HPS Concept</a:t>
            </a:r>
          </a:p>
        </p:txBody>
      </p:sp>
      <p:sp>
        <p:nvSpPr>
          <p:cNvPr id="19459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September 20, 2010</a:t>
            </a:r>
          </a:p>
        </p:txBody>
      </p:sp>
      <p:sp>
        <p:nvSpPr>
          <p:cNvPr id="1946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215976-9DF2-4EBF-A7C0-5B2A9FB1F0B6}" type="slidenum">
              <a:rPr lang="en-US" smtClean="0"/>
              <a:pPr/>
              <a:t>13</a:t>
            </a:fld>
            <a:endParaRPr lang="en-US" smtClean="0"/>
          </a:p>
        </p:txBody>
      </p:sp>
      <p:pic>
        <p:nvPicPr>
          <p:cNvPr id="19461" name="Picture 5" descr="detector.tif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48125" y="3986213"/>
            <a:ext cx="4827588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6" descr="aprime_exp_new3_1.pd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5950" y="974725"/>
            <a:ext cx="4718050" cy="301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4" descr="B29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9275" y="4022725"/>
            <a:ext cx="2949575" cy="219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4" name="TextBox 8"/>
          <p:cNvSpPr txBox="1">
            <a:spLocks noChangeArrowheads="1"/>
          </p:cNvSpPr>
          <p:nvPr/>
        </p:nvSpPr>
        <p:spPr bwMode="auto">
          <a:xfrm>
            <a:off x="0" y="828675"/>
            <a:ext cx="4779963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/>
              <a:t> Thin Target Close to Tracker for vertexing</a:t>
            </a:r>
            <a:br>
              <a:rPr lang="en-US"/>
            </a:br>
            <a:endParaRPr lang="en-US"/>
          </a:p>
          <a:p>
            <a:pPr>
              <a:buFont typeface="Arial" pitchFamily="34" charset="0"/>
              <a:buChar char="•"/>
            </a:pPr>
            <a:r>
              <a:rPr lang="en-US"/>
              <a:t> Compact Si Tracker/Vertexer in 1T dipole</a:t>
            </a:r>
            <a:br>
              <a:rPr lang="en-US"/>
            </a:br>
            <a:endParaRPr lang="en-US"/>
          </a:p>
          <a:p>
            <a:pPr>
              <a:buFont typeface="Arial" pitchFamily="34" charset="0"/>
              <a:buChar char="•"/>
            </a:pPr>
            <a:r>
              <a:rPr lang="en-US"/>
              <a:t> Fast, segmented Ecal  for triggering, e ID</a:t>
            </a:r>
            <a:br>
              <a:rPr lang="en-US"/>
            </a:br>
            <a:endParaRPr lang="en-US"/>
          </a:p>
          <a:p>
            <a:pPr>
              <a:buFont typeface="Arial" pitchFamily="34" charset="0"/>
              <a:buChar char="•"/>
            </a:pPr>
            <a:r>
              <a:rPr lang="en-US"/>
              <a:t> Muon detector for alternate trigger, muon ID</a:t>
            </a:r>
            <a:br>
              <a:rPr lang="en-US"/>
            </a:br>
            <a:endParaRPr lang="en-US"/>
          </a:p>
          <a:p>
            <a:pPr>
              <a:buFont typeface="Arial" pitchFamily="34" charset="0"/>
              <a:buChar char="•"/>
            </a:pPr>
            <a:r>
              <a:rPr lang="en-US"/>
              <a:t> Split detectors vertically to avoid “Dead </a:t>
            </a:r>
            <a:br>
              <a:rPr lang="en-US"/>
            </a:br>
            <a:r>
              <a:rPr lang="en-US"/>
              <a:t>  Zone” occupied by primary beam, brem</a:t>
            </a:r>
            <a:br>
              <a:rPr lang="en-US"/>
            </a:br>
            <a:r>
              <a:rPr lang="en-US"/>
              <a:t>  photons, etc.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8350"/>
          </a:xfrm>
        </p:spPr>
        <p:txBody>
          <a:bodyPr/>
          <a:lstStyle/>
          <a:p>
            <a:r>
              <a:rPr lang="en-US" sz="3200" dirty="0" smtClean="0">
                <a:solidFill>
                  <a:srgbClr val="FF0000"/>
                </a:solidFill>
              </a:rPr>
              <a:t>Set Up: Si Tracker/</a:t>
            </a:r>
            <a:r>
              <a:rPr lang="en-US" sz="3200" dirty="0" err="1" smtClean="0">
                <a:solidFill>
                  <a:srgbClr val="FF0000"/>
                </a:solidFill>
              </a:rPr>
              <a:t>Vertexer</a:t>
            </a:r>
            <a:r>
              <a:rPr lang="en-US" sz="3200" dirty="0" smtClean="0">
                <a:solidFill>
                  <a:srgbClr val="FF0000"/>
                </a:solidFill>
              </a:rPr>
              <a:t>   (Nelson)</a:t>
            </a:r>
          </a:p>
        </p:txBody>
      </p:sp>
      <p:sp>
        <p:nvSpPr>
          <p:cNvPr id="21507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September 20, 2010</a:t>
            </a:r>
          </a:p>
        </p:txBody>
      </p:sp>
      <p:sp>
        <p:nvSpPr>
          <p:cNvPr id="2150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B3CF883-F93C-411B-AC5B-EDD1D6044606}" type="slidenum">
              <a:rPr lang="en-US" smtClean="0"/>
              <a:pPr/>
              <a:t>14</a:t>
            </a:fld>
            <a:endParaRPr lang="en-US" smtClean="0"/>
          </a:p>
        </p:txBody>
      </p:sp>
      <p:pic>
        <p:nvPicPr>
          <p:cNvPr id="21509" name="Picture 5" descr="hphoton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90950" y="938213"/>
            <a:ext cx="5353050" cy="370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TextBox 6"/>
          <p:cNvSpPr txBox="1">
            <a:spLocks noChangeArrowheads="1"/>
          </p:cNvSpPr>
          <p:nvPr/>
        </p:nvSpPr>
        <p:spPr bwMode="auto">
          <a:xfrm>
            <a:off x="0" y="804863"/>
            <a:ext cx="3767138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/>
              <a:t> 6 Layers of Si d</a:t>
            </a:r>
            <a:r>
              <a:rPr lang="en-US" dirty="0">
                <a:sym typeface="Symbol" pitchFamily="18" charset="2"/>
              </a:rPr>
              <a:t>etectors mounted </a:t>
            </a:r>
            <a:br>
              <a:rPr lang="en-US" dirty="0">
                <a:sym typeface="Symbol" pitchFamily="18" charset="2"/>
              </a:rPr>
            </a:br>
            <a:r>
              <a:rPr lang="en-US" dirty="0">
                <a:sym typeface="Symbol" pitchFamily="18" charset="2"/>
              </a:rPr>
              <a:t>  on CF modules supports, split into</a:t>
            </a:r>
            <a:br>
              <a:rPr lang="en-US" dirty="0">
                <a:sym typeface="Symbol" pitchFamily="18" charset="2"/>
              </a:rPr>
            </a:br>
            <a:r>
              <a:rPr lang="en-US" dirty="0">
                <a:sym typeface="Symbol" pitchFamily="18" charset="2"/>
              </a:rPr>
              <a:t>  upper and lower planes</a:t>
            </a:r>
            <a:r>
              <a:rPr lang="en-US" dirty="0" smtClean="0">
                <a:sym typeface="Symbol" pitchFamily="18" charset="2"/>
              </a:rPr>
              <a:t>:</a:t>
            </a:r>
          </a:p>
          <a:p>
            <a:r>
              <a:rPr lang="en-US" dirty="0">
                <a:sym typeface="Symbol" pitchFamily="18" charset="2"/>
              </a:rPr>
              <a:t/>
            </a:r>
            <a:br>
              <a:rPr lang="en-US" dirty="0">
                <a:sym typeface="Symbol" pitchFamily="18" charset="2"/>
              </a:rPr>
            </a:br>
            <a:r>
              <a:rPr lang="en-US" dirty="0">
                <a:solidFill>
                  <a:srgbClr val="FF0000"/>
                </a:solidFill>
                <a:sym typeface="Symbol" pitchFamily="18" charset="2"/>
              </a:rPr>
              <a:t>     </a:t>
            </a:r>
            <a:r>
              <a:rPr lang="en-US" dirty="0" smtClean="0">
                <a:solidFill>
                  <a:srgbClr val="FF0000"/>
                </a:solidFill>
                <a:sym typeface="Symbol" pitchFamily="18" charset="2"/>
              </a:rPr>
              <a:t> Layers 1-3: VH</a:t>
            </a:r>
            <a:r>
              <a:rPr lang="en-US" dirty="0">
                <a:solidFill>
                  <a:srgbClr val="FF0000"/>
                </a:solidFill>
                <a:sym typeface="Symbol" pitchFamily="18" charset="2"/>
              </a:rPr>
              <a:t>, VH, </a:t>
            </a:r>
            <a:r>
              <a:rPr lang="en-US" dirty="0" smtClean="0">
                <a:solidFill>
                  <a:srgbClr val="FF0000"/>
                </a:solidFill>
                <a:sym typeface="Symbol" pitchFamily="18" charset="2"/>
              </a:rPr>
              <a:t>VH</a:t>
            </a:r>
            <a:r>
              <a:rPr lang="en-US" dirty="0">
                <a:solidFill>
                  <a:srgbClr val="FF0000"/>
                </a:solidFill>
                <a:sym typeface="Symbol" pitchFamily="18" charset="2"/>
              </a:rPr>
              <a:t/>
            </a:r>
            <a:br>
              <a:rPr lang="en-US" dirty="0">
                <a:solidFill>
                  <a:srgbClr val="FF0000"/>
                </a:solidFill>
                <a:sym typeface="Symbol" pitchFamily="18" charset="2"/>
              </a:rPr>
            </a:br>
            <a:r>
              <a:rPr lang="en-US" dirty="0">
                <a:solidFill>
                  <a:srgbClr val="FF0000"/>
                </a:solidFill>
                <a:sym typeface="Symbol" pitchFamily="18" charset="2"/>
              </a:rPr>
              <a:t>       </a:t>
            </a:r>
            <a:r>
              <a:rPr lang="en-US" dirty="0" smtClean="0">
                <a:solidFill>
                  <a:srgbClr val="FF0000"/>
                </a:solidFill>
                <a:sym typeface="Symbol" pitchFamily="18" charset="2"/>
              </a:rPr>
              <a:t>  Precision </a:t>
            </a:r>
            <a:r>
              <a:rPr lang="en-US" dirty="0" err="1" smtClean="0">
                <a:solidFill>
                  <a:srgbClr val="FF0000"/>
                </a:solidFill>
                <a:sym typeface="Symbol" pitchFamily="18" charset="2"/>
              </a:rPr>
              <a:t>vertexing</a:t>
            </a:r>
            <a:endParaRPr lang="en-US" dirty="0" smtClean="0">
              <a:solidFill>
                <a:srgbClr val="FF0000"/>
              </a:solidFill>
              <a:sym typeface="Symbol" pitchFamily="18" charset="2"/>
            </a:endParaRPr>
          </a:p>
          <a:p>
            <a:r>
              <a:rPr lang="en-US" dirty="0">
                <a:sym typeface="Symbol" pitchFamily="18" charset="2"/>
              </a:rPr>
              <a:t/>
            </a:r>
            <a:br>
              <a:rPr lang="en-US" dirty="0">
                <a:sym typeface="Symbol" pitchFamily="18" charset="2"/>
              </a:rPr>
            </a:br>
            <a:r>
              <a:rPr lang="en-US" dirty="0" smtClean="0">
                <a:sym typeface="Symbol" pitchFamily="18" charset="2"/>
              </a:rPr>
              <a:t>      </a:t>
            </a:r>
            <a:r>
              <a:rPr lang="en-US" dirty="0" smtClean="0">
                <a:solidFill>
                  <a:srgbClr val="FF0000"/>
                </a:solidFill>
                <a:sym typeface="Symbol" pitchFamily="18" charset="2"/>
              </a:rPr>
              <a:t>Layers 4-6: VS, VS, VS</a:t>
            </a:r>
            <a:endParaRPr lang="en-US" dirty="0">
              <a:solidFill>
                <a:srgbClr val="FF0000"/>
              </a:solidFill>
              <a:sym typeface="Symbol" pitchFamily="18" charset="2"/>
            </a:endParaRPr>
          </a:p>
          <a:p>
            <a:r>
              <a:rPr lang="en-US" dirty="0" smtClean="0">
                <a:solidFill>
                  <a:srgbClr val="FF0000"/>
                </a:solidFill>
                <a:sym typeface="Symbol" pitchFamily="18" charset="2"/>
              </a:rPr>
              <a:t>         Robust track finding and</a:t>
            </a:r>
            <a:endParaRPr lang="en-US" dirty="0">
              <a:solidFill>
                <a:srgbClr val="FF0000"/>
              </a:solidFill>
              <a:sym typeface="Symbol" pitchFamily="18" charset="2"/>
            </a:endParaRPr>
          </a:p>
          <a:p>
            <a:r>
              <a:rPr lang="en-US" dirty="0" smtClean="0">
                <a:solidFill>
                  <a:srgbClr val="FF0000"/>
                </a:solidFill>
                <a:sym typeface="Symbol" pitchFamily="18" charset="2"/>
              </a:rPr>
              <a:t>         precision momentum analysis</a:t>
            </a:r>
          </a:p>
          <a:p>
            <a:r>
              <a:rPr lang="en-US" dirty="0">
                <a:sym typeface="Symbol" pitchFamily="18" charset="2"/>
              </a:rPr>
              <a:t/>
            </a:r>
            <a:br>
              <a:rPr lang="en-US" dirty="0">
                <a:sym typeface="Symbol" pitchFamily="18" charset="2"/>
              </a:rPr>
            </a:br>
            <a:endParaRPr lang="en-US" dirty="0">
              <a:sym typeface="Symbol" pitchFamily="18" charset="2"/>
            </a:endParaRPr>
          </a:p>
          <a:p>
            <a:pPr>
              <a:buFont typeface="Arial" pitchFamily="34" charset="0"/>
              <a:buChar char="•"/>
            </a:pPr>
            <a:r>
              <a:rPr lang="en-US" dirty="0">
                <a:sym typeface="Symbol" pitchFamily="18" charset="2"/>
              </a:rPr>
              <a:t> Entire assembly in vacuum to</a:t>
            </a:r>
            <a:br>
              <a:rPr lang="en-US" dirty="0">
                <a:sym typeface="Symbol" pitchFamily="18" charset="2"/>
              </a:rPr>
            </a:br>
            <a:r>
              <a:rPr lang="en-US" dirty="0">
                <a:sym typeface="Symbol" pitchFamily="18" charset="2"/>
              </a:rPr>
              <a:t>   minimize backgrounds</a:t>
            </a:r>
            <a:br>
              <a:rPr lang="en-US" dirty="0">
                <a:sym typeface="Symbol" pitchFamily="18" charset="2"/>
              </a:rPr>
            </a:br>
            <a:endParaRPr lang="en-US" dirty="0">
              <a:sym typeface="Symbol" pitchFamily="18" charset="2"/>
            </a:endParaRPr>
          </a:p>
          <a:p>
            <a:pPr>
              <a:buFont typeface="Arial" pitchFamily="34" charset="0"/>
              <a:buChar char="•"/>
            </a:pPr>
            <a:r>
              <a:rPr lang="en-US" dirty="0">
                <a:sym typeface="Symbol" pitchFamily="18" charset="2"/>
              </a:rPr>
              <a:t> Rolls in/out for installation and </a:t>
            </a:r>
            <a:br>
              <a:rPr lang="en-US" dirty="0">
                <a:sym typeface="Symbol" pitchFamily="18" charset="2"/>
              </a:rPr>
            </a:br>
            <a:r>
              <a:rPr lang="en-US" dirty="0">
                <a:sym typeface="Symbol" pitchFamily="18" charset="2"/>
              </a:rPr>
              <a:t>  servicing.</a:t>
            </a:r>
            <a:br>
              <a:rPr lang="en-US" dirty="0">
                <a:sym typeface="Symbol" pitchFamily="18" charset="2"/>
              </a:rPr>
            </a:br>
            <a:r>
              <a:rPr lang="en-US" dirty="0">
                <a:sym typeface="Symbol" pitchFamily="18" charset="2"/>
              </a:rPr>
              <a:t>  </a:t>
            </a:r>
            <a:br>
              <a:rPr lang="en-US" dirty="0">
                <a:sym typeface="Symbol" pitchFamily="18" charset="2"/>
              </a:rPr>
            </a:b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457200" y="171450"/>
            <a:ext cx="8229600" cy="766763"/>
          </a:xfrm>
        </p:spPr>
        <p:txBody>
          <a:bodyPr/>
          <a:lstStyle/>
          <a:p>
            <a:r>
              <a:rPr lang="en-US" sz="3200" dirty="0" smtClean="0">
                <a:solidFill>
                  <a:srgbClr val="FF0000"/>
                </a:solidFill>
              </a:rPr>
              <a:t>Set Up: Electromagnetic Calorimeter (Holtrop)</a:t>
            </a:r>
          </a:p>
        </p:txBody>
      </p:sp>
      <p:sp>
        <p:nvSpPr>
          <p:cNvPr id="23555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September 20, 2010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C832EAF-8CC4-4C4E-8018-E6A65AEEB029}" type="slidenum">
              <a:rPr lang="en-US" smtClean="0"/>
              <a:pPr/>
              <a:t>15</a:t>
            </a:fld>
            <a:endParaRPr lang="en-US" smtClean="0"/>
          </a:p>
        </p:txBody>
      </p:sp>
      <p:pic>
        <p:nvPicPr>
          <p:cNvPr id="23557" name="Picture 4" descr="ecal_new3.pd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19138"/>
            <a:ext cx="5638800" cy="421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8" name="TextBox 5"/>
          <p:cNvSpPr txBox="1">
            <a:spLocks noChangeArrowheads="1"/>
          </p:cNvSpPr>
          <p:nvPr/>
        </p:nvSpPr>
        <p:spPr bwMode="auto">
          <a:xfrm>
            <a:off x="877888" y="5048250"/>
            <a:ext cx="7681912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/>
              <a:t> Inner cal uses  1.3 cm</a:t>
            </a:r>
            <a:r>
              <a:rPr lang="en-US" baseline="30000" dirty="0"/>
              <a:t>2 </a:t>
            </a:r>
            <a:r>
              <a:rPr lang="en-US" dirty="0"/>
              <a:t>PbWO</a:t>
            </a:r>
            <a:r>
              <a:rPr lang="en-US" baseline="-25000" dirty="0"/>
              <a:t>4 </a:t>
            </a:r>
            <a:r>
              <a:rPr lang="en-US" dirty="0"/>
              <a:t>crystals, readout with APDs, at 250 MHz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Outer cal uses  4 cm</a:t>
            </a:r>
            <a:r>
              <a:rPr lang="en-US" baseline="30000" dirty="0"/>
              <a:t>2 </a:t>
            </a:r>
            <a:r>
              <a:rPr lang="en-US" dirty="0" err="1"/>
              <a:t>Pb</a:t>
            </a:r>
            <a:r>
              <a:rPr lang="en-US" dirty="0"/>
              <a:t>/</a:t>
            </a:r>
            <a:r>
              <a:rPr lang="en-US" dirty="0" err="1"/>
              <a:t>scint</a:t>
            </a:r>
            <a:r>
              <a:rPr lang="en-US" dirty="0"/>
              <a:t> </a:t>
            </a:r>
            <a:r>
              <a:rPr lang="en-US" dirty="0" err="1"/>
              <a:t>Shashlyk</a:t>
            </a:r>
            <a:r>
              <a:rPr lang="en-US" dirty="0"/>
              <a:t> Towers, readout with PMTs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No crystals in “dead zone”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Beam, radiated photons, and off energy e- pass through in vacuum</a:t>
            </a:r>
            <a:br>
              <a:rPr lang="en-US" dirty="0"/>
            </a:br>
            <a:endParaRPr lang="en-US" dirty="0"/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23559" name="P 1" descr="Mod_1"/>
          <p:cNvPicPr>
            <a:picLocks noChangeAspect="1" noChangeArrowheads="1"/>
          </p:cNvPicPr>
          <p:nvPr/>
        </p:nvPicPr>
        <p:blipFill>
          <a:blip r:embed="rId3" cstate="print"/>
          <a:srcRect l="3700"/>
          <a:stretch>
            <a:fillRect/>
          </a:stretch>
        </p:blipFill>
        <p:spPr bwMode="auto">
          <a:xfrm>
            <a:off x="5353050" y="3376613"/>
            <a:ext cx="3632200" cy="80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0" name="Picture 7" descr="figure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4625" y="1512888"/>
            <a:ext cx="3717925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1" name="TextBox 10"/>
          <p:cNvSpPr txBox="1">
            <a:spLocks noChangeArrowheads="1"/>
          </p:cNvSpPr>
          <p:nvPr/>
        </p:nvSpPr>
        <p:spPr bwMode="auto">
          <a:xfrm>
            <a:off x="6218238" y="1219200"/>
            <a:ext cx="17097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2060"/>
                </a:solidFill>
              </a:rPr>
              <a:t>PbWO</a:t>
            </a:r>
            <a:r>
              <a:rPr lang="en-US" baseline="-25000">
                <a:solidFill>
                  <a:srgbClr val="002060"/>
                </a:solidFill>
              </a:rPr>
              <a:t>4 </a:t>
            </a:r>
            <a:r>
              <a:rPr lang="en-US">
                <a:solidFill>
                  <a:srgbClr val="002060"/>
                </a:solidFill>
              </a:rPr>
              <a:t>Crystal</a:t>
            </a:r>
          </a:p>
        </p:txBody>
      </p:sp>
      <p:sp>
        <p:nvSpPr>
          <p:cNvPr id="23562" name="TextBox 12"/>
          <p:cNvSpPr txBox="1">
            <a:spLocks noChangeArrowheads="1"/>
          </p:cNvSpPr>
          <p:nvPr/>
        </p:nvSpPr>
        <p:spPr bwMode="auto">
          <a:xfrm>
            <a:off x="6291263" y="2998788"/>
            <a:ext cx="19256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Shashlyk Tower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06438"/>
          </a:xfrm>
        </p:spPr>
        <p:txBody>
          <a:bodyPr/>
          <a:lstStyle/>
          <a:p>
            <a:r>
              <a:rPr lang="en-US" sz="3200" dirty="0" smtClean="0">
                <a:solidFill>
                  <a:srgbClr val="FF0000"/>
                </a:solidFill>
              </a:rPr>
              <a:t>HPS Trigger (Holtrop)</a:t>
            </a:r>
          </a:p>
        </p:txBody>
      </p:sp>
      <p:sp>
        <p:nvSpPr>
          <p:cNvPr id="24579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September 20, 2010</a:t>
            </a: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C619643-9BD6-429F-A18F-DA65B2814891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24581" name="TextBox 4"/>
          <p:cNvSpPr txBox="1">
            <a:spLocks noChangeArrowheads="1"/>
          </p:cNvSpPr>
          <p:nvPr/>
        </p:nvSpPr>
        <p:spPr bwMode="auto">
          <a:xfrm>
            <a:off x="596900" y="719138"/>
            <a:ext cx="83153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GEANT4 simulations are used to study trigger occupancies and rates.</a:t>
            </a:r>
          </a:p>
        </p:txBody>
      </p:sp>
      <p:pic>
        <p:nvPicPr>
          <p:cNvPr id="24634" name="Picture 6" descr="Occupancy_10_32ns_log.pd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4513" y="1060450"/>
            <a:ext cx="3454400" cy="284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635" name="TextBox 7"/>
          <p:cNvSpPr txBox="1">
            <a:spLocks noChangeArrowheads="1"/>
          </p:cNvSpPr>
          <p:nvPr/>
        </p:nvSpPr>
        <p:spPr bwMode="auto">
          <a:xfrm>
            <a:off x="4657725" y="1219200"/>
            <a:ext cx="4303713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/>
              <a:t>  High occupancies for 32ns window, </a:t>
            </a:r>
            <a:br>
              <a:rPr lang="en-US" dirty="0"/>
            </a:br>
            <a:r>
              <a:rPr lang="en-US" dirty="0"/>
              <a:t>   10 </a:t>
            </a:r>
            <a:r>
              <a:rPr lang="en-US" dirty="0" err="1"/>
              <a:t>MeV</a:t>
            </a:r>
            <a:r>
              <a:rPr lang="en-US" dirty="0"/>
              <a:t> thresholds</a:t>
            </a:r>
            <a:br>
              <a:rPr lang="en-US" dirty="0"/>
            </a:b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/>
              <a:t>  Manageable occupancies for 8ns </a:t>
            </a:r>
            <a:br>
              <a:rPr lang="en-US" dirty="0"/>
            </a:br>
            <a:r>
              <a:rPr lang="en-US" dirty="0"/>
              <a:t>   window and 100 </a:t>
            </a:r>
            <a:r>
              <a:rPr lang="en-US" dirty="0" err="1"/>
              <a:t>MeV</a:t>
            </a:r>
            <a:r>
              <a:rPr lang="en-US" dirty="0"/>
              <a:t> thresholds</a:t>
            </a:r>
            <a:br>
              <a:rPr lang="en-US" dirty="0"/>
            </a:b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/>
              <a:t>  Cluster, Energy, and Geometry cuts</a:t>
            </a:r>
            <a:br>
              <a:rPr lang="en-US" dirty="0"/>
            </a:br>
            <a:r>
              <a:rPr lang="en-US" dirty="0"/>
              <a:t>   can produce a trigger rate &lt; 20 </a:t>
            </a:r>
            <a:r>
              <a:rPr lang="en-US" dirty="0" smtClean="0"/>
              <a:t>kHz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    Background trigger rate: 17 kHz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4636" name="TextBox 8"/>
          <p:cNvSpPr txBox="1">
            <a:spLocks noChangeArrowheads="1"/>
          </p:cNvSpPr>
          <p:nvPr/>
        </p:nvSpPr>
        <p:spPr bwMode="auto">
          <a:xfrm>
            <a:off x="1317625" y="4103688"/>
            <a:ext cx="2179638" cy="203041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       </a:t>
            </a:r>
            <a:r>
              <a:rPr lang="en-US" b="1" dirty="0"/>
              <a:t>Trigger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sym typeface="Symbol" pitchFamily="18" charset="2"/>
              </a:rPr>
              <a:t>2 clusters</a:t>
            </a:r>
            <a:br>
              <a:rPr lang="en-US" dirty="0">
                <a:sym typeface="Symbol" pitchFamily="18" charset="2"/>
              </a:rPr>
            </a:br>
            <a:r>
              <a:rPr lang="en-US" dirty="0">
                <a:sym typeface="Symbol" pitchFamily="18" charset="2"/>
              </a:rPr>
              <a:t>0.5 &lt; E</a:t>
            </a:r>
            <a:r>
              <a:rPr lang="en-US" baseline="-25000" dirty="0">
                <a:sym typeface="Symbol" pitchFamily="18" charset="2"/>
              </a:rPr>
              <a:t>1,2</a:t>
            </a:r>
            <a:r>
              <a:rPr lang="en-US" dirty="0">
                <a:sym typeface="Symbol" pitchFamily="18" charset="2"/>
              </a:rPr>
              <a:t>&lt; 4.4 </a:t>
            </a:r>
            <a:r>
              <a:rPr lang="en-US" dirty="0" err="1">
                <a:sym typeface="Symbol" pitchFamily="18" charset="2"/>
              </a:rPr>
              <a:t>GeV</a:t>
            </a:r>
            <a:r>
              <a:rPr lang="en-US" dirty="0">
                <a:sym typeface="Symbol" pitchFamily="18" charset="2"/>
              </a:rPr>
              <a:t/>
            </a:r>
            <a:br>
              <a:rPr lang="en-US" dirty="0">
                <a:sym typeface="Symbol" pitchFamily="18" charset="2"/>
              </a:rPr>
            </a:br>
            <a:r>
              <a:rPr lang="en-US" dirty="0">
                <a:sym typeface="Symbol" pitchFamily="18" charset="2"/>
              </a:rPr>
              <a:t>E1 + E2 &lt; 5.1 </a:t>
            </a:r>
            <a:r>
              <a:rPr lang="en-US" dirty="0" err="1">
                <a:sym typeface="Symbol" pitchFamily="18" charset="2"/>
              </a:rPr>
              <a:t>GeV</a:t>
            </a:r>
            <a:r>
              <a:rPr lang="en-US" dirty="0">
                <a:sym typeface="Symbol" pitchFamily="18" charset="2"/>
              </a:rPr>
              <a:t/>
            </a:r>
            <a:br>
              <a:rPr lang="en-US" dirty="0">
                <a:sym typeface="Symbol" pitchFamily="18" charset="2"/>
              </a:rPr>
            </a:br>
            <a:r>
              <a:rPr lang="en-US" dirty="0">
                <a:sym typeface="Symbol" pitchFamily="18" charset="2"/>
              </a:rPr>
              <a:t>E &lt; 3.2 </a:t>
            </a:r>
            <a:r>
              <a:rPr lang="en-US" dirty="0" err="1">
                <a:sym typeface="Symbol" pitchFamily="18" charset="2"/>
              </a:rPr>
              <a:t>GeV</a:t>
            </a:r>
            <a:endParaRPr lang="en-US" dirty="0">
              <a:sym typeface="Symbol" pitchFamily="18" charset="2"/>
            </a:endParaRPr>
          </a:p>
          <a:p>
            <a:r>
              <a:rPr lang="en-US" dirty="0">
                <a:sym typeface="Symbol" pitchFamily="18" charset="2"/>
              </a:rPr>
              <a:t>Co-planar</a:t>
            </a:r>
          </a:p>
          <a:p>
            <a:endParaRPr lang="en-US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04691" y="3848101"/>
            <a:ext cx="4120147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457200" y="171450"/>
            <a:ext cx="8229600" cy="730250"/>
          </a:xfrm>
        </p:spPr>
        <p:txBody>
          <a:bodyPr/>
          <a:lstStyle/>
          <a:p>
            <a:r>
              <a:rPr lang="en-US" sz="3200" dirty="0" smtClean="0">
                <a:solidFill>
                  <a:srgbClr val="FF0000"/>
                </a:solidFill>
              </a:rPr>
              <a:t>Set Up: </a:t>
            </a:r>
            <a:r>
              <a:rPr lang="en-US" sz="3200" dirty="0" err="1" smtClean="0">
                <a:solidFill>
                  <a:srgbClr val="FF0000"/>
                </a:solidFill>
              </a:rPr>
              <a:t>Muon</a:t>
            </a:r>
            <a:r>
              <a:rPr lang="en-US" sz="3200" dirty="0" smtClean="0">
                <a:solidFill>
                  <a:srgbClr val="FF0000"/>
                </a:solidFill>
              </a:rPr>
              <a:t> System (Holtrop)</a:t>
            </a:r>
          </a:p>
        </p:txBody>
      </p:sp>
      <p:sp>
        <p:nvSpPr>
          <p:cNvPr id="25603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September 20, 2010</a:t>
            </a: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88D7043-478F-45B0-AFD0-6CCEAE25AA2B}" type="slidenum">
              <a:rPr lang="en-US" smtClean="0"/>
              <a:pPr/>
              <a:t>17</a:t>
            </a:fld>
            <a:endParaRPr lang="en-US" smtClean="0"/>
          </a:p>
        </p:txBody>
      </p:sp>
      <p:pic>
        <p:nvPicPr>
          <p:cNvPr id="25605" name="Picture 4" descr="detector.tif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57663" y="860425"/>
            <a:ext cx="4437062" cy="254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6" name="TextBox 5"/>
          <p:cNvSpPr txBox="1">
            <a:spLocks noChangeArrowheads="1"/>
          </p:cNvSpPr>
          <p:nvPr/>
        </p:nvSpPr>
        <p:spPr bwMode="auto">
          <a:xfrm>
            <a:off x="0" y="1169988"/>
            <a:ext cx="409575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/>
              <a:t>  </a:t>
            </a:r>
            <a:r>
              <a:rPr lang="en-US" sz="2000" dirty="0" smtClean="0"/>
              <a:t>Additional  decay mode A’ →</a:t>
            </a:r>
            <a:r>
              <a:rPr lang="en-US" sz="2000" dirty="0" smtClean="0">
                <a:sym typeface="Symbol"/>
              </a:rPr>
              <a:t></a:t>
            </a:r>
            <a:r>
              <a:rPr lang="en-US" sz="2000" baseline="30000" dirty="0" smtClean="0">
                <a:sym typeface="Symbol"/>
              </a:rPr>
              <a:t>+</a:t>
            </a:r>
            <a:r>
              <a:rPr lang="en-US" sz="2000" dirty="0" smtClean="0">
                <a:sym typeface="Symbol"/>
              </a:rPr>
              <a:t></a:t>
            </a:r>
            <a:r>
              <a:rPr lang="en-US" sz="2000" baseline="30000" dirty="0" smtClean="0">
                <a:sym typeface="Symbol"/>
              </a:rPr>
              <a:t>-</a:t>
            </a:r>
            <a:r>
              <a:rPr lang="en-US" sz="2000" dirty="0" smtClean="0"/>
              <a:t> for </a:t>
            </a:r>
            <a:r>
              <a:rPr lang="en-US" sz="2000" dirty="0" err="1" smtClean="0"/>
              <a:t>m</a:t>
            </a:r>
            <a:r>
              <a:rPr lang="en-US" sz="2000" baseline="-25000" dirty="0" err="1" smtClean="0"/>
              <a:t>A</a:t>
            </a:r>
            <a:r>
              <a:rPr lang="en-US" sz="2000" baseline="-25000" dirty="0" smtClean="0"/>
              <a:t>’</a:t>
            </a:r>
            <a:r>
              <a:rPr lang="en-US" sz="2000" dirty="0" smtClean="0"/>
              <a:t> &gt; 200 </a:t>
            </a:r>
            <a:r>
              <a:rPr lang="en-US" sz="2000" dirty="0" err="1" smtClean="0"/>
              <a:t>MeV</a:t>
            </a:r>
            <a:endParaRPr lang="en-US" sz="2000" dirty="0" smtClean="0"/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Provides </a:t>
            </a:r>
            <a:r>
              <a:rPr lang="en-US" sz="2000" dirty="0"/>
              <a:t>independent trigger</a:t>
            </a:r>
            <a:br>
              <a:rPr lang="en-US" sz="2000" dirty="0"/>
            </a:br>
            <a:r>
              <a:rPr lang="en-US" sz="2000" dirty="0"/>
              <a:t>   and </a:t>
            </a:r>
            <a:r>
              <a:rPr lang="en-US" sz="2000" dirty="0" err="1"/>
              <a:t>muon</a:t>
            </a:r>
            <a:r>
              <a:rPr lang="en-US" sz="2000" dirty="0"/>
              <a:t> </a:t>
            </a:r>
            <a:r>
              <a:rPr lang="en-US" sz="2000" dirty="0" smtClean="0"/>
              <a:t>ID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Much reduced EM backgrounds 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  <a:p>
            <a:pPr>
              <a:buFont typeface="Arial" pitchFamily="34" charset="0"/>
              <a:buChar char="•"/>
            </a:pPr>
            <a:r>
              <a:rPr lang="en-US" sz="2000" dirty="0"/>
              <a:t> 4 layers of  5 cm wide horizontal </a:t>
            </a:r>
            <a:br>
              <a:rPr lang="en-US" sz="2000" dirty="0"/>
            </a:br>
            <a:r>
              <a:rPr lang="en-US" sz="2000" dirty="0"/>
              <a:t>  </a:t>
            </a:r>
            <a:r>
              <a:rPr lang="en-US" sz="2000" dirty="0" err="1"/>
              <a:t>scintillator</a:t>
            </a:r>
            <a:r>
              <a:rPr lang="en-US" sz="2000" dirty="0"/>
              <a:t> strips, readout at both</a:t>
            </a:r>
            <a:br>
              <a:rPr lang="en-US" sz="2000" dirty="0"/>
            </a:br>
            <a:r>
              <a:rPr lang="en-US" sz="2000" dirty="0"/>
              <a:t>  ends with MAPMTs.</a:t>
            </a:r>
            <a:br>
              <a:rPr lang="en-US" sz="2000" dirty="0"/>
            </a:br>
            <a:endParaRPr lang="en-US" sz="2000" dirty="0"/>
          </a:p>
          <a:p>
            <a:pPr>
              <a:buFont typeface="Arial" pitchFamily="34" charset="0"/>
              <a:buChar char="•"/>
            </a:pPr>
            <a:r>
              <a:rPr lang="en-US" sz="2000" dirty="0"/>
              <a:t> 75 cm Fe absorber</a:t>
            </a:r>
            <a:br>
              <a:rPr lang="en-US" sz="2000" dirty="0"/>
            </a:br>
            <a:endParaRPr lang="en-US" sz="2000" dirty="0"/>
          </a:p>
          <a:p>
            <a:pPr>
              <a:buFont typeface="Arial" pitchFamily="34" charset="0"/>
              <a:buChar char="•"/>
            </a:pPr>
            <a:endParaRPr lang="en-US" sz="2000" dirty="0"/>
          </a:p>
          <a:p>
            <a:pPr>
              <a:buFont typeface="Arial" pitchFamily="34" charset="0"/>
              <a:buChar char="•"/>
            </a:pPr>
            <a:r>
              <a:rPr lang="en-US" sz="2000" dirty="0"/>
              <a:t> ~1% </a:t>
            </a:r>
            <a:r>
              <a:rPr lang="en-US" sz="2000" dirty="0" err="1"/>
              <a:t>pion</a:t>
            </a:r>
            <a:r>
              <a:rPr lang="en-US" sz="2000" dirty="0"/>
              <a:t> </a:t>
            </a:r>
            <a:r>
              <a:rPr lang="en-US" sz="2000" dirty="0" err="1"/>
              <a:t>punchthrough</a:t>
            </a:r>
            <a:endParaRPr lang="en-US" sz="2000" dirty="0"/>
          </a:p>
        </p:txBody>
      </p:sp>
      <p:pic>
        <p:nvPicPr>
          <p:cNvPr id="25607" name="Picture 6" descr="pmeff_hit.tif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59238" y="3962400"/>
            <a:ext cx="3438525" cy="267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8" name="TextBox 7"/>
          <p:cNvSpPr txBox="1">
            <a:spLocks noChangeArrowheads="1"/>
          </p:cNvSpPr>
          <p:nvPr/>
        </p:nvSpPr>
        <p:spPr bwMode="auto">
          <a:xfrm>
            <a:off x="4572000" y="3548063"/>
            <a:ext cx="29622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rgbClr val="FF0000"/>
                </a:solidFill>
                <a:sym typeface="Symbol" pitchFamily="18" charset="2"/>
              </a:rPr>
              <a:t>(,) vs  thickness Fe </a:t>
            </a:r>
            <a:endParaRPr lang="en-US" sz="20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457200" y="165454"/>
            <a:ext cx="8229600" cy="688975"/>
          </a:xfrm>
        </p:spPr>
        <p:txBody>
          <a:bodyPr/>
          <a:lstStyle/>
          <a:p>
            <a:r>
              <a:rPr lang="en-US" sz="3200" dirty="0" smtClean="0">
                <a:solidFill>
                  <a:srgbClr val="FF0000"/>
                </a:solidFill>
              </a:rPr>
              <a:t>DAQ (</a:t>
            </a:r>
            <a:r>
              <a:rPr lang="en-US" sz="3200" dirty="0" err="1" smtClean="0">
                <a:solidFill>
                  <a:srgbClr val="FF0000"/>
                </a:solidFill>
              </a:rPr>
              <a:t>Boyarinov</a:t>
            </a:r>
            <a:r>
              <a:rPr lang="en-US" sz="3200" dirty="0" smtClean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26627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September 20, 2010</a:t>
            </a: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4271F79-8898-406E-83A4-3171BD161BB1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26629" name="TextBox 4"/>
          <p:cNvSpPr txBox="1">
            <a:spLocks noChangeArrowheads="1"/>
          </p:cNvSpPr>
          <p:nvPr/>
        </p:nvSpPr>
        <p:spPr bwMode="auto">
          <a:xfrm>
            <a:off x="4054475" y="860470"/>
            <a:ext cx="488315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dirty="0" err="1"/>
              <a:t>Ecal</a:t>
            </a:r>
            <a:r>
              <a:rPr lang="en-US" sz="2000" b="1" dirty="0"/>
              <a:t> and </a:t>
            </a:r>
            <a:r>
              <a:rPr lang="en-US" sz="2000" b="1" dirty="0" err="1"/>
              <a:t>Muon</a:t>
            </a:r>
            <a:r>
              <a:rPr lang="en-US" sz="2000" b="1" dirty="0"/>
              <a:t> data in 250 MHz FADCs</a:t>
            </a:r>
          </a:p>
          <a:p>
            <a:r>
              <a:rPr lang="en-US" sz="2000" dirty="0"/>
              <a:t>    </a:t>
            </a:r>
            <a:r>
              <a:rPr lang="en-US" sz="2000" dirty="0" smtClean="0"/>
              <a:t>*Crate </a:t>
            </a:r>
            <a:r>
              <a:rPr lang="en-US" sz="2000" dirty="0"/>
              <a:t>Trigger </a:t>
            </a:r>
            <a:r>
              <a:rPr lang="en-US" sz="2000" dirty="0" smtClean="0"/>
              <a:t>Processors </a:t>
            </a:r>
            <a:r>
              <a:rPr lang="en-US" sz="2000" dirty="0" smtClean="0"/>
              <a:t>receive   </a:t>
            </a:r>
          </a:p>
          <a:p>
            <a:r>
              <a:rPr lang="en-US" sz="2000" dirty="0" smtClean="0"/>
              <a:t> </a:t>
            </a:r>
            <a:r>
              <a:rPr lang="en-US" sz="2000" dirty="0" smtClean="0"/>
              <a:t>     </a:t>
            </a:r>
            <a:r>
              <a:rPr lang="en-US" sz="2000" dirty="0" smtClean="0"/>
              <a:t>signal every 16ns and perform   </a:t>
            </a:r>
            <a:endParaRPr lang="en-US" sz="2000" dirty="0" smtClean="0"/>
          </a:p>
          <a:p>
            <a:r>
              <a:rPr lang="en-US" sz="2000" dirty="0" smtClean="0"/>
              <a:t>      cluster </a:t>
            </a:r>
            <a:r>
              <a:rPr lang="en-US" sz="2000" dirty="0" smtClean="0"/>
              <a:t>finding</a:t>
            </a:r>
            <a:endParaRPr lang="en-US" sz="2000" dirty="0"/>
          </a:p>
          <a:p>
            <a:r>
              <a:rPr lang="en-US" sz="2000" dirty="0"/>
              <a:t>    *Subsystem Processor  generates </a:t>
            </a:r>
            <a:br>
              <a:rPr lang="en-US" sz="2000" dirty="0"/>
            </a:br>
            <a:r>
              <a:rPr lang="en-US" sz="2000" dirty="0"/>
              <a:t>        </a:t>
            </a:r>
            <a:r>
              <a:rPr lang="en-US" sz="2000" dirty="0" smtClean="0"/>
              <a:t>final trigger </a:t>
            </a:r>
            <a:r>
              <a:rPr lang="en-US" sz="2000" dirty="0" smtClean="0"/>
              <a:t>decision</a:t>
            </a:r>
            <a:endParaRPr lang="en-US" sz="2000" dirty="0"/>
          </a:p>
          <a:p>
            <a:endParaRPr lang="en-US" sz="2000" dirty="0"/>
          </a:p>
          <a:p>
            <a:r>
              <a:rPr lang="en-US" sz="2000" b="1" dirty="0"/>
              <a:t>Tracker uses SLAC  ATCA crates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     *APV25 signals go to Readout </a:t>
            </a:r>
            <a:br>
              <a:rPr lang="en-US" sz="2000" dirty="0"/>
            </a:br>
            <a:r>
              <a:rPr lang="en-US" sz="2000" dirty="0"/>
              <a:t>         Boards every 25 ns</a:t>
            </a:r>
          </a:p>
          <a:p>
            <a:r>
              <a:rPr lang="en-US" sz="2000" dirty="0"/>
              <a:t>      *Trigger Interface board accepts</a:t>
            </a:r>
            <a:br>
              <a:rPr lang="en-US" sz="2000" dirty="0"/>
            </a:br>
            <a:r>
              <a:rPr lang="en-US" sz="2000" dirty="0"/>
              <a:t>         and distributes </a:t>
            </a:r>
            <a:r>
              <a:rPr lang="en-US" sz="2000" dirty="0" err="1"/>
              <a:t>Jlab</a:t>
            </a:r>
            <a:r>
              <a:rPr lang="en-US" sz="2000" dirty="0"/>
              <a:t> trigger </a:t>
            </a:r>
          </a:p>
          <a:p>
            <a:r>
              <a:rPr lang="en-US" sz="2000" dirty="0"/>
              <a:t>      *Cluster Interconnect Module </a:t>
            </a:r>
            <a:br>
              <a:rPr lang="en-US" sz="2000" dirty="0"/>
            </a:br>
            <a:r>
              <a:rPr lang="en-US" sz="2000" dirty="0"/>
              <a:t>          connects to </a:t>
            </a:r>
            <a:r>
              <a:rPr lang="en-US" sz="2000" dirty="0" err="1"/>
              <a:t>Jlab</a:t>
            </a:r>
            <a:r>
              <a:rPr lang="en-US" sz="2000" dirty="0"/>
              <a:t> DAQ</a:t>
            </a:r>
          </a:p>
        </p:txBody>
      </p:sp>
      <p:pic>
        <p:nvPicPr>
          <p:cNvPr id="26630" name="Picture 5" descr="daq0.tif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313" y="1096963"/>
            <a:ext cx="3608387" cy="405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1" name="TextBox 6"/>
          <p:cNvSpPr txBox="1">
            <a:spLocks noChangeArrowheads="1"/>
          </p:cNvSpPr>
          <p:nvPr/>
        </p:nvSpPr>
        <p:spPr bwMode="auto">
          <a:xfrm>
            <a:off x="1962150" y="5181600"/>
            <a:ext cx="597535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Level 1 Trigger         &lt;50 kHz</a:t>
            </a:r>
          </a:p>
          <a:p>
            <a:r>
              <a:rPr lang="en-US" sz="2400" dirty="0">
                <a:solidFill>
                  <a:srgbClr val="FF0000"/>
                </a:solidFill>
              </a:rPr>
              <a:t>Level 3 Selection         1/10</a:t>
            </a:r>
          </a:p>
          <a:p>
            <a:r>
              <a:rPr lang="en-US" sz="2400" dirty="0">
                <a:solidFill>
                  <a:srgbClr val="FF0000"/>
                </a:solidFill>
              </a:rPr>
              <a:t>Data Rate                 &lt;100 </a:t>
            </a:r>
            <a:r>
              <a:rPr lang="en-US" sz="2400" dirty="0" err="1">
                <a:solidFill>
                  <a:srgbClr val="FF0000"/>
                </a:solidFill>
              </a:rPr>
              <a:t>Mbyte</a:t>
            </a:r>
            <a:r>
              <a:rPr lang="en-US" sz="2400" dirty="0">
                <a:solidFill>
                  <a:srgbClr val="FF0000"/>
                </a:solidFill>
              </a:rPr>
              <a:t>/s</a:t>
            </a:r>
          </a:p>
          <a:p>
            <a:r>
              <a:rPr lang="en-US" dirty="0"/>
              <a:t>    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1863" y="952500"/>
            <a:ext cx="6918325" cy="564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2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September 20, 2010</a:t>
            </a:r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BD90191-80A8-4E29-91DD-ADD55F6D875F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35844" name="Text Box 6"/>
          <p:cNvSpPr txBox="1">
            <a:spLocks noChangeArrowheads="1"/>
          </p:cNvSpPr>
          <p:nvPr/>
        </p:nvSpPr>
        <p:spPr bwMode="auto">
          <a:xfrm>
            <a:off x="304800" y="0"/>
            <a:ext cx="88392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dirty="0">
                <a:solidFill>
                  <a:srgbClr val="FF3300"/>
                </a:solidFill>
              </a:rPr>
              <a:t>   HPS Reach: Bump Hunt and Vertex </a:t>
            </a:r>
            <a:r>
              <a:rPr lang="en-US" sz="3200" dirty="0" smtClean="0">
                <a:solidFill>
                  <a:srgbClr val="FF3300"/>
                </a:solidFill>
              </a:rPr>
              <a:t>Search</a:t>
            </a:r>
          </a:p>
          <a:p>
            <a:r>
              <a:rPr lang="en-US" sz="3200" dirty="0" smtClean="0">
                <a:solidFill>
                  <a:srgbClr val="FF3300"/>
                </a:solidFill>
              </a:rPr>
              <a:t>                                           (Graham)</a:t>
            </a:r>
            <a:endParaRPr lang="en-US" sz="3200" dirty="0">
              <a:solidFill>
                <a:srgbClr val="FF3300"/>
              </a:solidFill>
              <a:sym typeface="Symbol" pitchFamily="18" charset="2"/>
            </a:endParaRPr>
          </a:p>
        </p:txBody>
      </p:sp>
      <p:sp>
        <p:nvSpPr>
          <p:cNvPr id="35846" name="TextBox 6"/>
          <p:cNvSpPr txBox="1">
            <a:spLocks noChangeArrowheads="1"/>
          </p:cNvSpPr>
          <p:nvPr/>
        </p:nvSpPr>
        <p:spPr bwMode="auto">
          <a:xfrm>
            <a:off x="5462588" y="4291013"/>
            <a:ext cx="15684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HPS 5.5 GeV</a:t>
            </a:r>
          </a:p>
        </p:txBody>
      </p:sp>
      <p:sp>
        <p:nvSpPr>
          <p:cNvPr id="35847" name="TextBox 7"/>
          <p:cNvSpPr txBox="1">
            <a:spLocks noChangeArrowheads="1"/>
          </p:cNvSpPr>
          <p:nvPr/>
        </p:nvSpPr>
        <p:spPr bwMode="auto">
          <a:xfrm>
            <a:off x="5608638" y="5059363"/>
            <a:ext cx="15700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993366"/>
                </a:solidFill>
              </a:rPr>
              <a:t>HPS 3.3 GeV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rot="10800000" flipV="1">
            <a:off x="6358890" y="2552700"/>
            <a:ext cx="956310" cy="228600"/>
          </a:xfrm>
          <a:prstGeom prst="straightConnector1">
            <a:avLst/>
          </a:prstGeom>
          <a:ln w="444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0800000" flipV="1">
            <a:off x="5920740" y="4724400"/>
            <a:ext cx="1223010" cy="133350"/>
          </a:xfrm>
          <a:prstGeom prst="straightConnector1">
            <a:avLst/>
          </a:prstGeom>
          <a:ln w="444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277100" y="2324100"/>
            <a:ext cx="14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Bump hunt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105650" y="4514850"/>
            <a:ext cx="1223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Vertexing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371600" y="571500"/>
            <a:ext cx="2380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66FF"/>
                </a:solidFill>
              </a:rPr>
              <a:t>1 month run @400nA</a:t>
            </a:r>
            <a:endParaRPr lang="en-US" dirty="0">
              <a:solidFill>
                <a:srgbClr val="0066FF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September 20, 2010</a:t>
            </a:r>
          </a:p>
        </p:txBody>
      </p:sp>
      <p:sp>
        <p:nvSpPr>
          <p:cNvPr id="409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9AE8028-8087-42A6-A8FC-90374DCF595E}" type="slidenum">
              <a:rPr lang="en-US" smtClean="0"/>
              <a:pPr/>
              <a:t>2</a:t>
            </a:fld>
            <a:endParaRPr lang="en-US" dirty="0" smtClean="0"/>
          </a:p>
        </p:txBody>
      </p:sp>
      <p:sp>
        <p:nvSpPr>
          <p:cNvPr id="4101" name="Text Box 3"/>
          <p:cNvSpPr txBox="1">
            <a:spLocks noChangeArrowheads="1"/>
          </p:cNvSpPr>
          <p:nvPr/>
        </p:nvSpPr>
        <p:spPr bwMode="auto">
          <a:xfrm>
            <a:off x="2541588" y="6524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4102" name="Text Box 4"/>
          <p:cNvSpPr txBox="1">
            <a:spLocks noChangeArrowheads="1"/>
          </p:cNvSpPr>
          <p:nvPr/>
        </p:nvSpPr>
        <p:spPr bwMode="auto">
          <a:xfrm>
            <a:off x="3414713" y="163513"/>
            <a:ext cx="23939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dirty="0">
                <a:solidFill>
                  <a:srgbClr val="FF3300"/>
                </a:solidFill>
              </a:rPr>
              <a:t>Springboard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14400" y="4572000"/>
            <a:ext cx="2151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66FF"/>
                </a:solidFill>
              </a:rPr>
              <a:t>Focus on Point B</a:t>
            </a:r>
            <a:endParaRPr lang="en-US" dirty="0">
              <a:solidFill>
                <a:srgbClr val="0066FF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4753" y="685800"/>
            <a:ext cx="7679783" cy="3143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7039" y="3829050"/>
            <a:ext cx="3447693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1525"/>
          </a:xfrm>
        </p:spPr>
        <p:txBody>
          <a:bodyPr/>
          <a:lstStyle/>
          <a:p>
            <a:r>
              <a:rPr lang="en-US" sz="3200" smtClean="0">
                <a:solidFill>
                  <a:srgbClr val="FF0000"/>
                </a:solidFill>
              </a:rPr>
              <a:t>Search for True Muonium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457200" y="1139825"/>
            <a:ext cx="8229600" cy="4986338"/>
          </a:xfrm>
        </p:spPr>
        <p:txBody>
          <a:bodyPr/>
          <a:lstStyle/>
          <a:p>
            <a:r>
              <a:rPr lang="en-US" sz="2000" smtClean="0"/>
              <a:t>True muonium will decay to e</a:t>
            </a:r>
            <a:r>
              <a:rPr lang="en-US" sz="2000" baseline="30000" smtClean="0"/>
              <a:t>+</a:t>
            </a:r>
            <a:r>
              <a:rPr lang="en-US" sz="2000" smtClean="0"/>
              <a:t>e</a:t>
            </a:r>
            <a:r>
              <a:rPr lang="en-US" sz="2000" baseline="30000" smtClean="0"/>
              <a:t>- </a:t>
            </a:r>
            <a:r>
              <a:rPr lang="en-US" sz="2000" smtClean="0"/>
              <a:t>with m=2m</a:t>
            </a:r>
            <a:r>
              <a:rPr lang="en-US" sz="2000" baseline="-25000" smtClean="0">
                <a:sym typeface="Symbol" pitchFamily="18" charset="2"/>
              </a:rPr>
              <a:t></a:t>
            </a:r>
            <a:r>
              <a:rPr lang="en-US" sz="2000" smtClean="0">
                <a:sym typeface="Symbol" pitchFamily="18" charset="2"/>
              </a:rPr>
              <a:t>, </a:t>
            </a:r>
            <a:r>
              <a:rPr lang="en-US" sz="2000" smtClean="0"/>
              <a:t>a decay length of </a:t>
            </a:r>
            <a:r>
              <a:rPr lang="en-US" sz="2000" smtClean="0">
                <a:sym typeface="Symbol" pitchFamily="18" charset="2"/>
              </a:rPr>
              <a:t></a:t>
            </a:r>
            <a:r>
              <a:rPr lang="en-US" sz="2000" smtClean="0"/>
              <a:t>c</a:t>
            </a:r>
            <a:r>
              <a:rPr lang="en-US" sz="2000" smtClean="0">
                <a:sym typeface="Symbol" pitchFamily="18" charset="2"/>
              </a:rPr>
              <a:t>=14mm, and kinematics just like those of the A’</a:t>
            </a:r>
            <a:br>
              <a:rPr lang="en-US" sz="2000" smtClean="0">
                <a:sym typeface="Symbol" pitchFamily="18" charset="2"/>
              </a:rPr>
            </a:br>
            <a:r>
              <a:rPr lang="en-US" sz="2000" smtClean="0">
                <a:sym typeface="Symbol" pitchFamily="18" charset="2"/>
              </a:rPr>
              <a:t>.</a:t>
            </a:r>
          </a:p>
          <a:p>
            <a:r>
              <a:rPr lang="en-US" sz="2000" smtClean="0">
                <a:sym typeface="Symbol" pitchFamily="18" charset="2"/>
              </a:rPr>
              <a:t>The production cross section is low, but within reach. The dissociation cross section is large, so most dimuons dissociate before leaving the target.</a:t>
            </a:r>
            <a:br>
              <a:rPr lang="en-US" sz="2000" smtClean="0">
                <a:sym typeface="Symbol" pitchFamily="18" charset="2"/>
              </a:rPr>
            </a:br>
            <a:r>
              <a:rPr lang="en-US" sz="2000" smtClean="0">
                <a:sym typeface="Symbol" pitchFamily="18" charset="2"/>
              </a:rPr>
              <a:t/>
            </a:r>
            <a:br>
              <a:rPr lang="en-US" sz="2000" smtClean="0">
                <a:sym typeface="Symbol" pitchFamily="18" charset="2"/>
              </a:rPr>
            </a:br>
            <a:r>
              <a:rPr lang="en-US" sz="2000" smtClean="0">
                <a:sym typeface="Symbol" pitchFamily="18" charset="2"/>
              </a:rPr>
              <a:t>For E</a:t>
            </a:r>
            <a:r>
              <a:rPr lang="en-US" sz="2000" baseline="-25000" smtClean="0">
                <a:sym typeface="Symbol" pitchFamily="18" charset="2"/>
              </a:rPr>
              <a:t>beam</a:t>
            </a:r>
            <a:r>
              <a:rPr lang="en-US" sz="2000" smtClean="0">
                <a:sym typeface="Symbol" pitchFamily="18" charset="2"/>
              </a:rPr>
              <a:t>=5.5 GeV, 400nA beams, 3 x 10</a:t>
            </a:r>
            <a:r>
              <a:rPr lang="en-US" sz="2000" baseline="30000" smtClean="0">
                <a:sym typeface="Symbol" pitchFamily="18" charset="2"/>
              </a:rPr>
              <a:t>6</a:t>
            </a:r>
            <a:r>
              <a:rPr lang="en-US" sz="2000" smtClean="0">
                <a:sym typeface="Symbol" pitchFamily="18" charset="2"/>
              </a:rPr>
              <a:t> sec, expect </a:t>
            </a:r>
            <a:br>
              <a:rPr lang="en-US" sz="2000" smtClean="0">
                <a:sym typeface="Symbol" pitchFamily="18" charset="2"/>
              </a:rPr>
            </a:br>
            <a:r>
              <a:rPr lang="en-US" sz="2000" smtClean="0">
                <a:sym typeface="Symbol" pitchFamily="18" charset="2"/>
              </a:rPr>
              <a:t>              </a:t>
            </a:r>
            <a:r>
              <a:rPr lang="en-US" sz="2800" smtClean="0">
                <a:solidFill>
                  <a:srgbClr val="FF0000"/>
                </a:solidFill>
                <a:sym typeface="Symbol" pitchFamily="18" charset="2"/>
              </a:rPr>
              <a:t> 20 n=1 triplet states produced</a:t>
            </a:r>
            <a:br>
              <a:rPr lang="en-US" sz="2800" smtClean="0">
                <a:solidFill>
                  <a:srgbClr val="FF0000"/>
                </a:solidFill>
                <a:sym typeface="Symbol" pitchFamily="18" charset="2"/>
              </a:rPr>
            </a:br>
            <a:r>
              <a:rPr lang="en-US" sz="2800" smtClean="0">
                <a:solidFill>
                  <a:srgbClr val="FF0000"/>
                </a:solidFill>
                <a:sym typeface="Symbol" pitchFamily="18" charset="2"/>
              </a:rPr>
              <a:t>             2 events detected</a:t>
            </a:r>
            <a:br>
              <a:rPr lang="en-US" sz="2800" smtClean="0">
                <a:solidFill>
                  <a:srgbClr val="FF0000"/>
                </a:solidFill>
                <a:sym typeface="Symbol" pitchFamily="18" charset="2"/>
              </a:rPr>
            </a:br>
            <a:r>
              <a:rPr lang="en-US" sz="2000" smtClean="0">
                <a:sym typeface="Symbol" pitchFamily="18" charset="2"/>
              </a:rPr>
              <a:t>Not good enough, but within reach with longer running, higher energies, and multiple targets. Under study.</a:t>
            </a:r>
            <a:br>
              <a:rPr lang="en-US" sz="2000" smtClean="0">
                <a:sym typeface="Symbol" pitchFamily="18" charset="2"/>
              </a:rPr>
            </a:br>
            <a:r>
              <a:rPr lang="en-US" sz="2000" smtClean="0">
                <a:solidFill>
                  <a:srgbClr val="FF0000"/>
                </a:solidFill>
                <a:sym typeface="Symbol" pitchFamily="18" charset="2"/>
              </a:rPr>
              <a:t> </a:t>
            </a:r>
          </a:p>
          <a:p>
            <a:r>
              <a:rPr lang="en-US" sz="2000" smtClean="0">
                <a:sym typeface="Symbol" pitchFamily="18" charset="2"/>
              </a:rPr>
              <a:t>An important test of QED made more topical by recent anomalies in the muonium Lamb shift result.</a:t>
            </a:r>
            <a:br>
              <a:rPr lang="en-US" sz="2000" smtClean="0">
                <a:sym typeface="Symbol" pitchFamily="18" charset="2"/>
              </a:rPr>
            </a:br>
            <a:r>
              <a:rPr lang="en-US" sz="2000" smtClean="0">
                <a:sym typeface="Symbol" pitchFamily="18" charset="2"/>
              </a:rPr>
              <a:t/>
            </a:r>
            <a:br>
              <a:rPr lang="en-US" sz="2000" smtClean="0">
                <a:sym typeface="Symbol" pitchFamily="18" charset="2"/>
              </a:rPr>
            </a:br>
            <a:r>
              <a:rPr lang="en-US" sz="2000" smtClean="0"/>
              <a:t> </a:t>
            </a:r>
            <a:br>
              <a:rPr lang="en-US" sz="2000" smtClean="0"/>
            </a:br>
            <a:endParaRPr lang="en-US" sz="2000" smtClean="0"/>
          </a:p>
        </p:txBody>
      </p:sp>
      <p:sp>
        <p:nvSpPr>
          <p:cNvPr id="3789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September 20, 2010</a:t>
            </a:r>
          </a:p>
        </p:txBody>
      </p:sp>
      <p:sp>
        <p:nvSpPr>
          <p:cNvPr id="3789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A335654-454D-44EA-8D41-71904EB9A9DD}" type="slidenum">
              <a:rPr lang="en-US" smtClean="0"/>
              <a:pPr/>
              <a:t>20</a:t>
            </a:fld>
            <a:endParaRPr lang="en-US" smtClean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Conclusions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820150" cy="4754563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vertexing</a:t>
            </a:r>
            <a:r>
              <a:rPr lang="en-US" dirty="0" smtClean="0"/>
              <a:t> capability has a potential of discovering  heavy photon with cm ~ m decay length.</a:t>
            </a:r>
          </a:p>
          <a:p>
            <a:r>
              <a:rPr lang="en-US" dirty="0" smtClean="0"/>
              <a:t>Together with bump-hunting, the A’ search can be extended into a large parameter region.</a:t>
            </a:r>
          </a:p>
          <a:p>
            <a:r>
              <a:rPr lang="en-US" dirty="0" smtClean="0"/>
              <a:t>The experiment capitalizes on CEBAF’s excellent duty cycle and recent advances in very high rate detector readout technologies.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20, 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B9BD70-1E4E-4964-96EF-23146ABCF447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20, 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B9BD70-1E4E-4964-96EF-23146ABCF447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505200" y="2552700"/>
            <a:ext cx="206819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Backup</a:t>
            </a:r>
            <a:endParaRPr lang="en-US" sz="44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rgbClr val="FF3300"/>
                </a:solidFill>
              </a:rPr>
              <a:t>Hall </a:t>
            </a:r>
            <a:r>
              <a:rPr lang="en-US" sz="2800" dirty="0">
                <a:solidFill>
                  <a:srgbClr val="FF3300"/>
                </a:solidFill>
              </a:rPr>
              <a:t>B “Photon Dump</a:t>
            </a:r>
            <a:r>
              <a:rPr lang="en-US" sz="2800" dirty="0" smtClean="0">
                <a:solidFill>
                  <a:srgbClr val="FF3300"/>
                </a:solidFill>
              </a:rPr>
              <a:t>” was also considered, but rejected.</a:t>
            </a:r>
            <a:endParaRPr lang="en-US" sz="2800" dirty="0">
              <a:solidFill>
                <a:srgbClr val="FF3300"/>
              </a:solidFill>
            </a:endParaRP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400175"/>
            <a:ext cx="4038600" cy="47259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100 </a:t>
            </a:r>
            <a:r>
              <a:rPr lang="en-US" sz="2400" dirty="0" err="1"/>
              <a:t>nA</a:t>
            </a:r>
            <a:r>
              <a:rPr lang="en-US" sz="2400" dirty="0"/>
              <a:t>, 6 </a:t>
            </a:r>
            <a:r>
              <a:rPr lang="en-US" sz="2400" dirty="0" err="1"/>
              <a:t>GeV</a:t>
            </a:r>
            <a:r>
              <a:rPr lang="en-US" sz="2400" dirty="0"/>
              <a:t> e-, post-radiator “primary beam”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Beam size </a:t>
            </a:r>
            <a:r>
              <a:rPr lang="en-US" sz="2400" dirty="0">
                <a:sym typeface="Symbol" pitchFamily="18" charset="2"/>
              </a:rPr>
              <a:t> 100 m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ym typeface="Symbol" pitchFamily="18" charset="2"/>
              </a:rPr>
              <a:t>Tight ~5m space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sym typeface="Symbol" pitchFamily="18" charset="2"/>
              </a:rPr>
              <a:t>Beam </a:t>
            </a:r>
            <a:r>
              <a:rPr lang="en-US" sz="2400" dirty="0">
                <a:sym typeface="Symbol" pitchFamily="18" charset="2"/>
              </a:rPr>
              <a:t>must be directed to the dump.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sym typeface="Symbol" pitchFamily="18" charset="2"/>
              </a:rPr>
              <a:t>Chicane magnets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FF0000"/>
                </a:solidFill>
                <a:sym typeface="Symbol" pitchFamily="18" charset="2"/>
              </a:rPr>
              <a:t>Parasitic run with CLAS</a:t>
            </a:r>
          </a:p>
        </p:txBody>
      </p:sp>
      <p:sp>
        <p:nvSpPr>
          <p:cNvPr id="6159" name="Text Box 15"/>
          <p:cNvSpPr txBox="1">
            <a:spLocks noChangeArrowheads="1"/>
          </p:cNvSpPr>
          <p:nvPr/>
        </p:nvSpPr>
        <p:spPr bwMode="auto">
          <a:xfrm>
            <a:off x="195263" y="4987925"/>
            <a:ext cx="4413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3300"/>
                </a:solidFill>
              </a:rPr>
              <a:t>Possible location for heavy photon search</a:t>
            </a:r>
          </a:p>
        </p:txBody>
      </p:sp>
      <p:pic>
        <p:nvPicPr>
          <p:cNvPr id="6167" name="Picture 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163" y="1849438"/>
            <a:ext cx="4246562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160" name="Text Box 16"/>
          <p:cNvSpPr txBox="1">
            <a:spLocks noChangeArrowheads="1"/>
          </p:cNvSpPr>
          <p:nvPr/>
        </p:nvSpPr>
        <p:spPr bwMode="auto">
          <a:xfrm>
            <a:off x="1819275" y="1871663"/>
            <a:ext cx="1022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66FF"/>
                </a:solidFill>
              </a:rPr>
              <a:t>Photons</a:t>
            </a:r>
          </a:p>
        </p:txBody>
      </p:sp>
      <p:sp>
        <p:nvSpPr>
          <p:cNvPr id="6154" name="Line 10"/>
          <p:cNvSpPr>
            <a:spLocks noChangeShapeType="1"/>
          </p:cNvSpPr>
          <p:nvPr/>
        </p:nvSpPr>
        <p:spPr bwMode="auto">
          <a:xfrm>
            <a:off x="2265363" y="2268538"/>
            <a:ext cx="242887" cy="0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68" name="Rectangle 24"/>
          <p:cNvSpPr>
            <a:spLocks noChangeArrowheads="1"/>
          </p:cNvSpPr>
          <p:nvPr/>
        </p:nvSpPr>
        <p:spPr bwMode="auto">
          <a:xfrm rot="1907950">
            <a:off x="2182813" y="3533775"/>
            <a:ext cx="358775" cy="153988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69" name="Rectangle 25"/>
          <p:cNvSpPr>
            <a:spLocks noChangeArrowheads="1"/>
          </p:cNvSpPr>
          <p:nvPr/>
        </p:nvSpPr>
        <p:spPr bwMode="auto">
          <a:xfrm rot="1911292">
            <a:off x="2541588" y="3821113"/>
            <a:ext cx="504825" cy="11112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70" name="Rectangle 26"/>
          <p:cNvSpPr>
            <a:spLocks noChangeArrowheads="1"/>
          </p:cNvSpPr>
          <p:nvPr/>
        </p:nvSpPr>
        <p:spPr bwMode="auto">
          <a:xfrm rot="1892549">
            <a:off x="3082925" y="4051300"/>
            <a:ext cx="222250" cy="9525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71" name="Text Box 27"/>
          <p:cNvSpPr txBox="1">
            <a:spLocks noChangeArrowheads="1"/>
          </p:cNvSpPr>
          <p:nvPr/>
        </p:nvSpPr>
        <p:spPr bwMode="auto">
          <a:xfrm>
            <a:off x="3482975" y="4200525"/>
            <a:ext cx="862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Times New Roman" pitchFamily="18" charset="0"/>
              </a:rPr>
              <a:t>Dump</a:t>
            </a:r>
          </a:p>
        </p:txBody>
      </p:sp>
      <p:sp>
        <p:nvSpPr>
          <p:cNvPr id="6172" name="Text Box 28"/>
          <p:cNvSpPr txBox="1">
            <a:spLocks noChangeArrowheads="1"/>
          </p:cNvSpPr>
          <p:nvPr/>
        </p:nvSpPr>
        <p:spPr bwMode="auto">
          <a:xfrm>
            <a:off x="2755900" y="3371850"/>
            <a:ext cx="1073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Times New Roman" pitchFamily="18" charset="0"/>
              </a:rPr>
              <a:t>Chicane</a:t>
            </a:r>
          </a:p>
        </p:txBody>
      </p:sp>
      <p:sp>
        <p:nvSpPr>
          <p:cNvPr id="6173" name="Line 29"/>
          <p:cNvSpPr>
            <a:spLocks noChangeShapeType="1"/>
          </p:cNvSpPr>
          <p:nvPr/>
        </p:nvSpPr>
        <p:spPr bwMode="auto">
          <a:xfrm flipV="1">
            <a:off x="1323975" y="3951288"/>
            <a:ext cx="1125538" cy="925512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74" name="Text Box 30"/>
          <p:cNvSpPr txBox="1">
            <a:spLocks noChangeArrowheads="1"/>
          </p:cNvSpPr>
          <p:nvPr/>
        </p:nvSpPr>
        <p:spPr bwMode="auto">
          <a:xfrm>
            <a:off x="3522663" y="1836738"/>
            <a:ext cx="781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66FF"/>
                </a:solidFill>
              </a:rPr>
              <a:t>CLAS</a:t>
            </a:r>
          </a:p>
        </p:txBody>
      </p:sp>
      <p:sp>
        <p:nvSpPr>
          <p:cNvPr id="6175" name="Line 31"/>
          <p:cNvSpPr>
            <a:spLocks noChangeShapeType="1"/>
          </p:cNvSpPr>
          <p:nvPr/>
        </p:nvSpPr>
        <p:spPr bwMode="auto">
          <a:xfrm>
            <a:off x="4251325" y="2065338"/>
            <a:ext cx="242888" cy="0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70933" y="5706534"/>
            <a:ext cx="86645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The degraded beam compromises the physics reach.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20, 2010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6D4D91-C97D-4462-8C22-2D35C5EE0476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2206625" y="542925"/>
            <a:ext cx="4840288" cy="60293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123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September 20, 2010</a:t>
            </a: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218B662-2AF3-4120-AD0C-224402AE06ED}" type="slidenum">
              <a:rPr lang="en-US" smtClean="0"/>
              <a:pPr/>
              <a:t>3</a:t>
            </a:fld>
            <a:endParaRPr lang="en-US" smtClean="0"/>
          </a:p>
        </p:txBody>
      </p:sp>
      <p:pic>
        <p:nvPicPr>
          <p:cNvPr id="5125" name="Picture 2" descr="See full size imag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12988" y="5837238"/>
            <a:ext cx="142875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5" descr="JLab logo on black background w/tex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79850" y="5751513"/>
            <a:ext cx="1571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1" descr="slac_logo_vecto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07075" y="5748338"/>
            <a:ext cx="88582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8" name="Rectangle 5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 eaLnBrk="0" hangingPunct="0"/>
            <a:r>
              <a:rPr lang="en-US" sz="1100">
                <a:latin typeface="Palatino Linotype" pitchFamily="18" charset="0"/>
                <a:ea typeface="AppleGothic"/>
                <a:cs typeface="Times New Roman" pitchFamily="18" charset="0"/>
              </a:rPr>
              <a:t>                     </a:t>
            </a:r>
            <a:endParaRPr lang="en-US">
              <a:ea typeface="AppleGothic"/>
              <a:cs typeface="Times New Roman" pitchFamily="18" charset="0"/>
            </a:endParaRPr>
          </a:p>
        </p:txBody>
      </p:sp>
      <p:sp>
        <p:nvSpPr>
          <p:cNvPr id="5129" name="Rectangle 6"/>
          <p:cNvSpPr>
            <a:spLocks noChangeArrowheads="1"/>
          </p:cNvSpPr>
          <p:nvPr/>
        </p:nvSpPr>
        <p:spPr bwMode="auto">
          <a:xfrm>
            <a:off x="0" y="1266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 eaLnBrk="0" hangingPunct="0"/>
            <a:r>
              <a:rPr lang="en-US" sz="1100">
                <a:latin typeface="Palatino Linotype" pitchFamily="18" charset="0"/>
                <a:ea typeface="AppleGothic"/>
                <a:cs typeface="Times New Roman" pitchFamily="18" charset="0"/>
              </a:rPr>
              <a:t>            </a:t>
            </a:r>
            <a:endParaRPr lang="en-US">
              <a:ea typeface="AppleGothic"/>
              <a:cs typeface="Times New Roman" pitchFamily="18" charset="0"/>
            </a:endParaRPr>
          </a:p>
        </p:txBody>
      </p:sp>
      <p:sp>
        <p:nvSpPr>
          <p:cNvPr id="5130" name="Rectangle 8"/>
          <p:cNvSpPr>
            <a:spLocks noChangeArrowheads="1"/>
          </p:cNvSpPr>
          <p:nvPr/>
        </p:nvSpPr>
        <p:spPr bwMode="auto">
          <a:xfrm>
            <a:off x="4479925" y="-95250"/>
            <a:ext cx="1841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tabLst>
                <a:tab pos="5486400" algn="r"/>
              </a:tabLst>
            </a:pPr>
            <a:r>
              <a:rPr lang="en-US" b="1">
                <a:latin typeface="Garamond" pitchFamily="18" charset="0"/>
                <a:cs typeface="Times New Roman" pitchFamily="18" charset="0"/>
              </a:rPr>
              <a:t/>
            </a:r>
            <a:br>
              <a:rPr lang="en-US" b="1">
                <a:latin typeface="Garamond" pitchFamily="18" charset="0"/>
                <a:cs typeface="Times New Roman" pitchFamily="18" charset="0"/>
              </a:rPr>
            </a:br>
            <a:endParaRPr lang="en-US"/>
          </a:p>
        </p:txBody>
      </p:sp>
      <p:sp>
        <p:nvSpPr>
          <p:cNvPr id="5131" name="Rectangle 13"/>
          <p:cNvSpPr>
            <a:spLocks noChangeArrowheads="1"/>
          </p:cNvSpPr>
          <p:nvPr/>
        </p:nvSpPr>
        <p:spPr bwMode="auto">
          <a:xfrm>
            <a:off x="1736725" y="596900"/>
            <a:ext cx="5710238" cy="237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tabLst>
                <a:tab pos="5486400" algn="r"/>
              </a:tabLst>
            </a:pPr>
            <a:r>
              <a:rPr lang="en-US" sz="2800" b="1">
                <a:solidFill>
                  <a:srgbClr val="000000"/>
                </a:solidFill>
                <a:latin typeface="Garamond" pitchFamily="18" charset="0"/>
                <a:cs typeface="Times New Roman" pitchFamily="18" charset="0"/>
              </a:rPr>
              <a:t>HPS </a:t>
            </a:r>
            <a:br>
              <a:rPr lang="en-US" sz="2800" b="1">
                <a:solidFill>
                  <a:srgbClr val="000000"/>
                </a:solidFill>
                <a:latin typeface="Garamond" pitchFamily="18" charset="0"/>
                <a:cs typeface="Times New Roman" pitchFamily="18" charset="0"/>
              </a:rPr>
            </a:br>
            <a:r>
              <a:rPr lang="en-US" sz="2800" b="1">
                <a:solidFill>
                  <a:srgbClr val="000000"/>
                </a:solidFill>
                <a:latin typeface="Garamond" pitchFamily="18" charset="0"/>
                <a:cs typeface="Times New Roman" pitchFamily="18" charset="0"/>
              </a:rPr>
              <a:t>HEAVY PHOTON SEARCH</a:t>
            </a:r>
          </a:p>
          <a:p>
            <a:pPr algn="ctr" eaLnBrk="0" hangingPunct="0">
              <a:tabLst>
                <a:tab pos="5486400" algn="r"/>
              </a:tabLst>
            </a:pPr>
            <a:endParaRPr lang="en-US" sz="2400" b="1">
              <a:solidFill>
                <a:srgbClr val="000000"/>
              </a:solidFill>
              <a:latin typeface="Garamond" pitchFamily="18" charset="0"/>
              <a:cs typeface="Times New Roman" pitchFamily="18" charset="0"/>
            </a:endParaRPr>
          </a:p>
          <a:p>
            <a:pPr algn="ctr" eaLnBrk="0" hangingPunct="0">
              <a:tabLst>
                <a:tab pos="5486400" algn="r"/>
              </a:tabLst>
            </a:pPr>
            <a:endParaRPr lang="en-US" sz="1000">
              <a:solidFill>
                <a:srgbClr val="000000"/>
              </a:solidFill>
            </a:endParaRPr>
          </a:p>
          <a:p>
            <a:pPr algn="ctr" eaLnBrk="0" hangingPunct="0">
              <a:tabLst>
                <a:tab pos="5486400" algn="r"/>
              </a:tabLst>
            </a:pPr>
            <a:r>
              <a:rPr lang="en-US" sz="2000" b="1">
                <a:solidFill>
                  <a:srgbClr val="000000"/>
                </a:solidFill>
                <a:latin typeface="Garamond" pitchFamily="18" charset="0"/>
                <a:cs typeface="Times New Roman" pitchFamily="18" charset="0"/>
              </a:rPr>
              <a:t>A Proposal to Search for Massive Photons</a:t>
            </a:r>
            <a:br>
              <a:rPr lang="en-US" sz="2000" b="1">
                <a:solidFill>
                  <a:srgbClr val="000000"/>
                </a:solidFill>
                <a:latin typeface="Garamond" pitchFamily="18" charset="0"/>
                <a:cs typeface="Times New Roman" pitchFamily="18" charset="0"/>
              </a:rPr>
            </a:br>
            <a:r>
              <a:rPr lang="en-US" sz="2000" b="1">
                <a:solidFill>
                  <a:srgbClr val="000000"/>
                </a:solidFill>
                <a:latin typeface="Garamond" pitchFamily="18" charset="0"/>
                <a:cs typeface="Times New Roman" pitchFamily="18" charset="0"/>
              </a:rPr>
              <a:t>at Jefferson Laboratory </a:t>
            </a:r>
            <a:r>
              <a:rPr lang="en-US" b="1">
                <a:solidFill>
                  <a:srgbClr val="000000"/>
                </a:solidFill>
                <a:latin typeface="Garamond" pitchFamily="18" charset="0"/>
                <a:cs typeface="Times New Roman" pitchFamily="18" charset="0"/>
              </a:rPr>
              <a:t/>
            </a:r>
            <a:br>
              <a:rPr lang="en-US" b="1">
                <a:solidFill>
                  <a:srgbClr val="000000"/>
                </a:solidFill>
                <a:latin typeface="Garamond" pitchFamily="18" charset="0"/>
                <a:cs typeface="Times New Roman" pitchFamily="18" charset="0"/>
              </a:rPr>
            </a:br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September 20, 2010</a:t>
            </a:r>
          </a:p>
        </p:txBody>
      </p:sp>
      <p:sp>
        <p:nvSpPr>
          <p:cNvPr id="6147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F184585-26D4-413C-AD32-0CBF54B27468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5125" name="Rectangle 4"/>
          <p:cNvSpPr>
            <a:spLocks noChangeArrowheads="1"/>
          </p:cNvSpPr>
          <p:nvPr/>
        </p:nvSpPr>
        <p:spPr bwMode="auto">
          <a:xfrm>
            <a:off x="2116668" y="401638"/>
            <a:ext cx="5452532" cy="6078587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tabLst>
                <a:tab pos="5486400" algn="r"/>
              </a:tabLst>
              <a:defRPr/>
            </a:pPr>
            <a:r>
              <a:rPr lang="en-US" sz="1400" b="1" dirty="0">
                <a:latin typeface="Palatino Linotype" pitchFamily="18" charset="0"/>
                <a:cs typeface="Times New Roman" pitchFamily="18" charset="0"/>
              </a:rPr>
              <a:t> Authors</a:t>
            </a:r>
          </a:p>
          <a:p>
            <a:pPr algn="ctr" eaLnBrk="0" hangingPunct="0">
              <a:tabLst>
                <a:tab pos="5486400" algn="r"/>
              </a:tabLst>
              <a:defRPr/>
            </a:pPr>
            <a:endParaRPr lang="en-US" sz="1400" b="1" dirty="0"/>
          </a:p>
          <a:p>
            <a:pPr algn="ctr" eaLnBrk="0" hangingPunct="0">
              <a:tabLst>
                <a:tab pos="5486400" algn="r"/>
              </a:tabLst>
              <a:defRPr/>
            </a:pPr>
            <a:r>
              <a:rPr lang="en-US" sz="1000" dirty="0">
                <a:latin typeface="Palatino Linotype" pitchFamily="18" charset="0"/>
                <a:cs typeface="Times New Roman" pitchFamily="18" charset="0"/>
              </a:rPr>
              <a:t>W. Cooper, M. Demarteau</a:t>
            </a:r>
            <a:br>
              <a:rPr lang="en-US" sz="1000" dirty="0">
                <a:latin typeface="Palatino Linotype" pitchFamily="18" charset="0"/>
                <a:cs typeface="Times New Roman" pitchFamily="18" charset="0"/>
              </a:rPr>
            </a:br>
            <a:r>
              <a:rPr lang="en-US" sz="1000" i="1" dirty="0">
                <a:latin typeface="Palatino Linotype" pitchFamily="18" charset="0"/>
                <a:cs typeface="Times New Roman" pitchFamily="18" charset="0"/>
              </a:rPr>
              <a:t>Fermi National Accelerator Laboratory, Batavia, IL 60510-5011</a:t>
            </a:r>
            <a:br>
              <a:rPr lang="en-US" sz="1000" i="1" dirty="0">
                <a:latin typeface="Palatino Linotype" pitchFamily="18" charset="0"/>
                <a:cs typeface="Times New Roman" pitchFamily="18" charset="0"/>
              </a:rPr>
            </a:br>
            <a:r>
              <a:rPr lang="en-US" sz="1000" i="1" dirty="0">
                <a:latin typeface="Palatino Linotype" pitchFamily="18" charset="0"/>
                <a:cs typeface="Times New Roman" pitchFamily="18" charset="0"/>
              </a:rPr>
              <a:t/>
            </a:r>
            <a:br>
              <a:rPr lang="en-US" sz="1000" i="1" dirty="0">
                <a:latin typeface="Palatino Linotype" pitchFamily="18" charset="0"/>
                <a:cs typeface="Times New Roman" pitchFamily="18" charset="0"/>
              </a:rPr>
            </a:br>
            <a:r>
              <a:rPr lang="en-US" sz="1000" dirty="0" smtClean="0"/>
              <a:t>S. </a:t>
            </a:r>
            <a:r>
              <a:rPr lang="en-US" sz="1000" dirty="0" err="1" smtClean="0"/>
              <a:t>Bueltmann</a:t>
            </a:r>
            <a:r>
              <a:rPr lang="en-US" sz="1000" dirty="0" smtClean="0"/>
              <a:t>, </a:t>
            </a:r>
            <a:r>
              <a:rPr lang="en-US" sz="1000" dirty="0" smtClean="0">
                <a:latin typeface="Palatino Linotype" pitchFamily="18" charset="0"/>
                <a:cs typeface="Times New Roman" pitchFamily="18" charset="0"/>
              </a:rPr>
              <a:t>L</a:t>
            </a:r>
            <a:r>
              <a:rPr lang="en-US" sz="1000" dirty="0">
                <a:latin typeface="Palatino Linotype" pitchFamily="18" charset="0"/>
                <a:cs typeface="Times New Roman" pitchFamily="18" charset="0"/>
              </a:rPr>
              <a:t>. Weinstein</a:t>
            </a:r>
            <a:br>
              <a:rPr lang="en-US" sz="1000" dirty="0">
                <a:latin typeface="Palatino Linotype" pitchFamily="18" charset="0"/>
                <a:cs typeface="Times New Roman" pitchFamily="18" charset="0"/>
              </a:rPr>
            </a:br>
            <a:r>
              <a:rPr lang="en-US" sz="1000" i="1" dirty="0">
                <a:latin typeface="Palatino Linotype" pitchFamily="18" charset="0"/>
                <a:cs typeface="Times New Roman" pitchFamily="18" charset="0"/>
              </a:rPr>
              <a:t>Old Dominion University, Norfolk, VA 23529</a:t>
            </a:r>
            <a:br>
              <a:rPr lang="en-US" sz="1000" i="1" dirty="0">
                <a:latin typeface="Palatino Linotype" pitchFamily="18" charset="0"/>
                <a:cs typeface="Times New Roman" pitchFamily="18" charset="0"/>
              </a:rPr>
            </a:br>
            <a:r>
              <a:rPr lang="en-US" sz="1000" i="1" dirty="0">
                <a:latin typeface="Palatino Linotype" pitchFamily="18" charset="0"/>
                <a:cs typeface="Times New Roman" pitchFamily="18" charset="0"/>
              </a:rPr>
              <a:t/>
            </a:r>
            <a:br>
              <a:rPr lang="en-US" sz="1000" i="1" dirty="0">
                <a:latin typeface="Palatino Linotype" pitchFamily="18" charset="0"/>
                <a:cs typeface="Times New Roman" pitchFamily="18" charset="0"/>
              </a:rPr>
            </a:br>
            <a:r>
              <a:rPr lang="en-US" sz="1000" dirty="0">
                <a:latin typeface="Palatino Linotype" pitchFamily="18" charset="0"/>
                <a:cs typeface="Times New Roman" pitchFamily="18" charset="0"/>
              </a:rPr>
              <a:t>A. Grillo</a:t>
            </a:r>
            <a:br>
              <a:rPr lang="en-US" sz="1000" dirty="0">
                <a:latin typeface="Palatino Linotype" pitchFamily="18" charset="0"/>
                <a:cs typeface="Times New Roman" pitchFamily="18" charset="0"/>
              </a:rPr>
            </a:br>
            <a:r>
              <a:rPr lang="en-US" sz="1000" i="1" dirty="0">
                <a:latin typeface="Palatino Linotype" pitchFamily="18" charset="0"/>
                <a:cs typeface="Times New Roman" pitchFamily="18" charset="0"/>
              </a:rPr>
              <a:t>University of California, Santa Cruz, CA 95064</a:t>
            </a:r>
            <a:br>
              <a:rPr lang="en-US" sz="1000" i="1" dirty="0">
                <a:latin typeface="Palatino Linotype" pitchFamily="18" charset="0"/>
                <a:cs typeface="Times New Roman" pitchFamily="18" charset="0"/>
              </a:rPr>
            </a:br>
            <a:r>
              <a:rPr lang="en-US" sz="1000" i="1" dirty="0">
                <a:latin typeface="Palatino Linotype" pitchFamily="18" charset="0"/>
                <a:cs typeface="Times New Roman" pitchFamily="18" charset="0"/>
              </a:rPr>
              <a:t/>
            </a:r>
            <a:br>
              <a:rPr lang="en-US" sz="1000" i="1" dirty="0">
                <a:latin typeface="Palatino Linotype" pitchFamily="18" charset="0"/>
                <a:cs typeface="Times New Roman" pitchFamily="18" charset="0"/>
              </a:rPr>
            </a:br>
            <a:r>
              <a:rPr lang="en-US" sz="1000" dirty="0">
                <a:latin typeface="Palatino Linotype" pitchFamily="18" charset="0"/>
                <a:cs typeface="Times New Roman" pitchFamily="18" charset="0"/>
              </a:rPr>
              <a:t>M. Holtrop, K. </a:t>
            </a:r>
            <a:r>
              <a:rPr lang="en-US" sz="1000" dirty="0" err="1">
                <a:latin typeface="Palatino Linotype" pitchFamily="18" charset="0"/>
                <a:cs typeface="Times New Roman" pitchFamily="18" charset="0"/>
              </a:rPr>
              <a:t>Slifer</a:t>
            </a:r>
            <a:r>
              <a:rPr lang="en-US" sz="1000" dirty="0">
                <a:latin typeface="Palatino Linotype" pitchFamily="18" charset="0"/>
                <a:cs typeface="Times New Roman" pitchFamily="18" charset="0"/>
              </a:rPr>
              <a:t>, S. Phillips, E. </a:t>
            </a:r>
            <a:r>
              <a:rPr lang="en-US" sz="1000" dirty="0" err="1">
                <a:latin typeface="Palatino Linotype" pitchFamily="18" charset="0"/>
                <a:cs typeface="Times New Roman" pitchFamily="18" charset="0"/>
              </a:rPr>
              <a:t>Ebrahim</a:t>
            </a:r>
            <a:r>
              <a:rPr lang="en-US" sz="1000" dirty="0">
                <a:latin typeface="Palatino Linotype" pitchFamily="18" charset="0"/>
                <a:cs typeface="Times New Roman" pitchFamily="18" charset="0"/>
              </a:rPr>
              <a:t/>
            </a:r>
            <a:br>
              <a:rPr lang="en-US" sz="1000" dirty="0">
                <a:latin typeface="Palatino Linotype" pitchFamily="18" charset="0"/>
                <a:cs typeface="Times New Roman" pitchFamily="18" charset="0"/>
              </a:rPr>
            </a:br>
            <a:r>
              <a:rPr lang="en-US" sz="1000" i="1" dirty="0">
                <a:latin typeface="Palatino Linotype" pitchFamily="18" charset="0"/>
                <a:cs typeface="Times New Roman" pitchFamily="18" charset="0"/>
              </a:rPr>
              <a:t>University of New Hampshire, Durham, NH 03824</a:t>
            </a:r>
            <a:br>
              <a:rPr lang="en-US" sz="1000" i="1" dirty="0">
                <a:latin typeface="Palatino Linotype" pitchFamily="18" charset="0"/>
                <a:cs typeface="Times New Roman" pitchFamily="18" charset="0"/>
              </a:rPr>
            </a:br>
            <a:r>
              <a:rPr lang="en-US" sz="1000" i="1" dirty="0">
                <a:latin typeface="Palatino Linotype" pitchFamily="18" charset="0"/>
                <a:cs typeface="Times New Roman" pitchFamily="18" charset="0"/>
              </a:rPr>
              <a:t/>
            </a:r>
            <a:br>
              <a:rPr lang="en-US" sz="1000" i="1" dirty="0">
                <a:latin typeface="Palatino Linotype" pitchFamily="18" charset="0"/>
                <a:cs typeface="Times New Roman" pitchFamily="18" charset="0"/>
              </a:rPr>
            </a:br>
            <a:r>
              <a:rPr lang="en-US" sz="1000" dirty="0">
                <a:latin typeface="Palatino Linotype" pitchFamily="18" charset="0"/>
                <a:cs typeface="Times New Roman" pitchFamily="18" charset="0"/>
              </a:rPr>
              <a:t>P. Schuster, N. Toro</a:t>
            </a:r>
            <a:br>
              <a:rPr lang="en-US" sz="1000" dirty="0">
                <a:latin typeface="Palatino Linotype" pitchFamily="18" charset="0"/>
                <a:cs typeface="Times New Roman" pitchFamily="18" charset="0"/>
              </a:rPr>
            </a:br>
            <a:r>
              <a:rPr lang="en-US" sz="1000" i="1" dirty="0">
                <a:latin typeface="Palatino Linotype" pitchFamily="18" charset="0"/>
                <a:cs typeface="Times New Roman" pitchFamily="18" charset="0"/>
              </a:rPr>
              <a:t>Perimeter Institute, Ontario, Canada N2L 2Y5</a:t>
            </a:r>
          </a:p>
          <a:p>
            <a:pPr algn="ctr" eaLnBrk="0" hangingPunct="0">
              <a:tabLst>
                <a:tab pos="5486400" algn="r"/>
              </a:tabLst>
              <a:defRPr/>
            </a:pPr>
            <a:endParaRPr lang="en-US" sz="1000" dirty="0"/>
          </a:p>
          <a:p>
            <a:pPr algn="ctr" eaLnBrk="0" hangingPunct="0">
              <a:tabLst>
                <a:tab pos="5486400" algn="r"/>
              </a:tabLst>
              <a:defRPr/>
            </a:pPr>
            <a:r>
              <a:rPr lang="en-US" sz="1000" dirty="0">
                <a:latin typeface="Palatino Linotype" pitchFamily="18" charset="0"/>
                <a:cs typeface="Times New Roman" pitchFamily="18" charset="0"/>
              </a:rPr>
              <a:t>  R. Essig, C. Field, M. Graham, G. Haller, R. Herbst,  J. </a:t>
            </a:r>
            <a:r>
              <a:rPr lang="en-US" sz="1000" dirty="0" smtClean="0">
                <a:latin typeface="Palatino Linotype" pitchFamily="18" charset="0"/>
                <a:cs typeface="Times New Roman" pitchFamily="18" charset="0"/>
              </a:rPr>
              <a:t>Jaros (</a:t>
            </a:r>
            <a:r>
              <a:rPr lang="en-US" sz="1000" dirty="0" smtClean="0">
                <a:solidFill>
                  <a:srgbClr val="FF0000"/>
                </a:solidFill>
                <a:latin typeface="Palatino Linotype" pitchFamily="18" charset="0"/>
                <a:cs typeface="Times New Roman" pitchFamily="18" charset="0"/>
              </a:rPr>
              <a:t>Co-Spokesperson</a:t>
            </a:r>
            <a:r>
              <a:rPr lang="en-US" sz="1000" dirty="0" smtClean="0">
                <a:latin typeface="Palatino Linotype" pitchFamily="18" charset="0"/>
                <a:cs typeface="Times New Roman" pitchFamily="18" charset="0"/>
              </a:rPr>
              <a:t>), </a:t>
            </a:r>
            <a:r>
              <a:rPr lang="en-US" sz="1000" dirty="0">
                <a:latin typeface="Palatino Linotype" pitchFamily="18" charset="0"/>
                <a:cs typeface="Times New Roman" pitchFamily="18" charset="0"/>
              </a:rPr>
              <a:t>C. </a:t>
            </a:r>
            <a:r>
              <a:rPr lang="en-US" sz="1000" dirty="0" smtClean="0">
                <a:latin typeface="Palatino Linotype" pitchFamily="18" charset="0"/>
                <a:cs typeface="Times New Roman" pitchFamily="18" charset="0"/>
              </a:rPr>
              <a:t>Kenney, T. </a:t>
            </a:r>
            <a:r>
              <a:rPr lang="en-US" sz="1000" dirty="0">
                <a:latin typeface="Palatino Linotype" pitchFamily="18" charset="0"/>
                <a:cs typeface="Times New Roman" pitchFamily="18" charset="0"/>
              </a:rPr>
              <a:t>Maruyama, </a:t>
            </a:r>
            <a:endParaRPr lang="en-US" sz="1000" dirty="0"/>
          </a:p>
          <a:p>
            <a:pPr algn="ctr" eaLnBrk="0" hangingPunct="0">
              <a:tabLst>
                <a:tab pos="5486400" algn="r"/>
              </a:tabLst>
              <a:defRPr/>
            </a:pPr>
            <a:r>
              <a:rPr lang="en-US" sz="1000" dirty="0">
                <a:latin typeface="Palatino Linotype" pitchFamily="18" charset="0"/>
                <a:cs typeface="Times New Roman" pitchFamily="18" charset="0"/>
              </a:rPr>
              <a:t>K. Moffeit, T. Nelson, H. Neal, A. Odian, M. Oriunno, R. Partridge, D. Walz</a:t>
            </a:r>
            <a:br>
              <a:rPr lang="en-US" sz="1000" dirty="0">
                <a:latin typeface="Palatino Linotype" pitchFamily="18" charset="0"/>
                <a:cs typeface="Times New Roman" pitchFamily="18" charset="0"/>
              </a:rPr>
            </a:br>
            <a:r>
              <a:rPr lang="en-US" sz="1000" i="1" dirty="0">
                <a:latin typeface="Palatino Linotype" pitchFamily="18" charset="0"/>
                <a:cs typeface="Times New Roman" pitchFamily="18" charset="0"/>
              </a:rPr>
              <a:t>SLAC National Accelerator Laboratory, Menlo Park, CA 94025</a:t>
            </a:r>
            <a:r>
              <a:rPr lang="en-US" sz="1000" dirty="0">
                <a:latin typeface="Palatino Linotype" pitchFamily="18" charset="0"/>
                <a:cs typeface="Times New Roman" pitchFamily="18" charset="0"/>
              </a:rPr>
              <a:t>      </a:t>
            </a:r>
            <a:br>
              <a:rPr lang="en-US" sz="1000" dirty="0">
                <a:latin typeface="Palatino Linotype" pitchFamily="18" charset="0"/>
                <a:cs typeface="Times New Roman" pitchFamily="18" charset="0"/>
              </a:rPr>
            </a:br>
            <a:r>
              <a:rPr lang="en-US" sz="1000" dirty="0">
                <a:latin typeface="Palatino Linotype" pitchFamily="18" charset="0"/>
                <a:cs typeface="Times New Roman" pitchFamily="18" charset="0"/>
              </a:rPr>
              <a:t/>
            </a:r>
            <a:br>
              <a:rPr lang="en-US" sz="1000" dirty="0">
                <a:latin typeface="Palatino Linotype" pitchFamily="18" charset="0"/>
                <a:cs typeface="Times New Roman" pitchFamily="18" charset="0"/>
              </a:rPr>
            </a:br>
            <a:r>
              <a:rPr lang="en-US" sz="1000" dirty="0">
                <a:latin typeface="Palatino Linotype" pitchFamily="18" charset="0"/>
                <a:cs typeface="Times New Roman" pitchFamily="18" charset="0"/>
              </a:rPr>
              <a:t>S. </a:t>
            </a:r>
            <a:r>
              <a:rPr lang="en-US" sz="1000" dirty="0" err="1">
                <a:latin typeface="Palatino Linotype" pitchFamily="18" charset="0"/>
                <a:cs typeface="Times New Roman" pitchFamily="18" charset="0"/>
              </a:rPr>
              <a:t>Boyarinov</a:t>
            </a:r>
            <a:r>
              <a:rPr lang="en-US" sz="1000" dirty="0">
                <a:latin typeface="Palatino Linotype" pitchFamily="18" charset="0"/>
                <a:cs typeface="Times New Roman" pitchFamily="18" charset="0"/>
              </a:rPr>
              <a:t>, V. Burkert, A. </a:t>
            </a:r>
            <a:r>
              <a:rPr lang="en-US" sz="1000" dirty="0" err="1">
                <a:latin typeface="Palatino Linotype" pitchFamily="18" charset="0"/>
                <a:cs typeface="Times New Roman" pitchFamily="18" charset="0"/>
              </a:rPr>
              <a:t>Deur</a:t>
            </a:r>
            <a:r>
              <a:rPr lang="en-US" sz="1000" dirty="0">
                <a:latin typeface="Palatino Linotype" pitchFamily="18" charset="0"/>
                <a:cs typeface="Times New Roman" pitchFamily="18" charset="0"/>
              </a:rPr>
              <a:t>, H. </a:t>
            </a:r>
            <a:r>
              <a:rPr lang="en-US" sz="1000" dirty="0" err="1">
                <a:latin typeface="Palatino Linotype" pitchFamily="18" charset="0"/>
                <a:cs typeface="Times New Roman" pitchFamily="18" charset="0"/>
              </a:rPr>
              <a:t>Egiyan</a:t>
            </a:r>
            <a:r>
              <a:rPr lang="en-US" sz="1000" dirty="0">
                <a:latin typeface="Palatino Linotype" pitchFamily="18" charset="0"/>
                <a:cs typeface="Times New Roman" pitchFamily="18" charset="0"/>
              </a:rPr>
              <a:t>, A. </a:t>
            </a:r>
            <a:r>
              <a:rPr lang="en-US" sz="1000" dirty="0" err="1">
                <a:latin typeface="Palatino Linotype" pitchFamily="18" charset="0"/>
                <a:cs typeface="Times New Roman" pitchFamily="18" charset="0"/>
              </a:rPr>
              <a:t>Freyberger</a:t>
            </a:r>
            <a:r>
              <a:rPr lang="en-US" sz="1000" dirty="0">
                <a:latin typeface="Palatino Linotype" pitchFamily="18" charset="0"/>
                <a:cs typeface="Times New Roman" pitchFamily="18" charset="0"/>
              </a:rPr>
              <a:t>, F.-X. Girod, </a:t>
            </a:r>
            <a:endParaRPr lang="en-US" sz="1000" dirty="0"/>
          </a:p>
          <a:p>
            <a:pPr algn="ctr" eaLnBrk="0" hangingPunct="0">
              <a:tabLst>
                <a:tab pos="5486400" algn="r"/>
              </a:tabLst>
              <a:defRPr/>
            </a:pPr>
            <a:r>
              <a:rPr lang="en-US" sz="1000" dirty="0">
                <a:latin typeface="Palatino Linotype" pitchFamily="18" charset="0"/>
                <a:cs typeface="Times New Roman" pitchFamily="18" charset="0"/>
              </a:rPr>
              <a:t>V. Kubarovsky, S. </a:t>
            </a:r>
            <a:r>
              <a:rPr lang="en-US" sz="1000" dirty="0" smtClean="0">
                <a:latin typeface="Palatino Linotype" pitchFamily="18" charset="0"/>
                <a:cs typeface="Times New Roman" pitchFamily="18" charset="0"/>
              </a:rPr>
              <a:t>Stepanyan (</a:t>
            </a:r>
            <a:r>
              <a:rPr lang="en-US" sz="1000" dirty="0" smtClean="0">
                <a:solidFill>
                  <a:srgbClr val="FF0000"/>
                </a:solidFill>
                <a:latin typeface="Palatino Linotype" pitchFamily="18" charset="0"/>
                <a:cs typeface="Times New Roman" pitchFamily="18" charset="0"/>
              </a:rPr>
              <a:t>Co-Spokesperson</a:t>
            </a:r>
            <a:r>
              <a:rPr lang="en-US" sz="1000" dirty="0" smtClean="0">
                <a:latin typeface="Palatino Linotype" pitchFamily="18" charset="0"/>
                <a:cs typeface="Times New Roman" pitchFamily="18" charset="0"/>
              </a:rPr>
              <a:t>)</a:t>
            </a:r>
            <a:r>
              <a:rPr lang="en-US" sz="1000" dirty="0">
                <a:latin typeface="Palatino Linotype" pitchFamily="18" charset="0"/>
                <a:cs typeface="Times New Roman" pitchFamily="18" charset="0"/>
              </a:rPr>
              <a:t/>
            </a:r>
            <a:br>
              <a:rPr lang="en-US" sz="1000" dirty="0">
                <a:latin typeface="Palatino Linotype" pitchFamily="18" charset="0"/>
                <a:cs typeface="Times New Roman" pitchFamily="18" charset="0"/>
              </a:rPr>
            </a:br>
            <a:r>
              <a:rPr lang="en-US" sz="1000" i="1" dirty="0">
                <a:latin typeface="Garamond" pitchFamily="18" charset="0"/>
                <a:cs typeface="Times New Roman" pitchFamily="18" charset="0"/>
              </a:rPr>
              <a:t>                 </a:t>
            </a:r>
            <a:r>
              <a:rPr lang="en-US" sz="1000" i="1" dirty="0">
                <a:latin typeface="Palatino Linotype" pitchFamily="18" charset="0"/>
                <a:cs typeface="Times New Roman" pitchFamily="18" charset="0"/>
              </a:rPr>
              <a:t>Thomas Jefferson National Accelerator Facility, Newport News, VA 23606</a:t>
            </a:r>
            <a:br>
              <a:rPr lang="en-US" sz="1000" i="1" dirty="0">
                <a:latin typeface="Palatino Linotype" pitchFamily="18" charset="0"/>
                <a:cs typeface="Times New Roman" pitchFamily="18" charset="0"/>
              </a:rPr>
            </a:br>
            <a:r>
              <a:rPr lang="en-US" sz="1000" i="1" dirty="0">
                <a:latin typeface="Garamond" pitchFamily="18" charset="0"/>
                <a:cs typeface="Times New Roman" pitchFamily="18" charset="0"/>
              </a:rPr>
              <a:t/>
            </a:r>
            <a:br>
              <a:rPr lang="en-US" sz="1000" i="1" dirty="0">
                <a:latin typeface="Garamond" pitchFamily="18" charset="0"/>
                <a:cs typeface="Times New Roman" pitchFamily="18" charset="0"/>
              </a:rPr>
            </a:br>
            <a:r>
              <a:rPr lang="en-US" sz="1000" dirty="0">
                <a:latin typeface="Garamond" pitchFamily="18" charset="0"/>
                <a:cs typeface="Times New Roman" pitchFamily="18" charset="0"/>
              </a:rPr>
              <a:t>A</a:t>
            </a:r>
            <a:r>
              <a:rPr lang="en-US" sz="1000" dirty="0">
                <a:latin typeface="Palatino Linotype" pitchFamily="18" charset="0"/>
                <a:cs typeface="Times New Roman" pitchFamily="18" charset="0"/>
              </a:rPr>
              <a:t>. </a:t>
            </a:r>
            <a:r>
              <a:rPr lang="en-US" sz="1000" dirty="0" err="1">
                <a:latin typeface="Palatino Linotype" pitchFamily="18" charset="0"/>
                <a:cs typeface="Times New Roman" pitchFamily="18" charset="0"/>
              </a:rPr>
              <a:t>Fradi</a:t>
            </a:r>
            <a:r>
              <a:rPr lang="en-US" sz="1000" dirty="0">
                <a:latin typeface="Palatino Linotype" pitchFamily="18" charset="0"/>
                <a:cs typeface="Times New Roman" pitchFamily="18" charset="0"/>
              </a:rPr>
              <a:t>, B. </a:t>
            </a:r>
            <a:r>
              <a:rPr lang="en-US" sz="1000" dirty="0" err="1">
                <a:latin typeface="Palatino Linotype" pitchFamily="18" charset="0"/>
                <a:cs typeface="Times New Roman" pitchFamily="18" charset="0"/>
              </a:rPr>
              <a:t>Guegan</a:t>
            </a:r>
            <a:r>
              <a:rPr lang="en-US" sz="1000" dirty="0">
                <a:latin typeface="Palatino Linotype" pitchFamily="18" charset="0"/>
                <a:cs typeface="Times New Roman" pitchFamily="18" charset="0"/>
              </a:rPr>
              <a:t>, M. </a:t>
            </a:r>
            <a:r>
              <a:rPr lang="en-US" sz="1000" dirty="0" err="1">
                <a:latin typeface="Palatino Linotype" pitchFamily="18" charset="0"/>
                <a:cs typeface="Times New Roman" pitchFamily="18" charset="0"/>
              </a:rPr>
              <a:t>Guidal</a:t>
            </a:r>
            <a:r>
              <a:rPr lang="en-US" sz="1000" dirty="0">
                <a:latin typeface="Palatino Linotype" pitchFamily="18" charset="0"/>
                <a:cs typeface="Times New Roman" pitchFamily="18" charset="0"/>
              </a:rPr>
              <a:t>, S. </a:t>
            </a:r>
            <a:r>
              <a:rPr lang="en-US" sz="1000" dirty="0" err="1">
                <a:latin typeface="Palatino Linotype" pitchFamily="18" charset="0"/>
                <a:cs typeface="Times New Roman" pitchFamily="18" charset="0"/>
              </a:rPr>
              <a:t>Niccolai</a:t>
            </a:r>
            <a:r>
              <a:rPr lang="en-US" sz="1000" dirty="0">
                <a:latin typeface="Palatino Linotype" pitchFamily="18" charset="0"/>
                <a:cs typeface="Times New Roman" pitchFamily="18" charset="0"/>
              </a:rPr>
              <a:t>, S. Pisano, E. </a:t>
            </a:r>
            <a:r>
              <a:rPr lang="en-US" sz="1000" dirty="0" err="1">
                <a:latin typeface="Palatino Linotype" pitchFamily="18" charset="0"/>
                <a:cs typeface="Times New Roman" pitchFamily="18" charset="0"/>
              </a:rPr>
              <a:t>Rauly</a:t>
            </a:r>
            <a:r>
              <a:rPr lang="en-US" sz="1000" dirty="0">
                <a:latin typeface="Palatino Linotype" pitchFamily="18" charset="0"/>
                <a:cs typeface="Times New Roman" pitchFamily="18" charset="0"/>
              </a:rPr>
              <a:t>, P. Rosier and D. </a:t>
            </a:r>
            <a:r>
              <a:rPr lang="en-US" sz="1000" dirty="0" err="1">
                <a:latin typeface="Palatino Linotype" pitchFamily="18" charset="0"/>
                <a:cs typeface="Times New Roman" pitchFamily="18" charset="0"/>
              </a:rPr>
              <a:t>Sokhan</a:t>
            </a:r>
            <a:r>
              <a:rPr lang="en-US" sz="1000" dirty="0">
                <a:latin typeface="Palatino Linotype" pitchFamily="18" charset="0"/>
                <a:cs typeface="Times New Roman" pitchFamily="18" charset="0"/>
              </a:rPr>
              <a:t/>
            </a:r>
            <a:br>
              <a:rPr lang="en-US" sz="1000" dirty="0">
                <a:latin typeface="Palatino Linotype" pitchFamily="18" charset="0"/>
                <a:cs typeface="Times New Roman" pitchFamily="18" charset="0"/>
              </a:rPr>
            </a:br>
            <a:r>
              <a:rPr lang="en-US" sz="1000" i="1" dirty="0" err="1">
                <a:latin typeface="Palatino Linotype" pitchFamily="18" charset="0"/>
                <a:cs typeface="Times New Roman" pitchFamily="18" charset="0"/>
              </a:rPr>
              <a:t>Institut</a:t>
            </a:r>
            <a:r>
              <a:rPr lang="en-US" sz="1000" i="1" dirty="0">
                <a:latin typeface="Palatino Linotype" pitchFamily="18" charset="0"/>
                <a:cs typeface="Times New Roman" pitchFamily="18" charset="0"/>
              </a:rPr>
              <a:t> de Physique </a:t>
            </a:r>
            <a:r>
              <a:rPr lang="en-US" sz="1000" i="1" dirty="0" err="1">
                <a:latin typeface="Palatino Linotype" pitchFamily="18" charset="0"/>
                <a:cs typeface="Times New Roman" pitchFamily="18" charset="0"/>
              </a:rPr>
              <a:t>Nucleaire</a:t>
            </a:r>
            <a:r>
              <a:rPr lang="en-US" sz="1000" i="1" dirty="0">
                <a:latin typeface="Palatino Linotype" pitchFamily="18" charset="0"/>
                <a:cs typeface="Times New Roman" pitchFamily="18" charset="0"/>
              </a:rPr>
              <a:t> d'Orsay, 91405 </a:t>
            </a:r>
            <a:r>
              <a:rPr lang="en-US" sz="1000" i="1" dirty="0" err="1">
                <a:latin typeface="Palatino Linotype" pitchFamily="18" charset="0"/>
                <a:cs typeface="Times New Roman" pitchFamily="18" charset="0"/>
              </a:rPr>
              <a:t>Orsay</a:t>
            </a:r>
            <a:r>
              <a:rPr lang="en-US" sz="1000" i="1" dirty="0">
                <a:latin typeface="Palatino Linotype" pitchFamily="18" charset="0"/>
                <a:cs typeface="Times New Roman" pitchFamily="18" charset="0"/>
              </a:rPr>
              <a:t>, </a:t>
            </a:r>
            <a:r>
              <a:rPr lang="en-US" sz="1000" i="1" dirty="0" smtClean="0">
                <a:latin typeface="Palatino Linotype" pitchFamily="18" charset="0"/>
                <a:cs typeface="Times New Roman" pitchFamily="18" charset="0"/>
              </a:rPr>
              <a:t>France</a:t>
            </a:r>
          </a:p>
          <a:p>
            <a:pPr algn="ctr" eaLnBrk="0" hangingPunct="0">
              <a:tabLst>
                <a:tab pos="5486400" algn="r"/>
              </a:tabLst>
              <a:defRPr/>
            </a:pPr>
            <a:endParaRPr lang="en-US" sz="1000" i="1" dirty="0" smtClean="0">
              <a:latin typeface="Palatino Linotype" pitchFamily="18" charset="0"/>
              <a:cs typeface="Times New Roman" pitchFamily="18" charset="0"/>
            </a:endParaRPr>
          </a:p>
          <a:p>
            <a:pPr algn="ctr" eaLnBrk="0" hangingPunct="0">
              <a:tabLst>
                <a:tab pos="5486400" algn="r"/>
              </a:tabLst>
              <a:defRPr/>
            </a:pPr>
            <a:r>
              <a:rPr lang="en-US" sz="1000" dirty="0" smtClean="0">
                <a:latin typeface="Palatino Linotype" pitchFamily="18" charset="0"/>
                <a:cs typeface="Times New Roman" pitchFamily="18" charset="0"/>
              </a:rPr>
              <a:t>M</a:t>
            </a:r>
            <a:r>
              <a:rPr lang="en-US" sz="1000" dirty="0">
                <a:latin typeface="Palatino Linotype" pitchFamily="18" charset="0"/>
                <a:cs typeface="Times New Roman" pitchFamily="18" charset="0"/>
              </a:rPr>
              <a:t>. </a:t>
            </a:r>
            <a:r>
              <a:rPr lang="en-US" sz="1000" dirty="0" err="1">
                <a:latin typeface="Palatino Linotype" pitchFamily="18" charset="0"/>
                <a:cs typeface="Times New Roman" pitchFamily="18" charset="0"/>
              </a:rPr>
              <a:t>Khandaker</a:t>
            </a:r>
            <a:r>
              <a:rPr lang="en-US" sz="1000" dirty="0">
                <a:latin typeface="Palatino Linotype" pitchFamily="18" charset="0"/>
                <a:cs typeface="Times New Roman" pitchFamily="18" charset="0"/>
              </a:rPr>
              <a:t>, C. Salgado</a:t>
            </a:r>
            <a:br>
              <a:rPr lang="en-US" sz="1000" dirty="0">
                <a:latin typeface="Palatino Linotype" pitchFamily="18" charset="0"/>
                <a:cs typeface="Times New Roman" pitchFamily="18" charset="0"/>
              </a:rPr>
            </a:br>
            <a:r>
              <a:rPr lang="en-US" sz="1000" i="1" dirty="0">
                <a:latin typeface="Palatino Linotype" pitchFamily="18" charset="0"/>
                <a:cs typeface="Times New Roman" pitchFamily="18" charset="0"/>
              </a:rPr>
              <a:t>Norfolk State University, Norfolk, VA 23504</a:t>
            </a:r>
            <a:br>
              <a:rPr lang="en-US" sz="1000" i="1" dirty="0">
                <a:latin typeface="Palatino Linotype" pitchFamily="18" charset="0"/>
                <a:cs typeface="Times New Roman" pitchFamily="18" charset="0"/>
              </a:rPr>
            </a:br>
            <a:r>
              <a:rPr lang="en-US" sz="1000" i="1" dirty="0">
                <a:latin typeface="Palatino Linotype" pitchFamily="18" charset="0"/>
                <a:cs typeface="Times New Roman" pitchFamily="18" charset="0"/>
              </a:rPr>
              <a:t/>
            </a:r>
            <a:br>
              <a:rPr lang="en-US" sz="1000" i="1" dirty="0">
                <a:latin typeface="Palatino Linotype" pitchFamily="18" charset="0"/>
                <a:cs typeface="Times New Roman" pitchFamily="18" charset="0"/>
              </a:rPr>
            </a:br>
            <a:r>
              <a:rPr lang="en-US" sz="1000" dirty="0">
                <a:latin typeface="Palatino Linotype" pitchFamily="18" charset="0"/>
                <a:cs typeface="Times New Roman" pitchFamily="18" charset="0"/>
              </a:rPr>
              <a:t>N. </a:t>
            </a:r>
            <a:r>
              <a:rPr lang="en-US" sz="1000" dirty="0" err="1">
                <a:latin typeface="Palatino Linotype" pitchFamily="18" charset="0"/>
                <a:cs typeface="Times New Roman" pitchFamily="18" charset="0"/>
              </a:rPr>
              <a:t>Dashyan</a:t>
            </a:r>
            <a:r>
              <a:rPr lang="en-US" sz="1000" dirty="0">
                <a:latin typeface="Palatino Linotype" pitchFamily="18" charset="0"/>
                <a:cs typeface="Times New Roman" pitchFamily="18" charset="0"/>
              </a:rPr>
              <a:t>, N. </a:t>
            </a:r>
            <a:r>
              <a:rPr lang="en-US" sz="1000" dirty="0" err="1">
                <a:latin typeface="Palatino Linotype" pitchFamily="18" charset="0"/>
                <a:cs typeface="Times New Roman" pitchFamily="18" charset="0"/>
              </a:rPr>
              <a:t>Gevorgyan</a:t>
            </a:r>
            <a:r>
              <a:rPr lang="en-US" sz="1000" dirty="0">
                <a:latin typeface="Palatino Linotype" pitchFamily="18" charset="0"/>
                <a:cs typeface="Times New Roman" pitchFamily="18" charset="0"/>
              </a:rPr>
              <a:t>, R. </a:t>
            </a:r>
            <a:r>
              <a:rPr lang="en-US" sz="1000" dirty="0" err="1">
                <a:latin typeface="Palatino Linotype" pitchFamily="18" charset="0"/>
                <a:cs typeface="Times New Roman" pitchFamily="18" charset="0"/>
              </a:rPr>
              <a:t>Paremuzyan</a:t>
            </a:r>
            <a:r>
              <a:rPr lang="en-US" sz="1000" dirty="0">
                <a:latin typeface="Palatino Linotype" pitchFamily="18" charset="0"/>
                <a:cs typeface="Times New Roman" pitchFamily="18" charset="0"/>
              </a:rPr>
              <a:t>, H. </a:t>
            </a:r>
            <a:r>
              <a:rPr lang="en-US" sz="1000" dirty="0" err="1">
                <a:latin typeface="Palatino Linotype" pitchFamily="18" charset="0"/>
                <a:cs typeface="Times New Roman" pitchFamily="18" charset="0"/>
              </a:rPr>
              <a:t>Voskanyan</a:t>
            </a:r>
            <a:r>
              <a:rPr lang="en-US" sz="1000" dirty="0">
                <a:latin typeface="Palatino Linotype" pitchFamily="18" charset="0"/>
                <a:cs typeface="Times New Roman" pitchFamily="18" charset="0"/>
              </a:rPr>
              <a:t/>
            </a:r>
            <a:br>
              <a:rPr lang="en-US" sz="1000" dirty="0">
                <a:latin typeface="Palatino Linotype" pitchFamily="18" charset="0"/>
                <a:cs typeface="Times New Roman" pitchFamily="18" charset="0"/>
              </a:rPr>
            </a:br>
            <a:r>
              <a:rPr lang="en-US" sz="1000" i="1" dirty="0">
                <a:latin typeface="Palatino Linotype" pitchFamily="18" charset="0"/>
                <a:cs typeface="Times New Roman" pitchFamily="18" charset="0"/>
              </a:rPr>
              <a:t>Yerevan Physics Institute, 375036 Yerevan, Armenia</a:t>
            </a:r>
            <a:br>
              <a:rPr lang="en-US" sz="1000" i="1" dirty="0">
                <a:latin typeface="Palatino Linotype" pitchFamily="18" charset="0"/>
                <a:cs typeface="Times New Roman" pitchFamily="18" charset="0"/>
              </a:rPr>
            </a:br>
            <a:endParaRPr lang="en-US" sz="1000" dirty="0"/>
          </a:p>
          <a:p>
            <a:pPr algn="ctr" eaLnBrk="0" hangingPunct="0">
              <a:tabLst>
                <a:tab pos="5486400" algn="r"/>
              </a:tabLst>
              <a:defRPr/>
            </a:pPr>
            <a:r>
              <a:rPr lang="en-US" sz="1000" dirty="0">
                <a:latin typeface="Palatino Linotype" pitchFamily="18" charset="0"/>
                <a:cs typeface="Times New Roman" pitchFamily="18" charset="0"/>
              </a:rPr>
              <a:t>M. </a:t>
            </a:r>
            <a:r>
              <a:rPr lang="en-US" sz="1000" dirty="0" err="1">
                <a:latin typeface="Palatino Linotype" pitchFamily="18" charset="0"/>
                <a:cs typeface="Times New Roman" pitchFamily="18" charset="0"/>
              </a:rPr>
              <a:t>Battaglieri</a:t>
            </a:r>
            <a:r>
              <a:rPr lang="en-US" sz="1000" dirty="0">
                <a:latin typeface="Palatino Linotype" pitchFamily="18" charset="0"/>
                <a:cs typeface="Times New Roman" pitchFamily="18" charset="0"/>
              </a:rPr>
              <a:t>, R. </a:t>
            </a:r>
            <a:r>
              <a:rPr lang="en-US" sz="1000" dirty="0" err="1">
                <a:latin typeface="Palatino Linotype" pitchFamily="18" charset="0"/>
                <a:cs typeface="Times New Roman" pitchFamily="18" charset="0"/>
              </a:rPr>
              <a:t>DeVitta</a:t>
            </a:r>
            <a:r>
              <a:rPr lang="en-US" sz="1000" dirty="0">
                <a:latin typeface="Palatino Linotype" pitchFamily="18" charset="0"/>
                <a:cs typeface="Times New Roman" pitchFamily="18" charset="0"/>
              </a:rPr>
              <a:t/>
            </a:r>
            <a:br>
              <a:rPr lang="en-US" sz="1000" dirty="0">
                <a:latin typeface="Palatino Linotype" pitchFamily="18" charset="0"/>
                <a:cs typeface="Times New Roman" pitchFamily="18" charset="0"/>
              </a:rPr>
            </a:br>
            <a:r>
              <a:rPr lang="en-US" sz="1000" i="1" dirty="0">
                <a:latin typeface="Palatino Linotype" pitchFamily="18" charset="0"/>
                <a:cs typeface="Times New Roman" pitchFamily="18" charset="0"/>
              </a:rPr>
              <a:t>INFN, </a:t>
            </a:r>
            <a:r>
              <a:rPr lang="en-US" sz="1000" i="1" dirty="0" err="1">
                <a:latin typeface="Palatino Linotype" pitchFamily="18" charset="0"/>
                <a:cs typeface="Times New Roman" pitchFamily="18" charset="0"/>
              </a:rPr>
              <a:t>Sezione</a:t>
            </a:r>
            <a:r>
              <a:rPr lang="en-US" sz="1000" i="1" dirty="0">
                <a:latin typeface="Palatino Linotype" pitchFamily="18" charset="0"/>
                <a:cs typeface="Times New Roman" pitchFamily="18" charset="0"/>
              </a:rPr>
              <a:t> </a:t>
            </a:r>
            <a:r>
              <a:rPr lang="en-US" sz="1000" i="1" dirty="0" err="1">
                <a:latin typeface="Palatino Linotype" pitchFamily="18" charset="0"/>
                <a:cs typeface="Times New Roman" pitchFamily="18" charset="0"/>
              </a:rPr>
              <a:t>di</a:t>
            </a:r>
            <a:r>
              <a:rPr lang="en-US" sz="1000" i="1" dirty="0">
                <a:latin typeface="Palatino Linotype" pitchFamily="18" charset="0"/>
                <a:cs typeface="Times New Roman" pitchFamily="18" charset="0"/>
              </a:rPr>
              <a:t> </a:t>
            </a:r>
            <a:r>
              <a:rPr lang="en-US" sz="1000" i="1" dirty="0" err="1">
                <a:latin typeface="Palatino Linotype" pitchFamily="18" charset="0"/>
                <a:cs typeface="Times New Roman" pitchFamily="18" charset="0"/>
              </a:rPr>
              <a:t>Genova</a:t>
            </a:r>
            <a:r>
              <a:rPr lang="en-US" sz="1000" i="1" dirty="0">
                <a:latin typeface="Palatino Linotype" pitchFamily="18" charset="0"/>
                <a:cs typeface="Times New Roman" pitchFamily="18" charset="0"/>
              </a:rPr>
              <a:t>, 16146 </a:t>
            </a:r>
            <a:r>
              <a:rPr lang="en-US" sz="1000" i="1" dirty="0" err="1">
                <a:latin typeface="Palatino Linotype" pitchFamily="18" charset="0"/>
                <a:cs typeface="Times New Roman" pitchFamily="18" charset="0"/>
              </a:rPr>
              <a:t>Genova</a:t>
            </a:r>
            <a:r>
              <a:rPr lang="en-US" sz="1000" i="1" dirty="0">
                <a:latin typeface="Palatino Linotype" pitchFamily="18" charset="0"/>
                <a:cs typeface="Times New Roman" pitchFamily="18" charset="0"/>
              </a:rPr>
              <a:t>, Italy</a:t>
            </a:r>
          </a:p>
          <a:p>
            <a:pPr algn="ctr" eaLnBrk="0" hangingPunct="0">
              <a:tabLst>
                <a:tab pos="5486400" algn="r"/>
              </a:tabLst>
              <a:defRPr/>
            </a:pP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September 20, 2010</a:t>
            </a:r>
          </a:p>
        </p:txBody>
      </p:sp>
      <p:sp>
        <p:nvSpPr>
          <p:cNvPr id="1433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1212FCD-6906-4598-AC88-ACB1DE6931C1}" type="slidenum">
              <a:rPr lang="en-US" smtClean="0"/>
              <a:pPr/>
              <a:t>5</a:t>
            </a:fld>
            <a:endParaRPr lang="en-US" smtClean="0"/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6275" y="965200"/>
            <a:ext cx="7789863" cy="537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166688" y="153988"/>
            <a:ext cx="1368425" cy="30480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Philip Schuster</a:t>
            </a: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1884363" y="123825"/>
            <a:ext cx="64198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FF3300"/>
                </a:solidFill>
              </a:rPr>
              <a:t>Fixed Target Experiments are an</a:t>
            </a:r>
            <a:br>
              <a:rPr lang="en-US" sz="3200">
                <a:solidFill>
                  <a:srgbClr val="FF3300"/>
                </a:solidFill>
              </a:rPr>
            </a:br>
            <a:r>
              <a:rPr lang="en-US" sz="3200">
                <a:solidFill>
                  <a:srgbClr val="FF3300"/>
                </a:solidFill>
              </a:rPr>
              <a:t>       Ideal Hunting Ground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20, 2010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3D9A59-2C19-4AE7-B616-E13DFDFD8970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5544" y="800100"/>
            <a:ext cx="8419119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73050" y="144463"/>
            <a:ext cx="1196975" cy="274637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/>
              <a:t>Philip Schuster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1123950" y="4690638"/>
          <a:ext cx="3634037" cy="1367261"/>
        </p:xfrm>
        <a:graphic>
          <a:graphicData uri="http://schemas.openxmlformats.org/presentationml/2006/ole">
            <p:oleObj spid="_x0000_s1027" name="Equation" r:id="rId4" imgW="1282680" imgH="482400" progId="Equation.3">
              <p:embed/>
            </p:oleObj>
          </a:graphicData>
        </a:graphic>
      </p:graphicFrame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4013" y="4412139"/>
            <a:ext cx="2928937" cy="2464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085850" y="266700"/>
            <a:ext cx="67250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Unique Fixed-Target Kinematics</a:t>
            </a:r>
            <a:endParaRPr lang="en-US" sz="3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33338"/>
            <a:ext cx="8229600" cy="606425"/>
          </a:xfrm>
        </p:spPr>
        <p:txBody>
          <a:bodyPr/>
          <a:lstStyle/>
          <a:p>
            <a:r>
              <a:rPr lang="en-US" sz="4000" dirty="0">
                <a:solidFill>
                  <a:srgbClr val="FF3300"/>
                </a:solidFill>
              </a:rPr>
              <a:t>Backgrounds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59313" y="879475"/>
            <a:ext cx="4038600" cy="1306513"/>
          </a:xfrm>
        </p:spPr>
        <p:txBody>
          <a:bodyPr/>
          <a:lstStyle/>
          <a:p>
            <a:r>
              <a:rPr lang="en-US" sz="1800"/>
              <a:t>Thin target to reduce the rate</a:t>
            </a:r>
          </a:p>
          <a:p>
            <a:r>
              <a:rPr lang="en-US" sz="1800"/>
              <a:t>Magnetic field to remove low energy e-</a:t>
            </a:r>
          </a:p>
          <a:p>
            <a:r>
              <a:rPr lang="en-US" sz="1800"/>
              <a:t>Define dead zone</a:t>
            </a:r>
          </a:p>
        </p:txBody>
      </p:sp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3763" y="5113338"/>
            <a:ext cx="193040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90850" y="5200650"/>
            <a:ext cx="1976438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3" name="Picture 9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157288" y="3282950"/>
            <a:ext cx="1976437" cy="1443038"/>
          </a:xfrm>
          <a:noFill/>
          <a:ln/>
        </p:spPr>
      </p:pic>
      <p:sp>
        <p:nvSpPr>
          <p:cNvPr id="11275" name="Rectangle 11"/>
          <p:cNvSpPr>
            <a:spLocks noChangeArrowheads="1"/>
          </p:cNvSpPr>
          <p:nvPr/>
        </p:nvSpPr>
        <p:spPr bwMode="auto">
          <a:xfrm>
            <a:off x="2374900" y="3492500"/>
            <a:ext cx="88900" cy="1349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77" name="Rectangle 13"/>
          <p:cNvSpPr>
            <a:spLocks noChangeArrowheads="1"/>
          </p:cNvSpPr>
          <p:nvPr/>
        </p:nvSpPr>
        <p:spPr bwMode="auto">
          <a:xfrm>
            <a:off x="512763" y="631825"/>
            <a:ext cx="40386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 smtClean="0">
                <a:solidFill>
                  <a:srgbClr val="0066FF"/>
                </a:solidFill>
              </a:rPr>
              <a:t>Multiple Coulomb scattering in the target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 smtClean="0">
                <a:solidFill>
                  <a:srgbClr val="0066FF"/>
                </a:solidFill>
              </a:rPr>
              <a:t>Secondary </a:t>
            </a:r>
            <a:r>
              <a:rPr lang="en-US" dirty="0">
                <a:solidFill>
                  <a:srgbClr val="0066FF"/>
                </a:solidFill>
              </a:rPr>
              <a:t>particle production in the target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1600" dirty="0" err="1"/>
              <a:t>Bremstrahlung</a:t>
            </a:r>
            <a:endParaRPr lang="en-US" sz="1600" dirty="0"/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1600" dirty="0"/>
              <a:t>Delta-rays</a:t>
            </a:r>
          </a:p>
        </p:txBody>
      </p:sp>
      <p:sp>
        <p:nvSpPr>
          <p:cNvPr id="11278" name="Rectangle 14"/>
          <p:cNvSpPr>
            <a:spLocks noChangeArrowheads="1"/>
          </p:cNvSpPr>
          <p:nvPr/>
        </p:nvSpPr>
        <p:spPr bwMode="auto">
          <a:xfrm>
            <a:off x="504825" y="2359025"/>
            <a:ext cx="40386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solidFill>
                  <a:srgbClr val="0066FF"/>
                </a:solidFill>
              </a:rPr>
              <a:t>Pair conversion of bremstrahlung photon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1600"/>
              <a:t>Two step process; the rate ~(target thickness)</a:t>
            </a:r>
            <a:r>
              <a:rPr lang="en-US" sz="1600" baseline="30000"/>
              <a:t>2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endParaRPr lang="en-US" sz="1600"/>
          </a:p>
        </p:txBody>
      </p:sp>
      <p:sp>
        <p:nvSpPr>
          <p:cNvPr id="11279" name="Rectangle 15"/>
          <p:cNvSpPr>
            <a:spLocks noChangeArrowheads="1"/>
          </p:cNvSpPr>
          <p:nvPr/>
        </p:nvSpPr>
        <p:spPr bwMode="auto">
          <a:xfrm>
            <a:off x="504825" y="4683125"/>
            <a:ext cx="4038600" cy="62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solidFill>
                  <a:srgbClr val="0066FF"/>
                </a:solidFill>
              </a:rPr>
              <a:t>Virtual photon conversion and Bethe-Heitler processes</a:t>
            </a:r>
          </a:p>
        </p:txBody>
      </p:sp>
      <p:sp>
        <p:nvSpPr>
          <p:cNvPr id="11280" name="Rectangle 16"/>
          <p:cNvSpPr>
            <a:spLocks noChangeArrowheads="1"/>
          </p:cNvSpPr>
          <p:nvPr/>
        </p:nvSpPr>
        <p:spPr bwMode="auto">
          <a:xfrm>
            <a:off x="4525963" y="2835275"/>
            <a:ext cx="40386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/>
              <a:t>Target thickness is </a:t>
            </a:r>
            <a:r>
              <a:rPr lang="en-US" dirty="0" smtClean="0"/>
              <a:t>0.25% </a:t>
            </a:r>
            <a:r>
              <a:rPr lang="en-US" dirty="0"/>
              <a:t>X</a:t>
            </a:r>
            <a:r>
              <a:rPr lang="en-US" baseline="-25000" dirty="0"/>
              <a:t>0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1600" dirty="0">
                <a:sym typeface="Symbol" pitchFamily="18" charset="2"/>
              </a:rPr>
              <a:t>(</a:t>
            </a:r>
            <a:r>
              <a:rPr lang="en-US" sz="1600" dirty="0" err="1">
                <a:sym typeface="Symbol" pitchFamily="18" charset="2"/>
              </a:rPr>
              <a:t>ee</a:t>
            </a:r>
            <a:r>
              <a:rPr lang="en-US" sz="1600" dirty="0">
                <a:sym typeface="Symbol" pitchFamily="18" charset="2"/>
              </a:rPr>
              <a:t>) </a:t>
            </a:r>
            <a:r>
              <a:rPr lang="en-US" sz="1600" dirty="0" smtClean="0">
                <a:sym typeface="Symbol" pitchFamily="18" charset="2"/>
              </a:rPr>
              <a:t> &lt;&lt; </a:t>
            </a:r>
            <a:r>
              <a:rPr lang="en-US" sz="1600" dirty="0">
                <a:sym typeface="Symbol" pitchFamily="18" charset="2"/>
              </a:rPr>
              <a:t>(*</a:t>
            </a:r>
            <a:r>
              <a:rPr lang="en-US" sz="1600" dirty="0" err="1">
                <a:sym typeface="Symbol" pitchFamily="18" charset="2"/>
              </a:rPr>
              <a:t>ee</a:t>
            </a:r>
            <a:r>
              <a:rPr lang="en-US" sz="1600" dirty="0">
                <a:sym typeface="Symbol" pitchFamily="18" charset="2"/>
              </a:rPr>
              <a:t>)</a:t>
            </a:r>
            <a:endParaRPr lang="en-US" sz="1600" dirty="0"/>
          </a:p>
        </p:txBody>
      </p:sp>
      <p:pic>
        <p:nvPicPr>
          <p:cNvPr id="16" name="Picture 15" descr="Fig3 2_right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063068" y="3606798"/>
            <a:ext cx="3200401" cy="311573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942667" y="4334933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A’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rot="10800000" flipV="1">
            <a:off x="6790268" y="4741333"/>
            <a:ext cx="169333" cy="152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4961467" y="6011333"/>
            <a:ext cx="660400" cy="16934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20, 2010</a:t>
            </a: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6D4D91-C97D-4462-8C22-2D35C5EE047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September 20, 2010</a:t>
            </a:r>
          </a:p>
        </p:txBody>
      </p:sp>
      <p:sp>
        <p:nvSpPr>
          <p:cNvPr id="921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07A64E4-3F59-4CA3-93E2-6275C04BC339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>
          <a:xfrm>
            <a:off x="506413" y="0"/>
            <a:ext cx="8229600" cy="755650"/>
          </a:xfrm>
        </p:spPr>
        <p:txBody>
          <a:bodyPr/>
          <a:lstStyle/>
          <a:p>
            <a:pPr eaLnBrk="1" hangingPunct="1"/>
            <a:r>
              <a:rPr lang="en-US" sz="3200" smtClean="0">
                <a:solidFill>
                  <a:srgbClr val="FF3300"/>
                </a:solidFill>
              </a:rPr>
              <a:t>Heavy Photon Signatures</a:t>
            </a:r>
          </a:p>
        </p:txBody>
      </p:sp>
      <p:sp>
        <p:nvSpPr>
          <p:cNvPr id="92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1013" y="768350"/>
            <a:ext cx="8412162" cy="5394325"/>
          </a:xfrm>
        </p:spPr>
        <p:txBody>
          <a:bodyPr/>
          <a:lstStyle/>
          <a:p>
            <a:pPr eaLnBrk="1" hangingPunct="1"/>
            <a:r>
              <a:rPr lang="en-US" sz="2000" smtClean="0"/>
              <a:t>A heavy photon appears as an </a:t>
            </a:r>
            <a:r>
              <a:rPr lang="en-US" sz="2000" smtClean="0">
                <a:solidFill>
                  <a:srgbClr val="FF3300"/>
                </a:solidFill>
              </a:rPr>
              <a:t>e</a:t>
            </a:r>
            <a:r>
              <a:rPr lang="en-US" sz="2000" baseline="30000" smtClean="0">
                <a:solidFill>
                  <a:srgbClr val="FF3300"/>
                </a:solidFill>
              </a:rPr>
              <a:t>+</a:t>
            </a:r>
            <a:r>
              <a:rPr lang="en-US" sz="2000" smtClean="0">
                <a:solidFill>
                  <a:srgbClr val="FF3300"/>
                </a:solidFill>
              </a:rPr>
              <a:t>e</a:t>
            </a:r>
            <a:r>
              <a:rPr lang="en-US" sz="2000" baseline="30000" smtClean="0">
                <a:solidFill>
                  <a:srgbClr val="FF3300"/>
                </a:solidFill>
              </a:rPr>
              <a:t>- </a:t>
            </a:r>
            <a:r>
              <a:rPr lang="en-US" sz="2000" smtClean="0">
                <a:solidFill>
                  <a:srgbClr val="FF3300"/>
                </a:solidFill>
              </a:rPr>
              <a:t>resonance on a large background</a:t>
            </a:r>
            <a:r>
              <a:rPr lang="en-US" sz="2000" smtClean="0"/>
              <a:t> of QED tridents. </a:t>
            </a:r>
            <a:endParaRPr lang="en-US" sz="2000" smtClean="0">
              <a:sym typeface="Symbol" pitchFamily="18" charset="2"/>
            </a:endParaRPr>
          </a:p>
          <a:p>
            <a:pPr eaLnBrk="1" hangingPunct="1"/>
            <a:endParaRPr lang="en-US" sz="2000" smtClean="0">
              <a:sym typeface="Symbol" pitchFamily="18" charset="2"/>
            </a:endParaRPr>
          </a:p>
          <a:p>
            <a:pPr eaLnBrk="1" hangingPunct="1">
              <a:buFontTx/>
              <a:buNone/>
            </a:pPr>
            <a:endParaRPr lang="en-US" sz="2000" smtClean="0">
              <a:sym typeface="Symbol" pitchFamily="18" charset="2"/>
            </a:endParaRPr>
          </a:p>
          <a:p>
            <a:pPr eaLnBrk="1" hangingPunct="1"/>
            <a:endParaRPr lang="en-US" sz="2000" smtClean="0">
              <a:sym typeface="Symbol" pitchFamily="18" charset="2"/>
            </a:endParaRPr>
          </a:p>
          <a:p>
            <a:pPr eaLnBrk="1" hangingPunct="1"/>
            <a:endParaRPr lang="en-US" sz="2000" smtClean="0">
              <a:sym typeface="Symbol" pitchFamily="18" charset="2"/>
            </a:endParaRPr>
          </a:p>
          <a:p>
            <a:pPr eaLnBrk="1" hangingPunct="1"/>
            <a:endParaRPr lang="en-US" sz="2000" smtClean="0">
              <a:sym typeface="Symbol" pitchFamily="18" charset="2"/>
            </a:endParaRPr>
          </a:p>
          <a:p>
            <a:pPr eaLnBrk="1" hangingPunct="1"/>
            <a:r>
              <a:rPr lang="en-US" sz="2000" smtClean="0"/>
              <a:t>S/B depends on </a:t>
            </a:r>
            <a:r>
              <a:rPr lang="en-US" sz="2000" smtClean="0">
                <a:sym typeface="Symbol" pitchFamily="18" charset="2"/>
              </a:rPr>
              <a:t> and resolution.</a:t>
            </a:r>
          </a:p>
          <a:p>
            <a:pPr eaLnBrk="1" hangingPunct="1"/>
            <a:endParaRPr lang="en-US" sz="2000" smtClean="0">
              <a:sym typeface="Symbol" pitchFamily="18" charset="2"/>
            </a:endParaRPr>
          </a:p>
          <a:p>
            <a:pPr eaLnBrk="1" hangingPunct="1">
              <a:buFontTx/>
              <a:buNone/>
            </a:pPr>
            <a:endParaRPr lang="en-US" sz="2000" smtClean="0">
              <a:sym typeface="Symbol" pitchFamily="18" charset="2"/>
            </a:endParaRPr>
          </a:p>
          <a:p>
            <a:pPr eaLnBrk="1" hangingPunct="1"/>
            <a:endParaRPr lang="en-US" sz="2000" smtClean="0">
              <a:sym typeface="Symbol" pitchFamily="18" charset="2"/>
            </a:endParaRPr>
          </a:p>
          <a:p>
            <a:pPr eaLnBrk="1" hangingPunct="1"/>
            <a:r>
              <a:rPr lang="en-US" sz="2000" smtClean="0"/>
              <a:t>The heavy photon lifetime depends on mass and </a:t>
            </a:r>
            <a:r>
              <a:rPr lang="en-US" sz="2000" smtClean="0">
                <a:sym typeface="Symbol" pitchFamily="18" charset="2"/>
              </a:rPr>
              <a:t>. For suitable values, a secondary decay vertex</a:t>
            </a:r>
            <a:r>
              <a:rPr lang="en-US" sz="2000" smtClean="0"/>
              <a:t> can be identified, distinguishing the A’ from the trident background.</a:t>
            </a:r>
          </a:p>
          <a:p>
            <a:pPr eaLnBrk="1" hangingPunct="1">
              <a:buFontTx/>
              <a:buNone/>
            </a:pPr>
            <a:r>
              <a:rPr lang="en-US" sz="2000" smtClean="0"/>
              <a:t>                        </a:t>
            </a:r>
            <a:r>
              <a:rPr lang="en-US" sz="2400" smtClean="0">
                <a:solidFill>
                  <a:srgbClr val="FF3300"/>
                </a:solidFill>
                <a:sym typeface="Symbol" pitchFamily="18" charset="2"/>
              </a:rPr>
              <a:t></a:t>
            </a:r>
            <a:r>
              <a:rPr lang="en-US" sz="2400" smtClean="0">
                <a:solidFill>
                  <a:srgbClr val="FF3300"/>
                </a:solidFill>
              </a:rPr>
              <a:t>c</a:t>
            </a:r>
            <a:r>
              <a:rPr lang="en-US" sz="2400" smtClean="0">
                <a:solidFill>
                  <a:srgbClr val="FF3300"/>
                </a:solidFill>
                <a:sym typeface="Symbol" pitchFamily="18" charset="2"/>
              </a:rPr>
              <a:t> ~ 1 mm (/10)(10</a:t>
            </a:r>
            <a:r>
              <a:rPr lang="en-US" sz="2400" baseline="30000" smtClean="0">
                <a:solidFill>
                  <a:srgbClr val="FF3300"/>
                </a:solidFill>
                <a:sym typeface="Symbol" pitchFamily="18" charset="2"/>
              </a:rPr>
              <a:t>-4</a:t>
            </a:r>
            <a:r>
              <a:rPr lang="en-US" sz="2400" smtClean="0">
                <a:solidFill>
                  <a:srgbClr val="FF3300"/>
                </a:solidFill>
                <a:sym typeface="Symbol" pitchFamily="18" charset="2"/>
              </a:rPr>
              <a:t>/)</a:t>
            </a:r>
            <a:r>
              <a:rPr lang="en-US" sz="2400" baseline="30000" smtClean="0">
                <a:solidFill>
                  <a:srgbClr val="FF3300"/>
                </a:solidFill>
                <a:sym typeface="Symbol" pitchFamily="18" charset="2"/>
              </a:rPr>
              <a:t>2 </a:t>
            </a:r>
            <a:r>
              <a:rPr lang="en-US" sz="2400" smtClean="0">
                <a:solidFill>
                  <a:srgbClr val="FF3300"/>
                </a:solidFill>
                <a:sym typeface="Symbol" pitchFamily="18" charset="2"/>
              </a:rPr>
              <a:t>(100 MeV/m</a:t>
            </a:r>
            <a:r>
              <a:rPr lang="en-US" sz="2400" baseline="-25000" smtClean="0">
                <a:solidFill>
                  <a:srgbClr val="FF3300"/>
                </a:solidFill>
                <a:sym typeface="Symbol" pitchFamily="18" charset="2"/>
              </a:rPr>
              <a:t>A’</a:t>
            </a:r>
            <a:r>
              <a:rPr lang="en-US" sz="2400" smtClean="0">
                <a:solidFill>
                  <a:srgbClr val="FF3300"/>
                </a:solidFill>
                <a:sym typeface="Symbol" pitchFamily="18" charset="2"/>
              </a:rPr>
              <a:t>)</a:t>
            </a:r>
            <a:r>
              <a:rPr lang="en-US" sz="2000" smtClean="0"/>
              <a:t> </a:t>
            </a:r>
          </a:p>
          <a:p>
            <a:pPr eaLnBrk="1" hangingPunct="1">
              <a:buFontTx/>
              <a:buNone/>
            </a:pPr>
            <a:endParaRPr lang="en-US" sz="2000" smtClean="0"/>
          </a:p>
        </p:txBody>
      </p:sp>
      <p:pic>
        <p:nvPicPr>
          <p:cNvPr id="922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91013" y="1365250"/>
            <a:ext cx="4519612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3" name="Text Box 5"/>
          <p:cNvSpPr txBox="1">
            <a:spLocks noChangeArrowheads="1"/>
          </p:cNvSpPr>
          <p:nvPr/>
        </p:nvSpPr>
        <p:spPr bwMode="auto">
          <a:xfrm>
            <a:off x="6656388" y="1620838"/>
            <a:ext cx="2292350" cy="369887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Trident Background</a:t>
            </a:r>
          </a:p>
        </p:txBody>
      </p:sp>
      <p:sp>
        <p:nvSpPr>
          <p:cNvPr id="9224" name="Text Box 6"/>
          <p:cNvSpPr txBox="1">
            <a:spLocks noChangeArrowheads="1"/>
          </p:cNvSpPr>
          <p:nvPr/>
        </p:nvSpPr>
        <p:spPr bwMode="auto">
          <a:xfrm>
            <a:off x="6705600" y="2097088"/>
            <a:ext cx="14144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3300"/>
                </a:solidFill>
              </a:rPr>
              <a:t>A’ Signal</a:t>
            </a:r>
          </a:p>
        </p:txBody>
      </p:sp>
      <p:pic>
        <p:nvPicPr>
          <p:cNvPr id="922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300" y="1474788"/>
            <a:ext cx="3571875" cy="156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6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9227" name="Picture 1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93925" y="3754438"/>
            <a:ext cx="4840288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8" name="TextBox 11"/>
          <p:cNvSpPr txBox="1">
            <a:spLocks noChangeArrowheads="1"/>
          </p:cNvSpPr>
          <p:nvPr/>
        </p:nvSpPr>
        <p:spPr bwMode="auto">
          <a:xfrm>
            <a:off x="7192963" y="3876675"/>
            <a:ext cx="15128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FF0000"/>
                </a:solidFill>
                <a:sym typeface="Symbol" pitchFamily="18" charset="2"/>
              </a:rPr>
              <a:t> </a:t>
            </a:r>
            <a:r>
              <a:rPr lang="en-US" sz="2400" baseline="30000">
                <a:solidFill>
                  <a:srgbClr val="FF0000"/>
                </a:solidFill>
                <a:sym typeface="Symbol" pitchFamily="18" charset="2"/>
              </a:rPr>
              <a:t>2</a:t>
            </a:r>
            <a:r>
              <a:rPr lang="en-US" sz="2400">
                <a:solidFill>
                  <a:srgbClr val="FF0000"/>
                </a:solidFill>
                <a:sym typeface="Symbol" pitchFamily="18" charset="2"/>
              </a:rPr>
              <a:t>/m</a:t>
            </a:r>
            <a:endParaRPr lang="en-US" sz="24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28738" y="642938"/>
            <a:ext cx="6486525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509588" y="-1"/>
            <a:ext cx="8229600" cy="819151"/>
          </a:xfrm>
        </p:spPr>
        <p:txBody>
          <a:bodyPr/>
          <a:lstStyle/>
          <a:p>
            <a:r>
              <a:rPr lang="en-US" sz="3200" dirty="0" smtClean="0">
                <a:solidFill>
                  <a:srgbClr val="FF0000"/>
                </a:solidFill>
              </a:rPr>
              <a:t>Present Limits</a:t>
            </a:r>
          </a:p>
        </p:txBody>
      </p:sp>
      <p:sp>
        <p:nvSpPr>
          <p:cNvPr id="13315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September 20, 2010</a:t>
            </a:r>
          </a:p>
        </p:txBody>
      </p:sp>
      <p:sp>
        <p:nvSpPr>
          <p:cNvPr id="1331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1D0C9F7-F205-4427-8E0D-41CF5444136E}" type="slidenum">
              <a:rPr lang="en-US" smtClean="0"/>
              <a:pPr/>
              <a:t>9</a:t>
            </a:fld>
            <a:endParaRPr lang="en-US" smtClean="0"/>
          </a:p>
        </p:txBody>
      </p:sp>
      <p:cxnSp>
        <p:nvCxnSpPr>
          <p:cNvPr id="7" name="Straight Connector 6"/>
          <p:cNvCxnSpPr/>
          <p:nvPr/>
        </p:nvCxnSpPr>
        <p:spPr>
          <a:xfrm>
            <a:off x="2781300" y="1790700"/>
            <a:ext cx="4095750" cy="1219200"/>
          </a:xfrm>
          <a:prstGeom prst="line">
            <a:avLst/>
          </a:prstGeom>
          <a:ln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781300" y="2552700"/>
            <a:ext cx="4114800" cy="11811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 rot="954995">
            <a:off x="4705350" y="205740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66FF"/>
                </a:solidFill>
              </a:rPr>
              <a:t>Prompt decays</a:t>
            </a:r>
            <a:endParaRPr lang="en-US" dirty="0">
              <a:solidFill>
                <a:srgbClr val="0066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944600">
            <a:off x="4743450" y="2781300"/>
            <a:ext cx="155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cm-m decays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718779">
            <a:off x="5181600" y="3600450"/>
            <a:ext cx="1370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&gt; m decays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133850" y="1581150"/>
            <a:ext cx="2533650" cy="1619250"/>
          </a:xfrm>
          <a:prstGeom prst="roundRect">
            <a:avLst/>
          </a:prstGeom>
          <a:solidFill>
            <a:schemeClr val="accent6">
              <a:lumMod val="40000"/>
              <a:lumOff val="60000"/>
              <a:alpha val="22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924550" y="5600700"/>
            <a:ext cx="2723823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Region preferred by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Astrophysics DM Models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3115</TotalTime>
  <Words>801</Words>
  <Application>Microsoft Office PowerPoint</Application>
  <PresentationFormat>On-screen Show (4:3)</PresentationFormat>
  <Paragraphs>218</Paragraphs>
  <Slides>23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Default Design</vt:lpstr>
      <vt:lpstr>Equation</vt:lpstr>
      <vt:lpstr>The Heavy Photon Search experiment in Hall B </vt:lpstr>
      <vt:lpstr>Slide 2</vt:lpstr>
      <vt:lpstr>Slide 3</vt:lpstr>
      <vt:lpstr>Slide 4</vt:lpstr>
      <vt:lpstr>Slide 5</vt:lpstr>
      <vt:lpstr>Slide 6</vt:lpstr>
      <vt:lpstr>Backgrounds</vt:lpstr>
      <vt:lpstr>Heavy Photon Signatures</vt:lpstr>
      <vt:lpstr>Present Limits</vt:lpstr>
      <vt:lpstr>Designing a 6 GeV Fixed Target Experiment</vt:lpstr>
      <vt:lpstr>Layout of the HPS experimental setup behind the CLAS detector in Hall B</vt:lpstr>
      <vt:lpstr>HPS Beamline</vt:lpstr>
      <vt:lpstr>HPS Concept</vt:lpstr>
      <vt:lpstr>Set Up: Si Tracker/Vertexer   (Nelson)</vt:lpstr>
      <vt:lpstr>Set Up: Electromagnetic Calorimeter (Holtrop)</vt:lpstr>
      <vt:lpstr>HPS Trigger (Holtrop)</vt:lpstr>
      <vt:lpstr>Set Up: Muon System (Holtrop)</vt:lpstr>
      <vt:lpstr>DAQ (Boyarinov)</vt:lpstr>
      <vt:lpstr>Slide 19</vt:lpstr>
      <vt:lpstr>Search for True Muonium</vt:lpstr>
      <vt:lpstr>Conclusions</vt:lpstr>
      <vt:lpstr>Slide 22</vt:lpstr>
      <vt:lpstr>Hall B “Photon Dump” was also considered, but rejected.</vt:lpstr>
    </vt:vector>
  </TitlesOfParts>
  <Company>Stanford Linear Accelerator Center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Heavy Photon Search Experiment</dc:title>
  <dc:creator>Takashi Maruyama</dc:creator>
  <cp:lastModifiedBy>SLAC</cp:lastModifiedBy>
  <cp:revision>212</cp:revision>
  <dcterms:created xsi:type="dcterms:W3CDTF">2009-09-21T16:46:53Z</dcterms:created>
  <dcterms:modified xsi:type="dcterms:W3CDTF">2010-09-20T03:29:14Z</dcterms:modified>
</cp:coreProperties>
</file>