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395" r:id="rId3"/>
    <p:sldId id="383" r:id="rId4"/>
    <p:sldId id="389" r:id="rId5"/>
    <p:sldId id="394" r:id="rId6"/>
    <p:sldId id="384" r:id="rId7"/>
    <p:sldId id="385" r:id="rId8"/>
    <p:sldId id="359" r:id="rId9"/>
    <p:sldId id="373" r:id="rId10"/>
    <p:sldId id="374" r:id="rId11"/>
    <p:sldId id="375" r:id="rId12"/>
    <p:sldId id="387" r:id="rId13"/>
    <p:sldId id="360" r:id="rId14"/>
    <p:sldId id="388" r:id="rId15"/>
    <p:sldId id="362" r:id="rId16"/>
    <p:sldId id="392" r:id="rId17"/>
    <p:sldId id="391" r:id="rId18"/>
    <p:sldId id="393" r:id="rId19"/>
    <p:sldId id="396" r:id="rId20"/>
    <p:sldId id="36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03" autoAdjust="0"/>
  </p:normalViewPr>
  <p:slideViewPr>
    <p:cSldViewPr snapToGrid="0" snapToObjects="1">
      <p:cViewPr>
        <p:scale>
          <a:sx n="100" d="100"/>
          <a:sy n="100" d="100"/>
        </p:scale>
        <p:origin x="-1344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1DDBE-090B-A24A-A357-1DBDD1A12969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99836-3E6F-364B-B14C-408F56235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A621-4DD0-3C4D-A0A5-41E46335F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4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0855-ED59-0249-A6DC-04328AB87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7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2E-0F99-784D-B12B-7D3F74A9549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9CDA-0905-C94C-BD52-470EE1C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9E2E-0F99-784D-B12B-7D3F74A9549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99CDA-0905-C94C-BD52-470EE1C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New_DOE_Logo_Color_0428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ORNL_managed b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3908372" y="1401294"/>
            <a:ext cx="3201979" cy="2088205"/>
            <a:chOff x="3920593" y="1015013"/>
            <a:chExt cx="2742179" cy="1789567"/>
          </a:xfrm>
        </p:grpSpPr>
        <p:pic>
          <p:nvPicPr>
            <p:cNvPr id="20" name="Picture 3" descr="Staszczak-Fig2.jpg"/>
            <p:cNvPicPr>
              <a:picLocks noChangeAspect="1"/>
            </p:cNvPicPr>
            <p:nvPr/>
          </p:nvPicPr>
          <p:blipFill>
            <a:blip r:embed="rId4" cstate="print"/>
            <a:srcRect r="14015"/>
            <a:stretch>
              <a:fillRect/>
            </a:stretch>
          </p:blipFill>
          <p:spPr bwMode="auto">
            <a:xfrm>
              <a:off x="4751346" y="1015013"/>
              <a:ext cx="1911426" cy="1789567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3920593" y="1953176"/>
              <a:ext cx="848187" cy="59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2" name="Picture 21" descr="flourine17.png"/>
          <p:cNvPicPr>
            <a:picLocks noChangeAspect="1"/>
          </p:cNvPicPr>
          <p:nvPr/>
        </p:nvPicPr>
        <p:blipFill>
          <a:blip r:embed="rId5" cstate="print">
            <a:lum bright="-3000" contrast="10000"/>
          </a:blip>
          <a:srcRect l="-19063" t="-17597" r="-16130" b="-17597"/>
          <a:stretch>
            <a:fillRect/>
          </a:stretch>
        </p:blipFill>
        <p:spPr>
          <a:xfrm>
            <a:off x="4952012" y="2822637"/>
            <a:ext cx="3028208" cy="3028238"/>
          </a:xfrm>
          <a:prstGeom prst="ellipse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0"/>
          </a:sp3d>
        </p:spPr>
      </p:pic>
      <p:sp>
        <p:nvSpPr>
          <p:cNvPr id="23" name="Oval 22"/>
          <p:cNvSpPr/>
          <p:nvPr/>
        </p:nvSpPr>
        <p:spPr>
          <a:xfrm>
            <a:off x="6615545" y="1914896"/>
            <a:ext cx="2286000" cy="2286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29400" y="1905000"/>
            <a:ext cx="2286000" cy="2286000"/>
          </a:xfrm>
          <a:prstGeom prst="ellipse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C14pptTrns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2110" y="2398816"/>
            <a:ext cx="2095409" cy="129636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876800" y="1371600"/>
            <a:ext cx="2286000" cy="2286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538912" y="1547814"/>
            <a:ext cx="296847" cy="276224"/>
          </a:xfrm>
          <a:custGeom>
            <a:avLst/>
            <a:gdLst>
              <a:gd name="connsiteX0" fmla="*/ 38100 w 296847"/>
              <a:gd name="connsiteY0" fmla="*/ 4762 h 276224"/>
              <a:gd name="connsiteX1" fmla="*/ 52388 w 296847"/>
              <a:gd name="connsiteY1" fmla="*/ 9524 h 276224"/>
              <a:gd name="connsiteX2" fmla="*/ 76200 w 296847"/>
              <a:gd name="connsiteY2" fmla="*/ 28574 h 276224"/>
              <a:gd name="connsiteX3" fmla="*/ 119063 w 296847"/>
              <a:gd name="connsiteY3" fmla="*/ 52387 h 276224"/>
              <a:gd name="connsiteX4" fmla="*/ 142875 w 296847"/>
              <a:gd name="connsiteY4" fmla="*/ 71437 h 276224"/>
              <a:gd name="connsiteX5" fmla="*/ 152400 w 296847"/>
              <a:gd name="connsiteY5" fmla="*/ 85724 h 276224"/>
              <a:gd name="connsiteX6" fmla="*/ 166688 w 296847"/>
              <a:gd name="connsiteY6" fmla="*/ 95249 h 276224"/>
              <a:gd name="connsiteX7" fmla="*/ 176213 w 296847"/>
              <a:gd name="connsiteY7" fmla="*/ 109537 h 276224"/>
              <a:gd name="connsiteX8" fmla="*/ 204788 w 296847"/>
              <a:gd name="connsiteY8" fmla="*/ 128587 h 276224"/>
              <a:gd name="connsiteX9" fmla="*/ 223838 w 296847"/>
              <a:gd name="connsiteY9" fmla="*/ 147637 h 276224"/>
              <a:gd name="connsiteX10" fmla="*/ 247650 w 296847"/>
              <a:gd name="connsiteY10" fmla="*/ 166687 h 276224"/>
              <a:gd name="connsiteX11" fmla="*/ 257175 w 296847"/>
              <a:gd name="connsiteY11" fmla="*/ 180974 h 276224"/>
              <a:gd name="connsiteX12" fmla="*/ 271463 w 296847"/>
              <a:gd name="connsiteY12" fmla="*/ 185737 h 276224"/>
              <a:gd name="connsiteX13" fmla="*/ 285750 w 296847"/>
              <a:gd name="connsiteY13" fmla="*/ 195262 h 276224"/>
              <a:gd name="connsiteX14" fmla="*/ 285750 w 296847"/>
              <a:gd name="connsiteY14" fmla="*/ 252412 h 276224"/>
              <a:gd name="connsiteX15" fmla="*/ 271463 w 296847"/>
              <a:gd name="connsiteY15" fmla="*/ 261937 h 276224"/>
              <a:gd name="connsiteX16" fmla="*/ 242888 w 296847"/>
              <a:gd name="connsiteY16" fmla="*/ 271462 h 276224"/>
              <a:gd name="connsiteX17" fmla="*/ 228600 w 296847"/>
              <a:gd name="connsiteY17" fmla="*/ 276224 h 276224"/>
              <a:gd name="connsiteX18" fmla="*/ 171450 w 296847"/>
              <a:gd name="connsiteY18" fmla="*/ 271462 h 276224"/>
              <a:gd name="connsiteX19" fmla="*/ 142875 w 296847"/>
              <a:gd name="connsiteY19" fmla="*/ 261937 h 276224"/>
              <a:gd name="connsiteX20" fmla="*/ 114300 w 296847"/>
              <a:gd name="connsiteY20" fmla="*/ 247649 h 276224"/>
              <a:gd name="connsiteX21" fmla="*/ 80963 w 296847"/>
              <a:gd name="connsiteY21" fmla="*/ 209549 h 276224"/>
              <a:gd name="connsiteX22" fmla="*/ 57150 w 296847"/>
              <a:gd name="connsiteY22" fmla="*/ 166687 h 276224"/>
              <a:gd name="connsiteX23" fmla="*/ 47625 w 296847"/>
              <a:gd name="connsiteY23" fmla="*/ 152399 h 276224"/>
              <a:gd name="connsiteX24" fmla="*/ 14288 w 296847"/>
              <a:gd name="connsiteY24" fmla="*/ 133349 h 276224"/>
              <a:gd name="connsiteX25" fmla="*/ 0 w 296847"/>
              <a:gd name="connsiteY25" fmla="*/ 104774 h 276224"/>
              <a:gd name="connsiteX26" fmla="*/ 9525 w 296847"/>
              <a:gd name="connsiteY26" fmla="*/ 52387 h 276224"/>
              <a:gd name="connsiteX27" fmla="*/ 19050 w 296847"/>
              <a:gd name="connsiteY27" fmla="*/ 38099 h 276224"/>
              <a:gd name="connsiteX28" fmla="*/ 38100 w 296847"/>
              <a:gd name="connsiteY28" fmla="*/ 4762 h 27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6847" h="276224">
                <a:moveTo>
                  <a:pt x="38100" y="4762"/>
                </a:moveTo>
                <a:cubicBezTo>
                  <a:pt x="43656" y="0"/>
                  <a:pt x="48468" y="6388"/>
                  <a:pt x="52388" y="9524"/>
                </a:cubicBezTo>
                <a:cubicBezTo>
                  <a:pt x="83163" y="34144"/>
                  <a:pt x="40288" y="16604"/>
                  <a:pt x="76200" y="28574"/>
                </a:cubicBezTo>
                <a:cubicBezTo>
                  <a:pt x="108952" y="50409"/>
                  <a:pt x="93915" y="44004"/>
                  <a:pt x="119063" y="52387"/>
                </a:cubicBezTo>
                <a:cubicBezTo>
                  <a:pt x="146360" y="93331"/>
                  <a:pt x="110013" y="45147"/>
                  <a:pt x="142875" y="71437"/>
                </a:cubicBezTo>
                <a:cubicBezTo>
                  <a:pt x="147344" y="75013"/>
                  <a:pt x="148353" y="81677"/>
                  <a:pt x="152400" y="85724"/>
                </a:cubicBezTo>
                <a:cubicBezTo>
                  <a:pt x="156448" y="89771"/>
                  <a:pt x="161925" y="92074"/>
                  <a:pt x="166688" y="95249"/>
                </a:cubicBezTo>
                <a:cubicBezTo>
                  <a:pt x="169863" y="100012"/>
                  <a:pt x="171905" y="105768"/>
                  <a:pt x="176213" y="109537"/>
                </a:cubicBezTo>
                <a:cubicBezTo>
                  <a:pt x="184828" y="117075"/>
                  <a:pt x="204788" y="128587"/>
                  <a:pt x="204788" y="128587"/>
                </a:cubicBezTo>
                <a:cubicBezTo>
                  <a:pt x="215177" y="159757"/>
                  <a:pt x="200748" y="129165"/>
                  <a:pt x="223838" y="147637"/>
                </a:cubicBezTo>
                <a:cubicBezTo>
                  <a:pt x="254614" y="172257"/>
                  <a:pt x="211737" y="154714"/>
                  <a:pt x="247650" y="166687"/>
                </a:cubicBezTo>
                <a:cubicBezTo>
                  <a:pt x="250825" y="171449"/>
                  <a:pt x="252706" y="177398"/>
                  <a:pt x="257175" y="180974"/>
                </a:cubicBezTo>
                <a:cubicBezTo>
                  <a:pt x="261095" y="184110"/>
                  <a:pt x="266973" y="183492"/>
                  <a:pt x="271463" y="185737"/>
                </a:cubicBezTo>
                <a:cubicBezTo>
                  <a:pt x="276582" y="188297"/>
                  <a:pt x="280988" y="192087"/>
                  <a:pt x="285750" y="195262"/>
                </a:cubicBezTo>
                <a:cubicBezTo>
                  <a:pt x="293041" y="217133"/>
                  <a:pt x="296847" y="221895"/>
                  <a:pt x="285750" y="252412"/>
                </a:cubicBezTo>
                <a:cubicBezTo>
                  <a:pt x="283794" y="257791"/>
                  <a:pt x="276693" y="259612"/>
                  <a:pt x="271463" y="261937"/>
                </a:cubicBezTo>
                <a:cubicBezTo>
                  <a:pt x="262288" y="266015"/>
                  <a:pt x="252413" y="268287"/>
                  <a:pt x="242888" y="271462"/>
                </a:cubicBezTo>
                <a:lnTo>
                  <a:pt x="228600" y="276224"/>
                </a:lnTo>
                <a:cubicBezTo>
                  <a:pt x="209550" y="274637"/>
                  <a:pt x="190306" y="274605"/>
                  <a:pt x="171450" y="271462"/>
                </a:cubicBezTo>
                <a:cubicBezTo>
                  <a:pt x="161546" y="269811"/>
                  <a:pt x="152400" y="265112"/>
                  <a:pt x="142875" y="261937"/>
                </a:cubicBezTo>
                <a:cubicBezTo>
                  <a:pt x="123160" y="255365"/>
                  <a:pt x="132763" y="259957"/>
                  <a:pt x="114300" y="247649"/>
                </a:cubicBezTo>
                <a:cubicBezTo>
                  <a:pt x="92075" y="214312"/>
                  <a:pt x="104775" y="225424"/>
                  <a:pt x="80963" y="209549"/>
                </a:cubicBezTo>
                <a:cubicBezTo>
                  <a:pt x="72579" y="184402"/>
                  <a:pt x="78985" y="199440"/>
                  <a:pt x="57150" y="166687"/>
                </a:cubicBezTo>
                <a:cubicBezTo>
                  <a:pt x="53975" y="161924"/>
                  <a:pt x="52745" y="154959"/>
                  <a:pt x="47625" y="152399"/>
                </a:cubicBezTo>
                <a:cubicBezTo>
                  <a:pt x="23456" y="140314"/>
                  <a:pt x="34482" y="146812"/>
                  <a:pt x="14288" y="133349"/>
                </a:cubicBezTo>
                <a:cubicBezTo>
                  <a:pt x="9472" y="126125"/>
                  <a:pt x="0" y="114633"/>
                  <a:pt x="0" y="104774"/>
                </a:cubicBezTo>
                <a:cubicBezTo>
                  <a:pt x="0" y="94928"/>
                  <a:pt x="2828" y="65781"/>
                  <a:pt x="9525" y="52387"/>
                </a:cubicBezTo>
                <a:cubicBezTo>
                  <a:pt x="12085" y="47267"/>
                  <a:pt x="16725" y="43330"/>
                  <a:pt x="19050" y="38099"/>
                </a:cubicBezTo>
                <a:cubicBezTo>
                  <a:pt x="32419" y="8018"/>
                  <a:pt x="32544" y="9525"/>
                  <a:pt x="38100" y="476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5603804" y="5100450"/>
            <a:ext cx="36576" cy="176479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34000" y="3200400"/>
            <a:ext cx="2286000" cy="2286000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94734" y="241148"/>
            <a:ext cx="53857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Structure of neutron rich calcium isotopes from coupled cluster theory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734" y="1236714"/>
            <a:ext cx="507271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"/>
              <a:ea typeface="华文仿宋"/>
              <a:cs typeface="Times"/>
            </a:endParaRPr>
          </a:p>
          <a:p>
            <a:r>
              <a:rPr lang="en-US" sz="2400" b="1" dirty="0" err="1" smtClean="0">
                <a:latin typeface="Times"/>
                <a:ea typeface="华文仿宋"/>
                <a:cs typeface="Times"/>
              </a:rPr>
              <a:t>Gaute</a:t>
            </a:r>
            <a:r>
              <a:rPr lang="en-US" sz="2400" b="1" dirty="0" smtClean="0">
                <a:latin typeface="Times"/>
                <a:ea typeface="华文仿宋"/>
                <a:cs typeface="Times"/>
              </a:rPr>
              <a:t> Hagen (ORNL)</a:t>
            </a:r>
            <a:endParaRPr lang="en-US" dirty="0" smtClean="0">
              <a:latin typeface="Times"/>
              <a:ea typeface="华文仿宋"/>
              <a:cs typeface="Times"/>
            </a:endParaRPr>
          </a:p>
          <a:p>
            <a:endParaRPr lang="en-US" sz="2000" b="1" u="sng" dirty="0" smtClean="0">
              <a:latin typeface="Times"/>
              <a:ea typeface="华文仿宋"/>
              <a:cs typeface="Times"/>
            </a:endParaRPr>
          </a:p>
          <a:p>
            <a:r>
              <a:rPr lang="en-US" sz="2000" b="1" u="sng" dirty="0" smtClean="0">
                <a:latin typeface="Times"/>
                <a:ea typeface="华文仿宋"/>
                <a:cs typeface="Times"/>
              </a:rPr>
              <a:t>Collaborators: </a:t>
            </a:r>
          </a:p>
          <a:p>
            <a:r>
              <a:rPr lang="en-US" sz="1600" dirty="0" smtClean="0">
                <a:latin typeface="Times"/>
                <a:ea typeface="华文仿宋"/>
                <a:cs typeface="Times"/>
              </a:rPr>
              <a:t>Andreas </a:t>
            </a:r>
            <a:r>
              <a:rPr lang="en-US" sz="1600" dirty="0" err="1">
                <a:latin typeface="Times"/>
                <a:ea typeface="华文仿宋"/>
                <a:cs typeface="Times"/>
              </a:rPr>
              <a:t>Ekström</a:t>
            </a:r>
            <a:r>
              <a:rPr lang="en-US" sz="1600" dirty="0">
                <a:latin typeface="Times"/>
                <a:ea typeface="华文仿宋"/>
                <a:cs typeface="Times"/>
              </a:rPr>
              <a:t> (MSU</a:t>
            </a:r>
            <a:r>
              <a:rPr lang="en-US" sz="1600" dirty="0" smtClean="0">
                <a:latin typeface="Times"/>
                <a:ea typeface="华文仿宋"/>
                <a:cs typeface="Times"/>
              </a:rPr>
              <a:t>)</a:t>
            </a:r>
          </a:p>
          <a:p>
            <a:r>
              <a:rPr lang="en-US" sz="1600" dirty="0" smtClean="0">
                <a:latin typeface="Times"/>
                <a:ea typeface="华文仿宋"/>
                <a:cs typeface="Times"/>
              </a:rPr>
              <a:t>Christian </a:t>
            </a:r>
            <a:r>
              <a:rPr lang="en-US" sz="1600" dirty="0" err="1" smtClean="0">
                <a:latin typeface="Times"/>
                <a:ea typeface="华文仿宋"/>
                <a:cs typeface="Times"/>
              </a:rPr>
              <a:t>Forrsen</a:t>
            </a:r>
            <a:r>
              <a:rPr lang="en-US" sz="1600" dirty="0" smtClean="0">
                <a:latin typeface="Times"/>
                <a:ea typeface="华文仿宋"/>
                <a:cs typeface="Times"/>
              </a:rPr>
              <a:t> (Chalmers)</a:t>
            </a:r>
          </a:p>
          <a:p>
            <a:r>
              <a:rPr lang="en-US" sz="1600" dirty="0" smtClean="0">
                <a:latin typeface="Times"/>
                <a:ea typeface="华文仿宋"/>
                <a:cs typeface="Times"/>
              </a:rPr>
              <a:t>Morten </a:t>
            </a:r>
            <a:r>
              <a:rPr lang="en-US" sz="1600" dirty="0" err="1" smtClean="0">
                <a:latin typeface="Times"/>
                <a:ea typeface="华文仿宋"/>
                <a:cs typeface="Times"/>
              </a:rPr>
              <a:t>Hjorth</a:t>
            </a:r>
            <a:r>
              <a:rPr lang="en-US" sz="1600" dirty="0" smtClean="0">
                <a:latin typeface="Times"/>
                <a:ea typeface="华文仿宋"/>
                <a:cs typeface="Times"/>
              </a:rPr>
              <a:t>-Jensen (</a:t>
            </a:r>
            <a:r>
              <a:rPr lang="en-US" sz="1600" dirty="0" err="1" smtClean="0">
                <a:latin typeface="Times"/>
                <a:ea typeface="华文仿宋"/>
                <a:cs typeface="Times"/>
              </a:rPr>
              <a:t>UiO</a:t>
            </a:r>
            <a:r>
              <a:rPr lang="en-US" sz="1600" dirty="0" smtClean="0">
                <a:latin typeface="Times"/>
                <a:ea typeface="华文仿宋"/>
                <a:cs typeface="Times"/>
              </a:rPr>
              <a:t>/CMA)</a:t>
            </a:r>
          </a:p>
          <a:p>
            <a:r>
              <a:rPr lang="en-US" sz="1600" dirty="0" smtClean="0">
                <a:latin typeface="Times"/>
                <a:ea typeface="华文仿宋"/>
                <a:cs typeface="Times"/>
              </a:rPr>
              <a:t>Gustav Jansen (UT/ORNL)</a:t>
            </a:r>
          </a:p>
          <a:p>
            <a:r>
              <a:rPr lang="en-US" sz="1600" dirty="0" err="1" smtClean="0">
                <a:latin typeface="Times"/>
                <a:ea typeface="华文仿宋"/>
                <a:cs typeface="Times"/>
              </a:rPr>
              <a:t>Ruprecht</a:t>
            </a:r>
            <a:r>
              <a:rPr lang="en-US" sz="1600" dirty="0" smtClean="0">
                <a:latin typeface="Times"/>
                <a:ea typeface="华文仿宋"/>
                <a:cs typeface="Times"/>
              </a:rPr>
              <a:t> </a:t>
            </a:r>
            <a:r>
              <a:rPr lang="en-US" sz="1600" dirty="0" err="1" smtClean="0">
                <a:latin typeface="Times"/>
                <a:ea typeface="华文仿宋"/>
                <a:cs typeface="Times"/>
              </a:rPr>
              <a:t>Machleidt</a:t>
            </a:r>
            <a:r>
              <a:rPr lang="en-US" sz="1600" dirty="0" smtClean="0">
                <a:latin typeface="Times"/>
                <a:ea typeface="华文仿宋"/>
                <a:cs typeface="Times"/>
              </a:rPr>
              <a:t> (UI)</a:t>
            </a:r>
          </a:p>
          <a:p>
            <a:r>
              <a:rPr lang="en-US" sz="1600" dirty="0" err="1">
                <a:latin typeface="Times"/>
                <a:ea typeface="华文仿宋"/>
                <a:cs typeface="Times"/>
              </a:rPr>
              <a:t>Witold</a:t>
            </a:r>
            <a:r>
              <a:rPr lang="en-US" sz="1600" dirty="0">
                <a:latin typeface="Times"/>
                <a:ea typeface="华文仿宋"/>
                <a:cs typeface="Times"/>
              </a:rPr>
              <a:t> </a:t>
            </a:r>
            <a:r>
              <a:rPr lang="en-US" sz="1600" dirty="0" err="1">
                <a:latin typeface="Times"/>
                <a:ea typeface="华文仿宋"/>
                <a:cs typeface="Times"/>
              </a:rPr>
              <a:t>Nazarewicz</a:t>
            </a:r>
            <a:r>
              <a:rPr lang="en-US" sz="1600" dirty="0">
                <a:latin typeface="Times"/>
                <a:ea typeface="华文仿宋"/>
                <a:cs typeface="Times"/>
              </a:rPr>
              <a:t> (UT/ORNL</a:t>
            </a:r>
            <a:r>
              <a:rPr lang="en-US" sz="1600" dirty="0" smtClean="0">
                <a:latin typeface="Times"/>
                <a:ea typeface="华文仿宋"/>
                <a:cs typeface="Times"/>
              </a:rPr>
              <a:t>)</a:t>
            </a:r>
          </a:p>
          <a:p>
            <a:r>
              <a:rPr lang="en-US" sz="1600" dirty="0" smtClean="0">
                <a:latin typeface="Times"/>
                <a:ea typeface="华文仿宋"/>
                <a:cs typeface="Times"/>
              </a:rPr>
              <a:t>Thomas </a:t>
            </a:r>
            <a:r>
              <a:rPr lang="en-US" sz="1600" dirty="0" err="1">
                <a:latin typeface="Times"/>
                <a:ea typeface="华文仿宋"/>
                <a:cs typeface="Times"/>
              </a:rPr>
              <a:t>Papenbrock</a:t>
            </a:r>
            <a:r>
              <a:rPr lang="en-US" sz="1600" dirty="0">
                <a:latin typeface="Times"/>
                <a:ea typeface="华文仿宋"/>
                <a:cs typeface="Times"/>
              </a:rPr>
              <a:t> (UT/ORNL</a:t>
            </a:r>
            <a:r>
              <a:rPr lang="en-US" sz="1600" dirty="0" smtClean="0">
                <a:latin typeface="Times"/>
                <a:ea typeface="华文仿宋"/>
                <a:cs typeface="Times"/>
              </a:rPr>
              <a:t>)</a:t>
            </a:r>
          </a:p>
          <a:p>
            <a:r>
              <a:rPr lang="en-US" sz="1600" dirty="0">
                <a:latin typeface="Times"/>
                <a:ea typeface="华文仿宋"/>
                <a:cs typeface="Times"/>
              </a:rPr>
              <a:t>Jason </a:t>
            </a:r>
            <a:r>
              <a:rPr lang="en-US" sz="1600" dirty="0" err="1">
                <a:latin typeface="Times"/>
                <a:ea typeface="华文仿宋"/>
                <a:cs typeface="Times"/>
              </a:rPr>
              <a:t>Sarich</a:t>
            </a:r>
            <a:r>
              <a:rPr lang="en-US" sz="1600" dirty="0">
                <a:latin typeface="Times"/>
                <a:ea typeface="华文仿宋"/>
                <a:cs typeface="Times"/>
              </a:rPr>
              <a:t> (ANL</a:t>
            </a:r>
            <a:r>
              <a:rPr lang="en-US" sz="1600" dirty="0" smtClean="0">
                <a:latin typeface="Times"/>
                <a:ea typeface="华文仿宋"/>
                <a:cs typeface="Times"/>
              </a:rPr>
              <a:t>)</a:t>
            </a:r>
          </a:p>
          <a:p>
            <a:r>
              <a:rPr lang="en-US" sz="1600" dirty="0" smtClean="0">
                <a:latin typeface="Times"/>
                <a:ea typeface="华文仿宋"/>
                <a:cs typeface="Times"/>
              </a:rPr>
              <a:t>Stefan Wild (ANL)</a:t>
            </a:r>
          </a:p>
          <a:p>
            <a:endParaRPr lang="en-US" sz="2000" b="1" dirty="0" smtClean="0"/>
          </a:p>
          <a:p>
            <a:r>
              <a:rPr lang="en-US" sz="2000" dirty="0" smtClean="0">
                <a:latin typeface="Times"/>
                <a:ea typeface="华文仿宋"/>
                <a:cs typeface="Times"/>
              </a:rPr>
              <a:t>CREX Workshop</a:t>
            </a:r>
          </a:p>
          <a:p>
            <a:r>
              <a:rPr lang="en-US" sz="2000" dirty="0" smtClean="0">
                <a:latin typeface="Times"/>
                <a:ea typeface="华文仿宋"/>
                <a:cs typeface="Times"/>
              </a:rPr>
              <a:t>Jefferson Laboratory, </a:t>
            </a:r>
            <a:r>
              <a:rPr lang="en-US" sz="2000" smtClean="0">
                <a:latin typeface="Times"/>
                <a:ea typeface="华文仿宋"/>
                <a:cs typeface="Times"/>
              </a:rPr>
              <a:t>March 18, </a:t>
            </a:r>
            <a:r>
              <a:rPr lang="en-US" sz="2000" dirty="0" smtClean="0">
                <a:latin typeface="Times"/>
                <a:ea typeface="华文仿宋"/>
                <a:cs typeface="Times"/>
              </a:rPr>
              <a:t>2013 </a:t>
            </a:r>
            <a:endParaRPr lang="en-US" sz="2000" dirty="0">
              <a:latin typeface="Times"/>
              <a:ea typeface="华文仿宋"/>
              <a:cs typeface="Time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266"/>
            <a:ext cx="9025467" cy="605895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rgbClr val="000090"/>
                </a:solidFill>
                <a:latin typeface="Lucida Grande CE"/>
                <a:cs typeface="Lucida Grande CE"/>
              </a:rPr>
              <a:t>Evolution of shell structure in neutron rich Calcium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8533" y="1522065"/>
            <a:ext cx="3048000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Relativistic mean-field show no shell gap in </a:t>
            </a:r>
            <a:r>
              <a:rPr lang="en-US" sz="2200" baseline="30000" dirty="0" smtClean="0"/>
              <a:t>60-70</a:t>
            </a:r>
            <a:r>
              <a:rPr lang="en-US" sz="2200" dirty="0" smtClean="0"/>
              <a:t>Ca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Bunching of single-particle orbitals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large deformations and no shell closure 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J. </a:t>
            </a:r>
            <a:r>
              <a:rPr lang="en-US" sz="2200" dirty="0" err="1" smtClean="0"/>
              <a:t>Meng</a:t>
            </a:r>
            <a:r>
              <a:rPr lang="en-US" sz="2200" dirty="0" smtClean="0"/>
              <a:t> et al, Phys. Rev. C 65, 041302(R) (2002)  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533" y="1506099"/>
            <a:ext cx="5977467" cy="471300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42000" y="1642533"/>
            <a:ext cx="3183467" cy="12869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66533" y="2573867"/>
            <a:ext cx="2675467" cy="7620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8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Figure-1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2988"/>
            <a:ext cx="9144000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77800" y="76200"/>
            <a:ext cx="8674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r>
              <a:rPr lang="en-US" sz="2000" b="1" dirty="0">
                <a:solidFill>
                  <a:srgbClr val="000090"/>
                </a:solidFill>
                <a:latin typeface="Lucida Grande"/>
                <a:ea typeface="ＭＳ Ｐゴシック" charset="-128"/>
                <a:cs typeface="Lucida Grande"/>
              </a:rPr>
              <a:t>How many protons and neutrons can be bound in a nucleus?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6625" y="533400"/>
            <a:ext cx="3482975" cy="461963"/>
          </a:xfrm>
          <a:prstGeom prst="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914400" eaLnBrk="0" hangingPunct="0">
              <a:defRPr/>
            </a:pPr>
            <a:r>
              <a:rPr lang="en-US" sz="2400" dirty="0" err="1">
                <a:solidFill>
                  <a:prstClr val="white"/>
                </a:solidFill>
              </a:rPr>
              <a:t>Skyrme</a:t>
            </a:r>
            <a:r>
              <a:rPr lang="en-US" sz="2400" dirty="0">
                <a:solidFill>
                  <a:prstClr val="white"/>
                </a:solidFill>
              </a:rPr>
              <a:t>-DFT: 6,900±500</a:t>
            </a:r>
            <a:r>
              <a:rPr lang="en-US" sz="2400" baseline="-25000" dirty="0">
                <a:solidFill>
                  <a:prstClr val="white"/>
                </a:solidFill>
              </a:rPr>
              <a:t>syst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390525" y="544513"/>
            <a:ext cx="3470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Literature: 5,000-12,000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3009900" y="1295400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en-US" b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288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825750" y="1549400"/>
            <a:ext cx="896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en-US" b="1">
                <a:solidFill>
                  <a:srgbClr val="808000"/>
                </a:solidFill>
                <a:ea typeface="ＭＳ Ｐゴシック" charset="-128"/>
                <a:cs typeface="ＭＳ Ｐゴシック" charset="-128"/>
              </a:rPr>
              <a:t>~3,000</a:t>
            </a: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4638675" y="6396038"/>
            <a:ext cx="4505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en-US" sz="2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Erler et al., Nature 486, 509 (2012) </a:t>
            </a:r>
          </a:p>
        </p:txBody>
      </p:sp>
      <p:sp>
        <p:nvSpPr>
          <p:cNvPr id="19466" name="TextBox 2"/>
          <p:cNvSpPr txBox="1">
            <a:spLocks noChangeArrowheads="1"/>
          </p:cNvSpPr>
          <p:nvPr/>
        </p:nvSpPr>
        <p:spPr bwMode="auto">
          <a:xfrm>
            <a:off x="673100" y="5519738"/>
            <a:ext cx="8123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Description of observables and model-based extrapolation</a:t>
            </a:r>
          </a:p>
        </p:txBody>
      </p:sp>
      <p:sp>
        <p:nvSpPr>
          <p:cNvPr id="19467" name="TextBox 1"/>
          <p:cNvSpPr txBox="1">
            <a:spLocks noChangeArrowheads="1"/>
          </p:cNvSpPr>
          <p:nvPr/>
        </p:nvSpPr>
        <p:spPr bwMode="auto">
          <a:xfrm>
            <a:off x="673100" y="5830888"/>
            <a:ext cx="772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Systematic errors (due to incorrect assumptions/poor modeling)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Statistical errors (optimization and numerical errors)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4" y="2072272"/>
            <a:ext cx="5492750" cy="35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261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10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Including the effects of 3NFs (approximation!)</a:t>
            </a:r>
            <a:br>
              <a:rPr lang="en-US" sz="310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160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[J.W. Holt, Kaiser, Weise, PRC 79, 054331 (2009); Hebeler &amp; Schwenk, PRC 82, 014314 (2010)]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52400" y="53594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Parameters</a:t>
            </a:r>
            <a:r>
              <a:rPr lang="en-US" sz="2000" dirty="0" smtClean="0"/>
              <a:t>:  For calcium we use </a:t>
            </a:r>
            <a:r>
              <a:rPr lang="en-US" sz="2000" dirty="0" err="1" smtClean="0">
                <a:solidFill>
                  <a:srgbClr val="000090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000090"/>
                </a:solidFill>
              </a:rPr>
              <a:t>F</a:t>
            </a:r>
            <a:r>
              <a:rPr lang="en-US" sz="2000" dirty="0" smtClean="0">
                <a:solidFill>
                  <a:srgbClr val="000090"/>
                </a:solidFill>
              </a:rPr>
              <a:t> = 0.95 fm</a:t>
            </a:r>
            <a:r>
              <a:rPr lang="en-US" sz="2000" baseline="30000" dirty="0" smtClean="0">
                <a:solidFill>
                  <a:srgbClr val="000090"/>
                </a:solidFill>
              </a:rPr>
              <a:t>-1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0090"/>
                </a:solidFill>
              </a:rPr>
              <a:t>E</a:t>
            </a:r>
            <a:r>
              <a:rPr lang="en-US" sz="2000" dirty="0" smtClean="0">
                <a:solidFill>
                  <a:srgbClr val="000090"/>
                </a:solidFill>
              </a:rPr>
              <a:t> = 0.735, </a:t>
            </a:r>
            <a:r>
              <a:rPr lang="en-US" sz="2000" dirty="0" err="1" smtClean="0">
                <a:solidFill>
                  <a:srgbClr val="00009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0090"/>
                </a:solidFill>
              </a:rPr>
              <a:t>D</a:t>
            </a:r>
            <a:r>
              <a:rPr lang="en-US" sz="2000" dirty="0" smtClean="0">
                <a:solidFill>
                  <a:srgbClr val="000090"/>
                </a:solidFill>
              </a:rPr>
              <a:t> = -0.2 </a:t>
            </a:r>
            <a:r>
              <a:rPr lang="en-US" sz="2000" dirty="0" smtClean="0"/>
              <a:t>from binding energy of </a:t>
            </a:r>
            <a:r>
              <a:rPr lang="en-US" sz="2000" baseline="30000" dirty="0" smtClean="0"/>
              <a:t>40</a:t>
            </a:r>
            <a:r>
              <a:rPr lang="en-US" sz="2000" dirty="0" smtClean="0"/>
              <a:t>Ca and </a:t>
            </a:r>
            <a:r>
              <a:rPr lang="en-US" sz="2000" baseline="30000" dirty="0" smtClean="0"/>
              <a:t>48</a:t>
            </a:r>
            <a:r>
              <a:rPr lang="en-US" sz="2000" dirty="0" smtClean="0"/>
              <a:t>Ca (</a:t>
            </a:r>
            <a:r>
              <a:rPr lang="en-US" sz="2000" dirty="0"/>
              <a:t>The parameters </a:t>
            </a:r>
            <a:r>
              <a:rPr lang="en-US" sz="2000" dirty="0" err="1"/>
              <a:t>c</a:t>
            </a:r>
            <a:r>
              <a:rPr lang="en-US" sz="2000" baseline="-25000" dirty="0" err="1"/>
              <a:t>D</a:t>
            </a:r>
            <a:r>
              <a:rPr lang="en-US" sz="2000" dirty="0"/>
              <a:t>, </a:t>
            </a:r>
            <a:r>
              <a:rPr lang="en-US" sz="2000" dirty="0" err="1"/>
              <a:t>c</a:t>
            </a:r>
            <a:r>
              <a:rPr lang="en-US" sz="2000" baseline="-25000" dirty="0" err="1"/>
              <a:t>E</a:t>
            </a:r>
            <a:r>
              <a:rPr lang="en-US" sz="2000" dirty="0"/>
              <a:t> differ from values proposed for light nuclei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19200" y="1295400"/>
            <a:ext cx="6629400" cy="2895600"/>
            <a:chOff x="152400" y="1219200"/>
            <a:chExt cx="8991599" cy="3733800"/>
          </a:xfrm>
        </p:grpSpPr>
        <p:pic>
          <p:nvPicPr>
            <p:cNvPr id="20487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1450" y="1219200"/>
              <a:ext cx="5030114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3146874"/>
              <a:ext cx="4208206" cy="1272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39258" y="3657600"/>
              <a:ext cx="4204741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eft Brace 7"/>
            <p:cNvSpPr/>
            <p:nvPr/>
          </p:nvSpPr>
          <p:spPr>
            <a:xfrm rot="5400000">
              <a:off x="1981120" y="685877"/>
              <a:ext cx="607971" cy="4114689"/>
            </a:xfrm>
            <a:prstGeom prst="leftBrace">
              <a:avLst>
                <a:gd name="adj1" fmla="val 8333"/>
                <a:gd name="adj2" fmla="val 24057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6438776" y="1409506"/>
              <a:ext cx="839286" cy="4114689"/>
            </a:xfrm>
            <a:prstGeom prst="leftBrace">
              <a:avLst>
                <a:gd name="adj1" fmla="val 8333"/>
                <a:gd name="adj2" fmla="val 49513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6019426" y="1143097"/>
              <a:ext cx="610018" cy="3046722"/>
            </a:xfrm>
            <a:prstGeom prst="leftBrace">
              <a:avLst>
                <a:gd name="adj1" fmla="val 8333"/>
                <a:gd name="adj2" fmla="val 67873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990600" y="4530725"/>
            <a:ext cx="731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3NFs as in-medium effective two-nucleon forces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</a:rPr>
              <a:t>Integration of Fermi sea of symmetric nuclear matter: </a:t>
            </a:r>
            <a:r>
              <a:rPr lang="en-US" sz="2200" dirty="0" err="1" smtClean="0">
                <a:solidFill>
                  <a:srgbClr val="FF0000"/>
                </a:solidFill>
              </a:rPr>
              <a:t>k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F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5570625">
            <a:off x="7486650" y="3940175"/>
            <a:ext cx="1628775" cy="619125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9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7" y="902822"/>
            <a:ext cx="6291125" cy="4854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570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Calcium isotopes from </a:t>
            </a:r>
            <a:r>
              <a:rPr lang="en-US" sz="2800" b="1" dirty="0" err="1" smtClean="0">
                <a:solidFill>
                  <a:srgbClr val="000090"/>
                </a:solidFill>
                <a:latin typeface="Lucida Grande CE"/>
                <a:cs typeface="Lucida Grande CE"/>
              </a:rPr>
              <a:t>chiral</a:t>
            </a:r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 interactions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42355" y="915230"/>
            <a:ext cx="2504864" cy="4893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Main Features: </a:t>
            </a:r>
          </a:p>
          <a:p>
            <a:pPr marL="342900" indent="-342900">
              <a:buAutoNum type="arabicPeriod"/>
            </a:pPr>
            <a:endParaRPr lang="en-US" baseline="30000" dirty="0" smtClean="0"/>
          </a:p>
          <a:p>
            <a:pPr marL="342900" indent="-342900">
              <a:buAutoNum type="arabicPeriod"/>
            </a:pPr>
            <a:r>
              <a:rPr lang="en-US" dirty="0" smtClean="0"/>
              <a:t>Total binding energies agree well with experimental masses.</a:t>
            </a:r>
          </a:p>
          <a:p>
            <a:pPr marL="342900" indent="-342900">
              <a:buAutoNum type="arabicPeriod"/>
            </a:pPr>
            <a:r>
              <a:rPr lang="en-US" dirty="0" smtClean="0"/>
              <a:t>Masses for </a:t>
            </a:r>
            <a:r>
              <a:rPr lang="en-US" baseline="30000" dirty="0" smtClean="0"/>
              <a:t>40-52</a:t>
            </a:r>
            <a:r>
              <a:rPr lang="en-US" dirty="0" smtClean="0"/>
              <a:t>Ca are converged in 19 major shells.</a:t>
            </a:r>
          </a:p>
          <a:p>
            <a:pPr marL="342900" indent="-342900">
              <a:buAutoNum type="arabicPeriod"/>
            </a:pPr>
            <a:r>
              <a:rPr lang="en-US" baseline="30000" dirty="0" smtClean="0"/>
              <a:t>60</a:t>
            </a:r>
            <a:r>
              <a:rPr lang="en-US" dirty="0" smtClean="0"/>
              <a:t>Ca is not magic </a:t>
            </a:r>
          </a:p>
          <a:p>
            <a:pPr marL="342900" indent="-342900">
              <a:buAutoNum type="arabicPeriod"/>
            </a:pPr>
            <a:r>
              <a:rPr lang="en-US" baseline="30000" dirty="0" smtClean="0"/>
              <a:t>61-62</a:t>
            </a:r>
            <a:r>
              <a:rPr lang="en-US" dirty="0" smtClean="0"/>
              <a:t>Ca are located right at threshold. </a:t>
            </a:r>
          </a:p>
          <a:p>
            <a:pPr marL="342900" indent="-342900">
              <a:buAutoNum type="arabicPeriod"/>
            </a:pPr>
            <a:endParaRPr lang="en-US" baseline="30000" dirty="0" smtClean="0"/>
          </a:p>
          <a:p>
            <a:endParaRPr lang="en-US" sz="1500" dirty="0" smtClean="0"/>
          </a:p>
          <a:p>
            <a:r>
              <a:rPr lang="en-US" sz="1500" u="sng" dirty="0" smtClean="0"/>
              <a:t>See also: </a:t>
            </a:r>
            <a:endParaRPr lang="en-US" sz="1500" u="sng" dirty="0"/>
          </a:p>
          <a:p>
            <a:r>
              <a:rPr lang="en-US" sz="1500" dirty="0" err="1" smtClean="0"/>
              <a:t>Meng</a:t>
            </a:r>
            <a:r>
              <a:rPr lang="en-US" sz="1500" dirty="0" smtClean="0"/>
              <a:t> et al PRC 65, 041302 </a:t>
            </a:r>
            <a:r>
              <a:rPr lang="en-US" sz="1500" dirty="0"/>
              <a:t>(2002</a:t>
            </a:r>
            <a:r>
              <a:rPr lang="en-US" sz="1500" dirty="0" smtClean="0"/>
              <a:t>), </a:t>
            </a:r>
            <a:r>
              <a:rPr lang="en-US" sz="1500" dirty="0" err="1" smtClean="0"/>
              <a:t>Lenzi</a:t>
            </a:r>
            <a:r>
              <a:rPr lang="en-US" sz="1500" dirty="0" smtClean="0"/>
              <a:t> et al  PRC </a:t>
            </a:r>
            <a:r>
              <a:rPr lang="en-US" sz="1500" dirty="0"/>
              <a:t>82, 054301 (2010</a:t>
            </a:r>
            <a:r>
              <a:rPr lang="en-US" sz="1500" dirty="0" smtClean="0"/>
              <a:t>) and </a:t>
            </a:r>
            <a:r>
              <a:rPr lang="en-US" sz="1500" dirty="0" err="1" smtClean="0">
                <a:solidFill>
                  <a:srgbClr val="000000"/>
                </a:solidFill>
              </a:rPr>
              <a:t>Erler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et al, </a:t>
            </a:r>
            <a:r>
              <a:rPr lang="en-US" sz="1500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Nature 486, 509 (2012) </a:t>
            </a:r>
            <a:r>
              <a:rPr lang="en-US" sz="1500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5498" y="5945837"/>
            <a:ext cx="338172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600" dirty="0"/>
              <a:t>G. Hagen, M. </a:t>
            </a:r>
            <a:r>
              <a:rPr lang="en-US" sz="1600" dirty="0" err="1"/>
              <a:t>Hjorth</a:t>
            </a:r>
            <a:r>
              <a:rPr lang="en-US" sz="1600" dirty="0"/>
              <a:t>-Jensen, G. R. Jansen, R. </a:t>
            </a:r>
            <a:r>
              <a:rPr lang="en-US" sz="1600" dirty="0" err="1"/>
              <a:t>Machleidt</a:t>
            </a:r>
            <a:r>
              <a:rPr lang="en-US" sz="1600" dirty="0"/>
              <a:t>, T. </a:t>
            </a:r>
            <a:r>
              <a:rPr lang="en-US" sz="1600" dirty="0" err="1"/>
              <a:t>Papenbrock</a:t>
            </a:r>
            <a:r>
              <a:rPr lang="en-US" sz="1600" dirty="0"/>
              <a:t>, Phys. Rev. </a:t>
            </a:r>
            <a:r>
              <a:rPr lang="en-US" sz="1600" dirty="0" err="1"/>
              <a:t>Lett</a:t>
            </a:r>
            <a:r>
              <a:rPr lang="en-US" sz="1600" dirty="0"/>
              <a:t>. 109, 032502 (2012)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88618" y="4388894"/>
            <a:ext cx="2968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=0.95fm</a:t>
            </a:r>
            <a:r>
              <a:rPr lang="en-US" baseline="30000" dirty="0" smtClean="0"/>
              <a:t>-1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=-0.2,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=0.735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max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0000"/>
                </a:solidFill>
              </a:rPr>
              <a:t> 18, hw = 26MeV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86767" y="3620614"/>
            <a:ext cx="914400" cy="461823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043725" y="4082438"/>
            <a:ext cx="1518221" cy="185945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72824" y="5947923"/>
            <a:ext cx="3277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peninsula of weak stability?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351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436"/>
            <a:ext cx="5321808" cy="4074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537916" cy="42570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Is </a:t>
            </a:r>
            <a:r>
              <a:rPr lang="en-US" sz="2400" b="1" baseline="30000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54</a:t>
            </a:r>
            <a:r>
              <a:rPr lang="en-US" sz="24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Ca a magic nucleus? (Is N=34 a magic number?)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16127" y="5303520"/>
          <a:ext cx="7404438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43462"/>
                <a:gridCol w="2471072"/>
                <a:gridCol w="2489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48</a:t>
                      </a:r>
                      <a:r>
                        <a:rPr lang="en-US" baseline="0" dirty="0" smtClean="0"/>
                        <a:t>Ca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52</a:t>
                      </a:r>
                      <a:r>
                        <a:rPr lang="en-US" baseline="0" dirty="0" smtClean="0"/>
                        <a:t>Ca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54</a:t>
                      </a:r>
                      <a:r>
                        <a:rPr lang="en-US" baseline="0" dirty="0" smtClean="0"/>
                        <a:t>Ca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36390"/>
              </p:ext>
            </p:extLst>
          </p:nvPr>
        </p:nvGraphicFramePr>
        <p:xfrm>
          <a:off x="816127" y="5674360"/>
          <a:ext cx="7407981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23109"/>
                <a:gridCol w="823109"/>
                <a:gridCol w="823109"/>
                <a:gridCol w="823109"/>
                <a:gridCol w="823109"/>
                <a:gridCol w="823109"/>
                <a:gridCol w="823109"/>
                <a:gridCol w="823109"/>
                <a:gridCol w="823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/2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/2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/2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3.58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4.20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1.17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2.19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3.95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1.80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1.89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4.46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2.36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7391" y="6102137"/>
            <a:ext cx="51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</a:t>
            </a:r>
          </a:p>
          <a:p>
            <a:r>
              <a:rPr lang="en-US" dirty="0" smtClean="0"/>
              <a:t>Exp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1662" y="944708"/>
            <a:ext cx="313725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Main Features: </a:t>
            </a:r>
          </a:p>
          <a:p>
            <a:pPr marL="342900" indent="-342900">
              <a:buAutoNum type="arabicPeriod"/>
            </a:pPr>
            <a:r>
              <a:rPr lang="en-US" dirty="0" smtClean="0"/>
              <a:t>Good agreement between theory and experiment. </a:t>
            </a:r>
          </a:p>
          <a:p>
            <a:pPr marL="342900" indent="-342900">
              <a:buAutoNum type="arabicPeriod"/>
            </a:pPr>
            <a:r>
              <a:rPr lang="en-US" dirty="0" smtClean="0"/>
              <a:t>Shell closure in </a:t>
            </a:r>
            <a:r>
              <a:rPr lang="en-US" baseline="30000" dirty="0" smtClean="0"/>
              <a:t>48</a:t>
            </a:r>
            <a:r>
              <a:rPr lang="en-US" dirty="0" smtClean="0"/>
              <a:t>Ca due to effects of 3NFs </a:t>
            </a:r>
          </a:p>
          <a:p>
            <a:pPr marL="342900" indent="-342900">
              <a:buAutoNum type="arabicPeriod"/>
            </a:pPr>
            <a:r>
              <a:rPr lang="en-US" dirty="0" smtClean="0"/>
              <a:t>Predict weak (sub-)shell closure in </a:t>
            </a:r>
            <a:r>
              <a:rPr lang="en-US" baseline="30000" dirty="0" smtClean="0"/>
              <a:t>54</a:t>
            </a:r>
            <a:r>
              <a:rPr lang="en-US" dirty="0" smtClean="0"/>
              <a:t>Ca.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1662" y="4186653"/>
            <a:ext cx="313725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600" dirty="0"/>
              <a:t>G. Hagen, M. </a:t>
            </a:r>
            <a:r>
              <a:rPr lang="en-US" sz="1600" dirty="0" err="1"/>
              <a:t>Hjorth</a:t>
            </a:r>
            <a:r>
              <a:rPr lang="en-US" sz="1600" dirty="0"/>
              <a:t>-Jensen, G. R. Jansen, R. </a:t>
            </a:r>
            <a:r>
              <a:rPr lang="en-US" sz="1600" dirty="0" err="1"/>
              <a:t>Machleidt</a:t>
            </a:r>
            <a:r>
              <a:rPr lang="en-US" sz="1600" dirty="0"/>
              <a:t>, T. </a:t>
            </a:r>
            <a:r>
              <a:rPr lang="en-US" sz="1600" dirty="0" err="1"/>
              <a:t>Papenbrock</a:t>
            </a:r>
            <a:r>
              <a:rPr lang="en-US" sz="1600" dirty="0"/>
              <a:t>, Phys. Rev. </a:t>
            </a:r>
            <a:r>
              <a:rPr lang="en-US" sz="1600" dirty="0" err="1"/>
              <a:t>Lett</a:t>
            </a:r>
            <a:r>
              <a:rPr lang="en-US" sz="1600" dirty="0"/>
              <a:t>. 109, 032502 (2012)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385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909" y="5479257"/>
            <a:ext cx="3839875" cy="1377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4480"/>
            <a:ext cx="4554726" cy="1961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14"/>
            <a:ext cx="8229600" cy="62273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Spectra and shell evolution in Calcium isotopes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95097" y="717656"/>
            <a:ext cx="296780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Inversion of the 9/2+ and 5/2+ resonant states in </a:t>
            </a:r>
            <a:r>
              <a:rPr lang="en-US" baseline="30000" dirty="0" smtClean="0"/>
              <a:t>53,55,61</a:t>
            </a:r>
            <a:r>
              <a:rPr lang="en-US" dirty="0" smtClean="0"/>
              <a:t>Ca</a:t>
            </a:r>
          </a:p>
          <a:p>
            <a:pPr marL="342900" indent="-342900">
              <a:buAutoNum type="arabicPeriod"/>
            </a:pPr>
            <a:r>
              <a:rPr lang="en-US" dirty="0" smtClean="0"/>
              <a:t> We find the ground state of </a:t>
            </a:r>
            <a:r>
              <a:rPr lang="en-US" baseline="30000" dirty="0" smtClean="0"/>
              <a:t>61</a:t>
            </a:r>
            <a:r>
              <a:rPr lang="en-US" dirty="0" smtClean="0"/>
              <a:t>Ca to be ½+ located right at threshold. </a:t>
            </a:r>
          </a:p>
          <a:p>
            <a:pPr marL="342900" indent="-342900">
              <a:buAutoNum type="arabicPeriod"/>
            </a:pPr>
            <a:r>
              <a:rPr lang="en-US" dirty="0" smtClean="0"/>
              <a:t>A harmonic oscillator basis gives the naïve shell model ordering of states.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4596" y="4894480"/>
            <a:ext cx="4624684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New penning trap measurement of masses of </a:t>
            </a:r>
            <a:r>
              <a:rPr lang="en-US" sz="1600" baseline="30000" dirty="0" smtClean="0"/>
              <a:t>51,52</a:t>
            </a:r>
            <a:r>
              <a:rPr lang="en-US" sz="1600" dirty="0" smtClean="0"/>
              <a:t>Ca</a:t>
            </a:r>
          </a:p>
          <a:p>
            <a:r>
              <a:rPr lang="en-US" sz="1600" dirty="0" smtClean="0"/>
              <a:t> A. T. Gallant et al </a:t>
            </a:r>
            <a:r>
              <a:rPr lang="hu-HU" sz="1600" dirty="0"/>
              <a:t>Phys. Rev. Lett. </a:t>
            </a:r>
            <a:r>
              <a:rPr lang="hu-HU" sz="1600" b="1" dirty="0"/>
              <a:t>109</a:t>
            </a:r>
            <a:r>
              <a:rPr lang="hu-HU" sz="1600" dirty="0"/>
              <a:t>, 032506 </a:t>
            </a:r>
            <a:r>
              <a:rPr lang="hu-HU" sz="1600" dirty="0" smtClean="0"/>
              <a:t>(2012)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48576" y="5479256"/>
            <a:ext cx="1459916" cy="974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22" y="675849"/>
            <a:ext cx="5209065" cy="401930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48576" y="675849"/>
            <a:ext cx="914400" cy="30230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48576" y="1722712"/>
            <a:ext cx="914400" cy="335784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162976" y="1084032"/>
            <a:ext cx="1832121" cy="813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162976" y="908841"/>
            <a:ext cx="1832121" cy="69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279416" y="3554433"/>
            <a:ext cx="3829864" cy="1140718"/>
            <a:chOff x="5279416" y="3554433"/>
            <a:chExt cx="3829864" cy="1140718"/>
          </a:xfrm>
        </p:grpSpPr>
        <p:sp>
          <p:nvSpPr>
            <p:cNvPr id="7" name="Oval 6"/>
            <p:cNvSpPr/>
            <p:nvPr/>
          </p:nvSpPr>
          <p:spPr>
            <a:xfrm>
              <a:off x="5279416" y="3554433"/>
              <a:ext cx="3829864" cy="10772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7260" y="3617933"/>
              <a:ext cx="36215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100" b="1" dirty="0" smtClean="0"/>
                <a:t>Continuum coupling </a:t>
              </a:r>
            </a:p>
            <a:p>
              <a:pPr algn="ctr"/>
              <a:r>
                <a:rPr lang="en-US" sz="3100" b="1" dirty="0" smtClean="0"/>
                <a:t>is crucial! </a:t>
              </a:r>
              <a:endParaRPr lang="en-US" sz="3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6986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500" y="155257"/>
            <a:ext cx="8559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0090"/>
                </a:solidFill>
                <a:latin typeface="Lucida Grande CE"/>
                <a:cs typeface="Lucida Grande CE"/>
              </a:rPr>
              <a:t>Calcium isotopes </a:t>
            </a:r>
            <a:r>
              <a:rPr lang="en-US" sz="26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from NNLO-</a:t>
            </a:r>
            <a:r>
              <a:rPr lang="en-US" sz="2600" b="1" dirty="0" err="1" smtClean="0">
                <a:solidFill>
                  <a:srgbClr val="000090"/>
                </a:solidFill>
                <a:latin typeface="Lucida Grande CE"/>
                <a:cs typeface="Lucida Grande CE"/>
              </a:rPr>
              <a:t>POUNDerS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803270"/>
            <a:ext cx="7369626" cy="5696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803270"/>
            <a:ext cx="7369626" cy="5696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140200"/>
            <a:ext cx="265430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1MeV per  nucleon overall shift. </a:t>
            </a:r>
            <a:endParaRPr lang="en-US" b="1" dirty="0" smtClean="0"/>
          </a:p>
          <a:p>
            <a:r>
              <a:rPr lang="en-US" dirty="0" smtClean="0"/>
              <a:t>Basic </a:t>
            </a:r>
            <a:r>
              <a:rPr lang="en-US" dirty="0" smtClean="0"/>
              <a:t>features such as </a:t>
            </a:r>
            <a:r>
              <a:rPr lang="en-US" dirty="0" err="1" smtClean="0"/>
              <a:t>separtation</a:t>
            </a:r>
            <a:r>
              <a:rPr lang="en-US" dirty="0" smtClean="0"/>
              <a:t> </a:t>
            </a:r>
            <a:r>
              <a:rPr lang="en-US" dirty="0" err="1" smtClean="0"/>
              <a:t>eneriges</a:t>
            </a:r>
            <a:r>
              <a:rPr lang="en-US" dirty="0" smtClean="0"/>
              <a:t> and spectra well reproduced at the NN level.</a:t>
            </a:r>
          </a:p>
        </p:txBody>
      </p:sp>
    </p:spTree>
    <p:extLst>
      <p:ext uri="{BB962C8B-B14F-4D97-AF65-F5344CB8AC3E}">
        <p14:creationId xmlns:p14="http://schemas.microsoft.com/office/powerpoint/2010/main" val="307120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500" y="155257"/>
            <a:ext cx="8559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0090"/>
                </a:solidFill>
                <a:latin typeface="Lucida Grande CE"/>
                <a:cs typeface="Lucida Grande CE"/>
              </a:rPr>
              <a:t>Calcium isotopes </a:t>
            </a:r>
            <a:r>
              <a:rPr lang="en-US" sz="26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from NNLO-</a:t>
            </a:r>
            <a:r>
              <a:rPr lang="en-US" sz="2600" b="1" dirty="0" err="1" smtClean="0">
                <a:solidFill>
                  <a:srgbClr val="000090"/>
                </a:solidFill>
                <a:latin typeface="Lucida Grande CE"/>
                <a:cs typeface="Lucida Grande CE"/>
              </a:rPr>
              <a:t>POUNDerS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781208"/>
            <a:ext cx="7886699" cy="60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7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5895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Neutron matter from NNLO-</a:t>
            </a:r>
            <a:r>
              <a:rPr lang="en-US" sz="2600" b="1" dirty="0" err="1" smtClean="0">
                <a:solidFill>
                  <a:srgbClr val="000090"/>
                </a:solidFill>
                <a:latin typeface="Lucida Grande CE"/>
                <a:cs typeface="Lucida Grande CE"/>
              </a:rPr>
              <a:t>POUNDerS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880533"/>
            <a:ext cx="6106810" cy="5977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6810" y="948266"/>
            <a:ext cx="3048000" cy="5262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100" dirty="0"/>
              <a:t>N</a:t>
            </a:r>
            <a:r>
              <a:rPr lang="en-US" sz="2100" dirty="0" smtClean="0"/>
              <a:t>eutron matter from the NNLO</a:t>
            </a:r>
            <a:r>
              <a:rPr lang="en-US" sz="2100" dirty="0"/>
              <a:t>-</a:t>
            </a:r>
            <a:r>
              <a:rPr lang="en-US" sz="2100" dirty="0" err="1"/>
              <a:t>POUNDerS</a:t>
            </a:r>
            <a:r>
              <a:rPr lang="en-US" sz="2100" dirty="0"/>
              <a:t> (red line</a:t>
            </a:r>
            <a:r>
              <a:rPr lang="en-US" sz="2100" dirty="0" smtClean="0"/>
              <a:t>) and the N</a:t>
            </a:r>
            <a:r>
              <a:rPr lang="en-US" sz="2100" b="1" dirty="0"/>
              <a:t>3</a:t>
            </a:r>
            <a:r>
              <a:rPr lang="en-US" sz="2100" dirty="0" smtClean="0"/>
              <a:t>LO </a:t>
            </a:r>
            <a:r>
              <a:rPr lang="en-US" sz="2100" dirty="0"/>
              <a:t>NN </a:t>
            </a:r>
            <a:r>
              <a:rPr lang="en-US" sz="2100" dirty="0" smtClean="0"/>
              <a:t>potentials  </a:t>
            </a:r>
            <a:r>
              <a:rPr lang="en-US" sz="2100" dirty="0"/>
              <a:t>(blue dashed line). 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Coupled-cluster calculations (particle</a:t>
            </a:r>
            <a:r>
              <a:rPr lang="en-US" sz="2100" dirty="0"/>
              <a:t>-particle </a:t>
            </a:r>
            <a:r>
              <a:rPr lang="en-US" sz="2100" dirty="0" smtClean="0"/>
              <a:t>ladders and exact Pauli operator)</a:t>
            </a:r>
            <a:endParaRPr lang="en-US" sz="2100" dirty="0"/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The NNLO-</a:t>
            </a:r>
            <a:r>
              <a:rPr lang="en-US" sz="2100" dirty="0" err="1" smtClean="0"/>
              <a:t>POUNDerS</a:t>
            </a:r>
            <a:r>
              <a:rPr lang="en-US" sz="2100" dirty="0" smtClean="0"/>
              <a:t> results are </a:t>
            </a:r>
            <a:r>
              <a:rPr lang="en-US" sz="2100" dirty="0" smtClean="0"/>
              <a:t>agreement </a:t>
            </a:r>
            <a:r>
              <a:rPr lang="en-US" sz="2100" dirty="0" smtClean="0"/>
              <a:t>with </a:t>
            </a:r>
            <a:r>
              <a:rPr lang="en-US" sz="2100" dirty="0" smtClean="0"/>
              <a:t> results from        I</a:t>
            </a:r>
            <a:r>
              <a:rPr lang="en-US" sz="2100" dirty="0"/>
              <a:t>. </a:t>
            </a:r>
            <a:r>
              <a:rPr lang="en-US" sz="2100" dirty="0" err="1"/>
              <a:t>Tews</a:t>
            </a:r>
            <a:r>
              <a:rPr lang="en-US" sz="2100" dirty="0"/>
              <a:t>, T. </a:t>
            </a:r>
            <a:r>
              <a:rPr lang="en-US" sz="2100" dirty="0" err="1"/>
              <a:t>Krüger</a:t>
            </a:r>
            <a:r>
              <a:rPr lang="en-US" sz="2100" dirty="0"/>
              <a:t>, K. </a:t>
            </a:r>
            <a:r>
              <a:rPr lang="en-US" sz="2100" dirty="0" err="1"/>
              <a:t>Hebeler</a:t>
            </a:r>
            <a:r>
              <a:rPr lang="en-US" sz="2100" dirty="0"/>
              <a:t>, and A. </a:t>
            </a:r>
            <a:r>
              <a:rPr lang="en-US" sz="2100" dirty="0" err="1" smtClean="0"/>
              <a:t>Schwenk</a:t>
            </a:r>
            <a:r>
              <a:rPr lang="en-US" sz="2100" dirty="0" smtClean="0"/>
              <a:t> PRL</a:t>
            </a:r>
            <a:r>
              <a:rPr lang="en-US" sz="2100" b="1" dirty="0"/>
              <a:t>110</a:t>
            </a:r>
            <a:r>
              <a:rPr lang="en-US" sz="2100" dirty="0"/>
              <a:t>, 032504 </a:t>
            </a:r>
            <a:r>
              <a:rPr lang="en-US" sz="2100" dirty="0" smtClean="0"/>
              <a:t> (2013).</a:t>
            </a:r>
          </a:p>
        </p:txBody>
      </p:sp>
    </p:spTree>
    <p:extLst>
      <p:ext uri="{BB962C8B-B14F-4D97-AF65-F5344CB8AC3E}">
        <p14:creationId xmlns:p14="http://schemas.microsoft.com/office/powerpoint/2010/main" val="154223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001" y="3430727"/>
            <a:ext cx="2451099" cy="2862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u="sng" dirty="0" err="1" smtClean="0"/>
              <a:t>Modelspace</a:t>
            </a:r>
            <a:r>
              <a:rPr lang="en-US" u="sng" dirty="0" smtClean="0"/>
              <a:t>: </a:t>
            </a:r>
            <a:r>
              <a:rPr lang="en-US" dirty="0" smtClean="0"/>
              <a:t>N =14 major harmonic oscillator for the NN interaction while E</a:t>
            </a:r>
            <a:r>
              <a:rPr lang="en-US" baseline="-25000" dirty="0" smtClean="0"/>
              <a:t>3max</a:t>
            </a:r>
            <a:r>
              <a:rPr lang="en-US" dirty="0" smtClean="0"/>
              <a:t>= 12 for three-nucleon force.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Binding energies of Calcium isotopes  are not converged =&gt; need  E</a:t>
            </a:r>
            <a:r>
              <a:rPr lang="en-US" baseline="-25000" dirty="0" smtClean="0"/>
              <a:t>3max</a:t>
            </a:r>
            <a:r>
              <a:rPr lang="en-US" dirty="0" smtClean="0"/>
              <a:t>~ 20.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500" y="155257"/>
            <a:ext cx="8559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Point radii from </a:t>
            </a:r>
            <a:r>
              <a:rPr lang="en-US" sz="26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NNLO-</a:t>
            </a:r>
            <a:r>
              <a:rPr lang="en-US" sz="2600" b="1" dirty="0" err="1" smtClean="0">
                <a:solidFill>
                  <a:srgbClr val="000090"/>
                </a:solidFill>
                <a:latin typeface="Lucida Grande CE"/>
                <a:cs typeface="Lucida Grande CE"/>
              </a:rPr>
              <a:t>POUNDerS</a:t>
            </a:r>
            <a:endParaRPr lang="en-US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14052"/>
              </p:ext>
            </p:extLst>
          </p:nvPr>
        </p:nvGraphicFramePr>
        <p:xfrm>
          <a:off x="0" y="718824"/>
          <a:ext cx="4927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520"/>
                <a:gridCol w="985520"/>
                <a:gridCol w="985520"/>
                <a:gridCol w="985520"/>
                <a:gridCol w="985520"/>
              </a:tblGrid>
              <a:tr h="334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16</a:t>
                      </a:r>
                      <a:r>
                        <a:rPr lang="en-US" baseline="0" dirty="0" smtClean="0"/>
                        <a:t>O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22</a:t>
                      </a:r>
                      <a:r>
                        <a:rPr lang="en-US" baseline="0" dirty="0" smtClean="0"/>
                        <a:t>O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24</a:t>
                      </a:r>
                      <a:r>
                        <a:rPr lang="en-US" baseline="0" dirty="0" smtClean="0"/>
                        <a:t>O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48</a:t>
                      </a:r>
                      <a:r>
                        <a:rPr lang="en-US" baseline="0" dirty="0" smtClean="0"/>
                        <a:t>Ca</a:t>
                      </a:r>
                      <a:endParaRPr lang="en-US" baseline="30000" dirty="0"/>
                    </a:p>
                  </a:txBody>
                  <a:tcPr/>
                </a:tc>
              </a:tr>
              <a:tr h="334745">
                <a:tc>
                  <a:txBody>
                    <a:bodyPr/>
                    <a:lstStyle/>
                    <a:p>
                      <a:r>
                        <a:rPr lang="en-US" dirty="0" smtClean="0"/>
                        <a:t>NN-only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2.97</a:t>
                      </a:r>
                      <a:endParaRPr lang="en-US" dirty="0"/>
                    </a:p>
                  </a:txBody>
                  <a:tcPr/>
                </a:tc>
              </a:tr>
              <a:tr h="334745">
                <a:tc>
                  <a:txBody>
                    <a:bodyPr/>
                    <a:lstStyle/>
                    <a:p>
                      <a:r>
                        <a:rPr lang="en-US" dirty="0" smtClean="0"/>
                        <a:t>NN+3NF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3.49</a:t>
                      </a:r>
                      <a:endParaRPr lang="en-US" dirty="0"/>
                    </a:p>
                  </a:txBody>
                  <a:tcPr/>
                </a:tc>
              </a:tr>
              <a:tr h="58580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2.54(2)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2.75(15)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3.19(13)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2436810"/>
            <a:ext cx="6362700" cy="4421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3218" y="3721100"/>
            <a:ext cx="328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 skin (NN+3NF) = 0.16fm</a:t>
            </a:r>
          </a:p>
          <a:p>
            <a:r>
              <a:rPr lang="en-US" dirty="0"/>
              <a:t>Neutron skin (</a:t>
            </a:r>
            <a:r>
              <a:rPr lang="en-US" dirty="0" smtClean="0"/>
              <a:t>NN-only)  = 0.17fm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20519507">
            <a:off x="1122493" y="2601286"/>
            <a:ext cx="6934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0" dirty="0">
                <a:solidFill>
                  <a:schemeClr val="accent2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28207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1363" y="1422400"/>
            <a:ext cx="42037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228600" y="762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2D2D8A"/>
                </a:solidFill>
                <a:latin typeface="Lucida Grande CE"/>
                <a:cs typeface="Lucida Grande CE"/>
              </a:rPr>
              <a:t>Nuclear forces from </a:t>
            </a:r>
            <a:r>
              <a:rPr lang="en-US" sz="2400" b="1" dirty="0" err="1">
                <a:solidFill>
                  <a:srgbClr val="2D2D8A"/>
                </a:solidFill>
                <a:latin typeface="Lucida Grande CE"/>
                <a:cs typeface="Lucida Grande CE"/>
              </a:rPr>
              <a:t>chiral</a:t>
            </a:r>
            <a:r>
              <a:rPr lang="en-US" sz="2400" b="1" dirty="0">
                <a:solidFill>
                  <a:srgbClr val="2D2D8A"/>
                </a:solidFill>
                <a:latin typeface="Lucida Grande CE"/>
                <a:cs typeface="Lucida Grande CE"/>
              </a:rPr>
              <a:t> effective field theory</a:t>
            </a:r>
          </a:p>
          <a:p>
            <a:pPr algn="ctr"/>
            <a:r>
              <a:rPr lang="en-US" sz="1600" dirty="0">
                <a:solidFill>
                  <a:srgbClr val="2D2D8A"/>
                </a:solidFill>
                <a:latin typeface="Times"/>
                <a:cs typeface="Times"/>
              </a:rPr>
              <a:t>[Weinberg; van </a:t>
            </a:r>
            <a:r>
              <a:rPr lang="en-US" sz="1600" dirty="0" err="1">
                <a:solidFill>
                  <a:srgbClr val="2D2D8A"/>
                </a:solidFill>
                <a:latin typeface="Times"/>
                <a:cs typeface="Times"/>
              </a:rPr>
              <a:t>Kolck</a:t>
            </a:r>
            <a:r>
              <a:rPr lang="en-US" sz="1600" dirty="0">
                <a:solidFill>
                  <a:srgbClr val="2D2D8A"/>
                </a:solidFill>
                <a:latin typeface="Times"/>
                <a:cs typeface="Times"/>
              </a:rPr>
              <a:t>; </a:t>
            </a:r>
            <a:r>
              <a:rPr lang="en-US" sz="1600" dirty="0" err="1">
                <a:solidFill>
                  <a:srgbClr val="2D2D8A"/>
                </a:solidFill>
                <a:latin typeface="Times"/>
                <a:cs typeface="Times"/>
              </a:rPr>
              <a:t>Epelbaum</a:t>
            </a:r>
            <a:r>
              <a:rPr lang="en-US" sz="1600" dirty="0">
                <a:solidFill>
                  <a:srgbClr val="2D2D8A"/>
                </a:solidFill>
                <a:latin typeface="Times"/>
                <a:cs typeface="Times"/>
              </a:rPr>
              <a:t> </a:t>
            </a:r>
            <a:r>
              <a:rPr lang="en-US" sz="1600" i="1" dirty="0">
                <a:solidFill>
                  <a:srgbClr val="2D2D8A"/>
                </a:solidFill>
                <a:latin typeface="Times"/>
                <a:cs typeface="Times"/>
              </a:rPr>
              <a:t>et al</a:t>
            </a:r>
            <a:r>
              <a:rPr lang="en-US" sz="1600" dirty="0">
                <a:solidFill>
                  <a:srgbClr val="2D2D8A"/>
                </a:solidFill>
                <a:latin typeface="Times"/>
                <a:cs typeface="Times"/>
              </a:rPr>
              <a:t>.; </a:t>
            </a:r>
            <a:r>
              <a:rPr lang="en-US" sz="1600" dirty="0" err="1">
                <a:solidFill>
                  <a:srgbClr val="2D2D8A"/>
                </a:solidFill>
                <a:latin typeface="Times"/>
                <a:cs typeface="Times"/>
              </a:rPr>
              <a:t>Entem</a:t>
            </a:r>
            <a:r>
              <a:rPr lang="en-US" sz="1600" dirty="0">
                <a:solidFill>
                  <a:srgbClr val="2D2D8A"/>
                </a:solidFill>
                <a:latin typeface="Times"/>
                <a:cs typeface="Times"/>
              </a:rPr>
              <a:t> &amp; </a:t>
            </a:r>
            <a:r>
              <a:rPr lang="en-US" sz="1600" dirty="0" err="1">
                <a:solidFill>
                  <a:srgbClr val="2D2D8A"/>
                </a:solidFill>
                <a:latin typeface="Times"/>
                <a:cs typeface="Times"/>
              </a:rPr>
              <a:t>Machleidt</a:t>
            </a:r>
            <a:r>
              <a:rPr lang="en-US" sz="1600" dirty="0">
                <a:solidFill>
                  <a:srgbClr val="2D2D8A"/>
                </a:solidFill>
                <a:latin typeface="Times"/>
                <a:cs typeface="Times"/>
              </a:rPr>
              <a:t>; …]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4648200" y="4648200"/>
            <a:ext cx="449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[</a:t>
            </a:r>
            <a:r>
              <a:rPr lang="en-US" sz="1400" dirty="0" err="1">
                <a:latin typeface="Times"/>
                <a:cs typeface="Times"/>
              </a:rPr>
              <a:t>Epelbaum</a:t>
            </a:r>
            <a:r>
              <a:rPr lang="en-US" sz="1400" dirty="0">
                <a:latin typeface="Times"/>
                <a:cs typeface="Times"/>
              </a:rPr>
              <a:t>, Hammer, </a:t>
            </a:r>
            <a:r>
              <a:rPr lang="en-US" sz="1400" dirty="0" err="1">
                <a:latin typeface="Times"/>
                <a:cs typeface="Times"/>
              </a:rPr>
              <a:t>Meissner</a:t>
            </a:r>
            <a:r>
              <a:rPr lang="en-US" sz="1400" dirty="0">
                <a:latin typeface="Times"/>
                <a:cs typeface="Times"/>
              </a:rPr>
              <a:t> RMP 81, 1773 (2009)] </a:t>
            </a: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4800600" y="54102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Low energy constants from fit of NN data, A=3,4 nuclei, or light nuclei.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0103" y="495617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Times"/>
                <a:cs typeface="Times"/>
              </a:rPr>
              <a:t>E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730" y="4956175"/>
            <a:ext cx="44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Times"/>
                <a:cs typeface="Times"/>
              </a:rPr>
              <a:t>D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533" y="744440"/>
            <a:ext cx="45085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64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165"/>
            <a:ext cx="8229600" cy="6684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Summary/</a:t>
            </a:r>
            <a:r>
              <a:rPr lang="en-US" sz="2800" b="1" dirty="0" smtClean="0">
                <a:solidFill>
                  <a:srgbClr val="FF0000"/>
                </a:solidFill>
                <a:latin typeface="Lucida Grande CE"/>
                <a:cs typeface="Lucida Grande CE"/>
              </a:rPr>
              <a:t>perspectives</a:t>
            </a:r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 </a:t>
            </a:r>
            <a:endParaRPr lang="en-US" sz="2800" b="1" dirty="0">
              <a:solidFill>
                <a:srgbClr val="000090"/>
              </a:solidFill>
              <a:latin typeface="Lucida Grande CE"/>
              <a:cs typeface="Lucida Grande C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81996"/>
            <a:ext cx="8229600" cy="3439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  <a:sym typeface="Wingdings" charset="2"/>
              </a:rPr>
              <a:t>Effects of 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  <a:sym typeface="Wingdings" charset="2"/>
              </a:rPr>
              <a:t>3NF and continuum give 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  <a:sym typeface="Wingdings" charset="2"/>
              </a:rPr>
              <a:t>good agreement with experiment for binding 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  <a:sym typeface="Wingdings" charset="2"/>
              </a:rPr>
              <a:t>energy and 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  <a:sym typeface="Wingdings" charset="2"/>
              </a:rPr>
              <a:t>spectra in oxygen and calciu</a:t>
            </a:r>
            <a:r>
              <a:rPr lang="en-US" sz="2800" dirty="0">
                <a:latin typeface="Calibri"/>
                <a:ea typeface="ＭＳ Ｐゴシック" charset="-128"/>
                <a:cs typeface="Calibri"/>
                <a:sym typeface="Wingdings" charset="2"/>
              </a:rPr>
              <a:t>m</a:t>
            </a:r>
            <a:endParaRPr lang="en-US" sz="2800" dirty="0" smtClean="0">
              <a:latin typeface="Calibri"/>
              <a:ea typeface="ＭＳ Ｐゴシック" charset="-128"/>
              <a:cs typeface="Calibri"/>
              <a:sym typeface="Wingdings" charset="2"/>
            </a:endParaRP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  <a:sym typeface="Wingdings" charset="2"/>
              </a:rPr>
              <a:t>Predict weak sub-shell closure in </a:t>
            </a:r>
            <a:r>
              <a:rPr lang="en-US" sz="2800" baseline="30000" dirty="0" smtClean="0">
                <a:latin typeface="Calibri"/>
                <a:ea typeface="ＭＳ Ｐゴシック" charset="-128"/>
                <a:cs typeface="Calibri"/>
                <a:sym typeface="Wingdings" charset="2"/>
              </a:rPr>
              <a:t>54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  <a:sym typeface="Wingdings" charset="2"/>
              </a:rPr>
              <a:t>Ca. 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ea typeface="ＭＳ Ｐゴシック" charset="-128"/>
                <a:cs typeface="Calibri"/>
                <a:sym typeface="Wingdings" charset="2"/>
              </a:rPr>
              <a:t>Level ordering in the </a:t>
            </a:r>
            <a:r>
              <a:rPr lang="en-US" sz="2800" i="1" dirty="0" err="1">
                <a:ea typeface="ＭＳ Ｐゴシック" charset="-128"/>
                <a:cs typeface="Calibri"/>
                <a:sym typeface="Wingdings" charset="2"/>
              </a:rPr>
              <a:t>gds</a:t>
            </a:r>
            <a:r>
              <a:rPr lang="en-US" sz="2800" dirty="0">
                <a:ea typeface="ＭＳ Ｐゴシック" charset="-128"/>
                <a:cs typeface="Calibri"/>
                <a:sym typeface="Wingdings" charset="2"/>
              </a:rPr>
              <a:t> shell in neutron calcium is reversed compared to naïve shell </a:t>
            </a:r>
            <a:r>
              <a:rPr lang="en-US" sz="2800" dirty="0" smtClean="0">
                <a:ea typeface="ＭＳ Ｐゴシック" charset="-128"/>
                <a:cs typeface="Calibri"/>
                <a:sym typeface="Wingdings" charset="2"/>
              </a:rPr>
              <a:t>model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ea typeface="ＭＳ Ｐゴシック" charset="-128"/>
                <a:cs typeface="Calibri"/>
                <a:sym typeface="Wingdings" charset="2"/>
              </a:rPr>
              <a:t>A proper optimized NNLO chiral interaction gets leading order structure right from light nuclei to neutron matter </a:t>
            </a:r>
            <a:endParaRPr lang="en-US" sz="2800" dirty="0">
              <a:ea typeface="ＭＳ Ｐゴシック" charset="-128"/>
              <a:cs typeface="Calibri"/>
              <a:sym typeface="Wingdings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074496"/>
            <a:ext cx="8229600" cy="2673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  <a:sym typeface="Wingdings" charset="2"/>
              </a:rPr>
              <a:t>Compute 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  <a:sym typeface="Wingdings" charset="2"/>
              </a:rPr>
              <a:t>covariance matrix of optimized LECs and study correlations between LECs 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  <a:sym typeface="Wingdings" charset="2"/>
              </a:rPr>
              <a:t>Quantify how uncertainties propagate from optimized interaction to observables in medium mass nuclei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  <a:sym typeface="Wingdings" charset="2"/>
              </a:rPr>
              <a:t>Compute radii and neutron skin in calcium-48 with NN+3NFs and quantified uncertainties </a:t>
            </a:r>
          </a:p>
        </p:txBody>
      </p:sp>
    </p:spTree>
    <p:extLst>
      <p:ext uri="{BB962C8B-B14F-4D97-AF65-F5344CB8AC3E}">
        <p14:creationId xmlns:p14="http://schemas.microsoft.com/office/powerpoint/2010/main" val="320481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13" y="1022350"/>
            <a:ext cx="4691953" cy="445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229" y="1060099"/>
            <a:ext cx="4969771" cy="383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9556"/>
            <a:ext cx="8974667" cy="556275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0090"/>
                </a:solidFill>
                <a:latin typeface="Lucida Grande CE"/>
                <a:cs typeface="Lucida Grande CE"/>
              </a:rPr>
              <a:t>C</a:t>
            </a:r>
            <a:r>
              <a:rPr lang="en-US" sz="22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hiral interactions from Practical Optimization Using No Derivatives (for Squares)	</a:t>
            </a:r>
            <a:endParaRPr lang="en-US" sz="2200" dirty="0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533" y="744440"/>
            <a:ext cx="45085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533" y="999426"/>
            <a:ext cx="2209200" cy="3894307"/>
          </a:xfrm>
          <a:prstGeom prst="rect">
            <a:avLst/>
          </a:prstGeom>
          <a:gradFill flip="none" rotWithShape="1">
            <a:gsLst>
              <a:gs pos="99000">
                <a:schemeClr val="accent2">
                  <a:alpha val="3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1495" y="1574800"/>
            <a:ext cx="2171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NNLO(</a:t>
            </a:r>
            <a:r>
              <a:rPr lang="en-US" dirty="0" err="1" smtClean="0">
                <a:solidFill>
                  <a:srgbClr val="FF0000"/>
                </a:solidFill>
              </a:rPr>
              <a:t>POUNDerS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NNLO(EGM 450/500)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Nijmegen PWA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6800" y="3251200"/>
            <a:ext cx="1557867" cy="1642533"/>
          </a:xfrm>
          <a:prstGeom prst="rect">
            <a:avLst/>
          </a:prstGeom>
          <a:gradFill flip="none" rotWithShape="1">
            <a:gsLst>
              <a:gs pos="99000">
                <a:schemeClr val="accent1">
                  <a:tint val="100000"/>
                  <a:shade val="100000"/>
                  <a:satMod val="130000"/>
                  <a:alpha val="5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82472" y="3335864"/>
            <a:ext cx="131396" cy="16086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82472" y="4709067"/>
            <a:ext cx="192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cD</a:t>
            </a:r>
            <a:r>
              <a:rPr lang="en-US" dirty="0" smtClean="0">
                <a:solidFill>
                  <a:srgbClr val="FF0000"/>
                </a:solidFill>
              </a:rPr>
              <a:t> = -0.2, </a:t>
            </a:r>
            <a:r>
              <a:rPr lang="en-US" dirty="0" err="1" smtClean="0">
                <a:solidFill>
                  <a:srgbClr val="FF0000"/>
                </a:solidFill>
              </a:rPr>
              <a:t>cE</a:t>
            </a:r>
            <a:r>
              <a:rPr lang="en-US" dirty="0" smtClean="0">
                <a:solidFill>
                  <a:srgbClr val="FF0000"/>
                </a:solidFill>
              </a:rPr>
              <a:t>=-0.36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267" y="5177355"/>
            <a:ext cx="4639733" cy="1323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600" y="5354560"/>
            <a:ext cx="5359400" cy="14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000090"/>
                </a:solidFill>
                <a:latin typeface="Lucida Grande CE"/>
                <a:ea typeface="ＭＳ Ｐゴシック" charset="-128"/>
                <a:cs typeface="Lucida Grande CE"/>
              </a:rPr>
              <a:t>Coupled-cluster method (in CCSD approximation)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838200"/>
            <a:ext cx="4038600" cy="2057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err="1">
                <a:ea typeface="ＭＳ Ｐゴシック" charset="-128"/>
                <a:cs typeface="ＭＳ Ｐゴシック" charset="-128"/>
              </a:rPr>
              <a:t>Ansatz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: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3048000"/>
            <a:ext cx="8458200" cy="19050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Correlations are </a:t>
            </a:r>
            <a:r>
              <a:rPr lang="en-US" i="1"/>
              <a:t>exponentiated</a:t>
            </a:r>
            <a:r>
              <a:rPr lang="en-US"/>
              <a:t> 1p-1h and 2p-2h excitations. Part of np-nh excitations included!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470275"/>
            <a:ext cx="6019800" cy="1406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" y="5105400"/>
            <a:ext cx="8458200" cy="1630363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Coupled cluster equations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765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89300" y="5181600"/>
            <a:ext cx="55499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495800" y="838200"/>
            <a:ext cx="4419600" cy="18923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J"/>
            </a:pPr>
            <a:r>
              <a:rPr lang="en-US" dirty="0">
                <a:solidFill>
                  <a:schemeClr val="bg1"/>
                </a:solidFill>
                <a:sym typeface="Wingdings" charset="2"/>
              </a:rPr>
              <a:t>Scales gently (polynomial) with increasing problem size o</a:t>
            </a:r>
            <a:r>
              <a:rPr lang="en-US" baseline="30000" dirty="0">
                <a:solidFill>
                  <a:schemeClr val="bg1"/>
                </a:solidFill>
                <a:sym typeface="Wingdings" charset="2"/>
              </a:rPr>
              <a:t>2</a:t>
            </a:r>
            <a:r>
              <a:rPr lang="en-US" dirty="0">
                <a:solidFill>
                  <a:schemeClr val="bg1"/>
                </a:solidFill>
                <a:sym typeface="Wingdings" charset="2"/>
              </a:rPr>
              <a:t>u</a:t>
            </a:r>
            <a:r>
              <a:rPr lang="en-US" baseline="30000" dirty="0">
                <a:solidFill>
                  <a:schemeClr val="bg1"/>
                </a:solidFill>
                <a:sym typeface="Wingdings" charset="2"/>
              </a:rPr>
              <a:t>4</a:t>
            </a:r>
            <a:r>
              <a:rPr lang="en-US" dirty="0">
                <a:solidFill>
                  <a:schemeClr val="bg1"/>
                </a:solidFill>
                <a:sym typeface="Wingdings" charset="2"/>
              </a:rPr>
              <a:t> 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J"/>
            </a:pPr>
            <a:r>
              <a:rPr lang="en-US" dirty="0">
                <a:solidFill>
                  <a:schemeClr val="bg1"/>
                </a:solidFill>
                <a:sym typeface="Wingdings" charset="2"/>
              </a:rPr>
              <a:t>Truncation is the only approximation.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J"/>
            </a:pPr>
            <a:r>
              <a:rPr lang="en-US" dirty="0">
                <a:solidFill>
                  <a:schemeClr val="bg1"/>
                </a:solidFill>
                <a:sym typeface="Wingdings" charset="2"/>
              </a:rPr>
              <a:t>Size extensive (error scales with A)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sym typeface="Wingdings" charset="2"/>
              </a:rPr>
              <a:t></a:t>
            </a:r>
            <a:r>
              <a:rPr lang="en-US" dirty="0">
                <a:solidFill>
                  <a:schemeClr val="bg1"/>
                </a:solidFill>
                <a:sym typeface="Wingdings" charset="2"/>
              </a:rPr>
              <a:t>  Most efficient for doubly magic nuclei</a:t>
            </a:r>
          </a:p>
        </p:txBody>
      </p:sp>
      <p:pic>
        <p:nvPicPr>
          <p:cNvPr id="2765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89113" y="906463"/>
            <a:ext cx="2524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876800" y="5181600"/>
            <a:ext cx="4038600" cy="8302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Alternative view: CCSD generates similarity transformed Hamiltonian with no 1p-1h and no 2p-2h excitations.</a:t>
            </a:r>
          </a:p>
        </p:txBody>
      </p:sp>
    </p:spTree>
    <p:extLst>
      <p:ext uri="{BB962C8B-B14F-4D97-AF65-F5344CB8AC3E}">
        <p14:creationId xmlns:p14="http://schemas.microsoft.com/office/powerpoint/2010/main" val="277782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327"/>
            <a:ext cx="4952999" cy="3828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952"/>
            <a:ext cx="8229600" cy="55627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Light nuclei from NN2LO-POUNDerS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955" y="3205488"/>
            <a:ext cx="4905845" cy="3792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199" y="1257300"/>
            <a:ext cx="3886201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Rapid Convergence for ground states of oxygen isotopes with NNLO-</a:t>
            </a:r>
            <a:r>
              <a:rPr lang="en-US" dirty="0" err="1" smtClean="0"/>
              <a:t>POUNDerS</a:t>
            </a:r>
            <a:r>
              <a:rPr lang="en-US" dirty="0" smtClean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lready with N =12-14 major harmonic oscillator shells results are well converged.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399" y="4180870"/>
            <a:ext cx="405130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NNLO-</a:t>
            </a:r>
            <a:r>
              <a:rPr lang="en-US" dirty="0" err="1" smtClean="0"/>
              <a:t>POUNDerS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 “</a:t>
            </a:r>
            <a:r>
              <a:rPr lang="en-US" dirty="0"/>
              <a:t>soft” </a:t>
            </a:r>
            <a:r>
              <a:rPr lang="en-US" dirty="0" smtClean="0"/>
              <a:t>potential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dramatic </a:t>
            </a:r>
            <a:r>
              <a:rPr lang="en-US" dirty="0" err="1"/>
              <a:t>overbinding</a:t>
            </a:r>
            <a:r>
              <a:rPr lang="en-US" dirty="0"/>
              <a:t> is </a:t>
            </a:r>
            <a:r>
              <a:rPr lang="en-US" dirty="0" smtClean="0"/>
              <a:t>found for light nuclei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9" y="5221322"/>
            <a:ext cx="4229101" cy="12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3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556275"/>
            <a:ext cx="7378700" cy="5717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627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Oxygen isotopes from chiral NN forces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37605"/>
              </p:ext>
            </p:extLst>
          </p:nvPr>
        </p:nvGraphicFramePr>
        <p:xfrm>
          <a:off x="169334" y="5103707"/>
          <a:ext cx="521546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533"/>
                <a:gridCol w="1032933"/>
                <a:gridCol w="965201"/>
                <a:gridCol w="1066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16</a:t>
                      </a:r>
                      <a:r>
                        <a:rPr lang="en-US" baseline="0" dirty="0" smtClean="0"/>
                        <a:t>O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22</a:t>
                      </a:r>
                      <a:r>
                        <a:rPr lang="en-US" baseline="0" dirty="0" smtClean="0"/>
                        <a:t>O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24</a:t>
                      </a:r>
                      <a:r>
                        <a:rPr lang="en-US" baseline="0" dirty="0" smtClean="0"/>
                        <a:t>O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NNLO(</a:t>
                      </a:r>
                      <a:r>
                        <a:rPr lang="en-US" dirty="0" err="1" smtClean="0"/>
                        <a:t>POUNDerS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-130.28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-159.76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-168.45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NNLO(EGM 450/500)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-156.76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-208.85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-225.65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-127.62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-162.06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-168.48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0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540"/>
            <a:ext cx="6145269" cy="4626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97"/>
            <a:ext cx="8229600" cy="55627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Shell model calculations of oxygen from chiral NN forces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77468" y="965200"/>
            <a:ext cx="3031066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100" dirty="0" smtClean="0"/>
              <a:t>Shell model calculations done in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  s-d model space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Effective interaction from g-matrix and third order perturbation theory.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Folded diagrams to infinite order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err="1" smtClean="0"/>
              <a:t>hw</a:t>
            </a:r>
            <a:r>
              <a:rPr lang="en-US" sz="2100" dirty="0" smtClean="0"/>
              <a:t> = 14MeV, N = 12 for intermediate excitations. 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375616"/>
            <a:ext cx="8229600" cy="10618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NNLO(</a:t>
            </a:r>
            <a:r>
              <a:rPr lang="en-US" sz="2100" dirty="0" err="1" smtClean="0"/>
              <a:t>POUNDerS</a:t>
            </a:r>
            <a:r>
              <a:rPr lang="en-US" sz="2100" dirty="0" smtClean="0"/>
              <a:t>) gives remarkable agreement with experiment, and the </a:t>
            </a:r>
            <a:r>
              <a:rPr lang="en-US" sz="2100" dirty="0" err="1" smtClean="0"/>
              <a:t>dripline</a:t>
            </a:r>
            <a:r>
              <a:rPr lang="en-US" sz="2100" dirty="0" smtClean="0"/>
              <a:t> in oxygen is correctly placed at </a:t>
            </a:r>
            <a:r>
              <a:rPr lang="en-US" sz="2100" baseline="30000" dirty="0" smtClean="0"/>
              <a:t>24</a:t>
            </a:r>
            <a:r>
              <a:rPr lang="en-US" sz="2100" dirty="0" smtClean="0"/>
              <a:t>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b="1" dirty="0" smtClean="0">
                <a:solidFill>
                  <a:srgbClr val="FF0000"/>
                </a:solidFill>
              </a:rPr>
              <a:t>Two-body forces alone get the structure to leading order right! </a:t>
            </a:r>
            <a:endParaRPr 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6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37" y="67839"/>
            <a:ext cx="8819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Evolution of shell structure in neutron rich Calcium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37" y="529504"/>
            <a:ext cx="3696131" cy="4581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83708" y="666776"/>
            <a:ext cx="467408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do shell closures and magic numbers evolve towards the </a:t>
            </a:r>
            <a:r>
              <a:rPr lang="en-US" sz="2000" dirty="0" err="1" smtClean="0"/>
              <a:t>dripline</a:t>
            </a:r>
            <a:r>
              <a:rPr lang="en-US" sz="2000" dirty="0" smtClean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Is the naïve shell model picture valid at the neutron </a:t>
            </a:r>
            <a:r>
              <a:rPr lang="en-US" sz="2000" dirty="0" err="1" smtClean="0"/>
              <a:t>dripline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11" y="2230915"/>
            <a:ext cx="4298167" cy="4627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437" y="5278382"/>
            <a:ext cx="452117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3NFs are responsible for shell closure in </a:t>
            </a:r>
            <a:r>
              <a:rPr lang="en-US" baseline="30000" dirty="0" smtClean="0"/>
              <a:t>48</a:t>
            </a:r>
            <a:r>
              <a:rPr lang="en-US" dirty="0" smtClean="0"/>
              <a:t>Ca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Different models give conflicting result for shell closure in </a:t>
            </a:r>
            <a:r>
              <a:rPr lang="en-US" baseline="30000" dirty="0" smtClean="0"/>
              <a:t>54</a:t>
            </a:r>
            <a:r>
              <a:rPr lang="en-US" dirty="0" smtClean="0"/>
              <a:t>Ca.</a:t>
            </a:r>
          </a:p>
          <a:p>
            <a:r>
              <a:rPr lang="en-US" dirty="0" smtClean="0"/>
              <a:t>     J. D. </a:t>
            </a:r>
            <a:r>
              <a:rPr lang="en-US" dirty="0"/>
              <a:t>Holt et al, </a:t>
            </a:r>
            <a:r>
              <a:rPr lang="en-US" dirty="0" smtClean="0"/>
              <a:t>J. Phys. G</a:t>
            </a:r>
            <a:r>
              <a:rPr lang="en-US" b="1" dirty="0" smtClean="0"/>
              <a:t> 39</a:t>
            </a:r>
            <a:r>
              <a:rPr lang="en-US" dirty="0" smtClean="0"/>
              <a:t>, 085111 (2012)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3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3" y="558798"/>
            <a:ext cx="8686800" cy="611138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000090"/>
                </a:solidFill>
                <a:latin typeface="Lucida Grande CE"/>
                <a:cs typeface="Lucida Grande CE"/>
              </a:rPr>
              <a:t>Evolution of shell structure in neutron rich </a:t>
            </a:r>
            <a:r>
              <a:rPr lang="en-US" sz="27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Calcium</a:t>
            </a:r>
            <a:br>
              <a:rPr lang="en-US" sz="27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</a:br>
            <a:r>
              <a:rPr lang="en-US" sz="27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Inversion of shell order in </a:t>
            </a:r>
            <a:r>
              <a:rPr lang="en-US" sz="2700" b="1" baseline="30000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60</a:t>
            </a:r>
            <a:r>
              <a:rPr lang="en-US" sz="2700" b="1" dirty="0" smtClean="0">
                <a:solidFill>
                  <a:srgbClr val="000090"/>
                </a:solidFill>
                <a:latin typeface="Lucida Grande CE"/>
                <a:cs typeface="Lucida Grande CE"/>
              </a:rPr>
              <a:t>Ca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069395"/>
            <a:ext cx="6705600" cy="56173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801969"/>
            <a:ext cx="2116667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S. M. </a:t>
            </a:r>
            <a:r>
              <a:rPr lang="en-US" dirty="0" err="1" smtClean="0"/>
              <a:t>Lenzi</a:t>
            </a:r>
            <a:r>
              <a:rPr lang="en-US" dirty="0" smtClean="0"/>
              <a:t>, F. </a:t>
            </a:r>
            <a:r>
              <a:rPr lang="en-US" dirty="0" err="1" smtClean="0"/>
              <a:t>Nowacki</a:t>
            </a:r>
            <a:r>
              <a:rPr lang="en-US" dirty="0" smtClean="0"/>
              <a:t>, A. </a:t>
            </a:r>
            <a:r>
              <a:rPr lang="en-US" dirty="0" err="1" smtClean="0"/>
              <a:t>Poves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and K. </a:t>
            </a:r>
            <a:r>
              <a:rPr lang="en-US" dirty="0" err="1" smtClean="0"/>
              <a:t>Sieja</a:t>
            </a:r>
            <a:r>
              <a:rPr lang="en-US" dirty="0"/>
              <a:t> Phys. Rev. C 82, 054301 (2010)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Inversion of d5/2 and g9/2 in </a:t>
            </a:r>
            <a:r>
              <a:rPr lang="en-US" baseline="30000" dirty="0" smtClean="0"/>
              <a:t>60</a:t>
            </a:r>
            <a:r>
              <a:rPr lang="en-US" dirty="0" smtClean="0"/>
              <a:t>Ca.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Bunching of levels pointing to no shell-closure. </a:t>
            </a:r>
            <a:endParaRPr lang="en-US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13200" y="2184400"/>
            <a:ext cx="651933" cy="159173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69067" y="3064933"/>
            <a:ext cx="1744133" cy="17441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19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E &amp;=&amp; \langle \Phi|\overline{H}|\Phi\rangle\\&#10;0 &amp;=&amp; \langle \Phi_i^a|\overline{H}|\Phi\rangle\\&#10;0 &amp;=&amp; \langle \Phi_{ij}^{ab}|\overline{H}|\Phi\rangle\\&#10;\overline{H} &amp;\equiv&amp; e^{-T} H e^T = \left(H e^T\right)_c = \left(H + HT_1 + HT_2 + {1\over 2}HT_1^2 +\ldots\right)_c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16"/>
  <p:tag name="PICTUREFILESIZE" val="521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|\Psi\rangle &amp; = &amp; e^T |\Phi\rangle\\&#10;T &amp;=&amp; T_1 + T_2 + \ldots\\&#10;T_1 &amp;=&amp; \sum_{ia} t_i^a a^\dagger_a a_i\\&#10;T_2 &amp;=&amp; \sum_{ijab}t_{ij}^{ab} a^\dagger_a a^\dagger_b a_j a_i&#10;\end{eqnarray*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38961"/>
</p:tagLst>
</file>

<file path=ppt/theme/theme1.xml><?xml version="1.0" encoding="utf-8"?>
<a:theme xmlns:a="http://schemas.openxmlformats.org/drawingml/2006/main" name="GH_Physics_Seminar_StLouis_Oct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GH_Physics_Seminar_StLouis_Oct2011.pptx</Template>
  <TotalTime>22276</TotalTime>
  <Words>1417</Words>
  <Application>Microsoft Macintosh PowerPoint</Application>
  <PresentationFormat>On-screen Show (4:3)</PresentationFormat>
  <Paragraphs>202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GH_Physics_Seminar_StLouis_Oct2011</vt:lpstr>
      <vt:lpstr>PowerPoint Presentation</vt:lpstr>
      <vt:lpstr>PowerPoint Presentation</vt:lpstr>
      <vt:lpstr>Chiral interactions from Practical Optimization Using No Derivatives (for Squares) </vt:lpstr>
      <vt:lpstr>Coupled-cluster method (in CCSD approximation)</vt:lpstr>
      <vt:lpstr>Light nuclei from NN2LO-POUNDerS </vt:lpstr>
      <vt:lpstr>Oxygen isotopes from chiral NN forces</vt:lpstr>
      <vt:lpstr>Shell model calculations of oxygen from chiral NN forces</vt:lpstr>
      <vt:lpstr>PowerPoint Presentation</vt:lpstr>
      <vt:lpstr>Evolution of shell structure in neutron rich Calcium Inversion of shell order in 60Ca </vt:lpstr>
      <vt:lpstr>Evolution of shell structure in neutron rich Calcium </vt:lpstr>
      <vt:lpstr>PowerPoint Presentation</vt:lpstr>
      <vt:lpstr>Including the effects of 3NFs (approximation!) [J.W. Holt, Kaiser, Weise, PRC 79, 054331 (2009); Hebeler &amp; Schwenk, PRC 82, 014314 (2010)]</vt:lpstr>
      <vt:lpstr>Calcium isotopes from chiral interactions </vt:lpstr>
      <vt:lpstr>Is 54Ca a magic nucleus? (Is N=34 a magic number?)</vt:lpstr>
      <vt:lpstr>Spectra and shell evolution in Calcium isotopes </vt:lpstr>
      <vt:lpstr>PowerPoint Presentation</vt:lpstr>
      <vt:lpstr>PowerPoint Presentation</vt:lpstr>
      <vt:lpstr>Neutron matter from NNLO-POUNDerS</vt:lpstr>
      <vt:lpstr>PowerPoint Presentation</vt:lpstr>
      <vt:lpstr>Summary/perspectives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Gaute Hagen</dc:creator>
  <cp:lastModifiedBy>GAUTE HAGEN</cp:lastModifiedBy>
  <cp:revision>454</cp:revision>
  <cp:lastPrinted>2012-10-24T14:46:02Z</cp:lastPrinted>
  <dcterms:created xsi:type="dcterms:W3CDTF">2012-02-24T20:15:44Z</dcterms:created>
  <dcterms:modified xsi:type="dcterms:W3CDTF">2013-03-18T20:09:15Z</dcterms:modified>
</cp:coreProperties>
</file>