
<file path=[Content_Types].xml><?xml version="1.0" encoding="utf-8"?>
<Types xmlns="http://schemas.openxmlformats.org/package/2006/content-types">
  <Override PartName="/ppt/tags/tag1.xml" ContentType="application/vnd.openxmlformats-officedocument.presentationml.tags+xml"/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6" r:id="rId2"/>
    <p:sldId id="258" r:id="rId3"/>
    <p:sldId id="259" r:id="rId4"/>
    <p:sldId id="269" r:id="rId5"/>
    <p:sldId id="260" r:id="rId6"/>
    <p:sldId id="261" r:id="rId7"/>
    <p:sldId id="262" r:id="rId8"/>
    <p:sldId id="265" r:id="rId9"/>
    <p:sldId id="268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092" autoAdjust="0"/>
    <p:restoredTop sz="90923" autoAdjust="0"/>
  </p:normalViewPr>
  <p:slideViewPr>
    <p:cSldViewPr snapToGrid="0" snapToObjects="1">
      <p:cViewPr varScale="1">
        <p:scale>
          <a:sx n="102" d="100"/>
          <a:sy n="102" d="100"/>
        </p:scale>
        <p:origin x="-10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89571-1723-8949-A7F3-DA509BC96397}" type="datetimeFigureOut">
              <a:rPr lang="en-US" smtClean="0"/>
              <a:pPr/>
              <a:t>5/16/11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CA402-CE52-1B41-BDC5-5948B1995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5CFBF-3E2C-344C-B5BA-7BC76A5E074B}" type="datetimeFigureOut">
              <a:rPr lang="en-US" smtClean="0"/>
              <a:pPr/>
              <a:t>5/16/11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47718-7CBD-F843-AC63-E136F68F0A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712A0C-AB42-E74C-9E6E-0476356AE8EA}" type="slidenum">
              <a:rPr lang="en-US"/>
              <a:pPr/>
              <a:t>2</a:t>
            </a:fld>
            <a:endParaRPr 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noFill/>
          <a:ln/>
        </p:spPr>
        <p:txBody>
          <a:bodyPr/>
          <a:lstStyle/>
          <a:p>
            <a:pPr eaLnBrk="1" hangingPunct="1"/>
            <a:r>
              <a:rPr lang="en-US" b="1" i="1" dirty="0" smtClean="0">
                <a:ea typeface="ＭＳ Ｐゴシック" charset="-128"/>
                <a:cs typeface="ＭＳ Ｐゴシック" charset="-128"/>
              </a:rPr>
              <a:t>A major focus of hadron physics with electromagnetic probes is the determination of new multi-dimensional parton distribution functions in a large kinematics range.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 This requires experiments at high luminosity and at sufficiently high energy. For this the existing accelerator will be equipped with accelerating superconducting RF cavities with much higher gradients. The additional 5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cryo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modules will provide the same energy boost as the 20 existing ones. In addition some of the lower gradient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cryo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modules will be refurbished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A new Hall will be constructed to house the GlueX detector, that will conduct a search for excited mesons with gluonic components, and the existing Halls will be upgraded with new equipment as well. Hall C will have an additional super high momentum spectrometer. Hall A will retain the existing spectrometers and provide space for new specialized equipment to address a variety of physics topics. Hall B will house the CLAS12 detector which is the focus of this of workshop. At 12 GeV JLab will be ideal for precision studies at large Bjorken x. </a:t>
            </a:r>
          </a:p>
          <a:p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F55204-A131-B44F-A4EA-79FEF49A79BA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Construction Phase started in September 2008.</a:t>
            </a:r>
          </a:p>
          <a:p>
            <a:r>
              <a:rPr lang="en-US" dirty="0" smtClean="0"/>
              <a:t>Overall the project is being maintained, Project Management metrics such as Cost Performance Index and Schedule Performance Index are within the “green zone”.</a:t>
            </a:r>
          </a:p>
          <a:p>
            <a:endParaRPr lang="en-US" dirty="0" smtClean="0"/>
          </a:p>
          <a:p>
            <a:r>
              <a:rPr lang="en-US" dirty="0" smtClean="0"/>
              <a:t>Schedule emphasizes first Civil Construction, then Accelerator, then Physics Components. </a:t>
            </a:r>
          </a:p>
          <a:p>
            <a:endParaRPr lang="en-US" dirty="0" smtClean="0"/>
          </a:p>
          <a:p>
            <a:r>
              <a:rPr lang="en-US" dirty="0" smtClean="0"/>
              <a:t>Note that a difficulty that many projects in the past have faced is taking decisions for the Physics Components, R&amp;D can go on forever. Designs need to be fixed and then executed. </a:t>
            </a:r>
          </a:p>
          <a:p>
            <a:endParaRPr lang="en-US" dirty="0" smtClean="0"/>
          </a:p>
          <a:p>
            <a:r>
              <a:rPr lang="en-US" dirty="0" smtClean="0"/>
              <a:t>Often better is the enemy of good (enough)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1F3B-1523-4F60-8316-50BBDBB229E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0"/>
            <a:ext cx="82296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92580" name="Line 4"/>
          <p:cNvSpPr>
            <a:spLocks noChangeShapeType="1"/>
          </p:cNvSpPr>
          <p:nvPr userDrawn="1"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92582" name="Line 6"/>
          <p:cNvSpPr>
            <a:spLocks noChangeShapeType="1"/>
          </p:cNvSpPr>
          <p:nvPr userDrawn="1"/>
        </p:nvSpPr>
        <p:spPr bwMode="auto">
          <a:xfrm>
            <a:off x="3175" y="6554788"/>
            <a:ext cx="9140825" cy="0"/>
          </a:xfrm>
          <a:prstGeom prst="line">
            <a:avLst/>
          </a:prstGeom>
          <a:noFill/>
          <a:ln w="1333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92584" name="Rectangle 8"/>
          <p:cNvSpPr>
            <a:spLocks noChangeArrowheads="1"/>
          </p:cNvSpPr>
          <p:nvPr userDrawn="1"/>
        </p:nvSpPr>
        <p:spPr bwMode="auto">
          <a:xfrm>
            <a:off x="2569368" y="6459538"/>
            <a:ext cx="3920862" cy="153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000000"/>
                </a:solidFill>
                <a:ea typeface="ＭＳ Ｐゴシック" pitchFamily="26" charset="-128"/>
                <a:cs typeface="ＭＳ Ｐゴシック" pitchFamily="26" charset="-128"/>
              </a:rPr>
              <a:t>    Workshop on N*</a:t>
            </a:r>
            <a:r>
              <a:rPr lang="en-US" sz="1200" baseline="0" dirty="0" smtClean="0">
                <a:solidFill>
                  <a:srgbClr val="000000"/>
                </a:solidFill>
                <a:ea typeface="ＭＳ Ｐゴシック" pitchFamily="26" charset="-128"/>
                <a:cs typeface="ＭＳ Ｐゴシック" pitchFamily="26" charset="-128"/>
              </a:rPr>
              <a:t> excitations at high Q</a:t>
            </a:r>
            <a:r>
              <a:rPr lang="en-US" sz="1200" baseline="30000" dirty="0" smtClean="0">
                <a:solidFill>
                  <a:srgbClr val="000000"/>
                </a:solidFill>
                <a:ea typeface="ＭＳ Ｐゴシック" pitchFamily="26" charset="-128"/>
                <a:cs typeface="ＭＳ Ｐゴシック" pitchFamily="26" charset="-128"/>
              </a:rPr>
              <a:t>2</a:t>
            </a:r>
            <a:r>
              <a:rPr lang="en-US" sz="1200" baseline="0" dirty="0" smtClean="0">
                <a:solidFill>
                  <a:srgbClr val="000000"/>
                </a:solidFill>
                <a:ea typeface="ＭＳ Ｐゴシック" pitchFamily="26" charset="-128"/>
                <a:cs typeface="ＭＳ Ｐゴシック" pitchFamily="26" charset="-128"/>
              </a:rPr>
              <a:t> with CLAS12</a:t>
            </a:r>
            <a:endParaRPr lang="en-US" sz="1200" dirty="0">
              <a:solidFill>
                <a:srgbClr val="000000"/>
              </a:solidFill>
              <a:ea typeface="ＭＳ Ｐゴシック" pitchFamily="26" charset="-128"/>
              <a:cs typeface="ＭＳ Ｐゴシック" pitchFamily="26" charset="-128"/>
            </a:endParaRPr>
          </a:p>
        </p:txBody>
      </p:sp>
      <p:pic>
        <p:nvPicPr>
          <p:cNvPr id="1031" name="Picture 9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339013" y="6327775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 userDrawn="1"/>
        </p:nvSpPr>
        <p:spPr bwMode="auto">
          <a:xfrm>
            <a:off x="6716713" y="6434138"/>
            <a:ext cx="63341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srgbClr val="FFFFFF"/>
                </a:solidFill>
                <a:ea typeface="ＭＳ Ｐゴシック" pitchFamily="35" charset="-128"/>
                <a:cs typeface="ＭＳ Ｐゴシック" pitchFamily="35" charset="-128"/>
              </a:rPr>
              <a:t>Page </a:t>
            </a:r>
            <a:fld id="{E9781064-83ED-C248-A7D7-D7B855B94481}" type="slidenum">
              <a:rPr lang="en-US" sz="900">
                <a:solidFill>
                  <a:srgbClr val="FFFFFF"/>
                </a:solidFill>
                <a:ea typeface="ＭＳ Ｐゴシック" pitchFamily="35" charset="-128"/>
                <a:cs typeface="ＭＳ Ｐゴシック" pitchFamily="35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>
              <a:solidFill>
                <a:srgbClr val="FFFFFF"/>
              </a:solidFill>
              <a:ea typeface="ＭＳ Ｐゴシック" pitchFamily="35" charset="-128"/>
              <a:cs typeface="ＭＳ Ｐゴシック" pitchFamily="35" charset="-128"/>
            </a:endParaRPr>
          </a:p>
        </p:txBody>
      </p:sp>
      <p:pic>
        <p:nvPicPr>
          <p:cNvPr id="1033" name="Picture 13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943789" y="6387972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576263" indent="-23336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11" charset="-128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3pPr>
      <a:lvl4pPr marL="1262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1604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0621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5193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29765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4337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png"/><Relationship Id="rId8" Type="http://schemas.openxmlformats.org/officeDocument/2006/relationships/image" Target="../media/image22.jpe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on N* Excitations at High Q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674" y="1182951"/>
            <a:ext cx="7136063" cy="4594828"/>
          </a:xfrm>
        </p:spPr>
        <p:txBody>
          <a:bodyPr/>
          <a:lstStyle/>
          <a:p>
            <a:pPr algn="ctr">
              <a:buNone/>
            </a:pPr>
            <a:r>
              <a:rPr lang="en-US" sz="3200" b="1" dirty="0" smtClean="0">
                <a:solidFill>
                  <a:srgbClr val="000090"/>
                </a:solidFill>
              </a:rPr>
              <a:t>Welcome</a:t>
            </a:r>
            <a:r>
              <a:rPr lang="en-US" b="1" dirty="0" smtClean="0">
                <a:solidFill>
                  <a:srgbClr val="000090"/>
                </a:solidFill>
              </a:rPr>
              <a:t> </a:t>
            </a:r>
          </a:p>
          <a:p>
            <a:pPr algn="ctr">
              <a:buNone/>
            </a:pPr>
            <a:endParaRPr lang="en-US" b="1" dirty="0" smtClean="0">
              <a:solidFill>
                <a:srgbClr val="000090"/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000090"/>
                </a:solidFill>
              </a:rPr>
              <a:t>to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000090"/>
                </a:solidFill>
              </a:rPr>
              <a:t> Participants in the  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000090"/>
                </a:solidFill>
              </a:rPr>
              <a:t>Workshop on Nucleon Resonance Excitations at high Q</a:t>
            </a:r>
            <a:r>
              <a:rPr lang="en-US" b="1" baseline="30000" dirty="0" smtClean="0">
                <a:solidFill>
                  <a:srgbClr val="000090"/>
                </a:solidFill>
              </a:rPr>
              <a:t>2</a:t>
            </a:r>
            <a:r>
              <a:rPr lang="en-US" b="1" dirty="0" smtClean="0">
                <a:solidFill>
                  <a:srgbClr val="000090"/>
                </a:solidFill>
              </a:rPr>
              <a:t> with CLAS12 </a:t>
            </a:r>
          </a:p>
          <a:p>
            <a:pPr algn="ctr">
              <a:buNone/>
            </a:pPr>
            <a:endParaRPr lang="en-US" dirty="0" smtClean="0">
              <a:solidFill>
                <a:srgbClr val="00009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000090"/>
              </a:solidFill>
            </a:endParaRPr>
          </a:p>
          <a:p>
            <a:pPr algn="ctr">
              <a:buNone/>
            </a:pPr>
            <a:r>
              <a:rPr lang="en-US" sz="2000" dirty="0" smtClean="0">
                <a:solidFill>
                  <a:srgbClr val="000090"/>
                </a:solidFill>
              </a:rPr>
              <a:t>Volker D. Burkert</a:t>
            </a:r>
          </a:p>
          <a:p>
            <a:pPr algn="ctr">
              <a:buNone/>
            </a:pPr>
            <a:r>
              <a:rPr lang="en-US" sz="2000" dirty="0" smtClean="0">
                <a:solidFill>
                  <a:srgbClr val="000090"/>
                </a:solidFill>
              </a:rPr>
              <a:t>Jefferson Lab</a:t>
            </a:r>
            <a:endParaRPr lang="en-US" sz="20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!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11275" y="2057400"/>
            <a:ext cx="6461125" cy="4244975"/>
            <a:chOff x="885" y="820"/>
            <a:chExt cx="4224" cy="2955"/>
          </a:xfrm>
        </p:grpSpPr>
        <p:pic>
          <p:nvPicPr>
            <p:cNvPr id="11287" name="Picture 4" descr="6_GeV_Racetrack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85" y="820"/>
              <a:ext cx="4224" cy="2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8" name="AutoShape 5"/>
            <p:cNvSpPr>
              <a:spLocks noChangeArrowheads="1"/>
            </p:cNvSpPr>
            <p:nvPr/>
          </p:nvSpPr>
          <p:spPr bwMode="auto">
            <a:xfrm rot="5400000">
              <a:off x="3120" y="1746"/>
              <a:ext cx="336" cy="240"/>
            </a:xfrm>
            <a:prstGeom prst="parallelogram">
              <a:avLst>
                <a:gd name="adj" fmla="val 47911"/>
              </a:avLst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11268" name="Picture 6" descr="12_GeV_mods_Arc-10_overla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3338" y="3411538"/>
            <a:ext cx="3263900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3" name="Picture 7" descr="12_GeV_mods_NL-cryomodules_overla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0763" y="2057400"/>
            <a:ext cx="13208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4" name="Picture 8" descr="12_GeV_mods_SL-cryomodules_overla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68825" y="3865563"/>
            <a:ext cx="1795463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781550" y="2943225"/>
            <a:ext cx="966788" cy="766763"/>
            <a:chOff x="3146" y="1440"/>
            <a:chExt cx="632" cy="534"/>
          </a:xfrm>
        </p:grpSpPr>
        <p:sp>
          <p:nvSpPr>
            <p:cNvPr id="116746" name="Text Box 10"/>
            <p:cNvSpPr txBox="1">
              <a:spLocks noChangeArrowheads="1"/>
            </p:cNvSpPr>
            <p:nvPr/>
          </p:nvSpPr>
          <p:spPr bwMode="auto">
            <a:xfrm>
              <a:off x="3360" y="1440"/>
              <a:ext cx="418" cy="1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defTabSz="992188">
                <a:spcBef>
                  <a:spcPct val="50000"/>
                </a:spcBef>
                <a:defRPr/>
              </a:pPr>
              <a:r>
                <a:rPr lang="en-US" sz="1700" b="1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</a:rPr>
                <a:t>CHL-2</a:t>
              </a:r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3146" y="1536"/>
              <a:ext cx="406" cy="438"/>
              <a:chOff x="3146" y="1536"/>
              <a:chExt cx="406" cy="438"/>
            </a:xfrm>
          </p:grpSpPr>
          <p:pic>
            <p:nvPicPr>
              <p:cNvPr id="11285" name="Picture 12" descr="12_GeV_mods_CHL_overlay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146" y="1707"/>
                <a:ext cx="184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6" name="Picture 13" descr="12_GeV_mods_arrow_overlay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329" y="1536"/>
                <a:ext cx="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620838" y="4586288"/>
            <a:ext cx="4627562" cy="1822450"/>
            <a:chOff x="854" y="2528"/>
            <a:chExt cx="3328" cy="1268"/>
          </a:xfrm>
        </p:grpSpPr>
        <p:sp>
          <p:nvSpPr>
            <p:cNvPr id="11281" name="Text Box 15"/>
            <p:cNvSpPr txBox="1">
              <a:spLocks noChangeArrowheads="1"/>
            </p:cNvSpPr>
            <p:nvPr/>
          </p:nvSpPr>
          <p:spPr bwMode="auto">
            <a:xfrm>
              <a:off x="2376" y="3292"/>
              <a:ext cx="1806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7784" tIns="53892" rIns="107784" bIns="53892">
              <a:prstTxWarp prst="textNoShape">
                <a:avLst/>
              </a:prstTxWarp>
              <a:spAutoFit/>
            </a:bodyPr>
            <a:lstStyle/>
            <a:p>
              <a:pPr defTabSz="992188"/>
              <a:r>
                <a:rPr lang="en-US" sz="2000" b="1" i="1">
                  <a:solidFill>
                    <a:srgbClr val="1F497D"/>
                  </a:solidFill>
                  <a:latin typeface="Times New Roman" charset="0"/>
                </a:rPr>
                <a:t>Enhance equipment in existing halls</a:t>
              </a:r>
            </a:p>
          </p:txBody>
        </p:sp>
        <p:sp>
          <p:nvSpPr>
            <p:cNvPr id="11282" name="Oval 16"/>
            <p:cNvSpPr>
              <a:spLocks noChangeArrowheads="1"/>
            </p:cNvSpPr>
            <p:nvPr/>
          </p:nvSpPr>
          <p:spPr bwMode="auto">
            <a:xfrm rot="2428027">
              <a:off x="854" y="2528"/>
              <a:ext cx="1546" cy="83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107784" tIns="53892" rIns="107784" bIns="53892">
              <a:prstTxWarp prst="textNoShape">
                <a:avLst/>
              </a:prstTxWarp>
            </a:bodyPr>
            <a:lstStyle/>
            <a:p>
              <a:pPr algn="ctr" defTabSz="992188"/>
              <a:endParaRPr lang="en-US" sz="2600" b="1" i="1" u="sng">
                <a:solidFill>
                  <a:srgbClr val="990099"/>
                </a:solidFill>
                <a:latin typeface="Times New Roman" charset="0"/>
              </a:endParaRP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864100" y="995363"/>
            <a:ext cx="2347913" cy="1876425"/>
            <a:chOff x="3064" y="627"/>
            <a:chExt cx="1479" cy="1182"/>
          </a:xfrm>
        </p:grpSpPr>
        <p:pic>
          <p:nvPicPr>
            <p:cNvPr id="11275" name="Picture 18" descr="12_GeV_mods_HallD-beamline_overlay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064" y="1046"/>
              <a:ext cx="587" cy="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3632" y="627"/>
              <a:ext cx="911" cy="548"/>
              <a:chOff x="3792" y="74"/>
              <a:chExt cx="945" cy="606"/>
            </a:xfrm>
          </p:grpSpPr>
          <p:pic>
            <p:nvPicPr>
              <p:cNvPr id="11279" name="Picture 20" descr="12_GeV_mods_Hall-D_overlay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3792" y="74"/>
                <a:ext cx="945" cy="6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80" name="AutoShape 21"/>
              <p:cNvSpPr>
                <a:spLocks noChangeArrowheads="1"/>
              </p:cNvSpPr>
              <p:nvPr/>
            </p:nvSpPr>
            <p:spPr bwMode="auto">
              <a:xfrm rot="5400000" flipV="1">
                <a:off x="4084" y="324"/>
                <a:ext cx="192" cy="240"/>
              </a:xfrm>
              <a:prstGeom prst="parallelogram">
                <a:avLst>
                  <a:gd name="adj" fmla="val 59023"/>
                </a:avLst>
              </a:prstGeom>
              <a:solidFill>
                <a:schemeClr val="bg1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1277" name="Freeform 22"/>
            <p:cNvSpPr>
              <a:spLocks/>
            </p:cNvSpPr>
            <p:nvPr/>
          </p:nvSpPr>
          <p:spPr bwMode="auto">
            <a:xfrm>
              <a:off x="3891" y="880"/>
              <a:ext cx="293" cy="118"/>
            </a:xfrm>
            <a:custGeom>
              <a:avLst/>
              <a:gdLst>
                <a:gd name="T0" fmla="*/ 0 w 304"/>
                <a:gd name="T1" fmla="*/ 5 h 130"/>
                <a:gd name="T2" fmla="*/ 13 w 304"/>
                <a:gd name="T3" fmla="*/ 5 h 130"/>
                <a:gd name="T4" fmla="*/ 13 w 304"/>
                <a:gd name="T5" fmla="*/ 5 h 130"/>
                <a:gd name="T6" fmla="*/ 13 w 304"/>
                <a:gd name="T7" fmla="*/ 5 h 130"/>
                <a:gd name="T8" fmla="*/ 13 w 304"/>
                <a:gd name="T9" fmla="*/ 5 h 130"/>
                <a:gd name="T10" fmla="*/ 13 w 304"/>
                <a:gd name="T11" fmla="*/ 5 h 130"/>
                <a:gd name="T12" fmla="*/ 13 w 304"/>
                <a:gd name="T13" fmla="*/ 5 h 130"/>
                <a:gd name="T14" fmla="*/ 13 w 304"/>
                <a:gd name="T15" fmla="*/ 5 h 130"/>
                <a:gd name="T16" fmla="*/ 13 w 304"/>
                <a:gd name="T17" fmla="*/ 5 h 130"/>
                <a:gd name="T18" fmla="*/ 14 w 304"/>
                <a:gd name="T19" fmla="*/ 5 h 130"/>
                <a:gd name="T20" fmla="*/ 17 w 304"/>
                <a:gd name="T21" fmla="*/ 5 h 130"/>
                <a:gd name="T22" fmla="*/ 21 w 304"/>
                <a:gd name="T23" fmla="*/ 5 h 130"/>
                <a:gd name="T24" fmla="*/ 22 w 304"/>
                <a:gd name="T25" fmla="*/ 5 h 130"/>
                <a:gd name="T26" fmla="*/ 23 w 304"/>
                <a:gd name="T27" fmla="*/ 5 h 130"/>
                <a:gd name="T28" fmla="*/ 25 w 304"/>
                <a:gd name="T29" fmla="*/ 5 h 130"/>
                <a:gd name="T30" fmla="*/ 28 w 304"/>
                <a:gd name="T31" fmla="*/ 5 h 130"/>
                <a:gd name="T32" fmla="*/ 31 w 304"/>
                <a:gd name="T33" fmla="*/ 5 h 130"/>
                <a:gd name="T34" fmla="*/ 34 w 304"/>
                <a:gd name="T35" fmla="*/ 5 h 130"/>
                <a:gd name="T36" fmla="*/ 36 w 304"/>
                <a:gd name="T37" fmla="*/ 5 h 130"/>
                <a:gd name="T38" fmla="*/ 37 w 304"/>
                <a:gd name="T39" fmla="*/ 5 h 130"/>
                <a:gd name="T40" fmla="*/ 39 w 304"/>
                <a:gd name="T41" fmla="*/ 5 h 130"/>
                <a:gd name="T42" fmla="*/ 41 w 304"/>
                <a:gd name="T43" fmla="*/ 0 h 1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4"/>
                <a:gd name="T67" fmla="*/ 0 h 130"/>
                <a:gd name="T68" fmla="*/ 304 w 304"/>
                <a:gd name="T69" fmla="*/ 130 h 13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4" h="130">
                  <a:moveTo>
                    <a:pt x="0" y="130"/>
                  </a:moveTo>
                  <a:cubicBezTo>
                    <a:pt x="16" y="119"/>
                    <a:pt x="11" y="127"/>
                    <a:pt x="14" y="108"/>
                  </a:cubicBezTo>
                  <a:cubicBezTo>
                    <a:pt x="25" y="112"/>
                    <a:pt x="19" y="108"/>
                    <a:pt x="28" y="122"/>
                  </a:cubicBezTo>
                  <a:cubicBezTo>
                    <a:pt x="29" y="124"/>
                    <a:pt x="44" y="128"/>
                    <a:pt x="44" y="128"/>
                  </a:cubicBezTo>
                  <a:cubicBezTo>
                    <a:pt x="53" y="119"/>
                    <a:pt x="40" y="111"/>
                    <a:pt x="53" y="107"/>
                  </a:cubicBezTo>
                  <a:cubicBezTo>
                    <a:pt x="64" y="92"/>
                    <a:pt x="61" y="88"/>
                    <a:pt x="72" y="99"/>
                  </a:cubicBezTo>
                  <a:cubicBezTo>
                    <a:pt x="73" y="103"/>
                    <a:pt x="82" y="116"/>
                    <a:pt x="88" y="106"/>
                  </a:cubicBezTo>
                  <a:cubicBezTo>
                    <a:pt x="88" y="106"/>
                    <a:pt x="93" y="91"/>
                    <a:pt x="94" y="88"/>
                  </a:cubicBezTo>
                  <a:cubicBezTo>
                    <a:pt x="95" y="86"/>
                    <a:pt x="96" y="82"/>
                    <a:pt x="96" y="82"/>
                  </a:cubicBezTo>
                  <a:cubicBezTo>
                    <a:pt x="101" y="83"/>
                    <a:pt x="107" y="83"/>
                    <a:pt x="112" y="84"/>
                  </a:cubicBezTo>
                  <a:cubicBezTo>
                    <a:pt x="117" y="85"/>
                    <a:pt x="128" y="88"/>
                    <a:pt x="128" y="88"/>
                  </a:cubicBezTo>
                  <a:cubicBezTo>
                    <a:pt x="141" y="85"/>
                    <a:pt x="139" y="71"/>
                    <a:pt x="146" y="60"/>
                  </a:cubicBezTo>
                  <a:cubicBezTo>
                    <a:pt x="148" y="61"/>
                    <a:pt x="150" y="61"/>
                    <a:pt x="152" y="62"/>
                  </a:cubicBezTo>
                  <a:cubicBezTo>
                    <a:pt x="154" y="63"/>
                    <a:pt x="156" y="65"/>
                    <a:pt x="158" y="66"/>
                  </a:cubicBezTo>
                  <a:cubicBezTo>
                    <a:pt x="162" y="68"/>
                    <a:pt x="170" y="70"/>
                    <a:pt x="170" y="70"/>
                  </a:cubicBezTo>
                  <a:cubicBezTo>
                    <a:pt x="177" y="60"/>
                    <a:pt x="180" y="42"/>
                    <a:pt x="192" y="38"/>
                  </a:cubicBezTo>
                  <a:cubicBezTo>
                    <a:pt x="201" y="44"/>
                    <a:pt x="204" y="51"/>
                    <a:pt x="214" y="54"/>
                  </a:cubicBezTo>
                  <a:cubicBezTo>
                    <a:pt x="227" y="50"/>
                    <a:pt x="232" y="36"/>
                    <a:pt x="236" y="24"/>
                  </a:cubicBezTo>
                  <a:cubicBezTo>
                    <a:pt x="242" y="26"/>
                    <a:pt x="249" y="32"/>
                    <a:pt x="254" y="34"/>
                  </a:cubicBezTo>
                  <a:cubicBezTo>
                    <a:pt x="258" y="35"/>
                    <a:pt x="266" y="38"/>
                    <a:pt x="266" y="38"/>
                  </a:cubicBezTo>
                  <a:cubicBezTo>
                    <a:pt x="276" y="20"/>
                    <a:pt x="280" y="19"/>
                    <a:pt x="286" y="10"/>
                  </a:cubicBezTo>
                  <a:cubicBezTo>
                    <a:pt x="286" y="8"/>
                    <a:pt x="300" y="2"/>
                    <a:pt x="304" y="0"/>
                  </a:cubicBezTo>
                </a:path>
              </a:pathLst>
            </a:custGeom>
            <a:noFill/>
            <a:ln w="19050">
              <a:solidFill>
                <a:srgbClr val="FFB623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278" name="Text Box 23"/>
            <p:cNvSpPr txBox="1">
              <a:spLocks noChangeArrowheads="1"/>
            </p:cNvSpPr>
            <p:nvPr/>
          </p:nvSpPr>
          <p:spPr bwMode="auto">
            <a:xfrm>
              <a:off x="3120" y="684"/>
              <a:ext cx="972" cy="3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prstTxWarp prst="textNoShape">
                <a:avLst/>
              </a:prstTxWarp>
              <a:spAutoFit/>
            </a:bodyPr>
            <a:lstStyle/>
            <a:p>
              <a:pPr marL="228600" indent="-228600">
                <a:lnSpc>
                  <a:spcPct val="80000"/>
                </a:lnSpc>
                <a:spcBef>
                  <a:spcPct val="20000"/>
                </a:spcBef>
                <a:buFont typeface="Times" charset="0"/>
                <a:buNone/>
              </a:pPr>
              <a:r>
                <a:rPr lang="en-US" sz="2000" b="1" i="1">
                  <a:solidFill>
                    <a:srgbClr val="1F497D"/>
                  </a:solidFill>
                  <a:latin typeface="Times New Roman" charset="0"/>
                </a:rPr>
                <a:t>Add new hall</a:t>
              </a:r>
            </a:p>
          </p:txBody>
        </p:sp>
      </p:grp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1235075" y="0"/>
            <a:ext cx="67071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4000" b="1" dirty="0" err="1">
                <a:solidFill>
                  <a:srgbClr val="333399"/>
                </a:solidFill>
                <a:latin typeface="+mj-lt"/>
              </a:rPr>
              <a:t>JLab</a:t>
            </a:r>
            <a:r>
              <a:rPr lang="en-US" sz="4000" b="1" dirty="0">
                <a:solidFill>
                  <a:srgbClr val="333399"/>
                </a:solidFill>
                <a:latin typeface="+mj-lt"/>
              </a:rPr>
              <a:t> Upgrade to 12 </a:t>
            </a:r>
            <a:r>
              <a:rPr lang="en-US" sz="4000" b="1" dirty="0" err="1">
                <a:solidFill>
                  <a:srgbClr val="333399"/>
                </a:solidFill>
                <a:latin typeface="+mj-lt"/>
              </a:rPr>
              <a:t>GeV</a:t>
            </a:r>
            <a:endParaRPr lang="en-US" sz="4000" b="1" dirty="0">
              <a:solidFill>
                <a:srgbClr val="333399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685800"/>
            <a:ext cx="9144000" cy="6172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-238125" y="0"/>
            <a:ext cx="9607550" cy="736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+mn-lt"/>
                <a:cs typeface="Tahoma"/>
              </a:rPr>
              <a:t>New Capabilities in Halls A, B, &amp; C, and a New Hall D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28600" y="762000"/>
            <a:ext cx="3962400" cy="2730500"/>
            <a:chOff x="144" y="528"/>
            <a:chExt cx="2496" cy="1720"/>
          </a:xfrm>
        </p:grpSpPr>
        <p:pic>
          <p:nvPicPr>
            <p:cNvPr id="13329" name="Picture 4"/>
            <p:cNvPicPr>
              <a:picLocks noChangeAspect="1" noChangeArrowheads="1"/>
            </p:cNvPicPr>
            <p:nvPr/>
          </p:nvPicPr>
          <p:blipFill>
            <a:blip r:embed="rId3"/>
            <a:srcRect l="8669" b="8859"/>
            <a:stretch>
              <a:fillRect/>
            </a:stretch>
          </p:blipFill>
          <p:spPr bwMode="auto">
            <a:xfrm>
              <a:off x="576" y="528"/>
              <a:ext cx="2023" cy="12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3330" name="Rectangle 5"/>
            <p:cNvSpPr>
              <a:spLocks noChangeArrowheads="1"/>
            </p:cNvSpPr>
            <p:nvPr/>
          </p:nvSpPr>
          <p:spPr bwMode="auto">
            <a:xfrm>
              <a:off x="576" y="1842"/>
              <a:ext cx="2064" cy="4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buFont typeface="Times" charset="0"/>
                <a:buNone/>
              </a:pPr>
              <a:r>
                <a:rPr lang="en-US">
                  <a:solidFill>
                    <a:srgbClr val="FFFF00"/>
                  </a:solidFill>
                  <a:latin typeface="Times New Roman" charset="0"/>
                </a:rPr>
                <a:t>9 GeV tagged polarized photons and a 4</a:t>
              </a:r>
              <a:r>
                <a:rPr lang="en-US">
                  <a:solidFill>
                    <a:srgbClr val="FFFF00"/>
                  </a:solidFill>
                  <a:latin typeface="Times New Roman" charset="0"/>
                  <a:sym typeface="Symbol" charset="2"/>
                </a:rPr>
                <a:t> </a:t>
              </a:r>
              <a:r>
                <a:rPr lang="en-US">
                  <a:solidFill>
                    <a:srgbClr val="FFFF00"/>
                  </a:solidFill>
                  <a:latin typeface="Times New Roman" charset="0"/>
                </a:rPr>
                <a:t>hermetic detector</a:t>
              </a:r>
            </a:p>
          </p:txBody>
        </p:sp>
        <p:sp>
          <p:nvSpPr>
            <p:cNvPr id="13331" name="Text Box 6"/>
            <p:cNvSpPr txBox="1">
              <a:spLocks noChangeArrowheads="1"/>
            </p:cNvSpPr>
            <p:nvPr/>
          </p:nvSpPr>
          <p:spPr bwMode="auto">
            <a:xfrm>
              <a:off x="144" y="576"/>
              <a:ext cx="288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prstTxWarp prst="textNoShape">
                <a:avLst/>
              </a:prstTxWarp>
              <a:spAutoFit/>
            </a:bodyPr>
            <a:lstStyle/>
            <a:p>
              <a:pPr marL="342900" indent="-342900" algn="ctr">
                <a:lnSpc>
                  <a:spcPct val="80000"/>
                </a:lnSpc>
                <a:spcBef>
                  <a:spcPct val="20000"/>
                </a:spcBef>
                <a:buSzPct val="150000"/>
              </a:pPr>
              <a:r>
                <a:rPr lang="en-US" sz="2400" b="1">
                  <a:solidFill>
                    <a:srgbClr val="FFFF00"/>
                  </a:solidFill>
                  <a:latin typeface="Times New Roman" charset="0"/>
                </a:rPr>
                <a:t>D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686300" y="762000"/>
            <a:ext cx="4632325" cy="2781300"/>
            <a:chOff x="2952" y="504"/>
            <a:chExt cx="2918" cy="1740"/>
          </a:xfrm>
        </p:grpSpPr>
        <p:sp>
          <p:nvSpPr>
            <p:cNvPr id="13326" name="Rectangle 7"/>
            <p:cNvSpPr>
              <a:spLocks noChangeArrowheads="1"/>
            </p:cNvSpPr>
            <p:nvPr/>
          </p:nvSpPr>
          <p:spPr bwMode="auto">
            <a:xfrm>
              <a:off x="2952" y="1842"/>
              <a:ext cx="2918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buFont typeface="Times" charset="0"/>
                <a:buNone/>
              </a:pPr>
              <a:r>
                <a:rPr lang="en-US">
                  <a:solidFill>
                    <a:srgbClr val="FFFF00"/>
                  </a:solidFill>
                  <a:latin typeface="Times New Roman" charset="0"/>
                </a:rPr>
                <a:t>Super High Momentum Spectrometer (SHMS) at high luminosity and forward angles</a:t>
              </a:r>
            </a:p>
          </p:txBody>
        </p:sp>
        <p:sp>
          <p:nvSpPr>
            <p:cNvPr id="13327" name="Text Box 8"/>
            <p:cNvSpPr txBox="1">
              <a:spLocks noChangeArrowheads="1"/>
            </p:cNvSpPr>
            <p:nvPr/>
          </p:nvSpPr>
          <p:spPr bwMode="auto">
            <a:xfrm>
              <a:off x="3046" y="600"/>
              <a:ext cx="253" cy="2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marL="342900" indent="-342900" algn="ctr">
                <a:lnSpc>
                  <a:spcPct val="80000"/>
                </a:lnSpc>
                <a:spcBef>
                  <a:spcPct val="20000"/>
                </a:spcBef>
                <a:buSzPct val="150000"/>
              </a:pPr>
              <a:r>
                <a:rPr lang="en-US" sz="2400" b="1">
                  <a:solidFill>
                    <a:srgbClr val="FFFF00"/>
                  </a:solidFill>
                  <a:latin typeface="Times New Roman" charset="0"/>
                </a:rPr>
                <a:t>C</a:t>
              </a:r>
            </a:p>
          </p:txBody>
        </p:sp>
        <p:pic>
          <p:nvPicPr>
            <p:cNvPr id="13328" name="Picture 9" descr="HallCnew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56" y="504"/>
              <a:ext cx="1776" cy="1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724400" y="3581400"/>
            <a:ext cx="4419600" cy="2768600"/>
            <a:chOff x="2976" y="2336"/>
            <a:chExt cx="2784" cy="1889"/>
          </a:xfrm>
        </p:grpSpPr>
        <p:pic>
          <p:nvPicPr>
            <p:cNvPr id="13323" name="Picture 12" descr="hallacombo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01" y="2336"/>
              <a:ext cx="1999" cy="1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4" name="Rectangle 13"/>
            <p:cNvSpPr>
              <a:spLocks noChangeArrowheads="1"/>
            </p:cNvSpPr>
            <p:nvPr/>
          </p:nvSpPr>
          <p:spPr bwMode="auto">
            <a:xfrm>
              <a:off x="2976" y="3823"/>
              <a:ext cx="2784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buFont typeface="Times" charset="0"/>
                <a:buNone/>
              </a:pPr>
              <a:r>
                <a:rPr lang="en-US">
                  <a:solidFill>
                    <a:srgbClr val="FFFF00"/>
                  </a:solidFill>
                  <a:latin typeface="Times New Roman" charset="0"/>
                </a:rPr>
                <a:t>High Resolution Spectrometer (HRS) Pair, and specialized large installation experiments</a:t>
              </a:r>
            </a:p>
          </p:txBody>
        </p:sp>
        <p:sp>
          <p:nvSpPr>
            <p:cNvPr id="13325" name="Text Box 14"/>
            <p:cNvSpPr txBox="1">
              <a:spLocks noChangeArrowheads="1"/>
            </p:cNvSpPr>
            <p:nvPr/>
          </p:nvSpPr>
          <p:spPr bwMode="auto">
            <a:xfrm>
              <a:off x="3045" y="2412"/>
              <a:ext cx="253" cy="2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marL="342900" indent="-342900" algn="ctr">
                <a:lnSpc>
                  <a:spcPct val="80000"/>
                </a:lnSpc>
                <a:spcBef>
                  <a:spcPct val="20000"/>
                </a:spcBef>
                <a:buSzPct val="150000"/>
              </a:pPr>
              <a:r>
                <a:rPr lang="en-US" sz="2400" b="1">
                  <a:solidFill>
                    <a:srgbClr val="FFFF00"/>
                  </a:solidFill>
                  <a:latin typeface="Times New Roman" charset="0"/>
                </a:rPr>
                <a:t>A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381000" y="3581400"/>
            <a:ext cx="3733800" cy="2987675"/>
            <a:chOff x="381000" y="3581400"/>
            <a:chExt cx="3733800" cy="2987675"/>
          </a:xfrm>
        </p:grpSpPr>
        <p:sp>
          <p:nvSpPr>
            <p:cNvPr id="13320" name="Rectangle 21"/>
            <p:cNvSpPr>
              <a:spLocks noChangeArrowheads="1"/>
            </p:cNvSpPr>
            <p:nvPr/>
          </p:nvSpPr>
          <p:spPr bwMode="auto">
            <a:xfrm>
              <a:off x="381000" y="3738071"/>
              <a:ext cx="373546" cy="419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charset="0"/>
                </a:rPr>
                <a:t>B</a:t>
              </a:r>
            </a:p>
          </p:txBody>
        </p:sp>
        <p:sp>
          <p:nvSpPr>
            <p:cNvPr id="13321" name="Rectangle 10"/>
            <p:cNvSpPr>
              <a:spLocks noChangeArrowheads="1"/>
            </p:cNvSpPr>
            <p:nvPr/>
          </p:nvSpPr>
          <p:spPr bwMode="auto">
            <a:xfrm>
              <a:off x="1219200" y="5925155"/>
              <a:ext cx="2667000" cy="6439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buFont typeface="Times" charset="0"/>
                <a:buNone/>
              </a:pPr>
              <a:r>
                <a:rPr lang="en-US">
                  <a:solidFill>
                    <a:srgbClr val="FFFF00"/>
                  </a:solidFill>
                  <a:latin typeface="Times New Roman" charset="0"/>
                </a:rPr>
                <a:t>CLAS12  high luminosity, large acceptance. </a:t>
              </a:r>
            </a:p>
          </p:txBody>
        </p:sp>
        <p:pic>
          <p:nvPicPr>
            <p:cNvPr id="13322" name="Picture 3"/>
            <p:cNvPicPr>
              <a:picLocks noChangeAspect="1"/>
            </p:cNvPicPr>
            <p:nvPr/>
          </p:nvPicPr>
          <p:blipFill>
            <a:blip r:embed="rId6"/>
            <a:srcRect t="-345" b="14441"/>
            <a:stretch>
              <a:fillRect/>
            </a:stretch>
          </p:blipFill>
          <p:spPr bwMode="auto">
            <a:xfrm>
              <a:off x="990600" y="3581400"/>
              <a:ext cx="3124200" cy="2366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16 B w beamline.png"/>
          <p:cNvPicPr>
            <a:picLocks noGrp="1" noChangeAspect="1"/>
          </p:cNvPicPr>
          <p:nvPr>
            <p:ph idx="1"/>
          </p:nvPr>
        </p:nvPicPr>
        <p:blipFill>
          <a:blip r:embed="rId2"/>
          <a:srcRect t="13372" b="18480"/>
          <a:stretch>
            <a:fillRect/>
          </a:stretch>
        </p:blipFill>
        <p:spPr>
          <a:xfrm>
            <a:off x="0" y="841176"/>
            <a:ext cx="9144000" cy="5486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6272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/>
                  </a:outerShdw>
                </a:effectLst>
              </a:rPr>
              <a:t>CLAS12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0090"/>
                </a:solidFill>
              </a:rPr>
              <a:t>Assembly in Hall B</a:t>
            </a:r>
            <a:endParaRPr lang="en-US" sz="3600" b="1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347" y="903436"/>
            <a:ext cx="4583531" cy="1015663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/>
                <a:cs typeface="Calibri"/>
              </a:rPr>
              <a:t>High luminosity 10</a:t>
            </a:r>
            <a:r>
              <a:rPr lang="en-US" sz="2000" b="1" baseline="30000" dirty="0" smtClean="0">
                <a:latin typeface="Calibri"/>
                <a:cs typeface="Calibri"/>
              </a:rPr>
              <a:t>35</a:t>
            </a:r>
            <a:r>
              <a:rPr lang="en-US" sz="2000" b="1" dirty="0" smtClean="0">
                <a:latin typeface="Calibri"/>
                <a:cs typeface="Calibri"/>
              </a:rPr>
              <a:t>cm</a:t>
            </a:r>
            <a:r>
              <a:rPr lang="en-US" sz="2000" b="1" baseline="30000" dirty="0" smtClean="0">
                <a:latin typeface="Calibri"/>
                <a:cs typeface="Calibri"/>
              </a:rPr>
              <a:t>-2</a:t>
            </a:r>
            <a:r>
              <a:rPr lang="en-US" sz="2000" b="1" dirty="0" smtClean="0">
                <a:latin typeface="Calibri"/>
                <a:cs typeface="Calibri"/>
              </a:rPr>
              <a:t>s</a:t>
            </a:r>
            <a:r>
              <a:rPr lang="en-US" sz="2000" b="1" baseline="30000" dirty="0" smtClean="0">
                <a:latin typeface="Calibri"/>
                <a:cs typeface="Calibri"/>
              </a:rPr>
              <a:t>-1</a:t>
            </a:r>
            <a:r>
              <a:rPr lang="en-US" sz="2000" b="1" dirty="0" smtClean="0">
                <a:latin typeface="Calibri"/>
                <a:cs typeface="Calibri"/>
              </a:rPr>
              <a:t> </a:t>
            </a:r>
          </a:p>
          <a:p>
            <a:r>
              <a:rPr lang="en-US" sz="2000" b="1" dirty="0" smtClean="0">
                <a:latin typeface="Calibri"/>
                <a:cs typeface="Calibri"/>
              </a:rPr>
              <a:t>Particle identification to high momentum</a:t>
            </a:r>
          </a:p>
          <a:p>
            <a:r>
              <a:rPr lang="en-US" sz="2000" b="1" dirty="0" smtClean="0">
                <a:latin typeface="Calibri"/>
                <a:cs typeface="Calibri"/>
              </a:rPr>
              <a:t>Forward angle acceptance </a:t>
            </a:r>
            <a:r>
              <a:rPr lang="en-US" sz="2000" b="1" dirty="0" err="1" smtClean="0">
                <a:latin typeface="Calibri"/>
                <a:cs typeface="Calibri"/>
              </a:rPr>
              <a:t>Θ</a:t>
            </a:r>
            <a:r>
              <a:rPr lang="en-US" sz="2000" b="1" dirty="0" smtClean="0">
                <a:latin typeface="Calibri"/>
                <a:cs typeface="Calibri"/>
              </a:rPr>
              <a:t> ≥ 5</a:t>
            </a:r>
            <a:r>
              <a:rPr lang="en-US" sz="2000" b="1" baseline="30000" dirty="0" smtClean="0">
                <a:latin typeface="Calibri"/>
                <a:cs typeface="Calibri"/>
              </a:rPr>
              <a:t>o</a:t>
            </a:r>
            <a:endParaRPr lang="en-US" sz="2000" b="1" baseline="30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478088" y="76200"/>
            <a:ext cx="52181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3200" b="1" i="1" dirty="0">
                <a:solidFill>
                  <a:srgbClr val="FF0000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Verdana" pitchFamily="28" charset="0"/>
              </a:rPr>
              <a:t>CLAS12</a:t>
            </a:r>
            <a:r>
              <a:rPr lang="en-US" sz="3200" b="1" i="1" dirty="0">
                <a:solidFill>
                  <a:srgbClr val="FF0000"/>
                </a:solidFill>
                <a:latin typeface="Verdana" pitchFamily="28" charset="0"/>
              </a:rPr>
              <a:t> </a:t>
            </a:r>
            <a:r>
              <a:rPr lang="en-US" sz="3200" b="1" i="1" dirty="0">
                <a:latin typeface="Verdana" pitchFamily="28" charset="0"/>
              </a:rPr>
              <a:t>-</a:t>
            </a:r>
            <a:r>
              <a:rPr lang="en-US" sz="3200" b="1" i="1" dirty="0">
                <a:solidFill>
                  <a:srgbClr val="FF0000"/>
                </a:solidFill>
                <a:latin typeface="Verdana" pitchFamily="28" charset="0"/>
              </a:rPr>
              <a:t> </a:t>
            </a:r>
            <a:r>
              <a:rPr lang="en-US" sz="3200" b="1" dirty="0">
                <a:solidFill>
                  <a:srgbClr val="000090"/>
                </a:solidFill>
                <a:latin typeface="Verdana" pitchFamily="28" charset="0"/>
              </a:rPr>
              <a:t>Institutions</a:t>
            </a:r>
            <a:endParaRPr lang="en-US" sz="3200" b="1" i="1" dirty="0">
              <a:solidFill>
                <a:srgbClr val="FF0000"/>
              </a:solidFill>
              <a:latin typeface="Verdana" pitchFamily="2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400" y="1382713"/>
            <a:ext cx="8610600" cy="4359275"/>
            <a:chOff x="96" y="480"/>
            <a:chExt cx="5424" cy="2746"/>
          </a:xfrm>
        </p:grpSpPr>
        <p:pic>
          <p:nvPicPr>
            <p:cNvPr id="16394" name="Picture 7" descr="2001world-cia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" y="480"/>
              <a:ext cx="5424" cy="2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5" name="Picture 8" descr="france_image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90" y="1002"/>
              <a:ext cx="150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6" name="Picture 9" descr="italy_flag"/>
            <p:cNvPicPr preferRelativeResize="0"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0" y="1090"/>
              <a:ext cx="150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7" name="Picture 10" descr="russia_flag"/>
            <p:cNvPicPr preferRelativeResize="0"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20" y="768"/>
              <a:ext cx="150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8" name="Picture 12" descr="usa_flag"/>
            <p:cNvPicPr preferRelativeResize="0"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12" y="1228"/>
              <a:ext cx="150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9" name="Picture 13" descr="armenia_flag"/>
            <p:cNvPicPr preferRelativeResize="0"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16" y="1008"/>
              <a:ext cx="150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0" name="Picture 17" descr="korea_flag"/>
            <p:cNvPicPr preferRelativeResize="0"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368" y="1271"/>
              <a:ext cx="150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1" name="Picture 18" descr="unionfla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752" y="3120"/>
              <a:ext cx="127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2" name="Oval 19"/>
            <p:cNvSpPr>
              <a:spLocks noChangeArrowheads="1"/>
            </p:cNvSpPr>
            <p:nvPr/>
          </p:nvSpPr>
          <p:spPr bwMode="auto">
            <a:xfrm flipH="1" flipV="1">
              <a:off x="1104" y="110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3" name="Oval 20"/>
            <p:cNvSpPr>
              <a:spLocks noChangeArrowheads="1"/>
            </p:cNvSpPr>
            <p:nvPr/>
          </p:nvSpPr>
          <p:spPr bwMode="auto">
            <a:xfrm flipH="1" flipV="1">
              <a:off x="960" y="12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4" name="Oval 21"/>
            <p:cNvSpPr>
              <a:spLocks noChangeArrowheads="1"/>
            </p:cNvSpPr>
            <p:nvPr/>
          </p:nvSpPr>
          <p:spPr bwMode="auto">
            <a:xfrm flipH="1" flipV="1">
              <a:off x="1248" y="134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5" name="Oval 22"/>
            <p:cNvSpPr>
              <a:spLocks noChangeArrowheads="1"/>
            </p:cNvSpPr>
            <p:nvPr/>
          </p:nvSpPr>
          <p:spPr bwMode="auto">
            <a:xfrm flipH="1" flipV="1">
              <a:off x="1042" y="125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6" name="Oval 23"/>
            <p:cNvSpPr>
              <a:spLocks noChangeArrowheads="1"/>
            </p:cNvSpPr>
            <p:nvPr/>
          </p:nvSpPr>
          <p:spPr bwMode="auto">
            <a:xfrm flipH="1" flipV="1">
              <a:off x="1392" y="110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7" name="Oval 24"/>
            <p:cNvSpPr>
              <a:spLocks noChangeArrowheads="1"/>
            </p:cNvSpPr>
            <p:nvPr/>
          </p:nvSpPr>
          <p:spPr bwMode="auto">
            <a:xfrm flipH="1" flipV="1">
              <a:off x="1440" y="115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8" name="Oval 25"/>
            <p:cNvSpPr>
              <a:spLocks noChangeArrowheads="1"/>
            </p:cNvSpPr>
            <p:nvPr/>
          </p:nvSpPr>
          <p:spPr bwMode="auto">
            <a:xfrm flipH="1" flipV="1">
              <a:off x="1635" y="108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9" name="Oval 26"/>
            <p:cNvSpPr>
              <a:spLocks noChangeArrowheads="1"/>
            </p:cNvSpPr>
            <p:nvPr/>
          </p:nvSpPr>
          <p:spPr bwMode="auto">
            <a:xfrm flipH="1" flipV="1">
              <a:off x="1632" y="114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0" name="Oval 28"/>
            <p:cNvSpPr>
              <a:spLocks noChangeArrowheads="1"/>
            </p:cNvSpPr>
            <p:nvPr/>
          </p:nvSpPr>
          <p:spPr bwMode="auto">
            <a:xfrm flipH="1" flipV="1">
              <a:off x="1557" y="111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1" name="Oval 29"/>
            <p:cNvSpPr>
              <a:spLocks noChangeArrowheads="1"/>
            </p:cNvSpPr>
            <p:nvPr/>
          </p:nvSpPr>
          <p:spPr bwMode="auto">
            <a:xfrm flipH="1" flipV="1">
              <a:off x="1551" y="11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2" name="Oval 30"/>
            <p:cNvSpPr>
              <a:spLocks noChangeArrowheads="1"/>
            </p:cNvSpPr>
            <p:nvPr/>
          </p:nvSpPr>
          <p:spPr bwMode="auto">
            <a:xfrm flipH="1" flipV="1">
              <a:off x="1512" y="116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3" name="Oval 31"/>
            <p:cNvSpPr>
              <a:spLocks noChangeArrowheads="1"/>
            </p:cNvSpPr>
            <p:nvPr/>
          </p:nvSpPr>
          <p:spPr bwMode="auto">
            <a:xfrm flipH="1" flipV="1">
              <a:off x="1494" y="117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4" name="Oval 32"/>
            <p:cNvSpPr>
              <a:spLocks noChangeArrowheads="1"/>
            </p:cNvSpPr>
            <p:nvPr/>
          </p:nvSpPr>
          <p:spPr bwMode="auto">
            <a:xfrm flipH="1" flipV="1">
              <a:off x="1476" y="137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5" name="Oval 33"/>
            <p:cNvSpPr>
              <a:spLocks noChangeArrowheads="1"/>
            </p:cNvSpPr>
            <p:nvPr/>
          </p:nvSpPr>
          <p:spPr bwMode="auto">
            <a:xfrm flipH="1" flipV="1">
              <a:off x="1434" y="132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6" name="Oval 34"/>
            <p:cNvSpPr>
              <a:spLocks noChangeArrowheads="1"/>
            </p:cNvSpPr>
            <p:nvPr/>
          </p:nvSpPr>
          <p:spPr bwMode="auto">
            <a:xfrm flipH="1" flipV="1">
              <a:off x="1497" y="125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7" name="Oval 35"/>
            <p:cNvSpPr>
              <a:spLocks noChangeArrowheads="1"/>
            </p:cNvSpPr>
            <p:nvPr/>
          </p:nvSpPr>
          <p:spPr bwMode="auto">
            <a:xfrm flipH="1" flipV="1">
              <a:off x="1563" y="120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8" name="Oval 36"/>
            <p:cNvSpPr>
              <a:spLocks noChangeArrowheads="1"/>
            </p:cNvSpPr>
            <p:nvPr/>
          </p:nvSpPr>
          <p:spPr bwMode="auto">
            <a:xfrm flipH="1" flipV="1">
              <a:off x="1563" y="118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9" name="Oval 37"/>
            <p:cNvSpPr>
              <a:spLocks noChangeArrowheads="1"/>
            </p:cNvSpPr>
            <p:nvPr/>
          </p:nvSpPr>
          <p:spPr bwMode="auto">
            <a:xfrm flipH="1" flipV="1">
              <a:off x="1467" y="126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0" name="Oval 38"/>
            <p:cNvSpPr>
              <a:spLocks noChangeArrowheads="1"/>
            </p:cNvSpPr>
            <p:nvPr/>
          </p:nvSpPr>
          <p:spPr bwMode="auto">
            <a:xfrm flipH="1" flipV="1">
              <a:off x="1488" y="12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1" name="Oval 39"/>
            <p:cNvSpPr>
              <a:spLocks noChangeArrowheads="1"/>
            </p:cNvSpPr>
            <p:nvPr/>
          </p:nvSpPr>
          <p:spPr bwMode="auto">
            <a:xfrm flipH="1" flipV="1">
              <a:off x="1536" y="12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2" name="Oval 40"/>
            <p:cNvSpPr>
              <a:spLocks noChangeArrowheads="1"/>
            </p:cNvSpPr>
            <p:nvPr/>
          </p:nvSpPr>
          <p:spPr bwMode="auto">
            <a:xfrm flipH="1" flipV="1">
              <a:off x="1548" y="122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3" name="Oval 41"/>
            <p:cNvSpPr>
              <a:spLocks noChangeArrowheads="1"/>
            </p:cNvSpPr>
            <p:nvPr/>
          </p:nvSpPr>
          <p:spPr bwMode="auto">
            <a:xfrm flipH="1" flipV="1">
              <a:off x="1518" y="123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4" name="Oval 42"/>
            <p:cNvSpPr>
              <a:spLocks noChangeArrowheads="1"/>
            </p:cNvSpPr>
            <p:nvPr/>
          </p:nvSpPr>
          <p:spPr bwMode="auto">
            <a:xfrm flipH="1" flipV="1">
              <a:off x="1536" y="12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5" name="Oval 43"/>
            <p:cNvSpPr>
              <a:spLocks noChangeArrowheads="1"/>
            </p:cNvSpPr>
            <p:nvPr/>
          </p:nvSpPr>
          <p:spPr bwMode="auto">
            <a:xfrm flipH="1" flipV="1">
              <a:off x="1518" y="125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6" name="Oval 44"/>
            <p:cNvSpPr>
              <a:spLocks noChangeArrowheads="1"/>
            </p:cNvSpPr>
            <p:nvPr/>
          </p:nvSpPr>
          <p:spPr bwMode="auto">
            <a:xfrm flipH="1" flipV="1">
              <a:off x="1488" y="12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7" name="Oval 45"/>
            <p:cNvSpPr>
              <a:spLocks noChangeArrowheads="1"/>
            </p:cNvSpPr>
            <p:nvPr/>
          </p:nvSpPr>
          <p:spPr bwMode="auto">
            <a:xfrm flipH="1" flipV="1">
              <a:off x="1458" y="125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8" name="Oval 46"/>
            <p:cNvSpPr>
              <a:spLocks noChangeArrowheads="1"/>
            </p:cNvSpPr>
            <p:nvPr/>
          </p:nvSpPr>
          <p:spPr bwMode="auto">
            <a:xfrm flipH="1" flipV="1">
              <a:off x="2640" y="86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9" name="Oval 47"/>
            <p:cNvSpPr>
              <a:spLocks noChangeArrowheads="1"/>
            </p:cNvSpPr>
            <p:nvPr/>
          </p:nvSpPr>
          <p:spPr bwMode="auto">
            <a:xfrm flipH="1" flipV="1">
              <a:off x="2613" y="86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0" name="Oval 48"/>
            <p:cNvSpPr>
              <a:spLocks noChangeArrowheads="1"/>
            </p:cNvSpPr>
            <p:nvPr/>
          </p:nvSpPr>
          <p:spPr bwMode="auto">
            <a:xfrm flipH="1" flipV="1">
              <a:off x="2665" y="103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1" name="Oval 49"/>
            <p:cNvSpPr>
              <a:spLocks noChangeArrowheads="1"/>
            </p:cNvSpPr>
            <p:nvPr/>
          </p:nvSpPr>
          <p:spPr bwMode="auto">
            <a:xfrm flipH="1" flipV="1">
              <a:off x="2663" y="100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2" name="Oval 50"/>
            <p:cNvSpPr>
              <a:spLocks noChangeArrowheads="1"/>
            </p:cNvSpPr>
            <p:nvPr/>
          </p:nvSpPr>
          <p:spPr bwMode="auto">
            <a:xfrm flipH="1" flipV="1">
              <a:off x="2786" y="106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3" name="Oval 51"/>
            <p:cNvSpPr>
              <a:spLocks noChangeArrowheads="1"/>
            </p:cNvSpPr>
            <p:nvPr/>
          </p:nvSpPr>
          <p:spPr bwMode="auto">
            <a:xfrm flipH="1" flipV="1">
              <a:off x="2815" y="11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4" name="Oval 52"/>
            <p:cNvSpPr>
              <a:spLocks noChangeArrowheads="1"/>
            </p:cNvSpPr>
            <p:nvPr/>
          </p:nvSpPr>
          <p:spPr bwMode="auto">
            <a:xfrm flipH="1" flipV="1">
              <a:off x="3072" y="88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5" name="Oval 53"/>
            <p:cNvSpPr>
              <a:spLocks noChangeArrowheads="1"/>
            </p:cNvSpPr>
            <p:nvPr/>
          </p:nvSpPr>
          <p:spPr bwMode="auto">
            <a:xfrm flipH="1" flipV="1">
              <a:off x="3046" y="86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6" name="Oval 54"/>
            <p:cNvSpPr>
              <a:spLocks noChangeArrowheads="1"/>
            </p:cNvSpPr>
            <p:nvPr/>
          </p:nvSpPr>
          <p:spPr bwMode="auto">
            <a:xfrm flipH="1" flipV="1">
              <a:off x="3264" y="112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7" name="Oval 55"/>
            <p:cNvSpPr>
              <a:spLocks noChangeArrowheads="1"/>
            </p:cNvSpPr>
            <p:nvPr/>
          </p:nvSpPr>
          <p:spPr bwMode="auto">
            <a:xfrm flipH="1" flipV="1">
              <a:off x="4416" y="12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8" name="Oval 51"/>
            <p:cNvSpPr>
              <a:spLocks noChangeArrowheads="1"/>
            </p:cNvSpPr>
            <p:nvPr/>
          </p:nvSpPr>
          <p:spPr bwMode="auto">
            <a:xfrm flipH="1" flipV="1">
              <a:off x="2832" y="106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9" name="Oval 51"/>
            <p:cNvSpPr>
              <a:spLocks noChangeArrowheads="1"/>
            </p:cNvSpPr>
            <p:nvPr/>
          </p:nvSpPr>
          <p:spPr bwMode="auto">
            <a:xfrm flipH="1" flipV="1">
              <a:off x="2784" y="111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40" name="Oval 49"/>
            <p:cNvSpPr>
              <a:spLocks noChangeArrowheads="1"/>
            </p:cNvSpPr>
            <p:nvPr/>
          </p:nvSpPr>
          <p:spPr bwMode="auto">
            <a:xfrm flipH="1" flipV="1">
              <a:off x="2688" y="101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41" name="Oval 51"/>
            <p:cNvSpPr>
              <a:spLocks noChangeArrowheads="1"/>
            </p:cNvSpPr>
            <p:nvPr/>
          </p:nvSpPr>
          <p:spPr bwMode="auto">
            <a:xfrm flipH="1" flipV="1">
              <a:off x="2832" y="109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42" name="Oval 32"/>
            <p:cNvSpPr>
              <a:spLocks noChangeArrowheads="1"/>
            </p:cNvSpPr>
            <p:nvPr/>
          </p:nvSpPr>
          <p:spPr bwMode="auto">
            <a:xfrm flipH="1" flipV="1">
              <a:off x="1623" y="2389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43" name="Oval 50"/>
            <p:cNvSpPr>
              <a:spLocks noChangeArrowheads="1"/>
            </p:cNvSpPr>
            <p:nvPr/>
          </p:nvSpPr>
          <p:spPr bwMode="auto">
            <a:xfrm flipH="1" flipV="1">
              <a:off x="2810" y="107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44" name="Oval 53"/>
            <p:cNvSpPr>
              <a:spLocks noChangeArrowheads="1"/>
            </p:cNvSpPr>
            <p:nvPr/>
          </p:nvSpPr>
          <p:spPr bwMode="auto">
            <a:xfrm flipH="1" flipV="1">
              <a:off x="3072" y="85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388" name="Oval 56"/>
          <p:cNvSpPr>
            <a:spLocks noChangeArrowheads="1"/>
          </p:cNvSpPr>
          <p:nvPr/>
        </p:nvSpPr>
        <p:spPr bwMode="auto">
          <a:xfrm flipH="1" flipV="1">
            <a:off x="1497013" y="258921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9" name="Rectangle 57"/>
          <p:cNvSpPr>
            <a:spLocks noChangeArrowheads="1"/>
          </p:cNvSpPr>
          <p:nvPr/>
        </p:nvSpPr>
        <p:spPr bwMode="auto">
          <a:xfrm>
            <a:off x="7467600" y="5513388"/>
            <a:ext cx="3048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Rectangle 58"/>
          <p:cNvSpPr>
            <a:spLocks noChangeArrowheads="1"/>
          </p:cNvSpPr>
          <p:nvPr/>
        </p:nvSpPr>
        <p:spPr bwMode="auto">
          <a:xfrm>
            <a:off x="8077200" y="53721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Rectangle 59"/>
          <p:cNvSpPr>
            <a:spLocks noChangeArrowheads="1"/>
          </p:cNvSpPr>
          <p:nvPr/>
        </p:nvSpPr>
        <p:spPr bwMode="auto">
          <a:xfrm>
            <a:off x="76200" y="1219200"/>
            <a:ext cx="11430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2" name="Picture 60" descr="unionflag"/>
          <p:cNvPicPr preferRelativeResize="0"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76675" y="1931988"/>
            <a:ext cx="2381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6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74938" y="4287838"/>
            <a:ext cx="196850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i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/>
                  </a:outerShdw>
                </a:effectLst>
                <a:ea typeface="+mj-ea"/>
                <a:cs typeface="+mj-cs"/>
              </a:rPr>
              <a:t>CLAS12</a:t>
            </a:r>
            <a:r>
              <a:rPr lang="en-US" sz="4000" i="1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000" dirty="0" smtClean="0">
                <a:solidFill>
                  <a:srgbClr val="000090"/>
                </a:solidFill>
                <a:ea typeface="+mj-ea"/>
                <a:cs typeface="+mj-cs"/>
              </a:rPr>
              <a:t>- Institutions</a:t>
            </a:r>
            <a:endParaRPr lang="en-US" sz="4000" dirty="0">
              <a:solidFill>
                <a:srgbClr val="000090"/>
              </a:solidFill>
              <a:ea typeface="+mj-ea"/>
              <a:cs typeface="+mj-cs"/>
            </a:endParaRP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207963" y="1981200"/>
            <a:ext cx="26828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400" b="1" i="1" u="sng">
                <a:solidFill>
                  <a:srgbClr val="000090"/>
                </a:solidFill>
                <a:latin typeface="Calibri" charset="0"/>
              </a:rPr>
              <a:t>France: </a:t>
            </a:r>
          </a:p>
          <a:p>
            <a:pPr defTabSz="457200"/>
            <a:r>
              <a:rPr lang="en-US" sz="1200">
                <a:solidFill>
                  <a:srgbClr val="000090"/>
                </a:solidFill>
                <a:latin typeface="Calibri" charset="0"/>
              </a:rPr>
              <a:t> - Grenoble University,  IN2P3, Grenoble</a:t>
            </a:r>
          </a:p>
          <a:p>
            <a:pPr defTabSz="457200"/>
            <a:r>
              <a:rPr lang="en-US" sz="1200">
                <a:solidFill>
                  <a:srgbClr val="000090"/>
                </a:solidFill>
                <a:latin typeface="Calibri" charset="0"/>
              </a:rPr>
              <a:t> - Orsay University, IN2P3, Paris</a:t>
            </a:r>
          </a:p>
          <a:p>
            <a:pPr defTabSz="457200"/>
            <a:r>
              <a:rPr lang="en-US" sz="1200">
                <a:solidFill>
                  <a:srgbClr val="000090"/>
                </a:solidFill>
                <a:latin typeface="Calibri" charset="0"/>
              </a:rPr>
              <a:t> - CEA Saclay, IRFU, Paris </a:t>
            </a:r>
          </a:p>
        </p:txBody>
      </p:sp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207963" y="1066800"/>
            <a:ext cx="24463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lvl="1" defTabSz="457200"/>
            <a:r>
              <a:rPr lang="en-US" sz="1400" b="1" i="1" u="sng">
                <a:solidFill>
                  <a:srgbClr val="000090"/>
                </a:solidFill>
                <a:latin typeface="Calibri" charset="0"/>
              </a:rPr>
              <a:t>Armenia:</a:t>
            </a:r>
          </a:p>
          <a:p>
            <a:pPr marL="0" lvl="1" defTabSz="457200"/>
            <a:r>
              <a:rPr lang="en-US" sz="1200">
                <a:solidFill>
                  <a:srgbClr val="000090"/>
                </a:solidFill>
                <a:latin typeface="Calibri" charset="0"/>
              </a:rPr>
              <a:t> - Yerevan Physics Institute, Yerevan</a:t>
            </a:r>
          </a:p>
        </p:txBody>
      </p:sp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239713" y="5486400"/>
            <a:ext cx="22733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400" b="1" i="1" u="sng">
                <a:solidFill>
                  <a:srgbClr val="000090"/>
                </a:solidFill>
                <a:latin typeface="Calibri" charset="0"/>
              </a:rPr>
              <a:t>United Kingdom: </a:t>
            </a:r>
          </a:p>
          <a:p>
            <a:pPr defTabSz="457200"/>
            <a:r>
              <a:rPr lang="en-US" sz="1200">
                <a:solidFill>
                  <a:srgbClr val="000090"/>
                </a:solidFill>
                <a:latin typeface="Calibri" charset="0"/>
              </a:rPr>
              <a:t>- Edinburgh University, Edinburgh</a:t>
            </a:r>
          </a:p>
          <a:p>
            <a:pPr defTabSz="457200"/>
            <a:r>
              <a:rPr lang="en-US" sz="1200">
                <a:solidFill>
                  <a:srgbClr val="000090"/>
                </a:solidFill>
                <a:latin typeface="Calibri" charset="0"/>
              </a:rPr>
              <a:t>- Glasgow University, Glasgow</a:t>
            </a:r>
          </a:p>
        </p:txBody>
      </p:sp>
      <p:sp>
        <p:nvSpPr>
          <p:cNvPr id="17414" name="TextBox 9"/>
          <p:cNvSpPr txBox="1">
            <a:spLocks noChangeArrowheads="1"/>
          </p:cNvSpPr>
          <p:nvPr/>
        </p:nvSpPr>
        <p:spPr bwMode="auto">
          <a:xfrm>
            <a:off x="236538" y="4648200"/>
            <a:ext cx="4678362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400" b="1" i="1" u="sng">
                <a:solidFill>
                  <a:srgbClr val="000090"/>
                </a:solidFill>
                <a:latin typeface="Calibri" charset="0"/>
              </a:rPr>
              <a:t>Russian Federation: </a:t>
            </a:r>
          </a:p>
          <a:p>
            <a:pPr defTabSz="457200"/>
            <a:r>
              <a:rPr lang="en-US" sz="1200">
                <a:solidFill>
                  <a:srgbClr val="000090"/>
                </a:solidFill>
                <a:latin typeface="Calibri" charset="0"/>
              </a:rPr>
              <a:t>- MSU, Skobeltsin Institute for Nuclear Physics, Moscow</a:t>
            </a:r>
          </a:p>
          <a:p>
            <a:pPr defTabSz="457200"/>
            <a:r>
              <a:rPr lang="en-US" sz="1200">
                <a:solidFill>
                  <a:srgbClr val="000090"/>
                </a:solidFill>
                <a:latin typeface="Calibri" charset="0"/>
              </a:rPr>
              <a:t>- MSU, Institute for High Energy Physics, SiLab, Moscow</a:t>
            </a:r>
          </a:p>
          <a:p>
            <a:pPr defTabSz="457200"/>
            <a:r>
              <a:rPr lang="en-US" sz="1200">
                <a:solidFill>
                  <a:srgbClr val="000090"/>
                </a:solidFill>
                <a:latin typeface="Calibri" charset="0"/>
              </a:rPr>
              <a:t>- Institute for Theoretical and Experimental Physics, Moscow   </a:t>
            </a:r>
          </a:p>
        </p:txBody>
      </p:sp>
      <p:sp>
        <p:nvSpPr>
          <p:cNvPr id="17415" name="TextBox 10"/>
          <p:cNvSpPr txBox="1">
            <a:spLocks noChangeArrowheads="1"/>
          </p:cNvSpPr>
          <p:nvPr/>
        </p:nvSpPr>
        <p:spPr bwMode="auto">
          <a:xfrm>
            <a:off x="223838" y="2819400"/>
            <a:ext cx="241617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400" b="1" i="1" u="sng">
                <a:solidFill>
                  <a:srgbClr val="000090"/>
                </a:solidFill>
                <a:latin typeface="Calibri" charset="0"/>
              </a:rPr>
              <a:t>Italy: </a:t>
            </a:r>
          </a:p>
          <a:p>
            <a:pPr defTabSz="457200"/>
            <a:r>
              <a:rPr lang="en-US" sz="1200">
                <a:solidFill>
                  <a:srgbClr val="000090"/>
                </a:solidFill>
                <a:latin typeface="Calibri" charset="0"/>
              </a:rPr>
              <a:t>- INFN - LNF, Roma</a:t>
            </a:r>
          </a:p>
          <a:p>
            <a:pPr defTabSz="457200"/>
            <a:r>
              <a:rPr lang="en-US" sz="1200">
                <a:solidFill>
                  <a:srgbClr val="000090"/>
                </a:solidFill>
                <a:latin typeface="Calibri" charset="0"/>
              </a:rPr>
              <a:t>- INFN - Genova, Genova</a:t>
            </a:r>
          </a:p>
          <a:p>
            <a:pPr defTabSz="457200">
              <a:buFontTx/>
              <a:buChar char="-"/>
            </a:pPr>
            <a:r>
              <a:rPr lang="en-US" sz="1200">
                <a:solidFill>
                  <a:srgbClr val="000090"/>
                </a:solidFill>
                <a:latin typeface="Calibri" charset="0"/>
              </a:rPr>
              <a:t> INFN - University Bari, Bari</a:t>
            </a:r>
          </a:p>
          <a:p>
            <a:pPr defTabSz="457200">
              <a:buFontTx/>
              <a:buChar char="-"/>
            </a:pPr>
            <a:r>
              <a:rPr lang="en-US" sz="1200">
                <a:solidFill>
                  <a:srgbClr val="000090"/>
                </a:solidFill>
                <a:latin typeface="Calibri" charset="0"/>
              </a:rPr>
              <a:t> INFN - University Ferrara, Ferrara</a:t>
            </a:r>
          </a:p>
          <a:p>
            <a:pPr defTabSz="457200"/>
            <a:r>
              <a:rPr lang="en-US" sz="1200">
                <a:solidFill>
                  <a:srgbClr val="000090"/>
                </a:solidFill>
                <a:latin typeface="Calibri" charset="0"/>
              </a:rPr>
              <a:t>- INFN - ISS, Roma</a:t>
            </a:r>
          </a:p>
          <a:p>
            <a:pPr defTabSz="457200"/>
            <a:r>
              <a:rPr lang="en-US" sz="1200">
                <a:solidFill>
                  <a:srgbClr val="000090"/>
                </a:solidFill>
                <a:latin typeface="Calibri" charset="0"/>
              </a:rPr>
              <a:t>- INFN - Roma II, Tor Vergata, Roma</a:t>
            </a:r>
          </a:p>
        </p:txBody>
      </p:sp>
      <p:sp>
        <p:nvSpPr>
          <p:cNvPr id="17416" name="TextBox 11"/>
          <p:cNvSpPr txBox="1">
            <a:spLocks noChangeArrowheads="1"/>
          </p:cNvSpPr>
          <p:nvPr/>
        </p:nvSpPr>
        <p:spPr bwMode="auto">
          <a:xfrm>
            <a:off x="238125" y="4191000"/>
            <a:ext cx="26955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400" b="1" i="1" u="sng">
                <a:solidFill>
                  <a:srgbClr val="000090"/>
                </a:solidFill>
                <a:latin typeface="Calibri" charset="0"/>
              </a:rPr>
              <a:t>Republic of Korea:</a:t>
            </a:r>
          </a:p>
          <a:p>
            <a:pPr defTabSz="457200"/>
            <a:r>
              <a:rPr lang="en-US" sz="1200">
                <a:solidFill>
                  <a:srgbClr val="000090"/>
                </a:solidFill>
                <a:latin typeface="Calibri" charset="0"/>
              </a:rPr>
              <a:t>- Kyungpook National University, Daegu </a:t>
            </a:r>
          </a:p>
        </p:txBody>
      </p:sp>
      <p:sp>
        <p:nvSpPr>
          <p:cNvPr id="17417" name="TextBox 12"/>
          <p:cNvSpPr txBox="1">
            <a:spLocks noChangeArrowheads="1"/>
          </p:cNvSpPr>
          <p:nvPr/>
        </p:nvSpPr>
        <p:spPr bwMode="auto">
          <a:xfrm>
            <a:off x="4876800" y="1219200"/>
            <a:ext cx="35433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400" b="1" i="1" u="sng">
                <a:solidFill>
                  <a:srgbClr val="000090"/>
                </a:solidFill>
                <a:latin typeface="Calibri" charset="0"/>
              </a:rPr>
              <a:t>United States of America: </a:t>
            </a:r>
            <a:endParaRPr lang="en-US" sz="1200" b="1" i="1">
              <a:solidFill>
                <a:srgbClr val="000090"/>
              </a:solidFill>
              <a:latin typeface="Calibri" charset="0"/>
            </a:endParaRPr>
          </a:p>
          <a:p>
            <a:pPr defTabSz="457200">
              <a:buFontTx/>
              <a:buChar char="-"/>
            </a:pPr>
            <a:r>
              <a:rPr lang="en-US" sz="1200">
                <a:solidFill>
                  <a:srgbClr val="000090"/>
                </a:solidFill>
                <a:latin typeface="Calibri" charset="0"/>
              </a:rPr>
              <a:t> Argonne National Laboratory, Argonne, Il</a:t>
            </a:r>
          </a:p>
          <a:p>
            <a:pPr defTabSz="457200">
              <a:buFontTx/>
              <a:buChar char="-"/>
            </a:pPr>
            <a:r>
              <a:rPr lang="en-US" sz="1200">
                <a:solidFill>
                  <a:srgbClr val="000090"/>
                </a:solidFill>
                <a:latin typeface="Calibri" charset="0"/>
              </a:rPr>
              <a:t> California State University, Dominguez Hills, CA</a:t>
            </a:r>
          </a:p>
          <a:p>
            <a:pPr defTabSz="457200"/>
            <a:r>
              <a:rPr lang="en-US" sz="1200">
                <a:solidFill>
                  <a:srgbClr val="000090"/>
                </a:solidFill>
                <a:latin typeface="Calibri" charset="0"/>
              </a:rPr>
              <a:t>- Catholic University of America, Washington, DC</a:t>
            </a:r>
          </a:p>
          <a:p>
            <a:pPr defTabSz="457200"/>
            <a:r>
              <a:rPr lang="en-US" sz="1200">
                <a:solidFill>
                  <a:srgbClr val="000090"/>
                </a:solidFill>
                <a:latin typeface="Calibri" charset="0"/>
              </a:rPr>
              <a:t>- College of William and Mary, Williamsburg, VA</a:t>
            </a:r>
          </a:p>
          <a:p>
            <a:pPr defTabSz="457200"/>
            <a:r>
              <a:rPr lang="en-US" sz="1200">
                <a:solidFill>
                  <a:srgbClr val="000090"/>
                </a:solidFill>
                <a:latin typeface="Calibri" charset="0"/>
              </a:rPr>
              <a:t>- Christopher Newport University, Newport News, VA</a:t>
            </a:r>
          </a:p>
          <a:p>
            <a:pPr defTabSz="457200"/>
            <a:r>
              <a:rPr lang="en-US" sz="1200">
                <a:solidFill>
                  <a:srgbClr val="000090"/>
                </a:solidFill>
                <a:latin typeface="Calibri" charset="0"/>
              </a:rPr>
              <a:t>- Fairfield University, Fairfield, CT</a:t>
            </a:r>
          </a:p>
          <a:p>
            <a:pPr defTabSz="457200">
              <a:buFontTx/>
              <a:buChar char="-"/>
            </a:pPr>
            <a:r>
              <a:rPr lang="en-US" sz="1200">
                <a:solidFill>
                  <a:srgbClr val="000090"/>
                </a:solidFill>
                <a:latin typeface="Calibri" charset="0"/>
              </a:rPr>
              <a:t> Florida International University, Miami, FL</a:t>
            </a:r>
          </a:p>
          <a:p>
            <a:pPr defTabSz="457200">
              <a:buFontTx/>
              <a:buChar char="-"/>
            </a:pPr>
            <a:r>
              <a:rPr lang="en-US" sz="1200">
                <a:solidFill>
                  <a:srgbClr val="000090"/>
                </a:solidFill>
                <a:latin typeface="Calibri" charset="0"/>
              </a:rPr>
              <a:t> Hampton University, Hampton, VA</a:t>
            </a:r>
          </a:p>
          <a:p>
            <a:pPr defTabSz="457200"/>
            <a:r>
              <a:rPr lang="en-US" sz="1200">
                <a:solidFill>
                  <a:srgbClr val="000090"/>
                </a:solidFill>
                <a:latin typeface="Calibri" charset="0"/>
              </a:rPr>
              <a:t>- Idaho State University, Pocatella, ID</a:t>
            </a:r>
          </a:p>
          <a:p>
            <a:pPr defTabSz="457200"/>
            <a:r>
              <a:rPr lang="en-US" sz="1200">
                <a:solidFill>
                  <a:srgbClr val="000090"/>
                </a:solidFill>
                <a:latin typeface="Calibri" charset="0"/>
              </a:rPr>
              <a:t>- James Madison University, Harrisionburg, VA</a:t>
            </a:r>
          </a:p>
          <a:p>
            <a:pPr defTabSz="457200"/>
            <a:r>
              <a:rPr lang="en-US" sz="1200">
                <a:solidFill>
                  <a:srgbClr val="000090"/>
                </a:solidFill>
                <a:latin typeface="Calibri" charset="0"/>
              </a:rPr>
              <a:t>- Norfolk State University, Norfolk, VA</a:t>
            </a:r>
          </a:p>
          <a:p>
            <a:pPr defTabSz="457200"/>
            <a:r>
              <a:rPr lang="en-US" sz="1200">
                <a:solidFill>
                  <a:srgbClr val="000090"/>
                </a:solidFill>
                <a:latin typeface="Calibri" charset="0"/>
              </a:rPr>
              <a:t>- Ohio University, Athens, OH</a:t>
            </a:r>
          </a:p>
          <a:p>
            <a:pPr defTabSz="457200"/>
            <a:r>
              <a:rPr lang="en-US" sz="1200">
                <a:solidFill>
                  <a:srgbClr val="000090"/>
                </a:solidFill>
                <a:latin typeface="Calibri" charset="0"/>
              </a:rPr>
              <a:t>- Old Dominion University, Norfolk, VA</a:t>
            </a:r>
          </a:p>
          <a:p>
            <a:pPr defTabSz="457200"/>
            <a:r>
              <a:rPr lang="en-US" sz="1200">
                <a:solidFill>
                  <a:srgbClr val="000090"/>
                </a:solidFill>
                <a:latin typeface="Calibri" charset="0"/>
              </a:rPr>
              <a:t>- Rensselaer Polytechnic Institute, Troy, NY</a:t>
            </a:r>
          </a:p>
          <a:p>
            <a:pPr defTabSz="457200"/>
            <a:r>
              <a:rPr lang="en-US" sz="1200">
                <a:solidFill>
                  <a:srgbClr val="000090"/>
                </a:solidFill>
                <a:latin typeface="Calibri" charset="0"/>
              </a:rPr>
              <a:t>- Temple University, Philadelphia, PA</a:t>
            </a:r>
          </a:p>
          <a:p>
            <a:pPr defTabSz="457200"/>
            <a:r>
              <a:rPr lang="en-US" sz="1200">
                <a:solidFill>
                  <a:srgbClr val="000090"/>
                </a:solidFill>
                <a:latin typeface="Calibri" charset="0"/>
              </a:rPr>
              <a:t>- Jefferson Lab, Newport News, VA</a:t>
            </a:r>
          </a:p>
          <a:p>
            <a:pPr defTabSz="457200"/>
            <a:r>
              <a:rPr lang="en-US" sz="1200">
                <a:solidFill>
                  <a:srgbClr val="000090"/>
                </a:solidFill>
                <a:latin typeface="Calibri" charset="0"/>
              </a:rPr>
              <a:t>- University of Connecticut,   Storrs, CT</a:t>
            </a:r>
          </a:p>
          <a:p>
            <a:pPr defTabSz="457200"/>
            <a:r>
              <a:rPr lang="en-US" sz="1200">
                <a:solidFill>
                  <a:srgbClr val="000090"/>
                </a:solidFill>
                <a:latin typeface="Calibri" charset="0"/>
              </a:rPr>
              <a:t>- University of New Hampshire, Durham, NH</a:t>
            </a:r>
          </a:p>
          <a:p>
            <a:pPr defTabSz="457200"/>
            <a:r>
              <a:rPr lang="en-US" sz="1200">
                <a:solidFill>
                  <a:srgbClr val="000090"/>
                </a:solidFill>
                <a:latin typeface="Calibri" charset="0"/>
              </a:rPr>
              <a:t>- University, of Richmond, Richmond, VA</a:t>
            </a:r>
          </a:p>
          <a:p>
            <a:pPr defTabSz="457200"/>
            <a:r>
              <a:rPr lang="en-US" sz="1200">
                <a:solidFill>
                  <a:srgbClr val="000090"/>
                </a:solidFill>
                <a:latin typeface="Calibri" charset="0"/>
              </a:rPr>
              <a:t>- University of South Carolina, Columbia, SC</a:t>
            </a:r>
          </a:p>
          <a:p>
            <a:pPr defTabSz="457200">
              <a:buFontTx/>
              <a:buChar char="-"/>
            </a:pPr>
            <a:r>
              <a:rPr lang="en-US" sz="1200">
                <a:solidFill>
                  <a:srgbClr val="000090"/>
                </a:solidFill>
                <a:latin typeface="Calibri" charset="0"/>
              </a:rPr>
              <a:t> University of Virginia, Charlottesville, VA</a:t>
            </a:r>
          </a:p>
        </p:txBody>
      </p:sp>
      <p:sp>
        <p:nvSpPr>
          <p:cNvPr id="17418" name="TextBox 13"/>
          <p:cNvSpPr txBox="1">
            <a:spLocks noChangeArrowheads="1"/>
          </p:cNvSpPr>
          <p:nvPr/>
        </p:nvSpPr>
        <p:spPr bwMode="auto">
          <a:xfrm>
            <a:off x="204788" y="1524000"/>
            <a:ext cx="24622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i="1" u="sng">
                <a:solidFill>
                  <a:srgbClr val="000090"/>
                </a:solidFill>
                <a:latin typeface="Calibri" charset="0"/>
                <a:ea typeface="Calibri" charset="0"/>
                <a:cs typeface="Calibri" charset="0"/>
              </a:rPr>
              <a:t>Chile</a:t>
            </a:r>
            <a:r>
              <a:rPr lang="en-US" sz="1400" i="1" u="sng">
                <a:solidFill>
                  <a:srgbClr val="000090"/>
                </a:solidFill>
                <a:latin typeface="Calibri" charset="0"/>
                <a:ea typeface="Calibri" charset="0"/>
                <a:cs typeface="Calibri" charset="0"/>
              </a:rPr>
              <a:t>: </a:t>
            </a:r>
          </a:p>
          <a:p>
            <a:r>
              <a:rPr lang="en-US" sz="1200">
                <a:solidFill>
                  <a:srgbClr val="000090"/>
                </a:solidFill>
                <a:latin typeface="Calibri" charset="0"/>
                <a:ea typeface="Calibri" charset="0"/>
                <a:cs typeface="Calibri" charset="0"/>
              </a:rPr>
              <a:t> - University Santa Maria, Valparaiso</a:t>
            </a:r>
          </a:p>
        </p:txBody>
      </p:sp>
      <p:sp>
        <p:nvSpPr>
          <p:cNvPr id="17419" name="TextBox 14"/>
          <p:cNvSpPr txBox="1">
            <a:spLocks noChangeArrowheads="1"/>
          </p:cNvSpPr>
          <p:nvPr/>
        </p:nvSpPr>
        <p:spPr bwMode="auto">
          <a:xfrm>
            <a:off x="4953000" y="5638800"/>
            <a:ext cx="2887663" cy="339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solidFill>
                  <a:srgbClr val="000090"/>
                </a:solidFill>
                <a:latin typeface="Calibri" charset="0"/>
                <a:ea typeface="Calibri" charset="0"/>
                <a:cs typeface="Calibri" charset="0"/>
              </a:rPr>
              <a:t>38 Institutions, November 2010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4788" y="1066800"/>
            <a:ext cx="8215312" cy="509746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712788"/>
          </a:xfrm>
          <a:ln>
            <a:solidFill>
              <a:srgbClr val="00009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D2D8A"/>
                </a:solidFill>
                <a:latin typeface="Tahoma" charset="0"/>
                <a:ea typeface="Tahoma" charset="0"/>
                <a:cs typeface="Tahoma" charset="0"/>
              </a:rPr>
              <a:t>Science at the Forefront of Hadron Physics</a:t>
            </a:r>
            <a:endParaRPr lang="en-US" smtClean="0">
              <a:solidFill>
                <a:schemeClr val="tx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17124" y="1377950"/>
          <a:ext cx="6705600" cy="3611880"/>
        </p:xfrm>
        <a:graphic>
          <a:graphicData uri="http://schemas.openxmlformats.org/drawingml/2006/table">
            <a:tbl>
              <a:tblPr/>
              <a:tblGrid>
                <a:gridCol w="5008966"/>
                <a:gridCol w="1696634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</a:rPr>
                        <a:t>Physics Focus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charset="0"/>
                        </a:rPr>
                        <a:t>Approved experiments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Tahoma"/>
                        </a:rPr>
                        <a:t>3D Structure of the Nucleon GPDs &amp;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Tahoma"/>
                        </a:rPr>
                        <a:t>TMDs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Tahoma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C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Tahoma"/>
                        </a:rPr>
                        <a:t>Parton Distribution 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Tahoma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C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/>
                          <a:cs typeface="Tahoma"/>
                        </a:rPr>
                        <a:t>Elastic &amp; N* Resonance Transition Form Factors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/>
                          <a:cs typeface="Tahoma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C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Tahoma"/>
                        </a:rPr>
                        <a:t>Hadron Spectroscopy as Probe of QCD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Tahoma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C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Tahoma"/>
                        </a:rPr>
                        <a:t>Hadrons &amp; Cold Nuclear Matter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Tahoma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C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Tahoma"/>
                        </a:rPr>
                        <a:t>Science beyond the Standard Model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Tahoma"/>
                        </a:rPr>
                        <a:t>HPS 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C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</a:rPr>
                        <a:t>Total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06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</a:rPr>
                        <a:t>15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062F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</a:rPr>
                        <a:t>Requested beam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06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</a:rPr>
                        <a:t>1,320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062F9"/>
                    </a:solidFill>
                  </a:tcPr>
                </a:tc>
              </a:tr>
            </a:tbl>
          </a:graphicData>
        </a:graphic>
      </p:graphicFrame>
      <p:sp>
        <p:nvSpPr>
          <p:cNvPr id="18477" name="Rectangle 5"/>
          <p:cNvSpPr>
            <a:spLocks noChangeArrowheads="1"/>
          </p:cNvSpPr>
          <p:nvPr/>
        </p:nvSpPr>
        <p:spPr bwMode="auto">
          <a:xfrm>
            <a:off x="98425" y="920750"/>
            <a:ext cx="76200" cy="77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78" name="TextBox 6"/>
          <p:cNvSpPr txBox="1">
            <a:spLocks noChangeArrowheads="1"/>
          </p:cNvSpPr>
          <p:nvPr/>
        </p:nvSpPr>
        <p:spPr bwMode="auto">
          <a:xfrm>
            <a:off x="1981200" y="5311775"/>
            <a:ext cx="5334000" cy="7080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Approved experiments correspond to</a:t>
            </a:r>
            <a:r>
              <a:rPr lang="en-US" sz="2000" dirty="0" smtClean="0">
                <a:solidFill>
                  <a:srgbClr val="FF0000"/>
                </a:solidFill>
              </a:rPr>
              <a:t> 5-6 </a:t>
            </a:r>
            <a:r>
              <a:rPr lang="en-US" sz="2000" dirty="0">
                <a:solidFill>
                  <a:srgbClr val="FF0000"/>
                </a:solidFill>
              </a:rPr>
              <a:t>years of scheduled beam operation </a:t>
            </a:r>
            <a:r>
              <a:rPr lang="en-US" sz="2000" dirty="0">
                <a:solidFill>
                  <a:srgbClr val="FFFF00"/>
                </a:solidFill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1537" name="Picture 4"/>
          <p:cNvPicPr>
            <a:picLocks noChangeAspect="1" noChangeArrowheads="1"/>
          </p:cNvPicPr>
          <p:nvPr/>
        </p:nvPicPr>
        <p:blipFill>
          <a:blip r:embed="rId3" cstate="print"/>
          <a:srcRect l="5289" t="1389" r="4807" b="2779"/>
          <a:stretch>
            <a:fillRect/>
          </a:stretch>
        </p:blipFill>
        <p:spPr bwMode="auto">
          <a:xfrm>
            <a:off x="0" y="1066800"/>
            <a:ext cx="63881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1538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smtClean="0"/>
              <a:t>12 GeV Upgrade Schedule</a:t>
            </a:r>
          </a:p>
        </p:txBody>
      </p:sp>
      <p:sp>
        <p:nvSpPr>
          <p:cNvPr id="1601539" name="TextBox 6"/>
          <p:cNvSpPr txBox="1">
            <a:spLocks noChangeArrowheads="1"/>
          </p:cNvSpPr>
          <p:nvPr/>
        </p:nvSpPr>
        <p:spPr bwMode="auto">
          <a:xfrm>
            <a:off x="6400800" y="1238250"/>
            <a:ext cx="295116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8000"/>
                </a:solidFill>
              </a:rPr>
              <a:t>Two short parasitic installation </a:t>
            </a:r>
          </a:p>
          <a:p>
            <a:r>
              <a:rPr lang="en-US" sz="1400" b="1">
                <a:solidFill>
                  <a:srgbClr val="008000"/>
                </a:solidFill>
              </a:rPr>
              <a:t>     periods in FY10</a:t>
            </a:r>
          </a:p>
          <a:p>
            <a:endParaRPr lang="en-US" sz="1400" b="1">
              <a:solidFill>
                <a:srgbClr val="008000"/>
              </a:solidFill>
            </a:endParaRPr>
          </a:p>
          <a:p>
            <a:r>
              <a:rPr lang="en-US" sz="1400" b="1">
                <a:solidFill>
                  <a:srgbClr val="008000"/>
                </a:solidFill>
              </a:rPr>
              <a:t>6-month installation</a:t>
            </a:r>
          </a:p>
          <a:p>
            <a:r>
              <a:rPr lang="en-US" sz="1400" b="1">
                <a:solidFill>
                  <a:srgbClr val="008000"/>
                </a:solidFill>
              </a:rPr>
              <a:t>     May – Oct 2011</a:t>
            </a:r>
          </a:p>
          <a:p>
            <a:endParaRPr lang="en-US" sz="1400" b="1">
              <a:solidFill>
                <a:srgbClr val="008000"/>
              </a:solidFill>
            </a:endParaRPr>
          </a:p>
          <a:p>
            <a:r>
              <a:rPr lang="en-US" sz="1400" b="1">
                <a:solidFill>
                  <a:srgbClr val="008000"/>
                </a:solidFill>
              </a:rPr>
              <a:t>12-month installation</a:t>
            </a:r>
          </a:p>
          <a:p>
            <a:r>
              <a:rPr lang="en-US" sz="1400" b="1">
                <a:solidFill>
                  <a:srgbClr val="008000"/>
                </a:solidFill>
              </a:rPr>
              <a:t>     May 2012 – May 2013</a:t>
            </a:r>
          </a:p>
          <a:p>
            <a:endParaRPr lang="en-US" sz="1400" b="1">
              <a:solidFill>
                <a:srgbClr val="008000"/>
              </a:solidFill>
            </a:endParaRPr>
          </a:p>
          <a:p>
            <a:r>
              <a:rPr lang="en-US" sz="1400" b="1">
                <a:solidFill>
                  <a:srgbClr val="008000"/>
                </a:solidFill>
              </a:rPr>
              <a:t>Hall A commissioning start</a:t>
            </a:r>
          </a:p>
          <a:p>
            <a:r>
              <a:rPr lang="en-US" sz="1400" b="1">
                <a:solidFill>
                  <a:srgbClr val="008000"/>
                </a:solidFill>
              </a:rPr>
              <a:t>     </a:t>
            </a:r>
            <a:r>
              <a:rPr lang="en-US" sz="1400" b="1"/>
              <a:t>October 2013</a:t>
            </a:r>
          </a:p>
          <a:p>
            <a:endParaRPr lang="en-US" sz="1400" b="1">
              <a:solidFill>
                <a:srgbClr val="008000"/>
              </a:solidFill>
            </a:endParaRPr>
          </a:p>
          <a:p>
            <a:r>
              <a:rPr lang="en-US" sz="1400" b="1">
                <a:solidFill>
                  <a:srgbClr val="008000"/>
                </a:solidFill>
              </a:rPr>
              <a:t>Hall D commissioning start</a:t>
            </a:r>
          </a:p>
          <a:p>
            <a:r>
              <a:rPr lang="en-US" sz="1400" b="1"/>
              <a:t>     April 2014</a:t>
            </a:r>
          </a:p>
          <a:p>
            <a:endParaRPr lang="en-US" sz="1400" b="1">
              <a:solidFill>
                <a:srgbClr val="008000"/>
              </a:solidFill>
            </a:endParaRPr>
          </a:p>
          <a:p>
            <a:r>
              <a:rPr lang="en-US" sz="1400" b="1">
                <a:solidFill>
                  <a:srgbClr val="008000"/>
                </a:solidFill>
              </a:rPr>
              <a:t>Halls B/C commissioning start</a:t>
            </a:r>
          </a:p>
          <a:p>
            <a:r>
              <a:rPr lang="en-US" sz="1400" b="1">
                <a:solidFill>
                  <a:srgbClr val="008000"/>
                </a:solidFill>
              </a:rPr>
              <a:t>     </a:t>
            </a:r>
            <a:r>
              <a:rPr lang="en-US" sz="1400" b="1"/>
              <a:t>October 2014</a:t>
            </a:r>
          </a:p>
          <a:p>
            <a:endParaRPr lang="en-US" sz="1400" b="1">
              <a:solidFill>
                <a:srgbClr val="008000"/>
              </a:solidFill>
            </a:endParaRPr>
          </a:p>
          <a:p>
            <a:r>
              <a:rPr lang="en-US" sz="1400" b="1">
                <a:solidFill>
                  <a:srgbClr val="008000"/>
                </a:solidFill>
              </a:rPr>
              <a:t>Project Completion</a:t>
            </a:r>
          </a:p>
          <a:p>
            <a:r>
              <a:rPr lang="en-US" sz="1400" b="1">
                <a:solidFill>
                  <a:srgbClr val="008000"/>
                </a:solidFill>
              </a:rPr>
              <a:t>     </a:t>
            </a:r>
            <a:r>
              <a:rPr lang="en-US" sz="1400" b="1"/>
              <a:t>June 2015</a:t>
            </a:r>
          </a:p>
        </p:txBody>
      </p:sp>
      <p:sp>
        <p:nvSpPr>
          <p:cNvPr id="1601540" name="Oval 7"/>
          <p:cNvSpPr>
            <a:spLocks noChangeArrowheads="1"/>
          </p:cNvSpPr>
          <p:nvPr/>
        </p:nvSpPr>
        <p:spPr bwMode="auto">
          <a:xfrm>
            <a:off x="6324600" y="1789113"/>
            <a:ext cx="2133600" cy="649287"/>
          </a:xfrm>
          <a:prstGeom prst="ellips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marL="455613" indent="-455613" eaLnBrk="0" hangingPunct="0">
              <a:tabLst>
                <a:tab pos="857250" algn="l"/>
              </a:tabLst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 bwMode="auto">
          <a:xfrm>
            <a:off x="19050" y="0"/>
            <a:ext cx="91249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600" b="1" kern="0" dirty="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rPr>
              <a:t> </a:t>
            </a:r>
            <a:r>
              <a:rPr lang="en-US" sz="3600" b="1" kern="0" dirty="0" smtClean="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rPr>
              <a:t> </a:t>
            </a:r>
            <a:endParaRPr lang="en-US" sz="3600" b="1" kern="0" dirty="0">
              <a:solidFill>
                <a:srgbClr val="333399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" y="0"/>
            <a:ext cx="9125933" cy="646331"/>
          </a:xfrm>
          <a:prstGeom prst="rect">
            <a:avLst/>
          </a:prstGeom>
          <a:noFill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</a:rPr>
              <a:t>CLAS12 – </a:t>
            </a:r>
            <a:r>
              <a:rPr lang="en-US" sz="3600" b="1" dirty="0" smtClean="0">
                <a:solidFill>
                  <a:srgbClr val="000090"/>
                </a:solidFill>
                <a:latin typeface="Arial" pitchFamily="-110" charset="0"/>
              </a:rPr>
              <a:t>Detectors in construction</a:t>
            </a:r>
            <a:endParaRPr lang="en-US" dirty="0">
              <a:solidFill>
                <a:srgbClr val="00009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689092" y="771277"/>
            <a:ext cx="3436840" cy="2824290"/>
            <a:chOff x="5171016" y="747390"/>
            <a:chExt cx="3436840" cy="2824290"/>
          </a:xfrm>
        </p:grpSpPr>
        <p:pic>
          <p:nvPicPr>
            <p:cNvPr id="51210" name="Picture 8"/>
            <p:cNvPicPr>
              <a:picLocks noChangeAspect="1"/>
            </p:cNvPicPr>
            <p:nvPr/>
          </p:nvPicPr>
          <p:blipFill>
            <a:blip r:embed="rId2"/>
            <a:srcRect l="22623" t="33459" r="26463" b="35908"/>
            <a:stretch>
              <a:fillRect/>
            </a:stretch>
          </p:blipFill>
          <p:spPr bwMode="auto">
            <a:xfrm>
              <a:off x="5171016" y="747390"/>
              <a:ext cx="3436840" cy="2824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12" name="TextBox 11"/>
            <p:cNvSpPr txBox="1">
              <a:spLocks noChangeArrowheads="1"/>
            </p:cNvSpPr>
            <p:nvPr/>
          </p:nvSpPr>
          <p:spPr bwMode="auto">
            <a:xfrm>
              <a:off x="5347343" y="747390"/>
              <a:ext cx="2964103" cy="338554"/>
            </a:xfrm>
            <a:prstGeom prst="rect">
              <a:avLst/>
            </a:prstGeom>
            <a:solidFill>
              <a:srgbClr val="CC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 smtClean="0">
                  <a:latin typeface="Tahoma" charset="0"/>
                  <a:ea typeface="Tahoma" charset="0"/>
                  <a:cs typeface="Tahoma" charset="0"/>
                </a:rPr>
                <a:t>Wang NMR –  </a:t>
              </a:r>
              <a:r>
                <a:rPr lang="en-US" sz="1600" b="1" dirty="0">
                  <a:solidFill>
                    <a:srgbClr val="FF0000"/>
                  </a:solidFill>
                  <a:latin typeface="Tahoma" charset="0"/>
                  <a:ea typeface="Tahoma" charset="0"/>
                  <a:cs typeface="Tahoma" charset="0"/>
                </a:rPr>
                <a:t>Torus </a:t>
              </a:r>
              <a:r>
                <a:rPr lang="en-US" sz="1600" dirty="0">
                  <a:latin typeface="Tahoma" charset="0"/>
                  <a:ea typeface="Tahoma" charset="0"/>
                  <a:cs typeface="Tahoma" charset="0"/>
                </a:rPr>
                <a:t>coil </a:t>
              </a:r>
              <a:r>
                <a:rPr lang="en-US" sz="1600" dirty="0" smtClean="0">
                  <a:latin typeface="Tahoma" charset="0"/>
                  <a:ea typeface="Tahoma" charset="0"/>
                  <a:cs typeface="Tahoma" charset="0"/>
                </a:rPr>
                <a:t>case</a:t>
              </a:r>
              <a:endParaRPr lang="en-US" sz="1600" dirty="0">
                <a:latin typeface="Tahoma" charset="0"/>
                <a:ea typeface="Tahoma" charset="0"/>
                <a:cs typeface="Tahoma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050" y="768754"/>
            <a:ext cx="3663508" cy="2802926"/>
            <a:chOff x="19050" y="768754"/>
            <a:chExt cx="3663508" cy="2802926"/>
          </a:xfrm>
        </p:grpSpPr>
        <p:pic>
          <p:nvPicPr>
            <p:cNvPr id="16" name="Picture 25" descr="C:\Users\yeg\Desktop\HPIM0898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050" y="777081"/>
              <a:ext cx="3663508" cy="2794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223726" y="768754"/>
              <a:ext cx="3326953" cy="338554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Verdana" pitchFamily="28" charset="0"/>
                </a:rPr>
                <a:t>Moscow State </a:t>
              </a:r>
              <a:r>
                <a:rPr lang="en-US" sz="1600" dirty="0" smtClean="0">
                  <a:latin typeface="Verdana" pitchFamily="28" charset="0"/>
                </a:rPr>
                <a:t>U.- </a:t>
              </a:r>
              <a:r>
                <a:rPr lang="en-US" sz="1600" b="1" dirty="0" smtClean="0">
                  <a:solidFill>
                    <a:srgbClr val="FF0000"/>
                  </a:solidFill>
                  <a:latin typeface="Verdana" pitchFamily="28" charset="0"/>
                </a:rPr>
                <a:t>SVT</a:t>
              </a:r>
              <a:r>
                <a:rPr lang="en-US" sz="1600" dirty="0" smtClean="0">
                  <a:latin typeface="Verdana" pitchFamily="28" charset="0"/>
                </a:rPr>
                <a:t> module </a:t>
              </a:r>
              <a:endParaRPr lang="en-US" sz="1600" dirty="0">
                <a:latin typeface="Verdana" pitchFamily="2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43808" y="3656128"/>
            <a:ext cx="3587256" cy="2654192"/>
            <a:chOff x="643808" y="3656128"/>
            <a:chExt cx="3587256" cy="265419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rcRect l="5074" t="15053" r="12056" b="1450"/>
            <a:stretch>
              <a:fillRect/>
            </a:stretch>
          </p:blipFill>
          <p:spPr bwMode="auto">
            <a:xfrm>
              <a:off x="643808" y="3657157"/>
              <a:ext cx="3587256" cy="2653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668232" y="3656128"/>
              <a:ext cx="3550620" cy="338554"/>
            </a:xfrm>
            <a:prstGeom prst="rect">
              <a:avLst/>
            </a:prstGeom>
            <a:solidFill>
              <a:srgbClr val="CC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DC R2 </a:t>
              </a:r>
              <a:r>
                <a:rPr lang="en-US" sz="1600" dirty="0"/>
                <a:t>frame</a:t>
              </a:r>
              <a:r>
                <a:rPr lang="en-US" sz="1600" dirty="0" smtClean="0"/>
                <a:t> in </a:t>
              </a:r>
              <a:r>
                <a:rPr lang="en-US" sz="1600" dirty="0"/>
                <a:t>the ODU </a:t>
              </a:r>
              <a:r>
                <a:rPr lang="en-US" sz="1600" dirty="0" smtClean="0"/>
                <a:t>clean room</a:t>
              </a:r>
              <a:endParaRPr lang="en-US" sz="16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706982" y="868721"/>
            <a:ext cx="1907928" cy="2597512"/>
            <a:chOff x="3706982" y="868721"/>
            <a:chExt cx="1907928" cy="2597512"/>
          </a:xfrm>
        </p:grpSpPr>
        <p:pic>
          <p:nvPicPr>
            <p:cNvPr id="21" name="Picture 8" descr="L:\photos\Album photos\curvedMM-3.JPG"/>
            <p:cNvPicPr>
              <a:picLocks noChangeAspect="1" noChangeArrowheads="1"/>
            </p:cNvPicPr>
            <p:nvPr/>
          </p:nvPicPr>
          <p:blipFill>
            <a:blip r:embed="rId5"/>
            <a:srcRect l="8334" t="2729" r="22115"/>
            <a:stretch>
              <a:fillRect/>
            </a:stretch>
          </p:blipFill>
          <p:spPr bwMode="auto">
            <a:xfrm>
              <a:off x="3706982" y="1464965"/>
              <a:ext cx="1907928" cy="2001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ZoneTexte 6"/>
            <p:cNvSpPr txBox="1">
              <a:spLocks noChangeArrowheads="1"/>
            </p:cNvSpPr>
            <p:nvPr/>
          </p:nvSpPr>
          <p:spPr bwMode="auto">
            <a:xfrm>
              <a:off x="3736039" y="868721"/>
              <a:ext cx="1842235" cy="584776"/>
            </a:xfrm>
            <a:prstGeom prst="rect">
              <a:avLst/>
            </a:prstGeom>
            <a:solidFill>
              <a:srgbClr val="CC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sz="1600" dirty="0" smtClean="0">
                  <a:latin typeface="Calibri" charset="0"/>
                  <a:ea typeface="Calibri" charset="0"/>
                  <a:cs typeface="Calibri" charset="0"/>
                </a:rPr>
                <a:t>Saclay </a:t>
              </a:r>
              <a:r>
                <a:rPr lang="fr-FR" sz="1600" b="1" dirty="0" err="1" smtClean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Micromegas</a:t>
              </a:r>
              <a:r>
                <a:rPr lang="fr-FR" sz="1600" dirty="0" smtClean="0"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fr-FR" sz="1600" dirty="0" err="1" smtClean="0">
                  <a:latin typeface="Calibri" charset="0"/>
                  <a:ea typeface="Calibri" charset="0"/>
                  <a:cs typeface="Calibri" charset="0"/>
                </a:rPr>
                <a:t>tracker</a:t>
              </a:r>
              <a:r>
                <a:rPr lang="fr-FR" sz="1600" dirty="0" smtClean="0"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fr-FR" sz="1600" dirty="0" err="1" smtClean="0">
                  <a:latin typeface="Calibri" charset="0"/>
                  <a:ea typeface="Calibri" charset="0"/>
                  <a:cs typeface="Calibri" charset="0"/>
                </a:rPr>
                <a:t>element</a:t>
              </a:r>
              <a:r>
                <a:rPr lang="fr-FR" sz="1600" dirty="0" smtClean="0">
                  <a:latin typeface="Calibri" charset="0"/>
                  <a:ea typeface="Calibri" charset="0"/>
                  <a:cs typeface="Calibri" charset="0"/>
                </a:rPr>
                <a:t> </a:t>
              </a:r>
              <a:endParaRPr lang="fr-FR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680907" y="3645153"/>
            <a:ext cx="3134983" cy="2686189"/>
            <a:chOff x="4680907" y="3645153"/>
            <a:chExt cx="3134983" cy="2686189"/>
          </a:xfrm>
        </p:grpSpPr>
        <p:pic>
          <p:nvPicPr>
            <p:cNvPr id="27" name="Picture 26" descr="J:\public_html\Pictures\HTCC\R1 proto.JPG"/>
            <p:cNvPicPr>
              <a:picLocks noChangeAspect="1" noChangeArrowheads="1"/>
            </p:cNvPicPr>
            <p:nvPr/>
          </p:nvPicPr>
          <p:blipFill>
            <a:blip r:embed="rId6"/>
            <a:srcRect r="12882"/>
            <a:stretch>
              <a:fillRect/>
            </a:stretch>
          </p:blipFill>
          <p:spPr bwMode="auto">
            <a:xfrm>
              <a:off x="4680907" y="3687890"/>
              <a:ext cx="3134983" cy="2643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19"/>
            <p:cNvSpPr txBox="1">
              <a:spLocks noChangeArrowheads="1"/>
            </p:cNvSpPr>
            <p:nvPr/>
          </p:nvSpPr>
          <p:spPr bwMode="auto">
            <a:xfrm>
              <a:off x="4705331" y="3645153"/>
              <a:ext cx="3073921" cy="307777"/>
            </a:xfrm>
            <a:prstGeom prst="rect">
              <a:avLst/>
            </a:prstGeom>
            <a:solidFill>
              <a:srgbClr val="CC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latin typeface="Tahoma" charset="0"/>
                  <a:ea typeface="Tahoma" charset="0"/>
                  <a:cs typeface="Tahoma" charset="0"/>
                </a:rPr>
                <a:t>HTCC</a:t>
              </a:r>
              <a:r>
                <a:rPr lang="en-US" sz="1400" dirty="0" smtClean="0">
                  <a:latin typeface="Tahoma" charset="0"/>
                  <a:ea typeface="Tahoma" charset="0"/>
                  <a:cs typeface="Tahoma" charset="0"/>
                </a:rPr>
                <a:t> tooling </a:t>
              </a:r>
              <a:r>
                <a:rPr lang="en-US" sz="1400" dirty="0">
                  <a:latin typeface="Tahoma" charset="0"/>
                  <a:ea typeface="Tahoma" charset="0"/>
                  <a:cs typeface="Tahoma" charset="0"/>
                </a:rPr>
                <a:t>for </a:t>
              </a:r>
              <a:r>
                <a:rPr lang="en-US" sz="1400" dirty="0" smtClean="0">
                  <a:latin typeface="Tahoma" charset="0"/>
                  <a:ea typeface="Tahoma" charset="0"/>
                  <a:cs typeface="Tahoma" charset="0"/>
                </a:rPr>
                <a:t>mirror fabrication  </a:t>
              </a:r>
              <a:endParaRPr lang="en-US" sz="1400" dirty="0">
                <a:latin typeface="Tahoma" charset="0"/>
                <a:ea typeface="Tahoma" charset="0"/>
                <a:cs typeface="Tahoma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8.6|21|12.7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920</Words>
  <Application>Microsoft Macintosh PowerPoint</Application>
  <PresentationFormat>On-screen Show (4:3)</PresentationFormat>
  <Paragraphs>138</Paragraphs>
  <Slides>10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Custom Design</vt:lpstr>
      <vt:lpstr>Workshop on N* Excitations at High Q2</vt:lpstr>
      <vt:lpstr>Slide 2</vt:lpstr>
      <vt:lpstr>New Capabilities in Halls A, B, &amp; C, and a New Hall D</vt:lpstr>
      <vt:lpstr>CLAS12 Assembly in Hall B</vt:lpstr>
      <vt:lpstr>Slide 5</vt:lpstr>
      <vt:lpstr>CLAS12 - Institutions</vt:lpstr>
      <vt:lpstr>Science at the Forefront of Hadron Physics</vt:lpstr>
      <vt:lpstr>12 GeV Upgrade Schedule</vt:lpstr>
      <vt:lpstr>Slide 9</vt:lpstr>
      <vt:lpstr>Welcome ! </vt:lpstr>
    </vt:vector>
  </TitlesOfParts>
  <Company>Jefferson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on N* Excitations at High Q2</dc:title>
  <dc:creator>Volker Burkert</dc:creator>
  <cp:lastModifiedBy>Volker Burkert</cp:lastModifiedBy>
  <cp:revision>14</cp:revision>
  <dcterms:created xsi:type="dcterms:W3CDTF">2011-05-16T10:46:48Z</dcterms:created>
  <dcterms:modified xsi:type="dcterms:W3CDTF">2011-05-16T10:49:16Z</dcterms:modified>
</cp:coreProperties>
</file>