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5698" r:id="rId3"/>
    <p:sldMasterId id="2147484024" r:id="rId4"/>
    <p:sldMasterId id="2147484036" r:id="rId5"/>
    <p:sldMasterId id="2147484012" r:id="rId6"/>
    <p:sldMasterId id="2147483674" r:id="rId7"/>
    <p:sldMasterId id="2147483698" r:id="rId8"/>
    <p:sldMasterId id="2147483686" r:id="rId9"/>
  </p:sldMasterIdLst>
  <p:notesMasterIdLst>
    <p:notesMasterId r:id="rId41"/>
  </p:notesMasterIdLst>
  <p:handoutMasterIdLst>
    <p:handoutMasterId r:id="rId42"/>
  </p:handoutMasterIdLst>
  <p:sldIdLst>
    <p:sldId id="748" r:id="rId10"/>
    <p:sldId id="831" r:id="rId11"/>
    <p:sldId id="784" r:id="rId12"/>
    <p:sldId id="747" r:id="rId13"/>
    <p:sldId id="651" r:id="rId14"/>
    <p:sldId id="839" r:id="rId15"/>
    <p:sldId id="813" r:id="rId16"/>
    <p:sldId id="823" r:id="rId17"/>
    <p:sldId id="840" r:id="rId18"/>
    <p:sldId id="841" r:id="rId19"/>
    <p:sldId id="842" r:id="rId20"/>
    <p:sldId id="843" r:id="rId21"/>
    <p:sldId id="833" r:id="rId22"/>
    <p:sldId id="820" r:id="rId23"/>
    <p:sldId id="798" r:id="rId24"/>
    <p:sldId id="794" r:id="rId25"/>
    <p:sldId id="844" r:id="rId26"/>
    <p:sldId id="845" r:id="rId27"/>
    <p:sldId id="846" r:id="rId28"/>
    <p:sldId id="847" r:id="rId29"/>
    <p:sldId id="848" r:id="rId30"/>
    <p:sldId id="849" r:id="rId31"/>
    <p:sldId id="838" r:id="rId32"/>
    <p:sldId id="835" r:id="rId33"/>
    <p:sldId id="805" r:id="rId34"/>
    <p:sldId id="785" r:id="rId35"/>
    <p:sldId id="789" r:id="rId36"/>
    <p:sldId id="807" r:id="rId37"/>
    <p:sldId id="824" r:id="rId38"/>
    <p:sldId id="757" r:id="rId39"/>
    <p:sldId id="760" r:id="rId40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33FF"/>
    <a:srgbClr val="0000FF"/>
    <a:srgbClr val="FF33CC"/>
    <a:srgbClr val="FFFF99"/>
    <a:srgbClr val="FFFF00"/>
    <a:srgbClr val="33CC33"/>
    <a:srgbClr val="99FF66"/>
    <a:srgbClr val="66FF33"/>
    <a:srgbClr val="0D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9" autoAdjust="0"/>
    <p:restoredTop sz="93784" autoAdjust="0"/>
  </p:normalViewPr>
  <p:slideViewPr>
    <p:cSldViewPr snapToGrid="0" snapToObjects="1">
      <p:cViewPr>
        <p:scale>
          <a:sx n="90" d="100"/>
          <a:sy n="90" d="100"/>
        </p:scale>
        <p:origin x="-30" y="-264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140" y="-72"/>
      </p:cViewPr>
      <p:guideLst>
        <p:guide orient="horz" pos="296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36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3675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856015-4752-48E0-896A-9421CA9A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8025"/>
            <a:ext cx="4699000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64050"/>
            <a:ext cx="51371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A1427B-B066-4AD4-9F53-2671FA991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7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47BA7-037A-40F2-8A37-2E385DE90DEE}" type="slidenum">
              <a:rPr lang="fr-FR" smtClean="0"/>
              <a:pPr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0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5307C-E58E-4757-B23C-A3C49163F93D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20513" indent="-277120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08481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551874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4pPr>
            <a:lvl5pPr marL="1995267" indent="-221696" defTabSz="960684" eaLnBrk="0" hangingPunct="0">
              <a:defRPr sz="58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438659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882052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325444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768837" indent="-221696" algn="ctr" defTabSz="960684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88E36CF6-BAC8-4B36-9DB6-25053DF61149}" type="slidenum">
              <a:rPr lang="fr-FR" sz="1300" b="0">
                <a:solidFill>
                  <a:schemeClr val="tx1"/>
                </a:solidFill>
              </a:rPr>
              <a:pPr/>
              <a:t>6</a:t>
            </a:fld>
            <a:endParaRPr lang="fr-FR" sz="1300" b="0" dirty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Last diagram 1&amp;2) meson meson 3) meson baryon exchange bubbles, more generally 2q and 3q exchange.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1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6C4A-B739-420D-B35D-8875192A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DD6-78B6-4D32-BEAE-5E235958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6765-C7D1-4DF7-BFBE-0FBDE3F91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F8B5-70AD-4DC8-ACC7-15B56F6B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C43F-A9E3-42BB-A21D-2A1D1C43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5938-05AA-4F08-8E61-FC81C032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76463" y="6611937"/>
            <a:ext cx="5635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FDSA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2014 Workshop Newport News, USA, November 18-20, 2014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</a:t>
            </a:r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/>
              <a:pPr>
                <a:defRPr/>
              </a:pPr>
              <a:t>‹#›</a:t>
            </a:fld>
            <a:r>
              <a:rPr lang="fr-FR" dirty="0" err="1"/>
              <a:t>lkjlkjlkjlkjlkjkl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0373-1A3B-4F76-939F-C24B30CA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83D4-79E3-4EB5-8F1E-13198E9B4176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7141-1585-42E7-86E2-77ADCC66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CF82-D779-4977-B083-117FBD0C3A3D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702B-50EA-4AF8-9243-928A685C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595A-ED79-4FD0-9CEC-EB764119B11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4A87-0C9F-49E5-BADB-5F7866E4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D753-2E5C-49D4-A94A-C4DBC823E9D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197D-E157-4AF6-BB92-327BE4FE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7D9-A135-450A-A873-F4D99D27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F043-B2CC-43A0-827D-9DCC833D3C5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7516-13B0-4742-AEC8-CDB3CDA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C477-FD59-4EA1-AE7A-CE9C25AA8693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351D-9976-43CC-8856-49E48E41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C949-0BD2-451B-AE57-FD5CA0C12556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EFA-13BF-4BDF-927A-4E27F301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1716-9A46-474F-A2B3-BC34012ED33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8A0-3937-4B75-9C02-6F1724B2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FF03-1520-4F6E-9D7A-B83AB6A05B6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05D9-A243-4B0A-A45F-C1EFAA02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E144-4067-412E-A58A-83536A841F5A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152-2FF5-4FAE-8340-3A48F601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6A90-1804-45A2-A070-449AECE73F7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BA97-9ED9-453A-A9C0-46196B7B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6A3B-3C24-4B05-91AF-9A1903D168A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3B94-76DA-4A5C-8DD8-B7462CD8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1805-F293-434A-9F29-1B03A340750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E62E-0B71-4CC5-825C-522A1988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41EA-A13F-436E-AE5C-16529D5E9A1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8B51-BE04-44BD-B2EC-B5FFA942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323E-63DF-4E4D-A068-66E21F0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13F8-39B6-435C-9AFE-6672887BD25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FB1F-0F45-489E-AFA4-AEDE4C4B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570B-6A2D-4453-82B9-A94594DC3F9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43AC-CFAC-4567-8761-C1C801FE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76E3-60D6-43B7-AE6D-679316A8DF1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B650-75E3-4052-BD68-DE81F1DF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406A-BA5A-40CA-87CD-8E4E03EF87EE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4D42-72F2-4A47-BC84-3B132885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D1E7-3F37-45B8-8009-718246E2CB1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A860-B469-447A-8808-4F64B744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5339-303A-4ED8-8783-EE8958BE8D02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DFF7-7AB7-4147-A8A8-35F43C21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CB62-AB1C-496C-8E33-6098268700A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81DD-31AB-4002-91E6-76D0BD3F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E0E2-6702-4584-9EB2-59C456DB734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6E6D-555E-411A-89DA-749E2A83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C6C7-A001-4011-9BFD-6C0048B3CA5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7B35-BFF6-49C7-B55A-E02F2027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2AD5-1D40-44A9-85F3-26A1E1A7F89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ACAC-2B77-4448-8B4D-63C4ED92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639A-6A7E-4FB3-AE24-6BA7D084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578-73AE-4672-8FB1-4EC093261E7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6270-5D06-412F-A027-50026E72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4BEC-DD25-42B5-8219-A34839B7CCC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6554-2AA2-4A84-B8B4-F957F5C4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5132-94FD-474A-88F8-CFB52F9B6C1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B5F9-0C8A-4DAE-BF76-B2180432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64BF-FAEA-4A04-B0CA-FA98D70D4F12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BF36-6A63-49D2-9135-0872399C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91BF-1860-4345-B4A8-8B0FAECFAC3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4AD8-7EEF-4F94-91F6-BE25C078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BE3-90BA-43D7-AFE8-52E850D82A6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3C6A-C349-4306-B175-DED7DE0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5F9F-CD82-4AA7-9AA6-0DB615A332A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CD49-EC82-4091-9583-077E827B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3DF6-1359-43BD-8818-376F434094E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4E85-4BCB-42FF-92C2-29A94AE4B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AEFA-41D4-42B8-B49C-93AE74629F6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7B5D-046E-4D54-BCA8-29945457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CC4B-BBB2-4774-8DCE-D5D82ADE4772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7AA6-1716-47BA-AA0D-7A69F83F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935-2138-4B6F-8DAB-5D8FC64D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87CC-C650-463C-9D85-02C78C82D17B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FDF9-8885-4118-85F9-AB5B0D47F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0C24-C3BB-4CC6-B328-AA96C2C5DA53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D94C-9D04-4D06-B455-098C4A481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B11C-9DE1-4314-AC7E-3773C11FC7A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3BCB-93D4-4C1D-AEF4-4F86127C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FC24-8159-4319-A0F8-943F4B0A40A0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1B5A-A7B0-4E37-93A2-4207F50B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CF61-5B33-46F4-B61C-96300BD7482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FDA8-4F1E-4137-8CB7-55B7D0DD7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1B3D-29F6-46F3-AD89-EB98766090D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DD1D-B00A-483F-83D7-D28BF3BD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AEEB-99E9-4DD8-82F0-789AE067D2B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2EEA-24D9-43F3-A546-0402B995F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3B59-10F0-4325-A739-579EA89D21A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7004-BAD1-449A-9FC6-87DDD77F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25B8-5F03-41DB-B1AD-8BC49C859B5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DF48-E587-460E-A33F-B7CB474D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FF1F-1897-4629-AB59-139F0B34BFC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D2D5-88A3-460A-8DE4-393396AB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FF1B-F2D4-4257-B8CD-B5E449C4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9750-BDA6-42C7-AAAE-3DA37DAD2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156B-743D-4596-BA39-E50348144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6138-83D0-4FCA-8506-7A1BE0AD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DF47-8FB9-4EFB-B171-2E49AA424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151E-5881-487D-9E95-1197CD8A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6305-DA72-4CF8-87FA-CC9CB5F08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809-F57B-43C4-9F05-B4B2CB06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2AAD-7640-44F3-8165-04894CDE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5187-5A87-47E4-B1FC-9A4B48EC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9266-4C7F-4FF9-A4FB-FEB0A100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AD8-B8DA-4396-9614-D780CD49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C0E7-61D0-478F-AE63-9C9214039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276A-93FA-4FAB-8715-F580B84D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9B06-64B4-4BCF-B568-526A59CD4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3AC-8EA4-40FD-8D56-E96CD064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0E29-3B40-4FE5-B1EB-54E29DF2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B172-32BD-41B0-B1DB-95FB7112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FCE3-BAF9-493C-A779-33CD12401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ABB4-982B-49DC-BB6E-F5B66DAC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0DD3-31C8-464B-A802-243D38B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C5D2-31E6-4AAF-AA30-1B8D6C72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3256-A9C4-4CFA-958A-5D9BC68C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0FD1-FA3D-4331-A295-D1DDBBB8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8A3E-260F-4A58-91DF-E00107F5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FB25-0990-4240-B3B9-D22638B0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D355-E6DB-4331-9949-D80E9FC2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E4A8-F844-4397-9196-268DA8C0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B901-B84A-4C3F-9101-FBF00DED8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FFE-028F-4D01-8967-D3F80C0C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DA94-5DEF-407D-BB2D-7DDB936C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67EE-89C3-4FEB-80AE-4161A651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573E-006E-4152-AF6D-4DC9C10C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27BB4-D46A-4374-B4F4-41608C1F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97" r:id="rId1"/>
    <p:sldLayoutId id="2147491598" r:id="rId2"/>
    <p:sldLayoutId id="2147491599" r:id="rId3"/>
    <p:sldLayoutId id="2147491600" r:id="rId4"/>
    <p:sldLayoutId id="2147491601" r:id="rId5"/>
    <p:sldLayoutId id="2147491602" r:id="rId6"/>
    <p:sldLayoutId id="2147491603" r:id="rId7"/>
    <p:sldLayoutId id="2147491604" r:id="rId8"/>
    <p:sldLayoutId id="2147491605" r:id="rId9"/>
    <p:sldLayoutId id="2147491606" r:id="rId10"/>
    <p:sldLayoutId id="21474916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  <a:cs typeface="+mn-cs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543" r:id="rId1"/>
    <p:sldLayoutId id="2147491608" r:id="rId2"/>
    <p:sldLayoutId id="2147491544" r:id="rId3"/>
    <p:sldLayoutId id="2147491545" r:id="rId4"/>
    <p:sldLayoutId id="2147491546" r:id="rId5"/>
    <p:sldLayoutId id="2147491547" r:id="rId6"/>
    <p:sldLayoutId id="2147491609" r:id="rId7"/>
    <p:sldLayoutId id="2147491610" r:id="rId8"/>
    <p:sldLayoutId id="2147491548" r:id="rId9"/>
    <p:sldLayoutId id="2147491549" r:id="rId10"/>
    <p:sldLayoutId id="2147491550" r:id="rId11"/>
    <p:sldLayoutId id="2147491551" r:id="rId12"/>
    <p:sldLayoutId id="2147491552" r:id="rId13"/>
    <p:sldLayoutId id="2147491553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5C44470-ED29-4F40-B9D6-A1A9E6E9833E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F6A4DA0-68E9-4EC1-9E5F-7DB42E01C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54" r:id="rId1"/>
    <p:sldLayoutId id="2147491555" r:id="rId2"/>
    <p:sldLayoutId id="2147491556" r:id="rId3"/>
    <p:sldLayoutId id="2147491557" r:id="rId4"/>
    <p:sldLayoutId id="2147491558" r:id="rId5"/>
    <p:sldLayoutId id="2147491559" r:id="rId6"/>
    <p:sldLayoutId id="2147491560" r:id="rId7"/>
    <p:sldLayoutId id="2147491561" r:id="rId8"/>
    <p:sldLayoutId id="2147491562" r:id="rId9"/>
    <p:sldLayoutId id="2147491563" r:id="rId10"/>
    <p:sldLayoutId id="21474915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DD0D77-E505-48E0-8EFD-AB637428399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A04BE-4A9A-402C-94E4-B372C8565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11" r:id="rId1"/>
    <p:sldLayoutId id="2147491612" r:id="rId2"/>
    <p:sldLayoutId id="2147491613" r:id="rId3"/>
    <p:sldLayoutId id="2147491614" r:id="rId4"/>
    <p:sldLayoutId id="2147491615" r:id="rId5"/>
    <p:sldLayoutId id="2147491616" r:id="rId6"/>
    <p:sldLayoutId id="2147491617" r:id="rId7"/>
    <p:sldLayoutId id="2147491618" r:id="rId8"/>
    <p:sldLayoutId id="2147491619" r:id="rId9"/>
    <p:sldLayoutId id="2147491620" r:id="rId10"/>
    <p:sldLayoutId id="2147491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82CB3D-C037-4E41-9C62-3422A8512BC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61DD4E-77C7-46E7-8696-4AB34EDC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5" r:id="rId1"/>
    <p:sldLayoutId id="2147491566" r:id="rId2"/>
    <p:sldLayoutId id="2147491567" r:id="rId3"/>
    <p:sldLayoutId id="2147491568" r:id="rId4"/>
    <p:sldLayoutId id="2147491569" r:id="rId5"/>
    <p:sldLayoutId id="2147491570" r:id="rId6"/>
    <p:sldLayoutId id="2147491571" r:id="rId7"/>
    <p:sldLayoutId id="2147491572" r:id="rId8"/>
    <p:sldLayoutId id="2147491573" r:id="rId9"/>
    <p:sldLayoutId id="2147491574" r:id="rId10"/>
    <p:sldLayoutId id="21474915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6C6478-CC0F-43CB-8627-929E68F8262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0C144A-8A64-498D-87AE-71651DFD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6" r:id="rId1"/>
    <p:sldLayoutId id="2147491577" r:id="rId2"/>
    <p:sldLayoutId id="2147491578" r:id="rId3"/>
    <p:sldLayoutId id="2147491579" r:id="rId4"/>
    <p:sldLayoutId id="2147491580" r:id="rId5"/>
    <p:sldLayoutId id="2147491581" r:id="rId6"/>
    <p:sldLayoutId id="2147491582" r:id="rId7"/>
    <p:sldLayoutId id="2147491583" r:id="rId8"/>
    <p:sldLayoutId id="2147491584" r:id="rId9"/>
    <p:sldLayoutId id="2147491585" r:id="rId10"/>
    <p:sldLayoutId id="21474915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685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BC7F43-8954-484F-B7C8-373CCD6A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2" r:id="rId1"/>
    <p:sldLayoutId id="2147491623" r:id="rId2"/>
    <p:sldLayoutId id="2147491624" r:id="rId3"/>
    <p:sldLayoutId id="2147491625" r:id="rId4"/>
    <p:sldLayoutId id="2147491626" r:id="rId5"/>
    <p:sldLayoutId id="2147491627" r:id="rId6"/>
    <p:sldLayoutId id="2147491628" r:id="rId7"/>
    <p:sldLayoutId id="2147491629" r:id="rId8"/>
    <p:sldLayoutId id="2147491630" r:id="rId9"/>
    <p:sldLayoutId id="2147491631" r:id="rId10"/>
    <p:sldLayoutId id="21474916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3256F4-1AF1-4898-9F49-D8AB74FE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3" r:id="rId1"/>
    <p:sldLayoutId id="2147491634" r:id="rId2"/>
    <p:sldLayoutId id="2147491635" r:id="rId3"/>
    <p:sldLayoutId id="2147491636" r:id="rId4"/>
    <p:sldLayoutId id="2147491637" r:id="rId5"/>
    <p:sldLayoutId id="2147491638" r:id="rId6"/>
    <p:sldLayoutId id="2147491639" r:id="rId7"/>
    <p:sldLayoutId id="2147491640" r:id="rId8"/>
    <p:sldLayoutId id="2147491641" r:id="rId9"/>
    <p:sldLayoutId id="2147491642" r:id="rId10"/>
    <p:sldLayoutId id="21474916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370CFA-C8EA-4CE9-B217-2B888807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87" r:id="rId1"/>
    <p:sldLayoutId id="2147491588" r:id="rId2"/>
    <p:sldLayoutId id="2147491589" r:id="rId3"/>
    <p:sldLayoutId id="2147491590" r:id="rId4"/>
    <p:sldLayoutId id="2147491591" r:id="rId5"/>
    <p:sldLayoutId id="2147491592" r:id="rId6"/>
    <p:sldLayoutId id="2147491593" r:id="rId7"/>
    <p:sldLayoutId id="2147491594" r:id="rId8"/>
    <p:sldLayoutId id="2147491595" r:id="rId9"/>
    <p:sldLayoutId id="2147491644" r:id="rId10"/>
    <p:sldLayoutId id="21474915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em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wm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58.emf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l.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468"/>
            <a:ext cx="9144000" cy="6137293"/>
          </a:xfrm>
          <a:prstGeom prst="rect">
            <a:avLst/>
          </a:prstGeom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-44468"/>
            <a:ext cx="9111892" cy="461665"/>
          </a:xfrm>
          <a:prstGeom prst="rect">
            <a:avLst/>
          </a:prstGeom>
          <a:solidFill>
            <a:schemeClr val="bg2">
              <a:lumMod val="75000"/>
              <a:alpha val="6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  <a:latin typeface="+mn-lt"/>
              </a:rPr>
              <a:t>N*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E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lectrocouplings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from </a:t>
            </a:r>
            <a:r>
              <a:rPr lang="en-US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sz="2400" b="1" baseline="30000" dirty="0" err="1" smtClean="0">
                <a:solidFill>
                  <a:srgbClr val="FFFF00"/>
                </a:solidFill>
                <a:latin typeface="+mn-lt"/>
              </a:rPr>
              <a:t>+</a:t>
            </a:r>
            <a:r>
              <a:rPr lang="en-US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sz="2400" b="1" baseline="30000" dirty="0" err="1" smtClean="0">
                <a:solidFill>
                  <a:srgbClr val="FFFF00"/>
                </a:solidFill>
                <a:latin typeface="+mn-lt"/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E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lectroproduction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with 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CLAS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7269128" y="2285337"/>
            <a:ext cx="2349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MS Reference Sans Serif" pitchFamily="34" charset="0"/>
              </a:rPr>
              <a:t>N,N* quark core</a:t>
            </a:r>
            <a:endParaRPr lang="en-US" sz="1600" dirty="0">
              <a:latin typeface="MS Reference Sans Serif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88988" y="5461000"/>
            <a:ext cx="65087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" y="6092825"/>
            <a:ext cx="9144000" cy="461665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FDSA 2014  Workshop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3604716" y="2285337"/>
            <a:ext cx="2390123" cy="830997"/>
          </a:xfrm>
          <a:prstGeom prst="rect">
            <a:avLst/>
          </a:prstGeom>
          <a:solidFill>
            <a:schemeClr val="bg2">
              <a:lumMod val="75000"/>
              <a:alpha val="29019"/>
            </a:schemeClr>
          </a:solid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</a:rPr>
              <a:t>V.I. </a:t>
            </a:r>
            <a:r>
              <a:rPr lang="en-US" sz="2400" b="1" dirty="0" err="1" smtClean="0">
                <a:solidFill>
                  <a:srgbClr val="FFFF00"/>
                </a:solidFill>
              </a:rPr>
              <a:t>Mokeev</a:t>
            </a:r>
            <a:r>
              <a:rPr lang="en-US" sz="2400" b="1" dirty="0" smtClean="0">
                <a:solidFill>
                  <a:srgbClr val="FFFF00"/>
                </a:solidFill>
              </a:rPr>
              <a:t>,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Jefferson Lab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B0373-1A3B-4F76-939F-C24B30CAFA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1912" y="-48044"/>
            <a:ext cx="8580475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ubtraction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rocedure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employed for 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Symbol" panose="05050102010706020507" pitchFamily="18" charset="2"/>
                <a:ea typeface="+mj-ea"/>
                <a:cs typeface="+mj-cs"/>
              </a:rPr>
              <a:t>pD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Amplitudes in the JM </a:t>
            </a: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odel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714459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797" y="801477"/>
            <a:ext cx="9167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+mn-lt"/>
              </a:rPr>
              <a:t>Reggeized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smtClean="0">
                <a:latin typeface="Symbol" panose="05050102010706020507" pitchFamily="18" charset="2"/>
              </a:rPr>
              <a:t>p</a:t>
            </a:r>
            <a:r>
              <a:rPr lang="en-US" sz="1600" b="1" dirty="0" smtClean="0"/>
              <a:t>-in-flight term 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>
                <a:latin typeface="Symbol" panose="05050102010706020507" pitchFamily="18" charset="2"/>
              </a:rPr>
              <a:t>lm</a:t>
            </a:r>
            <a:r>
              <a:rPr lang="en-US" sz="1600" b="1" baseline="-25000" dirty="0" smtClean="0">
                <a:latin typeface="Symbol" panose="05050102010706020507" pitchFamily="18" charset="2"/>
              </a:rPr>
              <a:t> </a:t>
            </a:r>
            <a:r>
              <a:rPr lang="en-US" sz="1600" b="1" baseline="-25000" dirty="0" err="1" smtClean="0"/>
              <a:t>R</a:t>
            </a:r>
            <a:r>
              <a:rPr lang="en-US" sz="1600" b="1" baseline="-25000" dirty="0" err="1" smtClean="0">
                <a:latin typeface="Symbol" panose="05050102010706020507" pitchFamily="18" charset="2"/>
              </a:rPr>
              <a:t>p</a:t>
            </a:r>
            <a:r>
              <a:rPr lang="en-US" sz="1600" b="1" dirty="0" smtClean="0"/>
              <a:t>  and full </a:t>
            </a:r>
            <a:r>
              <a:rPr lang="en-US" sz="1600" b="1" dirty="0" err="1" smtClean="0"/>
              <a:t>unsubtracted</a:t>
            </a:r>
            <a:r>
              <a:rPr lang="en-US" sz="1600" b="1" dirty="0" smtClean="0"/>
              <a:t> </a:t>
            </a:r>
            <a:r>
              <a:rPr lang="en-US" sz="1600" b="1" dirty="0"/>
              <a:t>Born amplitude 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>
                <a:latin typeface="Symbol" panose="05050102010706020507" pitchFamily="18" charset="2"/>
              </a:rPr>
              <a:t>lm</a:t>
            </a:r>
            <a:r>
              <a:rPr lang="en-US" sz="1600" b="1" baseline="-25000" dirty="0" smtClean="0">
                <a:latin typeface="Symbol" panose="05050102010706020507" pitchFamily="18" charset="2"/>
              </a:rPr>
              <a:t> </a:t>
            </a:r>
            <a:r>
              <a:rPr lang="en-US" sz="1600" b="1" dirty="0" smtClean="0"/>
              <a:t>were decomposed </a:t>
            </a:r>
            <a:endParaRPr lang="en-US" sz="1600" b="1" dirty="0"/>
          </a:p>
          <a:p>
            <a:r>
              <a:rPr lang="en-US" sz="1600" b="1" dirty="0" smtClean="0"/>
              <a:t>over PW’s of total angular momenta J : </a:t>
            </a:r>
            <a:endParaRPr lang="en-US" sz="16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77518"/>
              </p:ext>
            </p:extLst>
          </p:nvPr>
        </p:nvGraphicFramePr>
        <p:xfrm>
          <a:off x="-1797" y="1484520"/>
          <a:ext cx="91265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92" name="Equation" r:id="rId3" imgW="5308560" imgH="469800" progId="Equation.3">
                  <p:embed/>
                </p:oleObj>
              </mc:Choice>
              <mc:Fallback>
                <p:oleObj name="Equation" r:id="rId3" imgW="53085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97" y="1484520"/>
                        <a:ext cx="9126537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21983"/>
              </p:ext>
            </p:extLst>
          </p:nvPr>
        </p:nvGraphicFramePr>
        <p:xfrm>
          <a:off x="457200" y="2867882"/>
          <a:ext cx="7629896" cy="129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93" name="Equation" r:id="rId5" imgW="4495680" imgH="977760" progId="Equation.3">
                  <p:embed/>
                </p:oleObj>
              </mc:Choice>
              <mc:Fallback>
                <p:oleObj name="Equation" r:id="rId5" imgW="449568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67882"/>
                        <a:ext cx="7629896" cy="129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529328"/>
            <a:ext cx="6489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Full Born term amplitudes implementing subtraction, ISI &amp; FSI  : 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1912" y="4191046"/>
            <a:ext cx="822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The contributions to the Born terms from PWs with J&gt;5/2 </a:t>
            </a:r>
            <a:r>
              <a:rPr lang="en-US" sz="1600" b="1" dirty="0" err="1" smtClean="0">
                <a:latin typeface="+mn-lt"/>
              </a:rPr>
              <a:t>f</a:t>
            </a:r>
            <a:r>
              <a:rPr lang="en-US" sz="1600" b="1" baseline="-25000" dirty="0" err="1" smtClean="0">
                <a:latin typeface="Symbol" panose="05050102010706020507" pitchFamily="18" charset="2"/>
              </a:rPr>
              <a:t>lm</a:t>
            </a:r>
            <a:r>
              <a:rPr lang="en-US" sz="1600" b="1" baseline="30000" dirty="0" err="1" smtClean="0">
                <a:latin typeface="+mn-lt"/>
              </a:rPr>
              <a:t>rest</a:t>
            </a:r>
            <a:r>
              <a:rPr lang="en-US" sz="1600" b="1" dirty="0" smtClean="0">
                <a:latin typeface="+mn-lt"/>
              </a:rPr>
              <a:t> are not affected by </a:t>
            </a:r>
          </a:p>
          <a:p>
            <a:r>
              <a:rPr lang="en-US" sz="1600" b="1" dirty="0" smtClean="0">
                <a:latin typeface="+mn-lt"/>
              </a:rPr>
              <a:t>subtraction and ISI &amp; FSI 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797" y="5137229"/>
            <a:ext cx="912410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3333FF"/>
                </a:solidFill>
              </a:rPr>
              <a:t>The prospect:</a:t>
            </a:r>
            <a:r>
              <a:rPr lang="en-US" sz="1400" b="1" dirty="0" smtClean="0">
                <a:solidFill>
                  <a:srgbClr val="3333FF"/>
                </a:solidFill>
              </a:rPr>
              <a:t> Updated subtraction procedure under development by JPAC capable to provide amplitude </a:t>
            </a:r>
          </a:p>
          <a:p>
            <a:r>
              <a:rPr lang="en-US" sz="1400" b="1" dirty="0">
                <a:solidFill>
                  <a:srgbClr val="3333FF"/>
                </a:solidFill>
              </a:rPr>
              <a:t>c</a:t>
            </a:r>
            <a:r>
              <a:rPr lang="en-US" sz="1400" b="1" dirty="0" smtClean="0">
                <a:solidFill>
                  <a:srgbClr val="3333FF"/>
                </a:solidFill>
              </a:rPr>
              <a:t>onsistent with the restrictions imposed by </a:t>
            </a:r>
            <a:r>
              <a:rPr lang="en-US" sz="1400" b="1" dirty="0" err="1" smtClean="0">
                <a:solidFill>
                  <a:srgbClr val="3333FF"/>
                </a:solidFill>
              </a:rPr>
              <a:t>analiticity</a:t>
            </a:r>
            <a:r>
              <a:rPr lang="en-US" sz="1400" b="1" dirty="0" smtClean="0">
                <a:solidFill>
                  <a:srgbClr val="3333FF"/>
                </a:solidFill>
              </a:rPr>
              <a:t> and </a:t>
            </a:r>
            <a:r>
              <a:rPr lang="en-US" sz="1400" b="1" dirty="0" err="1" smtClean="0">
                <a:solidFill>
                  <a:srgbClr val="3333FF"/>
                </a:solidFill>
              </a:rPr>
              <a:t>unitarity</a:t>
            </a:r>
            <a:r>
              <a:rPr lang="en-US" sz="1400" b="1" dirty="0" smtClean="0">
                <a:solidFill>
                  <a:srgbClr val="3333FF"/>
                </a:solidFill>
              </a:rPr>
              <a:t>  for </a:t>
            </a:r>
            <a:r>
              <a:rPr lang="en-US" sz="1400" b="1" dirty="0" smtClean="0">
                <a:solidFill>
                  <a:srgbClr val="3333FF"/>
                </a:solidFill>
              </a:rPr>
              <a:t>physical </a:t>
            </a:r>
            <a:r>
              <a:rPr lang="en-US" sz="1400" b="1" dirty="0" smtClean="0">
                <a:solidFill>
                  <a:srgbClr val="3333FF"/>
                </a:solidFill>
              </a:rPr>
              <a:t>and unphysical</a:t>
            </a:r>
          </a:p>
          <a:p>
            <a:r>
              <a:rPr lang="en-US" sz="1400" b="1" dirty="0">
                <a:solidFill>
                  <a:srgbClr val="3333FF"/>
                </a:solidFill>
              </a:rPr>
              <a:t>r</a:t>
            </a:r>
            <a:r>
              <a:rPr lang="en-US" sz="1400" b="1" dirty="0" smtClean="0">
                <a:solidFill>
                  <a:srgbClr val="3333FF"/>
                </a:solidFill>
              </a:rPr>
              <a:t>egions.  </a:t>
            </a:r>
          </a:p>
        </p:txBody>
      </p:sp>
    </p:spTree>
    <p:extLst>
      <p:ext uri="{BB962C8B-B14F-4D97-AF65-F5344CB8AC3E}">
        <p14:creationId xmlns:p14="http://schemas.microsoft.com/office/powerpoint/2010/main" val="23197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B0373-1A3B-4F76-939F-C24B30CAFA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639" y="-147372"/>
            <a:ext cx="9109536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Studies of 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the Subtraction </a:t>
            </a: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rocedure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the Born Terms in </a:t>
            </a:r>
            <a:r>
              <a:rPr lang="en-US" sz="2000" b="1" kern="0" noProof="0" dirty="0" smtClean="0">
                <a:solidFill>
                  <a:srgbClr val="0000FF"/>
                </a:solidFill>
                <a:latin typeface="Symbol" panose="05050102010706020507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noProof="0" dirty="0" smtClean="0">
                <a:solidFill>
                  <a:srgbClr val="0000FF"/>
                </a:solidFill>
                <a:latin typeface="Symbol" panose="05050102010706020507" pitchFamily="18" charset="2"/>
                <a:ea typeface="+mj-ea"/>
                <a:cs typeface="+mj-cs"/>
              </a:rPr>
              <a:t>-</a:t>
            </a:r>
            <a:r>
              <a:rPr lang="en-US" sz="2000" b="1" kern="0" noProof="0" dirty="0" smtClean="0">
                <a:solidFill>
                  <a:srgbClr val="0000FF"/>
                </a:solidFill>
                <a:latin typeface="Symbol" panose="05050102010706020507" pitchFamily="18" charset="2"/>
                <a:ea typeface="+mj-ea"/>
                <a:cs typeface="+mj-cs"/>
              </a:rPr>
              <a:t>D</a:t>
            </a:r>
            <a:r>
              <a:rPr lang="en-US" sz="2000" b="1" kern="0" baseline="30000" noProof="0" dirty="0" smtClean="0">
                <a:solidFill>
                  <a:srgbClr val="0000FF"/>
                </a:solidFill>
                <a:latin typeface="Symbol" panose="05050102010706020507" pitchFamily="18" charset="2"/>
                <a:ea typeface="+mj-ea"/>
                <a:cs typeface="+mj-cs"/>
              </a:rPr>
              <a:t>++</a:t>
            </a:r>
            <a:r>
              <a:rPr lang="en-US" sz="2000" b="1" kern="0" baseline="30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hannel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639" y="547122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48" y="558491"/>
            <a:ext cx="6024152" cy="5686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9465" y="1151907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=0.65 GeV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628904" y="1198073"/>
            <a:ext cx="93815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632348" y="1540478"/>
            <a:ext cx="93815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21526" y="1044185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after subtraction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21527" y="1351962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before subtraction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6421" y="547122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Full Born terms:</a:t>
            </a:r>
            <a:endParaRPr lang="en-US" sz="1600" b="1" u="sng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781304" y="2371751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784748" y="2714156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73926" y="221786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after subtraction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3927" y="2525640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before subtraction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7119" y="1879309"/>
            <a:ext cx="3221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Born terms, PW’s </a:t>
            </a:r>
            <a:r>
              <a:rPr lang="en-US" sz="1600" b="1" u="sng" dirty="0">
                <a:solidFill>
                  <a:srgbClr val="FF0000"/>
                </a:solidFill>
              </a:rPr>
              <a:t>J</a:t>
            </a:r>
            <a:r>
              <a:rPr lang="en-US" sz="1600" b="1" u="sng" dirty="0" smtClean="0">
                <a:solidFill>
                  <a:srgbClr val="FF0000"/>
                </a:solidFill>
              </a:rPr>
              <a:t>=1/2,3/2,5/2: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2166" y="2968341"/>
            <a:ext cx="368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rgbClr val="66FF33"/>
                </a:solidFill>
              </a:rPr>
              <a:t>Reggeized</a:t>
            </a:r>
            <a:r>
              <a:rPr lang="en-US" sz="1600" b="1" u="sng" dirty="0" smtClean="0">
                <a:solidFill>
                  <a:srgbClr val="66FF33"/>
                </a:solidFill>
              </a:rPr>
              <a:t> </a:t>
            </a:r>
            <a:r>
              <a:rPr lang="en-US" sz="1600" b="1" u="sng" dirty="0" smtClean="0">
                <a:solidFill>
                  <a:srgbClr val="66FF33"/>
                </a:solidFill>
                <a:latin typeface="Symbol" panose="05050102010706020507" pitchFamily="18" charset="2"/>
              </a:rPr>
              <a:t>p</a:t>
            </a:r>
            <a:r>
              <a:rPr lang="en-US" sz="1600" b="1" u="sng" dirty="0" smtClean="0">
                <a:solidFill>
                  <a:srgbClr val="66FF33"/>
                </a:solidFill>
              </a:rPr>
              <a:t>-in flight PW’s, J=1/2,</a:t>
            </a:r>
          </a:p>
          <a:p>
            <a:r>
              <a:rPr lang="en-US" sz="1600" b="1" u="sng" dirty="0" smtClean="0">
                <a:solidFill>
                  <a:srgbClr val="66FF33"/>
                </a:solidFill>
              </a:rPr>
              <a:t>3/2,5/2:</a:t>
            </a:r>
            <a:endParaRPr lang="en-US" sz="1600" b="1" u="sng" dirty="0">
              <a:solidFill>
                <a:srgbClr val="66FF33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5933704" y="3704949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99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937148" y="4047354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026326" y="3551061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FF33"/>
                </a:solidFill>
              </a:rPr>
              <a:t>after subtraction </a:t>
            </a:r>
            <a:endParaRPr lang="en-US" sz="1400" b="1" dirty="0">
              <a:solidFill>
                <a:srgbClr val="66FF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6327" y="3858838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FF33"/>
                </a:solidFill>
              </a:rPr>
              <a:t>before subtraction </a:t>
            </a:r>
            <a:endParaRPr lang="en-US" sz="1400" b="1" dirty="0">
              <a:solidFill>
                <a:srgbClr val="66FF3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7148" y="4369154"/>
            <a:ext cx="240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Born terms PW’s J&gt;5/2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5937148" y="4946717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72565" y="6136700"/>
            <a:ext cx="787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Impact </a:t>
            </a:r>
            <a:r>
              <a:rPr lang="en-US" sz="1600" b="1" dirty="0"/>
              <a:t>of the </a:t>
            </a:r>
            <a:r>
              <a:rPr lang="en-US" sz="1600" b="1" dirty="0" smtClean="0"/>
              <a:t>subtraction </a:t>
            </a:r>
            <a:r>
              <a:rPr lang="en-US" sz="1600" b="1" dirty="0"/>
              <a:t>procedure </a:t>
            </a:r>
            <a:r>
              <a:rPr lang="en-US" sz="1600" b="1" dirty="0" smtClean="0"/>
              <a:t>decreases with W reflecting growth of the </a:t>
            </a:r>
          </a:p>
          <a:p>
            <a:r>
              <a:rPr lang="en-US" sz="1600" b="1" dirty="0" smtClean="0"/>
              <a:t>contributions </a:t>
            </a:r>
            <a:r>
              <a:rPr lang="en-US" sz="1600" b="1" dirty="0"/>
              <a:t> </a:t>
            </a:r>
            <a:r>
              <a:rPr lang="en-US" sz="1600" b="1" dirty="0" smtClean="0"/>
              <a:t>from PW’s of J&gt;5/2, which are not affected by subtraction.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80703" y="5968226"/>
            <a:ext cx="7164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W, </a:t>
            </a:r>
            <a:r>
              <a:rPr lang="en-US" sz="1200" b="1" dirty="0" err="1" smtClean="0"/>
              <a:t>GeV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74799" y="1099837"/>
            <a:ext cx="10438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Symbol" panose="05050102010706020507" pitchFamily="18" charset="2"/>
              </a:rPr>
              <a:t>s </a:t>
            </a:r>
            <a:r>
              <a:rPr lang="en-US" sz="1200" b="1" baseline="-25000" dirty="0" err="1" smtClean="0"/>
              <a:t>integ</a:t>
            </a:r>
            <a:r>
              <a:rPr lang="en-US" sz="1200" b="1" baseline="-25000" dirty="0" smtClean="0"/>
              <a:t>,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mcbn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551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0" y="867333"/>
            <a:ext cx="2944894" cy="27415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80492" y="7574878"/>
            <a:ext cx="2133600" cy="476250"/>
          </a:xfrm>
        </p:spPr>
        <p:txBody>
          <a:bodyPr/>
          <a:lstStyle/>
          <a:p>
            <a:pPr>
              <a:defRPr/>
            </a:pPr>
            <a:fld id="{722B0373-1A3B-4F76-939F-C24B30CAFA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-147372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Impact of Subtraction </a:t>
            </a: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rocedure</a:t>
            </a:r>
            <a:r>
              <a:rPr lang="en-US" sz="20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on the Data </a:t>
            </a:r>
            <a:r>
              <a:rPr lang="en-US" sz="20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2000" b="1" kern="0" noProof="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escription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476953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67" y="648743"/>
            <a:ext cx="3032024" cy="2960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27" y="714459"/>
            <a:ext cx="3195889" cy="304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1309" y="528779"/>
            <a:ext cx="4398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Fully integrated </a:t>
            </a:r>
            <a:r>
              <a:rPr lang="en-US" sz="1600" b="1" dirty="0" err="1" smtClean="0">
                <a:latin typeface="Symbol" panose="05050102010706020507" pitchFamily="18" charset="2"/>
              </a:rPr>
              <a:t>g</a:t>
            </a:r>
            <a:r>
              <a:rPr lang="en-US" sz="1600" b="1" baseline="-25000" dirty="0" err="1" smtClean="0"/>
              <a:t>v</a:t>
            </a:r>
            <a:r>
              <a:rPr lang="en-US" sz="1600" b="1" dirty="0" err="1" smtClean="0"/>
              <a:t>p</a:t>
            </a:r>
            <a:r>
              <a:rPr lang="en-US" sz="1600" b="1" dirty="0" err="1" smtClean="0">
                <a:latin typeface="Arial"/>
                <a:cs typeface="Arial"/>
              </a:rPr>
              <a:t>→</a:t>
            </a:r>
            <a:r>
              <a:rPr lang="en-US" sz="1600" b="1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en-US" sz="1600" b="1" baseline="30000" dirty="0" err="1" smtClean="0">
                <a:latin typeface="Symbol" panose="05050102010706020507" pitchFamily="18" charset="2"/>
                <a:cs typeface="Arial"/>
              </a:rPr>
              <a:t>+</a:t>
            </a:r>
            <a:r>
              <a:rPr lang="en-US" sz="1600" b="1" dirty="0" err="1" smtClean="0">
                <a:latin typeface="Symbol" panose="05050102010706020507" pitchFamily="18" charset="2"/>
                <a:cs typeface="Arial"/>
              </a:rPr>
              <a:t>p</a:t>
            </a:r>
            <a:r>
              <a:rPr lang="en-US" sz="1600" b="1" baseline="30000" dirty="0" err="1" smtClean="0">
                <a:latin typeface="Symbol" panose="05050102010706020507" pitchFamily="18" charset="2"/>
                <a:cs typeface="Arial"/>
              </a:rPr>
              <a:t>-</a:t>
            </a:r>
            <a:r>
              <a:rPr lang="en-US" sz="1600" b="1" dirty="0" err="1" smtClean="0">
                <a:latin typeface="Arial"/>
                <a:cs typeface="Arial"/>
              </a:rPr>
              <a:t>p</a:t>
            </a:r>
            <a:r>
              <a:rPr lang="en-US" sz="1600" b="1" dirty="0" smtClean="0">
                <a:latin typeface="Arial"/>
                <a:cs typeface="Arial"/>
              </a:rPr>
              <a:t> cross sections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8795" y="1687639"/>
            <a:ext cx="176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=0.65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6077" y="1161802"/>
            <a:ext cx="176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=0.95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2353" y="1161801"/>
            <a:ext cx="176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=1.30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700644" y="4096988"/>
            <a:ext cx="93815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04088" y="4439393"/>
            <a:ext cx="93815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211984" y="3605053"/>
            <a:ext cx="1212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Full 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>
                <a:latin typeface="Symbol" panose="05050102010706020507" pitchFamily="18" charset="2"/>
              </a:rPr>
              <a:t>+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>
                <a:latin typeface="Symbol" panose="05050102010706020507" pitchFamily="18" charset="2"/>
              </a:rPr>
              <a:t>-</a:t>
            </a:r>
            <a:r>
              <a:rPr lang="en-US" sz="1400" b="1" u="sng" dirty="0" err="1" smtClean="0"/>
              <a:t>p</a:t>
            </a:r>
            <a:r>
              <a:rPr lang="en-US" sz="1400" b="1" u="sng" dirty="0" smtClean="0"/>
              <a:t> : </a:t>
            </a:r>
            <a:endParaRPr lang="en-US" sz="1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1793266" y="39431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after subtraction 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3267" y="4250877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before subtraction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91713" y="4096987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895157" y="4439392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908198" y="394310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after subtraction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8199" y="4250877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before subtraction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4523" y="3635323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u="sng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sz="1400" b="1" u="sng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400" b="1" u="sng" baseline="30000" dirty="0" smtClean="0">
                <a:solidFill>
                  <a:srgbClr val="FF0000"/>
                </a:solidFill>
              </a:rPr>
              <a:t>++</a:t>
            </a:r>
            <a:r>
              <a:rPr lang="en-US" sz="1400" b="1" u="sng" dirty="0" smtClean="0">
                <a:solidFill>
                  <a:srgbClr val="FF0000"/>
                </a:solidFill>
              </a:rPr>
              <a:t> full</a:t>
            </a:r>
            <a:r>
              <a:rPr lang="en-US" sz="1400" b="1" dirty="0" smtClean="0">
                <a:solidFill>
                  <a:srgbClr val="FF0000"/>
                </a:solidFill>
              </a:rPr>
              <a:t> :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704088" y="4985658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707532" y="5328063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712106" y="4831769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after subtraction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2107" y="5139546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FF"/>
                </a:solidFill>
              </a:rPr>
              <a:t>before subtraction </a:t>
            </a:r>
            <a:endParaRPr lang="en-US" sz="1400" b="1" dirty="0">
              <a:solidFill>
                <a:srgbClr val="3333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6607" y="4535362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3333FF"/>
                </a:solidFill>
                <a:latin typeface="Symbol" panose="05050102010706020507" pitchFamily="18" charset="2"/>
              </a:rPr>
              <a:t>p</a:t>
            </a:r>
            <a:r>
              <a:rPr lang="en-US" sz="1400" b="1" u="sng" baseline="30000" dirty="0" smtClean="0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  <a:r>
              <a:rPr lang="en-US" sz="1400" b="1" u="sng" dirty="0" smtClean="0">
                <a:solidFill>
                  <a:srgbClr val="3333FF"/>
                </a:solidFill>
                <a:latin typeface="Symbol" panose="05050102010706020507" pitchFamily="18" charset="2"/>
              </a:rPr>
              <a:t>D</a:t>
            </a:r>
            <a:r>
              <a:rPr lang="en-US" sz="1400" b="1" u="sng" baseline="30000" dirty="0" smtClean="0">
                <a:solidFill>
                  <a:srgbClr val="3333FF"/>
                </a:solidFill>
              </a:rPr>
              <a:t>++</a:t>
            </a:r>
            <a:r>
              <a:rPr lang="en-US" sz="1400" b="1" u="sng" dirty="0" smtClean="0">
                <a:solidFill>
                  <a:srgbClr val="3333FF"/>
                </a:solidFill>
              </a:rPr>
              <a:t>  background</a:t>
            </a:r>
            <a:r>
              <a:rPr lang="en-US" sz="1400" b="1" dirty="0" smtClean="0">
                <a:solidFill>
                  <a:srgbClr val="3333FF"/>
                </a:solidFill>
              </a:rPr>
              <a:t> :</a:t>
            </a:r>
            <a:endParaRPr lang="en-US" sz="1400" b="1" dirty="0">
              <a:solidFill>
                <a:srgbClr val="3333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4307349" y="5447323"/>
            <a:ext cx="938151" cy="1"/>
          </a:xfrm>
          <a:prstGeom prst="line">
            <a:avLst/>
          </a:prstGeom>
          <a:noFill/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107926" y="4829776"/>
            <a:ext cx="1409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rgbClr val="FF66FF"/>
                </a:solidFill>
                <a:latin typeface="+mn-lt"/>
              </a:rPr>
              <a:t>e</a:t>
            </a:r>
            <a:r>
              <a:rPr lang="en-US" sz="1400" b="1" u="sng" dirty="0" smtClean="0">
                <a:solidFill>
                  <a:srgbClr val="FF66FF"/>
                </a:solidFill>
                <a:latin typeface="+mn-lt"/>
              </a:rPr>
              <a:t>xtra contact</a:t>
            </a:r>
          </a:p>
          <a:p>
            <a:r>
              <a:rPr lang="en-US" sz="1400" b="1" u="sng" dirty="0">
                <a:solidFill>
                  <a:srgbClr val="FF66FF"/>
                </a:solidFill>
                <a:latin typeface="+mn-lt"/>
              </a:rPr>
              <a:t>t</a:t>
            </a:r>
            <a:r>
              <a:rPr lang="en-US" sz="1400" b="1" u="sng" dirty="0" smtClean="0">
                <a:solidFill>
                  <a:srgbClr val="FF66FF"/>
                </a:solidFill>
                <a:latin typeface="+mn-lt"/>
              </a:rPr>
              <a:t>erm in </a:t>
            </a:r>
            <a:r>
              <a:rPr lang="en-US" sz="1400" b="1" u="sng" dirty="0" smtClean="0">
                <a:solidFill>
                  <a:srgbClr val="FF66FF"/>
                </a:solidFill>
                <a:latin typeface="Symbol" panose="05050102010706020507" pitchFamily="18" charset="2"/>
              </a:rPr>
              <a:t>p</a:t>
            </a:r>
            <a:r>
              <a:rPr lang="en-US" sz="1400" b="1" u="sng" baseline="30000" dirty="0" smtClean="0">
                <a:solidFill>
                  <a:srgbClr val="FF66FF"/>
                </a:solidFill>
                <a:latin typeface="Symbol" panose="05050102010706020507" pitchFamily="18" charset="2"/>
              </a:rPr>
              <a:t>-</a:t>
            </a:r>
            <a:r>
              <a:rPr lang="en-US" sz="1400" b="1" u="sng" dirty="0" smtClean="0">
                <a:solidFill>
                  <a:srgbClr val="FF66FF"/>
                </a:solidFill>
                <a:latin typeface="Symbol" panose="05050102010706020507" pitchFamily="18" charset="2"/>
              </a:rPr>
              <a:t>D</a:t>
            </a:r>
            <a:r>
              <a:rPr lang="en-US" sz="1400" b="1" u="sng" baseline="30000" dirty="0" smtClean="0">
                <a:solidFill>
                  <a:srgbClr val="FF66FF"/>
                </a:solidFill>
                <a:latin typeface="Symbol" panose="05050102010706020507" pitchFamily="18" charset="2"/>
              </a:rPr>
              <a:t>++ </a:t>
            </a:r>
            <a:r>
              <a:rPr lang="en-US" sz="1400" b="1" dirty="0">
                <a:solidFill>
                  <a:srgbClr val="FF66FF"/>
                </a:solidFill>
                <a:latin typeface="Symbol" panose="05050102010706020507" pitchFamily="18" charset="2"/>
              </a:rPr>
              <a:t> </a:t>
            </a:r>
            <a:r>
              <a:rPr lang="en-US" sz="1400" b="1" dirty="0" smtClean="0">
                <a:solidFill>
                  <a:srgbClr val="FF66FF"/>
                </a:solidFill>
                <a:latin typeface="Symbol" panose="05050102010706020507" pitchFamily="18" charset="2"/>
              </a:rPr>
              <a:t>:</a:t>
            </a:r>
            <a:endParaRPr lang="en-US" sz="1400" b="1" baseline="30000" dirty="0" smtClean="0">
              <a:solidFill>
                <a:srgbClr val="FF66FF"/>
              </a:solidFill>
              <a:latin typeface="Symbol" panose="05050102010706020507" pitchFamily="18" charset="2"/>
            </a:endParaRPr>
          </a:p>
          <a:p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281" y="5651382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The impact of the subtraction procedure is maximal at W&lt;1.6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and decreases with W and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1862062" y="1056904"/>
            <a:ext cx="820597" cy="2248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584479" y="992426"/>
            <a:ext cx="820597" cy="2377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401179" y="992426"/>
            <a:ext cx="1137179" cy="2377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1899" y="3801029"/>
            <a:ext cx="212334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Preferential areas for the N* studies in </a:t>
            </a:r>
            <a:r>
              <a:rPr lang="en-US" sz="1400" b="1" dirty="0" err="1" smtClean="0"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/>
              <a:t>+</a:t>
            </a:r>
            <a:r>
              <a:rPr lang="en-US" sz="1400" b="1" dirty="0" err="1" smtClean="0"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/>
              <a:t>-</a:t>
            </a:r>
            <a:r>
              <a:rPr lang="en-US" sz="1400" b="1" dirty="0" err="1" smtClean="0"/>
              <a:t>p</a:t>
            </a:r>
            <a:endParaRPr lang="en-US" sz="1400" b="1" dirty="0" smtClean="0"/>
          </a:p>
          <a:p>
            <a:r>
              <a:rPr lang="en-US" sz="1400" b="1" dirty="0" err="1" smtClean="0"/>
              <a:t>electroproduction</a:t>
            </a:r>
            <a:endParaRPr lang="en-US" sz="1400" b="1" dirty="0" smtClean="0"/>
          </a:p>
        </p:txBody>
      </p:sp>
      <p:cxnSp>
        <p:nvCxnSpPr>
          <p:cNvPr id="18" name="Straight Arrow Connector 17"/>
          <p:cNvCxnSpPr>
            <a:stCxn id="3" idx="0"/>
          </p:cNvCxnSpPr>
          <p:nvPr/>
        </p:nvCxnSpPr>
        <p:spPr bwMode="auto">
          <a:xfrm flipH="1" flipV="1">
            <a:off x="5245505" y="2408483"/>
            <a:ext cx="2528066" cy="13925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337064" y="363532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8134597" y="2671948"/>
            <a:ext cx="308759" cy="11431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563526" y="3912830"/>
            <a:ext cx="3033440" cy="6458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3526" y="4843138"/>
            <a:ext cx="3033440" cy="604185"/>
          </a:xfrm>
          <a:prstGeom prst="rect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74559" y="3943100"/>
            <a:ext cx="2785712" cy="6155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10672" y="5328064"/>
            <a:ext cx="1539523" cy="240376"/>
          </a:xfrm>
          <a:prstGeom prst="rect">
            <a:avLst/>
          </a:prstGeom>
          <a:noFill/>
          <a:ln w="952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43635" y="3472169"/>
            <a:ext cx="58862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W, </a:t>
            </a:r>
            <a:r>
              <a:rPr lang="en-US" sz="900" b="1" dirty="0" err="1" smtClean="0"/>
              <a:t>GeV</a:t>
            </a:r>
            <a:endParaRPr lang="en-US" sz="9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98231" y="3468107"/>
            <a:ext cx="58862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W, </a:t>
            </a:r>
            <a:r>
              <a:rPr lang="en-US" sz="900" b="1" dirty="0" err="1" smtClean="0"/>
              <a:t>GeV</a:t>
            </a:r>
            <a:endParaRPr lang="en-US" sz="9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2523506" y="2671948"/>
            <a:ext cx="4188392" cy="11172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431718" y="3528110"/>
            <a:ext cx="58862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W, </a:t>
            </a:r>
            <a:r>
              <a:rPr lang="en-US" sz="900" b="1" dirty="0" err="1" smtClean="0"/>
              <a:t>GeV</a:t>
            </a:r>
            <a:endParaRPr lang="en-US" sz="900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-71149" y="1138139"/>
            <a:ext cx="8258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Symbol" panose="05050102010706020507" pitchFamily="18" charset="2"/>
              </a:rPr>
              <a:t>s </a:t>
            </a:r>
            <a:r>
              <a:rPr lang="en-US" sz="900" b="1" baseline="-25000" dirty="0" err="1" smtClean="0"/>
              <a:t>integ</a:t>
            </a:r>
            <a:r>
              <a:rPr lang="en-US" sz="900" b="1" baseline="-25000" dirty="0" smtClean="0"/>
              <a:t>,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mcbn</a:t>
            </a:r>
            <a:endParaRPr lang="en-US" sz="900" b="1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2738731" y="1200273"/>
            <a:ext cx="8258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Symbol" panose="05050102010706020507" pitchFamily="18" charset="2"/>
              </a:rPr>
              <a:t>s </a:t>
            </a:r>
            <a:r>
              <a:rPr lang="en-US" sz="900" b="1" baseline="-25000" dirty="0" err="1" smtClean="0"/>
              <a:t>integ</a:t>
            </a:r>
            <a:r>
              <a:rPr lang="en-US" sz="900" b="1" baseline="-25000" dirty="0" smtClean="0"/>
              <a:t>,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mcbn</a:t>
            </a:r>
            <a:endParaRPr lang="en-US" sz="900" b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5586311" y="1208682"/>
            <a:ext cx="82586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Symbol" panose="05050102010706020507" pitchFamily="18" charset="2"/>
              </a:rPr>
              <a:t>s </a:t>
            </a:r>
            <a:r>
              <a:rPr lang="en-US" sz="900" b="1" baseline="-25000" dirty="0" err="1" smtClean="0"/>
              <a:t>integ</a:t>
            </a:r>
            <a:r>
              <a:rPr lang="en-US" sz="900" b="1" baseline="-25000" dirty="0" smtClean="0"/>
              <a:t>,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mcbn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4893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D</a:t>
            </a:r>
            <a:r>
              <a:rPr lang="en-US" sz="2000" b="1" kern="0" noProof="0" dirty="0" err="1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irect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2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Production  Mechanisms  in the </a:t>
            </a:r>
            <a:r>
              <a:rPr lang="en-US" sz="2000" b="1" kern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C</a:t>
            </a:r>
            <a:r>
              <a:rPr lang="en-US" sz="2000" b="1" kern="0" noProof="0" dirty="0" err="1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urrent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 Version of  the JM Model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6126" y="85655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ote_03_12_07_1_ne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075" y="3062774"/>
            <a:ext cx="5253544" cy="1610219"/>
          </a:xfrm>
          <a:prstGeom prst="rect">
            <a:avLst/>
          </a:prstGeom>
        </p:spPr>
      </p:pic>
      <p:pic>
        <p:nvPicPr>
          <p:cNvPr id="7" name="Picture 6" descr="note_03_13_07_1_new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3949" y="1081371"/>
            <a:ext cx="5440051" cy="1677773"/>
          </a:xfrm>
          <a:prstGeom prst="rect">
            <a:avLst/>
          </a:prstGeom>
        </p:spPr>
      </p:pic>
      <p:graphicFrame>
        <p:nvGraphicFramePr>
          <p:cNvPr id="403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82383"/>
              </p:ext>
            </p:extLst>
          </p:nvPr>
        </p:nvGraphicFramePr>
        <p:xfrm>
          <a:off x="26126" y="966074"/>
          <a:ext cx="3305175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78" name="Equation" r:id="rId5" imgW="2286000" imgH="1904760" progId="Equation.3">
                  <p:embed/>
                </p:oleObj>
              </mc:Choice>
              <mc:Fallback>
                <p:oleObj name="Equation" r:id="rId5" imgW="228600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6" y="966074"/>
                        <a:ext cx="3305175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69155"/>
              </p:ext>
            </p:extLst>
          </p:nvPr>
        </p:nvGraphicFramePr>
        <p:xfrm>
          <a:off x="26126" y="3675812"/>
          <a:ext cx="3504651" cy="237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79" name="Equation" r:id="rId7" imgW="2768400" imgH="1904760" progId="Equation.3">
                  <p:embed/>
                </p:oleObj>
              </mc:Choice>
              <mc:Fallback>
                <p:oleObj name="Equation" r:id="rId7" imgW="276840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6" y="3675812"/>
                        <a:ext cx="3504651" cy="2376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914459"/>
            <a:ext cx="3730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The details on amplitude </a:t>
            </a:r>
            <a:r>
              <a:rPr lang="en-US" sz="1600" b="1" dirty="0" err="1" smtClean="0">
                <a:solidFill>
                  <a:schemeClr val="accent2"/>
                </a:solidFill>
              </a:rPr>
              <a:t>paramete</a:t>
            </a:r>
            <a:r>
              <a:rPr lang="en-US" sz="1600" b="1" dirty="0" smtClean="0">
                <a:solidFill>
                  <a:schemeClr val="accent2"/>
                </a:solidFill>
              </a:rPr>
              <a:t>-</a:t>
            </a:r>
          </a:p>
          <a:p>
            <a:r>
              <a:rPr lang="en-US" sz="1600" b="1" dirty="0" err="1" smtClean="0">
                <a:solidFill>
                  <a:schemeClr val="accent2"/>
                </a:solidFill>
              </a:rPr>
              <a:t>rization</a:t>
            </a:r>
            <a:r>
              <a:rPr lang="en-US" sz="1600" b="1" dirty="0" smtClean="0">
                <a:solidFill>
                  <a:schemeClr val="accent2"/>
                </a:solidFill>
              </a:rPr>
              <a:t> are in Ref  2, slide #6.</a:t>
            </a:r>
          </a:p>
          <a:p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313" y="5083462"/>
            <a:ext cx="502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Examples of the CLAS data description achieved</a:t>
            </a:r>
          </a:p>
          <a:p>
            <a:r>
              <a:rPr lang="en-US" sz="1600" b="1" dirty="0" smtClean="0"/>
              <a:t>employing the direct 2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dirty="0" smtClean="0"/>
              <a:t> production mechanisms  </a:t>
            </a:r>
          </a:p>
          <a:p>
            <a:r>
              <a:rPr lang="en-US" sz="1600" b="1" dirty="0"/>
              <a:t>d</a:t>
            </a:r>
            <a:r>
              <a:rPr lang="en-US" sz="1600" b="1" dirty="0" smtClean="0"/>
              <a:t>epicted </a:t>
            </a:r>
            <a:r>
              <a:rPr lang="en-US" sz="1600" b="1" dirty="0"/>
              <a:t>a</a:t>
            </a:r>
            <a:r>
              <a:rPr lang="en-US" sz="1600" b="1" dirty="0" smtClean="0"/>
              <a:t>bove can be found on slide #5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2836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861831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25893"/>
            <a:ext cx="91440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18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Direct 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sz="1800" b="1" kern="0" noProof="0" dirty="0" smtClean="0">
                <a:solidFill>
                  <a:srgbClr val="0000FF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 Production  </a:t>
            </a:r>
            <a:r>
              <a:rPr lang="en-US" sz="18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A</a:t>
            </a:r>
            <a:r>
              <a:rPr lang="en-US" sz="1800" b="1" kern="0" noProof="0" dirty="0" err="1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mplitudes</a:t>
            </a:r>
            <a:r>
              <a:rPr lang="en-US" sz="18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: Current Status and Future Developments</a:t>
            </a:r>
            <a:r>
              <a:rPr lang="en-US" sz="20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10" descr="alpha_nophase_06515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601" y="658631"/>
            <a:ext cx="3032836" cy="3032836"/>
          </a:xfrm>
          <a:prstGeom prst="rect">
            <a:avLst/>
          </a:prstGeom>
        </p:spPr>
      </p:pic>
      <p:pic>
        <p:nvPicPr>
          <p:cNvPr id="12" name="Picture 11" descr="alpha_nophase_06515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602" y="3454400"/>
            <a:ext cx="3032836" cy="2709333"/>
          </a:xfrm>
          <a:prstGeom prst="rect">
            <a:avLst/>
          </a:prstGeom>
        </p:spPr>
      </p:pic>
      <p:pic>
        <p:nvPicPr>
          <p:cNvPr id="13" name="Picture 12" descr="alpha_06515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532" y="658631"/>
            <a:ext cx="3032837" cy="3032837"/>
          </a:xfrm>
          <a:prstGeom prst="rect">
            <a:avLst/>
          </a:prstGeom>
        </p:spPr>
      </p:pic>
      <p:pic>
        <p:nvPicPr>
          <p:cNvPr id="14" name="Picture 13" descr="alpha_065154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532" y="3454400"/>
            <a:ext cx="3032837" cy="271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9955" y="999179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phases=0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9840" y="999179"/>
            <a:ext cx="223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phases fit to the data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21218" y="1337733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W=1.51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55104" y="1337733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W=1.51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21218" y="389803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W=1.54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6655104" y="389803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W=1.54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965" y="1045344"/>
            <a:ext cx="3012363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phase implementation allowed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us to improve description of all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differential  cross sections,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in particular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a-</a:t>
            </a:r>
            <a:r>
              <a:rPr lang="en-US" sz="1400" b="1" dirty="0" smtClean="0">
                <a:solidFill>
                  <a:srgbClr val="FF0000"/>
                </a:solidFill>
              </a:rPr>
              <a:t>angular 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distributions 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400" b="1" u="sng" dirty="0" smtClean="0">
                <a:solidFill>
                  <a:srgbClr val="3333FF"/>
                </a:solidFill>
              </a:rPr>
              <a:t>Possible future improvements: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FF"/>
                </a:solidFill>
              </a:rPr>
              <a:t>explore opportunity to</a:t>
            </a:r>
          </a:p>
          <a:p>
            <a:pPr algn="l"/>
            <a:r>
              <a:rPr lang="en-US" sz="1400" b="1" dirty="0" smtClean="0">
                <a:solidFill>
                  <a:srgbClr val="3333FF"/>
                </a:solidFill>
              </a:rPr>
              <a:t>replace phenomenological </a:t>
            </a:r>
          </a:p>
          <a:p>
            <a:pPr algn="l"/>
            <a:r>
              <a:rPr lang="en-US" sz="1400" b="1" dirty="0" smtClean="0">
                <a:solidFill>
                  <a:srgbClr val="3333FF"/>
                </a:solidFill>
              </a:rPr>
              <a:t>parameterization by the </a:t>
            </a:r>
          </a:p>
          <a:p>
            <a:pPr algn="l"/>
            <a:r>
              <a:rPr lang="en-US" sz="1400" b="1" dirty="0" smtClean="0">
                <a:solidFill>
                  <a:srgbClr val="3333FF"/>
                </a:solidFill>
              </a:rPr>
              <a:t>double-</a:t>
            </a:r>
            <a:r>
              <a:rPr lang="en-US" sz="1400" b="1" dirty="0" err="1" smtClean="0">
                <a:solidFill>
                  <a:srgbClr val="3333FF"/>
                </a:solidFill>
              </a:rPr>
              <a:t>Regge</a:t>
            </a:r>
            <a:r>
              <a:rPr lang="en-US" sz="1400" b="1" dirty="0" smtClean="0">
                <a:solidFill>
                  <a:srgbClr val="3333FF"/>
                </a:solidFill>
              </a:rPr>
              <a:t> limit of B</a:t>
            </a:r>
            <a:r>
              <a:rPr lang="en-US" sz="1400" b="1" baseline="-25000" dirty="0" smtClean="0">
                <a:solidFill>
                  <a:srgbClr val="3333FF"/>
                </a:solidFill>
              </a:rPr>
              <a:t>5</a:t>
            </a:r>
            <a:r>
              <a:rPr lang="en-US" sz="1400" b="1" dirty="0" smtClean="0">
                <a:solidFill>
                  <a:srgbClr val="3333FF"/>
                </a:solidFill>
              </a:rPr>
              <a:t> </a:t>
            </a:r>
          </a:p>
          <a:p>
            <a:pPr algn="l"/>
            <a:r>
              <a:rPr lang="en-US" sz="1400" b="1" dirty="0" err="1" smtClean="0">
                <a:solidFill>
                  <a:srgbClr val="3333FF"/>
                </a:solidFill>
              </a:rPr>
              <a:t>Veneziano</a:t>
            </a:r>
            <a:r>
              <a:rPr lang="en-US" sz="1400" b="1" dirty="0" smtClean="0">
                <a:solidFill>
                  <a:srgbClr val="3333FF"/>
                </a:solidFill>
              </a:rPr>
              <a:t> model allowing </a:t>
            </a:r>
          </a:p>
          <a:p>
            <a:pPr algn="l"/>
            <a:r>
              <a:rPr lang="en-US" sz="1400" b="1" dirty="0">
                <a:solidFill>
                  <a:srgbClr val="3333FF"/>
                </a:solidFill>
              </a:rPr>
              <a:t>u</a:t>
            </a:r>
            <a:r>
              <a:rPr lang="en-US" sz="1400" b="1" dirty="0" smtClean="0">
                <a:solidFill>
                  <a:srgbClr val="3333FF"/>
                </a:solidFill>
              </a:rPr>
              <a:t>s to decrease the </a:t>
            </a:r>
            <a:r>
              <a:rPr lang="en-US" sz="1400" b="1" dirty="0">
                <a:solidFill>
                  <a:srgbClr val="3333FF"/>
                </a:solidFill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</a:rPr>
              <a:t>number of </a:t>
            </a:r>
          </a:p>
          <a:p>
            <a:pPr algn="l"/>
            <a:r>
              <a:rPr lang="en-US" sz="1400" b="1" dirty="0" smtClean="0">
                <a:solidFill>
                  <a:srgbClr val="3333FF"/>
                </a:solidFill>
              </a:rPr>
              <a:t>fit parameters;</a:t>
            </a:r>
          </a:p>
          <a:p>
            <a:pPr algn="l"/>
            <a:endParaRPr lang="en-US" sz="1400" b="1" dirty="0">
              <a:solidFill>
                <a:srgbClr val="3333F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FF"/>
                </a:solidFill>
              </a:rPr>
              <a:t>develop the  procedure for </a:t>
            </a:r>
          </a:p>
          <a:p>
            <a:pPr algn="l"/>
            <a:r>
              <a:rPr lang="en-US" sz="1400" b="1" dirty="0">
                <a:solidFill>
                  <a:srgbClr val="3333FF"/>
                </a:solidFill>
              </a:rPr>
              <a:t>s</a:t>
            </a:r>
            <a:r>
              <a:rPr lang="en-US" sz="1400" b="1" dirty="0" smtClean="0">
                <a:solidFill>
                  <a:srgbClr val="3333FF"/>
                </a:solidFill>
              </a:rPr>
              <a:t>ubtraction of the partial waves </a:t>
            </a:r>
          </a:p>
          <a:p>
            <a:pPr algn="l"/>
            <a:r>
              <a:rPr lang="en-US" sz="1400" b="1" dirty="0">
                <a:solidFill>
                  <a:srgbClr val="3333FF"/>
                </a:solidFill>
              </a:rPr>
              <a:t>w</a:t>
            </a:r>
            <a:r>
              <a:rPr lang="en-US" sz="1400" b="1" dirty="0" smtClean="0">
                <a:solidFill>
                  <a:srgbClr val="3333FF"/>
                </a:solidFill>
              </a:rPr>
              <a:t>hich are dual to resonances in</a:t>
            </a:r>
          </a:p>
          <a:p>
            <a:pPr algn="l"/>
            <a:r>
              <a:rPr lang="en-US" sz="1400" b="1" dirty="0">
                <a:solidFill>
                  <a:srgbClr val="3333FF"/>
                </a:solidFill>
              </a:rPr>
              <a:t>s</a:t>
            </a:r>
            <a:r>
              <a:rPr lang="en-US" sz="1400" b="1" dirty="0" smtClean="0">
                <a:solidFill>
                  <a:srgbClr val="3333FF"/>
                </a:solidFill>
              </a:rPr>
              <a:t>-channel from  direct 2</a:t>
            </a:r>
            <a:r>
              <a:rPr lang="en-US" sz="1400" b="1" dirty="0" smtClean="0">
                <a:solidFill>
                  <a:srgbClr val="3333FF"/>
                </a:solidFill>
                <a:latin typeface="Symbol" panose="05050102010706020507" pitchFamily="18" charset="2"/>
              </a:rPr>
              <a:t>p </a:t>
            </a:r>
            <a:r>
              <a:rPr lang="en-US" sz="1400" b="1" dirty="0" err="1" smtClean="0">
                <a:solidFill>
                  <a:srgbClr val="3333FF"/>
                </a:solidFill>
              </a:rPr>
              <a:t>produc</a:t>
            </a:r>
            <a:r>
              <a:rPr lang="en-US" sz="1400" b="1" dirty="0" smtClean="0">
                <a:solidFill>
                  <a:srgbClr val="3333FF"/>
                </a:solidFill>
              </a:rPr>
              <a:t>-</a:t>
            </a:r>
          </a:p>
          <a:p>
            <a:pPr algn="l"/>
            <a:r>
              <a:rPr lang="en-US" sz="1400" b="1" dirty="0" err="1" smtClean="0">
                <a:solidFill>
                  <a:srgbClr val="3333FF"/>
                </a:solidFill>
              </a:rPr>
              <a:t>tion</a:t>
            </a:r>
            <a:r>
              <a:rPr lang="en-US" sz="1400" b="1" dirty="0" smtClean="0">
                <a:solidFill>
                  <a:srgbClr val="3333FF"/>
                </a:solidFill>
              </a:rPr>
              <a:t> amplitudes </a:t>
            </a:r>
          </a:p>
          <a:p>
            <a:pPr algn="l"/>
            <a:endParaRPr lang="en-US" sz="1400" b="1" dirty="0">
              <a:solidFill>
                <a:srgbClr val="3333FF"/>
              </a:solidFill>
            </a:endParaRPr>
          </a:p>
          <a:p>
            <a:pPr algn="l"/>
            <a:r>
              <a:rPr lang="en-US" sz="1400" b="1" dirty="0" smtClean="0"/>
              <a:t>Support from JPAC is needed. 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97397" y="6246911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color code is the same as on slide #5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449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8E450A-8325-4BEA-A47E-C9701C3E1CB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-48599" y="290480"/>
            <a:ext cx="9361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accent2"/>
                </a:solidFill>
                <a:latin typeface="+mj-lt"/>
                <a:ea typeface="ＭＳ Ｐゴシック" pitchFamily="-110" charset="-128"/>
              </a:rPr>
              <a:t>Charting Meson-Baryon Mechanisms of the JM Model  </a:t>
            </a:r>
            <a:endParaRPr lang="en-US" sz="2000" dirty="0">
              <a:solidFill>
                <a:schemeClr val="accent2"/>
              </a:solidFill>
              <a:latin typeface="+mj-lt"/>
              <a:ea typeface="ＭＳ Ｐゴシック" pitchFamily="-110" charset="-128"/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0" y="830997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590"/>
            <a:ext cx="3291840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731520"/>
            <a:ext cx="3291840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731520"/>
            <a:ext cx="3291840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123" y="1765738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4599" y="1082566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=0.95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7451" y="120040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=1.30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2493" y="2532993"/>
            <a:ext cx="62709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++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986455" y="2254469"/>
            <a:ext cx="281766" cy="27852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7618" y="2569779"/>
            <a:ext cx="1010213" cy="33855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  <a:latin typeface="Symbol" pitchFamily="18" charset="2"/>
              </a:rPr>
              <a:t>2p </a:t>
            </a:r>
            <a:r>
              <a:rPr lang="en-US" sz="1600" b="1" dirty="0" smtClean="0">
                <a:solidFill>
                  <a:srgbClr val="FF33CC"/>
                </a:solidFill>
                <a:latin typeface="+mn-lt"/>
              </a:rPr>
              <a:t>direct</a:t>
            </a:r>
            <a:endParaRPr lang="en-US" sz="1600" b="1" baseline="30000" dirty="0">
              <a:solidFill>
                <a:srgbClr val="FF33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245476" y="2908333"/>
            <a:ext cx="169327" cy="150177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007447" y="2569779"/>
            <a:ext cx="577402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+</a:t>
            </a:r>
            <a:r>
              <a:rPr lang="en-US" sz="1600" b="1" dirty="0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1600" b="1" baseline="30000" dirty="0">
                <a:solidFill>
                  <a:srgbClr val="3333FF"/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296148" y="2908333"/>
            <a:ext cx="288701" cy="307833"/>
          </a:xfrm>
          <a:prstGeom prst="straightConnector1">
            <a:avLst/>
          </a:prstGeom>
          <a:noFill/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84849" y="1915915"/>
            <a:ext cx="1135247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+</a:t>
            </a:r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1400" b="1" baseline="-25000" dirty="0" smtClean="0">
                <a:solidFill>
                  <a:srgbClr val="FFFF00"/>
                </a:solidFill>
                <a:latin typeface="+mn-lt"/>
              </a:rPr>
              <a:t>13</a:t>
            </a:r>
            <a:r>
              <a:rPr lang="en-US" sz="1400" b="1" dirty="0" smtClean="0">
                <a:solidFill>
                  <a:srgbClr val="FFFF00"/>
                </a:solidFill>
                <a:latin typeface="+mn-lt"/>
              </a:rPr>
              <a:t>(1520)</a:t>
            </a:r>
            <a:endParaRPr lang="en-US" sz="1400" b="1" baseline="3000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>
            <a:off x="5152473" y="2223692"/>
            <a:ext cx="66524" cy="759729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940876" y="2754472"/>
            <a:ext cx="1114408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1400" b="1" baseline="-25000" dirty="0" smtClean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(1680)</a:t>
            </a:r>
            <a:endParaRPr lang="en-US" sz="14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693572" y="3058510"/>
            <a:ext cx="361712" cy="36260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439727" y="2336510"/>
            <a:ext cx="421910" cy="36576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33CC33"/>
                </a:solidFill>
                <a:latin typeface="Symbol" pitchFamily="18" charset="2"/>
              </a:rPr>
              <a:t>r</a:t>
            </a:r>
            <a:r>
              <a:rPr lang="en-US" sz="1600" b="1" dirty="0" err="1" smtClean="0">
                <a:solidFill>
                  <a:srgbClr val="33CC33"/>
                </a:solidFill>
                <a:latin typeface="+mn-lt"/>
              </a:rPr>
              <a:t>p</a:t>
            </a:r>
            <a:endParaRPr lang="en-US" sz="1600" b="1" baseline="30000" dirty="0">
              <a:solidFill>
                <a:srgbClr val="33CC33"/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545205" y="2697480"/>
            <a:ext cx="210954" cy="434488"/>
          </a:xfrm>
          <a:prstGeom prst="straightConnector1">
            <a:avLst/>
          </a:prstGeom>
          <a:noFill/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90695" y="3759439"/>
            <a:ext cx="882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>
                <a:latin typeface="Symbol" pitchFamily="18" charset="2"/>
              </a:rPr>
              <a:t>D</a:t>
            </a:r>
            <a:r>
              <a:rPr lang="en-US" sz="1600" b="1" baseline="30000" dirty="0" smtClean="0"/>
              <a:t>++</a:t>
            </a:r>
            <a:r>
              <a:rPr lang="en-US" sz="1600" b="1" dirty="0" smtClean="0"/>
              <a:t> meson-baryon channel accounts for the major part of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 cross section. Relative resonant contribution to 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>
                <a:latin typeface="Symbol" pitchFamily="18" charset="2"/>
              </a:rPr>
              <a:t>D</a:t>
            </a:r>
            <a:r>
              <a:rPr lang="en-US" sz="1600" b="1" baseline="30000" dirty="0" smtClean="0"/>
              <a:t>++ </a:t>
            </a:r>
            <a:r>
              <a:rPr lang="en-US" sz="1600" b="1" dirty="0" smtClean="0"/>
              <a:t>channel increases  with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0695" y="4340122"/>
            <a:ext cx="882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Symbol" pitchFamily="18" charset="2"/>
              </a:rPr>
              <a:t>2p </a:t>
            </a:r>
            <a:r>
              <a:rPr lang="en-US" sz="1600" b="1" dirty="0" smtClean="0">
                <a:latin typeface="+mn-lt"/>
              </a:rPr>
              <a:t> direct  production decreases substantially at  W from 1.5 to 1.7 </a:t>
            </a:r>
            <a:r>
              <a:rPr lang="en-US" sz="1600" b="1" dirty="0" err="1" smtClean="0">
                <a:latin typeface="+mn-lt"/>
              </a:rPr>
              <a:t>GeV</a:t>
            </a:r>
            <a:r>
              <a:rPr lang="en-US" sz="1600" b="1" dirty="0" smtClean="0">
                <a:latin typeface="+mn-lt"/>
              </a:rPr>
              <a:t> offering an indication for sizable final </a:t>
            </a:r>
            <a:r>
              <a:rPr lang="en-US" sz="1600" b="1" dirty="0" err="1" smtClean="0">
                <a:latin typeface="+mn-lt"/>
              </a:rPr>
              <a:t>hadronic</a:t>
            </a:r>
            <a:r>
              <a:rPr lang="en-US" sz="1600" b="1" dirty="0" smtClean="0">
                <a:latin typeface="+mn-lt"/>
              </a:rPr>
              <a:t> interactions  between the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final state</a:t>
            </a:r>
            <a:r>
              <a:rPr lang="en-US" sz="1600" b="1" dirty="0" smtClean="0">
                <a:latin typeface="+mn-lt"/>
              </a:rPr>
              <a:t>  and others open meson-baryon channels.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latin typeface="Symbol" panose="05050102010706020507" pitchFamily="18" charset="2"/>
              </a:rPr>
              <a:t>pD</a:t>
            </a:r>
            <a:r>
              <a:rPr lang="en-US" sz="1600" b="1" dirty="0" smtClean="0">
                <a:latin typeface="+mn-lt"/>
              </a:rPr>
              <a:t>, </a:t>
            </a:r>
            <a:r>
              <a:rPr lang="en-US" sz="1600" b="1" dirty="0" err="1" smtClean="0">
                <a:latin typeface="Symbol" panose="05050102010706020507" pitchFamily="18" charset="2"/>
              </a:rPr>
              <a:t>r</a:t>
            </a:r>
            <a:r>
              <a:rPr lang="en-US" sz="1600" b="1" dirty="0" err="1" smtClean="0">
                <a:latin typeface="+mn-lt"/>
              </a:rPr>
              <a:t>p</a:t>
            </a:r>
            <a:r>
              <a:rPr lang="en-US" sz="1600" b="1" dirty="0" smtClean="0">
                <a:latin typeface="+mn-lt"/>
              </a:rPr>
              <a:t>-amplitudes decomposed over PW’s  of angular momenta J can be provided from the data fit.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FF0000"/>
                </a:solidFill>
                <a:latin typeface="+mn-lt"/>
              </a:rPr>
              <a:t>The request for reaction theory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: guidance for the development of analytical continuation of 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, 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-amplitudes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allowing us to extract resonance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from residues at the resonance pole positions.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0753" y="0"/>
            <a:ext cx="8662996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Resonant /Non-Resonant </a:t>
            </a:r>
            <a:r>
              <a:rPr lang="en-US" sz="20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ontributions  from the Fit of  </a:t>
            </a:r>
            <a:r>
              <a:rPr lang="en-US" sz="2000" b="1" kern="0" dirty="0" err="1" smtClean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err="1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+</a:t>
            </a:r>
            <a:r>
              <a:rPr lang="en-US" sz="2000" b="1" kern="0" dirty="0" err="1" smtClean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0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lectroproduction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ross </a:t>
            </a:r>
            <a:r>
              <a:rPr lang="en-US" sz="20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0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ections within the JM Model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star_backgr_275375_0.375w_15_152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53" y="1114694"/>
            <a:ext cx="4267486" cy="4341295"/>
          </a:xfrm>
          <a:prstGeom prst="rect">
            <a:avLst/>
          </a:prstGeom>
        </p:spPr>
      </p:pic>
      <p:pic>
        <p:nvPicPr>
          <p:cNvPr id="7" name="Picture 6" descr="nstar_backgr_channels_425475_0.425w_15_152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096" y="640080"/>
            <a:ext cx="4956259" cy="4956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713" y="749300"/>
            <a:ext cx="274703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W=1.51 </a:t>
            </a:r>
            <a:r>
              <a:rPr lang="en-US" sz="1600" dirty="0" err="1" smtClean="0"/>
              <a:t>GeV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=0.38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96747" y="745362"/>
            <a:ext cx="27647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W=1.51 </a:t>
            </a:r>
            <a:r>
              <a:rPr lang="en-US" sz="1600" dirty="0" err="1" smtClean="0"/>
              <a:t>GeV</a:t>
            </a:r>
            <a:r>
              <a:rPr lang="en-US" sz="1600" dirty="0" smtClean="0"/>
              <a:t>,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=0.43 GeV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>
            <a:off x="85725" y="6083300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639763" y="5910263"/>
            <a:ext cx="2838450" cy="64633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full cross </a:t>
            </a:r>
            <a:r>
              <a:rPr lang="en-US" sz="1800" b="1" dirty="0" smtClean="0">
                <a:solidFill>
                  <a:srgbClr val="FF0000"/>
                </a:solidFill>
              </a:rPr>
              <a:t>sections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within the JM model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V="1">
            <a:off x="3486150" y="5773738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4"/>
          <p:cNvSpPr>
            <a:spLocks noChangeArrowheads="1"/>
          </p:cNvSpPr>
          <p:nvPr/>
        </p:nvSpPr>
        <p:spPr bwMode="auto">
          <a:xfrm>
            <a:off x="3429000" y="6015038"/>
            <a:ext cx="1143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2050" y="5878513"/>
            <a:ext cx="167798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resonant part</a:t>
            </a: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flipV="1">
            <a:off x="6027738" y="5842000"/>
            <a:ext cx="0" cy="5461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54"/>
          <p:cNvSpPr>
            <a:spLocks noChangeArrowheads="1"/>
          </p:cNvSpPr>
          <p:nvPr/>
        </p:nvSpPr>
        <p:spPr bwMode="auto">
          <a:xfrm>
            <a:off x="5970588" y="6083300"/>
            <a:ext cx="114300" cy="889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454775" y="588327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non-resonant part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5503446"/>
            <a:ext cx="5598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Reliable isolation of the resonant cross sections is achieved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556" y="-147372"/>
            <a:ext cx="9141444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E</a:t>
            </a:r>
            <a:r>
              <a:rPr lang="en-US" sz="1800" b="1" kern="0" noProof="0" dirty="0" err="1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lectrocouplings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o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f Low-Lying Resonances </a:t>
            </a:r>
            <a:r>
              <a:rPr lang="en-US" sz="18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- 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Impact of the Subtraction </a:t>
            </a:r>
            <a:r>
              <a:rPr lang="en-US" sz="18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P</a:t>
            </a:r>
            <a:r>
              <a:rPr lang="en-US" sz="1800" b="1" kern="0" noProof="0" dirty="0" err="1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rocedure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556" y="53720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" y="620337"/>
            <a:ext cx="2907807" cy="2659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08" y="620336"/>
            <a:ext cx="2910797" cy="2659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" y="3279347"/>
            <a:ext cx="2957211" cy="2704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12" y="3232927"/>
            <a:ext cx="2910797" cy="2750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49" y="3279348"/>
            <a:ext cx="2945351" cy="2704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0977" y="1045028"/>
            <a:ext cx="133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</a:t>
            </a:r>
            <a:r>
              <a:rPr lang="en-US" sz="1600" b="1" dirty="0" smtClean="0"/>
              <a:t>(1440)1/2</a:t>
            </a:r>
            <a:r>
              <a:rPr lang="en-US" sz="1600" b="1" baseline="30000" dirty="0" smtClean="0"/>
              <a:t>+</a:t>
            </a:r>
            <a:endParaRPr lang="en-US" sz="1600" b="1" baseline="30000" dirty="0" smtClean="0"/>
          </a:p>
          <a:p>
            <a:pPr algn="ctr"/>
            <a:r>
              <a:rPr lang="en-US" sz="1600" b="1" dirty="0" smtClean="0"/>
              <a:t>A</a:t>
            </a:r>
            <a:r>
              <a:rPr lang="en-US" sz="1600" b="1" baseline="-25000" dirty="0" smtClean="0"/>
              <a:t>1/2</a:t>
            </a:r>
            <a:endParaRPr lang="en-US" sz="16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45321" y="905040"/>
            <a:ext cx="143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</a:t>
            </a:r>
            <a:r>
              <a:rPr lang="en-US" sz="1600" b="1" dirty="0" smtClean="0"/>
              <a:t>(1440)1/2</a:t>
            </a:r>
            <a:r>
              <a:rPr lang="en-US" sz="1600" b="1" baseline="30000" dirty="0" smtClean="0"/>
              <a:t>+</a:t>
            </a:r>
            <a:endParaRPr lang="en-US" sz="1600" b="1" baseline="30000" dirty="0" smtClean="0"/>
          </a:p>
          <a:p>
            <a:pPr algn="ctr"/>
            <a:r>
              <a:rPr lang="en-US" sz="1600" b="1" dirty="0"/>
              <a:t>S</a:t>
            </a:r>
            <a:r>
              <a:rPr lang="en-US" sz="1600" b="1" baseline="-25000" dirty="0" smtClean="0"/>
              <a:t>1/2</a:t>
            </a:r>
            <a:endParaRPr lang="en-US" sz="16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8649" y="3584368"/>
            <a:ext cx="151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</a:t>
            </a:r>
            <a:r>
              <a:rPr lang="en-US" sz="1600" b="1" dirty="0" smtClean="0"/>
              <a:t>(1520)3/2</a:t>
            </a:r>
            <a:r>
              <a:rPr lang="en-US" sz="1600" b="1" baseline="30000" dirty="0" smtClean="0"/>
              <a:t>-</a:t>
            </a:r>
            <a:endParaRPr lang="en-US" sz="1600" b="1" baseline="30000" dirty="0" smtClean="0"/>
          </a:p>
          <a:p>
            <a:pPr algn="ctr"/>
            <a:r>
              <a:rPr lang="en-US" sz="1600" b="1" dirty="0" smtClean="0"/>
              <a:t>A</a:t>
            </a:r>
            <a:r>
              <a:rPr lang="en-US" sz="1600" b="1" baseline="-25000" dirty="0" smtClean="0"/>
              <a:t>1/2</a:t>
            </a:r>
            <a:endParaRPr lang="en-US" sz="16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09595" y="3584367"/>
            <a:ext cx="126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</a:t>
            </a:r>
            <a:r>
              <a:rPr lang="en-US" sz="1600" b="1" dirty="0" smtClean="0"/>
              <a:t>(1520)3/2</a:t>
            </a:r>
            <a:r>
              <a:rPr lang="en-US" sz="1600" b="1" baseline="30000" dirty="0" smtClean="0"/>
              <a:t>-</a:t>
            </a:r>
            <a:endParaRPr lang="en-US" sz="1600" b="1" baseline="30000" dirty="0" smtClean="0"/>
          </a:p>
          <a:p>
            <a:pPr algn="ctr"/>
            <a:r>
              <a:rPr lang="en-US" sz="1600" b="1" dirty="0"/>
              <a:t>S</a:t>
            </a:r>
            <a:r>
              <a:rPr lang="en-US" sz="1600" b="1" baseline="-25000" dirty="0" smtClean="0"/>
              <a:t>1/2</a:t>
            </a:r>
            <a:endParaRPr lang="en-US" sz="16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34950" y="4746171"/>
            <a:ext cx="135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</a:t>
            </a:r>
            <a:r>
              <a:rPr lang="en-US" sz="1600" b="1" dirty="0" smtClean="0"/>
              <a:t>(1520)3/2</a:t>
            </a:r>
            <a:r>
              <a:rPr lang="en-US" sz="1600" b="1" baseline="30000" dirty="0" smtClean="0"/>
              <a:t>-</a:t>
            </a:r>
            <a:endParaRPr lang="en-US" sz="1600" b="1" baseline="30000" dirty="0" smtClean="0"/>
          </a:p>
          <a:p>
            <a:pPr algn="ctr"/>
            <a:r>
              <a:rPr lang="en-US" sz="1600" b="1" dirty="0" smtClean="0"/>
              <a:t>A</a:t>
            </a:r>
            <a:r>
              <a:rPr lang="en-US" sz="1600" b="1" baseline="-25000" dirty="0"/>
              <a:t>3</a:t>
            </a:r>
            <a:r>
              <a:rPr lang="en-US" sz="1600" b="1" baseline="-25000" dirty="0" smtClean="0"/>
              <a:t>/2</a:t>
            </a:r>
            <a:endParaRPr lang="en-US" sz="16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35381" y="735763"/>
            <a:ext cx="304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Resonance </a:t>
            </a:r>
            <a:r>
              <a:rPr lang="en-US" sz="1600" b="1" u="sng" dirty="0" err="1" smtClean="0"/>
              <a:t>electrocouplings</a:t>
            </a:r>
            <a:endParaRPr lang="en-US" sz="1600" b="1" u="sng" dirty="0" smtClean="0"/>
          </a:p>
          <a:p>
            <a:r>
              <a:rPr lang="en-US" sz="1600" b="1" u="sng" dirty="0" smtClean="0"/>
              <a:t>obtained:</a:t>
            </a:r>
            <a:endParaRPr lang="en-US" sz="16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963009" y="1307344"/>
            <a:ext cx="271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employing subtraction - black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63009" y="1642064"/>
            <a:ext cx="241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FF"/>
                </a:solidFill>
              </a:rPr>
              <a:t>without subtraction - blue </a:t>
            </a:r>
            <a:endParaRPr lang="en-US" sz="1400" b="1" dirty="0">
              <a:solidFill>
                <a:srgbClr val="3333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867" y="5780018"/>
            <a:ext cx="8581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subtraction procedure does not change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</a:rPr>
              <a:t>NN</a:t>
            </a:r>
            <a:r>
              <a:rPr lang="en-US" sz="1600" b="1" dirty="0" smtClean="0">
                <a:solidFill>
                  <a:srgbClr val="FF0000"/>
                </a:solidFill>
              </a:rPr>
              <a:t>*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smtClean="0"/>
              <a:t>CLAS data allow </a:t>
            </a:r>
          </a:p>
          <a:p>
            <a:r>
              <a:rPr lang="en-US" sz="1600" b="1" dirty="0"/>
              <a:t>c</a:t>
            </a:r>
            <a:r>
              <a:rPr lang="en-US" sz="1600" b="1" dirty="0" smtClean="0"/>
              <a:t>redible isolation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of resonance contributions within the framework of the JM model. </a:t>
            </a:r>
          </a:p>
        </p:txBody>
      </p:sp>
    </p:spTree>
    <p:extLst>
      <p:ext uri="{BB962C8B-B14F-4D97-AF65-F5344CB8AC3E}">
        <p14:creationId xmlns:p14="http://schemas.microsoft.com/office/powerpoint/2010/main" val="763424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55572" y="-301625"/>
            <a:ext cx="9144000" cy="1143000"/>
          </a:xfrm>
        </p:spPr>
        <p:txBody>
          <a:bodyPr/>
          <a:lstStyle/>
          <a:p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baseline="-25000" dirty="0" err="1" smtClean="0"/>
              <a:t>v</a:t>
            </a:r>
            <a:r>
              <a:rPr lang="en-US" sz="2000" dirty="0" err="1" smtClean="0"/>
              <a:t>NN</a:t>
            </a:r>
            <a:r>
              <a:rPr lang="en-US" sz="2000" dirty="0" smtClean="0"/>
              <a:t>* </a:t>
            </a:r>
            <a:r>
              <a:rPr lang="en-US" sz="2000" dirty="0" err="1" smtClean="0"/>
              <a:t>Electrocouplings</a:t>
            </a:r>
            <a:r>
              <a:rPr lang="en-US" sz="2000" dirty="0" smtClean="0"/>
              <a:t> from N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Symbol" panose="05050102010706020507" pitchFamily="18" charset="2"/>
              </a:rPr>
              <a:t>p</a:t>
            </a:r>
            <a:r>
              <a:rPr lang="en-US" sz="2000" baseline="30000" dirty="0" err="1" smtClean="0"/>
              <a:t>+</a:t>
            </a:r>
            <a:r>
              <a:rPr lang="en-US" sz="2000" dirty="0" err="1" smtClean="0">
                <a:latin typeface="Symbol" panose="05050102010706020507" pitchFamily="18" charset="2"/>
              </a:rPr>
              <a:t>p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p</a:t>
            </a:r>
            <a:r>
              <a:rPr lang="en-US" sz="2000" dirty="0" smtClean="0"/>
              <a:t> </a:t>
            </a:r>
            <a:r>
              <a:rPr lang="en-US" sz="2000" dirty="0" err="1" smtClean="0"/>
              <a:t>Electroproduction</a:t>
            </a:r>
            <a:endParaRPr lang="en-US" sz="2000" dirty="0" smtClean="0"/>
          </a:p>
        </p:txBody>
      </p:sp>
      <p:sp>
        <p:nvSpPr>
          <p:cNvPr id="75779" name="Line 7"/>
          <p:cNvSpPr>
            <a:spLocks noChangeShapeType="1"/>
          </p:cNvSpPr>
          <p:nvPr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90" name="Text Box 20"/>
          <p:cNvSpPr txBox="1">
            <a:spLocks noChangeArrowheads="1"/>
          </p:cNvSpPr>
          <p:nvPr/>
        </p:nvSpPr>
        <p:spPr bwMode="auto">
          <a:xfrm>
            <a:off x="3552976" y="2275225"/>
            <a:ext cx="1846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en-US" sz="2400" baseline="-25000" dirty="0" smtClean="0"/>
              <a:t>1/2</a:t>
            </a:r>
          </a:p>
          <a:p>
            <a:pPr algn="ctr" eaLnBrk="0" hangingPunct="0"/>
            <a:r>
              <a:rPr lang="en-US" sz="2400" dirty="0" smtClean="0"/>
              <a:t>N(1440)1/2</a:t>
            </a:r>
            <a:r>
              <a:rPr lang="en-US" sz="2400" baseline="30000" dirty="0" smtClean="0"/>
              <a:t>+</a:t>
            </a:r>
            <a:endParaRPr lang="ru-RU" sz="2400" baseline="30000" dirty="0"/>
          </a:p>
        </p:txBody>
      </p:sp>
      <p:sp>
        <p:nvSpPr>
          <p:cNvPr id="75791" name="Text Box 21"/>
          <p:cNvSpPr txBox="1">
            <a:spLocks noChangeArrowheads="1"/>
          </p:cNvSpPr>
          <p:nvPr/>
        </p:nvSpPr>
        <p:spPr bwMode="auto">
          <a:xfrm>
            <a:off x="6880329" y="744409"/>
            <a:ext cx="18469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S</a:t>
            </a:r>
            <a:r>
              <a:rPr lang="en-US" sz="2400" baseline="-25000" dirty="0" smtClean="0"/>
              <a:t>1/2</a:t>
            </a:r>
          </a:p>
          <a:p>
            <a:pPr algn="ctr" eaLnBrk="0" hangingPunct="0"/>
            <a:r>
              <a:rPr lang="en-US" sz="2400" dirty="0"/>
              <a:t>N(1440)1/2</a:t>
            </a:r>
            <a:r>
              <a:rPr lang="en-US" sz="2400" baseline="30000" dirty="0" smtClean="0"/>
              <a:t>+</a:t>
            </a:r>
            <a:endParaRPr lang="en-US" sz="2400" dirty="0" smtClean="0"/>
          </a:p>
          <a:p>
            <a:pPr algn="ctr" eaLnBrk="0" hangingPunct="0"/>
            <a:endParaRPr lang="ru-RU" sz="2400" baseline="-25000" dirty="0"/>
          </a:p>
        </p:txBody>
      </p:sp>
      <p:sp>
        <p:nvSpPr>
          <p:cNvPr id="75792" name="Rectangle 4"/>
          <p:cNvSpPr>
            <a:spLocks noChangeArrowheads="1"/>
          </p:cNvSpPr>
          <p:nvPr/>
        </p:nvSpPr>
        <p:spPr bwMode="auto">
          <a:xfrm>
            <a:off x="218281" y="1854350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30956" y="1948013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794" name="Rectangle 4"/>
          <p:cNvSpPr>
            <a:spLocks noChangeArrowheads="1"/>
          </p:cNvSpPr>
          <p:nvPr/>
        </p:nvSpPr>
        <p:spPr bwMode="auto">
          <a:xfrm>
            <a:off x="1036062" y="1097280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75795" name="Straight Connector 16"/>
          <p:cNvCxnSpPr>
            <a:cxnSpLocks noChangeShapeType="1"/>
          </p:cNvCxnSpPr>
          <p:nvPr/>
        </p:nvCxnSpPr>
        <p:spPr bwMode="auto">
          <a:xfrm rot="5400000">
            <a:off x="847943" y="1236706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481806" y="1686075"/>
            <a:ext cx="859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6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p </a:t>
            </a:r>
          </a:p>
          <a:p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prelim.</a:t>
            </a:r>
            <a:endParaRPr lang="ru-RU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1285231" y="895383"/>
            <a:ext cx="731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>
                <a:latin typeface="Symbol" pitchFamily="18" charset="2"/>
              </a:rPr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>
                <a:latin typeface="Symbol" pitchFamily="18" charset="2"/>
              </a:rPr>
              <a:t>-</a:t>
            </a:r>
            <a:r>
              <a:rPr lang="en-US" sz="1600" b="1" dirty="0">
                <a:latin typeface="Arial Unicode MS" pitchFamily="34" charset="-128"/>
              </a:rPr>
              <a:t>p </a:t>
            </a:r>
          </a:p>
          <a:p>
            <a:r>
              <a:rPr lang="en-US" sz="1600" b="1" dirty="0" smtClean="0">
                <a:latin typeface="+mn-lt"/>
              </a:rPr>
              <a:t>2012</a:t>
            </a:r>
            <a:endParaRPr lang="ru-RU" sz="1600" b="1" dirty="0">
              <a:latin typeface="+mn-lt"/>
            </a:endParaRPr>
          </a:p>
        </p:txBody>
      </p:sp>
      <p:sp>
        <p:nvSpPr>
          <p:cNvPr id="75798" name="Oval 18"/>
          <p:cNvSpPr>
            <a:spLocks noChangeArrowheads="1"/>
          </p:cNvSpPr>
          <p:nvPr/>
        </p:nvSpPr>
        <p:spPr bwMode="auto">
          <a:xfrm>
            <a:off x="218281" y="1115568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27781" y="1198825"/>
            <a:ext cx="547687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441027" y="925775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en-US" sz="16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2009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275" y="632246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CLAS data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96234" y="629305"/>
            <a:ext cx="2222556" cy="164592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chemeClr val="accent2"/>
                </a:solidFill>
              </a:ln>
            </a:endParaRPr>
          </a:p>
          <a:p>
            <a:endParaRPr lang="en-US" dirty="0" smtClean="0">
              <a:ln>
                <a:solidFill>
                  <a:schemeClr val="accent2"/>
                </a:solidFill>
              </a:ln>
            </a:endParaRPr>
          </a:p>
          <a:p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2976" y="4263322"/>
            <a:ext cx="5424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eaLnBrk="0" hangingPunct="0">
              <a:tabLst>
                <a:tab pos="396875" algn="l"/>
              </a:tabLst>
            </a:pPr>
            <a:r>
              <a:rPr lang="en-US" sz="1600" b="1" dirty="0" smtClean="0"/>
              <a:t>Consistent values of </a:t>
            </a:r>
            <a:r>
              <a:rPr lang="en-US" sz="1600" b="1" dirty="0"/>
              <a:t> </a:t>
            </a:r>
            <a:r>
              <a:rPr lang="en-US" sz="1600" b="1" dirty="0" smtClean="0"/>
              <a:t>low-lying resonance </a:t>
            </a:r>
            <a:r>
              <a:rPr lang="en-US" sz="1600" b="1" dirty="0" err="1" smtClean="0"/>
              <a:t>electrocouplings</a:t>
            </a:r>
            <a:r>
              <a:rPr lang="en-US" sz="1600" b="1" dirty="0"/>
              <a:t> </a:t>
            </a:r>
            <a:r>
              <a:rPr lang="en-US" sz="1600" b="1" dirty="0" smtClean="0"/>
              <a:t>determined in independent analyses of N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dirty="0" smtClean="0"/>
              <a:t> and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 exclusive channels strongly support:</a:t>
            </a:r>
          </a:p>
          <a:p>
            <a:pPr marL="400050" lvl="1" indent="-285750" eaLnBrk="0" hangingPunct="0"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1600" b="1" dirty="0" smtClean="0"/>
              <a:t> reliable </a:t>
            </a:r>
            <a:r>
              <a:rPr lang="en-US" sz="1600" b="1" dirty="0" err="1" smtClean="0"/>
              <a:t>electrocoupling</a:t>
            </a:r>
            <a:r>
              <a:rPr lang="en-US" sz="1600" b="1" dirty="0" smtClean="0"/>
              <a:t> extraction;</a:t>
            </a:r>
          </a:p>
          <a:p>
            <a:pPr marL="400050" lvl="1" indent="-285750" eaLnBrk="0" hangingPunct="0"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1600" b="1" dirty="0" smtClean="0"/>
              <a:t>capabilities of the reaction models to obtain resonance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in independent analyses of </a:t>
            </a:r>
            <a:r>
              <a:rPr lang="en-US" sz="1600" b="1" dirty="0"/>
              <a:t>N</a:t>
            </a:r>
            <a:r>
              <a:rPr lang="en-US" sz="1600" b="1" dirty="0">
                <a:latin typeface="Symbol" pitchFamily="18" charset="2"/>
              </a:rPr>
              <a:t>p</a:t>
            </a:r>
            <a:r>
              <a:rPr lang="en-US" sz="1600" b="1" dirty="0"/>
              <a:t> and 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  channels.</a:t>
            </a: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66" y="327058"/>
            <a:ext cx="3426059" cy="3426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41" y="327058"/>
            <a:ext cx="3426059" cy="3426059"/>
          </a:xfrm>
          <a:prstGeom prst="rect">
            <a:avLst/>
          </a:prstGeom>
        </p:spPr>
      </p:pic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550024" y="3753117"/>
            <a:ext cx="1795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/2</a:t>
            </a:r>
          </a:p>
          <a:p>
            <a:pPr algn="ctr" eaLnBrk="0" hangingPunct="0"/>
            <a:r>
              <a:rPr lang="en-US" sz="2400" dirty="0" smtClean="0"/>
              <a:t>N(1520)3/2</a:t>
            </a:r>
            <a:r>
              <a:rPr lang="en-US" sz="2400" baseline="30000" dirty="0" smtClean="0"/>
              <a:t>-</a:t>
            </a:r>
          </a:p>
          <a:p>
            <a:pPr algn="ctr" eaLnBrk="0" hangingPunct="0"/>
            <a:endParaRPr lang="ru-RU" sz="2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2" y="3146193"/>
            <a:ext cx="3603767" cy="36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68" y="97995"/>
            <a:ext cx="3477056" cy="3477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" y="448419"/>
            <a:ext cx="5221019" cy="155448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3500" y="-287543"/>
            <a:ext cx="9217024" cy="97631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Preliminary 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(1700)3/2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 </a:t>
            </a:r>
            <a:r>
              <a:rPr lang="en-US" sz="2000" dirty="0" err="1"/>
              <a:t>E</a:t>
            </a:r>
            <a:r>
              <a:rPr lang="en-US" sz="2000" dirty="0" err="1" smtClean="0"/>
              <a:t>lectrocouplings</a:t>
            </a:r>
            <a:r>
              <a:rPr lang="en-US" sz="2000" dirty="0" smtClean="0"/>
              <a:t> from the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err="1" smtClean="0">
                <a:latin typeface="Symbol" pitchFamily="18" charset="2"/>
              </a:rPr>
              <a:t>+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err="1" smtClean="0">
                <a:latin typeface="Symbol" pitchFamily="18" charset="2"/>
              </a:rPr>
              <a:t>-</a:t>
            </a:r>
            <a:r>
              <a:rPr lang="en-US" sz="2000" dirty="0" err="1" smtClean="0">
                <a:latin typeface="+mn-lt"/>
              </a:rPr>
              <a:t>p</a:t>
            </a:r>
            <a:r>
              <a:rPr lang="en-US" sz="2000" dirty="0" smtClean="0"/>
              <a:t> CLAS Data</a:t>
            </a:r>
          </a:p>
        </p:txBody>
      </p:sp>
      <p:sp>
        <p:nvSpPr>
          <p:cNvPr id="80899" name="Line 7"/>
          <p:cNvSpPr>
            <a:spLocks noChangeShapeType="1"/>
          </p:cNvSpPr>
          <p:nvPr/>
        </p:nvSpPr>
        <p:spPr bwMode="auto">
          <a:xfrm>
            <a:off x="-7937" y="35626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546984" y="455929"/>
            <a:ext cx="1563687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 smtClean="0">
                <a:latin typeface="+mn-lt"/>
                <a:ea typeface="Lucida Grande"/>
                <a:cs typeface="Lucida Grande"/>
              </a:rPr>
              <a:t>Δ</a:t>
            </a:r>
            <a:r>
              <a:rPr lang="en-US" sz="1800" b="1" dirty="0" smtClean="0">
                <a:latin typeface="+mn-lt"/>
                <a:cs typeface="Comic Sans MS"/>
              </a:rPr>
              <a:t>(1700)3/2</a:t>
            </a:r>
            <a:r>
              <a:rPr lang="en-US" sz="1800" b="1" baseline="30000" dirty="0" smtClean="0">
                <a:latin typeface="+mn-lt"/>
                <a:cs typeface="Comic Sans MS"/>
              </a:rPr>
              <a:t>-</a:t>
            </a:r>
            <a:endParaRPr lang="en-US" sz="1800" b="1" baseline="30000" dirty="0">
              <a:latin typeface="+mn-lt"/>
              <a:cs typeface="Comic Sans MS"/>
            </a:endParaRPr>
          </a:p>
        </p:txBody>
      </p:sp>
      <p:cxnSp>
        <p:nvCxnSpPr>
          <p:cNvPr id="80902" name="Straight Connector 24"/>
          <p:cNvCxnSpPr>
            <a:cxnSpLocks noChangeShapeType="1"/>
          </p:cNvCxnSpPr>
          <p:nvPr/>
        </p:nvCxnSpPr>
        <p:spPr bwMode="auto">
          <a:xfrm rot="10800000">
            <a:off x="4021138" y="3573463"/>
            <a:ext cx="222250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80903" name="Straight Connector 26"/>
          <p:cNvCxnSpPr>
            <a:cxnSpLocks noChangeShapeType="1"/>
          </p:cNvCxnSpPr>
          <p:nvPr/>
        </p:nvCxnSpPr>
        <p:spPr bwMode="auto">
          <a:xfrm>
            <a:off x="5729288" y="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0906" name="Text Box 32"/>
          <p:cNvSpPr txBox="1">
            <a:spLocks noChangeArrowheads="1"/>
          </p:cNvSpPr>
          <p:nvPr/>
        </p:nvSpPr>
        <p:spPr bwMode="auto">
          <a:xfrm>
            <a:off x="8192543" y="749301"/>
            <a:ext cx="675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A</a:t>
            </a:r>
            <a:r>
              <a:rPr lang="en-US" sz="2400" baseline="-25000" dirty="0" smtClean="0"/>
              <a:t>1/2</a:t>
            </a:r>
            <a:endParaRPr lang="ru-RU" sz="2400" baseline="-25000" dirty="0"/>
          </a:p>
        </p:txBody>
      </p:sp>
      <p:sp>
        <p:nvSpPr>
          <p:cNvPr id="80907" name="Rectangle 35"/>
          <p:cNvSpPr>
            <a:spLocks noChangeArrowheads="1"/>
          </p:cNvSpPr>
          <p:nvPr/>
        </p:nvSpPr>
        <p:spPr bwMode="auto">
          <a:xfrm>
            <a:off x="-45849" y="2656285"/>
            <a:ext cx="65247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Studies of </a:t>
            </a:r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800" b="1" dirty="0" err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800" b="1" dirty="0" err="1">
                <a:solidFill>
                  <a:schemeClr val="accent2"/>
                </a:solidFill>
              </a:rPr>
              <a:t>p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electroproduction</a:t>
            </a:r>
            <a:r>
              <a:rPr lang="en-US" sz="1800" b="1" dirty="0" smtClean="0">
                <a:solidFill>
                  <a:schemeClr val="accent2"/>
                </a:solidFill>
              </a:rPr>
              <a:t>  for the first</a:t>
            </a:r>
          </a:p>
          <a:p>
            <a:pPr eaLnBrk="0" hangingPunct="0"/>
            <a:r>
              <a:rPr lang="en-US" sz="1800" b="1" dirty="0">
                <a:solidFill>
                  <a:schemeClr val="accent2"/>
                </a:solidFill>
              </a:rPr>
              <a:t>t</a:t>
            </a:r>
            <a:r>
              <a:rPr lang="en-US" sz="1800" b="1" dirty="0" smtClean="0">
                <a:solidFill>
                  <a:schemeClr val="accent2"/>
                </a:solidFill>
              </a:rPr>
              <a:t>ime provided  accurate information on </a:t>
            </a:r>
            <a:r>
              <a:rPr lang="en-US" sz="1800" b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sz="1800" b="1" dirty="0" smtClean="0">
                <a:solidFill>
                  <a:schemeClr val="accent2"/>
                </a:solidFill>
              </a:rPr>
              <a:t>(1700)3/2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-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</a:p>
          <a:p>
            <a:pPr eaLnBrk="0" hangingPunct="0"/>
            <a:r>
              <a:rPr lang="en-US" sz="1800" b="1" dirty="0" err="1">
                <a:solidFill>
                  <a:schemeClr val="accent2"/>
                </a:solidFill>
              </a:rPr>
              <a:t>e</a:t>
            </a:r>
            <a:r>
              <a:rPr lang="en-US" sz="1800" b="1" dirty="0" err="1" smtClean="0">
                <a:solidFill>
                  <a:schemeClr val="accent2"/>
                </a:solidFill>
              </a:rPr>
              <a:t>lectrocouplings</a:t>
            </a:r>
            <a:r>
              <a:rPr lang="en-US" sz="1800" b="1" dirty="0" smtClean="0">
                <a:solidFill>
                  <a:schemeClr val="accent2"/>
                </a:solidFill>
              </a:rPr>
              <a:t>.</a:t>
            </a:r>
          </a:p>
          <a:p>
            <a:pPr eaLnBrk="0" hangingPunct="0"/>
            <a:endParaRPr lang="en-US" sz="1800" b="1" dirty="0">
              <a:solidFill>
                <a:schemeClr val="accent2"/>
              </a:solidFill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T</a:t>
            </a:r>
            <a:r>
              <a:rPr lang="en-US" sz="1800" b="1" dirty="0" smtClean="0">
                <a:solidFill>
                  <a:schemeClr val="accent2"/>
                </a:solidFill>
              </a:rPr>
              <a:t>hey were determined varying both  </a:t>
            </a:r>
          </a:p>
          <a:p>
            <a:pPr eaLnBrk="0" hangingPunct="0"/>
            <a:r>
              <a:rPr lang="en-US" sz="1800" b="1" dirty="0" err="1" smtClean="0">
                <a:solidFill>
                  <a:schemeClr val="accent2"/>
                </a:solidFill>
              </a:rPr>
              <a:t>electrocouplings</a:t>
            </a:r>
            <a:r>
              <a:rPr lang="en-US" sz="1800" b="1" dirty="0" smtClean="0">
                <a:solidFill>
                  <a:schemeClr val="accent2"/>
                </a:solidFill>
              </a:rPr>
              <a:t> and  </a:t>
            </a:r>
            <a:r>
              <a:rPr lang="en-US" sz="1800" b="1" dirty="0" err="1" smtClean="0">
                <a:solidFill>
                  <a:schemeClr val="accent2"/>
                </a:solidFill>
                <a:latin typeface="Symbol" pitchFamily="18" charset="2"/>
              </a:rPr>
              <a:t>pD</a:t>
            </a:r>
            <a:r>
              <a:rPr lang="en-US" sz="1800" b="1" dirty="0" smtClean="0">
                <a:solidFill>
                  <a:schemeClr val="accent2"/>
                </a:solidFill>
              </a:rPr>
              <a:t> , </a:t>
            </a:r>
            <a:r>
              <a:rPr lang="en-US" sz="1800" b="1" dirty="0" err="1" smtClean="0">
                <a:solidFill>
                  <a:schemeClr val="accent2"/>
                </a:solidFill>
                <a:latin typeface="Symbol" pitchFamily="18" charset="2"/>
              </a:rPr>
              <a:t>r</a:t>
            </a:r>
            <a:r>
              <a:rPr lang="en-US" sz="1800" b="1" dirty="0" err="1" smtClean="0">
                <a:solidFill>
                  <a:schemeClr val="accent2"/>
                </a:solidFill>
              </a:rPr>
              <a:t>p</a:t>
            </a:r>
            <a:r>
              <a:rPr lang="en-US" sz="1800" b="1" dirty="0" smtClean="0">
                <a:solidFill>
                  <a:schemeClr val="accent2"/>
                </a:solidFill>
              </a:rPr>
              <a:t>  </a:t>
            </a:r>
            <a:r>
              <a:rPr lang="en-US" sz="1800" b="1" dirty="0" err="1" smtClean="0">
                <a:solidFill>
                  <a:schemeClr val="accent2"/>
                </a:solidFill>
              </a:rPr>
              <a:t>hadronic</a:t>
            </a:r>
            <a:r>
              <a:rPr lang="en-US" sz="1800" b="1" dirty="0" smtClean="0">
                <a:solidFill>
                  <a:schemeClr val="accent2"/>
                </a:solidFill>
              </a:rPr>
              <a:t> decay </a:t>
            </a:r>
          </a:p>
          <a:p>
            <a:pPr eaLnBrk="0" hangingPunct="0"/>
            <a:r>
              <a:rPr lang="en-US" sz="1800" b="1" dirty="0" smtClean="0">
                <a:solidFill>
                  <a:schemeClr val="accent2"/>
                </a:solidFill>
              </a:rPr>
              <a:t>widths of </a:t>
            </a:r>
            <a:r>
              <a:rPr lang="en-US" sz="1800" b="1" u="sng" dirty="0" smtClean="0">
                <a:solidFill>
                  <a:schemeClr val="accent2"/>
                </a:solidFill>
              </a:rPr>
              <a:t>all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excited states contributing to</a:t>
            </a:r>
          </a:p>
          <a:p>
            <a:pPr eaLnBrk="0" hangingPunct="0"/>
            <a:r>
              <a:rPr lang="en-US" sz="1800" b="1" dirty="0" smtClean="0">
                <a:solidFill>
                  <a:schemeClr val="accent2"/>
                </a:solidFill>
              </a:rPr>
              <a:t>the third resonance peak.  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0914" name="Oval 18"/>
          <p:cNvSpPr>
            <a:spLocks noChangeArrowheads="1"/>
          </p:cNvSpPr>
          <p:nvPr/>
        </p:nvSpPr>
        <p:spPr bwMode="auto">
          <a:xfrm>
            <a:off x="125413" y="917576"/>
            <a:ext cx="171450" cy="1714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77946" y="1234440"/>
            <a:ext cx="274320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338138" y="549276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u="sng" dirty="0" err="1">
                <a:cs typeface="+mn-cs"/>
              </a:rPr>
              <a:t>N</a:t>
            </a:r>
            <a:r>
              <a:rPr lang="en-US" sz="2000" b="1" u="sng" dirty="0" err="1">
                <a:latin typeface="Symbol" pitchFamily="18" charset="2"/>
                <a:cs typeface="+mn-cs"/>
              </a:rPr>
              <a:t>p</a:t>
            </a:r>
            <a:r>
              <a:rPr lang="en-US" sz="2000" b="1" u="sng" dirty="0">
                <a:latin typeface="Symbol" pitchFamily="18" charset="2"/>
                <a:cs typeface="+mn-cs"/>
              </a:rPr>
              <a:t> </a:t>
            </a:r>
            <a:r>
              <a:rPr lang="en-US" sz="1600" b="1" u="sng" dirty="0">
                <a:latin typeface="+mn-lt"/>
                <a:cs typeface="+mn-cs"/>
              </a:rPr>
              <a:t>world</a:t>
            </a:r>
          </a:p>
        </p:txBody>
      </p:sp>
      <p:sp>
        <p:nvSpPr>
          <p:cNvPr id="80917" name="TextBox 18"/>
          <p:cNvSpPr txBox="1">
            <a:spLocks noChangeArrowheads="1"/>
          </p:cNvSpPr>
          <p:nvPr/>
        </p:nvSpPr>
        <p:spPr bwMode="auto">
          <a:xfrm>
            <a:off x="349568" y="914400"/>
            <a:ext cx="1616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err="1"/>
              <a:t>V.D.Burkert</a:t>
            </a:r>
            <a:r>
              <a:rPr lang="en-US" sz="1600" b="1" dirty="0"/>
              <a:t>,</a:t>
            </a:r>
          </a:p>
          <a:p>
            <a:pPr eaLnBrk="0" hangingPunct="0"/>
            <a:r>
              <a:rPr lang="en-US" sz="1600" b="1" dirty="0" smtClean="0"/>
              <a:t>et </a:t>
            </a:r>
            <a:r>
              <a:rPr lang="en-US" sz="1600" b="1" dirty="0"/>
              <a:t>al., PRC </a:t>
            </a:r>
            <a:endParaRPr lang="en-US" sz="1600" b="1" dirty="0" smtClean="0"/>
          </a:p>
          <a:p>
            <a:pPr eaLnBrk="0" hangingPunct="0"/>
            <a:r>
              <a:rPr lang="en-US" sz="1600" b="1" dirty="0" smtClean="0"/>
              <a:t>67, 035204 </a:t>
            </a:r>
          </a:p>
          <a:p>
            <a:pPr eaLnBrk="0" hangingPunct="0"/>
            <a:r>
              <a:rPr lang="en-US" sz="1600" b="1" dirty="0" smtClean="0"/>
              <a:t>(2003</a:t>
            </a:r>
            <a:r>
              <a:rPr lang="en-US" sz="1600" b="1" dirty="0"/>
              <a:t>).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3524826" y="951767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922" name="Isosceles Triangle 60"/>
          <p:cNvSpPr>
            <a:spLocks noChangeArrowheads="1"/>
          </p:cNvSpPr>
          <p:nvPr/>
        </p:nvSpPr>
        <p:spPr bwMode="auto">
          <a:xfrm rot="10800000">
            <a:off x="3676591" y="861280"/>
            <a:ext cx="274638" cy="1825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3983614" y="397511"/>
            <a:ext cx="1160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u="sng" dirty="0" err="1">
                <a:cs typeface="+mn-cs"/>
              </a:rPr>
              <a:t>N</a:t>
            </a:r>
            <a:r>
              <a:rPr lang="en-US" sz="2000" b="1" u="sng" dirty="0" err="1">
                <a:latin typeface="Symbol" pitchFamily="18" charset="2"/>
                <a:cs typeface="+mn-cs"/>
              </a:rPr>
              <a:t>p</a:t>
            </a:r>
            <a:r>
              <a:rPr lang="en-US" sz="2000" b="1" u="sng" dirty="0">
                <a:latin typeface="Symbol" pitchFamily="18" charset="2"/>
                <a:cs typeface="+mn-cs"/>
              </a:rPr>
              <a:t> </a:t>
            </a:r>
            <a:r>
              <a:rPr lang="en-US" sz="1600" b="1" u="sng" dirty="0">
                <a:latin typeface="+mj-lt"/>
                <a:cs typeface="+mn-cs"/>
              </a:rPr>
              <a:t>Q</a:t>
            </a:r>
            <a:r>
              <a:rPr lang="en-US" sz="1600" b="1" u="sng" baseline="30000" dirty="0">
                <a:latin typeface="+mj-lt"/>
                <a:cs typeface="+mn-cs"/>
              </a:rPr>
              <a:t>2</a:t>
            </a:r>
            <a:r>
              <a:rPr lang="en-US" sz="1600" b="1" u="sng" dirty="0">
                <a:latin typeface="+mj-lt"/>
                <a:cs typeface="+mn-cs"/>
              </a:rPr>
              <a:t>=0, </a:t>
            </a:r>
            <a:endParaRPr lang="en-US" sz="1600" b="1" u="sng" dirty="0" smtClean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1600" b="1" dirty="0" smtClean="0">
                <a:latin typeface="+mj-lt"/>
                <a:cs typeface="+mn-cs"/>
              </a:rPr>
              <a:t>CLAS</a:t>
            </a:r>
          </a:p>
        </p:txBody>
      </p:sp>
      <p:sp>
        <p:nvSpPr>
          <p:cNvPr id="80924" name="TextBox 18"/>
          <p:cNvSpPr txBox="1">
            <a:spLocks noChangeArrowheads="1"/>
          </p:cNvSpPr>
          <p:nvPr/>
        </p:nvSpPr>
        <p:spPr bwMode="auto">
          <a:xfrm>
            <a:off x="3939799" y="974994"/>
            <a:ext cx="1462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err="1"/>
              <a:t>M.Dugger</a:t>
            </a:r>
            <a:r>
              <a:rPr lang="en-US" sz="1600" b="1" dirty="0"/>
              <a:t>, </a:t>
            </a:r>
            <a:endParaRPr lang="en-US" sz="1600" b="1" dirty="0" smtClean="0"/>
          </a:p>
          <a:p>
            <a:pPr eaLnBrk="0" hangingPunct="0"/>
            <a:r>
              <a:rPr lang="en-US" sz="1600" b="1" dirty="0" smtClean="0"/>
              <a:t>et </a:t>
            </a:r>
            <a:r>
              <a:rPr lang="en-US" sz="1600" b="1" dirty="0"/>
              <a:t>al., </a:t>
            </a:r>
            <a:r>
              <a:rPr lang="en-US" sz="1600" b="1" dirty="0" smtClean="0"/>
              <a:t>PRC </a:t>
            </a:r>
            <a:r>
              <a:rPr lang="en-US" sz="1600" b="1" dirty="0"/>
              <a:t>79,065206 </a:t>
            </a:r>
          </a:p>
          <a:p>
            <a:pPr eaLnBrk="0" hangingPunct="0"/>
            <a:r>
              <a:rPr lang="en-US" sz="1600" b="1" dirty="0"/>
              <a:t>(2009).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8196507" y="3810447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/>
              <a:t>A</a:t>
            </a:r>
            <a:r>
              <a:rPr lang="en-US" sz="2400" baseline="-25000" dirty="0" smtClean="0"/>
              <a:t>3/2</a:t>
            </a:r>
            <a:endParaRPr lang="ru-RU" sz="2400" baseline="-250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1671650" y="1042463"/>
            <a:ext cx="547687" cy="1587"/>
          </a:xfrm>
          <a:prstGeom prst="line">
            <a:avLst/>
          </a:prstGeom>
          <a:ln w="412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865325" y="936100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2189415" y="317707"/>
            <a:ext cx="21002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u="sng" dirty="0" err="1">
                <a:cs typeface="+mn-cs"/>
              </a:rPr>
              <a:t>N</a:t>
            </a:r>
            <a:r>
              <a:rPr lang="en-US" sz="2000" b="1" u="sng" dirty="0" err="1">
                <a:latin typeface="Symbol" pitchFamily="18" charset="2"/>
                <a:cs typeface="+mn-cs"/>
              </a:rPr>
              <a:t>pp</a:t>
            </a:r>
            <a:r>
              <a:rPr lang="en-US" sz="2000" b="1" u="sng" dirty="0">
                <a:latin typeface="Symbol" pitchFamily="18" charset="2"/>
                <a:cs typeface="+mn-cs"/>
              </a:rPr>
              <a:t> </a:t>
            </a:r>
            <a:r>
              <a:rPr lang="en-US" sz="1600" b="1" u="sng" dirty="0" smtClean="0">
                <a:latin typeface="+mn-lt"/>
                <a:cs typeface="+mn-cs"/>
              </a:rPr>
              <a:t>CLAS</a:t>
            </a:r>
          </a:p>
          <a:p>
            <a:pPr eaLnBrk="0" hangingPunct="0">
              <a:defRPr/>
            </a:pPr>
            <a:r>
              <a:rPr lang="en-US" sz="1600" b="1" u="sng" dirty="0">
                <a:latin typeface="+mn-lt"/>
                <a:cs typeface="+mn-cs"/>
              </a:rPr>
              <a:t>p</a:t>
            </a:r>
            <a:r>
              <a:rPr lang="en-US" sz="1600" b="1" u="sng" dirty="0" smtClean="0">
                <a:latin typeface="+mn-lt"/>
                <a:cs typeface="+mn-cs"/>
              </a:rPr>
              <a:t>reliminary</a:t>
            </a:r>
          </a:p>
          <a:p>
            <a:pPr eaLnBrk="0" hangingPunct="0">
              <a:defRPr/>
            </a:pPr>
            <a:r>
              <a:rPr lang="en-US" sz="1600" b="1" dirty="0" smtClean="0">
                <a:solidFill>
                  <a:schemeClr val="accent2"/>
                </a:solidFill>
                <a:cs typeface="+mn-cs"/>
              </a:rPr>
              <a:t>N* </a:t>
            </a:r>
            <a:r>
              <a:rPr lang="en-US" sz="1600" b="1" dirty="0" err="1" smtClean="0">
                <a:solidFill>
                  <a:schemeClr val="accent2"/>
                </a:solidFill>
                <a:cs typeface="+mn-cs"/>
              </a:rPr>
              <a:t>hadr</a:t>
            </a:r>
            <a:r>
              <a:rPr lang="en-US" sz="1600" b="1" dirty="0" smtClean="0">
                <a:solidFill>
                  <a:schemeClr val="accent2"/>
                </a:solidFill>
                <a:cs typeface="+mn-cs"/>
              </a:rPr>
              <a:t>. </a:t>
            </a:r>
            <a:r>
              <a:rPr lang="en-US" sz="1600" b="1" dirty="0" err="1" smtClean="0">
                <a:solidFill>
                  <a:schemeClr val="accent2"/>
                </a:solidFill>
                <a:cs typeface="+mn-cs"/>
              </a:rPr>
              <a:t>coupl</a:t>
            </a:r>
            <a:r>
              <a:rPr lang="en-US" sz="1600" b="1" dirty="0" smtClean="0">
                <a:solidFill>
                  <a:schemeClr val="accent2"/>
                </a:solidFill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en-US" sz="1600" b="1" dirty="0" smtClean="0">
                <a:solidFill>
                  <a:schemeClr val="accent2"/>
                </a:solidFill>
                <a:cs typeface="+mn-cs"/>
              </a:rPr>
              <a:t>are varied</a:t>
            </a:r>
          </a:p>
          <a:p>
            <a:pPr eaLnBrk="0" hangingPunct="0">
              <a:defRPr/>
            </a:pPr>
            <a:r>
              <a:rPr lang="en-US" sz="1600" b="1" dirty="0">
                <a:cs typeface="+mn-cs"/>
              </a:rPr>
              <a:t>f</a:t>
            </a:r>
            <a:r>
              <a:rPr lang="en-US" sz="1600" b="1" dirty="0" smtClean="0">
                <a:cs typeface="+mn-cs"/>
              </a:rPr>
              <a:t>ixed D(1700)3/2</a:t>
            </a:r>
            <a:r>
              <a:rPr lang="en-US" sz="1600" b="1" baseline="30000" dirty="0" smtClean="0">
                <a:cs typeface="+mn-cs"/>
              </a:rPr>
              <a:t>-</a:t>
            </a:r>
            <a:r>
              <a:rPr lang="en-US" sz="1600" b="1" dirty="0" smtClean="0"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en-US" sz="1600" b="1" dirty="0" err="1" smtClean="0">
                <a:cs typeface="+mn-cs"/>
              </a:rPr>
              <a:t>hadr</a:t>
            </a:r>
            <a:r>
              <a:rPr lang="en-US" sz="1600" b="1" dirty="0" smtClean="0">
                <a:cs typeface="+mn-cs"/>
              </a:rPr>
              <a:t>. couplings</a:t>
            </a:r>
            <a:endParaRPr lang="en-US" sz="1600" b="1" dirty="0"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74771" y="777240"/>
            <a:ext cx="274320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125413" y="5906926"/>
            <a:ext cx="1032351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157764" y="5320903"/>
            <a:ext cx="4177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Computed from N(1520)3/2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1400" b="1" dirty="0" smtClean="0">
                <a:solidFill>
                  <a:srgbClr val="FF0000"/>
                </a:solidFill>
              </a:rPr>
              <a:t>and N(1535)1/2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within  the SQTM  approach: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I.G. </a:t>
            </a:r>
            <a:r>
              <a:rPr lang="en-US" sz="14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400" b="1" dirty="0" smtClean="0">
                <a:solidFill>
                  <a:srgbClr val="FF0000"/>
                </a:solidFill>
              </a:rPr>
              <a:t> and V.D. </a:t>
            </a:r>
            <a:r>
              <a:rPr lang="en-US" sz="1400" b="1" dirty="0" err="1" smtClean="0">
                <a:solidFill>
                  <a:srgbClr val="FF0000"/>
                </a:solidFill>
              </a:rPr>
              <a:t>Burkert</a:t>
            </a:r>
            <a:r>
              <a:rPr lang="en-US" sz="1400" b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Progr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r>
              <a:rPr lang="en-US" sz="1400" b="1" dirty="0" err="1" smtClean="0">
                <a:solidFill>
                  <a:srgbClr val="FF0000"/>
                </a:solidFill>
              </a:rPr>
              <a:t>Nucl</a:t>
            </a:r>
            <a:r>
              <a:rPr lang="en-US" sz="1400" b="1" dirty="0" smtClean="0">
                <a:solidFill>
                  <a:srgbClr val="FF0000"/>
                </a:solidFill>
              </a:rPr>
              <a:t>. Part. Phys. 67, 1 (2012).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3252" y="783284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BF(</a:t>
            </a:r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itchFamily="18" charset="2"/>
              </a:rPr>
              <a:t>pp</a:t>
            </a:r>
            <a:r>
              <a:rPr lang="en-US" sz="1600" b="1" dirty="0" smtClean="0"/>
              <a:t>): 80-90%</a:t>
            </a:r>
            <a:endParaRPr lang="en-US" sz="1600" b="1" dirty="0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6284892" y="5936373"/>
            <a:ext cx="2743200" cy="157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0" y="3309033"/>
            <a:ext cx="3824784" cy="3824784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 bwMode="auto">
          <a:xfrm>
            <a:off x="1821003" y="1544016"/>
            <a:ext cx="200247" cy="203712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rot="5400000">
            <a:off x="1656772" y="1639345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V="1">
            <a:off x="6186488" y="3015752"/>
            <a:ext cx="2743200" cy="1576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 rot="16200000">
            <a:off x="4992624" y="1069848"/>
            <a:ext cx="15581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r>
              <a:rPr lang="en-US" sz="1400" b="1" baseline="-25000" dirty="0" smtClean="0"/>
              <a:t>1/2</a:t>
            </a:r>
            <a:r>
              <a:rPr lang="en-US" sz="1400" b="1" dirty="0" smtClean="0"/>
              <a:t>*1000 GeV</a:t>
            </a:r>
            <a:r>
              <a:rPr lang="en-US" sz="1400" b="1" baseline="30000" dirty="0" smtClean="0"/>
              <a:t>-1/2</a:t>
            </a:r>
            <a:endParaRPr lang="en-US" sz="14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925604" y="558818"/>
            <a:ext cx="1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5925604" y="1547071"/>
            <a:ext cx="1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 smtClean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4965192" y="4294087"/>
            <a:ext cx="17458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r>
              <a:rPr lang="en-US" sz="1400" b="1" baseline="-25000" dirty="0"/>
              <a:t>3</a:t>
            </a:r>
            <a:r>
              <a:rPr lang="en-US" sz="1400" b="1" baseline="-25000" dirty="0" smtClean="0"/>
              <a:t>/2</a:t>
            </a:r>
            <a:r>
              <a:rPr lang="en-US" sz="1400" b="1" dirty="0" smtClean="0"/>
              <a:t>*1000 GeV</a:t>
            </a:r>
            <a:r>
              <a:rPr lang="en-US" sz="1400" b="1" baseline="30000" dirty="0" smtClean="0"/>
              <a:t>-1/2</a:t>
            </a:r>
            <a:endParaRPr lang="en-US" sz="14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5900567" y="889141"/>
            <a:ext cx="1828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71113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/>
          <a:p>
            <a:r>
              <a:rPr lang="en-US" sz="2000" dirty="0" smtClean="0"/>
              <a:t>The Major Objectives in the Studies of  N*-Structure 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-4" y="755225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-4" y="893715"/>
            <a:ext cx="9144001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b="1" dirty="0" smtClean="0">
                <a:solidFill>
                  <a:schemeClr val="accent2"/>
                </a:solidFill>
              </a:rPr>
              <a:t>The  experimental </a:t>
            </a:r>
            <a:r>
              <a:rPr lang="en-US" sz="2000" b="1" dirty="0">
                <a:solidFill>
                  <a:schemeClr val="accent2"/>
                </a:solidFill>
              </a:rPr>
              <a:t>program </a:t>
            </a:r>
            <a:r>
              <a:rPr lang="en-US" sz="2000" b="1" dirty="0" smtClean="0">
                <a:solidFill>
                  <a:schemeClr val="accent2"/>
                </a:solidFill>
              </a:rPr>
              <a:t>on the studies of N* structure in exclusive meson </a:t>
            </a:r>
            <a:r>
              <a:rPr lang="en-US" sz="2000" b="1" dirty="0" err="1" smtClean="0">
                <a:solidFill>
                  <a:schemeClr val="accent2"/>
                </a:solidFill>
              </a:rPr>
              <a:t>electroproduction</a:t>
            </a:r>
            <a:r>
              <a:rPr lang="en-US" sz="2000" b="1" dirty="0" smtClean="0">
                <a:solidFill>
                  <a:schemeClr val="accent2"/>
                </a:solidFill>
              </a:rPr>
              <a:t> with CLAS  seeks </a:t>
            </a:r>
            <a:r>
              <a:rPr lang="en-US" sz="2000" b="1" dirty="0">
                <a:solidFill>
                  <a:schemeClr val="accent2"/>
                </a:solidFill>
              </a:rPr>
              <a:t>to </a:t>
            </a:r>
            <a:r>
              <a:rPr lang="en-US" sz="2000" b="1" dirty="0" smtClean="0">
                <a:solidFill>
                  <a:schemeClr val="accent2"/>
                </a:solidFill>
              </a:rPr>
              <a:t>determine: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  <a:p>
            <a:pPr algn="just" eaLnBrk="0" hangingPunct="0"/>
            <a:endParaRPr lang="en-US" sz="900" dirty="0">
              <a:solidFill>
                <a:schemeClr val="accent2"/>
              </a:solidFill>
            </a:endParaRPr>
          </a:p>
          <a:p>
            <a:pPr marL="739775" lvl="1" indent="-342900" eaLnBrk="0" hangingPunct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/>
              <a:t>v</a:t>
            </a:r>
            <a:r>
              <a:rPr lang="en-US" sz="2000" dirty="0" err="1" smtClean="0"/>
              <a:t>NN</a:t>
            </a:r>
            <a:r>
              <a:rPr lang="en-US" sz="2000" dirty="0"/>
              <a:t>* </a:t>
            </a:r>
            <a:r>
              <a:rPr lang="en-US" sz="2000" dirty="0" smtClean="0"/>
              <a:t> </a:t>
            </a:r>
            <a:r>
              <a:rPr lang="en-US" sz="2000" dirty="0" err="1" smtClean="0"/>
              <a:t>electrocouplings</a:t>
            </a:r>
            <a:r>
              <a:rPr lang="en-US" sz="2000" dirty="0" smtClean="0"/>
              <a:t> </a:t>
            </a:r>
            <a:r>
              <a:rPr lang="en-US" sz="2000" dirty="0"/>
              <a:t>at photon </a:t>
            </a:r>
            <a:r>
              <a:rPr lang="en-US" sz="2000" dirty="0" err="1"/>
              <a:t>virtualities</a:t>
            </a:r>
            <a:r>
              <a:rPr lang="en-US" sz="2000" dirty="0"/>
              <a:t>  </a:t>
            </a:r>
            <a:r>
              <a:rPr lang="en-US" sz="2000" dirty="0" smtClean="0"/>
              <a:t>up to 5.0 GeV</a:t>
            </a:r>
            <a:r>
              <a:rPr lang="en-US" sz="2000" b="1" baseline="30000" dirty="0" smtClean="0"/>
              <a:t>2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most of the excited proton states  </a:t>
            </a:r>
            <a:r>
              <a:rPr lang="en-US" sz="2000" dirty="0" smtClean="0"/>
              <a:t>through analyzing  major meson electro-production </a:t>
            </a:r>
            <a:r>
              <a:rPr lang="en-US" sz="2000" dirty="0"/>
              <a:t>channels independently and </a:t>
            </a:r>
            <a:r>
              <a:rPr lang="en-US" sz="2000" dirty="0" smtClean="0"/>
              <a:t>in global multi-channel analyses;</a:t>
            </a:r>
          </a:p>
          <a:p>
            <a:pPr marL="739775" lvl="1" indent="-342900" eaLnBrk="0" hangingPunct="0">
              <a:buFont typeface="Arial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xtend available knowledge on resonance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decays, in particular, for the multi-meson final states.</a:t>
            </a:r>
          </a:p>
          <a:p>
            <a:pPr marL="577850" lvl="1" indent="-180975" eaLnBrk="0" hangingPunct="0"/>
            <a:endParaRPr lang="en-US" sz="1400" dirty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Access to relevant degrees of freedom in the N* structure and their evolution with  distance scale;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</a:rPr>
              <a:t>A unique source of information on different manifestations  of the non-</a:t>
            </a:r>
            <a:r>
              <a:rPr lang="en-US" sz="2000" b="1" dirty="0" err="1" smtClean="0">
                <a:solidFill>
                  <a:schemeClr val="accent2"/>
                </a:solidFill>
              </a:rPr>
              <a:t>perturbative</a:t>
            </a:r>
            <a:r>
              <a:rPr lang="en-US" sz="2000" b="1" dirty="0" smtClean="0">
                <a:solidFill>
                  <a:schemeClr val="accent2"/>
                </a:solidFill>
              </a:rPr>
              <a:t> strong interaction in  generating different excited nucleon states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as  relativistic bound systems of quarks and gluons.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R</a:t>
            </a:r>
            <a:r>
              <a:rPr lang="en-US" sz="2000" b="1" u="sng" dirty="0" smtClean="0">
                <a:solidFill>
                  <a:srgbClr val="FF0000"/>
                </a:solidFill>
              </a:rPr>
              <a:t>eview papers: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I.G. </a:t>
            </a:r>
            <a:r>
              <a:rPr lang="en-US" sz="18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800" b="1" dirty="0" smtClean="0">
                <a:solidFill>
                  <a:srgbClr val="FF0000"/>
                </a:solidFill>
              </a:rPr>
              <a:t> and </a:t>
            </a:r>
            <a:r>
              <a:rPr lang="en-US" sz="1800" b="1" dirty="0" err="1" smtClean="0">
                <a:solidFill>
                  <a:srgbClr val="FF0000"/>
                </a:solidFill>
              </a:rPr>
              <a:t>V.D.Burkert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Progr</a:t>
            </a:r>
            <a:r>
              <a:rPr lang="en-US" sz="1800" b="1" dirty="0" smtClean="0">
                <a:solidFill>
                  <a:srgbClr val="FF0000"/>
                </a:solidFill>
              </a:rPr>
              <a:t>. Part. </a:t>
            </a:r>
            <a:r>
              <a:rPr lang="en-US" sz="1800" b="1" dirty="0" err="1" smtClean="0">
                <a:solidFill>
                  <a:srgbClr val="FF0000"/>
                </a:solidFill>
              </a:rPr>
              <a:t>Nucl</a:t>
            </a:r>
            <a:r>
              <a:rPr lang="en-US" sz="1800" b="1" dirty="0" smtClean="0">
                <a:solidFill>
                  <a:srgbClr val="FF0000"/>
                </a:solidFill>
              </a:rPr>
              <a:t>. Phys. 67, 1 (2012). 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I.G. </a:t>
            </a:r>
            <a:r>
              <a:rPr lang="en-US" sz="18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800" b="1" dirty="0" smtClean="0">
                <a:solidFill>
                  <a:srgbClr val="FF0000"/>
                </a:solidFill>
              </a:rPr>
              <a:t> et al., Int. J. Mod. Phys. E22, 133015 (2013).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I.C. </a:t>
            </a:r>
            <a:r>
              <a:rPr lang="en-US" sz="1800" b="1" dirty="0" err="1" smtClean="0">
                <a:solidFill>
                  <a:srgbClr val="FF0000"/>
                </a:solidFill>
              </a:rPr>
              <a:t>Cloët</a:t>
            </a:r>
            <a:r>
              <a:rPr lang="en-US" sz="1800" b="1" dirty="0" smtClean="0">
                <a:solidFill>
                  <a:srgbClr val="FF0000"/>
                </a:solidFill>
              </a:rPr>
              <a:t> and C.D. Roberts </a:t>
            </a:r>
            <a:r>
              <a:rPr lang="en-US" sz="1800" b="1" dirty="0" err="1" smtClean="0">
                <a:solidFill>
                  <a:srgbClr val="FF0000"/>
                </a:solidFill>
              </a:rPr>
              <a:t>Prog</a:t>
            </a:r>
            <a:r>
              <a:rPr lang="en-US" sz="1800" b="1" dirty="0" smtClean="0">
                <a:solidFill>
                  <a:srgbClr val="FF0000"/>
                </a:solidFill>
              </a:rPr>
              <a:t>. Part. </a:t>
            </a:r>
            <a:r>
              <a:rPr lang="en-US" sz="1800" b="1" dirty="0" err="1" smtClean="0">
                <a:solidFill>
                  <a:srgbClr val="FF0000"/>
                </a:solidFill>
              </a:rPr>
              <a:t>Nucl</a:t>
            </a:r>
            <a:r>
              <a:rPr lang="en-US" sz="1800" b="1" dirty="0" smtClean="0">
                <a:solidFill>
                  <a:srgbClr val="FF0000"/>
                </a:solidFill>
              </a:rPr>
              <a:t>. Phys. 77, 1 (2014).</a:t>
            </a:r>
          </a:p>
          <a:p>
            <a:pPr eaLnBrk="0" hangingPunct="0"/>
            <a:endParaRPr lang="en-US" sz="1800" b="1" dirty="0" smtClean="0">
              <a:solidFill>
                <a:schemeClr val="accent2"/>
              </a:solidFill>
            </a:endParaRPr>
          </a:p>
          <a:p>
            <a:pPr eaLnBrk="0" hangingPunct="0"/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endParaRPr lang="en-US" sz="2000" b="1" dirty="0">
              <a:solidFill>
                <a:srgbClr val="FF0000"/>
              </a:solidFill>
            </a:endParaRPr>
          </a:p>
          <a:p>
            <a:pPr eaLnBrk="0" hangingPunct="0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018" y="-6359"/>
            <a:ext cx="9054982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>
                <a:ea typeface="MS PGothic" pitchFamily="34" charset="-128"/>
              </a:rPr>
              <a:t>S</a:t>
            </a:r>
            <a:r>
              <a:rPr lang="en-US" sz="1800" dirty="0" smtClean="0">
                <a:ea typeface="MS PGothic" pitchFamily="34" charset="-128"/>
              </a:rPr>
              <a:t>tatus and Prospects on Extraction of  High-Lying N* </a:t>
            </a:r>
            <a:r>
              <a:rPr lang="en-US" sz="1800" dirty="0" err="1">
                <a:ea typeface="MS PGothic" pitchFamily="34" charset="-128"/>
              </a:rPr>
              <a:t>E</a:t>
            </a:r>
            <a:r>
              <a:rPr lang="en-US" sz="1800" dirty="0" err="1" smtClean="0">
                <a:ea typeface="MS PGothic" pitchFamily="34" charset="-128"/>
              </a:rPr>
              <a:t>lectrocouplings</a:t>
            </a:r>
            <a:r>
              <a:rPr lang="en-US" sz="1800" dirty="0" smtClean="0">
                <a:ea typeface="MS PGothic" pitchFamily="34" charset="-128"/>
              </a:rPr>
              <a:t>  from  CLAS </a:t>
            </a:r>
            <a:r>
              <a:rPr lang="en-US" sz="1800" dirty="0">
                <a:latin typeface="Arial"/>
                <a:ea typeface="MS PGothic" pitchFamily="34" charset="-128"/>
                <a:cs typeface="Arial"/>
              </a:rPr>
              <a:t>D</a:t>
            </a:r>
            <a:r>
              <a:rPr lang="en-US" sz="1800" dirty="0" smtClean="0">
                <a:latin typeface="Arial"/>
                <a:ea typeface="MS PGothic" pitchFamily="34" charset="-128"/>
                <a:cs typeface="Arial"/>
              </a:rPr>
              <a:t>ata</a:t>
            </a: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-32820" y="65499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" y="665578"/>
            <a:ext cx="3193575" cy="319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91" y="679441"/>
            <a:ext cx="3222578" cy="3222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49" y="697354"/>
            <a:ext cx="3186751" cy="3186751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253898" y="1356257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Symbol" panose="05050102010706020507" pitchFamily="18" charset="2"/>
              </a:rPr>
              <a:t>D</a:t>
            </a:r>
            <a:r>
              <a:rPr lang="en-US" sz="1800" b="1" dirty="0" smtClean="0"/>
              <a:t>(1700)3/2</a:t>
            </a:r>
            <a:r>
              <a:rPr lang="en-US" sz="1800" b="1" baseline="30000" dirty="0" smtClean="0"/>
              <a:t>-</a:t>
            </a:r>
          </a:p>
          <a:p>
            <a:pPr algn="ctr" eaLnBrk="0" hangingPunct="0"/>
            <a:r>
              <a:rPr lang="en-US" sz="1800" b="1" dirty="0" smtClean="0"/>
              <a:t>A</a:t>
            </a:r>
            <a:r>
              <a:rPr lang="en-US" sz="1800" b="1" baseline="-25000" dirty="0" smtClean="0"/>
              <a:t>1/2</a:t>
            </a:r>
            <a:endParaRPr lang="en-US" sz="1800" b="1" baseline="-25000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360822" y="2625498"/>
            <a:ext cx="1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/>
              <a:t>N(1720)3/2</a:t>
            </a:r>
            <a:r>
              <a:rPr lang="en-US" sz="1800" b="1" baseline="30000" dirty="0" smtClean="0"/>
              <a:t>+</a:t>
            </a:r>
          </a:p>
          <a:p>
            <a:pPr algn="ctr" eaLnBrk="0" hangingPunct="0"/>
            <a:r>
              <a:rPr lang="en-US" sz="1800" b="1" dirty="0" smtClean="0"/>
              <a:t>A</a:t>
            </a:r>
            <a:r>
              <a:rPr lang="en-US" sz="1800" b="1" baseline="-25000" dirty="0"/>
              <a:t>3</a:t>
            </a:r>
            <a:r>
              <a:rPr lang="en-US" sz="1800" b="1" baseline="-25000" dirty="0" smtClean="0"/>
              <a:t>/2</a:t>
            </a:r>
            <a:endParaRPr lang="en-US" sz="1800" b="1" baseline="-25000" dirty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60687" y="1143189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Symbol" panose="05050102010706020507" pitchFamily="18" charset="2"/>
              </a:rPr>
              <a:t>D</a:t>
            </a:r>
            <a:r>
              <a:rPr lang="en-US" sz="1800" b="1" dirty="0" smtClean="0"/>
              <a:t>(1620)3/2</a:t>
            </a:r>
            <a:r>
              <a:rPr lang="en-US" sz="1800" b="1" baseline="30000" dirty="0" smtClean="0"/>
              <a:t>-</a:t>
            </a:r>
          </a:p>
          <a:p>
            <a:pPr algn="ctr" eaLnBrk="0" hangingPunct="0"/>
            <a:r>
              <a:rPr lang="en-US" sz="1800" b="1" dirty="0"/>
              <a:t>S</a:t>
            </a:r>
            <a:r>
              <a:rPr lang="en-US" sz="1800" b="1" baseline="-25000" dirty="0" smtClean="0"/>
              <a:t>1/2</a:t>
            </a:r>
            <a:endParaRPr lang="en-US" sz="1800" b="1" baseline="-25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534770" y="1466354"/>
            <a:ext cx="2286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4" y="3873015"/>
            <a:ext cx="412074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Independent fits in different W-intervals:</a:t>
            </a:r>
          </a:p>
          <a:p>
            <a:r>
              <a:rPr lang="en-US" sz="1400" b="1" dirty="0" smtClean="0">
                <a:solidFill>
                  <a:srgbClr val="33CC33"/>
                </a:solidFill>
              </a:rPr>
              <a:t>green: 1.46&lt;W&lt;1.56 </a:t>
            </a:r>
            <a:r>
              <a:rPr lang="en-US" sz="1400" b="1" dirty="0" err="1" smtClean="0">
                <a:solidFill>
                  <a:srgbClr val="33CC33"/>
                </a:solidFill>
              </a:rPr>
              <a:t>GeV</a:t>
            </a:r>
            <a:endParaRPr lang="en-US" sz="1400" b="1" dirty="0" smtClean="0">
              <a:solidFill>
                <a:srgbClr val="33CC33"/>
              </a:solidFill>
            </a:endParaRPr>
          </a:p>
          <a:p>
            <a:r>
              <a:rPr lang="en-US" sz="1400" b="1" dirty="0">
                <a:solidFill>
                  <a:srgbClr val="FF00FF"/>
                </a:solidFill>
              </a:rPr>
              <a:t>m</a:t>
            </a:r>
            <a:r>
              <a:rPr lang="en-US" sz="1400" b="1" dirty="0" smtClean="0">
                <a:solidFill>
                  <a:srgbClr val="FF00FF"/>
                </a:solidFill>
              </a:rPr>
              <a:t>agenta: 1.56&lt;W&lt;1.66 </a:t>
            </a:r>
            <a:r>
              <a:rPr lang="en-US" sz="1400" b="1" dirty="0" err="1" smtClean="0">
                <a:solidFill>
                  <a:srgbClr val="FF00FF"/>
                </a:solidFill>
              </a:rPr>
              <a:t>GeV</a:t>
            </a:r>
            <a:endParaRPr lang="en-US" sz="1400" b="1" dirty="0" smtClean="0">
              <a:solidFill>
                <a:srgbClr val="FF00FF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r</a:t>
            </a:r>
            <a:r>
              <a:rPr lang="en-US" sz="1400" b="1" dirty="0" smtClean="0">
                <a:solidFill>
                  <a:srgbClr val="FF0000"/>
                </a:solidFill>
              </a:rPr>
              <a:t>ed: 1.61&lt;W&lt;1.71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chemeClr val="accent6"/>
                </a:solidFill>
              </a:rPr>
              <a:t>b</a:t>
            </a:r>
            <a:r>
              <a:rPr lang="en-US" sz="1400" b="1" dirty="0" smtClean="0">
                <a:solidFill>
                  <a:schemeClr val="accent6"/>
                </a:solidFill>
              </a:rPr>
              <a:t>lue: 1.66&lt;W&lt;1.76 </a:t>
            </a:r>
            <a:r>
              <a:rPr lang="en-US" sz="1400" b="1" dirty="0" err="1" smtClean="0">
                <a:solidFill>
                  <a:schemeClr val="accent6"/>
                </a:solidFill>
              </a:rPr>
              <a:t>GeV</a:t>
            </a:r>
            <a:endParaRPr lang="en-US" sz="1400" b="1" dirty="0" smtClean="0">
              <a:solidFill>
                <a:schemeClr val="accent6"/>
              </a:solidFill>
            </a:endParaRPr>
          </a:p>
          <a:p>
            <a:r>
              <a:rPr lang="en-US" sz="1400" b="1" dirty="0" smtClean="0"/>
              <a:t>black: 1.71&lt;W&lt;1.81 </a:t>
            </a:r>
            <a:r>
              <a:rPr lang="en-US" sz="1400" b="1" dirty="0" err="1" smtClean="0"/>
              <a:t>GeV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consistent </a:t>
            </a:r>
            <a:r>
              <a:rPr lang="en-US" sz="1400" b="1" dirty="0" err="1" smtClean="0"/>
              <a:t>electrocoupling</a:t>
            </a:r>
            <a:r>
              <a:rPr lang="en-US" sz="1400" b="1" dirty="0" smtClean="0"/>
              <a:t> values offer</a:t>
            </a:r>
          </a:p>
          <a:p>
            <a:r>
              <a:rPr lang="en-US" sz="1400" b="1" dirty="0"/>
              <a:t>s</a:t>
            </a:r>
            <a:r>
              <a:rPr lang="en-US" sz="1400" b="1" dirty="0" smtClean="0"/>
              <a:t>ound evidence  for their reliable extraction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4760130" y="3859153"/>
            <a:ext cx="437280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1600" b="1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1600" b="1" dirty="0" err="1">
                <a:solidFill>
                  <a:srgbClr val="FF0000"/>
                </a:solidFill>
              </a:rPr>
              <a:t>p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electroproduction</a:t>
            </a:r>
            <a:r>
              <a:rPr lang="en-US" sz="1600" b="1" dirty="0">
                <a:solidFill>
                  <a:srgbClr val="FF0000"/>
                </a:solidFill>
              </a:rPr>
              <a:t> channel </a:t>
            </a:r>
            <a:r>
              <a:rPr lang="en-US" sz="1600" b="1" dirty="0" smtClean="0">
                <a:solidFill>
                  <a:srgbClr val="FF0000"/>
                </a:solidFill>
              </a:rPr>
              <a:t>provided first preliminary results on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(1620)1/2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, N(1650)1/2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, N(1680)5/2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(1700)3/2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, and </a:t>
            </a:r>
            <a:r>
              <a:rPr lang="en-US" sz="1600" b="1" dirty="0" smtClean="0">
                <a:solidFill>
                  <a:srgbClr val="FF0000"/>
                </a:solidFill>
              </a:rPr>
              <a:t>N(1720)3/2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with </a:t>
            </a:r>
            <a:r>
              <a:rPr lang="en-US" sz="1600" b="1" dirty="0">
                <a:solidFill>
                  <a:srgbClr val="FF0000"/>
                </a:solidFill>
              </a:rPr>
              <a:t>good accuracy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  <a:endParaRPr lang="en-US" sz="1800" b="1" u="sng" dirty="0" smtClean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3198" y="5242906"/>
            <a:ext cx="48349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0000FF"/>
                </a:solidFill>
              </a:rPr>
              <a:t>Prospect: </a:t>
            </a:r>
            <a:r>
              <a:rPr lang="en-US" sz="1400" b="1" dirty="0" smtClean="0">
                <a:solidFill>
                  <a:srgbClr val="0000FF"/>
                </a:solidFill>
              </a:rPr>
              <a:t>evaluation of high-mass N*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from independent analyses of KY channels.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Reaction models capable of extracting resonance </a:t>
            </a:r>
          </a:p>
          <a:p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400" b="1" dirty="0" smtClean="0">
                <a:solidFill>
                  <a:srgbClr val="0000FF"/>
                </a:solidFill>
              </a:rPr>
              <a:t> from the fit of </a:t>
            </a:r>
            <a:r>
              <a:rPr lang="en-US" sz="1400" b="1" dirty="0" err="1" smtClean="0">
                <a:solidFill>
                  <a:srgbClr val="0000FF"/>
                </a:solidFill>
              </a:rPr>
              <a:t>unpolarized</a:t>
            </a:r>
            <a:r>
              <a:rPr lang="en-US" sz="1400" b="1" dirty="0" smtClean="0">
                <a:solidFill>
                  <a:srgbClr val="0000FF"/>
                </a:solidFill>
              </a:rPr>
              <a:t> cross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s</a:t>
            </a:r>
            <a:r>
              <a:rPr lang="en-US" sz="1400" b="1" dirty="0" smtClean="0">
                <a:solidFill>
                  <a:srgbClr val="0000FF"/>
                </a:solidFill>
              </a:rPr>
              <a:t>ections and polarization asymmetries measured in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KY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u="sng" dirty="0" smtClean="0">
                <a:solidFill>
                  <a:srgbClr val="0000FF"/>
                </a:solidFill>
              </a:rPr>
              <a:t>are needed !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485976">
            <a:off x="1997040" y="1143188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Preliminary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9485976">
            <a:off x="5579013" y="1872929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Preliminary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076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2" y="472864"/>
            <a:ext cx="4479598" cy="4479598"/>
          </a:xfrm>
          <a:prstGeom prst="rect">
            <a:avLst/>
          </a:prstGeom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513347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068" y="0"/>
            <a:ext cx="8070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rgbClr val="0000FF"/>
                </a:solidFill>
              </a:rPr>
              <a:t>Preliminary </a:t>
            </a:r>
            <a:r>
              <a:rPr lang="en-US" sz="2000" b="1" kern="0" dirty="0">
                <a:solidFill>
                  <a:srgbClr val="0000FF"/>
                </a:solidFill>
              </a:rPr>
              <a:t>R</a:t>
            </a:r>
            <a:r>
              <a:rPr lang="en-US" sz="2000" b="1" kern="0" dirty="0" smtClean="0">
                <a:solidFill>
                  <a:srgbClr val="0000FF"/>
                </a:solidFill>
              </a:rPr>
              <a:t>esults on </a:t>
            </a:r>
            <a:r>
              <a:rPr lang="en-US" sz="20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2000" b="1" kern="0" baseline="30000" dirty="0" err="1" smtClean="0">
                <a:solidFill>
                  <a:srgbClr val="0000FF"/>
                </a:solidFill>
              </a:rPr>
              <a:t>+</a:t>
            </a:r>
            <a:r>
              <a:rPr lang="en-US" sz="20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2000" b="1" kern="0" baseline="30000" dirty="0" err="1" smtClean="0">
                <a:solidFill>
                  <a:srgbClr val="0000FF"/>
                </a:solidFill>
              </a:rPr>
              <a:t>-</a:t>
            </a:r>
            <a:r>
              <a:rPr lang="en-US" sz="2000" b="1" kern="0" dirty="0" err="1" smtClean="0">
                <a:solidFill>
                  <a:srgbClr val="0000FF"/>
                </a:solidFill>
              </a:rPr>
              <a:t>p</a:t>
            </a:r>
            <a:r>
              <a:rPr lang="en-US" sz="2000" b="1" kern="0" dirty="0" smtClean="0">
                <a:solidFill>
                  <a:srgbClr val="0000FF"/>
                </a:solidFill>
              </a:rPr>
              <a:t> </a:t>
            </a:r>
            <a:r>
              <a:rPr lang="en-US" sz="2000" b="1" kern="0" dirty="0" err="1">
                <a:solidFill>
                  <a:srgbClr val="0000FF"/>
                </a:solidFill>
              </a:rPr>
              <a:t>P</a:t>
            </a:r>
            <a:r>
              <a:rPr lang="en-US" sz="2000" b="1" kern="0" dirty="0" err="1" smtClean="0">
                <a:solidFill>
                  <a:srgbClr val="0000FF"/>
                </a:solidFill>
              </a:rPr>
              <a:t>hotoproduction</a:t>
            </a:r>
            <a:endParaRPr lang="en-US" sz="2000" b="1" kern="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82" y="4933515"/>
            <a:ext cx="48173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error bars: quadratic sum of statistical and systematical</a:t>
            </a:r>
          </a:p>
          <a:p>
            <a:r>
              <a:rPr lang="en-US" sz="1200" b="1" dirty="0" smtClean="0"/>
              <a:t>                             </a:t>
            </a:r>
            <a:r>
              <a:rPr lang="en-US" sz="1200" b="1" dirty="0" err="1" smtClean="0">
                <a:latin typeface="Symbol" panose="05050102010706020507" pitchFamily="18" charset="2"/>
              </a:rPr>
              <a:t>s</a:t>
            </a:r>
            <a:r>
              <a:rPr lang="en-US" sz="1200" b="1" dirty="0" err="1" smtClean="0"/>
              <a:t>p</a:t>
            </a:r>
            <a:r>
              <a:rPr lang="en-US" sz="1200" b="1" dirty="0" smtClean="0"/>
              <a:t>           </a:t>
            </a:r>
            <a:endParaRPr lang="en-US" sz="1200" b="1" dirty="0"/>
          </a:p>
          <a:p>
            <a:r>
              <a:rPr lang="en-US" sz="1200" b="1" dirty="0" smtClean="0"/>
              <a:t> legend for other lines is the same on slide #</a:t>
            </a:r>
            <a:r>
              <a:rPr lang="en-US" sz="1200" b="1" dirty="0"/>
              <a:t>5</a:t>
            </a:r>
            <a:r>
              <a:rPr lang="en-US" sz="1200" b="1" dirty="0" smtClean="0"/>
              <a:t>                    </a:t>
            </a:r>
            <a:endParaRPr lang="en-US" sz="12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4599" y="5256680"/>
            <a:ext cx="53445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92634" y="724395"/>
            <a:ext cx="3821880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Only available data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9 one-fold differential cross sections;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28 correlated two-fold differential cross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sections</a:t>
            </a:r>
          </a:p>
          <a:p>
            <a:r>
              <a:rPr lang="en-US" sz="1400" b="1" dirty="0" smtClean="0"/>
              <a:t>at W from 1.61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to 2.84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  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54431" y="558140"/>
            <a:ext cx="184698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u="sng" dirty="0" err="1" smtClean="0"/>
              <a:t>E.N.Golovach</a:t>
            </a:r>
            <a:r>
              <a:rPr lang="en-US" sz="1400" b="1" u="sng" dirty="0" smtClean="0"/>
              <a:t>, MSU</a:t>
            </a:r>
            <a:endParaRPr lang="en-US" sz="1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043165" y="2483141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r>
              <a:rPr lang="en-US" sz="1200" dirty="0" err="1" smtClean="0"/>
              <a:t>Photoproduction</a:t>
            </a:r>
            <a:r>
              <a:rPr lang="en-US" sz="1200" dirty="0" smtClean="0"/>
              <a:t> data description requires  3-body final</a:t>
            </a:r>
          </a:p>
          <a:p>
            <a:r>
              <a:rPr lang="en-US" sz="1200" dirty="0" smtClean="0"/>
              <a:t>state interaction parameterized as 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83629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23"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068494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24"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78703"/>
              </p:ext>
            </p:extLst>
          </p:nvPr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25" name="Equation" r:id="rId7" imgW="126720" imgH="241200" progId="Equation.3">
                  <p:embed/>
                </p:oleObj>
              </mc:Choice>
              <mc:Fallback>
                <p:oleObj name="Equation" r:id="rId7" imgW="126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2634" y="3117596"/>
                <a:ext cx="3981025" cy="120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8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8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8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  <m: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34" y="3117596"/>
                <a:ext cx="3981025" cy="12032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43935" y="4795015"/>
            <a:ext cx="441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he factors </a:t>
            </a:r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 and </a:t>
            </a:r>
            <a:r>
              <a:rPr lang="en-US" sz="1200" dirty="0" smtClean="0">
                <a:latin typeface="Symbol" panose="05050102010706020507" pitchFamily="18" charset="2"/>
              </a:rPr>
              <a:t>b</a:t>
            </a:r>
            <a:r>
              <a:rPr lang="en-US" sz="1200" baseline="-25000" dirty="0"/>
              <a:t>i</a:t>
            </a:r>
            <a:r>
              <a:rPr lang="en-US" sz="1200" dirty="0" smtClean="0"/>
              <a:t> were inferred from the data.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8771" y="4307128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r>
              <a:rPr lang="en-US" sz="1200" dirty="0" smtClean="0"/>
              <a:t>= </a:t>
            </a:r>
            <a:r>
              <a:rPr lang="en-US" sz="1200" dirty="0" smtClean="0">
                <a:latin typeface="Symbol" panose="05050102010706020507" pitchFamily="18" charset="2"/>
              </a:rPr>
              <a:t>p</a:t>
            </a:r>
            <a:r>
              <a:rPr lang="en-US" sz="1200" baseline="30000" dirty="0" smtClean="0"/>
              <a:t>-</a:t>
            </a:r>
            <a:r>
              <a:rPr lang="en-US" sz="1200" dirty="0" smtClean="0">
                <a:latin typeface="Symbol" panose="05050102010706020507" pitchFamily="18" charset="2"/>
              </a:rPr>
              <a:t>D</a:t>
            </a:r>
            <a:r>
              <a:rPr lang="en-US" sz="1200" baseline="30000" dirty="0" smtClean="0"/>
              <a:t>++</a:t>
            </a:r>
            <a:r>
              <a:rPr lang="en-US" sz="1200" dirty="0" smtClean="0"/>
              <a:t>, </a:t>
            </a:r>
            <a:r>
              <a:rPr lang="en-US" sz="1200" dirty="0" smtClean="0">
                <a:latin typeface="Symbol" panose="05050102010706020507" pitchFamily="18" charset="2"/>
              </a:rPr>
              <a:t>p</a:t>
            </a:r>
            <a:r>
              <a:rPr lang="en-US" sz="1200" baseline="30000" dirty="0" smtClean="0"/>
              <a:t>+</a:t>
            </a:r>
            <a:r>
              <a:rPr lang="en-US" sz="1200" dirty="0" smtClean="0">
                <a:latin typeface="Symbol" panose="05050102010706020507" pitchFamily="18" charset="2"/>
              </a:rPr>
              <a:t>D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, </a:t>
            </a:r>
            <a:r>
              <a:rPr lang="en-US" sz="1200" dirty="0" err="1" smtClean="0">
                <a:latin typeface="Symbol" panose="05050102010706020507" pitchFamily="18" charset="2"/>
              </a:rPr>
              <a:t>r</a:t>
            </a:r>
            <a:r>
              <a:rPr lang="en-US" sz="1200" dirty="0" err="1" smtClean="0"/>
              <a:t>p</a:t>
            </a:r>
            <a:r>
              <a:rPr lang="en-US" sz="1200" dirty="0" smtClean="0"/>
              <a:t>, </a:t>
            </a:r>
            <a:r>
              <a:rPr lang="en-US" sz="1200" dirty="0" err="1" smtClean="0">
                <a:latin typeface="Symbol" panose="05050102010706020507" pitchFamily="18" charset="2"/>
              </a:rPr>
              <a:t>p</a:t>
            </a:r>
            <a:r>
              <a:rPr lang="en-US" sz="1200" baseline="30000" dirty="0" err="1" smtClean="0"/>
              <a:t>+</a:t>
            </a:r>
            <a:r>
              <a:rPr lang="en-US" sz="1200" dirty="0" err="1" smtClean="0"/>
              <a:t>N</a:t>
            </a:r>
            <a:r>
              <a:rPr lang="en-US" sz="1200" dirty="0" smtClean="0"/>
              <a:t>(1520)3/2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, </a:t>
            </a:r>
            <a:r>
              <a:rPr lang="en-US" sz="1200" dirty="0" smtClean="0">
                <a:latin typeface="Symbol" panose="05050102010706020507" pitchFamily="18" charset="2"/>
              </a:rPr>
              <a:t>p</a:t>
            </a:r>
            <a:r>
              <a:rPr lang="en-US" sz="1200" baseline="30000" dirty="0" smtClean="0">
                <a:latin typeface="Symbol" panose="05050102010706020507" pitchFamily="18" charset="2"/>
              </a:rPr>
              <a:t>-</a:t>
            </a:r>
            <a:r>
              <a:rPr lang="en-US" sz="1200" dirty="0" smtClean="0">
                <a:latin typeface="Symbol" panose="05050102010706020507" pitchFamily="18" charset="2"/>
              </a:rPr>
              <a:t>D</a:t>
            </a:r>
            <a:r>
              <a:rPr lang="en-US" sz="1200" baseline="30000" dirty="0" smtClean="0"/>
              <a:t>++</a:t>
            </a:r>
            <a:r>
              <a:rPr lang="en-US" sz="1200" dirty="0" smtClean="0"/>
              <a:t>(1600)3/2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, </a:t>
            </a:r>
          </a:p>
          <a:p>
            <a:r>
              <a:rPr lang="en-US" sz="1200" dirty="0" err="1" smtClean="0">
                <a:latin typeface="Symbol" panose="05050102010706020507" pitchFamily="18" charset="2"/>
              </a:rPr>
              <a:t>p</a:t>
            </a:r>
            <a:r>
              <a:rPr lang="en-US" sz="1200" baseline="30000" dirty="0" err="1" smtClean="0"/>
              <a:t>+</a:t>
            </a:r>
            <a:r>
              <a:rPr lang="en-US" sz="1200" dirty="0" err="1" smtClean="0"/>
              <a:t>N</a:t>
            </a:r>
            <a:r>
              <a:rPr lang="en-US" sz="1200" dirty="0" smtClean="0"/>
              <a:t>(1680)5/2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, </a:t>
            </a:r>
            <a:r>
              <a:rPr lang="en-US" sz="1200" dirty="0" err="1" smtClean="0">
                <a:latin typeface="Symbol" panose="05050102010706020507" pitchFamily="18" charset="2"/>
              </a:rPr>
              <a:t>s</a:t>
            </a:r>
            <a:r>
              <a:rPr lang="en-US" sz="1200" dirty="0" err="1" smtClean="0"/>
              <a:t>p</a:t>
            </a:r>
            <a:r>
              <a:rPr lang="en-US" sz="1200" dirty="0" smtClean="0"/>
              <a:t>, 2</a:t>
            </a:r>
            <a:r>
              <a:rPr lang="en-US" sz="1200" dirty="0" smtClean="0">
                <a:latin typeface="Symbol" panose="05050102010706020507" pitchFamily="18" charset="2"/>
              </a:rPr>
              <a:t>p</a:t>
            </a:r>
            <a:r>
              <a:rPr lang="en-US" sz="1200" dirty="0" smtClean="0"/>
              <a:t> direct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-53717" y="5602040"/>
            <a:ext cx="931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Most detailed information on the contributing mechanisms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from the experimental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Comparison of the results on N* parameters from JM  and </a:t>
            </a:r>
            <a:r>
              <a:rPr lang="en-US" sz="1400" b="1" dirty="0" err="1" smtClean="0">
                <a:solidFill>
                  <a:srgbClr val="0000FF"/>
                </a:solidFill>
              </a:rPr>
              <a:t>BoGa</a:t>
            </a:r>
            <a:r>
              <a:rPr lang="en-US" sz="1400" b="1" dirty="0" smtClean="0">
                <a:solidFill>
                  <a:srgbClr val="0000FF"/>
                </a:solidFill>
              </a:rPr>
              <a:t> models will offer valuable cross checks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Studies of 3/2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1400" b="1" dirty="0" smtClean="0">
                <a:solidFill>
                  <a:srgbClr val="0000FF"/>
                </a:solidFill>
              </a:rPr>
              <a:t>(1720) candidate state signal in combined analysis </a:t>
            </a:r>
            <a:r>
              <a:rPr lang="en-US" sz="14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1400" b="1" kern="0" baseline="30000" dirty="0" err="1" smtClean="0">
                <a:solidFill>
                  <a:srgbClr val="0000FF"/>
                </a:solidFill>
              </a:rPr>
              <a:t>+</a:t>
            </a:r>
            <a:r>
              <a:rPr lang="en-US" sz="14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1400" b="1" kern="0" baseline="30000" dirty="0" err="1" smtClean="0">
                <a:solidFill>
                  <a:srgbClr val="0000FF"/>
                </a:solidFill>
              </a:rPr>
              <a:t>-</a:t>
            </a:r>
            <a:r>
              <a:rPr lang="en-US" sz="1400" b="1" kern="0" dirty="0" err="1" smtClean="0">
                <a:solidFill>
                  <a:srgbClr val="0000FF"/>
                </a:solidFill>
              </a:rPr>
              <a:t>p</a:t>
            </a:r>
            <a:r>
              <a:rPr lang="en-US" sz="1400" b="1" kern="0" dirty="0" smtClean="0">
                <a:solidFill>
                  <a:srgbClr val="0000FF"/>
                </a:solidFill>
              </a:rPr>
              <a:t> photo- and </a:t>
            </a:r>
            <a:r>
              <a:rPr lang="en-US" sz="1400" b="1" kern="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1400" b="1" kern="0" dirty="0" smtClean="0">
                <a:solidFill>
                  <a:srgbClr val="0000FF"/>
                </a:solidFill>
              </a:rPr>
              <a:t>.</a:t>
            </a:r>
            <a:endParaRPr lang="en-US" sz="1400" b="1" kern="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kern="0" dirty="0" smtClean="0">
                <a:solidFill>
                  <a:srgbClr val="0000FF"/>
                </a:solidFill>
              </a:rPr>
              <a:t>Improve knowledge on photo-, </a:t>
            </a:r>
            <a:r>
              <a:rPr lang="en-US" sz="14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pD</a:t>
            </a:r>
            <a:r>
              <a:rPr lang="en-US" sz="1400" b="1" kern="0" dirty="0" smtClean="0">
                <a:solidFill>
                  <a:srgbClr val="0000FF"/>
                </a:solidFill>
              </a:rPr>
              <a:t> and </a:t>
            </a:r>
            <a:r>
              <a:rPr lang="en-US" sz="1400" b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1400" b="1" kern="0" dirty="0" err="1" smtClean="0">
                <a:solidFill>
                  <a:srgbClr val="0000FF"/>
                </a:solidFill>
              </a:rPr>
              <a:t>p</a:t>
            </a:r>
            <a:r>
              <a:rPr lang="en-US" sz="1400" b="1" kern="0" dirty="0" smtClean="0">
                <a:solidFill>
                  <a:srgbClr val="0000FF"/>
                </a:solidFill>
              </a:rPr>
              <a:t> couplings of high-lying resonances</a:t>
            </a:r>
            <a:r>
              <a:rPr lang="en-US" sz="1400" b="1" dirty="0" smtClean="0">
                <a:solidFill>
                  <a:srgbClr val="0000FF"/>
                </a:solidFill>
              </a:rPr>
              <a:t>  (M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N*</a:t>
            </a:r>
            <a:r>
              <a:rPr lang="en-US" sz="1400" b="1" dirty="0" smtClean="0">
                <a:solidFill>
                  <a:srgbClr val="0000FF"/>
                </a:solidFill>
              </a:rPr>
              <a:t>&gt;1.6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</a:rPr>
              <a:t>).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8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34" y="3332292"/>
            <a:ext cx="5198926" cy="3525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" y="298137"/>
            <a:ext cx="5369884" cy="303415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101362"/>
            <a:ext cx="8594527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>
                <a:ea typeface="MS PGothic" pitchFamily="34" charset="-128"/>
              </a:rPr>
              <a:t>Extension of the CLAS  </a:t>
            </a:r>
            <a:r>
              <a:rPr lang="en-US" sz="20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 smtClean="0">
                <a:ea typeface="MS PGothic" pitchFamily="34" charset="-128"/>
              </a:rPr>
              <a:t>+</a:t>
            </a:r>
            <a:r>
              <a:rPr lang="en-US" sz="20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 smtClean="0">
                <a:ea typeface="MS PGothic" pitchFamily="34" charset="-128"/>
              </a:rPr>
              <a:t>-</a:t>
            </a:r>
            <a:r>
              <a:rPr lang="en-US" sz="2000" dirty="0" err="1" smtClean="0">
                <a:ea typeface="MS PGothic" pitchFamily="34" charset="-128"/>
              </a:rPr>
              <a:t>p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>
                <a:ea typeface="MS PGothic" pitchFamily="34" charset="-128"/>
              </a:rPr>
              <a:t>E</a:t>
            </a:r>
            <a:r>
              <a:rPr lang="en-US" sz="2000" dirty="0" err="1" smtClean="0">
                <a:ea typeface="MS PGothic" pitchFamily="34" charset="-128"/>
              </a:rPr>
              <a:t>lectroproduction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>
                <a:ea typeface="MS PGothic" pitchFamily="34" charset="-128"/>
              </a:rPr>
              <a:t>D</a:t>
            </a:r>
            <a:r>
              <a:rPr lang="en-US" sz="2000" dirty="0" smtClean="0">
                <a:ea typeface="MS PGothic" pitchFamily="34" charset="-128"/>
              </a:rPr>
              <a:t>ata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506" y="45385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24162" y="3487263"/>
            <a:ext cx="4405373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u="sng" dirty="0" smtClean="0">
                <a:solidFill>
                  <a:srgbClr val="0000FF"/>
                </a:solidFill>
              </a:rPr>
              <a:t>Analysis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Extraction of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400" b="1" dirty="0" err="1" smtClean="0">
                <a:solidFill>
                  <a:srgbClr val="0000FF"/>
                </a:solidFill>
              </a:rPr>
              <a:t>NN</a:t>
            </a:r>
            <a:r>
              <a:rPr lang="en-US" sz="1400" b="1" dirty="0" smtClean="0">
                <a:solidFill>
                  <a:srgbClr val="0000FF"/>
                </a:solidFill>
              </a:rPr>
              <a:t>*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400" b="1" dirty="0" smtClean="0">
                <a:solidFill>
                  <a:srgbClr val="0000FF"/>
                </a:solidFill>
              </a:rPr>
              <a:t> and 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pD</a:t>
            </a:r>
            <a:r>
              <a:rPr lang="en-US" sz="1400" b="1" dirty="0" smtClean="0">
                <a:solidFill>
                  <a:srgbClr val="0000FF"/>
                </a:solidFill>
              </a:rPr>
              <a:t> ,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err="1" smtClean="0">
                <a:solidFill>
                  <a:srgbClr val="0000FF"/>
                </a:solidFill>
              </a:rPr>
              <a:t>p</a:t>
            </a:r>
            <a:r>
              <a:rPr lang="en-US" sz="1400" b="1" dirty="0" smtClean="0">
                <a:solidFill>
                  <a:srgbClr val="0000FF"/>
                </a:solidFill>
              </a:rPr>
              <a:t> decay widths for most N*s in mass range up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to 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2.0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and 0.4&lt; Q</a:t>
            </a:r>
            <a:r>
              <a:rPr lang="en-US" sz="1400" b="1" baseline="30000" dirty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&lt; 5.0 GeV</a:t>
            </a:r>
            <a:r>
              <a:rPr lang="en-US" sz="1400" b="1" baseline="30000" dirty="0">
                <a:solidFill>
                  <a:srgbClr val="0000FF"/>
                </a:solidFill>
              </a:rPr>
              <a:t>2 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within the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framework of JM-model.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Exploration of the signals from 3/2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1400" b="1" dirty="0" smtClean="0">
                <a:solidFill>
                  <a:srgbClr val="0000FF"/>
                </a:solidFill>
              </a:rPr>
              <a:t>(1720)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candidate-state (</a:t>
            </a:r>
            <a:r>
              <a:rPr lang="en-US" sz="1400" b="1" dirty="0" err="1" smtClean="0">
                <a:solidFill>
                  <a:srgbClr val="0000FF"/>
                </a:solidFill>
              </a:rPr>
              <a:t>M.Ripani</a:t>
            </a:r>
            <a:r>
              <a:rPr lang="en-US" sz="1400" b="1" dirty="0" smtClean="0">
                <a:solidFill>
                  <a:srgbClr val="0000FF"/>
                </a:solidFill>
              </a:rPr>
              <a:t> et al., Phys. Rev. </a:t>
            </a:r>
            <a:r>
              <a:rPr lang="en-US" sz="1400" b="1" dirty="0" err="1" smtClean="0">
                <a:solidFill>
                  <a:srgbClr val="0000FF"/>
                </a:solidFill>
              </a:rPr>
              <a:t>Lett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r>
              <a:rPr lang="en-US" sz="1400" b="1" dirty="0" smtClean="0">
                <a:solidFill>
                  <a:srgbClr val="0000FF"/>
                </a:solidFill>
              </a:rPr>
              <a:t>91, 022002 (2003)) with a goal to achieve decisive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</a:t>
            </a:r>
            <a:r>
              <a:rPr lang="en-US" sz="1400" b="1" dirty="0" smtClean="0">
                <a:solidFill>
                  <a:srgbClr val="0000FF"/>
                </a:solidFill>
              </a:rPr>
              <a:t>onclusion on the state  existence and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First results on </a:t>
            </a:r>
            <a:r>
              <a:rPr lang="en-US" sz="14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400" b="1" dirty="0" smtClean="0">
                <a:solidFill>
                  <a:srgbClr val="0000FF"/>
                </a:solidFill>
              </a:rPr>
              <a:t> of high-lying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(M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N*</a:t>
            </a:r>
            <a:r>
              <a:rPr lang="en-US" sz="1400" b="1" dirty="0" smtClean="0">
                <a:solidFill>
                  <a:srgbClr val="0000FF"/>
                </a:solidFill>
              </a:rPr>
              <a:t>&gt;1.6 </a:t>
            </a:r>
            <a:r>
              <a:rPr lang="en-US" sz="1400" b="1" dirty="0" err="1" smtClean="0">
                <a:solidFill>
                  <a:srgbClr val="0000FF"/>
                </a:solidFill>
              </a:rPr>
              <a:t>GeV</a:t>
            </a:r>
            <a:r>
              <a:rPr lang="en-US" sz="1400" b="1" dirty="0" smtClean="0">
                <a:solidFill>
                  <a:srgbClr val="0000FF"/>
                </a:solidFill>
              </a:rPr>
              <a:t>) orbital nucleon excitations and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high-lying parity partners.</a:t>
            </a:r>
          </a:p>
          <a:p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271" y="6256667"/>
            <a:ext cx="4394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066544" y="589918"/>
            <a:ext cx="0" cy="245059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493008" y="584438"/>
            <a:ext cx="0" cy="245059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75774" y="1732504"/>
            <a:ext cx="11546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R.W.Gothe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err="1" smtClean="0"/>
              <a:t>G.V.Fedotov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smtClean="0"/>
              <a:t>USC 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11858" y="3773277"/>
            <a:ext cx="16464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E.L. </a:t>
            </a:r>
            <a:r>
              <a:rPr lang="en-US" sz="1200" b="1" dirty="0" err="1" smtClean="0"/>
              <a:t>Isupov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K.Hicks</a:t>
            </a:r>
            <a:endParaRPr lang="en-US" sz="1200" b="1" dirty="0" smtClean="0"/>
          </a:p>
          <a:p>
            <a:r>
              <a:rPr lang="en-US" sz="1200" b="1" dirty="0" smtClean="0"/>
              <a:t>MSU/Univ. of Ohio</a:t>
            </a:r>
            <a:endParaRPr lang="en-US" sz="1200" b="1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2777288" y="3681351"/>
            <a:ext cx="0" cy="284354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481328" y="4441371"/>
            <a:ext cx="0" cy="208352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own Arrow 1"/>
          <p:cNvSpPr/>
          <p:nvPr/>
        </p:nvSpPr>
        <p:spPr bwMode="auto">
          <a:xfrm flipH="1">
            <a:off x="1529928" y="3498670"/>
            <a:ext cx="138533" cy="6650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945" y="800352"/>
            <a:ext cx="42025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Fully integrated 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/>
              <a:t>+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/>
              <a:t>-</a:t>
            </a:r>
            <a:r>
              <a:rPr lang="en-US" sz="1400" b="1" u="sng" dirty="0" err="1" smtClean="0"/>
              <a:t>p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electroproduction</a:t>
            </a:r>
            <a:r>
              <a:rPr lang="en-US" sz="1400" b="1" u="sng" dirty="0" smtClean="0"/>
              <a:t> cross </a:t>
            </a:r>
          </a:p>
          <a:p>
            <a:pPr algn="ctr"/>
            <a:r>
              <a:rPr lang="en-US" sz="1400" b="1" u="sng" dirty="0" smtClean="0"/>
              <a:t>sections off protons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Nine 1-fold differential cross sections are 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vailable In each bin of W and Q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shown in </a:t>
            </a:r>
          </a:p>
          <a:p>
            <a:r>
              <a:rPr lang="en-US" sz="1400" b="1" dirty="0" smtClean="0"/>
              <a:t>the plots.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Resonance structures are clearly seen at</a:t>
            </a:r>
          </a:p>
          <a:p>
            <a:r>
              <a:rPr lang="en-US" sz="1400" b="1" dirty="0" smtClean="0"/>
              <a:t>W ~1.5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and ~1.7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at </a:t>
            </a:r>
            <a:r>
              <a:rPr lang="en-US" sz="1400" b="1" dirty="0"/>
              <a:t>0.4&lt; Q</a:t>
            </a:r>
            <a:r>
              <a:rPr lang="en-US" sz="1400" b="1" baseline="30000" dirty="0"/>
              <a:t>2</a:t>
            </a:r>
            <a:r>
              <a:rPr lang="en-US" sz="1400" b="1" dirty="0"/>
              <a:t>&lt; 5.0 </a:t>
            </a:r>
            <a:r>
              <a:rPr lang="en-US" sz="1400" b="1" dirty="0" smtClean="0"/>
              <a:t>GeV</a:t>
            </a:r>
            <a:r>
              <a:rPr lang="en-US" sz="1400" b="1" baseline="30000" dirty="0" smtClean="0"/>
              <a:t>2</a:t>
            </a:r>
          </a:p>
          <a:p>
            <a:r>
              <a:rPr lang="en-US" sz="1400" b="1" dirty="0" smtClean="0"/>
              <a:t>(red lines) 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8168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562"/>
            <a:ext cx="9144000" cy="4724400"/>
          </a:xfrm>
        </p:spPr>
        <p:txBody>
          <a:bodyPr/>
          <a:lstStyle/>
          <a:p>
            <a:r>
              <a:rPr lang="en-US" sz="1600" b="1" dirty="0" smtClean="0"/>
              <a:t>High quality 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-</a:t>
            </a:r>
            <a:r>
              <a:rPr lang="en-US" sz="1600" b="1" dirty="0" err="1"/>
              <a:t>p</a:t>
            </a:r>
            <a:r>
              <a:rPr lang="en-US" sz="1600" b="1" dirty="0"/>
              <a:t> </a:t>
            </a:r>
            <a:r>
              <a:rPr lang="en-US" sz="1600" b="1" dirty="0" err="1"/>
              <a:t>electroproduction</a:t>
            </a:r>
            <a:r>
              <a:rPr lang="en-US" sz="1600" b="1" dirty="0"/>
              <a:t> data </a:t>
            </a:r>
            <a:r>
              <a:rPr lang="en-US" sz="1600" b="1" dirty="0" smtClean="0"/>
              <a:t>from the CLAS allowed us to develop the data-driven phenomenological model JM for extraction of resonance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and </a:t>
            </a:r>
            <a:r>
              <a:rPr lang="en-US" sz="1600" b="1" dirty="0" err="1" smtClean="0">
                <a:latin typeface="Symbol" panose="05050102010706020507" pitchFamily="18" charset="2"/>
              </a:rPr>
              <a:t>pD</a:t>
            </a:r>
            <a:r>
              <a:rPr lang="en-US" sz="1600" b="1" dirty="0" smtClean="0"/>
              <a:t>, </a:t>
            </a:r>
            <a:r>
              <a:rPr lang="en-US" sz="1600" b="1" dirty="0" err="1" smtClean="0">
                <a:latin typeface="Symbol" panose="05050102010706020507" pitchFamily="18" charset="2"/>
              </a:rPr>
              <a:t>r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hadronic</a:t>
            </a:r>
            <a:r>
              <a:rPr lang="en-US" sz="1600" b="1" dirty="0" smtClean="0"/>
              <a:t> decay widths from fit of all available observables. Good data description (</a:t>
            </a:r>
            <a:r>
              <a:rPr lang="en-US" sz="1600" b="1" dirty="0">
                <a:latin typeface="Symbol" panose="05050102010706020507" pitchFamily="18" charset="2"/>
              </a:rPr>
              <a:t>c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d.p.</a:t>
            </a:r>
            <a:r>
              <a:rPr lang="en-US" sz="1600" b="1" dirty="0" smtClean="0"/>
              <a:t>&lt;2.8) and credible isolation of resonance contribution was achieved at W&lt;1.8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and 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&lt;1.5 GeV</a:t>
            </a:r>
            <a:r>
              <a:rPr lang="en-US" sz="1600" b="1" baseline="30000" dirty="0" smtClean="0"/>
              <a:t>2 </a:t>
            </a:r>
            <a:r>
              <a:rPr lang="en-US" sz="1600" b="1" dirty="0" smtClean="0"/>
              <a:t>. </a:t>
            </a:r>
          </a:p>
          <a:p>
            <a:endParaRPr lang="en-US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Consistent </a:t>
            </a:r>
            <a:r>
              <a:rPr lang="en-US" sz="1600" b="1" dirty="0" err="1"/>
              <a:t>electrocoupling</a:t>
            </a:r>
            <a:r>
              <a:rPr lang="en-US" sz="1600" b="1" dirty="0"/>
              <a:t> values for the  transitions to  N(1440)1/2</a:t>
            </a:r>
            <a:r>
              <a:rPr lang="en-US" sz="1600" b="1" baseline="30000" dirty="0"/>
              <a:t>+</a:t>
            </a:r>
            <a:r>
              <a:rPr lang="en-US" sz="1600" b="1" dirty="0"/>
              <a:t>  and N(1520)3/2</a:t>
            </a:r>
            <a:r>
              <a:rPr lang="en-US" sz="1600" b="1" baseline="30000" dirty="0"/>
              <a:t>-</a:t>
            </a:r>
            <a:r>
              <a:rPr lang="en-US" sz="1600" b="1" dirty="0"/>
              <a:t>  </a:t>
            </a:r>
            <a:r>
              <a:rPr lang="en-US" sz="1600" b="1" dirty="0" smtClean="0"/>
              <a:t>states </a:t>
            </a:r>
            <a:r>
              <a:rPr lang="en-US" sz="1600" b="1" dirty="0"/>
              <a:t>obtained in independent  analyses of N</a:t>
            </a:r>
            <a:r>
              <a:rPr lang="en-US" sz="1600" b="1" dirty="0">
                <a:latin typeface="Symbol" panose="05050102010706020507" pitchFamily="18" charset="2"/>
              </a:rPr>
              <a:t>p</a:t>
            </a:r>
            <a:r>
              <a:rPr lang="en-US" sz="1600" b="1" dirty="0"/>
              <a:t>/</a:t>
            </a:r>
            <a:r>
              <a:rPr lang="en-US" sz="1600" b="1" dirty="0" err="1"/>
              <a:t>N</a:t>
            </a:r>
            <a:r>
              <a:rPr lang="en-US" sz="1600" b="1" dirty="0" err="1">
                <a:latin typeface="Symbol" panose="05050102010706020507" pitchFamily="18" charset="2"/>
              </a:rPr>
              <a:t>pp</a:t>
            </a:r>
            <a:r>
              <a:rPr lang="en-US" sz="1600" b="1" dirty="0"/>
              <a:t>  exclusive channels  demonstrated </a:t>
            </a:r>
            <a:r>
              <a:rPr lang="en-US" sz="1600" b="1" dirty="0" smtClean="0"/>
              <a:t>capabilities </a:t>
            </a:r>
            <a:r>
              <a:rPr lang="en-US" sz="1600" b="1" dirty="0"/>
              <a:t>of the </a:t>
            </a:r>
            <a:r>
              <a:rPr lang="en-US" sz="1600" b="1" dirty="0" smtClean="0"/>
              <a:t>JM model </a:t>
            </a:r>
            <a:r>
              <a:rPr lang="en-US" sz="1600" b="1" dirty="0"/>
              <a:t>for  reliable extraction of  N*-parameters in </a:t>
            </a:r>
            <a:r>
              <a:rPr lang="en-US" sz="1600" b="1" dirty="0" smtClean="0"/>
              <a:t>independent analysis </a:t>
            </a:r>
            <a:r>
              <a:rPr lang="en-US" sz="1600" b="1" dirty="0"/>
              <a:t>of  </a:t>
            </a:r>
            <a:r>
              <a:rPr lang="en-US" sz="1600" b="1" dirty="0" err="1" smtClean="0">
                <a:latin typeface="Symbol" panose="05050102010706020507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anose="05050102010706020507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 </a:t>
            </a:r>
            <a:r>
              <a:rPr lang="en-US" sz="1600" b="1" dirty="0" err="1"/>
              <a:t>electroproduction</a:t>
            </a:r>
            <a:r>
              <a:rPr lang="en-US" sz="1600" b="1" dirty="0"/>
              <a:t> </a:t>
            </a:r>
            <a:r>
              <a:rPr lang="en-US" sz="1600" b="1" dirty="0" smtClean="0"/>
              <a:t>data.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Preliminary results on </a:t>
            </a:r>
            <a:r>
              <a:rPr lang="en-US" sz="1600" b="1" dirty="0" err="1"/>
              <a:t>electrocouplings</a:t>
            </a:r>
            <a:r>
              <a:rPr lang="en-US" sz="1600" b="1" dirty="0"/>
              <a:t> </a:t>
            </a:r>
            <a:r>
              <a:rPr lang="en-US" sz="1600" b="1" dirty="0" smtClean="0"/>
              <a:t>for </a:t>
            </a:r>
            <a:r>
              <a:rPr lang="en-US" sz="1600" b="1" dirty="0">
                <a:latin typeface="Symbol" panose="05050102010706020507" pitchFamily="18" charset="2"/>
              </a:rPr>
              <a:t>D</a:t>
            </a:r>
            <a:r>
              <a:rPr lang="en-US" sz="1600" b="1" dirty="0"/>
              <a:t>(1620)1/2</a:t>
            </a:r>
            <a:r>
              <a:rPr lang="en-US" sz="1600" b="1" baseline="30000" dirty="0"/>
              <a:t>-</a:t>
            </a:r>
            <a:r>
              <a:rPr lang="en-US" sz="1600" b="1" dirty="0"/>
              <a:t>, N(1650)1/2</a:t>
            </a:r>
            <a:r>
              <a:rPr lang="en-US" sz="1600" b="1" baseline="30000" dirty="0"/>
              <a:t>-</a:t>
            </a:r>
            <a:r>
              <a:rPr lang="en-US" sz="1600" b="1" dirty="0"/>
              <a:t>, N(1680)5/2</a:t>
            </a:r>
            <a:r>
              <a:rPr lang="en-US" sz="1600" b="1" baseline="30000" dirty="0"/>
              <a:t>+</a:t>
            </a:r>
            <a:r>
              <a:rPr lang="en-US" sz="1600" b="1" dirty="0"/>
              <a:t>, </a:t>
            </a:r>
            <a:r>
              <a:rPr lang="en-US" sz="1600" b="1" dirty="0">
                <a:latin typeface="Symbol" panose="05050102010706020507" pitchFamily="18" charset="2"/>
              </a:rPr>
              <a:t>D</a:t>
            </a:r>
            <a:r>
              <a:rPr lang="en-US" sz="1600" b="1" dirty="0"/>
              <a:t>(1700)3/2</a:t>
            </a:r>
            <a:r>
              <a:rPr lang="en-US" sz="1600" b="1" baseline="30000" dirty="0"/>
              <a:t>-</a:t>
            </a:r>
            <a:r>
              <a:rPr lang="en-US" sz="1600" b="1" dirty="0"/>
              <a:t>, and N(1720)3/2</a:t>
            </a:r>
            <a:r>
              <a:rPr lang="en-US" sz="1600" b="1" baseline="30000" dirty="0"/>
              <a:t>+  </a:t>
            </a:r>
            <a:r>
              <a:rPr lang="en-US" sz="1600" b="1" dirty="0"/>
              <a:t>resonances</a:t>
            </a:r>
            <a:r>
              <a:rPr lang="en-US" sz="1600" b="1" baseline="30000" dirty="0"/>
              <a:t> </a:t>
            </a:r>
            <a:r>
              <a:rPr lang="en-US" sz="1600" b="1" dirty="0"/>
              <a:t>from</a:t>
            </a:r>
            <a:r>
              <a:rPr lang="en-US" sz="1600" b="1" baseline="30000" dirty="0"/>
              <a:t>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>
                <a:latin typeface="Symbol" pitchFamily="18" charset="2"/>
              </a:rPr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electroproduction</a:t>
            </a:r>
            <a:r>
              <a:rPr lang="en-US" sz="1600" b="1" dirty="0" smtClean="0"/>
              <a:t>   </a:t>
            </a:r>
            <a:r>
              <a:rPr lang="en-US" sz="1600" b="1" dirty="0"/>
              <a:t>data at 0.5&lt;Q</a:t>
            </a:r>
            <a:r>
              <a:rPr lang="en-US" sz="1600" b="1" baseline="30000" dirty="0"/>
              <a:t>2</a:t>
            </a:r>
            <a:r>
              <a:rPr lang="en-US" sz="1600" b="1" dirty="0"/>
              <a:t>&lt;1.5 GeV</a:t>
            </a:r>
            <a:r>
              <a:rPr lang="en-US" sz="1600" b="1" baseline="30000" dirty="0"/>
              <a:t>2</a:t>
            </a:r>
            <a:r>
              <a:rPr lang="en-US" sz="1600" b="1" dirty="0"/>
              <a:t> </a:t>
            </a:r>
            <a:r>
              <a:rPr lang="en-US" sz="1600" b="1" dirty="0" smtClean="0"/>
              <a:t>have become available </a:t>
            </a:r>
            <a:r>
              <a:rPr lang="en-US" sz="1600" b="1" dirty="0"/>
              <a:t>for the first time.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algn="just"/>
            <a:r>
              <a:rPr lang="en-US" sz="1600" b="1" dirty="0" smtClean="0"/>
              <a:t>The data </a:t>
            </a:r>
            <a:r>
              <a:rPr lang="en-US" sz="1600" b="1" dirty="0"/>
              <a:t>on resonance </a:t>
            </a:r>
            <a:r>
              <a:rPr lang="en-US" sz="1600" b="1" dirty="0" err="1"/>
              <a:t>electrocouplings</a:t>
            </a:r>
            <a:r>
              <a:rPr lang="en-US" sz="1600" b="1" dirty="0"/>
              <a:t> of different N* states  in mass range &lt;1.8 </a:t>
            </a:r>
            <a:r>
              <a:rPr lang="en-US" sz="1600" b="1" dirty="0" err="1" smtClean="0"/>
              <a:t>GeV</a:t>
            </a:r>
            <a:r>
              <a:rPr lang="en-US" sz="1600" b="1" dirty="0"/>
              <a:t> </a:t>
            </a:r>
            <a:r>
              <a:rPr lang="en-US" sz="1600" b="1" dirty="0" smtClean="0"/>
              <a:t>open up promising new opportunities </a:t>
            </a:r>
            <a:r>
              <a:rPr lang="en-US" sz="1600" b="1" dirty="0"/>
              <a:t>for </a:t>
            </a:r>
            <a:r>
              <a:rPr lang="en-US" sz="1600" b="1" dirty="0" smtClean="0"/>
              <a:t>the further </a:t>
            </a:r>
            <a:r>
              <a:rPr lang="en-US" sz="1600" b="1" dirty="0"/>
              <a:t>development of </a:t>
            </a:r>
            <a:r>
              <a:rPr lang="en-US" sz="1600" b="1" dirty="0" smtClean="0"/>
              <a:t>Dyson-Schwinger Equations of QCD</a:t>
            </a:r>
            <a:r>
              <a:rPr lang="en-US" sz="1600" b="1" dirty="0"/>
              <a:t>, </a:t>
            </a:r>
            <a:r>
              <a:rPr lang="en-US" sz="1600" b="1" dirty="0" smtClean="0"/>
              <a:t>Lattice QCD </a:t>
            </a:r>
            <a:r>
              <a:rPr lang="en-US" sz="1600" b="1" dirty="0"/>
              <a:t>and advanced </a:t>
            </a:r>
            <a:r>
              <a:rPr lang="en-US" sz="1600" b="1" dirty="0" smtClean="0"/>
              <a:t>quark </a:t>
            </a:r>
            <a:r>
              <a:rPr lang="en-US" sz="1600" b="1" dirty="0"/>
              <a:t>models with inputs from QCD field theory approaches for description of these </a:t>
            </a:r>
            <a:r>
              <a:rPr lang="en-US" sz="1600" b="1" dirty="0" smtClean="0"/>
              <a:t>resonance </a:t>
            </a:r>
            <a:r>
              <a:rPr lang="en-US" sz="1600" b="1" dirty="0" err="1"/>
              <a:t>electrocouplings</a:t>
            </a:r>
            <a:r>
              <a:rPr lang="en-US" sz="1600" b="1" dirty="0"/>
              <a:t>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+mn-lt"/>
              </a:rPr>
              <a:t>Conclusions  </a:t>
            </a:r>
            <a:endParaRPr lang="en-US" sz="3200" b="1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84775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US" sz="3200" b="1" dirty="0" smtClean="0">
                <a:solidFill>
                  <a:schemeClr val="accent2"/>
                </a:solidFill>
                <a:latin typeface="+mn-lt"/>
              </a:rPr>
              <a:t>utlook</a:t>
            </a:r>
            <a:endParaRPr lang="en-US" sz="3200" b="1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191" y="584775"/>
            <a:ext cx="8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040" y="593917"/>
            <a:ext cx="8843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Support from the amplitude analysis experts is needed for the further development of the JM model </a:t>
            </a:r>
            <a:r>
              <a:rPr lang="en-US" sz="1600" b="1" smtClean="0"/>
              <a:t>allowing us to: </a:t>
            </a:r>
            <a:endParaRPr lang="en-US" sz="1600" b="1" dirty="0"/>
          </a:p>
          <a:p>
            <a:r>
              <a:rPr lang="en-US" sz="1600" b="1" dirty="0" smtClean="0"/>
              <a:t>        a) </a:t>
            </a:r>
            <a:r>
              <a:rPr lang="en-US" sz="1600" b="1" dirty="0" smtClean="0">
                <a:solidFill>
                  <a:srgbClr val="FF0000"/>
                </a:solidFill>
              </a:rPr>
              <a:t>determine N* parameters at the resonance pole positions employing analytical 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          continuation </a:t>
            </a:r>
            <a:r>
              <a:rPr lang="en-US" sz="1600" b="1" dirty="0">
                <a:solidFill>
                  <a:srgbClr val="FF0000"/>
                </a:solidFill>
              </a:rPr>
              <a:t>of </a:t>
            </a:r>
            <a:r>
              <a:rPr lang="en-US" sz="1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600" b="1" dirty="0">
                <a:solidFill>
                  <a:srgbClr val="FF0000"/>
                </a:solidFill>
              </a:rPr>
              <a:t> and </a:t>
            </a:r>
            <a:r>
              <a:rPr lang="en-US" sz="1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600" b="1" dirty="0" err="1">
                <a:solidFill>
                  <a:srgbClr val="FF0000"/>
                </a:solidFill>
              </a:rPr>
              <a:t>p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amplitudes extracted from fit of observables;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b) explore the possibility to incorporate the double-</a:t>
            </a:r>
            <a:r>
              <a:rPr lang="en-US" sz="1600" b="1" dirty="0" err="1" smtClean="0"/>
              <a:t>Regge</a:t>
            </a:r>
            <a:r>
              <a:rPr lang="en-US" sz="1600" b="1" dirty="0" smtClean="0"/>
              <a:t> limit of B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Veneziano</a:t>
            </a: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model for </a:t>
            </a:r>
            <a:r>
              <a:rPr lang="en-US" sz="1600" b="1" dirty="0"/>
              <a:t>description of direct 2</a:t>
            </a:r>
            <a:r>
              <a:rPr lang="en-US" sz="1600" b="1" dirty="0">
                <a:latin typeface="Symbol" panose="05050102010706020507" pitchFamily="18" charset="2"/>
              </a:rPr>
              <a:t>p</a:t>
            </a:r>
            <a:r>
              <a:rPr lang="en-US" sz="1600" b="1" dirty="0"/>
              <a:t> production mechanisms reducing the number </a:t>
            </a:r>
            <a:r>
              <a:rPr lang="en-US" sz="1600" b="1" dirty="0" smtClean="0"/>
              <a:t>of</a:t>
            </a:r>
          </a:p>
          <a:p>
            <a:r>
              <a:rPr lang="en-US" sz="1600" b="1" dirty="0"/>
              <a:t>            </a:t>
            </a:r>
            <a:r>
              <a:rPr lang="en-US" sz="1600" b="1" dirty="0" smtClean="0"/>
              <a:t>the fit </a:t>
            </a:r>
            <a:r>
              <a:rPr lang="en-US" sz="1600" b="1" dirty="0"/>
              <a:t>parameters</a:t>
            </a:r>
            <a:r>
              <a:rPr lang="en-US" sz="1600" b="1" dirty="0" smtClean="0"/>
              <a:t>;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c) get rid of double counting between resonant contributions in s-channel and dual</a:t>
            </a:r>
          </a:p>
          <a:p>
            <a:r>
              <a:rPr lang="en-US" sz="1600" b="1" dirty="0"/>
              <a:t>             </a:t>
            </a:r>
            <a:r>
              <a:rPr lang="en-US" sz="1600" b="1" dirty="0" smtClean="0"/>
              <a:t>t-channel processes.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Future analyses of the CLAS N</a:t>
            </a:r>
            <a:r>
              <a:rPr lang="en-US" sz="1600" b="1" dirty="0">
                <a:latin typeface="Symbol" panose="05050102010706020507" pitchFamily="18" charset="2"/>
              </a:rPr>
              <a:t>p</a:t>
            </a:r>
            <a:r>
              <a:rPr lang="en-US" sz="1600" b="1" dirty="0"/>
              <a:t>, </a:t>
            </a:r>
            <a:r>
              <a:rPr lang="en-US" sz="1600" b="1" dirty="0" err="1">
                <a:latin typeface="Symbol" panose="05050102010706020507" pitchFamily="18" charset="2"/>
              </a:rPr>
              <a:t>p</a:t>
            </a:r>
            <a:r>
              <a:rPr lang="en-US" sz="1600" b="1" baseline="30000" dirty="0" err="1"/>
              <a:t>+</a:t>
            </a:r>
            <a:r>
              <a:rPr lang="en-US" sz="1600" b="1" dirty="0" err="1">
                <a:latin typeface="Symbol" panose="05050102010706020507" pitchFamily="18" charset="2"/>
              </a:rPr>
              <a:t>p</a:t>
            </a:r>
            <a:r>
              <a:rPr lang="en-US" sz="1600" b="1" baseline="30000" dirty="0" err="1"/>
              <a:t>-</a:t>
            </a:r>
            <a:r>
              <a:rPr lang="en-US" sz="1600" b="1" dirty="0" err="1"/>
              <a:t>p</a:t>
            </a:r>
            <a:r>
              <a:rPr lang="en-US" sz="1600" b="1" dirty="0"/>
              <a:t> and KY photo/</a:t>
            </a:r>
            <a:r>
              <a:rPr lang="en-US" sz="1600" b="1" dirty="0" err="1"/>
              <a:t>electroproduction</a:t>
            </a:r>
            <a:r>
              <a:rPr lang="en-US" sz="1600" b="1" dirty="0"/>
              <a:t> data will allow </a:t>
            </a:r>
            <a:r>
              <a:rPr lang="en-US" sz="1600" b="1" dirty="0" err="1"/>
              <a:t>electrocouplings</a:t>
            </a:r>
            <a:r>
              <a:rPr lang="en-US" sz="1600" b="1" dirty="0"/>
              <a:t> to be obtained for all prominent N* states </a:t>
            </a:r>
            <a:r>
              <a:rPr lang="en-US" sz="1600" b="1" dirty="0" smtClean="0"/>
              <a:t>in mass range up to 2.0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at </a:t>
            </a:r>
            <a:r>
              <a:rPr lang="en-US" sz="1600" b="1" dirty="0"/>
              <a:t>photon </a:t>
            </a:r>
            <a:r>
              <a:rPr lang="en-US" sz="1600" b="1" dirty="0" err="1"/>
              <a:t>virtualities</a:t>
            </a:r>
            <a:r>
              <a:rPr lang="en-US" sz="1600" b="1" dirty="0"/>
              <a:t>  Q</a:t>
            </a:r>
            <a:r>
              <a:rPr lang="en-US" sz="1600" b="1" baseline="30000" dirty="0"/>
              <a:t>2</a:t>
            </a:r>
            <a:r>
              <a:rPr lang="en-US" sz="1600" b="1" dirty="0"/>
              <a:t>&lt;5.0 GeV</a:t>
            </a:r>
            <a:r>
              <a:rPr lang="en-US" sz="1600" b="1" baseline="30000" dirty="0"/>
              <a:t>2</a:t>
            </a:r>
            <a:r>
              <a:rPr lang="en-US" sz="1600" b="1" dirty="0">
                <a:solidFill>
                  <a:srgbClr val="FF0000"/>
                </a:solidFill>
              </a:rPr>
              <a:t>. </a:t>
            </a:r>
            <a:r>
              <a:rPr lang="en-US" sz="1600" b="1" u="sng" dirty="0">
                <a:solidFill>
                  <a:srgbClr val="FF0000"/>
                </a:solidFill>
              </a:rPr>
              <a:t>Reaction models for extraction of N* parameters from KY </a:t>
            </a:r>
            <a:r>
              <a:rPr lang="en-US" sz="1600" b="1" u="sng" dirty="0" err="1">
                <a:solidFill>
                  <a:srgbClr val="FF0000"/>
                </a:solidFill>
              </a:rPr>
              <a:t>electroproduction</a:t>
            </a:r>
            <a:r>
              <a:rPr lang="en-US" sz="1600" b="1" u="sng" dirty="0">
                <a:solidFill>
                  <a:srgbClr val="FF0000"/>
                </a:solidFill>
              </a:rPr>
              <a:t> data are urgently needed. </a:t>
            </a:r>
            <a:endParaRPr lang="en-US" sz="1600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287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8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+mj-lt"/>
              </a:rPr>
              <a:t>CEBAF Large Acceptance Spectrometer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19400" y="2033588"/>
            <a:ext cx="990600" cy="357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0" y="1477963"/>
            <a:ext cx="2438400" cy="541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Liquid D</a:t>
            </a:r>
            <a:r>
              <a:rPr lang="en-US" sz="1400" b="1" baseline="-25000" dirty="0">
                <a:latin typeface="Calibri" pitchFamily="34" charset="0"/>
              </a:rPr>
              <a:t>2 </a:t>
            </a:r>
            <a:r>
              <a:rPr lang="en-US" sz="1400" b="1" dirty="0">
                <a:latin typeface="Calibri" pitchFamily="34" charset="0"/>
              </a:rPr>
              <a:t>(H</a:t>
            </a:r>
            <a:r>
              <a:rPr lang="en-US" sz="1400" b="1" baseline="-25000" dirty="0">
                <a:latin typeface="Calibri" pitchFamily="34" charset="0"/>
              </a:rPr>
              <a:t>2</a:t>
            </a:r>
            <a:r>
              <a:rPr lang="en-US" sz="1400" b="1" dirty="0">
                <a:latin typeface="Calibri" pitchFamily="34" charset="0"/>
              </a:rPr>
              <a:t>)target +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 smtClean="0">
                <a:latin typeface="Symbol" pitchFamily="18" charset="2"/>
              </a:rPr>
              <a:t>g 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start counter</a:t>
            </a:r>
            <a:r>
              <a:rPr lang="en-US" sz="1400" dirty="0">
                <a:latin typeface="Calibri" pitchFamily="34" charset="0"/>
              </a:rPr>
              <a:t>; e </a:t>
            </a:r>
            <a:r>
              <a:rPr lang="en-US" sz="1400" dirty="0" err="1">
                <a:latin typeface="Calibri" pitchFamily="34" charset="0"/>
              </a:rPr>
              <a:t>minitorus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0" y="2208213"/>
            <a:ext cx="2438400" cy="54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3333CC"/>
                </a:solidFill>
                <a:latin typeface="Calibri" pitchFamily="34" charset="0"/>
              </a:rPr>
              <a:t>Drift chambers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argon/CO</a:t>
            </a:r>
            <a:r>
              <a:rPr lang="en-US" sz="1400" baseline="-25000" dirty="0">
                <a:latin typeface="Calibri" pitchFamily="34" charset="0"/>
              </a:rPr>
              <a:t>2</a:t>
            </a:r>
            <a:r>
              <a:rPr lang="en-US" sz="1400" dirty="0">
                <a:latin typeface="Calibri" pitchFamily="34" charset="0"/>
              </a:rPr>
              <a:t> gas, 35,000 cells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6510528" y="3478213"/>
            <a:ext cx="2514600" cy="54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33CC33"/>
                </a:solidFill>
                <a:latin typeface="Calibri" pitchFamily="34" charset="0"/>
              </a:rPr>
              <a:t>Electromagnetic calorimeters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Lead/</a:t>
            </a:r>
            <a:r>
              <a:rPr lang="en-US" sz="1400" dirty="0" err="1">
                <a:latin typeface="Calibri" pitchFamily="34" charset="0"/>
              </a:rPr>
              <a:t>scintillator</a:t>
            </a:r>
            <a:r>
              <a:rPr lang="en-US" sz="1400" dirty="0">
                <a:latin typeface="Calibri" pitchFamily="34" charset="0"/>
              </a:rPr>
              <a:t>, 1296 PMTs</a:t>
            </a:r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>
            <a:off x="1981200" y="852488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67593" name="Text Box 12"/>
          <p:cNvSpPr txBox="1">
            <a:spLocks noChangeArrowheads="1"/>
          </p:cNvSpPr>
          <p:nvPr/>
        </p:nvSpPr>
        <p:spPr bwMode="auto">
          <a:xfrm>
            <a:off x="0" y="822325"/>
            <a:ext cx="2857500" cy="54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CC"/>
                </a:solidFill>
                <a:latin typeface="Calibri" pitchFamily="34" charset="0"/>
              </a:rPr>
              <a:t>Torus magnet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6 superconducting coils</a:t>
            </a:r>
          </a:p>
        </p:txBody>
      </p:sp>
      <p:sp>
        <p:nvSpPr>
          <p:cNvPr id="67594" name="Text Box 13"/>
          <p:cNvSpPr txBox="1">
            <a:spLocks noChangeArrowheads="1"/>
          </p:cNvSpPr>
          <p:nvPr/>
        </p:nvSpPr>
        <p:spPr bwMode="auto">
          <a:xfrm>
            <a:off x="6510528" y="2033588"/>
            <a:ext cx="2438400" cy="541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FF33CC"/>
                </a:solidFill>
                <a:latin typeface="Calibri" pitchFamily="34" charset="0"/>
              </a:rPr>
              <a:t>Gas Cherenkov counters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e/</a:t>
            </a:r>
            <a:r>
              <a:rPr lang="en-US" sz="1400" dirty="0">
                <a:latin typeface="Symbol" pitchFamily="18" charset="2"/>
              </a:rPr>
              <a:t>pi</a:t>
            </a:r>
            <a:r>
              <a:rPr lang="en-US" sz="1400" dirty="0">
                <a:latin typeface="Calibri" pitchFamily="34" charset="0"/>
              </a:rPr>
              <a:t> separation, 216 PMTs</a:t>
            </a:r>
          </a:p>
        </p:txBody>
      </p:sp>
      <p:sp>
        <p:nvSpPr>
          <p:cNvPr id="67595" name="Text Box 14"/>
          <p:cNvSpPr txBox="1">
            <a:spLocks noChangeArrowheads="1"/>
          </p:cNvSpPr>
          <p:nvPr/>
        </p:nvSpPr>
        <p:spPr bwMode="auto">
          <a:xfrm>
            <a:off x="0" y="3498668"/>
            <a:ext cx="2438400" cy="7591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Time-of-flight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counters</a:t>
            </a:r>
            <a:endParaRPr lang="en-US" sz="14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plastic </a:t>
            </a:r>
            <a:r>
              <a:rPr lang="en-US" sz="1400" dirty="0" err="1">
                <a:latin typeface="Calibri" pitchFamily="34" charset="0"/>
              </a:rPr>
              <a:t>scintillators</a:t>
            </a:r>
            <a:r>
              <a:rPr lang="en-US" sz="1400" dirty="0">
                <a:latin typeface="Calibri" pitchFamily="34" charset="0"/>
              </a:rPr>
              <a:t>, </a:t>
            </a:r>
            <a:endParaRPr lang="en-US" sz="1400" dirty="0" smtClean="0">
              <a:latin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684 </a:t>
            </a:r>
            <a:r>
              <a:rPr lang="en-US" sz="1400" dirty="0">
                <a:latin typeface="Calibri" pitchFamily="34" charset="0"/>
              </a:rPr>
              <a:t>PMTs</a:t>
            </a:r>
          </a:p>
        </p:txBody>
      </p:sp>
      <p:sp>
        <p:nvSpPr>
          <p:cNvPr id="67596" name="Text Box 15"/>
          <p:cNvSpPr txBox="1">
            <a:spLocks noChangeArrowheads="1"/>
          </p:cNvSpPr>
          <p:nvPr/>
        </p:nvSpPr>
        <p:spPr bwMode="auto">
          <a:xfrm>
            <a:off x="6507480" y="1054938"/>
            <a:ext cx="2514600" cy="54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8000"/>
                </a:solidFill>
                <a:latin typeface="Calibri" pitchFamily="34" charset="0"/>
              </a:rPr>
              <a:t>Large angle calorimeters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Lead/</a:t>
            </a:r>
            <a:r>
              <a:rPr lang="en-US" sz="1400" dirty="0" err="1">
                <a:latin typeface="Calibri" pitchFamily="34" charset="0"/>
              </a:rPr>
              <a:t>scintillator</a:t>
            </a:r>
            <a:r>
              <a:rPr lang="en-US" sz="1400" dirty="0">
                <a:latin typeface="Calibri" pitchFamily="34" charset="0"/>
              </a:rPr>
              <a:t>, 512 PMTs</a:t>
            </a:r>
          </a:p>
        </p:txBody>
      </p:sp>
      <p:sp>
        <p:nvSpPr>
          <p:cNvPr id="67597" name="Line 4"/>
          <p:cNvSpPr>
            <a:spLocks noChangeShapeType="1"/>
          </p:cNvSpPr>
          <p:nvPr/>
        </p:nvSpPr>
        <p:spPr bwMode="auto">
          <a:xfrm flipV="1">
            <a:off x="0" y="7366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TextBox 18"/>
          <p:cNvSpPr txBox="1">
            <a:spLocks noChangeArrowheads="1"/>
          </p:cNvSpPr>
          <p:nvPr/>
        </p:nvSpPr>
        <p:spPr bwMode="auto">
          <a:xfrm>
            <a:off x="0" y="541655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0000"/>
                </a:solidFill>
              </a:rPr>
              <a:t>The unique combination of the CEBAF continuous electron beam and the CLAS detector makes Hall-B@JLAB the only facility operational worldwide, that is capable of measuring </a:t>
            </a:r>
            <a:r>
              <a:rPr lang="en-US" sz="1600" b="1" dirty="0" err="1">
                <a:solidFill>
                  <a:srgbClr val="FF0000"/>
                </a:solidFill>
              </a:rPr>
              <a:t>unpolarized</a:t>
            </a:r>
            <a:r>
              <a:rPr lang="en-US" sz="1600" b="1" dirty="0">
                <a:solidFill>
                  <a:srgbClr val="FF0000"/>
                </a:solidFill>
              </a:rPr>
              <a:t> cross sections and polarization asymmetries of </a:t>
            </a:r>
            <a:r>
              <a:rPr lang="en-US" sz="1600" b="1" dirty="0" smtClean="0">
                <a:solidFill>
                  <a:srgbClr val="FF0000"/>
                </a:solidFill>
              </a:rPr>
              <a:t>most  </a:t>
            </a:r>
            <a:r>
              <a:rPr lang="en-US" sz="1600" b="1" dirty="0">
                <a:solidFill>
                  <a:srgbClr val="FF0000"/>
                </a:solidFill>
              </a:rPr>
              <a:t>exclusive meson </a:t>
            </a:r>
            <a:r>
              <a:rPr lang="en-US" sz="1600" b="1" dirty="0" err="1">
                <a:solidFill>
                  <a:srgbClr val="FF0000"/>
                </a:solidFill>
              </a:rPr>
              <a:t>electroproduction</a:t>
            </a:r>
            <a:r>
              <a:rPr lang="en-US" sz="1600" b="1" dirty="0">
                <a:solidFill>
                  <a:srgbClr val="FF0000"/>
                </a:solidFill>
              </a:rPr>
              <a:t> channels with substantial contributions at  W&lt;3.0 </a:t>
            </a:r>
            <a:r>
              <a:rPr lang="en-US" sz="1600" b="1" dirty="0" err="1">
                <a:solidFill>
                  <a:srgbClr val="FF0000"/>
                </a:solidFill>
              </a:rPr>
              <a:t>GeV</a:t>
            </a:r>
            <a:r>
              <a:rPr lang="en-US" sz="1600" b="1" dirty="0">
                <a:solidFill>
                  <a:srgbClr val="FF0000"/>
                </a:solidFill>
              </a:rPr>
              <a:t> and  Q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&lt;5.0 GeV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7240" y="837248"/>
            <a:ext cx="1920240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17920" y="868680"/>
            <a:ext cx="184731" cy="274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554480" y="1324293"/>
            <a:ext cx="184731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554480" y="2011680"/>
            <a:ext cx="184731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3931920"/>
            <a:ext cx="91440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09360" y="1097280"/>
            <a:ext cx="91440" cy="10058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94560" y="5074920"/>
            <a:ext cx="1280160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739640" y="989648"/>
            <a:ext cx="1920240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937760" y="5029200"/>
            <a:ext cx="1005840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169920" y="914400"/>
            <a:ext cx="1280160" cy="914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6040" y="867093"/>
            <a:ext cx="91440" cy="7315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54480" y="5029200"/>
            <a:ext cx="731520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560" y="852488"/>
            <a:ext cx="43497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176463" y="6611937"/>
            <a:ext cx="563562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NSTAR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2013 Workshop </a:t>
            </a:r>
            <a:r>
              <a:rPr lang="en-US" sz="1000" baseline="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Peniscola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, Spain, May 27-30, 2013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</a:t>
            </a:r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673100"/>
          </a:xfrm>
        </p:spPr>
        <p:txBody>
          <a:bodyPr/>
          <a:lstStyle/>
          <a:p>
            <a:r>
              <a:rPr lang="en-US" sz="2000" dirty="0" smtClean="0">
                <a:ea typeface="MS PGothic" pitchFamily="34" charset="-128"/>
              </a:rPr>
              <a:t>Summary of the CLAS Data on Exclusive Meson </a:t>
            </a:r>
            <a:r>
              <a:rPr lang="en-US" sz="2000" dirty="0" err="1" smtClean="0">
                <a:ea typeface="MS PGothic" pitchFamily="34" charset="-128"/>
              </a:rPr>
              <a:t>Electroproduction</a:t>
            </a:r>
            <a:r>
              <a:rPr lang="en-US" sz="2000" dirty="0" smtClean="0">
                <a:ea typeface="MS PGothic" pitchFamily="34" charset="-128"/>
              </a:rPr>
              <a:t> off Protons in N* Excitation Region</a:t>
            </a:r>
            <a:endParaRPr lang="en-US" sz="2000" baseline="30000" dirty="0" smtClean="0">
              <a:ea typeface="MS PGothic" pitchFamily="34" charset="-128"/>
            </a:endParaRP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-2222" y="7493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1183"/>
              </p:ext>
            </p:extLst>
          </p:nvPr>
        </p:nvGraphicFramePr>
        <p:xfrm>
          <a:off x="201974" y="1000125"/>
          <a:ext cx="663555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89"/>
                <a:gridCol w="1658889"/>
                <a:gridCol w="1658889"/>
                <a:gridCol w="1658889"/>
              </a:tblGrid>
              <a:tr h="814842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Hadronic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final state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Covered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W-range,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Covered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Q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-range, GeV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Measured observables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+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1.1-1.40</a:t>
                      </a:r>
                    </a:p>
                    <a:p>
                      <a:pPr algn="l"/>
                      <a:r>
                        <a:rPr lang="en-US" sz="1600" dirty="0" smtClean="0"/>
                        <a:t>1.1-1.55</a:t>
                      </a:r>
                    </a:p>
                    <a:p>
                      <a:pPr algn="l"/>
                      <a:r>
                        <a:rPr lang="en-US" sz="1600" dirty="0" smtClean="0"/>
                        <a:t>1.1-1.7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0.15-0.40</a:t>
                      </a:r>
                    </a:p>
                    <a:p>
                      <a:pPr algn="l"/>
                      <a:r>
                        <a:rPr lang="en-US" sz="1600" dirty="0" smtClean="0"/>
                        <a:t> 0.3-0.6</a:t>
                      </a:r>
                    </a:p>
                    <a:p>
                      <a:pPr algn="l"/>
                      <a:r>
                        <a:rPr lang="en-US" sz="1600" dirty="0" smtClean="0"/>
                        <a:t> 1.7-4.2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, </a:t>
                      </a:r>
                      <a:r>
                        <a:rPr lang="en-US" sz="1600" dirty="0" err="1" smtClean="0">
                          <a:latin typeface="+mn-lt"/>
                        </a:rPr>
                        <a:t>A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b</a:t>
                      </a:r>
                      <a:endParaRPr lang="en-US" sz="1600" baseline="-250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smtClean="0">
                          <a:latin typeface="+mn-lt"/>
                        </a:rPr>
                        <a:t>0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1.1-1.40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1.1-1.7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1.1-1.7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0.15-0.40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0.4-0.7</a:t>
                      </a:r>
                    </a:p>
                    <a:p>
                      <a:pPr algn="l"/>
                      <a:r>
                        <a:rPr lang="en-US" sz="1600" dirty="0" smtClean="0"/>
                        <a:t> 0.75-6.0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  <a:p>
                      <a:pPr algn="l"/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, </a:t>
                      </a:r>
                      <a:r>
                        <a:rPr lang="en-US" sz="1600" dirty="0" err="1" smtClean="0">
                          <a:latin typeface="+mn-lt"/>
                        </a:rPr>
                        <a:t>A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b</a:t>
                      </a:r>
                      <a:r>
                        <a:rPr lang="en-US" sz="1600" dirty="0" err="1" smtClean="0">
                          <a:latin typeface="+mn-lt"/>
                        </a:rPr>
                        <a:t>,A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t</a:t>
                      </a:r>
                      <a:r>
                        <a:rPr lang="en-US" sz="1600" dirty="0" err="1" smtClean="0">
                          <a:latin typeface="+mn-lt"/>
                        </a:rPr>
                        <a:t>,A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bt</a:t>
                      </a:r>
                      <a:endParaRPr lang="en-US" sz="1600" baseline="-250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Symbol" pitchFamily="18" charset="2"/>
                        </a:rPr>
                        <a:t>h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1.5-2.0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0.2-4.0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03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="1" dirty="0" smtClean="0">
                          <a:latin typeface="Symbol" pitchFamily="18" charset="2"/>
                        </a:rPr>
                        <a:t>L</a:t>
                      </a:r>
                      <a:endParaRPr lang="en-US" b="1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1.65-2.35</a:t>
                      </a:r>
                    </a:p>
                    <a:p>
                      <a:pPr algn="l"/>
                      <a:r>
                        <a:rPr lang="en-US" sz="1600" dirty="0" smtClean="0"/>
                        <a:t>1.65-2.35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0.65-2.55</a:t>
                      </a:r>
                    </a:p>
                    <a:p>
                      <a:pPr algn="l"/>
                      <a:r>
                        <a:rPr lang="en-US" sz="1600" dirty="0" smtClean="0"/>
                        <a:t> 1.4-2.6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 P’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842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endParaRPr lang="en-US" baseline="30000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1.7-2.1</a:t>
                      </a:r>
                    </a:p>
                    <a:p>
                      <a:pPr algn="l"/>
                      <a:r>
                        <a:rPr lang="en-US" sz="1600" dirty="0" smtClean="0"/>
                        <a:t>1.8-2.5</a:t>
                      </a:r>
                    </a:p>
                    <a:p>
                      <a:pPr algn="l"/>
                      <a:r>
                        <a:rPr lang="en-US" sz="1600" dirty="0" smtClean="0"/>
                        <a:t>1.7-2.6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0.5-2.55</a:t>
                      </a:r>
                    </a:p>
                    <a:p>
                      <a:pPr algn="l"/>
                      <a:r>
                        <a:rPr lang="en-US" sz="1600" dirty="0" smtClean="0"/>
                        <a:t> 1.5-3.50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1.8-3.50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 P’</a:t>
                      </a:r>
                    </a:p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err="1" smtClean="0">
                          <a:latin typeface="+mn-lt"/>
                        </a:rPr>
                        <a:t>+</a:t>
                      </a:r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smtClean="0">
                          <a:latin typeface="+mn-lt"/>
                        </a:rPr>
                        <a:t>-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1.3-1.6</a:t>
                      </a:r>
                    </a:p>
                    <a:p>
                      <a:pPr algn="l"/>
                      <a:r>
                        <a:rPr lang="en-US" sz="1600" dirty="0" smtClean="0"/>
                        <a:t>1.4-2.1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0.2-0.6</a:t>
                      </a:r>
                    </a:p>
                    <a:p>
                      <a:pPr algn="l"/>
                      <a:r>
                        <a:rPr lang="en-US" sz="1600" dirty="0" smtClean="0"/>
                        <a:t> 0.5-1.5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Nine 1-fold differential cross sections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36162" y="1000125"/>
            <a:ext cx="22529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d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dirty="0" smtClean="0"/>
              <a:t>/</a:t>
            </a:r>
            <a:r>
              <a:rPr lang="en-US" sz="1600" dirty="0" err="1" smtClean="0"/>
              <a:t>d</a:t>
            </a:r>
            <a:r>
              <a:rPr lang="en-US" sz="1600" dirty="0" err="1" smtClean="0">
                <a:latin typeface="Symbol" pitchFamily="18" charset="2"/>
              </a:rPr>
              <a:t>W</a:t>
            </a:r>
            <a:r>
              <a:rPr lang="en-US" sz="1600" dirty="0" smtClean="0">
                <a:latin typeface="Symbol" pitchFamily="18" charset="2"/>
              </a:rPr>
              <a:t>-</a:t>
            </a:r>
            <a:r>
              <a:rPr lang="en-US" sz="1600" dirty="0" smtClean="0">
                <a:latin typeface="+mn-lt"/>
              </a:rPr>
              <a:t>CM angular</a:t>
            </a:r>
          </a:p>
          <a:p>
            <a:r>
              <a:rPr lang="en-US" sz="1600" dirty="0" smtClean="0">
                <a:latin typeface="+mn-lt"/>
              </a:rPr>
              <a:t>distributions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A</a:t>
            </a:r>
            <a:r>
              <a:rPr lang="en-US" sz="1600" baseline="-25000" dirty="0" err="1" smtClean="0"/>
              <a:t>b</a:t>
            </a:r>
            <a:r>
              <a:rPr lang="en-US" sz="1600" dirty="0" err="1" smtClean="0"/>
              <a:t>,A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,A</a:t>
            </a:r>
            <a:r>
              <a:rPr lang="en-US" sz="1600" baseline="-25000" dirty="0" err="1" smtClean="0"/>
              <a:t>bt</a:t>
            </a:r>
            <a:r>
              <a:rPr lang="en-US" sz="1600" dirty="0" smtClean="0"/>
              <a:t>-longitudinal</a:t>
            </a:r>
          </a:p>
          <a:p>
            <a:r>
              <a:rPr lang="en-US" sz="1600" dirty="0" smtClean="0">
                <a:latin typeface="+mn-lt"/>
              </a:rPr>
              <a:t>beam, target, and </a:t>
            </a:r>
          </a:p>
          <a:p>
            <a:r>
              <a:rPr lang="en-US" sz="1600" dirty="0" smtClean="0">
                <a:latin typeface="+mn-lt"/>
              </a:rPr>
              <a:t>beam-target </a:t>
            </a:r>
            <a:r>
              <a:rPr lang="en-US" sz="1600" dirty="0" err="1" smtClean="0">
                <a:latin typeface="+mn-lt"/>
              </a:rPr>
              <a:t>asym</a:t>
            </a:r>
            <a:r>
              <a:rPr lang="en-US" sz="1600" dirty="0" smtClean="0">
                <a:latin typeface="+mn-lt"/>
              </a:rPr>
              <a:t>-</a:t>
            </a:r>
          </a:p>
          <a:p>
            <a:r>
              <a:rPr lang="en-US" sz="1600" dirty="0" err="1" smtClean="0">
                <a:latin typeface="+mn-lt"/>
              </a:rPr>
              <a:t>metries</a:t>
            </a:r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P’ –recoil polarization </a:t>
            </a:r>
          </a:p>
          <a:p>
            <a:r>
              <a:rPr lang="en-US" sz="1600" dirty="0" smtClean="0">
                <a:latin typeface="+mn-lt"/>
              </a:rPr>
              <a:t>of strange baryon</a:t>
            </a:r>
          </a:p>
          <a:p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3940" y="5140067"/>
            <a:ext cx="2107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data are available in the CLAS Physics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Data  Base: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2514" y="6217285"/>
            <a:ext cx="4330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http://depni.sinp.msu.ru/cgi-bin/jlab/db.cgi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61" y="-135265"/>
            <a:ext cx="8229600" cy="861831"/>
          </a:xfrm>
        </p:spPr>
        <p:txBody>
          <a:bodyPr/>
          <a:lstStyle/>
          <a:p>
            <a:r>
              <a:rPr lang="en-US" sz="2000" dirty="0" smtClean="0"/>
              <a:t>Accounting for  the ISI &amp; FSI in </a:t>
            </a:r>
            <a:r>
              <a:rPr lang="en-US" sz="2000" dirty="0" err="1" smtClean="0">
                <a:latin typeface="Symbol" pitchFamily="18" charset="2"/>
              </a:rPr>
              <a:t>pD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/>
              <a:t>C</a:t>
            </a:r>
            <a:r>
              <a:rPr lang="en-US" sz="2000" dirty="0" smtClean="0"/>
              <a:t>hannels</a:t>
            </a:r>
            <a:endParaRPr lang="en-US" sz="2000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586226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5" name="Picture 4" descr="fi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6754" y="586226"/>
            <a:ext cx="639000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052" y="726566"/>
            <a:ext cx="3566160" cy="156966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Absorptive </a:t>
            </a:r>
            <a:r>
              <a:rPr lang="en-US" sz="1600" b="1" dirty="0" err="1" smtClean="0"/>
              <a:t>ansatz</a:t>
            </a:r>
            <a:r>
              <a:rPr lang="en-US" sz="1600" b="1" dirty="0" smtClean="0"/>
              <a:t> proposed in </a:t>
            </a:r>
            <a:r>
              <a:rPr lang="en-US" sz="1600" b="1" dirty="0" err="1" smtClean="0">
                <a:solidFill>
                  <a:srgbClr val="0000FF"/>
                </a:solidFill>
              </a:rPr>
              <a:t>K.Gottfried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</a:rPr>
              <a:t>J.D.Jackson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</a:rPr>
              <a:t>Nuovo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Cimento</a:t>
            </a:r>
            <a:r>
              <a:rPr lang="en-US" sz="1600" b="1" dirty="0" smtClean="0">
                <a:solidFill>
                  <a:srgbClr val="0000FF"/>
                </a:solidFill>
              </a:rPr>
              <a:t> 34, 736 (1964</a:t>
            </a:r>
            <a:r>
              <a:rPr lang="en-US" sz="1600" b="1" dirty="0" smtClean="0"/>
              <a:t>) </a:t>
            </a:r>
            <a:r>
              <a:rPr lang="en-US" sz="1600" b="1" dirty="0"/>
              <a:t> </a:t>
            </a:r>
            <a:r>
              <a:rPr lang="en-US" sz="1600" b="1" dirty="0" smtClean="0"/>
              <a:t>and developed for the use in the JM model in </a:t>
            </a:r>
            <a:r>
              <a:rPr lang="en-US" sz="1600" b="1" dirty="0"/>
              <a:t> </a:t>
            </a:r>
            <a:r>
              <a:rPr lang="en-US" sz="1600" b="1" dirty="0" err="1" smtClean="0">
                <a:solidFill>
                  <a:srgbClr val="3333FF"/>
                </a:solidFill>
              </a:rPr>
              <a:t>M.Ripani</a:t>
            </a:r>
            <a:r>
              <a:rPr lang="en-US" sz="1600" b="1" dirty="0" smtClean="0">
                <a:solidFill>
                  <a:srgbClr val="3333FF"/>
                </a:solidFill>
              </a:rPr>
              <a:t> et al., </a:t>
            </a:r>
            <a:r>
              <a:rPr lang="en-US" sz="1600" b="1" dirty="0" err="1" smtClean="0">
                <a:solidFill>
                  <a:srgbClr val="3333FF"/>
                </a:solidFill>
              </a:rPr>
              <a:t>Nucl</a:t>
            </a:r>
            <a:r>
              <a:rPr lang="en-US" sz="1600" b="1" dirty="0" smtClean="0">
                <a:solidFill>
                  <a:srgbClr val="3333FF"/>
                </a:solidFill>
              </a:rPr>
              <a:t> Phys. A672, 220 (2000).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786" y="4878596"/>
            <a:ext cx="882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Possible improvement</a:t>
            </a:r>
            <a:r>
              <a:rPr lang="en-US" sz="1600" b="1" dirty="0" smtClean="0">
                <a:solidFill>
                  <a:srgbClr val="0000FF"/>
                </a:solidFill>
              </a:rPr>
              <a:t>: absorptive </a:t>
            </a:r>
            <a:r>
              <a:rPr lang="en-US" sz="1600" b="1" dirty="0" err="1" smtClean="0">
                <a:solidFill>
                  <a:srgbClr val="0000FF"/>
                </a:solidFill>
              </a:rPr>
              <a:t>ansatz</a:t>
            </a:r>
            <a:r>
              <a:rPr lang="en-US" sz="1600" b="1" dirty="0" smtClean="0">
                <a:solidFill>
                  <a:srgbClr val="0000FF"/>
                </a:solidFill>
              </a:rPr>
              <a:t> can be replaced  by the results of coupled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</a:t>
            </a:r>
            <a:r>
              <a:rPr lang="en-US" sz="1600" b="1" dirty="0" smtClean="0">
                <a:solidFill>
                  <a:srgbClr val="0000FF"/>
                </a:solidFill>
              </a:rPr>
              <a:t>hannel analyses on the ratio R: </a:t>
            </a:r>
            <a:r>
              <a:rPr lang="en-US" sz="1600" b="1" dirty="0" err="1" smtClean="0">
                <a:solidFill>
                  <a:srgbClr val="0000FF"/>
                </a:solidFill>
                <a:latin typeface="Symbol" pitchFamily="18" charset="2"/>
              </a:rPr>
              <a:t>pD</a:t>
            </a:r>
            <a:r>
              <a:rPr lang="en-US" sz="1600" b="1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(photo) </a:t>
            </a:r>
            <a:r>
              <a:rPr lang="en-US" sz="1600" b="1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1600" b="1" dirty="0" smtClean="0">
                <a:solidFill>
                  <a:srgbClr val="0000FF"/>
                </a:solidFill>
              </a:rPr>
              <a:t>  amplitudes accounting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for FSI  T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J full </a:t>
            </a:r>
            <a:r>
              <a:rPr lang="en-US" sz="1600" b="1" baseline="-25000" dirty="0" err="1" smtClean="0">
                <a:solidFill>
                  <a:srgbClr val="0000FF"/>
                </a:solidFill>
                <a:latin typeface="Symbol" pitchFamily="18" charset="2"/>
              </a:rPr>
              <a:t>pD</a:t>
            </a:r>
            <a:r>
              <a:rPr lang="en-US" sz="1600" b="1" dirty="0" smtClean="0">
                <a:solidFill>
                  <a:srgbClr val="0000FF"/>
                </a:solidFill>
              </a:rPr>
              <a:t> over  their values computed from tree diagrams  T 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J tree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baseline="-25000" dirty="0" err="1" smtClean="0">
                <a:solidFill>
                  <a:srgbClr val="0000FF"/>
                </a:solidFill>
                <a:latin typeface="Symbol" pitchFamily="18" charset="2"/>
              </a:rPr>
              <a:t>pD</a:t>
            </a:r>
            <a:r>
              <a:rPr lang="en-US" sz="1600" b="1" dirty="0" smtClean="0">
                <a:solidFill>
                  <a:srgbClr val="0000FF"/>
                </a:solidFill>
              </a:rPr>
              <a:t>: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30298"/>
            <a:ext cx="51839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Non-resonant parts of </a:t>
            </a:r>
            <a:r>
              <a:rPr lang="en-US" sz="1600" dirty="0" err="1" smtClean="0">
                <a:latin typeface="Symbol" pitchFamily="18" charset="2"/>
              </a:rPr>
              <a:t>pD</a:t>
            </a:r>
            <a:r>
              <a:rPr lang="en-US" sz="1600" dirty="0" smtClean="0"/>
              <a:t> amplitudes computed </a:t>
            </a:r>
            <a:r>
              <a:rPr lang="en-US" sz="1600" dirty="0"/>
              <a:t>f</a:t>
            </a:r>
            <a:r>
              <a:rPr lang="en-US" sz="1600" dirty="0" smtClean="0"/>
              <a:t>rom </a:t>
            </a:r>
          </a:p>
          <a:p>
            <a:r>
              <a:rPr lang="en-US" sz="1600" dirty="0" smtClean="0"/>
              <a:t>tree diagrams T</a:t>
            </a:r>
            <a:r>
              <a:rPr lang="en-US" sz="1600" baseline="30000" dirty="0" smtClean="0"/>
              <a:t>J </a:t>
            </a:r>
            <a:r>
              <a:rPr lang="en-US" sz="1600" baseline="30000" dirty="0" err="1" smtClean="0"/>
              <a:t>tree</a:t>
            </a:r>
            <a:r>
              <a:rPr lang="en-US" sz="1600" baseline="-25000" dirty="0" err="1" smtClean="0">
                <a:latin typeface="Symbol" pitchFamily="18" charset="2"/>
              </a:rPr>
              <a:t>lm</a:t>
            </a:r>
            <a:r>
              <a:rPr lang="en-US" sz="1600" dirty="0" smtClean="0"/>
              <a:t> are multiplied by  the absorptive </a:t>
            </a:r>
          </a:p>
          <a:p>
            <a:r>
              <a:rPr lang="en-US" sz="1600" dirty="0" smtClean="0"/>
              <a:t>factors in the initial an final states </a:t>
            </a:r>
            <a:r>
              <a:rPr lang="en-US" sz="1600" dirty="0" err="1" smtClean="0"/>
              <a:t>f</a:t>
            </a:r>
            <a:r>
              <a:rPr lang="en-US" sz="1600" baseline="30000" dirty="0" err="1" smtClean="0"/>
              <a:t>J</a:t>
            </a:r>
            <a:r>
              <a:rPr lang="en-US" sz="1600" dirty="0" smtClean="0"/>
              <a:t> </a:t>
            </a:r>
            <a:r>
              <a:rPr lang="en-US" sz="1600" baseline="-25000" dirty="0" smtClean="0"/>
              <a:t>ISI </a:t>
            </a:r>
            <a:r>
              <a:rPr lang="en-US" sz="1600" dirty="0"/>
              <a:t>, </a:t>
            </a:r>
            <a:r>
              <a:rPr lang="en-US" sz="1600" dirty="0" err="1"/>
              <a:t>f</a:t>
            </a:r>
            <a:r>
              <a:rPr lang="en-US" sz="1600" baseline="30000" dirty="0" err="1"/>
              <a:t>J</a:t>
            </a:r>
            <a:r>
              <a:rPr lang="en-US" sz="1600" dirty="0"/>
              <a:t> </a:t>
            </a:r>
            <a:r>
              <a:rPr lang="en-US" sz="1600" baseline="-25000" dirty="0" smtClean="0"/>
              <a:t>FSI</a:t>
            </a:r>
            <a:r>
              <a:rPr lang="en-US" sz="1600" dirty="0" smtClean="0"/>
              <a:t> :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06317"/>
              </p:ext>
            </p:extLst>
          </p:nvPr>
        </p:nvGraphicFramePr>
        <p:xfrm>
          <a:off x="852488" y="3281363"/>
          <a:ext cx="3324225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88" name="Equation" r:id="rId4" imgW="1587240" imgH="901440" progId="Equation.3">
                  <p:embed/>
                </p:oleObj>
              </mc:Choice>
              <mc:Fallback>
                <p:oleObj name="Equation" r:id="rId4" imgW="1587240" imgH="901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488" y="3281363"/>
                        <a:ext cx="3324225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54469" y="4477407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6652"/>
              </p:ext>
            </p:extLst>
          </p:nvPr>
        </p:nvGraphicFramePr>
        <p:xfrm>
          <a:off x="5465587" y="3529441"/>
          <a:ext cx="3333350" cy="134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89" name="Equation" r:id="rId6" imgW="1892160" imgH="914400" progId="Equation.3">
                  <p:embed/>
                </p:oleObj>
              </mc:Choice>
              <mc:Fallback>
                <p:oleObj name="Equation" r:id="rId6" imgW="189216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5587" y="3529441"/>
                        <a:ext cx="3333350" cy="134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89135"/>
              </p:ext>
            </p:extLst>
          </p:nvPr>
        </p:nvGraphicFramePr>
        <p:xfrm>
          <a:off x="2470150" y="5929313"/>
          <a:ext cx="39893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90" name="Equation" r:id="rId8" imgW="2793960" imgH="520560" progId="Equation.3">
                  <p:embed/>
                </p:oleObj>
              </mc:Choice>
              <mc:Fallback>
                <p:oleObj name="Equation" r:id="rId8" imgW="279396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70150" y="5929313"/>
                        <a:ext cx="398938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3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Parameterization of  Direct 2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P</a:t>
            </a:r>
            <a:r>
              <a:rPr lang="en-US" sz="2000" b="1" kern="0" noProof="0" dirty="0" err="1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roduction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Amplitudes Based on </a:t>
            </a:r>
            <a:r>
              <a:rPr lang="en-US" sz="2000" b="1" kern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the CLAS Data </a:t>
            </a:r>
            <a:r>
              <a:rPr lang="en-US" sz="2000" b="1" kern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Description</a:t>
            </a:r>
            <a:r>
              <a:rPr lang="en-US" sz="2000" b="1" kern="0" noProof="0" dirty="0" smtClean="0">
                <a:solidFill>
                  <a:schemeClr val="accent2"/>
                </a:solidFill>
                <a:latin typeface="+mn-lt"/>
                <a:ea typeface="+mj-ea"/>
                <a:cs typeface="+mj-cs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85655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4" descr="angle_065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8216" y="736414"/>
            <a:ext cx="4992033" cy="4992033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1037" y="927433"/>
            <a:ext cx="1250576" cy="307777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W=1.49 </a:t>
            </a:r>
            <a:r>
              <a:rPr lang="en-US" sz="1400" b="1" dirty="0" err="1" smtClean="0"/>
              <a:t>GeV</a:t>
            </a:r>
            <a:endParaRPr lang="en-US" sz="1400" b="1" dirty="0" smtClean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39700" y="2111522"/>
            <a:ext cx="6350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33462" y="1070470"/>
            <a:ext cx="335381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d</a:t>
            </a:r>
            <a:r>
              <a:rPr lang="en-US" sz="1400" b="1" dirty="0" smtClean="0"/>
              <a:t>ata  descriptions achieved</a:t>
            </a:r>
          </a:p>
          <a:p>
            <a:pPr algn="l"/>
            <a:r>
              <a:rPr lang="en-US" sz="1400" b="1" dirty="0" smtClean="0"/>
              <a:t>with 2</a:t>
            </a:r>
            <a:r>
              <a:rPr lang="en-US" sz="1400" b="1" dirty="0" smtClean="0">
                <a:latin typeface="Symbol" panose="05050102010706020507" pitchFamily="18" charset="2"/>
              </a:rPr>
              <a:t>p</a:t>
            </a:r>
            <a:r>
              <a:rPr lang="en-US" sz="1400" b="1" dirty="0" smtClean="0"/>
              <a:t> direct production mechanisms described as:</a:t>
            </a:r>
          </a:p>
          <a:p>
            <a:r>
              <a:rPr lang="en-US" sz="1400" b="1" dirty="0"/>
              <a:t>phase space 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exchange </a:t>
            </a:r>
            <a:r>
              <a:rPr lang="en-US" sz="1400" b="1" dirty="0" err="1" smtClean="0">
                <a:solidFill>
                  <a:srgbClr val="FF0000"/>
                </a:solidFill>
              </a:rPr>
              <a:t>mechaniss</a:t>
            </a:r>
            <a:r>
              <a:rPr lang="en-US" sz="14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32876" y="1894543"/>
            <a:ext cx="635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069232" y="6217237"/>
            <a:ext cx="635000" cy="0"/>
          </a:xfrm>
          <a:prstGeom prst="line">
            <a:avLst/>
          </a:prstGeom>
          <a:noFill/>
          <a:ln w="28575">
            <a:solidFill>
              <a:srgbClr val="FF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96304" y="1286423"/>
            <a:ext cx="15600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pitchFamily="18" charset="0"/>
              </a:rPr>
              <a:t>Q</a:t>
            </a:r>
            <a:r>
              <a:rPr lang="en-US" sz="1800" b="1" baseline="30000" dirty="0">
                <a:latin typeface="Times New Roman" pitchFamily="18" charset="0"/>
              </a:rPr>
              <a:t>2</a:t>
            </a:r>
            <a:r>
              <a:rPr lang="en-US" sz="1800" b="1" dirty="0">
                <a:latin typeface="Times New Roman" pitchFamily="18" charset="0"/>
              </a:rPr>
              <a:t>=0.65 GeV</a:t>
            </a:r>
            <a:r>
              <a:rPr lang="en-US" sz="1800" b="1" baseline="30000" dirty="0">
                <a:latin typeface="Times New Roman" pitchFamily="18" charset="0"/>
              </a:rPr>
              <a:t>2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932239" y="1470580"/>
            <a:ext cx="15600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pitchFamily="18" charset="0"/>
              </a:rPr>
              <a:t>Q</a:t>
            </a:r>
            <a:r>
              <a:rPr lang="en-US" sz="1800" b="1" baseline="30000" dirty="0">
                <a:latin typeface="Times New Roman" pitchFamily="18" charset="0"/>
              </a:rPr>
              <a:t>2</a:t>
            </a:r>
            <a:r>
              <a:rPr lang="en-US" sz="1800" b="1" dirty="0">
                <a:latin typeface="Times New Roman" pitchFamily="18" charset="0"/>
              </a:rPr>
              <a:t>=0.95 GeV</a:t>
            </a:r>
            <a:r>
              <a:rPr lang="en-US" sz="1800" b="1" baseline="30000" dirty="0">
                <a:latin typeface="Times New Roman" pitchFamily="18" charset="0"/>
              </a:rPr>
              <a:t>2</a:t>
            </a:r>
          </a:p>
        </p:txBody>
      </p:sp>
      <p:pic>
        <p:nvPicPr>
          <p:cNvPr id="16" name="Picture 9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575" y="2240021"/>
            <a:ext cx="4247572" cy="2339101"/>
          </a:xfrm>
          <a:prstGeom prst="rect">
            <a:avLst/>
          </a:prstGeom>
          <a:noFill/>
        </p:spPr>
      </p:pic>
      <p:graphicFrame>
        <p:nvGraphicFramePr>
          <p:cNvPr id="379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75895"/>
              </p:ext>
            </p:extLst>
          </p:nvPr>
        </p:nvGraphicFramePr>
        <p:xfrm>
          <a:off x="423081" y="4579122"/>
          <a:ext cx="3666201" cy="141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40" name="Equation" r:id="rId5" imgW="2006280" imgH="774360" progId="Equation.3">
                  <p:embed/>
                </p:oleObj>
              </mc:Choice>
              <mc:Fallback>
                <p:oleObj name="Equation" r:id="rId5" imgW="20062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81" y="4579122"/>
                        <a:ext cx="3666201" cy="1415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704232" y="5801739"/>
            <a:ext cx="25731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66FF"/>
                </a:solidFill>
              </a:rPr>
              <a:t>Contributions  of 2</a:t>
            </a:r>
            <a:r>
              <a:rPr lang="en-US" sz="1600" dirty="0" smtClean="0">
                <a:solidFill>
                  <a:srgbClr val="FF66FF"/>
                </a:solidFill>
                <a:latin typeface="Symbol" pitchFamily="18" charset="2"/>
              </a:rPr>
              <a:t>p</a:t>
            </a:r>
            <a:r>
              <a:rPr lang="en-US" sz="1600" dirty="0" smtClean="0">
                <a:solidFill>
                  <a:srgbClr val="FF66FF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rgbClr val="FF66FF"/>
                </a:solidFill>
              </a:rPr>
              <a:t>direct </a:t>
            </a:r>
            <a:endParaRPr lang="en-US" sz="1600" dirty="0" smtClean="0">
              <a:solidFill>
                <a:srgbClr val="FF66FF"/>
              </a:solidFill>
            </a:endParaRPr>
          </a:p>
          <a:p>
            <a:r>
              <a:rPr lang="en-US" sz="1600" dirty="0">
                <a:solidFill>
                  <a:srgbClr val="FF66FF"/>
                </a:solidFill>
              </a:rPr>
              <a:t>p</a:t>
            </a:r>
            <a:r>
              <a:rPr lang="en-US" sz="1600" dirty="0" smtClean="0">
                <a:solidFill>
                  <a:srgbClr val="FF66FF"/>
                </a:solidFill>
              </a:rPr>
              <a:t>roduction described by </a:t>
            </a:r>
          </a:p>
          <a:p>
            <a:r>
              <a:rPr lang="en-US" sz="1600" dirty="0">
                <a:solidFill>
                  <a:srgbClr val="FF66FF"/>
                </a:solidFill>
              </a:rPr>
              <a:t>e</a:t>
            </a:r>
            <a:r>
              <a:rPr lang="en-US" sz="1600" dirty="0" smtClean="0">
                <a:solidFill>
                  <a:srgbClr val="FF66FF"/>
                </a:solidFill>
              </a:rPr>
              <a:t>xchange processes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6063" y="1523550"/>
            <a:ext cx="2343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2240" y="1193580"/>
            <a:ext cx="2286000" cy="457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3" y="1286423"/>
            <a:ext cx="2343221" cy="23438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26" y="3725839"/>
            <a:ext cx="2214157" cy="2002607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241705" y="941388"/>
            <a:ext cx="1250576" cy="307777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W=1.51 </a:t>
            </a:r>
            <a:r>
              <a:rPr lang="en-US" sz="1400" b="1" dirty="0" err="1" smtClean="0"/>
              <a:t>GeV</a:t>
            </a:r>
            <a:endParaRPr lang="en-US" sz="1400" b="1" dirty="0" smtClean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315075" y="1257765"/>
            <a:ext cx="1034257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</a:rPr>
              <a:t>Q</a:t>
            </a:r>
            <a:r>
              <a:rPr lang="en-US" sz="1800" b="1" baseline="30000" dirty="0" smtClean="0">
                <a:latin typeface="Times New Roman" pitchFamily="18" charset="0"/>
              </a:rPr>
              <a:t>2</a:t>
            </a:r>
            <a:r>
              <a:rPr lang="en-US" sz="1800" b="1" dirty="0" smtClean="0">
                <a:latin typeface="Times New Roman" pitchFamily="18" charset="0"/>
              </a:rPr>
              <a:t>=0.43 </a:t>
            </a:r>
          </a:p>
          <a:p>
            <a:r>
              <a:rPr lang="en-US" sz="1800" b="1" dirty="0" smtClean="0">
                <a:latin typeface="Times New Roman" pitchFamily="18" charset="0"/>
              </a:rPr>
              <a:t>GeV</a:t>
            </a:r>
            <a:r>
              <a:rPr lang="en-US" sz="1800" b="1" baseline="30000" dirty="0" smtClean="0">
                <a:latin typeface="Times New Roman" pitchFamily="18" charset="0"/>
              </a:rPr>
              <a:t>2</a:t>
            </a:r>
            <a:endParaRPr lang="en-US" sz="1800" b="1" baseline="30000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00" y="5924849"/>
            <a:ext cx="480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Further improvements in description of direct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1600" b="1" dirty="0" smtClean="0">
                <a:solidFill>
                  <a:srgbClr val="0000FF"/>
                </a:solidFill>
              </a:rPr>
              <a:t> production mechanisms were implemented</a:t>
            </a:r>
            <a:r>
              <a:rPr lang="en-US" sz="1600" b="1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86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-61079" y="3475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2000" b="1" dirty="0" err="1" smtClean="0">
                <a:solidFill>
                  <a:schemeClr val="accent2"/>
                </a:solidFill>
              </a:rPr>
              <a:t>NN</a:t>
            </a:r>
            <a:r>
              <a:rPr lang="en-US" sz="2000" b="1" dirty="0">
                <a:solidFill>
                  <a:schemeClr val="accent2"/>
                </a:solidFill>
              </a:rPr>
              <a:t>* </a:t>
            </a:r>
            <a:r>
              <a:rPr lang="en-US" sz="2000" b="1" dirty="0" err="1">
                <a:solidFill>
                  <a:schemeClr val="accent2"/>
                </a:solidFill>
              </a:rPr>
              <a:t>E</a:t>
            </a:r>
            <a:r>
              <a:rPr lang="en-US" sz="2000" b="1" dirty="0" err="1" smtClean="0">
                <a:solidFill>
                  <a:schemeClr val="accent2"/>
                </a:solidFill>
              </a:rPr>
              <a:t>lectrocouplings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from </a:t>
            </a:r>
            <a:r>
              <a:rPr lang="en-US" sz="2000" b="1" dirty="0" smtClean="0">
                <a:solidFill>
                  <a:schemeClr val="accent2"/>
                </a:solidFill>
              </a:rPr>
              <a:t>the Exclusive Meson </a:t>
            </a:r>
            <a:r>
              <a:rPr lang="en-US" sz="2000" b="1" dirty="0" err="1" smtClean="0">
                <a:solidFill>
                  <a:schemeClr val="accent2"/>
                </a:solidFill>
              </a:rPr>
              <a:t>Electroproduction</a:t>
            </a:r>
            <a:r>
              <a:rPr lang="en-US" sz="2000" b="1" dirty="0" smtClean="0">
                <a:solidFill>
                  <a:schemeClr val="accent2"/>
                </a:solidFill>
              </a:rPr>
              <a:t> Data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 flipV="1">
            <a:off x="0" y="618783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2425" y="1262063"/>
            <a:ext cx="858838" cy="858837"/>
            <a:chOff x="1251" y="695"/>
            <a:chExt cx="573" cy="641"/>
          </a:xfrm>
        </p:grpSpPr>
        <p:sp>
          <p:nvSpPr>
            <p:cNvPr id="65575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7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41" name="Freeform 20"/>
          <p:cNvSpPr>
            <a:spLocks/>
          </p:cNvSpPr>
          <p:nvPr/>
        </p:nvSpPr>
        <p:spPr bwMode="auto">
          <a:xfrm rot="1980000">
            <a:off x="987425" y="1920875"/>
            <a:ext cx="863600" cy="6508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25"/>
          <p:cNvSpPr>
            <a:spLocks noChangeShapeType="1"/>
          </p:cNvSpPr>
          <p:nvPr/>
        </p:nvSpPr>
        <p:spPr bwMode="auto">
          <a:xfrm>
            <a:off x="1898650" y="2276475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27"/>
          <p:cNvSpPr>
            <a:spLocks noChangeShapeType="1"/>
          </p:cNvSpPr>
          <p:nvPr/>
        </p:nvSpPr>
        <p:spPr bwMode="auto">
          <a:xfrm flipV="1">
            <a:off x="2938463" y="1595438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AutoShape 28"/>
          <p:cNvSpPr>
            <a:spLocks noChangeArrowheads="1"/>
          </p:cNvSpPr>
          <p:nvPr/>
        </p:nvSpPr>
        <p:spPr bwMode="auto">
          <a:xfrm rot="9000000">
            <a:off x="3065463" y="2281238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45" name="Text Box 31"/>
          <p:cNvSpPr txBox="1">
            <a:spLocks noChangeArrowheads="1"/>
          </p:cNvSpPr>
          <p:nvPr/>
        </p:nvSpPr>
        <p:spPr bwMode="auto">
          <a:xfrm>
            <a:off x="1322388" y="1490663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Text Box 32"/>
          <p:cNvSpPr txBox="1">
            <a:spLocks noChangeArrowheads="1"/>
          </p:cNvSpPr>
          <p:nvPr/>
        </p:nvSpPr>
        <p:spPr bwMode="auto">
          <a:xfrm>
            <a:off x="1190625" y="23241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47" name="Text Box 33"/>
          <p:cNvSpPr txBox="1">
            <a:spLocks noChangeArrowheads="1"/>
          </p:cNvSpPr>
          <p:nvPr/>
        </p:nvSpPr>
        <p:spPr bwMode="auto">
          <a:xfrm>
            <a:off x="3182938" y="22907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48" name="Text Box 34"/>
          <p:cNvSpPr txBox="1">
            <a:spLocks noChangeArrowheads="1"/>
          </p:cNvSpPr>
          <p:nvPr/>
        </p:nvSpPr>
        <p:spPr bwMode="auto">
          <a:xfrm>
            <a:off x="1989138" y="1812925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N*,△</a:t>
            </a:r>
          </a:p>
        </p:txBody>
      </p:sp>
      <p:sp>
        <p:nvSpPr>
          <p:cNvPr id="65549" name="Text Box 35"/>
          <p:cNvSpPr txBox="1">
            <a:spLocks noChangeArrowheads="1"/>
          </p:cNvSpPr>
          <p:nvPr/>
        </p:nvSpPr>
        <p:spPr bwMode="auto">
          <a:xfrm>
            <a:off x="158043" y="2860675"/>
            <a:ext cx="3242382" cy="206210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Real  A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 A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3/2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S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  <a:p>
            <a:pPr algn="ctr" eaLnBrk="0" hangingPunct="0"/>
            <a:r>
              <a:rPr lang="en-US" sz="1600" b="1" dirty="0" smtClean="0">
                <a:solidFill>
                  <a:srgbClr val="3333FF"/>
                </a:solidFill>
              </a:rPr>
              <a:t>or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3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 </a:t>
            </a:r>
          </a:p>
          <a:p>
            <a:pPr eaLnBrk="0" hangingPunct="0"/>
            <a:r>
              <a:rPr lang="en-US" sz="1600" b="1" dirty="0" smtClean="0">
                <a:solidFill>
                  <a:srgbClr val="3333FF"/>
                </a:solidFill>
              </a:rPr>
              <a:t>                      or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M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E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C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sz="1600" b="1" dirty="0" err="1">
                <a:solidFill>
                  <a:srgbClr val="0000FF"/>
                </a:solidFill>
              </a:rPr>
              <a:t>I.G.Aznauryan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and </a:t>
            </a:r>
            <a:r>
              <a:rPr lang="en-US" sz="1600" b="1" dirty="0" err="1" smtClean="0">
                <a:solidFill>
                  <a:srgbClr val="0000FF"/>
                </a:solidFill>
              </a:rPr>
              <a:t>V.D.Burkert</a:t>
            </a:r>
            <a:r>
              <a:rPr lang="en-US" sz="1600" b="1" dirty="0">
                <a:solidFill>
                  <a:srgbClr val="0000FF"/>
                </a:solidFill>
              </a:rPr>
              <a:t>,  </a:t>
            </a:r>
            <a:r>
              <a:rPr lang="en-US" sz="1600" b="1" dirty="0" err="1">
                <a:solidFill>
                  <a:srgbClr val="0000FF"/>
                </a:solidFill>
              </a:rPr>
              <a:t>Progr</a:t>
            </a:r>
            <a:r>
              <a:rPr lang="en-US" sz="1600" b="1" dirty="0">
                <a:solidFill>
                  <a:srgbClr val="0000FF"/>
                </a:solidFill>
              </a:rPr>
              <a:t>. Part. </a:t>
            </a:r>
            <a:r>
              <a:rPr lang="en-US" sz="1600" b="1" dirty="0" err="1">
                <a:solidFill>
                  <a:srgbClr val="0000FF"/>
                </a:solidFill>
              </a:rPr>
              <a:t>Nucl</a:t>
            </a:r>
            <a:r>
              <a:rPr lang="en-US" sz="1600" b="1" dirty="0">
                <a:solidFill>
                  <a:srgbClr val="0000FF"/>
                </a:solidFill>
              </a:rPr>
              <a:t>. Phys. 67, 1 (2012</a:t>
            </a:r>
            <a:r>
              <a:rPr lang="en-US" sz="1600" b="1" dirty="0" smtClean="0">
                <a:solidFill>
                  <a:srgbClr val="0000FF"/>
                </a:solidFill>
              </a:rPr>
              <a:t>).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5550" name="Text Box 37"/>
          <p:cNvSpPr txBox="1">
            <a:spLocks noChangeArrowheads="1"/>
          </p:cNvSpPr>
          <p:nvPr/>
        </p:nvSpPr>
        <p:spPr bwMode="auto">
          <a:xfrm>
            <a:off x="3132138" y="108426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</a:t>
            </a:r>
            <a:r>
              <a:rPr lang="en-US" sz="2400" b="1" i="1">
                <a:solidFill>
                  <a:srgbClr val="33CC33"/>
                </a:solidFill>
                <a:latin typeface="Symbol" pitchFamily="18" charset="2"/>
              </a:rPr>
              <a:t>,..</a:t>
            </a:r>
          </a:p>
        </p:txBody>
      </p:sp>
      <p:sp>
        <p:nvSpPr>
          <p:cNvPr id="65551" name="TextBox 41"/>
          <p:cNvSpPr txBox="1">
            <a:spLocks noChangeArrowheads="1"/>
          </p:cNvSpPr>
          <p:nvPr/>
        </p:nvSpPr>
        <p:spPr bwMode="auto">
          <a:xfrm>
            <a:off x="4897438" y="1535113"/>
            <a:ext cx="2525712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457700" y="1295400"/>
            <a:ext cx="858838" cy="858838"/>
            <a:chOff x="1251" y="695"/>
            <a:chExt cx="573" cy="641"/>
          </a:xfrm>
        </p:grpSpPr>
        <p:sp>
          <p:nvSpPr>
            <p:cNvPr id="65571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3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53" name="Freeform 20"/>
          <p:cNvSpPr>
            <a:spLocks/>
          </p:cNvSpPr>
          <p:nvPr/>
        </p:nvSpPr>
        <p:spPr bwMode="auto">
          <a:xfrm rot="1980000">
            <a:off x="5095875" y="1939925"/>
            <a:ext cx="527050" cy="4603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Oval 48"/>
          <p:cNvSpPr>
            <a:spLocks noChangeArrowheads="1"/>
          </p:cNvSpPr>
          <p:nvPr/>
        </p:nvSpPr>
        <p:spPr bwMode="auto">
          <a:xfrm>
            <a:off x="5532438" y="1868488"/>
            <a:ext cx="793750" cy="73977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800000">
            <a:off x="5473178" y="2418413"/>
            <a:ext cx="119062" cy="544512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56" name="Text Box 32"/>
          <p:cNvSpPr txBox="1">
            <a:spLocks noChangeArrowheads="1"/>
          </p:cNvSpPr>
          <p:nvPr/>
        </p:nvSpPr>
        <p:spPr bwMode="auto">
          <a:xfrm>
            <a:off x="4851400" y="2670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57" name="Line 27"/>
          <p:cNvSpPr>
            <a:spLocks noChangeShapeType="1"/>
          </p:cNvSpPr>
          <p:nvPr/>
        </p:nvSpPr>
        <p:spPr bwMode="auto">
          <a:xfrm flipV="1">
            <a:off x="6253163" y="1511300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Text Box 37"/>
          <p:cNvSpPr txBox="1">
            <a:spLocks noChangeArrowheads="1"/>
          </p:cNvSpPr>
          <p:nvPr/>
        </p:nvSpPr>
        <p:spPr bwMode="auto">
          <a:xfrm>
            <a:off x="6548438" y="111601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pp,..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9000000">
            <a:off x="6315346" y="2441395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60" name="Text Box 33"/>
          <p:cNvSpPr txBox="1">
            <a:spLocks noChangeArrowheads="1"/>
          </p:cNvSpPr>
          <p:nvPr/>
        </p:nvSpPr>
        <p:spPr bwMode="auto">
          <a:xfrm>
            <a:off x="6635750" y="2493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61" name="TextBox 58"/>
          <p:cNvSpPr txBox="1">
            <a:spLocks noChangeArrowheads="1"/>
          </p:cNvSpPr>
          <p:nvPr/>
        </p:nvSpPr>
        <p:spPr bwMode="auto">
          <a:xfrm>
            <a:off x="3821113" y="19351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+</a:t>
            </a:r>
          </a:p>
        </p:txBody>
      </p:sp>
      <p:sp>
        <p:nvSpPr>
          <p:cNvPr id="65562" name="TextBox 58"/>
          <p:cNvSpPr txBox="1">
            <a:spLocks noChangeArrowheads="1"/>
          </p:cNvSpPr>
          <p:nvPr/>
        </p:nvSpPr>
        <p:spPr bwMode="auto">
          <a:xfrm>
            <a:off x="2571750" y="1690688"/>
            <a:ext cx="36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*</a:t>
            </a:r>
          </a:p>
        </p:txBody>
      </p:sp>
      <p:sp>
        <p:nvSpPr>
          <p:cNvPr id="65563" name="Oval 21"/>
          <p:cNvSpPr>
            <a:spLocks noChangeArrowheads="1"/>
          </p:cNvSpPr>
          <p:nvPr/>
        </p:nvSpPr>
        <p:spPr bwMode="auto">
          <a:xfrm>
            <a:off x="1690688" y="2143125"/>
            <a:ext cx="215900" cy="192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4" name="Oval 21"/>
          <p:cNvSpPr>
            <a:spLocks noChangeArrowheads="1"/>
          </p:cNvSpPr>
          <p:nvPr/>
        </p:nvSpPr>
        <p:spPr bwMode="auto">
          <a:xfrm>
            <a:off x="2801938" y="2132013"/>
            <a:ext cx="215900" cy="1920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5" name="Line 24"/>
          <p:cNvSpPr>
            <a:spLocks noChangeShapeType="1"/>
          </p:cNvSpPr>
          <p:nvPr/>
        </p:nvSpPr>
        <p:spPr bwMode="auto">
          <a:xfrm>
            <a:off x="1892300" y="231298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Line 24"/>
          <p:cNvSpPr>
            <a:spLocks noChangeShapeType="1"/>
          </p:cNvSpPr>
          <p:nvPr/>
        </p:nvSpPr>
        <p:spPr bwMode="auto">
          <a:xfrm>
            <a:off x="1868488" y="223043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AutoShape 22"/>
          <p:cNvSpPr>
            <a:spLocks noChangeArrowheads="1"/>
          </p:cNvSpPr>
          <p:nvPr/>
        </p:nvSpPr>
        <p:spPr bwMode="auto">
          <a:xfrm rot="1800000">
            <a:off x="1516063" y="2225675"/>
            <a:ext cx="119062" cy="544513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8" name="TextBox 42"/>
          <p:cNvSpPr txBox="1">
            <a:spLocks noChangeArrowheads="1"/>
          </p:cNvSpPr>
          <p:nvPr/>
        </p:nvSpPr>
        <p:spPr bwMode="auto">
          <a:xfrm>
            <a:off x="29622" y="4948518"/>
            <a:ext cx="89625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lvl="1" indent="-228600" eaLnBrk="0" hangingPunct="0">
              <a:buFont typeface="Arial" pitchFamily="34" charset="0"/>
              <a:buChar char="•"/>
            </a:pPr>
            <a:r>
              <a:rPr lang="en-US" sz="1600" b="1" dirty="0" smtClean="0"/>
              <a:t>Consistent results on 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="1" baseline="-25000" dirty="0" err="1" smtClean="0"/>
              <a:t>v</a:t>
            </a:r>
            <a:r>
              <a:rPr lang="en-US" sz="1600" b="1" dirty="0" err="1" smtClean="0"/>
              <a:t>NN</a:t>
            </a:r>
            <a:r>
              <a:rPr lang="en-US" sz="1600" b="1" dirty="0" smtClean="0"/>
              <a:t>*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 </a:t>
            </a:r>
            <a:r>
              <a:rPr lang="en-US" sz="1600" b="1" dirty="0"/>
              <a:t>from </a:t>
            </a:r>
            <a:r>
              <a:rPr lang="en-US" sz="1600" b="1" dirty="0" smtClean="0"/>
              <a:t>different </a:t>
            </a:r>
            <a:r>
              <a:rPr lang="en-US" sz="1600" b="1" dirty="0"/>
              <a:t>meson </a:t>
            </a:r>
            <a:r>
              <a:rPr lang="en-US" sz="1600" b="1" dirty="0" err="1"/>
              <a:t>electroproduction</a:t>
            </a:r>
            <a:r>
              <a:rPr lang="en-US" sz="1600" b="1" dirty="0"/>
              <a:t> </a:t>
            </a:r>
            <a:r>
              <a:rPr lang="en-US" sz="1600" b="1" dirty="0" smtClean="0"/>
              <a:t>channels and different analysis approaches  demonstrate </a:t>
            </a:r>
            <a:r>
              <a:rPr lang="en-US" sz="1600" b="1" dirty="0"/>
              <a:t>reliable </a:t>
            </a:r>
            <a:r>
              <a:rPr lang="en-US" sz="1600" b="1" dirty="0" smtClean="0"/>
              <a:t>extraction of these quantities.</a:t>
            </a:r>
          </a:p>
          <a:p>
            <a:pPr marL="349250" lvl="1" indent="-228600"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It remains to be seen how  the aforementioned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</a:rPr>
              <a:t>NN</a:t>
            </a:r>
            <a:r>
              <a:rPr lang="en-US" sz="1600" b="1" dirty="0">
                <a:solidFill>
                  <a:srgbClr val="FF0000"/>
                </a:solidFill>
              </a:rPr>
              <a:t>*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dirty="0" smtClean="0">
                <a:solidFill>
                  <a:srgbClr val="FF0000"/>
                </a:solidFill>
              </a:rPr>
              <a:t> are related to their values provided by amplitude analyses  from the residues at the N* pole positions.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5569" name="TextBox 43"/>
          <p:cNvSpPr txBox="1">
            <a:spLocks noChangeArrowheads="1"/>
          </p:cNvSpPr>
          <p:nvPr/>
        </p:nvSpPr>
        <p:spPr bwMode="auto">
          <a:xfrm>
            <a:off x="1134021" y="745709"/>
            <a:ext cx="2316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Resonant </a:t>
            </a:r>
            <a:r>
              <a:rPr lang="en-US" sz="1600" b="1" dirty="0" smtClean="0"/>
              <a:t>amplitudes</a:t>
            </a:r>
            <a:endParaRPr lang="en-US" sz="1600" b="1" dirty="0"/>
          </a:p>
        </p:txBody>
      </p:sp>
      <p:sp>
        <p:nvSpPr>
          <p:cNvPr id="65570" name="TextBox 44"/>
          <p:cNvSpPr txBox="1">
            <a:spLocks noChangeArrowheads="1"/>
          </p:cNvSpPr>
          <p:nvPr/>
        </p:nvSpPr>
        <p:spPr bwMode="auto">
          <a:xfrm>
            <a:off x="4868863" y="779047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Non-resonant amplitudes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89595"/>
              </p:ext>
            </p:extLst>
          </p:nvPr>
        </p:nvGraphicFramePr>
        <p:xfrm>
          <a:off x="3496383" y="3524448"/>
          <a:ext cx="3258938" cy="121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74" name="Equation" r:id="rId4" imgW="2895480" imgH="1155600" progId="Equation.3">
                  <p:embed/>
                </p:oleObj>
              </mc:Choice>
              <mc:Fallback>
                <p:oleObj name="Equation" r:id="rId4" imgW="2895480" imgH="11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383" y="3524448"/>
                        <a:ext cx="3258938" cy="12125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583705" y="2956216"/>
            <a:ext cx="593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Definition of N* photo-/</a:t>
            </a:r>
            <a:r>
              <a:rPr lang="en-US" sz="1400" b="1" u="sng" dirty="0" err="1" smtClean="0"/>
              <a:t>electrocouplings</a:t>
            </a:r>
            <a:r>
              <a:rPr lang="en-US" sz="1400" b="1" u="sng" dirty="0"/>
              <a:t> </a:t>
            </a:r>
            <a:endParaRPr lang="en-US" sz="1400" b="1" u="sng" dirty="0" smtClean="0"/>
          </a:p>
          <a:p>
            <a:r>
              <a:rPr lang="en-US" sz="1400" b="1" u="sng" dirty="0"/>
              <a:t>e</a:t>
            </a:r>
            <a:r>
              <a:rPr lang="en-US" sz="1400" b="1" u="sng" dirty="0" smtClean="0"/>
              <a:t>mployed in the CLAS </a:t>
            </a:r>
            <a:r>
              <a:rPr lang="en-US" sz="1400" b="1" u="sng" dirty="0"/>
              <a:t>d</a:t>
            </a:r>
            <a:r>
              <a:rPr lang="en-US" sz="1400" b="1" u="sng" dirty="0" smtClean="0"/>
              <a:t>ata analyses </a:t>
            </a:r>
            <a:r>
              <a:rPr lang="en-US" sz="1400" b="1" u="sng" dirty="0" smtClean="0">
                <a:latin typeface="+mn-lt"/>
              </a:rPr>
              <a:t>: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185" y="16906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33132" y="1092786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e’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47361" y="3713617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stands for N* electro-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agnetic decay widths at</a:t>
            </a:r>
          </a:p>
          <a:p>
            <a:r>
              <a:rPr lang="en-US" sz="1200" dirty="0" smtClean="0"/>
              <a:t>W=M</a:t>
            </a:r>
            <a:r>
              <a:rPr lang="en-US" sz="1200" baseline="-25000" dirty="0" smtClean="0"/>
              <a:t>N*</a:t>
            </a:r>
            <a:r>
              <a:rPr lang="en-US" sz="1200" dirty="0" smtClean="0"/>
              <a:t> in real energy axis.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47" y="-306150"/>
            <a:ext cx="91440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Signals from  N* states in the CLAS KY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</a:rPr>
              <a:t> data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04594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D.Carman</a:t>
            </a:r>
            <a:r>
              <a:rPr lang="en-US" sz="1600" dirty="0" smtClean="0">
                <a:solidFill>
                  <a:schemeClr val="accent2"/>
                </a:solidFill>
              </a:rPr>
              <a:t>, private communication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32min187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430" y="836850"/>
            <a:ext cx="6459570" cy="1903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94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=1.8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2799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=2.6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542794" y="52907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=3.45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pic>
        <p:nvPicPr>
          <p:cNvPr id="10" name="Picture 9" descr="32plus1900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3968" y="2740636"/>
            <a:ext cx="6346185" cy="1881574"/>
          </a:xfrm>
          <a:prstGeom prst="rect">
            <a:avLst/>
          </a:prstGeom>
        </p:spPr>
      </p:pic>
      <p:pic>
        <p:nvPicPr>
          <p:cNvPr id="11" name="Picture 10" descr="52min2060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3968" y="4622210"/>
            <a:ext cx="6412800" cy="1908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0413" y="6530489"/>
            <a:ext cx="8130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 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93456" y="6499712"/>
            <a:ext cx="4133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2794" y="6550223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83546" y="1104405"/>
            <a:ext cx="437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L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178" y="3112317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9376" y="4880758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068291" y="1412182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18857" y="96590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3/2 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 </a:t>
            </a:r>
            <a:r>
              <a:rPr lang="en-US" sz="1200" b="1" dirty="0" smtClean="0">
                <a:solidFill>
                  <a:srgbClr val="00B050"/>
                </a:solidFill>
              </a:rPr>
              <a:t>5/2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(1950) 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269376" y="1719959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53542" y="1104405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515096" y="3307278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579423" y="3685309"/>
            <a:ext cx="25136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774045" y="3798124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105893" y="3153389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6198920" y="3490347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8446239" y="3613566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388819" y="287639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1/2 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(1850)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68291" y="3028682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  <a:r>
              <a:rPr lang="en-US" sz="1200" dirty="0" smtClean="0">
                <a:solidFill>
                  <a:srgbClr val="0070C0"/>
                </a:solidFill>
              </a:rPr>
              <a:t>3/2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(2000)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638795" y="621079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161788" y="574913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  <a:r>
              <a:rPr lang="en-US" sz="1200" b="1" dirty="0" smtClean="0">
                <a:solidFill>
                  <a:srgbClr val="FF33CC"/>
                </a:solidFill>
              </a:rPr>
              <a:t>5/2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FF33CC"/>
                </a:solidFill>
              </a:rPr>
              <a:t>(2050)</a:t>
            </a:r>
            <a:endParaRPr lang="en-US" sz="1200" b="1" dirty="0">
              <a:solidFill>
                <a:srgbClr val="FF33CC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4012118" y="53809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254815" y="5565062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8502134" y="55333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74625" y="944563"/>
          <a:ext cx="2574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0" name="Equation" r:id="rId7" imgW="2006280" imgH="596880" progId="Equation.3">
                  <p:embed/>
                </p:oleObj>
              </mc:Choice>
              <mc:Fallback>
                <p:oleObj name="Equation" r:id="rId7" imgW="200628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944563"/>
                        <a:ext cx="257492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4625" y="2173184"/>
            <a:ext cx="2574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structures in W-dependencies of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l</a:t>
            </a:r>
            <a:r>
              <a:rPr lang="en-US" sz="1600" dirty="0" smtClean="0"/>
              <a:t> –moments at the same W-values in all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-bins are consistent with the contributions from resonances of  spin-parities listed in the plots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452933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reaction model(s) are needed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for extraction of N* parameters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from  KY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924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6627" name="Picture 10"/>
          <p:cNvPicPr>
            <a:picLocks noChangeAspect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2548468" y="0"/>
            <a:ext cx="6553200" cy="65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37"/>
          <p:cNvSpPr txBox="1">
            <a:spLocks noChangeArrowheads="1"/>
          </p:cNvSpPr>
          <p:nvPr/>
        </p:nvSpPr>
        <p:spPr bwMode="auto">
          <a:xfrm>
            <a:off x="5181600" y="3881438"/>
            <a:ext cx="1266693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-65" charset="0"/>
              </a:rPr>
              <a:t>Forward </a:t>
            </a:r>
          </a:p>
          <a:p>
            <a:r>
              <a:rPr lang="en-US" sz="2000" b="1" dirty="0">
                <a:latin typeface="Arial" pitchFamily="-65" charset="0"/>
              </a:rPr>
              <a:t>Detector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" y="152400"/>
            <a:ext cx="23622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Capitals" pitchFamily="-111" charset="0"/>
                <a:cs typeface="Arial"/>
              </a:rPr>
              <a:t>CLAS</a:t>
            </a:r>
            <a:r>
              <a:rPr lang="en-US" sz="36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Capitals" pitchFamily="-111" charset="0"/>
                <a:cs typeface="Arial"/>
              </a:rPr>
              <a:t>12</a:t>
            </a:r>
            <a:r>
              <a:rPr lang="en-US" sz="4000" b="1" i="1" kern="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ＭＳ Ｐゴシック" pitchFamily="-111" charset="-128"/>
                <a:cs typeface="Arial"/>
              </a:rPr>
              <a:t> </a:t>
            </a:r>
            <a:endParaRPr lang="en-US" sz="4000" b="1" i="1" kern="0" dirty="0">
              <a:solidFill>
                <a:srgbClr val="FF0000"/>
              </a:solidFill>
              <a:effectLst>
                <a:outerShdw blurRad="50800" dist="38100" dir="2700000">
                  <a:srgbClr val="000000"/>
                </a:outerShdw>
              </a:effectLst>
              <a:ea typeface="Garamond" pitchFamily="-111" charset="0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alphaModFix amt="98000"/>
            <a:lum bright="47000" contrast="9000"/>
          </a:blip>
          <a:srcRect r="5263" b="23077"/>
          <a:stretch>
            <a:fillRect/>
          </a:stretch>
        </p:blipFill>
        <p:spPr>
          <a:xfrm>
            <a:off x="3124200" y="4876800"/>
            <a:ext cx="457200" cy="101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7" y="2522091"/>
            <a:ext cx="2533647" cy="2964914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+mj-lt"/>
              </a:rPr>
              <a:t>CLAS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+mj-lt"/>
              </a:rPr>
              <a:t>12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supports a broad program in hadronic physics. </a:t>
            </a:r>
          </a:p>
          <a:p>
            <a:endParaRPr lang="en-US" sz="1600" b="1" dirty="0" smtClean="0">
              <a:latin typeface="+mj-lt"/>
            </a:endParaRPr>
          </a:p>
          <a:p>
            <a:r>
              <a:rPr lang="en-US" sz="1600" b="1" dirty="0" smtClean="0">
                <a:latin typeface="+mj-lt"/>
              </a:rPr>
              <a:t>Plans to study excited baryons and mesons</a:t>
            </a:r>
            <a:r>
              <a:rPr lang="en-US" sz="1600" dirty="0" smtClean="0">
                <a:latin typeface="+mj-lt"/>
              </a:rPr>
              <a:t>: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sz="1600" baseline="30000" dirty="0" smtClean="0">
              <a:latin typeface="+mj-lt"/>
            </a:endParaRP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Search for hybrid mesons and baryons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Spectroscopy of  </a:t>
            </a:r>
            <a:r>
              <a:rPr lang="en-US" sz="1600" dirty="0" err="1" smtClean="0">
                <a:solidFill>
                  <a:schemeClr val="accent2"/>
                </a:solidFill>
              </a:rPr>
              <a:t>Ξ</a:t>
            </a:r>
            <a:r>
              <a:rPr lang="en-US" sz="1600" dirty="0" smtClean="0">
                <a:solidFill>
                  <a:schemeClr val="accent2"/>
                </a:solidFill>
              </a:rPr>
              <a:t>* , </a:t>
            </a:r>
            <a:r>
              <a:rPr lang="en-US" sz="1600" dirty="0" err="1" smtClean="0">
                <a:solidFill>
                  <a:schemeClr val="accent2"/>
                </a:solidFill>
              </a:rPr>
              <a:t>Ω</a:t>
            </a:r>
            <a:r>
              <a:rPr lang="en-US" sz="1600" baseline="30000" dirty="0" smtClean="0">
                <a:solidFill>
                  <a:schemeClr val="accent2"/>
                </a:solidFill>
              </a:rPr>
              <a:t>- </a:t>
            </a:r>
            <a:endParaRPr lang="en-US" sz="1600" dirty="0" smtClean="0">
              <a:solidFill>
                <a:schemeClr val="accent2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N* Transition form </a:t>
            </a:r>
          </a:p>
          <a:p>
            <a:pPr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   factors at high Q</a:t>
            </a:r>
            <a:r>
              <a:rPr lang="en-US" sz="1600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457200" y="647924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2286000" y="1101725"/>
            <a:ext cx="1225015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65" charset="0"/>
              </a:rPr>
              <a:t>Central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65" charset="0"/>
              </a:rPr>
              <a:t>Detector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471628" y="6479245"/>
            <a:ext cx="43287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 descr="Portrait"/>
          <p:cNvPicPr>
            <a:picLocks noGrp="1" noChangeArrowheads="1"/>
          </p:cNvPicPr>
          <p:nvPr>
            <p:ph type="body" idx="1"/>
          </p:nvPr>
        </p:nvPicPr>
        <p:blipFill>
          <a:blip r:embed="rId4" cstate="print"/>
          <a:srcRect l="5721" t="7076" r="3488" b="2831"/>
          <a:stretch>
            <a:fillRect/>
          </a:stretch>
        </p:blipFill>
        <p:spPr>
          <a:xfrm>
            <a:off x="4829175" y="1366150"/>
            <a:ext cx="4165600" cy="4162425"/>
          </a:xfrm>
        </p:spPr>
      </p:pic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6119694" y="1769684"/>
            <a:ext cx="0" cy="3632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6721475" y="1819275"/>
            <a:ext cx="0" cy="3206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7141145" y="2264984"/>
            <a:ext cx="0" cy="3136900"/>
          </a:xfrm>
          <a:prstGeom prst="line">
            <a:avLst/>
          </a:prstGeom>
          <a:noFill/>
          <a:ln w="9525">
            <a:solidFill>
              <a:srgbClr val="A7EF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223125" y="3951216"/>
            <a:ext cx="0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5294313" y="416825"/>
            <a:ext cx="3931459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CLAS data on yields of meson </a:t>
            </a:r>
          </a:p>
          <a:p>
            <a:pPr eaLnBrk="0" hangingPunct="0"/>
            <a:r>
              <a:rPr lang="en-US" sz="1600" b="1" dirty="0" err="1"/>
              <a:t>electroproduction</a:t>
            </a:r>
            <a:r>
              <a:rPr lang="en-US" sz="1600" b="1" dirty="0"/>
              <a:t> </a:t>
            </a:r>
            <a:r>
              <a:rPr lang="en-US" sz="1600" b="1" dirty="0" smtClean="0"/>
              <a:t>at 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&lt;4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8617" name="Line 15"/>
          <p:cNvSpPr>
            <a:spLocks noChangeShapeType="1"/>
          </p:cNvSpPr>
          <p:nvPr/>
        </p:nvSpPr>
        <p:spPr bwMode="auto">
          <a:xfrm flipV="1">
            <a:off x="-38740" y="452817"/>
            <a:ext cx="91440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17"/>
          <p:cNvSpPr>
            <a:spLocks noChangeShapeType="1"/>
          </p:cNvSpPr>
          <p:nvPr/>
        </p:nvSpPr>
        <p:spPr bwMode="auto">
          <a:xfrm flipH="1" flipV="1">
            <a:off x="2705100" y="2965450"/>
            <a:ext cx="25400" cy="3136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Rectangle 20"/>
          <p:cNvSpPr>
            <a:spLocks noGrp="1" noChangeArrowheads="1"/>
          </p:cNvSpPr>
          <p:nvPr>
            <p:ph type="title"/>
          </p:nvPr>
        </p:nvSpPr>
        <p:spPr>
          <a:xfrm>
            <a:off x="-52388" y="-233363"/>
            <a:ext cx="9047163" cy="863601"/>
          </a:xfrm>
        </p:spPr>
        <p:txBody>
          <a:bodyPr/>
          <a:lstStyle/>
          <a:p>
            <a:r>
              <a:rPr lang="en-US" sz="2000" dirty="0" smtClean="0"/>
              <a:t> </a:t>
            </a:r>
            <a:r>
              <a:rPr lang="en-US" sz="1800" dirty="0" smtClean="0"/>
              <a:t>N* </a:t>
            </a:r>
            <a:r>
              <a:rPr lang="en-US" sz="1800" dirty="0" err="1" smtClean="0"/>
              <a:t>Electroexcitation</a:t>
            </a:r>
            <a:r>
              <a:rPr lang="en-US" sz="1800" dirty="0" smtClean="0"/>
              <a:t> in Exclusive Meson </a:t>
            </a:r>
            <a:r>
              <a:rPr lang="en-US" sz="1800" dirty="0" err="1" smtClean="0"/>
              <a:t>Electroproduction</a:t>
            </a:r>
            <a:r>
              <a:rPr lang="en-US" sz="1800" dirty="0" smtClean="0"/>
              <a:t> off Protons 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019193"/>
              </p:ext>
            </p:extLst>
          </p:nvPr>
        </p:nvGraphicFramePr>
        <p:xfrm>
          <a:off x="41275" y="726387"/>
          <a:ext cx="4788472" cy="5100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118"/>
                <a:gridCol w="1197118"/>
                <a:gridCol w="1197118"/>
                <a:gridCol w="1197118"/>
              </a:tblGrid>
              <a:tr h="4997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Bran. </a:t>
                      </a:r>
                      <a:r>
                        <a:rPr lang="en-US" sz="1400" baseline="0" dirty="0" err="1" smtClean="0"/>
                        <a:t>Fract</a:t>
                      </a:r>
                      <a:r>
                        <a:rPr lang="en-US" sz="1400" baseline="0" dirty="0" smtClean="0"/>
                        <a:t>. to </a:t>
                      </a:r>
                      <a:r>
                        <a:rPr lang="en-US" sz="1400" baseline="0" dirty="0" err="1" smtClean="0"/>
                        <a:t>N</a:t>
                      </a:r>
                      <a:r>
                        <a:rPr lang="en-US" sz="1400" baseline="0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Bran. </a:t>
                      </a:r>
                      <a:r>
                        <a:rPr lang="en-US" sz="1400" baseline="0" dirty="0" err="1" smtClean="0"/>
                        <a:t>Fract</a:t>
                      </a:r>
                      <a:r>
                        <a:rPr lang="en-US" sz="1400" baseline="0" dirty="0" smtClean="0"/>
                        <a:t>. to </a:t>
                      </a:r>
                      <a:r>
                        <a:rPr lang="en-US" sz="1400" baseline="0" dirty="0" err="1" smtClean="0"/>
                        <a:t>N</a:t>
                      </a:r>
                      <a:r>
                        <a:rPr lang="en-US" sz="1400" baseline="0" dirty="0" err="1" smtClean="0">
                          <a:latin typeface="Symbol" pitchFamily="18" charset="2"/>
                        </a:rPr>
                        <a:t>h</a:t>
                      </a:r>
                      <a:endParaRPr lang="en-US" sz="1400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Bran.Fract</a:t>
                      </a:r>
                      <a:r>
                        <a:rPr lang="en-US" sz="1400" baseline="0" dirty="0" smtClean="0"/>
                        <a:t>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400" baseline="0" dirty="0" err="1" smtClean="0"/>
                        <a:t>Nππ</a:t>
                      </a:r>
                      <a:endParaRPr lang="en-US" sz="1400" baseline="0" dirty="0"/>
                    </a:p>
                  </a:txBody>
                  <a:tcPr/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  <a:ea typeface="Lucida Grande"/>
                          <a:cs typeface="Lucida Grande"/>
                        </a:rPr>
                        <a:t>Δ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(1232)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3/2</a:t>
                      </a:r>
                      <a:r>
                        <a:rPr lang="en-US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+</a:t>
                      </a:r>
                      <a:endParaRPr lang="en-US" sz="1200" b="1" baseline="30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Comic Sans MS"/>
                        </a:rPr>
                        <a:t>0.995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N(1440)1/2</a:t>
                      </a:r>
                      <a:r>
                        <a:rPr lang="en-US" sz="1200" b="1" baseline="30000" dirty="0" smtClean="0"/>
                        <a:t>+</a:t>
                      </a:r>
                      <a:endParaRPr lang="en-US" sz="1200" b="1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0.55-0.75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0.3-0.4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N(1520)3/2</a:t>
                      </a:r>
                      <a:r>
                        <a:rPr lang="en-US" sz="1200" b="1" baseline="30000" dirty="0" smtClean="0"/>
                        <a:t>-</a:t>
                      </a:r>
                      <a:endParaRPr lang="en-US" sz="1200" b="1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0.55-0.65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0.4-0.5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N(1535)1/2</a:t>
                      </a:r>
                      <a:r>
                        <a:rPr lang="en-US" sz="1200" b="1" baseline="30000" dirty="0" smtClean="0"/>
                        <a:t>+</a:t>
                      </a:r>
                      <a:endParaRPr lang="en-US" sz="1200" b="1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0.48±0.03</a:t>
                      </a:r>
                      <a:endParaRPr lang="en-US" sz="1400" baseline="300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0.46±0.02</a:t>
                      </a:r>
                      <a:endParaRPr lang="en-US" sz="1400" baseline="300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234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Symbol" panose="05050102010706020507" pitchFamily="18" charset="2"/>
                          <a:cs typeface="Comic Sans MS"/>
                        </a:rPr>
                        <a:t>D</a:t>
                      </a:r>
                      <a:r>
                        <a:rPr lang="en-US" sz="1200" b="1" dirty="0" smtClean="0">
                          <a:latin typeface="+mn-lt"/>
                          <a:cs typeface="Comic Sans MS"/>
                        </a:rPr>
                        <a:t>(1620)3/2</a:t>
                      </a:r>
                      <a:r>
                        <a:rPr lang="en-US" sz="1200" b="1" baseline="30000" dirty="0" smtClean="0">
                          <a:latin typeface="+mn-lt"/>
                          <a:cs typeface="Comic Sans MS"/>
                        </a:rPr>
                        <a:t>-</a:t>
                      </a:r>
                      <a:endParaRPr lang="en-US" sz="1200" b="1" baseline="30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0.20-0.30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0.70-0.80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+mn-lt"/>
                          <a:cs typeface="Comic Sans MS"/>
                        </a:rPr>
                        <a:t>N(1650)1/2</a:t>
                      </a:r>
                      <a:r>
                        <a:rPr lang="en-US" sz="1200" b="1" baseline="30000" dirty="0" smtClean="0">
                          <a:latin typeface="+mn-lt"/>
                          <a:cs typeface="Comic Sans MS"/>
                        </a:rPr>
                        <a:t>+</a:t>
                      </a:r>
                      <a:endParaRPr lang="en-US" sz="1200" b="1" baseline="30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0.60-0.95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0.03-0.11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0.1-0.2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+mn-lt"/>
                          <a:cs typeface="Comic Sans MS"/>
                        </a:rPr>
                        <a:t>N(1685)5/2</a:t>
                      </a:r>
                      <a:r>
                        <a:rPr lang="en-US" sz="1200" b="1" baseline="30000" dirty="0" smtClean="0">
                          <a:latin typeface="+mn-lt"/>
                          <a:cs typeface="Comic Sans MS"/>
                        </a:rPr>
                        <a:t>+</a:t>
                      </a:r>
                      <a:endParaRPr lang="en-US" sz="1200" b="1" baseline="30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0.65-0.70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300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0.30-0.40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Δ(1700)3/2</a:t>
                      </a:r>
                      <a:r>
                        <a:rPr lang="en-US" sz="1200" b="1" baseline="30000" dirty="0" smtClean="0"/>
                        <a:t>-</a:t>
                      </a:r>
                      <a:endParaRPr lang="en-US" sz="1200" b="1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0.1-0.2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0.8-0.9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79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N(1720)3/2</a:t>
                      </a:r>
                      <a:r>
                        <a:rPr lang="en-US" sz="1200" b="1" baseline="30000" dirty="0" smtClean="0"/>
                        <a:t>+</a:t>
                      </a:r>
                      <a:endParaRPr lang="en-US" sz="1200" b="1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0.1-0.2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 0.7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0" y="5955268"/>
            <a:ext cx="918449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FF0000"/>
                </a:solidFill>
              </a:rPr>
              <a:t>-</a:t>
            </a:r>
            <a:r>
              <a:rPr lang="en-US" sz="1400" b="1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400" b="1" dirty="0" smtClean="0">
                <a:solidFill>
                  <a:srgbClr val="FF0000"/>
                </a:solidFill>
              </a:rPr>
              <a:t> is the preferential way to explore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400" b="1" dirty="0" smtClean="0">
                <a:solidFill>
                  <a:srgbClr val="FF0000"/>
                </a:solidFill>
              </a:rPr>
              <a:t> of high lying N* (M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N*</a:t>
            </a:r>
            <a:r>
              <a:rPr lang="en-US" sz="1400" b="1" dirty="0" smtClean="0">
                <a:solidFill>
                  <a:srgbClr val="FF0000"/>
                </a:solidFill>
              </a:rPr>
              <a:t>&gt;1.6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) and to check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400" b="1" dirty="0" smtClean="0">
                <a:solidFill>
                  <a:srgbClr val="FF0000"/>
                </a:solidFill>
              </a:rPr>
              <a:t> from </a:t>
            </a:r>
            <a:r>
              <a:rPr lang="en-US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Np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400" b="1" dirty="0" smtClean="0">
                <a:solidFill>
                  <a:srgbClr val="FF0000"/>
                </a:solidFill>
              </a:rPr>
              <a:t> in a independent analysis of this channel.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275" y="418412"/>
            <a:ext cx="5253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err="1"/>
              <a:t>Hadronic</a:t>
            </a:r>
            <a:r>
              <a:rPr lang="en-US" sz="1600" b="1" dirty="0"/>
              <a:t> decays of prominent </a:t>
            </a:r>
            <a:r>
              <a:rPr lang="en-US" sz="1600" b="1" dirty="0" smtClean="0"/>
              <a:t>N*s at W&lt;1.8 </a:t>
            </a:r>
            <a:r>
              <a:rPr lang="en-US" sz="1600" b="1" dirty="0" err="1" smtClean="0"/>
              <a:t>GeV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/>
              <a:t>The CLAS Data on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err="1" smtClean="0">
                <a:latin typeface="Symbol" pitchFamily="18" charset="2"/>
              </a:rPr>
              <a:t>+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baseline="30000" dirty="0" err="1" smtClean="0">
                <a:latin typeface="Symbol" pitchFamily="18" charset="2"/>
              </a:rPr>
              <a:t>-</a:t>
            </a:r>
            <a:r>
              <a:rPr lang="en-US" sz="2000" dirty="0" err="1" smtClean="0"/>
              <a:t>p</a:t>
            </a:r>
            <a:r>
              <a:rPr lang="en-US" sz="2000" dirty="0" smtClean="0"/>
              <a:t> Differential Cross Sections and their Fit</a:t>
            </a:r>
            <a:br>
              <a:rPr lang="en-US" sz="2000" dirty="0" smtClean="0"/>
            </a:br>
            <a:r>
              <a:rPr lang="en-US" sz="2000" dirty="0" smtClean="0"/>
              <a:t>within the Framework of Meson-Baryon Model JM</a:t>
            </a:r>
          </a:p>
        </p:txBody>
      </p:sp>
      <p:sp>
        <p:nvSpPr>
          <p:cNvPr id="71683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1684" name="Picture 4" descr="fit_channels_w_065_17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404938"/>
            <a:ext cx="48720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fit_axi_w_038_151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" y="1422400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686" name="Straight Connector 9"/>
          <p:cNvCxnSpPr>
            <a:cxnSpLocks noChangeShapeType="1"/>
          </p:cNvCxnSpPr>
          <p:nvPr/>
        </p:nvCxnSpPr>
        <p:spPr bwMode="auto">
          <a:xfrm>
            <a:off x="457200" y="5884863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1057275" y="5700713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full JM calc.</a:t>
            </a:r>
          </a:p>
        </p:txBody>
      </p:sp>
      <p:cxnSp>
        <p:nvCxnSpPr>
          <p:cNvPr id="71688" name="Straight Connector 11"/>
          <p:cNvCxnSpPr>
            <a:cxnSpLocks noChangeShapeType="1"/>
          </p:cNvCxnSpPr>
          <p:nvPr/>
        </p:nvCxnSpPr>
        <p:spPr bwMode="auto">
          <a:xfrm>
            <a:off x="457200" y="6227763"/>
            <a:ext cx="4286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1209675" y="6022975"/>
            <a:ext cx="627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rgbClr val="FF0000"/>
                </a:solidFill>
              </a:rPr>
              <a:t>-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71690" name="Straight Connector 14"/>
          <p:cNvCxnSpPr>
            <a:cxnSpLocks noChangeShapeType="1"/>
          </p:cNvCxnSpPr>
          <p:nvPr/>
        </p:nvCxnSpPr>
        <p:spPr bwMode="auto">
          <a:xfrm flipV="1">
            <a:off x="2581275" y="5880100"/>
            <a:ext cx="428625" cy="3175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1691" name="TextBox 15"/>
          <p:cNvSpPr txBox="1">
            <a:spLocks noChangeArrowheads="1"/>
          </p:cNvSpPr>
          <p:nvPr/>
        </p:nvSpPr>
        <p:spPr bwMode="auto">
          <a:xfrm>
            <a:off x="3182938" y="5700713"/>
            <a:ext cx="57785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chemeClr val="accent2"/>
                </a:solidFill>
              </a:rPr>
              <a:t>+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71692" name="Straight Connector 16"/>
          <p:cNvCxnSpPr>
            <a:cxnSpLocks noChangeShapeType="1"/>
          </p:cNvCxnSpPr>
          <p:nvPr/>
        </p:nvCxnSpPr>
        <p:spPr bwMode="auto">
          <a:xfrm>
            <a:off x="2581275" y="6229350"/>
            <a:ext cx="428625" cy="1588"/>
          </a:xfrm>
          <a:prstGeom prst="line">
            <a:avLst/>
          </a:prstGeom>
          <a:noFill/>
          <a:ln w="9525" algn="ctr">
            <a:solidFill>
              <a:srgbClr val="FF66FF"/>
            </a:solidFill>
            <a:prstDash val="dash"/>
            <a:round/>
            <a:headEnd/>
            <a:tailEnd/>
          </a:ln>
        </p:spPr>
      </p:cxnSp>
      <p:sp>
        <p:nvSpPr>
          <p:cNvPr id="71693" name="TextBox 18"/>
          <p:cNvSpPr txBox="1">
            <a:spLocks noChangeArrowheads="1"/>
          </p:cNvSpPr>
          <p:nvPr/>
        </p:nvSpPr>
        <p:spPr bwMode="auto">
          <a:xfrm>
            <a:off x="3009900" y="6022975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66FF"/>
                </a:solidFill>
              </a:rPr>
              <a:t>2</a:t>
            </a:r>
            <a:r>
              <a:rPr lang="en-US" sz="1600">
                <a:solidFill>
                  <a:srgbClr val="FF66FF"/>
                </a:solidFill>
                <a:latin typeface="Symbol" pitchFamily="18" charset="2"/>
              </a:rPr>
              <a:t>p</a:t>
            </a:r>
            <a:r>
              <a:rPr lang="en-US" sz="1600">
                <a:solidFill>
                  <a:srgbClr val="FF66FF"/>
                </a:solidFill>
              </a:rPr>
              <a:t> direct</a:t>
            </a:r>
          </a:p>
        </p:txBody>
      </p:sp>
      <p:cxnSp>
        <p:nvCxnSpPr>
          <p:cNvPr id="71694" name="Straight Connector 19"/>
          <p:cNvCxnSpPr>
            <a:cxnSpLocks noChangeShapeType="1"/>
          </p:cNvCxnSpPr>
          <p:nvPr/>
        </p:nvCxnSpPr>
        <p:spPr bwMode="auto">
          <a:xfrm>
            <a:off x="5110163" y="5881688"/>
            <a:ext cx="428625" cy="1587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5538788" y="5722938"/>
            <a:ext cx="409575" cy="338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err="1">
                <a:solidFill>
                  <a:srgbClr val="00B050"/>
                </a:solidFill>
                <a:latin typeface="Symbol" pitchFamily="18" charset="2"/>
                <a:cs typeface="+mn-cs"/>
              </a:rPr>
              <a:t>r</a:t>
            </a:r>
            <a:r>
              <a:rPr lang="en-US" sz="1600" dirty="0" err="1">
                <a:solidFill>
                  <a:srgbClr val="00B050"/>
                </a:solidFill>
                <a:latin typeface="+mn-lt"/>
                <a:cs typeface="+mn-cs"/>
              </a:rPr>
              <a:t>p</a:t>
            </a:r>
            <a:endParaRPr lang="en-US" sz="1600" b="1" baseline="300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cxnSp>
        <p:nvCxnSpPr>
          <p:cNvPr id="71696" name="Straight Connector 21"/>
          <p:cNvCxnSpPr>
            <a:cxnSpLocks noChangeShapeType="1"/>
          </p:cNvCxnSpPr>
          <p:nvPr/>
        </p:nvCxnSpPr>
        <p:spPr bwMode="auto">
          <a:xfrm>
            <a:off x="5110163" y="6230938"/>
            <a:ext cx="428625" cy="158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5499634" y="6042025"/>
            <a:ext cx="1662636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rgbClr val="FFC000"/>
                </a:solidFill>
                <a:latin typeface="Symbol" pitchFamily="18" charset="2"/>
                <a:cs typeface="+mn-cs"/>
              </a:rPr>
              <a:t>p</a:t>
            </a:r>
            <a:r>
              <a:rPr lang="en-US" sz="1600" b="1" baseline="30000" dirty="0" smtClean="0">
                <a:solidFill>
                  <a:srgbClr val="FFC000"/>
                </a:solidFill>
                <a:cs typeface="+mn-cs"/>
              </a:rPr>
              <a:t>+</a:t>
            </a:r>
            <a:r>
              <a:rPr lang="en-US" sz="1600" b="1" dirty="0" smtClean="0">
                <a:solidFill>
                  <a:srgbClr val="FFC000"/>
                </a:solidFill>
                <a:cs typeface="+mn-cs"/>
              </a:rPr>
              <a:t>N</a:t>
            </a:r>
            <a:r>
              <a:rPr lang="en-US" sz="1600" b="1" baseline="30000" dirty="0" smtClean="0">
                <a:solidFill>
                  <a:srgbClr val="FFC000"/>
                </a:solidFill>
                <a:cs typeface="+mn-cs"/>
              </a:rPr>
              <a:t>0</a:t>
            </a:r>
            <a:r>
              <a:rPr lang="en-US" sz="1600" dirty="0" smtClean="0">
                <a:solidFill>
                  <a:srgbClr val="FFC000"/>
                </a:solidFill>
                <a:latin typeface="+mn-lt"/>
                <a:cs typeface="+mn-cs"/>
              </a:rPr>
              <a:t> (</a:t>
            </a:r>
            <a:r>
              <a:rPr lang="en-US" sz="1600" dirty="0" smtClean="0">
                <a:solidFill>
                  <a:srgbClr val="FFC000"/>
                </a:solidFill>
                <a:latin typeface="+mn-lt"/>
                <a:cs typeface="+mn-cs"/>
              </a:rPr>
              <a:t>1520)3/2</a:t>
            </a:r>
            <a:r>
              <a:rPr lang="en-US" sz="1600" baseline="30000" dirty="0" smtClean="0">
                <a:solidFill>
                  <a:srgbClr val="FFC000"/>
                </a:solidFill>
                <a:latin typeface="+mn-lt"/>
                <a:cs typeface="+mn-cs"/>
              </a:rPr>
              <a:t>-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endParaRPr lang="en-US" sz="1600" b="1" baseline="30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cxnSp>
        <p:nvCxnSpPr>
          <p:cNvPr id="71698" name="Straight Connector 24"/>
          <p:cNvCxnSpPr>
            <a:cxnSpLocks noChangeShapeType="1"/>
          </p:cNvCxnSpPr>
          <p:nvPr/>
        </p:nvCxnSpPr>
        <p:spPr bwMode="auto">
          <a:xfrm>
            <a:off x="6979443" y="6037262"/>
            <a:ext cx="428625" cy="1588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7408069" y="5853490"/>
            <a:ext cx="165622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accent2"/>
                </a:solidFill>
                <a:latin typeface="Symbol" pitchFamily="18" charset="2"/>
                <a:cs typeface="+mn-cs"/>
              </a:rPr>
              <a:t>p</a:t>
            </a:r>
            <a:r>
              <a:rPr lang="en-US" sz="1600" b="1" baseline="30000" dirty="0" smtClean="0">
                <a:solidFill>
                  <a:schemeClr val="accent2"/>
                </a:solidFill>
                <a:cs typeface="+mn-cs"/>
              </a:rPr>
              <a:t>+</a:t>
            </a:r>
            <a:r>
              <a:rPr lang="en-US" sz="160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+mn-lt"/>
                <a:cs typeface="+mn-cs"/>
              </a:rPr>
              <a:t>N</a:t>
            </a:r>
            <a:r>
              <a:rPr lang="en-US" sz="1600" baseline="30000" dirty="0" smtClean="0">
                <a:solidFill>
                  <a:schemeClr val="accent2"/>
                </a:solidFill>
                <a:latin typeface="+mn-lt"/>
                <a:cs typeface="+mn-cs"/>
              </a:rPr>
              <a:t>0</a:t>
            </a:r>
            <a:r>
              <a:rPr lang="en-US" sz="1600" dirty="0" smtClean="0">
                <a:solidFill>
                  <a:schemeClr val="accent2"/>
                </a:solidFill>
                <a:latin typeface="+mn-lt"/>
                <a:cs typeface="+mn-cs"/>
              </a:rPr>
              <a:t>(1680)</a:t>
            </a:r>
            <a:r>
              <a:rPr lang="en-US" sz="1600" dirty="0" smtClean="0">
                <a:solidFill>
                  <a:schemeClr val="accent2"/>
                </a:solidFill>
              </a:rPr>
              <a:t>5/2</a:t>
            </a:r>
            <a:r>
              <a:rPr lang="en-US" sz="1600" baseline="30000" dirty="0" smtClean="0">
                <a:solidFill>
                  <a:schemeClr val="accent2"/>
                </a:solidFill>
              </a:rPr>
              <a:t>+</a:t>
            </a:r>
            <a:endParaRPr lang="en-US" sz="1600" b="1" baseline="300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71700" name="TextBox 19"/>
          <p:cNvSpPr txBox="1">
            <a:spLocks noChangeArrowheads="1"/>
          </p:cNvSpPr>
          <p:nvPr/>
        </p:nvSpPr>
        <p:spPr bwMode="auto">
          <a:xfrm>
            <a:off x="0" y="1049338"/>
            <a:ext cx="5110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err="1"/>
              <a:t>G.V.Fedotov</a:t>
            </a:r>
            <a:r>
              <a:rPr lang="en-US" sz="1600" b="1" dirty="0"/>
              <a:t> et </a:t>
            </a:r>
            <a:r>
              <a:rPr lang="en-US" sz="1600" b="1" dirty="0" smtClean="0"/>
              <a:t>al., </a:t>
            </a:r>
            <a:r>
              <a:rPr lang="en-US" sz="1600" b="1" dirty="0"/>
              <a:t>PRC </a:t>
            </a:r>
            <a:r>
              <a:rPr lang="en-US" sz="1600" b="1" dirty="0" smtClean="0"/>
              <a:t>79</a:t>
            </a:r>
            <a:r>
              <a:rPr lang="en-US" sz="1600" b="1" dirty="0"/>
              <a:t>, </a:t>
            </a:r>
            <a:r>
              <a:rPr lang="en-US" sz="1600" b="1" dirty="0" smtClean="0"/>
              <a:t>015204 (2009</a:t>
            </a:r>
            <a:r>
              <a:rPr lang="en-US" sz="1600" b="1" dirty="0"/>
              <a:t>), </a:t>
            </a:r>
            <a:r>
              <a:rPr lang="en-US" sz="1600" b="1" dirty="0" smtClean="0"/>
              <a:t>1.30&lt;W&lt;1.56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; 0.2&lt;Q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&lt;0.6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71701" name="TextBox 21"/>
          <p:cNvSpPr txBox="1">
            <a:spLocks noChangeArrowheads="1"/>
          </p:cNvSpPr>
          <p:nvPr/>
        </p:nvSpPr>
        <p:spPr bwMode="auto">
          <a:xfrm>
            <a:off x="4543425" y="1049338"/>
            <a:ext cx="4652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err="1"/>
              <a:t>M.Ripani</a:t>
            </a:r>
            <a:r>
              <a:rPr lang="en-US" sz="1600" b="1" dirty="0"/>
              <a:t> et </a:t>
            </a:r>
            <a:r>
              <a:rPr lang="en-US" sz="1600" b="1" dirty="0" smtClean="0"/>
              <a:t>al., </a:t>
            </a:r>
            <a:r>
              <a:rPr lang="en-US" sz="1600" b="1" dirty="0"/>
              <a:t>PRL 91, </a:t>
            </a:r>
            <a:r>
              <a:rPr lang="en-US" sz="1600" b="1" dirty="0" smtClean="0"/>
              <a:t>022002 (</a:t>
            </a:r>
            <a:r>
              <a:rPr lang="en-US" sz="1600" b="1" dirty="0"/>
              <a:t>2003), </a:t>
            </a:r>
            <a:r>
              <a:rPr lang="en-US" sz="1600" b="1" dirty="0" smtClean="0"/>
              <a:t>1.40&lt;W&lt;2.30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; 0.5&lt;Q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&lt;1.5 GeV</a:t>
            </a:r>
            <a:r>
              <a:rPr lang="en-US" sz="1600" b="1" baseline="30000" dirty="0" smtClean="0"/>
              <a:t>2</a:t>
            </a:r>
          </a:p>
          <a:p>
            <a:pPr algn="ctr" eaLnBrk="0" hangingPunct="0"/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fld id="{A2F03A27-E1F8-4462-AF1D-7606083E3BC1}" type="slidenum">
              <a:rPr lang="fr-FR" sz="1200" b="0"/>
              <a:pPr/>
              <a:t>6</a:t>
            </a:fld>
            <a:endParaRPr lang="fr-FR" sz="1200" b="0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298623" y="-18550"/>
            <a:ext cx="6969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+mj-lt"/>
                <a:ea typeface="ＭＳ Ｐゴシック" pitchFamily="-110" charset="-128"/>
              </a:rPr>
              <a:t>JM Model Analysis of </a:t>
            </a:r>
            <a:r>
              <a:rPr lang="en-US" sz="2400" dirty="0" err="1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err="1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itchFamily="-110" charset="-128"/>
              </a:rPr>
              <a:t>+</a:t>
            </a:r>
            <a:r>
              <a:rPr lang="en-US" sz="2400" dirty="0" err="1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itchFamily="-110" charset="-128"/>
              </a:rPr>
              <a:t>p</a:t>
            </a:r>
            <a:r>
              <a:rPr lang="en-US" sz="2400" baseline="40000" dirty="0" err="1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itchFamily="-110" charset="-128"/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ea typeface="ＭＳ Ｐゴシック" pitchFamily="-110" charset="-128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ＭＳ Ｐゴシック" pitchFamily="-110" charset="-128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ea typeface="ＭＳ Ｐゴシック" pitchFamily="-110" charset="-128"/>
              </a:rPr>
              <a:t>Electroproduction</a:t>
            </a:r>
            <a:endParaRPr lang="en-US" sz="2400" dirty="0">
              <a:solidFill>
                <a:srgbClr val="0000FF"/>
              </a:solidFill>
              <a:latin typeface="+mj-lt"/>
              <a:ea typeface="ＭＳ Ｐゴシック" pitchFamily="-110" charset="-128"/>
            </a:endParaRPr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V="1">
            <a:off x="0" y="461665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" y="548640"/>
            <a:ext cx="8871126" cy="369332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Major objectives: extraction of </a:t>
            </a:r>
            <a:r>
              <a:rPr lang="en-US" sz="1800" b="1" dirty="0" err="1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800" b="1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800" b="1" dirty="0" err="1" smtClean="0">
                <a:solidFill>
                  <a:srgbClr val="0000FF"/>
                </a:solidFill>
              </a:rPr>
              <a:t>NN</a:t>
            </a:r>
            <a:r>
              <a:rPr lang="en-US" sz="1800" b="1" dirty="0" smtClean="0">
                <a:solidFill>
                  <a:srgbClr val="0000FF"/>
                </a:solidFill>
              </a:rPr>
              <a:t>* </a:t>
            </a:r>
            <a:r>
              <a:rPr lang="en-US" sz="1800" b="1" dirty="0" err="1" smtClean="0">
                <a:solidFill>
                  <a:srgbClr val="0000FF"/>
                </a:solidFill>
              </a:rPr>
              <a:t>electrocouplings</a:t>
            </a:r>
            <a:r>
              <a:rPr lang="en-US" sz="1800" b="1" dirty="0" smtClean="0">
                <a:solidFill>
                  <a:srgbClr val="0000FF"/>
                </a:solidFill>
              </a:rPr>
              <a:t> and </a:t>
            </a:r>
            <a:r>
              <a:rPr lang="en-US" sz="1800" b="1" dirty="0" err="1" smtClean="0">
                <a:solidFill>
                  <a:srgbClr val="0000FF"/>
                </a:solidFill>
                <a:latin typeface="Symbol" pitchFamily="18" charset="2"/>
              </a:rPr>
              <a:t>pD</a:t>
            </a:r>
            <a:r>
              <a:rPr lang="en-US" sz="1800" b="1" dirty="0" smtClean="0">
                <a:solidFill>
                  <a:srgbClr val="0000FF"/>
                </a:solidFill>
              </a:rPr>
              <a:t>, </a:t>
            </a:r>
            <a:r>
              <a:rPr lang="en-US" sz="1800" b="1" dirty="0" err="1" smtClean="0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800" b="1" dirty="0" err="1" smtClean="0">
                <a:solidFill>
                  <a:srgbClr val="0000FF"/>
                </a:solidFill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</a:rPr>
              <a:t> decay widths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88161"/>
            <a:ext cx="863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V.I. </a:t>
            </a:r>
            <a:r>
              <a:rPr lang="en-US" sz="1600" b="1" dirty="0" err="1" smtClean="0">
                <a:solidFill>
                  <a:srgbClr val="FF0000"/>
                </a:solidFill>
              </a:rPr>
              <a:t>Mokeev</a:t>
            </a:r>
            <a:r>
              <a:rPr lang="en-US" sz="1600" b="1" dirty="0" smtClean="0">
                <a:solidFill>
                  <a:srgbClr val="FF0000"/>
                </a:solidFill>
              </a:rPr>
              <a:t>, V.D. </a:t>
            </a:r>
            <a:r>
              <a:rPr lang="en-US" sz="1600" b="1" dirty="0" err="1" smtClean="0">
                <a:solidFill>
                  <a:srgbClr val="FF0000"/>
                </a:solidFill>
              </a:rPr>
              <a:t>Burkert</a:t>
            </a:r>
            <a:r>
              <a:rPr lang="en-US" sz="1600" b="1" dirty="0" smtClean="0">
                <a:solidFill>
                  <a:srgbClr val="FF0000"/>
                </a:solidFill>
              </a:rPr>
              <a:t>  et al., (CLAS Collaboration) Phys. Rev. C86, 035203 (2012).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V.I. </a:t>
            </a:r>
            <a:r>
              <a:rPr lang="en-US" sz="1600" b="1" dirty="0" err="1" smtClean="0">
                <a:solidFill>
                  <a:srgbClr val="FF0000"/>
                </a:solidFill>
              </a:rPr>
              <a:t>Mokeev</a:t>
            </a:r>
            <a:r>
              <a:rPr lang="en-US" sz="1600" b="1" dirty="0" smtClean="0">
                <a:solidFill>
                  <a:srgbClr val="FF0000"/>
                </a:solidFill>
              </a:rPr>
              <a:t>, V.D. </a:t>
            </a:r>
            <a:r>
              <a:rPr lang="en-US" sz="1600" b="1" dirty="0" err="1" smtClean="0">
                <a:solidFill>
                  <a:srgbClr val="FF0000"/>
                </a:solidFill>
              </a:rPr>
              <a:t>Burkert</a:t>
            </a:r>
            <a:r>
              <a:rPr lang="en-US" sz="1600" b="1" dirty="0" smtClean="0">
                <a:solidFill>
                  <a:srgbClr val="FF0000"/>
                </a:solidFill>
              </a:rPr>
              <a:t>  et al., Phys. Rev. C80, 045212 (2009).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bb1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33" y="983369"/>
            <a:ext cx="2136391" cy="1968587"/>
          </a:xfrm>
          <a:prstGeom prst="rect">
            <a:avLst/>
          </a:prstGeom>
        </p:spPr>
      </p:pic>
      <p:pic>
        <p:nvPicPr>
          <p:cNvPr id="21" name="Picture 20" descr="bb2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5808" y="1038747"/>
            <a:ext cx="3233522" cy="2012899"/>
          </a:xfrm>
          <a:prstGeom prst="rect">
            <a:avLst/>
          </a:prstGeom>
        </p:spPr>
      </p:pic>
      <p:pic>
        <p:nvPicPr>
          <p:cNvPr id="22" name="Picture 21" descr="bb3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840" y="3257588"/>
            <a:ext cx="2432968" cy="1890639"/>
          </a:xfrm>
          <a:prstGeom prst="rect">
            <a:avLst/>
          </a:prstGeom>
        </p:spPr>
      </p:pic>
      <p:pic>
        <p:nvPicPr>
          <p:cNvPr id="23" name="Picture 22" descr="bb4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4877" y="3051646"/>
            <a:ext cx="1474488" cy="2458058"/>
          </a:xfrm>
          <a:prstGeom prst="rect">
            <a:avLst/>
          </a:prstGeom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961657" y="983369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-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341070" y="1675865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+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75733" y="2235181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039906" y="2387581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p’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7951" y="98336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g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507235" y="1352701"/>
            <a:ext cx="2877711" cy="49244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D</a:t>
            </a:r>
            <a:r>
              <a:rPr lang="en-US" sz="16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++/0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1232)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3/2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-110" charset="-128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, 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N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-110" charset="-128"/>
              </a:rPr>
              <a:t>0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1520)3/2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-110" charset="-128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, </a:t>
            </a:r>
            <a:endParaRPr lang="en-US" sz="1600" dirty="0">
              <a:solidFill>
                <a:schemeClr val="tx1"/>
              </a:solidFill>
              <a:ea typeface="ＭＳ Ｐゴシック" pitchFamily="-110" charset="-128"/>
            </a:endParaRPr>
          </a:p>
          <a:p>
            <a:pPr algn="l" eaLnBrk="1" hangingPunct="1"/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D</a:t>
            </a:r>
            <a:r>
              <a:rPr lang="en-US" sz="16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++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1600)3/2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-110" charset="-128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,  N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-110" charset="-128"/>
              </a:rPr>
              <a:t>0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10" charset="-128"/>
              </a:rPr>
              <a:t>(1680)5/2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-110" charset="-128"/>
              </a:rPr>
              <a:t>+</a:t>
            </a:r>
            <a:r>
              <a:rPr lang="en-US" sz="1600" b="0" dirty="0" smtClean="0">
                <a:solidFill>
                  <a:schemeClr val="tx1"/>
                </a:solidFill>
                <a:ea typeface="ＭＳ Ｐゴシック" pitchFamily="-110" charset="-128"/>
              </a:rPr>
              <a:t> </a:t>
            </a:r>
            <a:endParaRPr lang="en-US" sz="1600" b="0" dirty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4971810" y="1552459"/>
            <a:ext cx="535425" cy="68272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endParaRPr lang="en-US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654255" y="983369"/>
            <a:ext cx="635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-/+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040742" y="2682314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p’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269330" y="2012931"/>
            <a:ext cx="3529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06262" y="98336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g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47951" y="3051646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g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814877" y="276729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g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75733" y="4539132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628767" y="4960539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06262" y="2235181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305131" y="5114427"/>
            <a:ext cx="11079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p’,p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’, …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100436" y="4652762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p’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803212" y="2951956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-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958662" y="3862552"/>
            <a:ext cx="465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+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056769" y="2990091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, 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 </a:t>
            </a:r>
            <a:endParaRPr lang="en-US" sz="24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184098" y="4047218"/>
            <a:ext cx="143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+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, p</a:t>
            </a:r>
            <a:r>
              <a:rPr lang="en-US" sz="2400" baseline="300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 </a:t>
            </a:r>
            <a:endParaRPr lang="en-US" sz="24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856112" y="1675865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=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14205" y="4114800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+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636781" y="4114800"/>
            <a:ext cx="333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10" charset="-128"/>
              </a:rPr>
              <a:t>+</a:t>
            </a:r>
            <a:endParaRPr lang="en-US" sz="2000" dirty="0">
              <a:solidFill>
                <a:schemeClr val="tx1"/>
              </a:solidFill>
              <a:latin typeface="+mn-lt"/>
              <a:ea typeface="ＭＳ Ｐゴシック" pitchFamily="-110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2312" y="1860531"/>
            <a:ext cx="26244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seven channels with </a:t>
            </a:r>
          </a:p>
          <a:p>
            <a:r>
              <a:rPr lang="en-US" sz="1600" b="1" dirty="0"/>
              <a:t>u</a:t>
            </a:r>
            <a:r>
              <a:rPr lang="en-US" sz="1600" b="1" dirty="0" smtClean="0"/>
              <a:t>nstable intermediate</a:t>
            </a:r>
          </a:p>
          <a:p>
            <a:r>
              <a:rPr lang="en-US" sz="1600" b="1" dirty="0" smtClean="0"/>
              <a:t>meson/baryon and direct</a:t>
            </a:r>
          </a:p>
          <a:p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production</a:t>
            </a:r>
            <a:r>
              <a:rPr lang="en-US" sz="1600" b="1" dirty="0"/>
              <a:t>;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N* contribute to </a:t>
            </a:r>
            <a:r>
              <a:rPr lang="en-US" sz="1600" b="1" dirty="0" err="1" smtClean="0">
                <a:latin typeface="Symbol" pitchFamily="18" charset="2"/>
              </a:rPr>
              <a:t>pD</a:t>
            </a:r>
            <a:endParaRPr lang="en-US" sz="1600" b="1" dirty="0" smtClean="0">
              <a:latin typeface="Symbol" pitchFamily="18" charset="2"/>
            </a:endParaRPr>
          </a:p>
          <a:p>
            <a:r>
              <a:rPr lang="en-US" sz="1600" b="1" dirty="0" smtClean="0"/>
              <a:t>and </a:t>
            </a:r>
            <a:r>
              <a:rPr lang="en-US" sz="1600" b="1" dirty="0" err="1" smtClean="0">
                <a:latin typeface="Symbol" pitchFamily="18" charset="2"/>
              </a:rPr>
              <a:t>r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channels only;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unitarized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Breit</a:t>
            </a:r>
            <a:r>
              <a:rPr lang="en-US" sz="1600" b="1" dirty="0" smtClean="0"/>
              <a:t>-</a:t>
            </a:r>
          </a:p>
          <a:p>
            <a:r>
              <a:rPr lang="en-US" sz="1600" b="1" dirty="0" smtClean="0"/>
              <a:t>Wigner</a:t>
            </a:r>
            <a:r>
              <a:rPr lang="en-US" sz="1600" b="1" dirty="0"/>
              <a:t> </a:t>
            </a:r>
            <a:r>
              <a:rPr lang="en-US" sz="1600" b="1" dirty="0" err="1" smtClean="0"/>
              <a:t>ansatz</a:t>
            </a:r>
            <a:r>
              <a:rPr lang="en-US" sz="1600" b="1" dirty="0" smtClean="0"/>
              <a:t> for </a:t>
            </a:r>
          </a:p>
          <a:p>
            <a:r>
              <a:rPr lang="en-US" sz="1600" b="1" dirty="0"/>
              <a:t>r</a:t>
            </a:r>
            <a:r>
              <a:rPr lang="en-US" sz="1600" b="1" dirty="0" smtClean="0"/>
              <a:t>esonant amplitudes;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subtraction of partial </a:t>
            </a:r>
          </a:p>
          <a:p>
            <a:r>
              <a:rPr lang="en-US" sz="1600" b="1" dirty="0" smtClean="0"/>
              <a:t>waves with resonance </a:t>
            </a:r>
          </a:p>
          <a:p>
            <a:r>
              <a:rPr lang="en-US" sz="1600" b="1" dirty="0" smtClean="0"/>
              <a:t>contributions from non-</a:t>
            </a:r>
          </a:p>
          <a:p>
            <a:r>
              <a:rPr lang="en-US" sz="1600" b="1" dirty="0"/>
              <a:t>r</a:t>
            </a:r>
            <a:r>
              <a:rPr lang="en-US" sz="1600" b="1" dirty="0" smtClean="0"/>
              <a:t>esonant  amplitudes</a:t>
            </a:r>
          </a:p>
          <a:p>
            <a:r>
              <a:rPr lang="en-US" sz="1600" b="1" dirty="0" smtClean="0"/>
              <a:t>(in progress Hall-B &amp; </a:t>
            </a:r>
          </a:p>
          <a:p>
            <a:r>
              <a:rPr lang="en-US" sz="1600" b="1" dirty="0" smtClean="0"/>
              <a:t>JPAC).  </a:t>
            </a:r>
            <a:endParaRPr lang="en-US" sz="1600" b="1" dirty="0"/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74714" y="3473688"/>
            <a:ext cx="615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r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  <a:ea typeface="ＭＳ Ｐゴシック" pitchFamily="-110" charset="-128"/>
              </a:rPr>
              <a:t>,s</a:t>
            </a:r>
            <a:endParaRPr lang="en-US" sz="2400" baseline="30000" dirty="0">
              <a:solidFill>
                <a:schemeClr val="tx1"/>
              </a:solidFill>
              <a:latin typeface="Symbol" pitchFamily="18" charset="2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17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Line 7"/>
          <p:cNvSpPr>
            <a:spLocks noChangeShapeType="1"/>
          </p:cNvSpPr>
          <p:nvPr/>
        </p:nvSpPr>
        <p:spPr bwMode="auto">
          <a:xfrm>
            <a:off x="0" y="513347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" name="Picture 11" descr="nstar_transi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1479450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nstar_transi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516166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321610" y="2765354"/>
            <a:ext cx="519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Off-diagonal transitions incorporated into the  full resonant amplitudes of the JM model:</a:t>
            </a:r>
            <a:endParaRPr lang="en-US" sz="1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67084" y="3460462"/>
            <a:ext cx="4225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</a:t>
            </a:r>
            <a:r>
              <a:rPr lang="en-US" sz="1800" b="1" dirty="0" smtClean="0"/>
              <a:t>(1535)1/2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 </a:t>
            </a:r>
            <a:r>
              <a:rPr lang="en-US" sz="1800" b="1" dirty="0" smtClean="0">
                <a:latin typeface="Arial"/>
                <a:cs typeface="Arial"/>
              </a:rPr>
              <a:t>↔ </a:t>
            </a:r>
            <a:r>
              <a:rPr lang="en-US" sz="1800" b="1" dirty="0" smtClean="0">
                <a:latin typeface="Arial"/>
                <a:cs typeface="Arial"/>
              </a:rPr>
              <a:t>N</a:t>
            </a:r>
            <a:r>
              <a:rPr lang="en-US" sz="1800" b="1" dirty="0" smtClean="0">
                <a:latin typeface="Arial"/>
                <a:cs typeface="Arial"/>
              </a:rPr>
              <a:t>(1650)1/2</a:t>
            </a:r>
            <a:r>
              <a:rPr lang="en-US" sz="1800" b="1" baseline="30000" dirty="0" smtClean="0">
                <a:latin typeface="Arial"/>
                <a:cs typeface="Arial"/>
              </a:rPr>
              <a:t>-</a:t>
            </a:r>
            <a:endParaRPr lang="en-US" sz="1800" b="1" baseline="30000" dirty="0" smtClean="0">
              <a:latin typeface="Arial"/>
              <a:cs typeface="Arial"/>
            </a:endParaRPr>
          </a:p>
          <a:p>
            <a:r>
              <a:rPr lang="en-US" sz="1800" b="1" dirty="0" smtClean="0">
                <a:latin typeface="Arial"/>
                <a:cs typeface="Arial"/>
              </a:rPr>
              <a:t>N</a:t>
            </a:r>
            <a:r>
              <a:rPr lang="en-US" sz="1800" b="1" dirty="0" smtClean="0">
                <a:latin typeface="Arial"/>
                <a:cs typeface="Arial"/>
              </a:rPr>
              <a:t>(1520)3/2</a:t>
            </a:r>
            <a:r>
              <a:rPr lang="en-US" sz="1800" b="1" baseline="30000" dirty="0" smtClean="0">
                <a:latin typeface="Arial"/>
                <a:cs typeface="Arial"/>
              </a:rPr>
              <a:t>-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↔ </a:t>
            </a:r>
            <a:r>
              <a:rPr lang="en-US" sz="1800" b="1" dirty="0" smtClean="0">
                <a:latin typeface="Arial"/>
                <a:cs typeface="Arial"/>
              </a:rPr>
              <a:t>N</a:t>
            </a:r>
            <a:r>
              <a:rPr lang="en-US" sz="1800" b="1" dirty="0" smtClean="0">
                <a:latin typeface="Arial"/>
                <a:cs typeface="Arial"/>
              </a:rPr>
              <a:t>(1700)3/2</a:t>
            </a:r>
            <a:r>
              <a:rPr lang="en-US" sz="1800" b="1" baseline="30000" dirty="0" smtClean="0">
                <a:latin typeface="Arial"/>
                <a:cs typeface="Arial"/>
              </a:rPr>
              <a:t>-</a:t>
            </a:r>
            <a:endParaRPr lang="en-US" sz="1800" b="1" baseline="30000" dirty="0" smtClean="0">
              <a:latin typeface="Arial"/>
              <a:cs typeface="Arial"/>
            </a:endParaRPr>
          </a:p>
          <a:p>
            <a:r>
              <a:rPr lang="en-US" sz="1800" b="1" dirty="0" smtClean="0">
                <a:latin typeface="Arial"/>
                <a:cs typeface="Arial"/>
              </a:rPr>
              <a:t>3/2</a:t>
            </a:r>
            <a:r>
              <a:rPr lang="en-US" sz="1800" b="1" baseline="30000" dirty="0" smtClean="0">
                <a:latin typeface="Arial"/>
                <a:cs typeface="Arial"/>
              </a:rPr>
              <a:t>+</a:t>
            </a:r>
            <a:r>
              <a:rPr lang="en-US" sz="1800" b="1" dirty="0" smtClean="0">
                <a:latin typeface="Arial"/>
                <a:cs typeface="Arial"/>
              </a:rPr>
              <a:t>(1720</a:t>
            </a:r>
            <a:r>
              <a:rPr lang="en-US" sz="1800" b="1" dirty="0" smtClean="0">
                <a:latin typeface="Arial"/>
                <a:cs typeface="Arial"/>
              </a:rPr>
              <a:t>) candidate </a:t>
            </a:r>
            <a:r>
              <a:rPr lang="en-US" sz="1800" b="1" dirty="0" smtClean="0">
                <a:latin typeface="Arial"/>
                <a:cs typeface="Arial"/>
              </a:rPr>
              <a:t>↔ </a:t>
            </a:r>
            <a:r>
              <a:rPr lang="en-US" sz="1800" b="1" dirty="0" smtClean="0">
                <a:latin typeface="Arial"/>
                <a:cs typeface="Arial"/>
              </a:rPr>
              <a:t>N</a:t>
            </a:r>
            <a:r>
              <a:rPr lang="en-US" sz="1800" b="1" dirty="0" smtClean="0">
                <a:latin typeface="Arial"/>
                <a:cs typeface="Arial"/>
              </a:rPr>
              <a:t>(1720)3/2</a:t>
            </a:r>
            <a:r>
              <a:rPr lang="en-US" sz="1800" b="1" baseline="30000" dirty="0" smtClean="0">
                <a:latin typeface="Arial"/>
                <a:cs typeface="Arial"/>
              </a:rPr>
              <a:t>+</a:t>
            </a:r>
            <a:endParaRPr lang="en-US" sz="1800" b="1" baseline="30000" dirty="0"/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3505199" y="1854100"/>
          <a:ext cx="4838701" cy="60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8" name="Equation" r:id="rId5" imgW="3708360" imgH="342720" progId="Equation.3">
                  <p:embed/>
                </p:oleObj>
              </mc:Choice>
              <mc:Fallback>
                <p:oleObj name="Equation" r:id="rId5" imgW="37083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199" y="1854100"/>
                        <a:ext cx="4838701" cy="601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21610" y="1484768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Inverse of the JM </a:t>
            </a:r>
            <a:r>
              <a:rPr lang="en-US" sz="1800" b="1" dirty="0" err="1" smtClean="0"/>
              <a:t>unitarized</a:t>
            </a:r>
            <a:r>
              <a:rPr lang="en-US" sz="1800" b="1" dirty="0" smtClean="0"/>
              <a:t> N* propagator:</a:t>
            </a:r>
            <a:endParaRPr lang="en-US" sz="1800" b="1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942749" y="164838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1826986" y="164838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1223963" y="2362277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diagonal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1046163" y="274996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1930400" y="274996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1223963" y="3318291"/>
            <a:ext cx="1218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off-diagonal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273068" y="0"/>
            <a:ext cx="8070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2000" b="1" kern="0" dirty="0" err="1" smtClean="0">
                <a:solidFill>
                  <a:srgbClr val="0000FF"/>
                </a:solidFill>
              </a:rPr>
              <a:t>Unitarized</a:t>
            </a:r>
            <a:r>
              <a:rPr lang="en-US" sz="2000" b="1" kern="0" dirty="0" smtClean="0">
                <a:solidFill>
                  <a:srgbClr val="0000FF"/>
                </a:solidFill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</a:rPr>
              <a:t>Breit</a:t>
            </a:r>
            <a:r>
              <a:rPr lang="en-US" sz="2000" b="1" kern="0" dirty="0" smtClean="0">
                <a:solidFill>
                  <a:srgbClr val="0000FF"/>
                </a:solidFill>
              </a:rPr>
              <a:t>-Wigner </a:t>
            </a:r>
            <a:r>
              <a:rPr lang="en-US" sz="2000" b="1" kern="0" dirty="0" err="1">
                <a:solidFill>
                  <a:srgbClr val="0000FF"/>
                </a:solidFill>
              </a:rPr>
              <a:t>A</a:t>
            </a:r>
            <a:r>
              <a:rPr lang="en-US" sz="2000" b="1" kern="0" dirty="0" err="1" smtClean="0">
                <a:solidFill>
                  <a:srgbClr val="0000FF"/>
                </a:solidFill>
              </a:rPr>
              <a:t>nsatz</a:t>
            </a:r>
            <a:r>
              <a:rPr lang="en-US" sz="2000" b="1" kern="0" dirty="0" smtClean="0">
                <a:solidFill>
                  <a:srgbClr val="0000FF"/>
                </a:solidFill>
              </a:rPr>
              <a:t> for Resonant </a:t>
            </a:r>
            <a:r>
              <a:rPr lang="en-US" sz="2000" b="1" kern="0" dirty="0">
                <a:solidFill>
                  <a:srgbClr val="0000FF"/>
                </a:solidFill>
              </a:rPr>
              <a:t>A</a:t>
            </a:r>
            <a:r>
              <a:rPr lang="en-US" sz="2000" b="1" kern="0" dirty="0" smtClean="0">
                <a:solidFill>
                  <a:srgbClr val="0000FF"/>
                </a:solidFill>
              </a:rPr>
              <a:t>mplitudes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634" y="4944078"/>
            <a:ext cx="8898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Full resonant amplitude of </a:t>
            </a:r>
            <a:r>
              <a:rPr lang="en-US" sz="1800" b="1" dirty="0" err="1" smtClean="0">
                <a:solidFill>
                  <a:srgbClr val="FF0000"/>
                </a:solidFill>
              </a:rPr>
              <a:t>unitarized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Breit</a:t>
            </a:r>
            <a:r>
              <a:rPr lang="en-US" sz="1800" b="1" dirty="0" smtClean="0">
                <a:solidFill>
                  <a:srgbClr val="FF0000"/>
                </a:solidFill>
              </a:rPr>
              <a:t>-Wigner </a:t>
            </a:r>
            <a:r>
              <a:rPr lang="en-US" sz="1800" b="1" dirty="0" err="1" smtClean="0">
                <a:solidFill>
                  <a:srgbClr val="FF0000"/>
                </a:solidFill>
              </a:rPr>
              <a:t>ansatz</a:t>
            </a:r>
            <a:r>
              <a:rPr lang="en-US" sz="1800" b="1" dirty="0" smtClean="0">
                <a:solidFill>
                  <a:srgbClr val="FF0000"/>
                </a:solidFill>
              </a:rPr>
              <a:t> is consistent with restrictions imposed by a general </a:t>
            </a:r>
            <a:r>
              <a:rPr lang="en-US" sz="1800" b="1" dirty="0" err="1" smtClean="0">
                <a:solidFill>
                  <a:srgbClr val="FF0000"/>
                </a:solidFill>
              </a:rPr>
              <a:t>unitarity</a:t>
            </a:r>
            <a:r>
              <a:rPr lang="en-US" sz="1800" b="1" dirty="0" smtClean="0">
                <a:solidFill>
                  <a:srgbClr val="FF0000"/>
                </a:solidFill>
              </a:rPr>
              <a:t> condition. See details in Ref. 1  in  slide # 6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983428"/>
              </p:ext>
            </p:extLst>
          </p:nvPr>
        </p:nvGraphicFramePr>
        <p:xfrm>
          <a:off x="3051175" y="641439"/>
          <a:ext cx="3983709" cy="55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9" name="Equation" r:id="rId7" imgW="1638000" imgH="342720" progId="Equation.3">
                  <p:embed/>
                </p:oleObj>
              </mc:Choice>
              <mc:Fallback>
                <p:oleObj name="Equation" r:id="rId7" imgW="163800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641439"/>
                        <a:ext cx="3983709" cy="558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9849" y="73611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Resonant amplitude :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916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Non-Resonant Contributions to </a:t>
            </a:r>
            <a:r>
              <a:rPr lang="en-US" sz="2400" b="1" dirty="0" err="1" smtClean="0">
                <a:solidFill>
                  <a:srgbClr val="0000FF"/>
                </a:solidFill>
                <a:latin typeface="Symbol" pitchFamily="18" charset="2"/>
              </a:rPr>
              <a:t>pD</a:t>
            </a:r>
            <a:r>
              <a:rPr lang="en-US" sz="2400" b="1" dirty="0" smtClean="0">
                <a:solidFill>
                  <a:srgbClr val="0000FF"/>
                </a:solidFill>
              </a:rPr>
              <a:t> Channels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12" y="803106"/>
            <a:ext cx="455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Minimal set of current conserving </a:t>
            </a:r>
          </a:p>
          <a:p>
            <a:r>
              <a:rPr lang="en-US" sz="1800" b="1" dirty="0" smtClean="0"/>
              <a:t>Born terms:</a:t>
            </a:r>
            <a:endParaRPr lang="en-US" sz="1800" b="1" dirty="0"/>
          </a:p>
        </p:txBody>
      </p:sp>
      <p:pic>
        <p:nvPicPr>
          <p:cNvPr id="7" name="Picture 6" descr="born_terms_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49436"/>
            <a:ext cx="5815307" cy="3268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7119" y="2262435"/>
            <a:ext cx="40385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/>
              <a:t>Analytical expressions for  the Born terms can be found in Ref. 2 on slide #6.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/>
              <a:t>Born terms were </a:t>
            </a:r>
            <a:r>
              <a:rPr lang="en-US" sz="1800" b="1" dirty="0" err="1" smtClean="0"/>
              <a:t>reggeized</a:t>
            </a:r>
            <a:r>
              <a:rPr lang="en-US" sz="1800" b="1" dirty="0" smtClean="0"/>
              <a:t>, current conservation was kept, 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and</a:t>
            </a:r>
            <a:r>
              <a:rPr lang="en-US" sz="1800" b="1" dirty="0"/>
              <a:t> e</a:t>
            </a:r>
            <a:r>
              <a:rPr lang="en-US" sz="1800" b="1" dirty="0" smtClean="0"/>
              <a:t>xtra </a:t>
            </a:r>
            <a:r>
              <a:rPr lang="en-US" sz="1800" b="1" dirty="0"/>
              <a:t>contact term  </a:t>
            </a:r>
            <a:r>
              <a:rPr lang="en-US" sz="1800" b="1" dirty="0" smtClean="0"/>
              <a:t>was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added to account for other</a:t>
            </a:r>
          </a:p>
          <a:p>
            <a:r>
              <a:rPr lang="en-US" sz="1800" b="1" dirty="0"/>
              <a:t>    </a:t>
            </a:r>
            <a:r>
              <a:rPr lang="en-US" sz="1800" b="1" dirty="0" smtClean="0"/>
              <a:t>contributions (See </a:t>
            </a:r>
            <a:r>
              <a:rPr lang="en-US" sz="1800" b="1" dirty="0"/>
              <a:t>Ref. 2  </a:t>
            </a:r>
            <a:r>
              <a:rPr lang="en-US" sz="1800" b="1" dirty="0" smtClean="0"/>
              <a:t>on </a:t>
            </a:r>
            <a:endParaRPr lang="en-US" sz="1800" b="1" dirty="0"/>
          </a:p>
          <a:p>
            <a:r>
              <a:rPr lang="en-US" sz="1800" b="1" dirty="0"/>
              <a:t>    </a:t>
            </a:r>
            <a:r>
              <a:rPr lang="en-US" sz="1800" b="1" dirty="0" smtClean="0"/>
              <a:t>slide  </a:t>
            </a:r>
            <a:r>
              <a:rPr lang="en-US" sz="1800" b="1" dirty="0"/>
              <a:t># 6).</a:t>
            </a:r>
          </a:p>
          <a:p>
            <a:endParaRPr lang="en-US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9915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contact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0433" y="3072506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pion in flight 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6453" y="4551926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</a:t>
            </a:r>
            <a:r>
              <a:rPr lang="en-US" sz="1600" b="1" dirty="0" smtClean="0"/>
              <a:t>ucleon term 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3182" y="4853164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</a:t>
            </a:r>
            <a:r>
              <a:rPr lang="en-US" sz="1600" b="1" dirty="0" smtClean="0"/>
              <a:t>elta in flight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71191"/>
            <a:ext cx="912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Effective FSI treatment in </a:t>
            </a:r>
            <a:r>
              <a:rPr lang="en-US" sz="1600" b="1" dirty="0" err="1" smtClean="0">
                <a:latin typeface="Symbol" panose="05050102010706020507" pitchFamily="18" charset="2"/>
              </a:rPr>
              <a:t>pD</a:t>
            </a:r>
            <a:r>
              <a:rPr lang="en-US" sz="1600" b="1" dirty="0" smtClean="0"/>
              <a:t> channels within the framework of the absorptive</a:t>
            </a:r>
          </a:p>
          <a:p>
            <a:r>
              <a:rPr lang="en-US" sz="1600" b="1" dirty="0" err="1" smtClean="0"/>
              <a:t>ansatz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M.Ripani</a:t>
            </a:r>
            <a:r>
              <a:rPr lang="en-US" sz="1600" b="1" dirty="0" smtClean="0"/>
              <a:t> </a:t>
            </a:r>
            <a:r>
              <a:rPr lang="en-US" sz="1600" b="1" dirty="0"/>
              <a:t>et al., </a:t>
            </a:r>
            <a:r>
              <a:rPr lang="en-US" sz="1600" b="1" dirty="0" err="1"/>
              <a:t>Nucl</a:t>
            </a:r>
            <a:r>
              <a:rPr lang="en-US" sz="1600" b="1" dirty="0"/>
              <a:t> Phys. A672, </a:t>
            </a:r>
            <a:r>
              <a:rPr lang="en-US" sz="1600" b="1" dirty="0" smtClean="0"/>
              <a:t> 220 </a:t>
            </a:r>
            <a:r>
              <a:rPr lang="en-US" sz="1600" b="1" dirty="0"/>
              <a:t>(2000</a:t>
            </a:r>
            <a:r>
              <a:rPr lang="en-US" sz="1600" b="1" dirty="0" smtClean="0"/>
              <a:t>)).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Request for theory support </a:t>
            </a:r>
            <a:r>
              <a:rPr lang="en-US" sz="1600" b="1" dirty="0" smtClean="0">
                <a:solidFill>
                  <a:srgbClr val="0000FF"/>
                </a:solidFill>
              </a:rPr>
              <a:t>: evaluation of the FSI in </a:t>
            </a:r>
            <a:r>
              <a:rPr lang="en-US" sz="16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pD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and </a:t>
            </a:r>
            <a:r>
              <a:rPr lang="en-US" sz="16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</a:rPr>
              <a:t>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meson-baryon channels  employing coupled channel approaches capable to account for 3-body FSI .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B0373-1A3B-4F76-939F-C24B30CAFA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Eliminating Double </a:t>
            </a:r>
            <a:r>
              <a:rPr lang="en-US" sz="2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ounting  in </a:t>
            </a:r>
            <a:r>
              <a:rPr lang="en-US" sz="2400" b="1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+mj-ea"/>
                <a:cs typeface="+mj-cs"/>
              </a:rPr>
              <a:t>pD</a:t>
            </a: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Amplitudes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708957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744583"/>
            <a:ext cx="7057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33"/>
                </a:solidFill>
              </a:rPr>
              <a:t>The recent updates proposed by </a:t>
            </a:r>
            <a:r>
              <a:rPr lang="en-US" sz="1600" b="1" dirty="0" err="1" smtClean="0">
                <a:solidFill>
                  <a:srgbClr val="33CC33"/>
                </a:solidFill>
              </a:rPr>
              <a:t>A.P.Szczepaniak</a:t>
            </a:r>
            <a:r>
              <a:rPr lang="en-US" sz="1600" b="1" dirty="0" smtClean="0">
                <a:solidFill>
                  <a:srgbClr val="33CC33"/>
                </a:solidFill>
              </a:rPr>
              <a:t> and </a:t>
            </a:r>
            <a:r>
              <a:rPr lang="en-US" sz="1600" b="1" dirty="0" err="1" smtClean="0">
                <a:solidFill>
                  <a:srgbClr val="33CC33"/>
                </a:solidFill>
              </a:rPr>
              <a:t>M.R.Pennington</a:t>
            </a:r>
            <a:endParaRPr lang="en-US" sz="1600" b="1" dirty="0">
              <a:solidFill>
                <a:srgbClr val="33CC3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3" y="1200150"/>
            <a:ext cx="3571875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37" y="1083137"/>
            <a:ext cx="1752600" cy="2524125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44804"/>
              </p:ext>
            </p:extLst>
          </p:nvPr>
        </p:nvGraphicFramePr>
        <p:xfrm>
          <a:off x="213757" y="1784420"/>
          <a:ext cx="700644" cy="7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33" name="Equation" r:id="rId5" imgW="342720" imgH="355320" progId="Equation.3">
                  <p:embed/>
                </p:oleObj>
              </mc:Choice>
              <mc:Fallback>
                <p:oleObj name="Equation" r:id="rId5" imgW="3427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757" y="1784420"/>
                        <a:ext cx="700644" cy="7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46820" y="18338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4" name="Left-Right Arrow 13"/>
          <p:cNvSpPr/>
          <p:nvPr/>
        </p:nvSpPr>
        <p:spPr bwMode="auto">
          <a:xfrm>
            <a:off x="4050290" y="1833855"/>
            <a:ext cx="1216152" cy="484632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085" y="1083137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100" y="1200149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4077" y="2280181"/>
            <a:ext cx="5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86062" y="2741846"/>
            <a:ext cx="5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68996" y="99306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p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0922" y="130011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p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8954" y="26860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D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5195" y="22243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D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310379"/>
            <a:ext cx="7965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The contributions from all N*,</a:t>
            </a:r>
            <a:r>
              <a:rPr lang="en-US" sz="1600" b="1" dirty="0" smtClean="0">
                <a:latin typeface="Symbol" panose="05050102010706020507" pitchFamily="18" charset="2"/>
              </a:rPr>
              <a:t>D</a:t>
            </a:r>
            <a:r>
              <a:rPr lang="en-US" sz="1600" b="1" dirty="0" smtClean="0"/>
              <a:t>* resonances to s-channel and t-channel are dual</a:t>
            </a:r>
          </a:p>
          <a:p>
            <a:r>
              <a:rPr lang="en-US" sz="1600" b="1" dirty="0" smtClean="0"/>
              <a:t>(</a:t>
            </a:r>
            <a:r>
              <a:rPr lang="en-US" sz="1600" b="1" dirty="0" err="1" smtClean="0"/>
              <a:t>G.Veneziano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Nuovo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Cimento</a:t>
            </a:r>
            <a:r>
              <a:rPr lang="en-US" sz="1600" b="1" dirty="0" smtClean="0"/>
              <a:t> 57A, 190 (1968))                   </a:t>
            </a:r>
          </a:p>
          <a:p>
            <a:r>
              <a:rPr lang="en-US" sz="1600" b="1" dirty="0" smtClean="0"/>
              <a:t>   </a:t>
            </a:r>
          </a:p>
          <a:p>
            <a:r>
              <a:rPr lang="en-US" sz="1600" b="1" dirty="0" smtClean="0"/>
              <a:t> Possibility for double counting of resonant contributions to s-channel and </a:t>
            </a:r>
          </a:p>
          <a:p>
            <a:r>
              <a:rPr lang="en-US" sz="1600" b="1" dirty="0">
                <a:latin typeface="Symbol" panose="05050102010706020507" pitchFamily="18" charset="2"/>
              </a:rPr>
              <a:t>p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Regge</a:t>
            </a:r>
            <a:r>
              <a:rPr lang="en-US" sz="1600" b="1" dirty="0" smtClean="0"/>
              <a:t>-trajectory. </a:t>
            </a:r>
          </a:p>
          <a:p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7730" y="4783365"/>
            <a:ext cx="8428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Prescription to eliminate double counting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Subtract the partial </a:t>
            </a:r>
            <a:r>
              <a:rPr lang="en-US" sz="1600" b="1" dirty="0">
                <a:solidFill>
                  <a:srgbClr val="FF0000"/>
                </a:solidFill>
              </a:rPr>
              <a:t>waves originated by </a:t>
            </a:r>
            <a:r>
              <a:rPr lang="en-US" sz="1600" b="1" dirty="0" err="1">
                <a:solidFill>
                  <a:srgbClr val="FF0000"/>
                </a:solidFill>
              </a:rPr>
              <a:t>reggeized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-in-flight term with total angular momenta equal to spins of N*s contributing to s-channel.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/>
              <a:t>At W&lt;1.8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,  where only N*-states of spins &lt;7/2 contribute, the partial waves of  total angular  momenta J=1/2,3/2,5/2 originated by </a:t>
            </a:r>
            <a:r>
              <a:rPr lang="en-US" sz="1600" b="1" dirty="0" err="1" smtClean="0"/>
              <a:t>reggeized</a:t>
            </a:r>
            <a:r>
              <a:rPr lang="en-US" sz="1600" b="1" dirty="0" smtClean="0"/>
              <a:t> </a:t>
            </a:r>
            <a:r>
              <a:rPr lang="en-US" sz="1600" b="1" dirty="0" smtClean="0">
                <a:latin typeface="Symbol" panose="05050102010706020507" pitchFamily="18" charset="2"/>
              </a:rPr>
              <a:t>p</a:t>
            </a:r>
            <a:r>
              <a:rPr lang="en-US" sz="1600" b="1" dirty="0" smtClean="0"/>
              <a:t>-in-flight-term were subtracted. 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5137562" y="3636025"/>
            <a:ext cx="951017" cy="2423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5060" y="167271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N*,</a:t>
            </a:r>
            <a:r>
              <a:rPr lang="en-US" sz="1600" b="1" dirty="0" smtClean="0"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latin typeface="+mn-lt"/>
              </a:rPr>
              <a:t>*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74154</TotalTime>
  <Words>3444</Words>
  <Application>Microsoft Office PowerPoint</Application>
  <PresentationFormat>On-screen Show (4:3)</PresentationFormat>
  <Paragraphs>648</Paragraphs>
  <Slides>31</Slides>
  <Notes>11</Notes>
  <HiddenSlides>4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Custom Design</vt:lpstr>
      <vt:lpstr>CLAS022604</vt:lpstr>
      <vt:lpstr>7_Custom Design</vt:lpstr>
      <vt:lpstr>5_Custom Design</vt:lpstr>
      <vt:lpstr>6_Custom Design</vt:lpstr>
      <vt:lpstr>4_Custom Design</vt:lpstr>
      <vt:lpstr>1_Custom Design</vt:lpstr>
      <vt:lpstr>3_Custom Design</vt:lpstr>
      <vt:lpstr>2_Custom Design</vt:lpstr>
      <vt:lpstr>Equation</vt:lpstr>
      <vt:lpstr>PowerPoint Presentation</vt:lpstr>
      <vt:lpstr>The Major Objectives in the Studies of  N*-Structure </vt:lpstr>
      <vt:lpstr>PowerPoint Presentation</vt:lpstr>
      <vt:lpstr> N* Electroexcitation in Exclusive Meson Electroproduction off Protons </vt:lpstr>
      <vt:lpstr>The CLAS Data on p+p-p Differential Cross Sections and their Fit within the Framework of Meson-Baryon Model JM</vt:lpstr>
      <vt:lpstr>PowerPoint Presentation</vt:lpstr>
      <vt:lpstr>PowerPoint Presentation</vt:lpstr>
      <vt:lpstr>Non-Resonant Contributions to pD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gvNN* Electrocouplings from Np and p+p-p Electroproduction</vt:lpstr>
      <vt:lpstr>Preliminary D(1700)3/2-  Electrocouplings from the p+p-p CLAS Data</vt:lpstr>
      <vt:lpstr>Status and Prospects on Extraction of  High-Lying N* Electrocouplings  from  CLAS Data</vt:lpstr>
      <vt:lpstr>PowerPoint Presentation</vt:lpstr>
      <vt:lpstr>Extension of the CLAS  p+p-p Electroproduction Data</vt:lpstr>
      <vt:lpstr>PowerPoint Presentation</vt:lpstr>
      <vt:lpstr>PowerPoint Presentation</vt:lpstr>
      <vt:lpstr>Back up</vt:lpstr>
      <vt:lpstr>PowerPoint Presentation</vt:lpstr>
      <vt:lpstr>Summary of the CLAS Data on Exclusive Meson Electroproduction off Protons in N* Excitation Region</vt:lpstr>
      <vt:lpstr>Accounting for  the ISI &amp; FSI in pD Channels</vt:lpstr>
      <vt:lpstr>PowerPoint Presentation</vt:lpstr>
      <vt:lpstr>Signals from  N* states in the CLAS KY electroproduction data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mokeev</cp:lastModifiedBy>
  <cp:revision>4157</cp:revision>
  <cp:lastPrinted>2002-03-03T18:50:05Z</cp:lastPrinted>
  <dcterms:created xsi:type="dcterms:W3CDTF">2004-05-07T13:59:10Z</dcterms:created>
  <dcterms:modified xsi:type="dcterms:W3CDTF">2014-11-17T22:16:28Z</dcterms:modified>
</cp:coreProperties>
</file>